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8"/>
  </p:handoutMasterIdLst>
  <p:sldIdLst>
    <p:sldId id="256" r:id="rId3"/>
    <p:sldId id="741" r:id="rId4"/>
    <p:sldId id="765" r:id="rId5"/>
    <p:sldId id="767" r:id="rId6"/>
    <p:sldId id="768" r:id="rId8"/>
    <p:sldId id="875" r:id="rId9"/>
    <p:sldId id="769" r:id="rId10"/>
    <p:sldId id="771" r:id="rId11"/>
    <p:sldId id="772" r:id="rId12"/>
    <p:sldId id="773" r:id="rId13"/>
    <p:sldId id="891" r:id="rId14"/>
    <p:sldId id="774" r:id="rId15"/>
    <p:sldId id="775" r:id="rId16"/>
    <p:sldId id="776" r:id="rId17"/>
    <p:sldId id="777" r:id="rId18"/>
    <p:sldId id="778" r:id="rId19"/>
    <p:sldId id="779" r:id="rId20"/>
    <p:sldId id="781" r:id="rId21"/>
    <p:sldId id="783" r:id="rId22"/>
    <p:sldId id="785" r:id="rId23"/>
    <p:sldId id="784" r:id="rId24"/>
    <p:sldId id="786" r:id="rId25"/>
    <p:sldId id="877" r:id="rId26"/>
    <p:sldId id="878" r:id="rId27"/>
    <p:sldId id="892" r:id="rId28"/>
    <p:sldId id="885" r:id="rId29"/>
    <p:sldId id="886" r:id="rId30"/>
    <p:sldId id="898" r:id="rId31"/>
    <p:sldId id="887" r:id="rId32"/>
    <p:sldId id="883" r:id="rId33"/>
    <p:sldId id="884" r:id="rId34"/>
    <p:sldId id="893" r:id="rId35"/>
    <p:sldId id="796" r:id="rId36"/>
    <p:sldId id="797" r:id="rId37"/>
    <p:sldId id="799" r:id="rId38"/>
    <p:sldId id="894" r:id="rId39"/>
    <p:sldId id="895" r:id="rId40"/>
    <p:sldId id="896" r:id="rId41"/>
    <p:sldId id="897" r:id="rId42"/>
    <p:sldId id="798" r:id="rId43"/>
    <p:sldId id="800" r:id="rId44"/>
    <p:sldId id="801" r:id="rId45"/>
    <p:sldId id="802" r:id="rId46"/>
    <p:sldId id="803" r:id="rId47"/>
  </p:sldIdLst>
  <p:sldSz cx="9144000" cy="6858000" type="screen4x3"/>
  <p:notesSz cx="6645275" cy="9779000"/>
  <p:defaultTextStyle>
    <a:defPPr>
      <a:defRPr lang="zh-CN"/>
    </a:defPPr>
    <a:lvl1pPr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1pPr>
    <a:lvl2pPr marL="4572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2pPr>
    <a:lvl3pPr marL="9144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3pPr>
    <a:lvl4pPr marL="13716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4pPr>
    <a:lvl5pPr marL="1828800" algn="l" rtl="0" fontAlgn="base">
      <a:spcBef>
        <a:spcPct val="0"/>
      </a:spcBef>
      <a:spcAft>
        <a:spcPct val="0"/>
      </a:spcAft>
      <a:buClr>
        <a:srgbClr val="800080"/>
      </a:buClr>
      <a:buFont typeface="Wingdings" panose="05000000000000000000" pitchFamily="2" charset="2"/>
      <a:buChar char="²"/>
      <a:defRPr kumimoji="1" sz="2400" kern="1200">
        <a:solidFill>
          <a:srgbClr val="333399"/>
        </a:solidFill>
        <a:latin typeface="Arial" panose="020B0604020202020204" pitchFamily="34" charset="0"/>
        <a:ea typeface="楷体_GB2312" pitchFamily="49" charset="-122"/>
        <a:cs typeface="+mn-cs"/>
      </a:defRPr>
    </a:lvl5pPr>
    <a:lvl6pPr marL="22860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6pPr>
    <a:lvl7pPr marL="27432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7pPr>
    <a:lvl8pPr marL="32004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8pPr>
    <a:lvl9pPr marL="3657600" algn="l" defTabSz="914400" rtl="0" eaLnBrk="1" latinLnBrk="0" hangingPunct="1">
      <a:defRPr kumimoji="1" sz="2400" kern="1200">
        <a:solidFill>
          <a:srgbClr val="333399"/>
        </a:solidFill>
        <a:latin typeface="Arial" panose="020B0604020202020204"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990099"/>
    <a:srgbClr val="9900CC"/>
    <a:srgbClr val="00FF00"/>
    <a:srgbClr val="800080"/>
    <a:srgbClr val="008000"/>
    <a:srgbClr val="5F5F5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0674" autoAdjust="0"/>
  </p:normalViewPr>
  <p:slideViewPr>
    <p:cSldViewPr>
      <p:cViewPr varScale="1">
        <p:scale>
          <a:sx n="106" d="100"/>
          <a:sy n="106" d="100"/>
        </p:scale>
        <p:origin x="1944" y="114"/>
      </p:cViewPr>
      <p:guideLst>
        <p:guide orient="horz" pos="2296"/>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638" y="-8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t" anchorCtr="0" compatLnSpc="1"/>
          <a:lstStyle>
            <a:lvl1pPr>
              <a:buClrTx/>
              <a:buFontTx/>
              <a:buNone/>
              <a:defRPr sz="120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t" anchorCtr="0" compatLnSpc="1"/>
          <a:lstStyle>
            <a:lvl1pPr algn="r">
              <a:buClrTx/>
              <a:buFontTx/>
              <a:buNone/>
              <a:defRPr sz="120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b" anchorCtr="0" compatLnSpc="1"/>
          <a:lstStyle>
            <a:lvl1pPr>
              <a:buClrTx/>
              <a:buFontTx/>
              <a:buNone/>
              <a:defRPr sz="120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555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b" anchorCtr="0" compatLnSpc="1"/>
          <a:lstStyle>
            <a:lvl1pPr algn="r">
              <a:buClrTx/>
              <a:buFontTx/>
              <a:buNone/>
              <a:defRPr sz="1200" smtClean="0">
                <a:solidFill>
                  <a:schemeClr val="tx1"/>
                </a:solidFill>
                <a:latin typeface="Times New Roman" panose="02020603050405020304" pitchFamily="18" charset="0"/>
                <a:ea typeface="宋体" panose="02010600030101010101" pitchFamily="2" charset="-122"/>
              </a:defRPr>
            </a:lvl1pPr>
          </a:lstStyle>
          <a:p>
            <a:pPr>
              <a:defRPr/>
            </a:pPr>
            <a:fld id="{A1C35D90-0839-47E8-8EF7-872E0D028BBC}"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r>
              <a:rPr lang="en-US" altLang="zh-CN" i="1" dirty="0" smtClean="0"/>
              <a:t>Align   </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dirty="0" err="1" smtClean="0">
                <a:solidFill>
                  <a:schemeClr val="tx1"/>
                </a:solidFill>
                <a:effectLst/>
                <a:latin typeface="Times New Roman" panose="02020603050405020304" pitchFamily="18" charset="0"/>
                <a:ea typeface="宋体" panose="02010600030101010101" pitchFamily="2" charset="-122"/>
                <a:cs typeface="+mn-cs"/>
              </a:rPr>
              <a:t>ə'laɪn</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en-US" altLang="zh-CN" sz="1200" b="0" i="0" kern="1200" baseline="0" dirty="0" smtClean="0">
                <a:solidFill>
                  <a:schemeClr val="tx1"/>
                </a:solidFill>
                <a:effectLst/>
                <a:latin typeface="Times New Roman" panose="02020603050405020304" pitchFamily="18" charset="0"/>
                <a:ea typeface="宋体" panose="02010600030101010101" pitchFamily="2" charset="-122"/>
                <a:cs typeface="+mn-cs"/>
              </a:rPr>
              <a:t> </a:t>
            </a:r>
            <a:r>
              <a:rPr lang="zh-CN" altLang="en-US" i="1" dirty="0" smtClean="0"/>
              <a:t>对齐</a:t>
            </a:r>
            <a:endParaRPr lang="en-US" altLang="zh-CN" i="1" dirty="0" smtClean="0"/>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1  </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保留地址区。 专门为目标机体系结构和操作系统保留的内存地址区。 通常，该区域不允许普通的用户程序存取，只允许操作系统的某些特权操作进行读写。</a:t>
            </a:r>
            <a:b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b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2 </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代码区。 静态存放编译程序产生的目标代码。</a:t>
            </a:r>
            <a:br>
              <a:rPr lang="zh-CN" altLang="en-US" sz="1600" dirty="0" smtClean="0"/>
            </a:b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3 </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静态数据区。 静态存放全局数据，是普通程序可读可写的区域。 该区域用于存放程序中用到的所有常量数据对象（如字符串常量，数值常量以及各种命名常量等），以及各类全局变量和静态变量所对应的数据对象。</a:t>
            </a:r>
            <a:b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b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4 </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共享库和分别编译模块区。 静态存放共享库模块和分别编译模块的代码和全局数据。 运行库模块主要用来实现运行时支持，如 </a:t>
            </a: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I/O</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、存储管理、执行期采样 （ </a:t>
            </a: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profiling</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）以及调试等方面的例程。分别编译模块主要包含编译系统或用户预先订制的有用子程序和软件包（如数学子函数库）。这些模块是通过链接</a:t>
            </a: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装入（ </a:t>
            </a: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linker/loader</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）程序的装配而加入到当前程序的存储空间的。</a:t>
            </a:r>
            <a:b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b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5 </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动态数据区。 运行时动态变化的堆区和栈区。 图 </a:t>
            </a: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1 </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中假设栈区从高地址端向低地址变化，堆区从低地址端向高地址变化（而有些体系结构则刚好相反）。程序开始执行时会初始化堆区和栈区。一旦堆区和栈区在某个时刻相遇，则会发生存储访问冲</a:t>
            </a:r>
            <a:b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b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突，因此每个会使堆区和栈区增长的操作都必须检查是否会产生这种冲突。如果冲突发生，则可能的解决方法是调用垃圾回收（ </a:t>
            </a:r>
            <a:r>
              <a:rPr kumimoji="1" lang="en-US" altLang="zh-CN" sz="1600" b="0" i="0" kern="1200" dirty="0" smtClean="0">
                <a:solidFill>
                  <a:schemeClr val="tx1"/>
                </a:solidFill>
                <a:effectLst/>
                <a:latin typeface="Times New Roman" panose="02020603050405020304" pitchFamily="18" charset="0"/>
                <a:ea typeface="宋体" panose="02010600030101010101" pitchFamily="2" charset="-122"/>
                <a:cs typeface="+mn-cs"/>
              </a:rPr>
              <a:t>garbage collection</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）或存储空间压缩（ </a:t>
            </a:r>
            <a:r>
              <a:rPr kumimoji="1" lang="en-US" altLang="zh-CN" sz="1600" b="0" i="0" kern="1200" dirty="0" err="1" smtClean="0">
                <a:solidFill>
                  <a:schemeClr val="tx1"/>
                </a:solidFill>
                <a:effectLst/>
                <a:latin typeface="Times New Roman" panose="02020603050405020304" pitchFamily="18" charset="0"/>
                <a:ea typeface="宋体" panose="02010600030101010101" pitchFamily="2" charset="-122"/>
                <a:cs typeface="+mn-cs"/>
              </a:rPr>
              <a:t>compation</a:t>
            </a:r>
            <a:r>
              <a:rPr kumimoji="1" lang="zh-CN" altLang="en-US" sz="1600" b="0" i="0" kern="1200" dirty="0" smtClean="0">
                <a:solidFill>
                  <a:schemeClr val="tx1"/>
                </a:solidFill>
                <a:effectLst/>
                <a:latin typeface="Times New Roman" panose="02020603050405020304" pitchFamily="18" charset="0"/>
                <a:ea typeface="宋体" panose="02010600030101010101" pitchFamily="2" charset="-122"/>
                <a:cs typeface="+mn-cs"/>
              </a:rPr>
              <a:t>）程序将堆区和栈区分离。</a:t>
            </a:r>
            <a:r>
              <a:rPr lang="zh-CN" altLang="en-US" sz="1600" dirty="0" smtClean="0"/>
              <a:t> </a:t>
            </a:r>
            <a:br>
              <a:rPr lang="zh-CN" altLang="en-US" dirty="0" smtClean="0"/>
            </a:b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br>
              <a:rPr lang="zh-CN" altLang="en-US" dirty="0" smtClean="0"/>
            </a:br>
            <a:br>
              <a:rPr lang="zh-CN" altLang="en-US" dirty="0" smtClean="0"/>
            </a:b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br>
              <a:rPr lang="en-US" altLang="zh-CN" dirty="0" smtClean="0"/>
            </a:br>
            <a:br>
              <a:rPr lang="zh-CN" altLang="en-US" dirty="0" smtClean="0"/>
            </a:br>
            <a:br>
              <a:rPr lang="zh-CN" altLang="en-US" dirty="0" smtClean="0"/>
            </a:b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悬挂指针能导致几种不同的问题，包括：访问内存时不可预知的行为；分段错误，当内存不再是可访问；潜在的安全风险</a:t>
            </a:r>
            <a:endPar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如下情况将产生这些错误：释放后访问内存；一个指针返回到前一个函数调用的自动变量</a:t>
            </a:r>
            <a:endPar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endParaRP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优点是程序员不必考虑存储空间的释放，不会发生上述指针悬挂之类的问题；</a:t>
            </a:r>
            <a:endPar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缺点是对存储管理机制要求较高，需要堆区存储空间管理程序具备垃圾回收的能力；</a:t>
            </a:r>
            <a:r>
              <a:rPr lang="zh-CN" altLang="en-US" dirty="0" smtClean="0"/>
              <a:t> </a:t>
            </a:r>
            <a:br>
              <a:rPr lang="zh-CN" altLang="en-US" dirty="0" smtClean="0"/>
            </a:b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p:nvPr/>
        </p:nvGrpSpPr>
        <p:grpSpPr bwMode="auto">
          <a:xfrm>
            <a:off x="0" y="0"/>
            <a:ext cx="1476375" cy="6858000"/>
            <a:chOff x="0" y="0"/>
            <a:chExt cx="2016" cy="4320"/>
          </a:xfrm>
        </p:grpSpPr>
        <p:sp>
          <p:nvSpPr>
            <p:cNvPr id="1031" name="Rectangle 1027"/>
            <p:cNvSpPr>
              <a:spLocks noChangeArrowheads="1"/>
            </p:cNvSpPr>
            <p:nvPr/>
          </p:nvSpPr>
          <p:spPr bwMode="auto">
            <a:xfrm>
              <a:off x="0" y="0"/>
              <a:ext cx="480" cy="4320"/>
            </a:xfrm>
            <a:prstGeom prst="rect">
              <a:avLst/>
            </a:prstGeom>
            <a:gradFill rotWithShape="0">
              <a:gsLst>
                <a:gs pos="0">
                  <a:srgbClr val="800080"/>
                </a:gs>
                <a:gs pos="100000">
                  <a:srgbClr val="E6CCE6"/>
                </a:gs>
              </a:gsLst>
              <a:lin ang="0" scaled="1"/>
            </a:gradFill>
            <a:ln w="9525">
              <a:noFill/>
              <a:miter lim="800000"/>
            </a:ln>
            <a:effectLst/>
          </p:spPr>
          <p:txBody>
            <a:bodyPr wrap="none" anchor="ctr"/>
            <a:lstStyle/>
            <a:p>
              <a:endParaRPr lang="zh-CN" altLang="en-US"/>
            </a:p>
          </p:txBody>
        </p:sp>
        <p:sp>
          <p:nvSpPr>
            <p:cNvPr id="1032" name="Rectangle 1028"/>
            <p:cNvSpPr>
              <a:spLocks noChangeArrowheads="1"/>
            </p:cNvSpPr>
            <p:nvPr/>
          </p:nvSpPr>
          <p:spPr bwMode="auto">
            <a:xfrm>
              <a:off x="432" y="0"/>
              <a:ext cx="1584" cy="672"/>
            </a:xfrm>
            <a:prstGeom prst="rect">
              <a:avLst/>
            </a:prstGeom>
            <a:gradFill rotWithShape="0">
              <a:gsLst>
                <a:gs pos="0">
                  <a:srgbClr val="800080"/>
                </a:gs>
                <a:gs pos="100000">
                  <a:srgbClr val="E6CCE6"/>
                </a:gs>
              </a:gsLst>
              <a:lin ang="0" scaled="1"/>
            </a:gradFill>
            <a:ln w="9525">
              <a:noFill/>
              <a:miter lim="800000"/>
            </a:ln>
            <a:effectLst/>
          </p:spPr>
          <p:txBody>
            <a:bodyPr wrap="none" anchor="ctr"/>
            <a:lstStyle/>
            <a:p>
              <a:endParaRPr lang="zh-CN" altLang="en-US"/>
            </a:p>
          </p:txBody>
        </p:sp>
      </p:grpSp>
      <p:sp>
        <p:nvSpPr>
          <p:cNvPr id="1027"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endParaRPr lang="zh-CN" altLang="en-US"/>
          </a:p>
        </p:txBody>
      </p:sp>
      <p:sp>
        <p:nvSpPr>
          <p:cNvPr id="1029" name="Text Box 1040"/>
          <p:cNvSpPr txBox="1">
            <a:spLocks noChangeArrowheads="1"/>
          </p:cNvSpPr>
          <p:nvPr userDrawn="1"/>
        </p:nvSpPr>
        <p:spPr bwMode="auto">
          <a:xfrm>
            <a:off x="7235825" y="476250"/>
            <a:ext cx="1800225" cy="396875"/>
          </a:xfrm>
          <a:prstGeom prst="rect">
            <a:avLst/>
          </a:prstGeom>
          <a:noFill/>
          <a:ln w="9525">
            <a:noFill/>
            <a:miter lim="800000"/>
          </a:ln>
          <a:effectLst/>
        </p:spPr>
        <p:txBody>
          <a:bodyPr>
            <a:spAutoFit/>
          </a:bodyPr>
          <a:lstStyle/>
          <a:p>
            <a:pPr algn="ctr">
              <a:buClrTx/>
              <a:buFontTx/>
              <a:buNone/>
            </a:pPr>
            <a:r>
              <a:rPr lang="en-US" altLang="zh-CN" sz="2000">
                <a:solidFill>
                  <a:srgbClr val="990099"/>
                </a:solidFill>
                <a:latin typeface="Comic Sans MS" panose="030F0702030302020204" pitchFamily="66" charset="0"/>
                <a:cs typeface="Times New Roman" panose="02020603050405020304" pitchFamily="18" charset="0"/>
              </a:rPr>
              <a:t>《</a:t>
            </a:r>
            <a:r>
              <a:rPr lang="zh-CN" altLang="en-US" sz="2000">
                <a:solidFill>
                  <a:srgbClr val="990099"/>
                </a:solidFill>
                <a:latin typeface="Comic Sans MS" panose="030F0702030302020204" pitchFamily="66" charset="0"/>
                <a:cs typeface="Times New Roman" panose="02020603050405020304" pitchFamily="18" charset="0"/>
              </a:rPr>
              <a:t>编译原理</a:t>
            </a:r>
            <a:r>
              <a:rPr lang="en-US" altLang="zh-CN" sz="2000">
                <a:solidFill>
                  <a:srgbClr val="990099"/>
                </a:solidFill>
                <a:latin typeface="Comic Sans MS" panose="030F0702030302020204" pitchFamily="66" charset="0"/>
                <a:cs typeface="Times New Roman" panose="02020603050405020304" pitchFamily="18" charset="0"/>
              </a:rPr>
              <a:t>》</a:t>
            </a:r>
            <a:endParaRPr lang="en-US" altLang="zh-CN" sz="2000">
              <a:solidFill>
                <a:srgbClr val="990099"/>
              </a:solidFill>
              <a:latin typeface="Comic Sans MS" panose="030F0702030302020204" pitchFamily="66" charset="0"/>
              <a:cs typeface="Times New Roman" panose="02020603050405020304" pitchFamily="18" charset="0"/>
            </a:endParaRPr>
          </a:p>
        </p:txBody>
      </p:sp>
      <p:sp>
        <p:nvSpPr>
          <p:cNvPr id="1030"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algn="ctr">
              <a:buClrTx/>
              <a:buFontTx/>
              <a:buNone/>
            </a:pPr>
            <a:endParaRPr lang="zh-CN" altLang="zh-CN">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wipe dir="r"/>
  </p:transition>
  <p:timing>
    <p:tnLst>
      <p:par>
        <p:cTn id="1" dur="indefinite" restart="never" nodeType="tmRoot"/>
      </p:par>
    </p:tnLst>
  </p:timing>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slide" Target="slide18.xml"/><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1"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2"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3"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4" name="Text Box 14">
            <a:hlinkClick r:id="rId1" action="ppaction://hlinksldjump"/>
          </p:cNvPr>
          <p:cNvSpPr txBox="1">
            <a:spLocks noChangeArrowheads="1"/>
          </p:cNvSpPr>
          <p:nvPr/>
        </p:nvSpPr>
        <p:spPr bwMode="auto">
          <a:xfrm>
            <a:off x="998538" y="1484313"/>
            <a:ext cx="5878512" cy="641350"/>
          </a:xfrm>
          <a:prstGeom prst="rect">
            <a:avLst/>
          </a:prstGeom>
          <a:noFill/>
          <a:ln w="9525">
            <a:noFill/>
            <a:miter lim="800000"/>
          </a:ln>
          <a:effectLst/>
        </p:spPr>
        <p:txBody>
          <a:bodyPr>
            <a:spAutoFit/>
          </a:bodyPr>
          <a:lstStyle/>
          <a:p>
            <a:r>
              <a:rPr lang="en-US" altLang="zh-CN" sz="3600" b="1">
                <a:solidFill>
                  <a:srgbClr val="800080"/>
                </a:solidFill>
                <a:latin typeface="楷体_GB2312" pitchFamily="49" charset="-122"/>
              </a:rPr>
              <a:t> </a:t>
            </a:r>
            <a:r>
              <a:rPr lang="zh-CN" altLang="en-US" sz="3600" b="1">
                <a:solidFill>
                  <a:srgbClr val="800080"/>
                </a:solidFill>
                <a:latin typeface="楷体_GB2312" pitchFamily="49" charset="-122"/>
              </a:rPr>
              <a:t>运行时存储组织</a:t>
            </a:r>
            <a:endParaRPr lang="zh-CN" altLang="en-US" sz="3600" b="1">
              <a:solidFill>
                <a:srgbClr val="800080"/>
              </a:solidFill>
              <a:latin typeface="楷体_GB2312" pitchFamily="49" charset="-122"/>
            </a:endParaRPr>
          </a:p>
        </p:txBody>
      </p:sp>
      <p:sp>
        <p:nvSpPr>
          <p:cNvPr id="2055" name="Rectangle 18"/>
          <p:cNvSpPr>
            <a:spLocks noChangeArrowheads="1"/>
          </p:cNvSpPr>
          <p:nvPr/>
        </p:nvSpPr>
        <p:spPr bwMode="auto">
          <a:xfrm>
            <a:off x="1479550" y="188913"/>
            <a:ext cx="2228850" cy="661720"/>
          </a:xfrm>
          <a:prstGeom prst="rect">
            <a:avLst/>
          </a:prstGeom>
          <a:noFill/>
          <a:ln w="9525" algn="ctr">
            <a:noFill/>
            <a:miter lim="800000"/>
          </a:ln>
          <a:effectLst/>
        </p:spPr>
        <p:txBody>
          <a:bodyPr>
            <a:spAutoFit/>
          </a:bodyPr>
          <a:lstStyle/>
          <a:p>
            <a:pPr algn="ctr">
              <a:lnSpc>
                <a:spcPct val="90000"/>
              </a:lnSpc>
              <a:buClrTx/>
              <a:buFontTx/>
              <a:buNone/>
            </a:pPr>
            <a:r>
              <a:rPr lang="zh-CN" altLang="en-US" sz="4000" b="1" dirty="0" smtClean="0">
                <a:solidFill>
                  <a:srgbClr val="800080"/>
                </a:solidFill>
                <a:ea typeface="华文行楷" panose="02010800040101010101" pitchFamily="2" charset="-122"/>
              </a:rPr>
              <a:t>第十一讲</a:t>
            </a:r>
            <a:endParaRPr lang="zh-CN" altLang="en-US" sz="4000" b="1" dirty="0">
              <a:solidFill>
                <a:srgbClr val="800080"/>
              </a:solidFill>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2291" name="Text Box 3"/>
          <p:cNvSpPr txBox="1">
            <a:spLocks noChangeArrowheads="1"/>
          </p:cNvSpPr>
          <p:nvPr/>
        </p:nvSpPr>
        <p:spPr bwMode="auto">
          <a:xfrm>
            <a:off x="609600" y="1162155"/>
            <a:ext cx="8077200"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FF0000"/>
                </a:solidFill>
              </a:rPr>
              <a:t>栈式</a:t>
            </a:r>
            <a:r>
              <a:rPr kumimoji="0" lang="zh-CN" altLang="en-US" sz="3200" b="1" dirty="0" smtClean="0">
                <a:solidFill>
                  <a:srgbClr val="FF0000"/>
                </a:solidFill>
              </a:rPr>
              <a:t>存储分配</a:t>
            </a:r>
            <a:r>
              <a:rPr kumimoji="0" lang="en-US" altLang="zh-CN" sz="3200" b="1" dirty="0" smtClean="0">
                <a:solidFill>
                  <a:srgbClr val="800080"/>
                </a:solidFill>
              </a:rPr>
              <a:t>——</a:t>
            </a:r>
            <a:r>
              <a:rPr lang="zh-CN" altLang="en-US" sz="3200" b="1" dirty="0">
                <a:solidFill>
                  <a:srgbClr val="990099"/>
                </a:solidFill>
              </a:rPr>
              <a:t>运</a:t>
            </a:r>
            <a:r>
              <a:rPr lang="zh-CN" altLang="en-US" sz="3200" b="1" dirty="0" smtClean="0">
                <a:solidFill>
                  <a:srgbClr val="990099"/>
                </a:solidFill>
              </a:rPr>
              <a:t>行栈</a:t>
            </a:r>
            <a:r>
              <a:rPr lang="en-US" altLang="zh-CN" sz="3200" b="1" dirty="0" smtClean="0">
                <a:solidFill>
                  <a:srgbClr val="990099"/>
                </a:solidFill>
              </a:rPr>
              <a:t>(</a:t>
            </a:r>
            <a:r>
              <a:rPr lang="en-US" altLang="zh-CN" sz="3200" i="1" dirty="0" smtClean="0">
                <a:solidFill>
                  <a:srgbClr val="990099"/>
                </a:solidFill>
              </a:rPr>
              <a:t>runtime</a:t>
            </a:r>
            <a:r>
              <a:rPr lang="en-US" altLang="zh-CN" sz="3200" i="1" dirty="0">
                <a:solidFill>
                  <a:srgbClr val="990099"/>
                </a:solidFill>
              </a:rPr>
              <a:t> </a:t>
            </a:r>
            <a:r>
              <a:rPr lang="en-US" altLang="zh-CN" sz="3200" i="1" dirty="0" smtClean="0">
                <a:solidFill>
                  <a:srgbClr val="990099"/>
                </a:solidFill>
              </a:rPr>
              <a:t>stack)</a:t>
            </a:r>
            <a:endParaRPr kumimoji="0" lang="zh-CN" altLang="en-US" sz="3200" b="1" dirty="0">
              <a:solidFill>
                <a:srgbClr val="800080"/>
              </a:solidFill>
            </a:endParaRPr>
          </a:p>
        </p:txBody>
      </p:sp>
      <p:sp>
        <p:nvSpPr>
          <p:cNvPr id="1229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6" name="Rectangle 8"/>
          <p:cNvSpPr>
            <a:spLocks noChangeArrowheads="1"/>
          </p:cNvSpPr>
          <p:nvPr/>
        </p:nvSpPr>
        <p:spPr bwMode="auto">
          <a:xfrm>
            <a:off x="755576" y="1772816"/>
            <a:ext cx="8267700" cy="4485843"/>
          </a:xfrm>
          <a:prstGeom prst="rect">
            <a:avLst/>
          </a:prstGeom>
          <a:noFill/>
          <a:ln w="9525">
            <a:noFill/>
            <a:miter lim="800000"/>
          </a:ln>
          <a:effectLst/>
        </p:spPr>
        <p:txBody>
          <a:bodyPr>
            <a:spAutoFit/>
          </a:bodyPr>
          <a:lstStyle/>
          <a:p>
            <a:pPr>
              <a:spcBef>
                <a:spcPts val="300"/>
              </a:spcBef>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用于有效实现可动态嵌套的程序</a:t>
            </a:r>
            <a:r>
              <a:rPr lang="zh-CN" altLang="en-US" sz="2800" b="1" dirty="0" smtClean="0">
                <a:solidFill>
                  <a:srgbClr val="800080"/>
                </a:solidFill>
                <a:latin typeface="Times New Roman" panose="02020603050405020304" pitchFamily="18" charset="0"/>
              </a:rPr>
              <a:t>结构</a:t>
            </a:r>
            <a:endParaRPr kumimoji="0" lang="zh-CN" altLang="en-US" sz="1000" b="1" dirty="0">
              <a:solidFill>
                <a:srgbClr val="800080"/>
              </a:solidFill>
            </a:endParaRPr>
          </a:p>
          <a:p>
            <a:pPr lvl="1">
              <a:spcBef>
                <a:spcPts val="300"/>
              </a:spcBef>
              <a:buFontTx/>
              <a:buChar char="•"/>
            </a:pPr>
            <a:r>
              <a:rPr lang="zh-CN" altLang="en-US" b="1" dirty="0"/>
              <a:t>  如</a:t>
            </a:r>
            <a:r>
              <a:rPr lang="zh-CN" altLang="en-US" b="1" dirty="0" smtClean="0"/>
              <a:t>实现</a:t>
            </a:r>
            <a:r>
              <a:rPr lang="zh-CN" altLang="en-US" b="1" dirty="0" smtClean="0">
                <a:solidFill>
                  <a:srgbClr val="FF0000"/>
                </a:solidFill>
              </a:rPr>
              <a:t>过程</a:t>
            </a:r>
            <a:r>
              <a:rPr lang="en-US" altLang="zh-CN" b="1" dirty="0" smtClean="0">
                <a:solidFill>
                  <a:srgbClr val="FF0000"/>
                </a:solidFill>
              </a:rPr>
              <a:t>/</a:t>
            </a:r>
            <a:r>
              <a:rPr lang="zh-CN" altLang="en-US" b="1" dirty="0" smtClean="0">
                <a:solidFill>
                  <a:srgbClr val="FF0000"/>
                </a:solidFill>
              </a:rPr>
              <a:t>函数，递归，块层次结构</a:t>
            </a:r>
            <a:endParaRPr lang="en-US" altLang="zh-CN" b="1" dirty="0" smtClean="0">
              <a:solidFill>
                <a:srgbClr val="FF0000"/>
              </a:solidFill>
            </a:endParaRPr>
          </a:p>
          <a:p>
            <a:pPr lvl="1">
              <a:spcBef>
                <a:spcPts val="300"/>
              </a:spcBef>
              <a:buFontTx/>
              <a:buChar char="•"/>
            </a:pPr>
            <a:r>
              <a:rPr kumimoji="0" lang="en-US" altLang="zh-CN" b="1" dirty="0">
                <a:solidFill>
                  <a:srgbClr val="FF0000"/>
                </a:solidFill>
              </a:rPr>
              <a:t> </a:t>
            </a:r>
            <a:r>
              <a:rPr kumimoji="0" lang="en-US" altLang="zh-CN" b="1" dirty="0" smtClean="0">
                <a:solidFill>
                  <a:srgbClr val="FF0000"/>
                </a:solidFill>
              </a:rPr>
              <a:t> </a:t>
            </a:r>
            <a:r>
              <a:rPr kumimoji="0" lang="zh-CN" altLang="en-US" b="1" dirty="0" smtClean="0"/>
              <a:t>比较</a:t>
            </a:r>
            <a:r>
              <a:rPr kumimoji="0" lang="zh-CN" altLang="en-US" b="1" dirty="0"/>
              <a:t>：静态分配</a:t>
            </a:r>
            <a:r>
              <a:rPr lang="zh-CN" altLang="en-US" b="1" dirty="0"/>
              <a:t>不宜实现递归过程</a:t>
            </a:r>
            <a:r>
              <a:rPr lang="en-US" altLang="zh-CN" b="1" dirty="0"/>
              <a:t>/</a:t>
            </a:r>
            <a:r>
              <a:rPr lang="zh-CN" altLang="en-US" b="1" dirty="0" smtClean="0"/>
              <a:t>函数</a:t>
            </a:r>
            <a:endParaRPr lang="zh-CN" altLang="en-US" sz="1000" b="1" dirty="0">
              <a:latin typeface="Times New Roman" panose="02020603050405020304" pitchFamily="18" charset="0"/>
            </a:endParaRPr>
          </a:p>
          <a:p>
            <a:pPr>
              <a:spcBef>
                <a:spcPts val="300"/>
              </a:spcBef>
              <a:buClrTx/>
              <a:buFont typeface="Symbol" panose="05050102010706020507" pitchFamily="18" charset="2"/>
              <a:buChar char="-"/>
            </a:pPr>
            <a:r>
              <a:rPr lang="zh-CN" altLang="en-US" sz="2800" b="1" dirty="0">
                <a:solidFill>
                  <a:srgbClr val="800080"/>
                </a:solidFill>
                <a:latin typeface="楷体_GB2312" pitchFamily="49" charset="-122"/>
              </a:rPr>
              <a:t> </a:t>
            </a: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运行的时候才能确定数据对象的存储分配结果</a:t>
            </a:r>
            <a:endParaRPr lang="en-US" altLang="zh-CN" sz="2800" b="1" dirty="0" smtClean="0">
              <a:solidFill>
                <a:srgbClr val="800080"/>
              </a:solidFill>
              <a:latin typeface="楷体_GB2312" pitchFamily="49" charset="-122"/>
            </a:endParaRPr>
          </a:p>
          <a:p>
            <a:pPr>
              <a:spcBef>
                <a:spcPts val="300"/>
              </a:spcBef>
              <a:buClrTx/>
              <a:buFont typeface="Symbol" panose="05050102010706020507" pitchFamily="18" charset="2"/>
              <a:buChar char="-"/>
            </a:pPr>
            <a:r>
              <a:rPr lang="zh-CN" altLang="en-US" sz="2800" dirty="0" smtClean="0"/>
              <a:t>   </a:t>
            </a:r>
            <a:r>
              <a:rPr lang="zh-CN" altLang="en-US" sz="2800" b="1" dirty="0">
                <a:solidFill>
                  <a:srgbClr val="800080"/>
                </a:solidFill>
                <a:latin typeface="Times New Roman" panose="02020603050405020304" pitchFamily="18" charset="0"/>
              </a:rPr>
              <a:t>过程</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函数的实现中，运行栈中的数据单元是</a:t>
            </a:r>
            <a:r>
              <a:rPr lang="zh-CN" altLang="en-US" sz="2800" b="1" dirty="0">
                <a:solidFill>
                  <a:srgbClr val="FF0000"/>
                </a:solidFill>
                <a:latin typeface="Times New Roman" panose="02020603050405020304" pitchFamily="18" charset="0"/>
              </a:rPr>
              <a:t>活动记录</a:t>
            </a:r>
            <a:r>
              <a:rPr lang="zh-CN" altLang="en-US" dirty="0"/>
              <a:t>（</a:t>
            </a:r>
            <a:r>
              <a:rPr lang="en-US" altLang="zh-CN" i="1" dirty="0"/>
              <a:t>activation </a:t>
            </a:r>
            <a:r>
              <a:rPr lang="en-US" altLang="zh-CN" i="1" dirty="0" smtClean="0"/>
              <a:t>record</a:t>
            </a:r>
            <a:r>
              <a:rPr lang="zh-CN" altLang="en-US" i="1" dirty="0" smtClean="0"/>
              <a:t>，后面专门讨论</a:t>
            </a:r>
            <a:r>
              <a:rPr lang="en-US" altLang="zh-CN" dirty="0" smtClean="0"/>
              <a:t>)</a:t>
            </a:r>
            <a:endParaRPr lang="en-US" altLang="zh-CN" dirty="0" smtClean="0"/>
          </a:p>
          <a:p>
            <a:pPr marL="742950" lvl="1" indent="-285750">
              <a:spcBef>
                <a:spcPts val="300"/>
              </a:spcBef>
              <a:buFont typeface="Arial" panose="020B0604020202020204" pitchFamily="34" charset="0"/>
              <a:buChar char="•"/>
            </a:pPr>
            <a:r>
              <a:rPr lang="zh-CN" altLang="en-US" sz="1800" i="1" dirty="0" smtClean="0">
                <a:solidFill>
                  <a:schemeClr val="tx1"/>
                </a:solidFill>
                <a:latin typeface="Times New Roman" panose="02020603050405020304" pitchFamily="18" charset="0"/>
                <a:ea typeface="宋体" panose="02010600030101010101" pitchFamily="2" charset="-122"/>
              </a:rPr>
              <a:t>运行时每当</a:t>
            </a:r>
            <a:r>
              <a:rPr lang="zh-CN" altLang="en-US" sz="1800" i="1" dirty="0" smtClean="0">
                <a:solidFill>
                  <a:srgbClr val="FF0000"/>
                </a:solidFill>
                <a:latin typeface="Times New Roman" panose="02020603050405020304" pitchFamily="18" charset="0"/>
                <a:ea typeface="宋体" panose="02010600030101010101" pitchFamily="2" charset="-122"/>
              </a:rPr>
              <a:t>进入一个过程</a:t>
            </a:r>
            <a:r>
              <a:rPr lang="en-US" altLang="zh-CN" sz="1800" i="1" dirty="0" smtClean="0">
                <a:solidFill>
                  <a:srgbClr val="FF0000"/>
                </a:solidFill>
                <a:latin typeface="Times New Roman" panose="02020603050405020304" pitchFamily="18" charset="0"/>
                <a:ea typeface="宋体" panose="02010600030101010101" pitchFamily="2" charset="-122"/>
              </a:rPr>
              <a:t>/</a:t>
            </a:r>
            <a:r>
              <a:rPr lang="zh-CN" altLang="en-US" sz="1800" i="1" dirty="0" smtClean="0">
                <a:solidFill>
                  <a:srgbClr val="FF0000"/>
                </a:solidFill>
                <a:latin typeface="Times New Roman" panose="02020603050405020304" pitchFamily="18" charset="0"/>
                <a:ea typeface="宋体" panose="02010600030101010101" pitchFamily="2" charset="-122"/>
              </a:rPr>
              <a:t>函数</a:t>
            </a:r>
            <a:r>
              <a:rPr lang="zh-CN" altLang="en-US" sz="1800" i="1" dirty="0" smtClean="0">
                <a:solidFill>
                  <a:schemeClr val="tx1"/>
                </a:solidFill>
                <a:latin typeface="Times New Roman" panose="02020603050405020304" pitchFamily="18" charset="0"/>
                <a:ea typeface="宋体" panose="02010600030101010101" pitchFamily="2" charset="-122"/>
              </a:rPr>
              <a:t>，就在</a:t>
            </a:r>
            <a:r>
              <a:rPr lang="zh-CN" altLang="en-US" sz="1800" i="1" dirty="0" smtClean="0">
                <a:solidFill>
                  <a:srgbClr val="FF0000"/>
                </a:solidFill>
                <a:latin typeface="Times New Roman" panose="02020603050405020304" pitchFamily="18" charset="0"/>
                <a:ea typeface="宋体" panose="02010600030101010101" pitchFamily="2" charset="-122"/>
              </a:rPr>
              <a:t>栈顶</a:t>
            </a:r>
            <a:r>
              <a:rPr lang="zh-CN" altLang="en-US" sz="1800" i="1" dirty="0" smtClean="0">
                <a:solidFill>
                  <a:schemeClr val="tx1"/>
                </a:solidFill>
                <a:latin typeface="Times New Roman" panose="02020603050405020304" pitchFamily="18" charset="0"/>
                <a:ea typeface="宋体" panose="02010600030101010101" pitchFamily="2" charset="-122"/>
              </a:rPr>
              <a:t>为该过程</a:t>
            </a:r>
            <a:r>
              <a:rPr lang="en-US" altLang="zh-CN" sz="1800" i="1" dirty="0" smtClean="0">
                <a:solidFill>
                  <a:schemeClr val="tx1"/>
                </a:solidFill>
                <a:latin typeface="Times New Roman" panose="02020603050405020304" pitchFamily="18" charset="0"/>
                <a:ea typeface="宋体" panose="02010600030101010101" pitchFamily="2" charset="-122"/>
              </a:rPr>
              <a:t>/</a:t>
            </a:r>
            <a:r>
              <a:rPr lang="zh-CN" altLang="en-US" sz="1800" i="1" dirty="0" smtClean="0">
                <a:solidFill>
                  <a:schemeClr val="tx1"/>
                </a:solidFill>
                <a:latin typeface="Times New Roman" panose="02020603050405020304" pitchFamily="18" charset="0"/>
                <a:ea typeface="宋体" panose="02010600030101010101" pitchFamily="2" charset="-122"/>
              </a:rPr>
              <a:t>函数</a:t>
            </a:r>
            <a:r>
              <a:rPr lang="zh-CN" altLang="en-US" sz="1800" i="1" dirty="0" smtClean="0">
                <a:solidFill>
                  <a:srgbClr val="FF0000"/>
                </a:solidFill>
                <a:latin typeface="Times New Roman" panose="02020603050405020304" pitchFamily="18" charset="0"/>
                <a:ea typeface="宋体" panose="02010600030101010101" pitchFamily="2" charset="-122"/>
              </a:rPr>
              <a:t>分配</a:t>
            </a:r>
            <a:r>
              <a:rPr lang="zh-CN" altLang="en-US" sz="1800" i="1" dirty="0" smtClean="0">
                <a:solidFill>
                  <a:schemeClr val="tx1"/>
                </a:solidFill>
                <a:latin typeface="Times New Roman" panose="02020603050405020304" pitchFamily="18" charset="0"/>
                <a:ea typeface="宋体" panose="02010600030101010101" pitchFamily="2" charset="-122"/>
              </a:rPr>
              <a:t>存放</a:t>
            </a:r>
            <a:r>
              <a:rPr lang="zh-CN" altLang="en-US" sz="1800" i="1" dirty="0" smtClean="0">
                <a:solidFill>
                  <a:srgbClr val="FF0000"/>
                </a:solidFill>
                <a:latin typeface="Times New Roman" panose="02020603050405020304" pitchFamily="18" charset="0"/>
                <a:ea typeface="宋体" panose="02010600030101010101" pitchFamily="2" charset="-122"/>
              </a:rPr>
              <a:t>活动记录的数据空间</a:t>
            </a:r>
            <a:r>
              <a:rPr lang="zh-CN" altLang="en-US" sz="1800" i="1" dirty="0" smtClean="0">
                <a:solidFill>
                  <a:schemeClr val="tx1"/>
                </a:solidFill>
                <a:latin typeface="Times New Roman" panose="02020603050405020304" pitchFamily="18" charset="0"/>
                <a:ea typeface="宋体" panose="02010600030101010101" pitchFamily="2" charset="-122"/>
              </a:rPr>
              <a:t>；工作</a:t>
            </a:r>
            <a:r>
              <a:rPr lang="zh-CN" altLang="en-US" sz="1800" i="1" dirty="0">
                <a:solidFill>
                  <a:schemeClr val="tx1"/>
                </a:solidFill>
                <a:latin typeface="Times New Roman" panose="02020603050405020304" pitchFamily="18" charset="0"/>
                <a:ea typeface="宋体" panose="02010600030101010101" pitchFamily="2" charset="-122"/>
              </a:rPr>
              <a:t>完毕返回时</a:t>
            </a:r>
            <a:r>
              <a:rPr lang="zh-CN" altLang="en-US" sz="1800" i="1" dirty="0" smtClean="0">
                <a:solidFill>
                  <a:schemeClr val="tx1"/>
                </a:solidFill>
                <a:latin typeface="Times New Roman" panose="02020603050405020304" pitchFamily="18" charset="0"/>
                <a:ea typeface="宋体" panose="02010600030101010101" pitchFamily="2" charset="-122"/>
              </a:rPr>
              <a:t>，栈</a:t>
            </a:r>
            <a:r>
              <a:rPr lang="zh-CN" altLang="en-US" sz="1800" i="1" dirty="0">
                <a:solidFill>
                  <a:schemeClr val="tx1"/>
                </a:solidFill>
                <a:latin typeface="Times New Roman" panose="02020603050405020304" pitchFamily="18" charset="0"/>
                <a:ea typeface="宋体" panose="02010600030101010101" pitchFamily="2" charset="-122"/>
              </a:rPr>
              <a:t>顶的活动记录数据</a:t>
            </a:r>
            <a:r>
              <a:rPr lang="zh-CN" altLang="en-US" sz="1800" i="1" dirty="0" smtClean="0">
                <a:solidFill>
                  <a:schemeClr val="tx1"/>
                </a:solidFill>
                <a:latin typeface="Times New Roman" panose="02020603050405020304" pitchFamily="18" charset="0"/>
                <a:ea typeface="宋体" panose="02010600030101010101" pitchFamily="2" charset="-122"/>
              </a:rPr>
              <a:t>空间随即释放；</a:t>
            </a:r>
            <a:endParaRPr lang="en-US" altLang="zh-CN" sz="1800" i="1" dirty="0" smtClean="0">
              <a:solidFill>
                <a:schemeClr val="tx1"/>
              </a:solidFill>
              <a:latin typeface="Times New Roman" panose="02020603050405020304" pitchFamily="18" charset="0"/>
              <a:ea typeface="宋体" panose="02010600030101010101" pitchFamily="2" charset="-122"/>
            </a:endParaRPr>
          </a:p>
          <a:p>
            <a:pPr marL="742950" lvl="1" indent="-285750">
              <a:spcBef>
                <a:spcPts val="300"/>
              </a:spcBef>
              <a:buFont typeface="Arial" panose="020B0604020202020204" pitchFamily="34" charset="0"/>
              <a:buChar char="•"/>
            </a:pPr>
            <a:r>
              <a:rPr lang="zh-CN" altLang="en-US" sz="1800" i="1" dirty="0" smtClean="0">
                <a:solidFill>
                  <a:schemeClr val="tx1"/>
                </a:solidFill>
                <a:latin typeface="Times New Roman" panose="02020603050405020304" pitchFamily="18" charset="0"/>
                <a:ea typeface="宋体" panose="02010600030101010101" pitchFamily="2" charset="-122"/>
              </a:rPr>
              <a:t>在</a:t>
            </a:r>
            <a:r>
              <a:rPr lang="zh-CN" altLang="en-US" sz="1800" i="1" dirty="0">
                <a:solidFill>
                  <a:schemeClr val="tx1"/>
                </a:solidFill>
                <a:latin typeface="Times New Roman" panose="02020603050405020304" pitchFamily="18" charset="0"/>
                <a:ea typeface="宋体" panose="02010600030101010101" pitchFamily="2" charset="-122"/>
              </a:rPr>
              <a:t>过程</a:t>
            </a:r>
            <a:r>
              <a:rPr lang="en-US" altLang="zh-CN" sz="1800" i="1" dirty="0">
                <a:solidFill>
                  <a:schemeClr val="tx1"/>
                </a:solidFill>
                <a:latin typeface="Times New Roman" panose="02020603050405020304" pitchFamily="18" charset="0"/>
                <a:ea typeface="宋体" panose="02010600030101010101" pitchFamily="2" charset="-122"/>
              </a:rPr>
              <a:t>/</a:t>
            </a:r>
            <a:r>
              <a:rPr lang="zh-CN" altLang="en-US" sz="1800" i="1" dirty="0">
                <a:solidFill>
                  <a:schemeClr val="tx1"/>
                </a:solidFill>
                <a:latin typeface="Times New Roman" panose="02020603050405020304" pitchFamily="18" charset="0"/>
                <a:ea typeface="宋体" panose="02010600030101010101" pitchFamily="2" charset="-122"/>
              </a:rPr>
              <a:t>函数的某一次</a:t>
            </a:r>
            <a:r>
              <a:rPr lang="zh-CN" altLang="en-US" sz="1800" i="1" dirty="0">
                <a:solidFill>
                  <a:srgbClr val="FF0000"/>
                </a:solidFill>
                <a:latin typeface="Times New Roman" panose="02020603050405020304" pitchFamily="18" charset="0"/>
                <a:ea typeface="宋体" panose="02010600030101010101" pitchFamily="2" charset="-122"/>
              </a:rPr>
              <a:t>执行中</a:t>
            </a:r>
            <a:r>
              <a:rPr lang="zh-CN" altLang="en-US" sz="1800" i="1" dirty="0">
                <a:solidFill>
                  <a:schemeClr val="tx1"/>
                </a:solidFill>
                <a:latin typeface="Times New Roman" panose="02020603050405020304" pitchFamily="18" charset="0"/>
                <a:ea typeface="宋体" panose="02010600030101010101" pitchFamily="2" charset="-122"/>
              </a:rPr>
              <a:t>，其</a:t>
            </a:r>
            <a:r>
              <a:rPr lang="zh-CN" altLang="en-US" sz="1800" i="1" dirty="0">
                <a:solidFill>
                  <a:srgbClr val="FF0000"/>
                </a:solidFill>
                <a:latin typeface="Times New Roman" panose="02020603050405020304" pitchFamily="18" charset="0"/>
                <a:ea typeface="宋体" panose="02010600030101010101" pitchFamily="2" charset="-122"/>
              </a:rPr>
              <a:t>活动记录中</a:t>
            </a:r>
            <a:r>
              <a:rPr lang="zh-CN" altLang="en-US" sz="1800" i="1" dirty="0">
                <a:solidFill>
                  <a:schemeClr val="tx1"/>
                </a:solidFill>
                <a:latin typeface="Times New Roman" panose="02020603050405020304" pitchFamily="18" charset="0"/>
                <a:ea typeface="宋体" panose="02010600030101010101" pitchFamily="2" charset="-122"/>
              </a:rPr>
              <a:t>会</a:t>
            </a:r>
            <a:r>
              <a:rPr lang="zh-CN" altLang="en-US" sz="1800" i="1" dirty="0">
                <a:solidFill>
                  <a:srgbClr val="FF0000"/>
                </a:solidFill>
                <a:latin typeface="Times New Roman" panose="02020603050405020304" pitchFamily="18" charset="0"/>
                <a:ea typeface="宋体" panose="02010600030101010101" pitchFamily="2" charset="-122"/>
              </a:rPr>
              <a:t>存放</a:t>
            </a:r>
            <a:r>
              <a:rPr lang="zh-CN" altLang="en-US" sz="1800" i="1" dirty="0">
                <a:solidFill>
                  <a:schemeClr val="tx1"/>
                </a:solidFill>
                <a:latin typeface="Times New Roman" panose="02020603050405020304" pitchFamily="18" charset="0"/>
                <a:ea typeface="宋体" panose="02010600030101010101" pitchFamily="2" charset="-122"/>
              </a:rPr>
              <a:t>生存期在该过程</a:t>
            </a:r>
            <a:r>
              <a:rPr lang="en-US" altLang="zh-CN" sz="1800" i="1" dirty="0">
                <a:solidFill>
                  <a:schemeClr val="tx1"/>
                </a:solidFill>
                <a:latin typeface="Times New Roman" panose="02020603050405020304" pitchFamily="18" charset="0"/>
                <a:ea typeface="宋体" panose="02010600030101010101" pitchFamily="2" charset="-122"/>
              </a:rPr>
              <a:t>/</a:t>
            </a:r>
            <a:r>
              <a:rPr lang="zh-CN" altLang="en-US" sz="1800" i="1" dirty="0">
                <a:solidFill>
                  <a:schemeClr val="tx1"/>
                </a:solidFill>
                <a:latin typeface="Times New Roman" panose="02020603050405020304" pitchFamily="18" charset="0"/>
                <a:ea typeface="宋体" panose="02010600030101010101" pitchFamily="2" charset="-122"/>
              </a:rPr>
              <a:t>函数本次</a:t>
            </a:r>
            <a:r>
              <a:rPr lang="zh-CN" altLang="en-US" sz="1800" i="1" dirty="0">
                <a:solidFill>
                  <a:srgbClr val="FF0000"/>
                </a:solidFill>
                <a:latin typeface="Times New Roman" panose="02020603050405020304" pitchFamily="18" charset="0"/>
                <a:ea typeface="宋体" panose="02010600030101010101" pitchFamily="2" charset="-122"/>
              </a:rPr>
              <a:t>执行中的数据对象</a:t>
            </a:r>
            <a:r>
              <a:rPr lang="zh-CN" altLang="en-US" sz="1800" i="1" dirty="0">
                <a:solidFill>
                  <a:schemeClr val="tx1"/>
                </a:solidFill>
                <a:latin typeface="Times New Roman" panose="02020603050405020304" pitchFamily="18" charset="0"/>
                <a:ea typeface="宋体" panose="02010600030101010101" pitchFamily="2" charset="-122"/>
              </a:rPr>
              <a:t>，以及必要的</a:t>
            </a:r>
            <a:r>
              <a:rPr lang="zh-CN" altLang="en-US" sz="1800" i="1" dirty="0">
                <a:solidFill>
                  <a:srgbClr val="FF0000"/>
                </a:solidFill>
                <a:latin typeface="Times New Roman" panose="02020603050405020304" pitchFamily="18" charset="0"/>
                <a:ea typeface="宋体" panose="02010600030101010101" pitchFamily="2" charset="-122"/>
              </a:rPr>
              <a:t>控制信息</a:t>
            </a:r>
            <a:r>
              <a:rPr lang="zh-CN" altLang="en-US" sz="1800" i="1" dirty="0" smtClean="0">
                <a:solidFill>
                  <a:srgbClr val="FF0000"/>
                </a:solidFill>
                <a:latin typeface="Times New Roman" panose="02020603050405020304" pitchFamily="18" charset="0"/>
                <a:ea typeface="宋体" panose="02010600030101010101" pitchFamily="2" charset="-122"/>
              </a:rPr>
              <a:t>单元</a:t>
            </a:r>
            <a:r>
              <a:rPr lang="zh-CN" altLang="en-US" sz="1800" i="1" dirty="0" smtClean="0">
                <a:solidFill>
                  <a:schemeClr val="tx1"/>
                </a:solidFill>
                <a:latin typeface="Times New Roman" panose="02020603050405020304" pitchFamily="18" charset="0"/>
                <a:ea typeface="宋体" panose="02010600030101010101" pitchFamily="2" charset="-122"/>
              </a:rPr>
              <a:t>。</a:t>
            </a:r>
            <a:endParaRPr lang="en-US" altLang="zh-CN" sz="1800" i="1" dirty="0" smtClean="0">
              <a:solidFill>
                <a:schemeClr val="tx1"/>
              </a:solidFill>
              <a:latin typeface="Times New Roman" panose="02020603050405020304" pitchFamily="18" charset="0"/>
              <a:ea typeface="宋体" panose="02010600030101010101" pitchFamily="2" charset="-122"/>
            </a:endParaRPr>
          </a:p>
          <a:p>
            <a:pPr marL="742950" lvl="1" indent="-285750">
              <a:spcBef>
                <a:spcPts val="300"/>
              </a:spcBef>
              <a:buFont typeface="Arial" panose="020B0604020202020204" pitchFamily="34" charset="0"/>
              <a:buChar char="•"/>
            </a:pPr>
            <a:r>
              <a:rPr lang="zh-CN" altLang="en-US" sz="1800" i="1" dirty="0">
                <a:solidFill>
                  <a:schemeClr val="tx1"/>
                </a:solidFill>
                <a:latin typeface="Times New Roman" panose="02020603050405020304" pitchFamily="18" charset="0"/>
                <a:ea typeface="宋体" panose="02010600030101010101" pitchFamily="2" charset="-122"/>
              </a:rPr>
              <a:t>在编译期间， 过程</a:t>
            </a:r>
            <a:r>
              <a:rPr lang="en-US" altLang="zh-CN" sz="1800" i="1" dirty="0">
                <a:solidFill>
                  <a:schemeClr val="tx1"/>
                </a:solidFill>
                <a:latin typeface="Times New Roman" panose="02020603050405020304" pitchFamily="18" charset="0"/>
                <a:ea typeface="宋体" panose="02010600030101010101" pitchFamily="2" charset="-122"/>
              </a:rPr>
              <a:t>/</a:t>
            </a:r>
            <a:r>
              <a:rPr lang="zh-CN" altLang="en-US" sz="1800" i="1" dirty="0">
                <a:solidFill>
                  <a:schemeClr val="tx1"/>
                </a:solidFill>
                <a:latin typeface="Times New Roman" panose="02020603050405020304" pitchFamily="18" charset="0"/>
                <a:ea typeface="宋体" panose="02010600030101010101" pitchFamily="2" charset="-122"/>
              </a:rPr>
              <a:t> 函数以及嵌套程序块的</a:t>
            </a:r>
            <a:r>
              <a:rPr lang="zh-CN" altLang="en-US" sz="1800" i="1" dirty="0">
                <a:solidFill>
                  <a:srgbClr val="FF0000"/>
                </a:solidFill>
                <a:latin typeface="Times New Roman" panose="02020603050405020304" pitchFamily="18" charset="0"/>
                <a:ea typeface="宋体" panose="02010600030101010101" pitchFamily="2" charset="-122"/>
              </a:rPr>
              <a:t>活动记录大小</a:t>
            </a:r>
            <a:r>
              <a:rPr lang="zh-CN" altLang="en-US" sz="1800" i="1" dirty="0">
                <a:solidFill>
                  <a:schemeClr val="tx1"/>
                </a:solidFill>
                <a:latin typeface="Times New Roman" panose="02020603050405020304" pitchFamily="18" charset="0"/>
                <a:ea typeface="宋体" panose="02010600030101010101" pitchFamily="2" charset="-122"/>
              </a:rPr>
              <a:t>（最大值） 应该是</a:t>
            </a:r>
            <a:r>
              <a:rPr lang="zh-CN" altLang="en-US" sz="1800" i="1" dirty="0">
                <a:solidFill>
                  <a:srgbClr val="FF0000"/>
                </a:solidFill>
                <a:latin typeface="Times New Roman" panose="02020603050405020304" pitchFamily="18" charset="0"/>
                <a:ea typeface="宋体" panose="02010600030101010101" pitchFamily="2" charset="-122"/>
              </a:rPr>
              <a:t>可以确定</a:t>
            </a:r>
            <a:r>
              <a:rPr lang="zh-CN" altLang="en-US" sz="1800" i="1" dirty="0">
                <a:solidFill>
                  <a:schemeClr val="tx1"/>
                </a:solidFill>
                <a:latin typeface="Times New Roman" panose="02020603050405020304" pitchFamily="18" charset="0"/>
                <a:ea typeface="宋体" panose="02010600030101010101" pitchFamily="2" charset="-122"/>
              </a:rPr>
              <a:t>的，如果</a:t>
            </a:r>
            <a:r>
              <a:rPr lang="zh-CN" altLang="en-US" sz="1800" i="1" dirty="0">
                <a:solidFill>
                  <a:srgbClr val="FF0000"/>
                </a:solidFill>
                <a:latin typeface="Times New Roman" panose="02020603050405020304" pitchFamily="18" charset="0"/>
                <a:ea typeface="宋体" panose="02010600030101010101" pitchFamily="2" charset="-122"/>
              </a:rPr>
              <a:t>不满足</a:t>
            </a:r>
            <a:r>
              <a:rPr lang="zh-CN" altLang="en-US" sz="1800" i="1" dirty="0">
                <a:solidFill>
                  <a:schemeClr val="tx1"/>
                </a:solidFill>
                <a:latin typeface="Times New Roman" panose="02020603050405020304" pitchFamily="18" charset="0"/>
                <a:ea typeface="宋体" panose="02010600030101010101" pitchFamily="2" charset="-122"/>
              </a:rPr>
              <a:t>则应该使用</a:t>
            </a:r>
            <a:r>
              <a:rPr lang="zh-CN" altLang="en-US" sz="1800" i="1" dirty="0">
                <a:solidFill>
                  <a:srgbClr val="FF0000"/>
                </a:solidFill>
                <a:latin typeface="Times New Roman" panose="02020603050405020304" pitchFamily="18" charset="0"/>
                <a:ea typeface="宋体" panose="02010600030101010101" pitchFamily="2" charset="-122"/>
              </a:rPr>
              <a:t>堆式存储管理 </a:t>
            </a:r>
            <a:endParaRPr lang="en-US" altLang="zh-CN" sz="1800"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2291" name="Text Box 3"/>
          <p:cNvSpPr txBox="1">
            <a:spLocks noChangeArrowheads="1"/>
          </p:cNvSpPr>
          <p:nvPr/>
        </p:nvSpPr>
        <p:spPr bwMode="auto">
          <a:xfrm>
            <a:off x="609600" y="1124744"/>
            <a:ext cx="8077200" cy="584775"/>
          </a:xfrm>
          <a:prstGeom prst="rect">
            <a:avLst/>
          </a:prstGeom>
          <a:noFill/>
          <a:ln w="9525">
            <a:noFill/>
            <a:miter lim="800000"/>
          </a:ln>
          <a:effectLst/>
        </p:spPr>
        <p:txBody>
          <a:bodyPr wrap="square">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栈式</a:t>
            </a:r>
            <a:r>
              <a:rPr kumimoji="0" lang="zh-CN" altLang="en-US" sz="3200" b="1" dirty="0" smtClean="0">
                <a:solidFill>
                  <a:srgbClr val="800080"/>
                </a:solidFill>
              </a:rPr>
              <a:t>存储分配应用之例</a:t>
            </a:r>
            <a:endParaRPr kumimoji="0" lang="zh-CN" altLang="en-US" sz="3200" b="1" dirty="0">
              <a:solidFill>
                <a:srgbClr val="800080"/>
              </a:solidFill>
            </a:endParaRPr>
          </a:p>
        </p:txBody>
      </p:sp>
      <p:sp>
        <p:nvSpPr>
          <p:cNvPr id="1229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 name="文本框 1"/>
          <p:cNvSpPr txBox="1"/>
          <p:nvPr/>
        </p:nvSpPr>
        <p:spPr>
          <a:xfrm>
            <a:off x="1051012" y="1772816"/>
            <a:ext cx="7194376" cy="4524315"/>
          </a:xfrm>
          <a:prstGeom prst="rect">
            <a:avLst/>
          </a:prstGeom>
          <a:noFill/>
        </p:spPr>
        <p:txBody>
          <a:bodyPr wrap="square" rtlCol="0">
            <a:spAutoFit/>
          </a:bodyPr>
          <a:lstStyle/>
          <a:p>
            <a:pPr>
              <a:buNone/>
            </a:pPr>
            <a:r>
              <a:rPr lang="zh-CN" altLang="en-US" b="1" dirty="0" smtClean="0"/>
              <a:t>如下递归</a:t>
            </a:r>
            <a:r>
              <a:rPr lang="zh-CN" altLang="en-US" b="1" dirty="0" smtClean="0">
                <a:solidFill>
                  <a:srgbClr val="FF0000"/>
                </a:solidFill>
              </a:rPr>
              <a:t>计算阶乘</a:t>
            </a:r>
            <a:r>
              <a:rPr lang="zh-CN" altLang="en-US" b="1" dirty="0" smtClean="0"/>
              <a:t>程序的调用</a:t>
            </a:r>
            <a:r>
              <a:rPr lang="zh-CN" altLang="en-US" dirty="0" smtClean="0"/>
              <a:t>：</a:t>
            </a:r>
            <a:endParaRPr lang="en-US" altLang="zh-CN" dirty="0" smtClean="0"/>
          </a:p>
          <a:p>
            <a:pPr lvl="1">
              <a:buNone/>
            </a:pPr>
            <a:r>
              <a:rPr lang="en-US" altLang="zh-CN" dirty="0" err="1">
                <a:solidFill>
                  <a:schemeClr val="tx1"/>
                </a:solidFill>
                <a:latin typeface="+mn-lt"/>
                <a:ea typeface="宋体" panose="02010600030101010101" pitchFamily="2" charset="-122"/>
              </a:rPr>
              <a:t>int</a:t>
            </a:r>
            <a:r>
              <a:rPr lang="en-US" altLang="zh-CN" dirty="0">
                <a:solidFill>
                  <a:schemeClr val="tx1"/>
                </a:solidFill>
                <a:latin typeface="+mn-lt"/>
                <a:ea typeface="宋体" panose="02010600030101010101" pitchFamily="2" charset="-122"/>
              </a:rPr>
              <a:t> factorial (</a:t>
            </a:r>
            <a:r>
              <a:rPr lang="en-US" altLang="zh-CN" dirty="0" err="1">
                <a:solidFill>
                  <a:schemeClr val="tx1"/>
                </a:solidFill>
                <a:latin typeface="+mn-lt"/>
                <a:ea typeface="宋体" panose="02010600030101010101" pitchFamily="2" charset="-122"/>
              </a:rPr>
              <a:t>int</a:t>
            </a:r>
            <a:r>
              <a:rPr lang="en-US" altLang="zh-CN" dirty="0">
                <a:solidFill>
                  <a:schemeClr val="tx1"/>
                </a:solidFill>
                <a:latin typeface="+mn-lt"/>
                <a:ea typeface="宋体" panose="02010600030101010101" pitchFamily="2" charset="-122"/>
              </a:rPr>
              <a:t> n) {</a:t>
            </a:r>
            <a:br>
              <a:rPr lang="en-US" altLang="zh-CN" dirty="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a:t>
            </a:r>
            <a:r>
              <a:rPr lang="en-US" altLang="zh-CN" dirty="0" err="1" smtClean="0">
                <a:solidFill>
                  <a:schemeClr val="tx1"/>
                </a:solidFill>
                <a:latin typeface="+mn-lt"/>
                <a:ea typeface="宋体" panose="02010600030101010101" pitchFamily="2" charset="-122"/>
              </a:rPr>
              <a:t>int</a:t>
            </a:r>
            <a:r>
              <a:rPr lang="en-US" altLang="zh-CN" dirty="0" smtClean="0">
                <a:solidFill>
                  <a:schemeClr val="tx1"/>
                </a:solidFill>
                <a:latin typeface="+mn-lt"/>
                <a:ea typeface="宋体" panose="02010600030101010101" pitchFamily="2" charset="-122"/>
              </a:rPr>
              <a:t> </a:t>
            </a:r>
            <a:r>
              <a:rPr lang="en-US" altLang="zh-CN" dirty="0" err="1" smtClean="0">
                <a:solidFill>
                  <a:schemeClr val="tx1"/>
                </a:solidFill>
                <a:latin typeface="+mn-lt"/>
                <a:ea typeface="宋体" panose="02010600030101010101" pitchFamily="2" charset="-122"/>
              </a:rPr>
              <a:t>tmp</a:t>
            </a:r>
            <a:r>
              <a:rPr lang="en-US" altLang="zh-CN" dirty="0" smtClean="0">
                <a:solidFill>
                  <a:schemeClr val="tx1"/>
                </a:solidFill>
                <a:latin typeface="+mn-lt"/>
                <a:ea typeface="宋体" panose="02010600030101010101" pitchFamily="2" charset="-122"/>
              </a:rPr>
              <a:t>;</a:t>
            </a:r>
            <a:br>
              <a:rPr lang="en-US" altLang="zh-CN" dirty="0" smtClean="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if (n &lt;= 1)</a:t>
            </a:r>
            <a:br>
              <a:rPr lang="en-US" altLang="zh-CN" dirty="0" smtClean="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return 1;</a:t>
            </a:r>
            <a:br>
              <a:rPr lang="en-US" altLang="zh-CN" dirty="0" smtClean="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else {</a:t>
            </a:r>
            <a:br>
              <a:rPr lang="en-US" altLang="zh-CN" dirty="0" smtClean="0">
                <a:latin typeface="+mn-lt"/>
              </a:rPr>
            </a:br>
            <a:r>
              <a:rPr lang="en-US" altLang="zh-CN" dirty="0" smtClean="0">
                <a:latin typeface="+mn-lt"/>
              </a:rPr>
              <a:t>       </a:t>
            </a:r>
            <a:r>
              <a:rPr lang="en-US" altLang="zh-CN" dirty="0" err="1" smtClean="0">
                <a:solidFill>
                  <a:schemeClr val="tx1"/>
                </a:solidFill>
                <a:latin typeface="+mn-lt"/>
                <a:ea typeface="宋体" panose="02010600030101010101" pitchFamily="2" charset="-122"/>
              </a:rPr>
              <a:t>tmp</a:t>
            </a:r>
            <a:r>
              <a:rPr lang="en-US" altLang="zh-CN" dirty="0" smtClean="0">
                <a:solidFill>
                  <a:schemeClr val="tx1"/>
                </a:solidFill>
                <a:latin typeface="+mn-lt"/>
                <a:ea typeface="宋体" panose="02010600030101010101" pitchFamily="2" charset="-122"/>
              </a:rPr>
              <a:t> = n – 1;</a:t>
            </a:r>
            <a:br>
              <a:rPr lang="en-US" altLang="zh-CN" dirty="0" smtClean="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a:t>
            </a:r>
            <a:r>
              <a:rPr lang="en-US" altLang="zh-CN" dirty="0" err="1" smtClean="0">
                <a:solidFill>
                  <a:schemeClr val="tx1"/>
                </a:solidFill>
                <a:latin typeface="+mn-lt"/>
                <a:ea typeface="宋体" panose="02010600030101010101" pitchFamily="2" charset="-122"/>
              </a:rPr>
              <a:t>tmp</a:t>
            </a:r>
            <a:r>
              <a:rPr lang="en-US" altLang="zh-CN" dirty="0" smtClean="0">
                <a:solidFill>
                  <a:schemeClr val="tx1"/>
                </a:solidFill>
                <a:latin typeface="+mn-lt"/>
                <a:ea typeface="宋体" panose="02010600030101010101" pitchFamily="2" charset="-122"/>
              </a:rPr>
              <a:t> = n * factorial(</a:t>
            </a:r>
            <a:r>
              <a:rPr lang="en-US" altLang="zh-CN" dirty="0" err="1" smtClean="0">
                <a:solidFill>
                  <a:schemeClr val="tx1"/>
                </a:solidFill>
                <a:latin typeface="+mn-lt"/>
                <a:ea typeface="宋体" panose="02010600030101010101" pitchFamily="2" charset="-122"/>
              </a:rPr>
              <a:t>tmp</a:t>
            </a:r>
            <a:r>
              <a:rPr lang="en-US" altLang="zh-CN" dirty="0" smtClean="0">
                <a:solidFill>
                  <a:schemeClr val="tx1"/>
                </a:solidFill>
                <a:latin typeface="+mn-lt"/>
                <a:ea typeface="宋体" panose="02010600030101010101" pitchFamily="2" charset="-122"/>
              </a:rPr>
              <a:t>);</a:t>
            </a:r>
            <a:br>
              <a:rPr lang="en-US" altLang="zh-CN" dirty="0" smtClean="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return </a:t>
            </a:r>
            <a:r>
              <a:rPr lang="en-US" altLang="zh-CN" dirty="0" err="1" smtClean="0">
                <a:solidFill>
                  <a:schemeClr val="tx1"/>
                </a:solidFill>
                <a:latin typeface="+mn-lt"/>
                <a:ea typeface="宋体" panose="02010600030101010101" pitchFamily="2" charset="-122"/>
              </a:rPr>
              <a:t>tmp</a:t>
            </a:r>
            <a:r>
              <a:rPr lang="en-US" altLang="zh-CN" dirty="0" smtClean="0">
                <a:solidFill>
                  <a:schemeClr val="tx1"/>
                </a:solidFill>
                <a:latin typeface="+mn-lt"/>
                <a:ea typeface="宋体" panose="02010600030101010101" pitchFamily="2" charset="-122"/>
              </a:rPr>
              <a:t>;</a:t>
            </a:r>
            <a:br>
              <a:rPr lang="en-US" altLang="zh-CN" dirty="0" smtClean="0">
                <a:solidFill>
                  <a:schemeClr val="tx1"/>
                </a:solidFill>
                <a:latin typeface="+mn-lt"/>
                <a:ea typeface="宋体" panose="02010600030101010101" pitchFamily="2" charset="-122"/>
              </a:rPr>
            </a:br>
            <a:r>
              <a:rPr lang="en-US" altLang="zh-CN" dirty="0" smtClean="0">
                <a:solidFill>
                  <a:schemeClr val="tx1"/>
                </a:solidFill>
                <a:latin typeface="+mn-lt"/>
                <a:ea typeface="宋体" panose="02010600030101010101" pitchFamily="2" charset="-122"/>
              </a:rPr>
              <a:t>    }</a:t>
            </a:r>
            <a:br>
              <a:rPr lang="en-US" altLang="zh-CN" dirty="0">
                <a:solidFill>
                  <a:schemeClr val="tx1"/>
                </a:solidFill>
                <a:latin typeface="+mn-lt"/>
                <a:ea typeface="宋体" panose="02010600030101010101" pitchFamily="2" charset="-122"/>
              </a:rPr>
            </a:br>
            <a:r>
              <a:rPr lang="en-US" altLang="zh-CN" dirty="0">
                <a:solidFill>
                  <a:schemeClr val="tx1"/>
                </a:solidFill>
                <a:latin typeface="+mn-lt"/>
                <a:ea typeface="宋体" panose="02010600030101010101" pitchFamily="2" charset="-122"/>
              </a:rPr>
              <a:t>}</a:t>
            </a:r>
            <a:r>
              <a:rPr lang="en-US" altLang="zh-CN" dirty="0">
                <a:latin typeface="+mn-lt"/>
              </a:rPr>
              <a:t> </a:t>
            </a:r>
            <a:endParaRPr lang="en-US" altLang="zh-CN" dirty="0" smtClean="0">
              <a:latin typeface="+mn-lt"/>
            </a:endParaRPr>
          </a:p>
          <a:p>
            <a:pPr lvl="1">
              <a:buNone/>
            </a:pPr>
            <a:r>
              <a:rPr lang="zh-CN" altLang="en-US" dirty="0" smtClean="0">
                <a:solidFill>
                  <a:srgbClr val="FF0000"/>
                </a:solidFill>
              </a:rPr>
              <a:t>无法预知其所需空间，无法静态分配空间</a:t>
            </a:r>
            <a:endParaRPr lang="en-US" altLang="zh-CN" dirty="0" smtClean="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3315" name="Text Box 3"/>
          <p:cNvSpPr txBox="1">
            <a:spLocks noChangeArrowheads="1"/>
          </p:cNvSpPr>
          <p:nvPr/>
        </p:nvSpPr>
        <p:spPr bwMode="auto">
          <a:xfrm>
            <a:off x="530225" y="1265238"/>
            <a:ext cx="6705600" cy="579437"/>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堆式存储分配</a:t>
            </a:r>
            <a:endParaRPr kumimoji="0" lang="zh-CN" altLang="en-US" sz="3200" b="1" dirty="0">
              <a:solidFill>
                <a:srgbClr val="800080"/>
              </a:solidFill>
            </a:endParaRPr>
          </a:p>
        </p:txBody>
      </p:sp>
      <p:sp>
        <p:nvSpPr>
          <p:cNvPr id="1331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0" name="Rectangle 8"/>
          <p:cNvSpPr>
            <a:spLocks noChangeArrowheads="1"/>
          </p:cNvSpPr>
          <p:nvPr/>
        </p:nvSpPr>
        <p:spPr bwMode="auto">
          <a:xfrm>
            <a:off x="754063" y="1916113"/>
            <a:ext cx="8281987" cy="443198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从堆空间为数据对象分配</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释放存储</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lang="zh-CN" altLang="en-US" sz="2000" b="1" dirty="0">
                <a:solidFill>
                  <a:srgbClr val="800080"/>
                </a:solidFill>
              </a:rPr>
              <a:t>灵活  </a:t>
            </a:r>
            <a:r>
              <a:rPr kumimoji="0" lang="zh-CN" altLang="en-US" sz="2000" b="1" dirty="0"/>
              <a:t>数据对象的</a:t>
            </a:r>
            <a:r>
              <a:rPr kumimoji="0" lang="zh-CN" altLang="en-US" sz="2000" b="1" dirty="0">
                <a:solidFill>
                  <a:srgbClr val="FF0000"/>
                </a:solidFill>
              </a:rPr>
              <a:t>存储分配和释放不限时间和</a:t>
            </a:r>
            <a:r>
              <a:rPr kumimoji="0" lang="zh-CN" altLang="en-US" sz="2000" b="1" dirty="0" smtClean="0">
                <a:solidFill>
                  <a:srgbClr val="FF0000"/>
                </a:solidFill>
              </a:rPr>
              <a:t>次序</a:t>
            </a:r>
            <a:r>
              <a:rPr kumimoji="0" lang="zh-CN" altLang="en-US" sz="2000" b="1" dirty="0" smtClean="0"/>
              <a:t>，例如</a:t>
            </a:r>
            <a:r>
              <a:rPr lang="zh-CN" altLang="en-US" sz="2000" b="1" dirty="0" smtClean="0"/>
              <a:t>数</a:t>
            </a:r>
            <a:r>
              <a:rPr kumimoji="0" lang="zh-CN" altLang="en-US" sz="2000" b="1" dirty="0"/>
              <a:t>据对象的生存期与创建它的过程</a:t>
            </a:r>
            <a:r>
              <a:rPr kumimoji="0" lang="en-US" altLang="zh-CN" sz="2000" b="1" dirty="0"/>
              <a:t>/</a:t>
            </a:r>
            <a:r>
              <a:rPr kumimoji="0" lang="zh-CN" altLang="en-US" sz="2000" b="1" dirty="0"/>
              <a:t>函数的执行期</a:t>
            </a:r>
            <a:r>
              <a:rPr kumimoji="0" lang="zh-CN" altLang="en-US" sz="2000" b="1" dirty="0" smtClean="0"/>
              <a:t>无关，</a:t>
            </a:r>
            <a:r>
              <a:rPr kumimoji="0" lang="zh-CN" altLang="en-US" sz="2000" b="1" dirty="0"/>
              <a:t>某些数据对象可能在该过程</a:t>
            </a:r>
            <a:r>
              <a:rPr kumimoji="0" lang="en-US" altLang="zh-CN" sz="2000" b="1" dirty="0"/>
              <a:t>/</a:t>
            </a:r>
            <a:r>
              <a:rPr kumimoji="0" lang="zh-CN" altLang="en-US" sz="2000" b="1" dirty="0"/>
              <a:t>函数结束之后仍然长期</a:t>
            </a:r>
            <a:r>
              <a:rPr kumimoji="0" lang="zh-CN" altLang="en-US" sz="2000" b="1" dirty="0" smtClean="0"/>
              <a:t>存在，无法使用栈式存储分配。 </a:t>
            </a:r>
            <a:endParaRPr kumimoji="0" lang="zh-CN" altLang="en-US" sz="2000" b="1" dirty="0"/>
          </a:p>
          <a:p>
            <a:pPr lvl="1">
              <a:buFontTx/>
              <a:buNone/>
            </a:pPr>
            <a:endParaRPr lang="zh-CN" altLang="en-US" sz="1000" b="1" dirty="0">
              <a:latin typeface="Times New Roman" panose="02020603050405020304" pitchFamily="18" charset="0"/>
            </a:endParaRPr>
          </a:p>
          <a:p>
            <a:pPr>
              <a:buClrTx/>
              <a:buFont typeface="Symbol" panose="05050102010706020507" pitchFamily="18" charset="2"/>
              <a:buChar char="-"/>
            </a:pPr>
            <a:r>
              <a:rPr lang="zh-CN" altLang="en-US" sz="2800" b="1" dirty="0">
                <a:solidFill>
                  <a:srgbClr val="800080"/>
                </a:solidFill>
                <a:latin typeface="楷体_GB2312" pitchFamily="49" charset="-122"/>
              </a:rPr>
              <a:t> </a:t>
            </a:r>
            <a:r>
              <a:rPr lang="zh-CN" altLang="en-US" sz="2800" b="1" dirty="0">
                <a:solidFill>
                  <a:srgbClr val="FF0000"/>
                </a:solidFill>
                <a:latin typeface="楷体_GB2312" pitchFamily="49" charset="-122"/>
              </a:rPr>
              <a:t>显式</a:t>
            </a:r>
            <a:r>
              <a:rPr lang="zh-CN" altLang="en-US" sz="2800" b="1" dirty="0">
                <a:solidFill>
                  <a:srgbClr val="800080"/>
                </a:solidFill>
                <a:latin typeface="楷体_GB2312" pitchFamily="49" charset="-122"/>
              </a:rPr>
              <a:t>的</a:t>
            </a:r>
            <a:r>
              <a:rPr lang="zh-CN" altLang="en-US" sz="2800" b="1" dirty="0">
                <a:solidFill>
                  <a:srgbClr val="800080"/>
                </a:solidFill>
                <a:latin typeface="Times New Roman" panose="02020603050405020304" pitchFamily="18" charset="0"/>
              </a:rPr>
              <a:t>分配或释放</a:t>
            </a:r>
            <a:r>
              <a:rPr lang="zh-CN" altLang="en-US" dirty="0"/>
              <a:t>（</a:t>
            </a:r>
            <a:r>
              <a:rPr lang="en-US" altLang="zh-CN" i="1" dirty="0"/>
              <a:t>explicit allocation / </a:t>
            </a:r>
            <a:r>
              <a:rPr lang="en-US" altLang="zh-CN" i="1" dirty="0" err="1"/>
              <a:t>dealocation</a:t>
            </a:r>
            <a:r>
              <a:rPr lang="zh-CN" altLang="en-US" dirty="0"/>
              <a:t>）</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sz="2000" b="1" dirty="0"/>
              <a:t>程序员负责应用程序的（堆）存储空间管理（借助于</a:t>
            </a:r>
            <a:endParaRPr kumimoji="0" lang="zh-CN" altLang="en-US" sz="2000" b="1" dirty="0"/>
          </a:p>
          <a:p>
            <a:pPr lvl="1">
              <a:buFontTx/>
              <a:buNone/>
            </a:pPr>
            <a:r>
              <a:rPr kumimoji="0" lang="zh-CN" altLang="en-US" sz="2000" b="1" dirty="0"/>
              <a:t>   编译器与（或）运行时系统所提供的默认存储管理机制）</a:t>
            </a:r>
            <a:endParaRPr kumimoji="0" lang="zh-CN" altLang="en-US" sz="2000" b="1" dirty="0"/>
          </a:p>
          <a:p>
            <a:pPr lvl="1">
              <a:buFontTx/>
              <a:buNone/>
            </a:pPr>
            <a:endParaRPr lang="zh-CN" altLang="en-US" sz="1000" b="1" dirty="0">
              <a:latin typeface="Times New Roman" panose="02020603050405020304" pitchFamily="18" charset="0"/>
            </a:endParaRPr>
          </a:p>
          <a:p>
            <a:pPr>
              <a:buClrTx/>
              <a:buFont typeface="Symbol" panose="05050102010706020507" pitchFamily="18" charset="2"/>
              <a:buChar char="-"/>
            </a:pPr>
            <a:r>
              <a:rPr lang="zh-CN" altLang="en-US" sz="2800" b="1" dirty="0">
                <a:solidFill>
                  <a:srgbClr val="800080"/>
                </a:solidFill>
                <a:latin typeface="楷体_GB2312" pitchFamily="49" charset="-122"/>
              </a:rPr>
              <a:t> </a:t>
            </a:r>
            <a:r>
              <a:rPr lang="zh-CN" altLang="en-US" sz="2800" b="1" dirty="0">
                <a:solidFill>
                  <a:srgbClr val="FF0000"/>
                </a:solidFill>
                <a:latin typeface="楷体_GB2312" pitchFamily="49" charset="-122"/>
              </a:rPr>
              <a:t>隐式</a:t>
            </a:r>
            <a:r>
              <a:rPr lang="zh-CN" altLang="en-US" sz="2800" b="1" dirty="0">
                <a:solidFill>
                  <a:srgbClr val="800080"/>
                </a:solidFill>
                <a:latin typeface="楷体_GB2312" pitchFamily="49" charset="-122"/>
              </a:rPr>
              <a:t>的</a:t>
            </a:r>
            <a:r>
              <a:rPr lang="zh-CN" altLang="en-US" sz="2800" b="1" dirty="0">
                <a:solidFill>
                  <a:srgbClr val="800080"/>
                </a:solidFill>
                <a:latin typeface="Times New Roman" panose="02020603050405020304" pitchFamily="18" charset="0"/>
              </a:rPr>
              <a:t>分配或释放</a:t>
            </a:r>
            <a:r>
              <a:rPr lang="zh-CN" altLang="en-US" dirty="0"/>
              <a:t>（</a:t>
            </a:r>
            <a:r>
              <a:rPr lang="en-US" altLang="zh-CN" i="1" dirty="0"/>
              <a:t>implicit allocation / </a:t>
            </a:r>
            <a:r>
              <a:rPr lang="en-US" altLang="zh-CN" i="1" dirty="0" err="1"/>
              <a:t>dealocation</a:t>
            </a:r>
            <a:r>
              <a:rPr lang="zh-CN" altLang="en-US" dirty="0"/>
              <a:t>）</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sz="2000" b="1" dirty="0"/>
              <a:t>  </a:t>
            </a:r>
            <a:r>
              <a:rPr kumimoji="0" lang="zh-CN" altLang="en-US" sz="2000" b="1" dirty="0"/>
              <a:t>（堆）存储空间的分配或释放不需要程序员负责，由</a:t>
            </a:r>
            <a:endParaRPr kumimoji="0" lang="zh-CN" altLang="en-US" sz="2000" b="1" dirty="0"/>
          </a:p>
          <a:p>
            <a:pPr lvl="1">
              <a:buFontTx/>
              <a:buNone/>
            </a:pPr>
            <a:r>
              <a:rPr kumimoji="0" lang="zh-CN" altLang="en-US" sz="2000" b="1" dirty="0"/>
              <a:t>   编译器与（或）运行时系统自动完成</a:t>
            </a:r>
            <a:endParaRPr kumimoji="0" lang="zh-CN" altLang="en-US" sz="2000" b="1"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4339" name="Text Box 4"/>
          <p:cNvSpPr txBox="1">
            <a:spLocks noChangeArrowheads="1"/>
          </p:cNvSpPr>
          <p:nvPr/>
        </p:nvSpPr>
        <p:spPr bwMode="auto">
          <a:xfrm>
            <a:off x="609600" y="1274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endParaRPr kumimoji="0" lang="zh-CN" altLang="en-US" sz="3200" b="1">
              <a:solidFill>
                <a:srgbClr val="800080"/>
              </a:solidFill>
            </a:endParaRPr>
          </a:p>
        </p:txBody>
      </p:sp>
      <p:sp>
        <p:nvSpPr>
          <p:cNvPr id="1434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4" name="Rectangle 9"/>
          <p:cNvSpPr>
            <a:spLocks noChangeArrowheads="1"/>
          </p:cNvSpPr>
          <p:nvPr/>
        </p:nvSpPr>
        <p:spPr bwMode="auto">
          <a:xfrm>
            <a:off x="762000" y="1978025"/>
            <a:ext cx="8267700" cy="3898900"/>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楷体_GB2312" pitchFamily="49" charset="-122"/>
              </a:rPr>
              <a:t>某些语言有显式的堆</a:t>
            </a:r>
            <a:r>
              <a:rPr lang="zh-CN" altLang="en-US" sz="2800" b="1" dirty="0">
                <a:solidFill>
                  <a:srgbClr val="800080"/>
                </a:solidFill>
                <a:latin typeface="Times New Roman" panose="02020603050405020304" pitchFamily="18" charset="0"/>
              </a:rPr>
              <a:t>空间分配和释放命令</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如：</a:t>
            </a:r>
            <a:r>
              <a:rPr kumimoji="0" lang="en-US" altLang="zh-CN" b="1" dirty="0"/>
              <a:t>Pascal </a:t>
            </a:r>
            <a:r>
              <a:rPr kumimoji="0" lang="zh-CN" altLang="en-US" b="1" dirty="0"/>
              <a:t>中的 </a:t>
            </a:r>
            <a:r>
              <a:rPr kumimoji="0" lang="en-US" altLang="zh-CN" b="1" i="1" dirty="0">
                <a:solidFill>
                  <a:srgbClr val="800080"/>
                </a:solidFill>
              </a:rPr>
              <a:t>new</a:t>
            </a:r>
            <a:r>
              <a:rPr kumimoji="0" lang="en-US" altLang="zh-CN" b="1" dirty="0"/>
              <a:t> , </a:t>
            </a:r>
            <a:r>
              <a:rPr kumimoji="0" lang="en-US" altLang="zh-CN" b="1" i="1" dirty="0">
                <a:solidFill>
                  <a:srgbClr val="800080"/>
                </a:solidFill>
              </a:rPr>
              <a:t>deposit</a:t>
            </a:r>
            <a:endParaRPr kumimoji="0" lang="en-US" altLang="zh-CN" b="1" i="1" dirty="0">
              <a:solidFill>
                <a:srgbClr val="800080"/>
              </a:solidFill>
            </a:endParaRPr>
          </a:p>
          <a:p>
            <a:pPr lvl="1">
              <a:buFontTx/>
              <a:buNone/>
            </a:pPr>
            <a:r>
              <a:rPr kumimoji="0" lang="en-US" altLang="zh-CN" b="1" dirty="0"/>
              <a:t>           C++ </a:t>
            </a:r>
            <a:r>
              <a:rPr kumimoji="0" lang="zh-CN" altLang="en-US" b="1" dirty="0"/>
              <a:t>中的 </a:t>
            </a:r>
            <a:r>
              <a:rPr kumimoji="0" lang="en-US" altLang="zh-CN" b="1" i="1" dirty="0">
                <a:solidFill>
                  <a:srgbClr val="800080"/>
                </a:solidFill>
              </a:rPr>
              <a:t>new</a:t>
            </a:r>
            <a:r>
              <a:rPr kumimoji="0" lang="en-US" altLang="zh-CN" b="1" dirty="0"/>
              <a:t> , </a:t>
            </a:r>
            <a:r>
              <a:rPr kumimoji="0" lang="en-US" altLang="zh-CN" b="1" i="1" dirty="0">
                <a:solidFill>
                  <a:srgbClr val="800080"/>
                </a:solidFill>
              </a:rPr>
              <a:t>delete</a:t>
            </a:r>
            <a:endParaRPr kumimoji="0" lang="en-US" altLang="zh-CN" b="1" i="1" dirty="0">
              <a:solidFill>
                <a:srgbClr val="800080"/>
              </a:solidFill>
            </a:endParaRPr>
          </a:p>
          <a:p>
            <a:pPr lvl="1">
              <a:buFontTx/>
              <a:buNone/>
            </a:pPr>
            <a:endParaRPr kumimoji="0" lang="en-US" altLang="zh-CN" sz="1000" b="1" dirty="0">
              <a:solidFill>
                <a:srgbClr val="800080"/>
              </a:solidFill>
            </a:endParaRPr>
          </a:p>
          <a:p>
            <a:pPr lvl="1">
              <a:buFontTx/>
              <a:buChar char="•"/>
            </a:pPr>
            <a:r>
              <a:rPr lang="en-US" altLang="zh-CN" b="1" dirty="0"/>
              <a:t>  </a:t>
            </a:r>
            <a:r>
              <a:rPr kumimoji="0" lang="zh-CN" altLang="en-US" b="1" dirty="0"/>
              <a:t>比较：</a:t>
            </a:r>
            <a:r>
              <a:rPr kumimoji="0" lang="en-US" altLang="zh-CN" b="1" dirty="0"/>
              <a:t>C </a:t>
            </a:r>
            <a:r>
              <a:rPr kumimoji="0" lang="zh-CN" altLang="en-US" b="1" dirty="0"/>
              <a:t>语言没有堆空间管理机制，</a:t>
            </a:r>
            <a:r>
              <a:rPr kumimoji="0" lang="en-US" altLang="zh-CN" b="1" i="1" dirty="0" err="1">
                <a:solidFill>
                  <a:srgbClr val="800080"/>
                </a:solidFill>
              </a:rPr>
              <a:t>malloc</a:t>
            </a:r>
            <a:r>
              <a:rPr kumimoji="0" lang="en-US" altLang="zh-CN" b="1" i="1" dirty="0">
                <a:solidFill>
                  <a:srgbClr val="800080"/>
                </a:solidFill>
              </a:rPr>
              <a:t>()</a:t>
            </a:r>
            <a:r>
              <a:rPr kumimoji="0" lang="en-US" altLang="zh-CN" b="1" dirty="0"/>
              <a:t> </a:t>
            </a:r>
            <a:r>
              <a:rPr kumimoji="0" lang="zh-CN" altLang="en-US" b="1" dirty="0"/>
              <a:t>和 </a:t>
            </a:r>
            <a:r>
              <a:rPr kumimoji="0" lang="en-US" altLang="zh-CN" b="1" i="1" dirty="0">
                <a:solidFill>
                  <a:srgbClr val="800080"/>
                </a:solidFill>
              </a:rPr>
              <a:t>free()</a:t>
            </a:r>
            <a:r>
              <a:rPr kumimoji="0" lang="en-US" altLang="zh-CN" b="1" dirty="0"/>
              <a:t> </a:t>
            </a:r>
            <a:endParaRPr kumimoji="0" lang="en-US" altLang="zh-CN" b="1" dirty="0"/>
          </a:p>
          <a:p>
            <a:pPr lvl="1">
              <a:buFontTx/>
              <a:buNone/>
            </a:pPr>
            <a:r>
              <a:rPr kumimoji="0" lang="en-US" altLang="zh-CN" b="1" dirty="0"/>
              <a:t>   </a:t>
            </a:r>
            <a:r>
              <a:rPr kumimoji="0" lang="zh-CN" altLang="en-US" b="1" dirty="0"/>
              <a:t>是标准库中的函数，可以由 </a:t>
            </a:r>
            <a:r>
              <a:rPr kumimoji="0" lang="en-US" altLang="zh-CN" i="1" dirty="0"/>
              <a:t>library vendor</a:t>
            </a:r>
            <a:r>
              <a:rPr kumimoji="0" lang="en-US" altLang="zh-CN" b="1" dirty="0"/>
              <a:t> </a:t>
            </a:r>
            <a:r>
              <a:rPr kumimoji="0" lang="zh-CN" altLang="en-US" b="1" dirty="0"/>
              <a:t>提供              </a:t>
            </a:r>
            <a:endParaRPr kumimoji="0" lang="zh-CN" altLang="en-US" b="1" dirty="0"/>
          </a:p>
          <a:p>
            <a:pPr lvl="1">
              <a:buFontTx/>
              <a:buNone/>
            </a:pPr>
            <a:endParaRPr lang="zh-CN" altLang="en-US" sz="1000" b="1" dirty="0">
              <a:latin typeface="Times New Roman" panose="02020603050405020304" pitchFamily="18" charset="0"/>
            </a:endParaRPr>
          </a:p>
          <a:p>
            <a:pPr>
              <a:buClrTx/>
              <a:buFont typeface="Symbol" panose="05050102010706020507" pitchFamily="18" charset="2"/>
              <a:buChar char="-"/>
            </a:pPr>
            <a:r>
              <a:rPr lang="zh-CN" altLang="en-US" sz="2800" b="1" dirty="0">
                <a:solidFill>
                  <a:srgbClr val="800080"/>
                </a:solidFill>
                <a:latin typeface="楷体_GB2312" pitchFamily="49" charset="-122"/>
              </a:rPr>
              <a:t> 某些语言支持隐式的堆</a:t>
            </a:r>
            <a:r>
              <a:rPr lang="zh-CN" altLang="en-US" sz="2800" b="1" dirty="0">
                <a:solidFill>
                  <a:srgbClr val="800080"/>
                </a:solidFill>
                <a:latin typeface="Times New Roman" panose="02020603050405020304" pitchFamily="18" charset="0"/>
              </a:rPr>
              <a:t>空间释放</a:t>
            </a:r>
            <a:endParaRPr lang="zh-CN" altLang="en-US" sz="2800" b="1" dirty="0">
              <a:solidFill>
                <a:srgbClr val="800080"/>
              </a:solidFill>
              <a:latin typeface="Times New Roman" panose="02020603050405020304" pitchFamily="18" charset="0"/>
            </a:endParaRPr>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采用</a:t>
            </a:r>
            <a:r>
              <a:rPr kumimoji="0" lang="zh-CN" altLang="en-US" b="1" dirty="0">
                <a:solidFill>
                  <a:srgbClr val="800080"/>
                </a:solidFill>
              </a:rPr>
              <a:t>垃圾回收</a:t>
            </a:r>
            <a:r>
              <a:rPr lang="zh-CN" altLang="en-US" dirty="0"/>
              <a:t>（</a:t>
            </a:r>
            <a:r>
              <a:rPr lang="en-US" altLang="zh-CN" i="1" dirty="0"/>
              <a:t>garbage collection</a:t>
            </a:r>
            <a:r>
              <a:rPr lang="zh-CN" altLang="en-US" dirty="0"/>
              <a:t>）</a:t>
            </a:r>
            <a:r>
              <a:rPr kumimoji="0" lang="zh-CN" altLang="en-US" b="1" dirty="0"/>
              <a:t>机制</a:t>
            </a:r>
            <a:endParaRPr kumimoji="0" lang="zh-CN" altLang="en-US" b="1" i="1" dirty="0">
              <a:solidFill>
                <a:srgbClr val="800080"/>
              </a:solidFill>
            </a:endParaRPr>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如：</a:t>
            </a:r>
            <a:r>
              <a:rPr kumimoji="0" lang="en-US" altLang="zh-CN" b="1" dirty="0"/>
              <a:t>Java </a:t>
            </a:r>
            <a:r>
              <a:rPr kumimoji="0" lang="zh-CN" altLang="en-US" b="1" dirty="0"/>
              <a:t>程序员不需要考虑对象的析构</a:t>
            </a:r>
            <a:endParaRPr kumimoji="0" lang="zh-CN" altLang="en-US" b="1" dirty="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5363" name="Text Box 3"/>
          <p:cNvSpPr txBox="1">
            <a:spLocks noChangeArrowheads="1"/>
          </p:cNvSpPr>
          <p:nvPr/>
        </p:nvSpPr>
        <p:spPr bwMode="auto">
          <a:xfrm>
            <a:off x="609600" y="122555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endParaRPr kumimoji="0" lang="zh-CN" altLang="en-US" sz="3200" b="1">
              <a:solidFill>
                <a:srgbClr val="800080"/>
              </a:solidFill>
            </a:endParaRPr>
          </a:p>
        </p:txBody>
      </p:sp>
      <p:sp>
        <p:nvSpPr>
          <p:cNvPr id="1536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8" name="Rectangle 8"/>
          <p:cNvSpPr>
            <a:spLocks noChangeArrowheads="1"/>
          </p:cNvSpPr>
          <p:nvPr/>
        </p:nvSpPr>
        <p:spPr bwMode="auto">
          <a:xfrm>
            <a:off x="762000" y="1928813"/>
            <a:ext cx="8267700" cy="246221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不释放堆空间的方法</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只分配空间，不</a:t>
            </a:r>
            <a:r>
              <a:rPr kumimoji="0" lang="zh-CN" altLang="en-US" b="1" dirty="0"/>
              <a:t>释放空间，空间耗尽时停止</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适合于堆数据对象多数为一旦</a:t>
            </a:r>
            <a:r>
              <a:rPr kumimoji="0" lang="zh-CN" altLang="en-US" b="1" dirty="0" smtClean="0"/>
              <a:t>分配、永久</a:t>
            </a:r>
            <a:r>
              <a:rPr kumimoji="0" lang="zh-CN" altLang="en-US" b="1" dirty="0"/>
              <a:t>使用的情形</a:t>
            </a:r>
            <a:endParaRPr kumimoji="0" lang="zh-CN" altLang="en-US" b="1" i="1" dirty="0">
              <a:solidFill>
                <a:srgbClr val="800080"/>
              </a:solidFill>
            </a:endParaRPr>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在虚存很大及无用数据对象不致带来很大零乱的情形</a:t>
            </a:r>
            <a:endParaRPr kumimoji="0" lang="zh-CN" altLang="en-US" b="1" dirty="0"/>
          </a:p>
          <a:p>
            <a:pPr lvl="1">
              <a:buFontTx/>
              <a:buNone/>
            </a:pPr>
            <a:r>
              <a:rPr kumimoji="0" lang="zh-CN" altLang="en-US" b="1" dirty="0"/>
              <a:t>   也可采用</a:t>
            </a:r>
            <a:endParaRPr kumimoji="0" lang="zh-CN" altLang="en-US" sz="1000" b="1"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6387" name="Text Box 3"/>
          <p:cNvSpPr txBox="1">
            <a:spLocks noChangeArrowheads="1"/>
          </p:cNvSpPr>
          <p:nvPr/>
        </p:nvSpPr>
        <p:spPr bwMode="auto">
          <a:xfrm>
            <a:off x="609600" y="1052736"/>
            <a:ext cx="6705600" cy="579438"/>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堆式存储分配</a:t>
            </a:r>
            <a:endParaRPr kumimoji="0" lang="zh-CN" altLang="en-US" sz="3200" b="1" dirty="0">
              <a:solidFill>
                <a:srgbClr val="800080"/>
              </a:solidFill>
            </a:endParaRPr>
          </a:p>
        </p:txBody>
      </p:sp>
      <p:sp>
        <p:nvSpPr>
          <p:cNvPr id="1638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2" name="Rectangle 8"/>
          <p:cNvSpPr>
            <a:spLocks noChangeArrowheads="1"/>
          </p:cNvSpPr>
          <p:nvPr/>
        </p:nvSpPr>
        <p:spPr bwMode="auto">
          <a:xfrm>
            <a:off x="762000" y="1700808"/>
            <a:ext cx="8267700" cy="2616101"/>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显式释放堆空间的方法</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t>用户负责清空无用的数据空间（通过执行释放命令）</a:t>
            </a:r>
            <a:endParaRPr kumimoji="0" lang="zh-CN" altLang="en-US" b="1" dirty="0"/>
          </a:p>
          <a:p>
            <a:pPr lvl="1">
              <a:buFontTx/>
              <a:buNone/>
            </a:pPr>
            <a:endParaRPr kumimoji="0" lang="zh-CN" altLang="en-US" sz="1000" b="1" dirty="0"/>
          </a:p>
          <a:p>
            <a:pPr lvl="1">
              <a:buFontTx/>
              <a:buChar char="•"/>
            </a:pPr>
            <a:r>
              <a:rPr lang="zh-CN" altLang="en-US" b="1" dirty="0"/>
              <a:t>  </a:t>
            </a:r>
            <a:r>
              <a:rPr kumimoji="0" lang="zh-CN" altLang="en-US" b="1" dirty="0"/>
              <a:t>堆管理程序只维护可供分配命令使用的空闲空间</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t>问题：可能导致灾难性的 </a:t>
            </a:r>
            <a:r>
              <a:rPr kumimoji="0" lang="zh-CN" altLang="en-US" b="1" dirty="0" smtClean="0">
                <a:solidFill>
                  <a:srgbClr val="800080"/>
                </a:solidFill>
              </a:rPr>
              <a:t>悬挂指针 </a:t>
            </a:r>
            <a:r>
              <a:rPr kumimoji="0" lang="zh-CN" altLang="en-US" b="1" dirty="0" smtClean="0"/>
              <a:t>错误</a:t>
            </a:r>
            <a:endParaRPr kumimoji="0" lang="zh-CN" altLang="en-US" b="1" i="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例：</a:t>
            </a:r>
            <a:r>
              <a:rPr kumimoji="0" lang="en-US" altLang="zh-CN" b="1" dirty="0"/>
              <a:t>Pascal </a:t>
            </a:r>
            <a:r>
              <a:rPr kumimoji="0" lang="zh-CN" altLang="en-US" b="1" dirty="0"/>
              <a:t>代码片断          </a:t>
            </a:r>
            <a:r>
              <a:rPr kumimoji="0" lang="en-US" altLang="zh-CN" b="1" dirty="0"/>
              <a:t>C++ </a:t>
            </a:r>
            <a:r>
              <a:rPr kumimoji="0" lang="zh-CN" altLang="en-US" b="1" dirty="0"/>
              <a:t>代码片断</a:t>
            </a:r>
            <a:endParaRPr lang="zh-CN" altLang="en-US" sz="2800" dirty="0">
              <a:solidFill>
                <a:srgbClr val="800080"/>
              </a:solidFill>
              <a:latin typeface="Times New Roman" panose="02020603050405020304" pitchFamily="18" charset="0"/>
            </a:endParaRPr>
          </a:p>
        </p:txBody>
      </p:sp>
      <p:sp>
        <p:nvSpPr>
          <p:cNvPr id="16393" name="Text Box 9"/>
          <p:cNvSpPr txBox="1">
            <a:spLocks noChangeArrowheads="1"/>
          </p:cNvSpPr>
          <p:nvPr/>
        </p:nvSpPr>
        <p:spPr bwMode="auto">
          <a:xfrm>
            <a:off x="2590800" y="4426545"/>
            <a:ext cx="1828800" cy="19208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a:t>var p,q: ^real; </a:t>
            </a:r>
            <a:endParaRPr kumimoji="0" lang="en-US" altLang="zh-CN" sz="2000"/>
          </a:p>
          <a:p>
            <a:pPr>
              <a:buFont typeface="Wingdings" panose="05000000000000000000" pitchFamily="2" charset="2"/>
              <a:buNone/>
            </a:pPr>
            <a:r>
              <a:rPr kumimoji="0" lang="en-US" altLang="zh-CN" sz="2000"/>
              <a:t>…</a:t>
            </a:r>
            <a:endParaRPr kumimoji="0" lang="en-US" altLang="zh-CN" sz="2000"/>
          </a:p>
          <a:p>
            <a:pPr>
              <a:buFont typeface="Wingdings" panose="05000000000000000000" pitchFamily="2" charset="2"/>
              <a:buNone/>
            </a:pPr>
            <a:r>
              <a:rPr kumimoji="0" lang="en-US" altLang="zh-CN" sz="2000"/>
              <a:t>new(p);</a:t>
            </a:r>
            <a:endParaRPr kumimoji="0" lang="en-US" altLang="zh-CN" sz="2000"/>
          </a:p>
          <a:p>
            <a:pPr>
              <a:buFont typeface="Wingdings" panose="05000000000000000000" pitchFamily="2" charset="2"/>
              <a:buNone/>
            </a:pPr>
            <a:r>
              <a:rPr kumimoji="0" lang="en-US" altLang="zh-CN" sz="2000"/>
              <a:t>q:=p;</a:t>
            </a:r>
            <a:endParaRPr kumimoji="0" lang="en-US" altLang="zh-CN" sz="2000"/>
          </a:p>
          <a:p>
            <a:pPr>
              <a:buFont typeface="Wingdings" panose="05000000000000000000" pitchFamily="2" charset="2"/>
              <a:buNone/>
            </a:pPr>
            <a:r>
              <a:rPr kumimoji="0" lang="en-US" altLang="zh-CN" sz="2000"/>
              <a:t>dispose(p);</a:t>
            </a:r>
            <a:endParaRPr kumimoji="0" lang="en-US" altLang="zh-CN" sz="2000"/>
          </a:p>
          <a:p>
            <a:pPr>
              <a:buFont typeface="Wingdings" panose="05000000000000000000" pitchFamily="2" charset="2"/>
              <a:buNone/>
            </a:pPr>
            <a:r>
              <a:rPr kumimoji="0" lang="en-US" altLang="zh-CN" sz="2000"/>
              <a:t>q^:=1.0;</a:t>
            </a:r>
            <a:endParaRPr kumimoji="0" lang="en-US" altLang="zh-CN" sz="2000"/>
          </a:p>
        </p:txBody>
      </p:sp>
      <p:sp>
        <p:nvSpPr>
          <p:cNvPr id="16394" name="Text Box 10"/>
          <p:cNvSpPr txBox="1">
            <a:spLocks noChangeArrowheads="1"/>
          </p:cNvSpPr>
          <p:nvPr/>
        </p:nvSpPr>
        <p:spPr bwMode="auto">
          <a:xfrm>
            <a:off x="5486400" y="4426545"/>
            <a:ext cx="1828800" cy="19208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dirty="0"/>
              <a:t> float  * p,*q; </a:t>
            </a:r>
            <a:endParaRPr kumimoji="0" lang="en-US" altLang="zh-CN" sz="2000" dirty="0"/>
          </a:p>
          <a:p>
            <a:pPr>
              <a:buFont typeface="Wingdings" panose="05000000000000000000" pitchFamily="2" charset="2"/>
              <a:buNone/>
            </a:pPr>
            <a:r>
              <a:rPr kumimoji="0" lang="en-US" altLang="zh-CN" sz="2000" dirty="0" smtClean="0"/>
              <a:t> …</a:t>
            </a:r>
            <a:endParaRPr kumimoji="0" lang="en-US" altLang="zh-CN" sz="2000" dirty="0"/>
          </a:p>
          <a:p>
            <a:pPr>
              <a:buFont typeface="Wingdings" panose="05000000000000000000" pitchFamily="2" charset="2"/>
              <a:buNone/>
            </a:pPr>
            <a:r>
              <a:rPr kumimoji="0" lang="en-US" altLang="zh-CN" sz="2000" dirty="0"/>
              <a:t> p=new  float;</a:t>
            </a:r>
            <a:endParaRPr kumimoji="0" lang="en-US" altLang="zh-CN" sz="2000" dirty="0"/>
          </a:p>
          <a:p>
            <a:pPr>
              <a:buFont typeface="Wingdings" panose="05000000000000000000" pitchFamily="2" charset="2"/>
              <a:buNone/>
            </a:pPr>
            <a:r>
              <a:rPr kumimoji="0" lang="en-US" altLang="zh-CN" sz="2000" dirty="0" smtClean="0"/>
              <a:t> q=p</a:t>
            </a:r>
            <a:r>
              <a:rPr kumimoji="0" lang="en-US" altLang="zh-CN" sz="2000" dirty="0"/>
              <a:t>;</a:t>
            </a:r>
            <a:endParaRPr kumimoji="0" lang="en-US" altLang="zh-CN" sz="2000" dirty="0"/>
          </a:p>
          <a:p>
            <a:pPr>
              <a:buFont typeface="Wingdings" panose="05000000000000000000" pitchFamily="2" charset="2"/>
              <a:buNone/>
            </a:pPr>
            <a:r>
              <a:rPr kumimoji="0" lang="en-US" altLang="zh-CN" sz="2000" dirty="0" smtClean="0"/>
              <a:t> delete </a:t>
            </a:r>
            <a:r>
              <a:rPr kumimoji="0" lang="en-US" altLang="zh-CN" sz="2000" dirty="0"/>
              <a:t>p;</a:t>
            </a:r>
            <a:endParaRPr kumimoji="0" lang="en-US" altLang="zh-CN" sz="2000" dirty="0"/>
          </a:p>
          <a:p>
            <a:pPr>
              <a:buFont typeface="Wingdings" panose="05000000000000000000" pitchFamily="2" charset="2"/>
              <a:buNone/>
            </a:pPr>
            <a:r>
              <a:rPr kumimoji="0" lang="en-US" altLang="zh-CN" sz="2000" dirty="0" smtClean="0"/>
              <a:t> *</a:t>
            </a:r>
            <a:r>
              <a:rPr kumimoji="0" lang="en-US" altLang="zh-CN" sz="2000" dirty="0"/>
              <a:t>q:=1.0;</a:t>
            </a:r>
            <a:endParaRPr kumimoji="0" lang="en-US" altLang="zh-CN" sz="2000"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7411" name="Text Box 3"/>
          <p:cNvSpPr txBox="1">
            <a:spLocks noChangeArrowheads="1"/>
          </p:cNvSpPr>
          <p:nvPr/>
        </p:nvSpPr>
        <p:spPr bwMode="auto">
          <a:xfrm>
            <a:off x="609600" y="124301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endParaRPr kumimoji="0" lang="zh-CN" altLang="en-US" sz="3200" b="1">
              <a:solidFill>
                <a:srgbClr val="800080"/>
              </a:solidFill>
            </a:endParaRPr>
          </a:p>
        </p:txBody>
      </p:sp>
      <p:sp>
        <p:nvSpPr>
          <p:cNvPr id="1741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6" name="Rectangle 8"/>
          <p:cNvSpPr>
            <a:spLocks noChangeArrowheads="1"/>
          </p:cNvSpPr>
          <p:nvPr/>
        </p:nvSpPr>
        <p:spPr bwMode="auto">
          <a:xfrm>
            <a:off x="762000" y="1946275"/>
            <a:ext cx="8267700" cy="3046988"/>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隐式释放堆空间的方法</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marL="800100" lvl="1" indent="-342900">
              <a:buFont typeface="Arial" panose="020B0604020202020204" pitchFamily="34" charset="0"/>
              <a:buChar char="•"/>
            </a:pPr>
            <a:r>
              <a:rPr lang="zh-CN" altLang="en-US" b="1" dirty="0" smtClean="0"/>
              <a:t>优点：程序员</a:t>
            </a:r>
            <a:r>
              <a:rPr lang="zh-CN" altLang="en-US" b="1" dirty="0"/>
              <a:t>不必考虑存储空间的释放，不会</a:t>
            </a:r>
            <a:r>
              <a:rPr lang="zh-CN" altLang="en-US" b="1" dirty="0" smtClean="0"/>
              <a:t>发生</a:t>
            </a:r>
            <a:r>
              <a:rPr lang="zh-CN" altLang="en-US" b="1" dirty="0"/>
              <a:t>悬挂</a:t>
            </a:r>
            <a:r>
              <a:rPr lang="zh-CN" altLang="en-US" b="1" dirty="0" smtClean="0"/>
              <a:t>指针的</a:t>
            </a:r>
            <a:r>
              <a:rPr lang="zh-CN" altLang="en-US" b="1" dirty="0"/>
              <a:t>问题</a:t>
            </a:r>
            <a:endParaRPr lang="en-US" altLang="zh-CN" b="1" dirty="0"/>
          </a:p>
          <a:p>
            <a:pPr marL="800100" lvl="1" indent="-342900">
              <a:buFont typeface="Arial" panose="020B0604020202020204" pitchFamily="34" charset="0"/>
              <a:buChar char="•"/>
            </a:pPr>
            <a:r>
              <a:rPr lang="zh-CN" altLang="en-US" b="1" dirty="0" smtClean="0"/>
              <a:t>缺点：对</a:t>
            </a:r>
            <a:r>
              <a:rPr lang="zh-CN" altLang="en-US" b="1" dirty="0"/>
              <a:t>存储管理机制要求较高，需要堆区存储空间管理程序具备垃圾回收的能力</a:t>
            </a:r>
            <a:endParaRPr lang="en-US" altLang="zh-CN" b="1" dirty="0"/>
          </a:p>
          <a:p>
            <a:pPr marL="800100" lvl="1" indent="-342900">
              <a:buFont typeface="Arial" panose="020B0604020202020204" pitchFamily="34" charset="0"/>
              <a:buChar char="•"/>
            </a:pPr>
            <a:r>
              <a:rPr lang="zh-CN" altLang="en-US" b="1" dirty="0" smtClean="0"/>
              <a:t>主要</a:t>
            </a:r>
            <a:r>
              <a:rPr lang="zh-CN" altLang="en-US" b="1" dirty="0"/>
              <a:t>技术：</a:t>
            </a:r>
            <a:r>
              <a:rPr lang="zh-CN" altLang="en-US" b="1" dirty="0">
                <a:solidFill>
                  <a:srgbClr val="800080"/>
                </a:solidFill>
              </a:rPr>
              <a:t> </a:t>
            </a:r>
            <a:r>
              <a:rPr kumimoji="0" lang="zh-CN" altLang="en-US" b="1" dirty="0">
                <a:solidFill>
                  <a:srgbClr val="800080"/>
                </a:solidFill>
              </a:rPr>
              <a:t>垃圾回收</a:t>
            </a:r>
            <a:r>
              <a:rPr lang="zh-CN" altLang="en-US" b="1" dirty="0"/>
              <a:t>（</a:t>
            </a:r>
            <a:r>
              <a:rPr lang="en-US" altLang="zh-CN" b="1" i="1" dirty="0"/>
              <a:t>garbage collection</a:t>
            </a:r>
            <a:r>
              <a:rPr lang="zh-CN" altLang="en-US" b="1" dirty="0"/>
              <a:t>）</a:t>
            </a:r>
            <a:r>
              <a:rPr lang="zh-CN" altLang="en-US" b="1" dirty="0">
                <a:solidFill>
                  <a:srgbClr val="800080"/>
                </a:solidFill>
              </a:rPr>
              <a:t>机制</a:t>
            </a:r>
            <a:endParaRPr lang="zh-CN" altLang="en-US" b="1" dirty="0">
              <a:solidFill>
                <a:srgbClr val="800080"/>
              </a:solidFill>
            </a:endParaRPr>
          </a:p>
          <a:p>
            <a:pPr lvl="1">
              <a:buFontTx/>
              <a:buNone/>
            </a:pPr>
            <a:endParaRPr kumimoji="0" lang="zh-CN" altLang="en-US" sz="1000" b="1" dirty="0">
              <a:solidFill>
                <a:srgbClr val="800080"/>
              </a:solidFill>
            </a:endParaRPr>
          </a:p>
          <a:p>
            <a:pPr>
              <a:buFontTx/>
              <a:buNone/>
            </a:pPr>
            <a:r>
              <a:rPr kumimoji="0" lang="zh-CN" altLang="en-US" b="1" dirty="0"/>
              <a:t>   （可以分专门的话题讨论，超出本课程范围）</a:t>
            </a:r>
            <a:endParaRPr lang="zh-CN" altLang="en-US" sz="2800" b="1" dirty="0">
              <a:solidFill>
                <a:srgbClr val="800080"/>
              </a:solidFill>
              <a:latin typeface="Times New Roman" panose="02020603050405020304" pitchFamily="18"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8435" name="Text Box 3"/>
          <p:cNvSpPr txBox="1">
            <a:spLocks noChangeArrowheads="1"/>
          </p:cNvSpPr>
          <p:nvPr/>
        </p:nvSpPr>
        <p:spPr bwMode="auto">
          <a:xfrm>
            <a:off x="609600" y="125095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堆式存储分配</a:t>
            </a:r>
            <a:endParaRPr kumimoji="0" lang="zh-CN" altLang="en-US" sz="3200" b="1">
              <a:solidFill>
                <a:srgbClr val="800080"/>
              </a:solidFill>
            </a:endParaRPr>
          </a:p>
        </p:txBody>
      </p:sp>
      <p:sp>
        <p:nvSpPr>
          <p:cNvPr id="18436" name="AutoShape 4">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40" name="Rectangle 8"/>
          <p:cNvSpPr>
            <a:spLocks noChangeArrowheads="1"/>
          </p:cNvSpPr>
          <p:nvPr/>
        </p:nvSpPr>
        <p:spPr bwMode="auto">
          <a:xfrm>
            <a:off x="762000" y="1954213"/>
            <a:ext cx="8267700" cy="3662541"/>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堆空间的管理</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分配</a:t>
            </a:r>
            <a:r>
              <a:rPr lang="zh-CN" altLang="en-US" b="1" dirty="0">
                <a:solidFill>
                  <a:srgbClr val="800080"/>
                </a:solidFill>
              </a:rPr>
              <a:t>算法   </a:t>
            </a:r>
            <a:r>
              <a:rPr kumimoji="0" lang="zh-CN" altLang="en-US" b="1" dirty="0"/>
              <a:t>面对多个可用的存储块，选择哪一个</a:t>
            </a:r>
            <a:endParaRPr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如：</a:t>
            </a:r>
            <a:r>
              <a:rPr kumimoji="0" lang="zh-CN" altLang="en-US" b="1" dirty="0">
                <a:solidFill>
                  <a:srgbClr val="800080"/>
                </a:solidFill>
              </a:rPr>
              <a:t>最佳适应算法</a:t>
            </a:r>
            <a:r>
              <a:rPr kumimoji="0" lang="zh-CN" altLang="en-US" b="1" dirty="0"/>
              <a:t>（选择浪费最少的存储块）</a:t>
            </a:r>
            <a:endParaRPr kumimoji="0" lang="zh-CN" altLang="en-US" b="1" dirty="0"/>
          </a:p>
          <a:p>
            <a:pPr lvl="1">
              <a:buFontTx/>
              <a:buNone/>
            </a:pPr>
            <a:endParaRPr kumimoji="0" lang="zh-CN" altLang="en-US" sz="1000" b="1" dirty="0"/>
          </a:p>
          <a:p>
            <a:pPr lvl="1">
              <a:buFontTx/>
              <a:buNone/>
            </a:pPr>
            <a:r>
              <a:rPr kumimoji="0" lang="zh-CN" altLang="en-US" b="1" dirty="0">
                <a:solidFill>
                  <a:srgbClr val="800080"/>
                </a:solidFill>
              </a:rPr>
              <a:t>          最先适应算法</a:t>
            </a:r>
            <a:r>
              <a:rPr kumimoji="0" lang="zh-CN" altLang="en-US" b="1" dirty="0"/>
              <a:t>（选择最先找到的足够大的存储块）</a:t>
            </a:r>
            <a:endParaRPr kumimoji="0" lang="zh-CN" altLang="en-US" b="1" dirty="0"/>
          </a:p>
          <a:p>
            <a:pPr lvl="1">
              <a:buFontTx/>
              <a:buNone/>
            </a:pPr>
            <a:endParaRPr kumimoji="0" lang="zh-CN" altLang="en-US" sz="1000" b="1" dirty="0"/>
          </a:p>
          <a:p>
            <a:pPr lvl="1">
              <a:buFontTx/>
              <a:buNone/>
            </a:pPr>
            <a:r>
              <a:rPr kumimoji="0" lang="zh-CN" altLang="en-US" b="1" dirty="0">
                <a:solidFill>
                  <a:srgbClr val="800080"/>
                </a:solidFill>
              </a:rPr>
              <a:t>          循环最先适应算法</a:t>
            </a:r>
            <a:r>
              <a:rPr kumimoji="0" lang="zh-CN" altLang="en-US" b="1" dirty="0"/>
              <a:t>（起始点不同的最先适应算法）</a:t>
            </a:r>
            <a:endParaRPr kumimoji="0" lang="zh-CN" altLang="en-US" b="1" dirty="0"/>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碎片整理算法</a:t>
            </a:r>
            <a:r>
              <a:rPr lang="zh-CN" altLang="en-US" b="1" dirty="0">
                <a:solidFill>
                  <a:srgbClr val="800080"/>
                </a:solidFill>
              </a:rPr>
              <a:t>   </a:t>
            </a:r>
            <a:r>
              <a:rPr kumimoji="0" lang="zh-CN" altLang="en-US" b="1" dirty="0"/>
              <a:t>压缩合并小的存储块，使其更可用</a:t>
            </a:r>
            <a:endParaRPr lang="zh-CN" altLang="en-US" b="1" dirty="0">
              <a:solidFill>
                <a:srgbClr val="800080"/>
              </a:solidFill>
            </a:endParaRPr>
          </a:p>
          <a:p>
            <a:pPr lvl="1">
              <a:buFontTx/>
              <a:buNone/>
            </a:pPr>
            <a:endParaRPr kumimoji="0" lang="zh-CN" altLang="en-US" sz="1000" b="1" dirty="0">
              <a:solidFill>
                <a:srgbClr val="800080"/>
              </a:solidFill>
            </a:endParaRPr>
          </a:p>
          <a:p>
            <a:pPr>
              <a:buFontTx/>
              <a:buNone/>
            </a:pPr>
            <a:r>
              <a:rPr kumimoji="0" lang="zh-CN" altLang="en-US" b="1" dirty="0"/>
              <a:t>（ 可以分专门的话题讨论，超出本课程范围</a:t>
            </a:r>
            <a:r>
              <a:rPr kumimoji="0" lang="zh-CN" altLang="en-US" b="1" dirty="0" smtClean="0"/>
              <a:t>）</a:t>
            </a:r>
            <a:endParaRPr kumimoji="0" lang="zh-CN" altLang="en-US" b="1"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9459" name="Text Box 3"/>
          <p:cNvSpPr txBox="1">
            <a:spLocks noChangeArrowheads="1"/>
          </p:cNvSpPr>
          <p:nvPr/>
        </p:nvSpPr>
        <p:spPr bwMode="auto">
          <a:xfrm>
            <a:off x="609600" y="1124744"/>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r>
              <a:rPr kumimoji="0" lang="zh-CN" altLang="en-US" sz="2800" b="1"/>
              <a:t>（</a:t>
            </a:r>
            <a:r>
              <a:rPr kumimoji="0" lang="en-US" altLang="zh-CN" sz="2800" i="1"/>
              <a:t>activation record</a:t>
            </a:r>
            <a:r>
              <a:rPr kumimoji="0" lang="zh-CN" altLang="en-US" sz="2800" b="1"/>
              <a:t>）</a:t>
            </a:r>
            <a:endParaRPr kumimoji="0" lang="zh-CN" altLang="en-US" sz="2800" b="1"/>
          </a:p>
        </p:txBody>
      </p:sp>
      <p:sp>
        <p:nvSpPr>
          <p:cNvPr id="1946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4" name="Rectangle 8"/>
          <p:cNvSpPr>
            <a:spLocks noChangeArrowheads="1"/>
          </p:cNvSpPr>
          <p:nvPr/>
        </p:nvSpPr>
        <p:spPr bwMode="auto">
          <a:xfrm>
            <a:off x="762000" y="1735932"/>
            <a:ext cx="8267700" cy="2308324"/>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过程活动记录</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函数</a:t>
            </a:r>
            <a:r>
              <a:rPr lang="en-US" altLang="zh-CN" b="1" dirty="0"/>
              <a:t>/</a:t>
            </a:r>
            <a:r>
              <a:rPr lang="zh-CN" altLang="en-US" b="1" dirty="0"/>
              <a:t>过程调用或返回时，在运行栈上创建或</a:t>
            </a:r>
            <a:r>
              <a:rPr kumimoji="0" lang="zh-CN" altLang="en-US" b="1" dirty="0"/>
              <a:t>从</a:t>
            </a:r>
            <a:r>
              <a:rPr lang="zh-CN" altLang="en-US" b="1" dirty="0"/>
              <a:t>运行栈</a:t>
            </a:r>
            <a:endParaRPr lang="zh-CN" altLang="en-US" b="1" dirty="0"/>
          </a:p>
          <a:p>
            <a:pPr lvl="1">
              <a:buFontTx/>
              <a:buNone/>
            </a:pPr>
            <a:r>
              <a:rPr lang="zh-CN" altLang="en-US" b="1" dirty="0"/>
              <a:t>   上消去的</a:t>
            </a:r>
            <a:r>
              <a:rPr lang="zh-CN" altLang="en-US" b="1" dirty="0">
                <a:solidFill>
                  <a:srgbClr val="FF0000"/>
                </a:solidFill>
              </a:rPr>
              <a:t>栈帧</a:t>
            </a:r>
            <a:r>
              <a:rPr kumimoji="0" lang="zh-CN" altLang="en-US" b="1" dirty="0"/>
              <a:t>（</a:t>
            </a:r>
            <a:r>
              <a:rPr kumimoji="0" lang="en-US" altLang="zh-CN" i="1" dirty="0"/>
              <a:t>frame</a:t>
            </a:r>
            <a:r>
              <a:rPr kumimoji="0" lang="zh-CN" altLang="en-US" b="1" dirty="0"/>
              <a:t>）</a:t>
            </a:r>
            <a:endParaRPr lang="zh-CN" altLang="en-US" b="1" dirty="0">
              <a:solidFill>
                <a:srgbClr val="800080"/>
              </a:solidFill>
            </a:endParaRPr>
          </a:p>
          <a:p>
            <a:pPr lvl="1">
              <a:buFontTx/>
              <a:buNone/>
            </a:pPr>
            <a:r>
              <a:rPr lang="zh-CN" altLang="en-US" sz="1000" b="1" dirty="0">
                <a:solidFill>
                  <a:srgbClr val="800080"/>
                </a:solidFill>
              </a:rPr>
              <a:t>   </a:t>
            </a:r>
            <a:endParaRPr lang="zh-CN" altLang="en-US" sz="1000" b="1" dirty="0">
              <a:solidFill>
                <a:srgbClr val="800080"/>
              </a:solidFill>
            </a:endParaRPr>
          </a:p>
          <a:p>
            <a:pPr lvl="1">
              <a:buFontTx/>
              <a:buNone/>
            </a:pPr>
            <a:r>
              <a:rPr lang="zh-CN" altLang="en-US" b="1" dirty="0">
                <a:solidFill>
                  <a:srgbClr val="800080"/>
                </a:solidFill>
              </a:rPr>
              <a:t>   </a:t>
            </a:r>
            <a:r>
              <a:rPr lang="zh-CN" altLang="en-US" b="1" dirty="0">
                <a:solidFill>
                  <a:srgbClr val="FF0000"/>
                </a:solidFill>
              </a:rPr>
              <a:t>包含局部变量，函数实参，临时值</a:t>
            </a:r>
            <a:r>
              <a:rPr lang="zh-CN" altLang="en-US" b="1" dirty="0"/>
              <a:t>（用于表达式计算的</a:t>
            </a:r>
            <a:endParaRPr lang="zh-CN" altLang="en-US" b="1" dirty="0"/>
          </a:p>
          <a:p>
            <a:pPr lvl="1">
              <a:buFontTx/>
              <a:buNone/>
            </a:pPr>
            <a:r>
              <a:rPr lang="zh-CN" altLang="en-US" b="1" dirty="0"/>
              <a:t>   中间单元）</a:t>
            </a:r>
            <a:r>
              <a:rPr lang="zh-CN" altLang="en-US" b="1" dirty="0">
                <a:solidFill>
                  <a:srgbClr val="FF0000"/>
                </a:solidFill>
              </a:rPr>
              <a:t>等数据信息</a:t>
            </a:r>
            <a:r>
              <a:rPr lang="zh-CN" altLang="en-US" b="1" dirty="0"/>
              <a:t>以及必要的</a:t>
            </a:r>
            <a:r>
              <a:rPr lang="zh-CN" altLang="en-US" b="1" dirty="0">
                <a:solidFill>
                  <a:srgbClr val="FF0000"/>
                </a:solidFill>
              </a:rPr>
              <a:t>控制信息</a:t>
            </a:r>
            <a:endParaRPr lang="zh-CN" altLang="en-US" b="1" dirty="0">
              <a:solidFill>
                <a:srgbClr val="FF0000"/>
              </a:solidFill>
            </a:endParaRPr>
          </a:p>
        </p:txBody>
      </p:sp>
      <p:sp>
        <p:nvSpPr>
          <p:cNvPr id="19465" name="Line 10"/>
          <p:cNvSpPr>
            <a:spLocks noChangeShapeType="1"/>
          </p:cNvSpPr>
          <p:nvPr/>
        </p:nvSpPr>
        <p:spPr bwMode="auto">
          <a:xfrm>
            <a:off x="5410200" y="4325144"/>
            <a:ext cx="0" cy="1981200"/>
          </a:xfrm>
          <a:prstGeom prst="line">
            <a:avLst/>
          </a:prstGeom>
          <a:noFill/>
          <a:ln w="9525">
            <a:solidFill>
              <a:srgbClr val="800080"/>
            </a:solidFill>
            <a:round/>
          </a:ln>
          <a:effectLst/>
        </p:spPr>
        <p:txBody>
          <a:bodyPr>
            <a:spAutoFit/>
          </a:bodyPr>
          <a:lstStyle/>
          <a:p>
            <a:endParaRPr lang="zh-CN" altLang="en-US"/>
          </a:p>
        </p:txBody>
      </p:sp>
      <p:sp>
        <p:nvSpPr>
          <p:cNvPr id="19466" name="Line 11"/>
          <p:cNvSpPr>
            <a:spLocks noChangeShapeType="1"/>
          </p:cNvSpPr>
          <p:nvPr/>
        </p:nvSpPr>
        <p:spPr bwMode="auto">
          <a:xfrm>
            <a:off x="7467600" y="4325144"/>
            <a:ext cx="0" cy="1981200"/>
          </a:xfrm>
          <a:prstGeom prst="line">
            <a:avLst/>
          </a:prstGeom>
          <a:noFill/>
          <a:ln w="9525">
            <a:solidFill>
              <a:srgbClr val="800080"/>
            </a:solidFill>
            <a:round/>
          </a:ln>
          <a:effectLst/>
        </p:spPr>
        <p:txBody>
          <a:bodyPr>
            <a:spAutoFit/>
          </a:bodyPr>
          <a:lstStyle/>
          <a:p>
            <a:endParaRPr lang="zh-CN" altLang="en-US"/>
          </a:p>
        </p:txBody>
      </p:sp>
      <p:sp>
        <p:nvSpPr>
          <p:cNvPr id="19467" name="Line 12"/>
          <p:cNvSpPr>
            <a:spLocks noChangeShapeType="1"/>
          </p:cNvSpPr>
          <p:nvPr/>
        </p:nvSpPr>
        <p:spPr bwMode="auto">
          <a:xfrm>
            <a:off x="5410200" y="6306344"/>
            <a:ext cx="2057400" cy="0"/>
          </a:xfrm>
          <a:prstGeom prst="line">
            <a:avLst/>
          </a:prstGeom>
          <a:noFill/>
          <a:ln w="9525">
            <a:solidFill>
              <a:srgbClr val="800080"/>
            </a:solidFill>
            <a:round/>
          </a:ln>
          <a:effectLst/>
        </p:spPr>
        <p:txBody>
          <a:bodyPr>
            <a:spAutoFit/>
          </a:bodyPr>
          <a:lstStyle/>
          <a:p>
            <a:endParaRPr lang="zh-CN" altLang="en-US"/>
          </a:p>
        </p:txBody>
      </p:sp>
      <p:sp>
        <p:nvSpPr>
          <p:cNvPr id="19468" name="Line 13"/>
          <p:cNvSpPr>
            <a:spLocks noChangeShapeType="1"/>
          </p:cNvSpPr>
          <p:nvPr/>
        </p:nvSpPr>
        <p:spPr bwMode="auto">
          <a:xfrm>
            <a:off x="5410200" y="5544344"/>
            <a:ext cx="2057400" cy="0"/>
          </a:xfrm>
          <a:prstGeom prst="line">
            <a:avLst/>
          </a:prstGeom>
          <a:noFill/>
          <a:ln w="9525">
            <a:solidFill>
              <a:srgbClr val="800080"/>
            </a:solidFill>
            <a:round/>
          </a:ln>
          <a:effectLst/>
        </p:spPr>
        <p:txBody>
          <a:bodyPr>
            <a:spAutoFit/>
          </a:bodyPr>
          <a:lstStyle/>
          <a:p>
            <a:endParaRPr lang="zh-CN" altLang="en-US"/>
          </a:p>
        </p:txBody>
      </p:sp>
      <p:sp>
        <p:nvSpPr>
          <p:cNvPr id="19469" name="Line 14"/>
          <p:cNvSpPr>
            <a:spLocks noChangeShapeType="1"/>
          </p:cNvSpPr>
          <p:nvPr/>
        </p:nvSpPr>
        <p:spPr bwMode="auto">
          <a:xfrm>
            <a:off x="5410200" y="4325144"/>
            <a:ext cx="2057400" cy="0"/>
          </a:xfrm>
          <a:prstGeom prst="line">
            <a:avLst/>
          </a:prstGeom>
          <a:noFill/>
          <a:ln w="9525">
            <a:solidFill>
              <a:srgbClr val="800080"/>
            </a:solidFill>
            <a:round/>
          </a:ln>
          <a:effectLst/>
        </p:spPr>
        <p:txBody>
          <a:bodyPr>
            <a:spAutoFit/>
          </a:bodyPr>
          <a:lstStyle/>
          <a:p>
            <a:endParaRPr lang="zh-CN" altLang="en-US"/>
          </a:p>
        </p:txBody>
      </p:sp>
      <p:sp>
        <p:nvSpPr>
          <p:cNvPr id="19470" name="Rectangle 15"/>
          <p:cNvSpPr>
            <a:spLocks noChangeArrowheads="1"/>
          </p:cNvSpPr>
          <p:nvPr/>
        </p:nvSpPr>
        <p:spPr bwMode="auto">
          <a:xfrm>
            <a:off x="5759450" y="5696744"/>
            <a:ext cx="1409700"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solidFill>
                  <a:srgbClr val="800080"/>
                </a:solidFill>
              </a:rPr>
              <a:t>控制信息</a:t>
            </a:r>
            <a:endParaRPr lang="zh-CN" altLang="en-US" b="1">
              <a:solidFill>
                <a:srgbClr val="800080"/>
              </a:solidFill>
            </a:endParaRPr>
          </a:p>
        </p:txBody>
      </p:sp>
      <p:sp>
        <p:nvSpPr>
          <p:cNvPr id="19471" name="Rectangle 17"/>
          <p:cNvSpPr>
            <a:spLocks noChangeArrowheads="1"/>
          </p:cNvSpPr>
          <p:nvPr/>
        </p:nvSpPr>
        <p:spPr bwMode="auto">
          <a:xfrm>
            <a:off x="5759450" y="4706144"/>
            <a:ext cx="1409700"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solidFill>
                  <a:srgbClr val="800080"/>
                </a:solidFill>
              </a:rPr>
              <a:t>数据信息</a:t>
            </a:r>
            <a:endParaRPr lang="zh-CN" altLang="en-US" b="1">
              <a:solidFill>
                <a:srgbClr val="800080"/>
              </a:solidFill>
            </a:endParaRPr>
          </a:p>
        </p:txBody>
      </p:sp>
      <p:sp>
        <p:nvSpPr>
          <p:cNvPr id="19472" name="Line 18"/>
          <p:cNvSpPr>
            <a:spLocks noChangeShapeType="1"/>
          </p:cNvSpPr>
          <p:nvPr/>
        </p:nvSpPr>
        <p:spPr bwMode="auto">
          <a:xfrm flipH="1">
            <a:off x="4572000" y="6153944"/>
            <a:ext cx="8382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19473" name="Rectangle 19"/>
          <p:cNvSpPr>
            <a:spLocks noChangeArrowheads="1"/>
          </p:cNvSpPr>
          <p:nvPr/>
        </p:nvSpPr>
        <p:spPr bwMode="auto">
          <a:xfrm>
            <a:off x="684213" y="5901532"/>
            <a:ext cx="4175125" cy="457200"/>
          </a:xfrm>
          <a:prstGeom prst="rect">
            <a:avLst/>
          </a:prstGeom>
          <a:noFill/>
          <a:ln w="9525">
            <a:noFill/>
            <a:miter lim="800000"/>
          </a:ln>
          <a:effectLst/>
        </p:spPr>
        <p:txBody>
          <a:bodyPr>
            <a:spAutoFit/>
          </a:bodyPr>
          <a:lstStyle/>
          <a:p>
            <a:pPr>
              <a:buFont typeface="Wingdings" panose="05000000000000000000" pitchFamily="2" charset="2"/>
              <a:buNone/>
            </a:pPr>
            <a:r>
              <a:rPr lang="en-US" altLang="zh-CN" b="1"/>
              <a:t>     </a:t>
            </a:r>
            <a:r>
              <a:rPr lang="zh-CN" altLang="en-US" b="1"/>
              <a:t>活动记录起始地址</a:t>
            </a:r>
            <a:endParaRPr lang="zh-CN" altLang="en-US" b="1"/>
          </a:p>
        </p:txBody>
      </p:sp>
      <p:sp>
        <p:nvSpPr>
          <p:cNvPr id="19474" name="Line 20"/>
          <p:cNvSpPr>
            <a:spLocks noChangeShapeType="1"/>
          </p:cNvSpPr>
          <p:nvPr/>
        </p:nvSpPr>
        <p:spPr bwMode="auto">
          <a:xfrm flipH="1">
            <a:off x="4211638" y="4645819"/>
            <a:ext cx="1122362"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19475" name="Rectangle 21"/>
          <p:cNvSpPr>
            <a:spLocks noChangeArrowheads="1"/>
          </p:cNvSpPr>
          <p:nvPr/>
        </p:nvSpPr>
        <p:spPr bwMode="auto">
          <a:xfrm>
            <a:off x="981075" y="4172744"/>
            <a:ext cx="3519488" cy="1187450"/>
          </a:xfrm>
          <a:prstGeom prst="rect">
            <a:avLst/>
          </a:prstGeom>
          <a:noFill/>
          <a:ln w="9525">
            <a:noFill/>
            <a:miter lim="800000"/>
          </a:ln>
          <a:effectLst/>
        </p:spPr>
        <p:txBody>
          <a:bodyPr>
            <a:spAutoFit/>
          </a:bodyPr>
          <a:lstStyle/>
          <a:p>
            <a:pPr>
              <a:buFont typeface="Wingdings" panose="05000000000000000000" pitchFamily="2" charset="2"/>
              <a:buNone/>
            </a:pPr>
            <a:r>
              <a:rPr lang="zh-CN" altLang="en-US" b="1"/>
              <a:t>某个数据对象的地址</a:t>
            </a:r>
            <a:r>
              <a:rPr lang="en-US" altLang="zh-CN"/>
              <a:t>=</a:t>
            </a:r>
            <a:r>
              <a:rPr lang="en-US" altLang="zh-CN" b="1"/>
              <a:t>     </a:t>
            </a:r>
            <a:endParaRPr lang="en-US" altLang="zh-CN" b="1"/>
          </a:p>
          <a:p>
            <a:pPr>
              <a:buFont typeface="Wingdings" panose="05000000000000000000" pitchFamily="2" charset="2"/>
              <a:buNone/>
            </a:pPr>
            <a:r>
              <a:rPr lang="en-US" altLang="zh-CN" b="1"/>
              <a:t>    </a:t>
            </a:r>
            <a:r>
              <a:rPr lang="zh-CN" altLang="en-US" b="1"/>
              <a:t>活动记录起始地址</a:t>
            </a:r>
            <a:endParaRPr lang="zh-CN" altLang="en-US" b="1"/>
          </a:p>
          <a:p>
            <a:pPr>
              <a:buFont typeface="Wingdings" panose="05000000000000000000" pitchFamily="2" charset="2"/>
              <a:buNone/>
            </a:pPr>
            <a:r>
              <a:rPr lang="zh-CN" altLang="en-US"/>
              <a:t>    </a:t>
            </a:r>
            <a:r>
              <a:rPr lang="en-US" altLang="zh-CN"/>
              <a:t>+  </a:t>
            </a:r>
            <a:r>
              <a:rPr lang="zh-CN" altLang="en-US" b="1"/>
              <a:t>偏移地址（</a:t>
            </a:r>
            <a:r>
              <a:rPr lang="en-US" altLang="zh-CN" i="1"/>
              <a:t>offset</a:t>
            </a:r>
            <a:r>
              <a:rPr lang="zh-CN" altLang="en-US" b="1"/>
              <a:t>）</a:t>
            </a:r>
            <a:endParaRPr lang="zh-CN" altLang="en-US" b="1"/>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0483" name="Text Box 3"/>
          <p:cNvSpPr txBox="1">
            <a:spLocks noChangeArrowheads="1"/>
          </p:cNvSpPr>
          <p:nvPr/>
        </p:nvSpPr>
        <p:spPr bwMode="auto">
          <a:xfrm>
            <a:off x="609600" y="10668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048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8" name="Rectangle 8"/>
          <p:cNvSpPr>
            <a:spLocks noChangeArrowheads="1"/>
          </p:cNvSpPr>
          <p:nvPr/>
        </p:nvSpPr>
        <p:spPr bwMode="auto">
          <a:xfrm>
            <a:off x="990600" y="1556792"/>
            <a:ext cx="7010400" cy="519112"/>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过程活动记录的栈式分配举例</a:t>
            </a:r>
            <a:endParaRPr kumimoji="0" lang="zh-CN" altLang="en-US" sz="1000" b="1">
              <a:solidFill>
                <a:srgbClr val="800080"/>
              </a:solidFill>
            </a:endParaRPr>
          </a:p>
        </p:txBody>
      </p:sp>
      <p:sp>
        <p:nvSpPr>
          <p:cNvPr id="20489" name="Line 9"/>
          <p:cNvSpPr>
            <a:spLocks noChangeShapeType="1"/>
          </p:cNvSpPr>
          <p:nvPr/>
        </p:nvSpPr>
        <p:spPr bwMode="auto">
          <a:xfrm>
            <a:off x="4876800" y="3079204"/>
            <a:ext cx="0" cy="3429000"/>
          </a:xfrm>
          <a:prstGeom prst="line">
            <a:avLst/>
          </a:prstGeom>
          <a:noFill/>
          <a:ln w="9525">
            <a:solidFill>
              <a:srgbClr val="800080"/>
            </a:solidFill>
            <a:round/>
          </a:ln>
          <a:effectLst/>
        </p:spPr>
        <p:txBody>
          <a:bodyPr>
            <a:spAutoFit/>
          </a:bodyPr>
          <a:lstStyle/>
          <a:p>
            <a:endParaRPr lang="zh-CN" altLang="en-US"/>
          </a:p>
        </p:txBody>
      </p:sp>
      <p:sp>
        <p:nvSpPr>
          <p:cNvPr id="20490" name="Line 10"/>
          <p:cNvSpPr>
            <a:spLocks noChangeShapeType="1"/>
          </p:cNvSpPr>
          <p:nvPr/>
        </p:nvSpPr>
        <p:spPr bwMode="auto">
          <a:xfrm>
            <a:off x="7467600" y="3079204"/>
            <a:ext cx="0" cy="3429000"/>
          </a:xfrm>
          <a:prstGeom prst="line">
            <a:avLst/>
          </a:prstGeom>
          <a:noFill/>
          <a:ln w="9525">
            <a:solidFill>
              <a:srgbClr val="800080"/>
            </a:solidFill>
            <a:round/>
          </a:ln>
          <a:effectLst/>
        </p:spPr>
        <p:txBody>
          <a:bodyPr>
            <a:spAutoFit/>
          </a:bodyPr>
          <a:lstStyle/>
          <a:p>
            <a:endParaRPr lang="zh-CN" altLang="en-US"/>
          </a:p>
        </p:txBody>
      </p:sp>
      <p:sp>
        <p:nvSpPr>
          <p:cNvPr id="20491" name="Line 11"/>
          <p:cNvSpPr>
            <a:spLocks noChangeShapeType="1"/>
          </p:cNvSpPr>
          <p:nvPr/>
        </p:nvSpPr>
        <p:spPr bwMode="auto">
          <a:xfrm>
            <a:off x="4876800" y="6508204"/>
            <a:ext cx="2590800" cy="0"/>
          </a:xfrm>
          <a:prstGeom prst="line">
            <a:avLst/>
          </a:prstGeom>
          <a:noFill/>
          <a:ln w="9525">
            <a:solidFill>
              <a:srgbClr val="800080"/>
            </a:solidFill>
            <a:round/>
          </a:ln>
          <a:effectLst/>
        </p:spPr>
        <p:txBody>
          <a:bodyPr>
            <a:spAutoFit/>
          </a:bodyPr>
          <a:lstStyle/>
          <a:p>
            <a:endParaRPr lang="zh-CN" altLang="en-US"/>
          </a:p>
        </p:txBody>
      </p:sp>
      <p:sp>
        <p:nvSpPr>
          <p:cNvPr id="20492" name="Line 12"/>
          <p:cNvSpPr>
            <a:spLocks noChangeShapeType="1"/>
          </p:cNvSpPr>
          <p:nvPr/>
        </p:nvSpPr>
        <p:spPr bwMode="auto">
          <a:xfrm>
            <a:off x="4876800" y="5746204"/>
            <a:ext cx="2590800" cy="0"/>
          </a:xfrm>
          <a:prstGeom prst="line">
            <a:avLst/>
          </a:prstGeom>
          <a:noFill/>
          <a:ln w="9525">
            <a:solidFill>
              <a:srgbClr val="800080"/>
            </a:solidFill>
            <a:round/>
          </a:ln>
          <a:effectLst/>
        </p:spPr>
        <p:txBody>
          <a:bodyPr>
            <a:spAutoFit/>
          </a:bodyPr>
          <a:lstStyle/>
          <a:p>
            <a:endParaRPr lang="zh-CN" altLang="en-US"/>
          </a:p>
        </p:txBody>
      </p:sp>
      <p:sp>
        <p:nvSpPr>
          <p:cNvPr id="20493" name="Rectangle 14"/>
          <p:cNvSpPr>
            <a:spLocks noChangeArrowheads="1"/>
          </p:cNvSpPr>
          <p:nvPr/>
        </p:nvSpPr>
        <p:spPr bwMode="auto">
          <a:xfrm>
            <a:off x="4929188" y="5917654"/>
            <a:ext cx="2462212" cy="457200"/>
          </a:xfrm>
          <a:prstGeom prst="rect">
            <a:avLst/>
          </a:prstGeom>
          <a:noFill/>
          <a:ln w="9525">
            <a:noFill/>
            <a:miter lim="800000"/>
          </a:ln>
          <a:effectLst/>
        </p:spPr>
        <p:txBody>
          <a:bodyPr wrap="none">
            <a:spAutoFit/>
          </a:bodyPr>
          <a:lstStyle/>
          <a:p>
            <a:pPr algn="ctr">
              <a:buFont typeface="Wingdings" panose="05000000000000000000" pitchFamily="2" charset="2"/>
              <a:buNone/>
            </a:pPr>
            <a:r>
              <a:rPr lang="en-US" altLang="zh-CN">
                <a:solidFill>
                  <a:srgbClr val="800080"/>
                </a:solidFill>
              </a:rPr>
              <a:t>main </a:t>
            </a:r>
            <a:r>
              <a:rPr lang="zh-CN" altLang="en-US" b="1">
                <a:solidFill>
                  <a:srgbClr val="800080"/>
                </a:solidFill>
              </a:rPr>
              <a:t>的活动记录</a:t>
            </a:r>
            <a:endParaRPr lang="zh-CN" altLang="en-US" b="1">
              <a:solidFill>
                <a:srgbClr val="800080"/>
              </a:solidFill>
            </a:endParaRPr>
          </a:p>
        </p:txBody>
      </p:sp>
      <p:sp>
        <p:nvSpPr>
          <p:cNvPr id="20494" name="Text Box 20"/>
          <p:cNvSpPr txBox="1">
            <a:spLocks noChangeArrowheads="1"/>
          </p:cNvSpPr>
          <p:nvPr/>
        </p:nvSpPr>
        <p:spPr bwMode="auto">
          <a:xfrm>
            <a:off x="1676400" y="2204864"/>
            <a:ext cx="2057400" cy="40544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dirty="0"/>
              <a:t>void p( )  {  </a:t>
            </a:r>
            <a:endParaRPr kumimoji="0" lang="en-US" altLang="zh-CN" sz="2000" dirty="0"/>
          </a:p>
          <a:p>
            <a:pPr>
              <a:buFont typeface="Wingdings" panose="05000000000000000000" pitchFamily="2" charset="2"/>
              <a:buNone/>
            </a:pPr>
            <a:r>
              <a:rPr kumimoji="0" lang="en-US" altLang="zh-CN" sz="2000" dirty="0"/>
              <a:t>   …</a:t>
            </a:r>
            <a:endParaRPr kumimoji="0" lang="en-US" altLang="zh-CN" sz="2000" dirty="0"/>
          </a:p>
          <a:p>
            <a:pPr>
              <a:buFont typeface="Wingdings" panose="05000000000000000000" pitchFamily="2" charset="2"/>
              <a:buNone/>
            </a:pPr>
            <a:r>
              <a:rPr kumimoji="0" lang="en-US" altLang="zh-CN" sz="2000" dirty="0"/>
              <a:t>   q( );</a:t>
            </a:r>
            <a:endParaRPr kumimoji="0" lang="en-US" altLang="zh-CN" sz="2000" dirty="0"/>
          </a:p>
          <a:p>
            <a:pPr>
              <a:buFont typeface="Wingdings" panose="05000000000000000000" pitchFamily="2" charset="2"/>
              <a:buNone/>
            </a:pPr>
            <a:r>
              <a:rPr kumimoji="0" lang="en-US" altLang="zh-CN" sz="2000" dirty="0"/>
              <a:t>} </a:t>
            </a:r>
            <a:endParaRPr kumimoji="0" lang="en-US" altLang="zh-CN" sz="2000" dirty="0"/>
          </a:p>
          <a:p>
            <a:pPr>
              <a:buFont typeface="Wingdings" panose="05000000000000000000" pitchFamily="2" charset="2"/>
              <a:buNone/>
            </a:pPr>
            <a:endParaRPr kumimoji="0" lang="en-US" altLang="zh-CN" sz="2000" dirty="0"/>
          </a:p>
          <a:p>
            <a:pPr>
              <a:buFont typeface="Wingdings" panose="05000000000000000000" pitchFamily="2" charset="2"/>
              <a:buNone/>
            </a:pPr>
            <a:r>
              <a:rPr kumimoji="0" lang="en-US" altLang="zh-CN" sz="2000" dirty="0"/>
              <a:t>void q( )  { </a:t>
            </a:r>
            <a:endParaRPr kumimoji="0" lang="en-US" altLang="zh-CN" sz="2000" dirty="0"/>
          </a:p>
          <a:p>
            <a:pPr>
              <a:buFont typeface="Wingdings" panose="05000000000000000000" pitchFamily="2" charset="2"/>
              <a:buNone/>
            </a:pPr>
            <a:r>
              <a:rPr kumimoji="0" lang="en-US" altLang="zh-CN" sz="2000" dirty="0"/>
              <a:t>   …</a:t>
            </a:r>
            <a:endParaRPr kumimoji="0" lang="en-US" altLang="zh-CN" sz="2000" dirty="0"/>
          </a:p>
          <a:p>
            <a:pPr>
              <a:buFont typeface="Wingdings" panose="05000000000000000000" pitchFamily="2" charset="2"/>
              <a:buNone/>
            </a:pPr>
            <a:r>
              <a:rPr kumimoji="0" lang="en-US" altLang="zh-CN" sz="2000" dirty="0"/>
              <a:t>   q( );</a:t>
            </a:r>
            <a:endParaRPr kumimoji="0" lang="en-US" altLang="zh-CN" sz="2000" dirty="0"/>
          </a:p>
          <a:p>
            <a:pPr>
              <a:buFont typeface="Wingdings" panose="05000000000000000000" pitchFamily="2" charset="2"/>
              <a:buNone/>
            </a:pPr>
            <a:r>
              <a:rPr kumimoji="0" lang="en-US" altLang="zh-CN" sz="2000" dirty="0"/>
              <a:t>} </a:t>
            </a:r>
            <a:endParaRPr kumimoji="0" lang="en-US" altLang="zh-CN" sz="2000" dirty="0"/>
          </a:p>
          <a:p>
            <a:pPr>
              <a:buFont typeface="Wingdings" panose="05000000000000000000" pitchFamily="2" charset="2"/>
              <a:buNone/>
            </a:pPr>
            <a:endParaRPr kumimoji="0" lang="en-US" altLang="zh-CN" sz="2000" dirty="0"/>
          </a:p>
          <a:p>
            <a:pPr>
              <a:buFont typeface="Wingdings" panose="05000000000000000000" pitchFamily="2" charset="2"/>
              <a:buNone/>
            </a:pPr>
            <a:r>
              <a:rPr kumimoji="0" lang="en-US" altLang="zh-CN" sz="2000" dirty="0" err="1"/>
              <a:t>int</a:t>
            </a:r>
            <a:r>
              <a:rPr kumimoji="0" lang="en-US" altLang="zh-CN" sz="2000" dirty="0"/>
              <a:t> main  {</a:t>
            </a:r>
            <a:endParaRPr kumimoji="0" lang="en-US" altLang="zh-CN" sz="2000" dirty="0"/>
          </a:p>
          <a:p>
            <a:pPr>
              <a:buFont typeface="Wingdings" panose="05000000000000000000" pitchFamily="2" charset="2"/>
              <a:buNone/>
            </a:pPr>
            <a:r>
              <a:rPr kumimoji="0" lang="en-US" altLang="zh-CN" sz="2000" dirty="0"/>
              <a:t>   p( );</a:t>
            </a:r>
            <a:endParaRPr kumimoji="0" lang="en-US" altLang="zh-CN" sz="2000" dirty="0"/>
          </a:p>
          <a:p>
            <a:pPr>
              <a:buFont typeface="Wingdings" panose="05000000000000000000" pitchFamily="2" charset="2"/>
              <a:buNone/>
            </a:pPr>
            <a:r>
              <a:rPr kumimoji="0" lang="en-US" altLang="zh-CN" sz="2000" dirty="0"/>
              <a:t>}</a:t>
            </a:r>
            <a:endParaRPr kumimoji="0" lang="en-US" altLang="zh-CN" sz="2000" dirty="0"/>
          </a:p>
        </p:txBody>
      </p:sp>
      <p:sp>
        <p:nvSpPr>
          <p:cNvPr id="20495" name="Line 25"/>
          <p:cNvSpPr>
            <a:spLocks noChangeShapeType="1"/>
          </p:cNvSpPr>
          <p:nvPr/>
        </p:nvSpPr>
        <p:spPr bwMode="auto">
          <a:xfrm>
            <a:off x="4876800" y="4984204"/>
            <a:ext cx="2590800" cy="0"/>
          </a:xfrm>
          <a:prstGeom prst="line">
            <a:avLst/>
          </a:prstGeom>
          <a:noFill/>
          <a:ln w="9525">
            <a:solidFill>
              <a:srgbClr val="800080"/>
            </a:solidFill>
            <a:round/>
          </a:ln>
          <a:effectLst/>
        </p:spPr>
        <p:txBody>
          <a:bodyPr>
            <a:spAutoFit/>
          </a:bodyPr>
          <a:lstStyle/>
          <a:p>
            <a:endParaRPr lang="zh-CN" altLang="en-US"/>
          </a:p>
        </p:txBody>
      </p:sp>
      <p:sp>
        <p:nvSpPr>
          <p:cNvPr id="20496" name="Rectangle 26"/>
          <p:cNvSpPr>
            <a:spLocks noChangeArrowheads="1"/>
          </p:cNvSpPr>
          <p:nvPr/>
        </p:nvSpPr>
        <p:spPr bwMode="auto">
          <a:xfrm>
            <a:off x="4929188" y="5155654"/>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p </a:t>
            </a:r>
            <a:r>
              <a:rPr lang="zh-CN" altLang="en-US" b="1">
                <a:solidFill>
                  <a:srgbClr val="800080"/>
                </a:solidFill>
              </a:rPr>
              <a:t>的活动记录</a:t>
            </a:r>
            <a:endParaRPr lang="zh-CN" altLang="en-US" b="1">
              <a:solidFill>
                <a:srgbClr val="800080"/>
              </a:solidFill>
            </a:endParaRPr>
          </a:p>
        </p:txBody>
      </p:sp>
      <p:sp>
        <p:nvSpPr>
          <p:cNvPr id="20497" name="Line 27"/>
          <p:cNvSpPr>
            <a:spLocks noChangeShapeType="1"/>
          </p:cNvSpPr>
          <p:nvPr/>
        </p:nvSpPr>
        <p:spPr bwMode="auto">
          <a:xfrm>
            <a:off x="4876800" y="4222204"/>
            <a:ext cx="2590800" cy="0"/>
          </a:xfrm>
          <a:prstGeom prst="line">
            <a:avLst/>
          </a:prstGeom>
          <a:noFill/>
          <a:ln w="9525">
            <a:solidFill>
              <a:srgbClr val="800080"/>
            </a:solidFill>
            <a:round/>
          </a:ln>
          <a:effectLst/>
        </p:spPr>
        <p:txBody>
          <a:bodyPr>
            <a:spAutoFit/>
          </a:bodyPr>
          <a:lstStyle/>
          <a:p>
            <a:endParaRPr lang="zh-CN" altLang="en-US"/>
          </a:p>
        </p:txBody>
      </p:sp>
      <p:sp>
        <p:nvSpPr>
          <p:cNvPr id="20498" name="Rectangle 28"/>
          <p:cNvSpPr>
            <a:spLocks noChangeArrowheads="1"/>
          </p:cNvSpPr>
          <p:nvPr/>
        </p:nvSpPr>
        <p:spPr bwMode="auto">
          <a:xfrm>
            <a:off x="4876800" y="4393654"/>
            <a:ext cx="2514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q </a:t>
            </a:r>
            <a:r>
              <a:rPr lang="zh-CN" altLang="en-US" b="1">
                <a:solidFill>
                  <a:srgbClr val="800080"/>
                </a:solidFill>
              </a:rPr>
              <a:t>的活动记录</a:t>
            </a:r>
            <a:endParaRPr lang="zh-CN" altLang="en-US" b="1">
              <a:solidFill>
                <a:srgbClr val="800080"/>
              </a:solidFill>
            </a:endParaRPr>
          </a:p>
        </p:txBody>
      </p:sp>
      <p:sp>
        <p:nvSpPr>
          <p:cNvPr id="20499" name="Line 29"/>
          <p:cNvSpPr>
            <a:spLocks noChangeShapeType="1"/>
          </p:cNvSpPr>
          <p:nvPr/>
        </p:nvSpPr>
        <p:spPr bwMode="auto">
          <a:xfrm>
            <a:off x="4876800" y="3460204"/>
            <a:ext cx="2590800" cy="0"/>
          </a:xfrm>
          <a:prstGeom prst="line">
            <a:avLst/>
          </a:prstGeom>
          <a:noFill/>
          <a:ln w="9525">
            <a:solidFill>
              <a:srgbClr val="800080"/>
            </a:solidFill>
            <a:round/>
          </a:ln>
          <a:effectLst/>
        </p:spPr>
        <p:txBody>
          <a:bodyPr>
            <a:spAutoFit/>
          </a:bodyPr>
          <a:lstStyle/>
          <a:p>
            <a:endParaRPr lang="zh-CN" altLang="en-US"/>
          </a:p>
        </p:txBody>
      </p:sp>
      <p:sp>
        <p:nvSpPr>
          <p:cNvPr id="20500" name="Rectangle 30"/>
          <p:cNvSpPr>
            <a:spLocks noChangeArrowheads="1"/>
          </p:cNvSpPr>
          <p:nvPr/>
        </p:nvSpPr>
        <p:spPr bwMode="auto">
          <a:xfrm>
            <a:off x="4929188" y="3631654"/>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q </a:t>
            </a:r>
            <a:r>
              <a:rPr lang="zh-CN" altLang="en-US" b="1">
                <a:solidFill>
                  <a:srgbClr val="800080"/>
                </a:solidFill>
              </a:rPr>
              <a:t>的活动记录</a:t>
            </a:r>
            <a:endParaRPr lang="zh-CN" altLang="en-US" b="1">
              <a:solidFill>
                <a:srgbClr val="800080"/>
              </a:solidFill>
            </a:endParaRPr>
          </a:p>
        </p:txBody>
      </p:sp>
      <p:sp>
        <p:nvSpPr>
          <p:cNvPr id="20501" name="Rectangle 31"/>
          <p:cNvSpPr>
            <a:spLocks noChangeArrowheads="1"/>
          </p:cNvSpPr>
          <p:nvPr/>
        </p:nvSpPr>
        <p:spPr bwMode="auto">
          <a:xfrm>
            <a:off x="4343400" y="2104479"/>
            <a:ext cx="3611886" cy="830997"/>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dirty="0">
                <a:solidFill>
                  <a:srgbClr val="FF0000"/>
                </a:solidFill>
                <a:latin typeface="Times New Roman" panose="02020603050405020304" pitchFamily="18" charset="0"/>
              </a:rPr>
              <a:t>函数 </a:t>
            </a:r>
            <a:r>
              <a:rPr lang="en-US" altLang="zh-CN" dirty="0">
                <a:solidFill>
                  <a:srgbClr val="FF0000"/>
                </a:solidFill>
              </a:rPr>
              <a:t>q </a:t>
            </a:r>
            <a:r>
              <a:rPr lang="zh-CN" altLang="en-US" b="1" dirty="0">
                <a:solidFill>
                  <a:srgbClr val="FF0000"/>
                </a:solidFill>
                <a:latin typeface="Times New Roman" panose="02020603050405020304" pitchFamily="18" charset="0"/>
              </a:rPr>
              <a:t>被第二次激活</a:t>
            </a:r>
            <a:r>
              <a:rPr lang="zh-CN" altLang="en-US" b="1" dirty="0">
                <a:latin typeface="Times New Roman" panose="02020603050405020304" pitchFamily="18" charset="0"/>
              </a:rPr>
              <a:t>时运</a:t>
            </a:r>
            <a:endParaRPr lang="zh-CN" altLang="en-US" b="1" dirty="0">
              <a:latin typeface="Times New Roman" panose="02020603050405020304" pitchFamily="18" charset="0"/>
            </a:endParaRPr>
          </a:p>
          <a:p>
            <a:pPr>
              <a:buFont typeface="Wingdings" panose="05000000000000000000" pitchFamily="2" charset="2"/>
              <a:buNone/>
            </a:pPr>
            <a:r>
              <a:rPr lang="zh-CN" altLang="en-US" b="1" dirty="0">
                <a:latin typeface="Times New Roman" panose="02020603050405020304" pitchFamily="18" charset="0"/>
              </a:rPr>
              <a:t>行栈上活动记录分配情况</a:t>
            </a:r>
            <a:endParaRPr lang="zh-CN" altLang="en-US" b="1" dirty="0">
              <a:latin typeface="Times New Roman" panose="02020603050405020304" pitchFamily="18"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075" name="Text Box 20">
            <a:hlinkClick r:id="rId1" action="ppaction://hlinksldjump"/>
          </p:cNvPr>
          <p:cNvSpPr txBox="1">
            <a:spLocks noChangeArrowheads="1"/>
          </p:cNvSpPr>
          <p:nvPr/>
        </p:nvSpPr>
        <p:spPr bwMode="auto">
          <a:xfrm>
            <a:off x="1066800" y="1447800"/>
            <a:ext cx="6940550" cy="579438"/>
          </a:xfrm>
          <a:prstGeom prst="rect">
            <a:avLst/>
          </a:prstGeom>
          <a:noFill/>
          <a:ln w="9525">
            <a:noFill/>
            <a:miter lim="800000"/>
          </a:ln>
          <a:effectLst/>
        </p:spPr>
        <p:txBody>
          <a:bodyPr>
            <a:spAutoFit/>
          </a:bodyPr>
          <a:lstStyle/>
          <a:p>
            <a:pPr>
              <a:buClrTx/>
            </a:pPr>
            <a:r>
              <a:rPr lang="en-US" altLang="zh-CN" sz="3200" b="1">
                <a:solidFill>
                  <a:srgbClr val="800080"/>
                </a:solidFill>
              </a:rPr>
              <a:t> </a:t>
            </a:r>
            <a:r>
              <a:rPr lang="zh-CN" altLang="en-US" sz="3200" b="1">
                <a:solidFill>
                  <a:srgbClr val="800080"/>
                </a:solidFill>
              </a:rPr>
              <a:t>运行时存储组织</a:t>
            </a:r>
            <a:r>
              <a:rPr lang="zh-CN" altLang="en-US" sz="3200" b="1">
                <a:solidFill>
                  <a:srgbClr val="800080"/>
                </a:solidFill>
                <a:latin typeface="楷体_GB2312" pitchFamily="49" charset="-122"/>
              </a:rPr>
              <a:t>的作用与任务</a:t>
            </a:r>
            <a:endParaRPr lang="zh-CN" altLang="en-US" sz="3200" b="1">
              <a:solidFill>
                <a:srgbClr val="800080"/>
              </a:solidFill>
              <a:latin typeface="楷体_GB2312" pitchFamily="49" charset="-122"/>
            </a:endParaRPr>
          </a:p>
        </p:txBody>
      </p:sp>
      <p:sp>
        <p:nvSpPr>
          <p:cNvPr id="3076" name="AutoShape 21">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7"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8"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9"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80" name="Text Box 25">
            <a:hlinkClick r:id="rId2" action="ppaction://hlinksldjump"/>
          </p:cNvPr>
          <p:cNvSpPr txBox="1">
            <a:spLocks noChangeArrowheads="1"/>
          </p:cNvSpPr>
          <p:nvPr/>
        </p:nvSpPr>
        <p:spPr bwMode="auto">
          <a:xfrm>
            <a:off x="1071563" y="2925763"/>
            <a:ext cx="5033962" cy="579437"/>
          </a:xfrm>
          <a:prstGeom prst="rect">
            <a:avLst/>
          </a:prstGeom>
          <a:noFill/>
          <a:ln w="9525">
            <a:noFill/>
            <a:miter lim="800000"/>
          </a:ln>
          <a:effectLst/>
        </p:spPr>
        <p:txBody>
          <a:bodyPr>
            <a:spAutoFit/>
          </a:bodyPr>
          <a:lstStyle/>
          <a:p>
            <a:r>
              <a:rPr lang="en-US" altLang="zh-CN" sz="3200" b="1">
                <a:solidFill>
                  <a:srgbClr val="800080"/>
                </a:solidFill>
              </a:rPr>
              <a:t> </a:t>
            </a:r>
            <a:r>
              <a:rPr lang="zh-CN" altLang="en-US" sz="3200" b="1">
                <a:solidFill>
                  <a:srgbClr val="800080"/>
                </a:solidFill>
              </a:rPr>
              <a:t>存储分配策略</a:t>
            </a:r>
            <a:endParaRPr lang="zh-CN" altLang="en-US" sz="3200" b="1">
              <a:solidFill>
                <a:srgbClr val="800080"/>
              </a:solidFill>
            </a:endParaRPr>
          </a:p>
        </p:txBody>
      </p:sp>
      <p:sp>
        <p:nvSpPr>
          <p:cNvPr id="3081" name="Text Box 26">
            <a:hlinkClick r:id="rId3" action="ppaction://hlinksldjump"/>
          </p:cNvPr>
          <p:cNvSpPr txBox="1">
            <a:spLocks noChangeArrowheads="1"/>
          </p:cNvSpPr>
          <p:nvPr/>
        </p:nvSpPr>
        <p:spPr bwMode="auto">
          <a:xfrm>
            <a:off x="1071563" y="2209800"/>
            <a:ext cx="5948362" cy="579438"/>
          </a:xfrm>
          <a:prstGeom prst="rect">
            <a:avLst/>
          </a:prstGeom>
          <a:noFill/>
          <a:ln w="9525">
            <a:noFill/>
            <a:miter lim="800000"/>
          </a:ln>
          <a:effectLst/>
        </p:spPr>
        <p:txBody>
          <a:bodyPr>
            <a:spAutoFit/>
          </a:bodyPr>
          <a:lstStyle/>
          <a:p>
            <a:r>
              <a:rPr lang="en-US" altLang="zh-CN" sz="3200" b="1">
                <a:solidFill>
                  <a:srgbClr val="800080"/>
                </a:solidFill>
              </a:rPr>
              <a:t> </a:t>
            </a:r>
            <a:r>
              <a:rPr lang="zh-CN" altLang="en-US" sz="3200" b="1">
                <a:solidFill>
                  <a:srgbClr val="800080"/>
                </a:solidFill>
              </a:rPr>
              <a:t>程序运行时存储空间的布局</a:t>
            </a:r>
            <a:endParaRPr lang="zh-CN" altLang="en-US" sz="3200" b="1">
              <a:solidFill>
                <a:srgbClr val="800080"/>
              </a:solidFill>
            </a:endParaRPr>
          </a:p>
        </p:txBody>
      </p:sp>
      <p:sp>
        <p:nvSpPr>
          <p:cNvPr id="3082" name="Text Box 27">
            <a:hlinkClick r:id="rId4" action="ppaction://hlinksldjump"/>
          </p:cNvPr>
          <p:cNvSpPr txBox="1">
            <a:spLocks noChangeArrowheads="1"/>
          </p:cNvSpPr>
          <p:nvPr/>
        </p:nvSpPr>
        <p:spPr bwMode="auto">
          <a:xfrm>
            <a:off x="1066800" y="3611563"/>
            <a:ext cx="5033963" cy="579437"/>
          </a:xfrm>
          <a:prstGeom prst="rect">
            <a:avLst/>
          </a:prstGeom>
          <a:noFill/>
          <a:ln w="9525">
            <a:noFill/>
            <a:miter lim="800000"/>
          </a:ln>
          <a:effectLst/>
        </p:spPr>
        <p:txBody>
          <a:bodyPr>
            <a:spAutoFit/>
          </a:bodyPr>
          <a:lstStyle/>
          <a:p>
            <a:r>
              <a:rPr lang="en-US" altLang="zh-CN" sz="3200" b="1">
                <a:solidFill>
                  <a:srgbClr val="800080"/>
                </a:solidFill>
              </a:rPr>
              <a:t> </a:t>
            </a:r>
            <a:r>
              <a:rPr lang="zh-CN" altLang="en-US" sz="3200" b="1">
                <a:solidFill>
                  <a:srgbClr val="800080"/>
                </a:solidFill>
              </a:rPr>
              <a:t>活动记录</a:t>
            </a:r>
            <a:endParaRPr lang="zh-CN" altLang="en-US" sz="3200" b="1">
              <a:solidFill>
                <a:srgbClr val="800080"/>
              </a:solidFill>
            </a:endParaRPr>
          </a:p>
        </p:txBody>
      </p:sp>
      <p:sp>
        <p:nvSpPr>
          <p:cNvPr id="3083" name="Text Box 29">
            <a:hlinkClick r:id="rId5" action="ppaction://hlinksldjump"/>
          </p:cNvPr>
          <p:cNvSpPr txBox="1">
            <a:spLocks noChangeArrowheads="1"/>
          </p:cNvSpPr>
          <p:nvPr/>
        </p:nvSpPr>
        <p:spPr bwMode="auto">
          <a:xfrm>
            <a:off x="1066800" y="4297363"/>
            <a:ext cx="5033963" cy="579437"/>
          </a:xfrm>
          <a:prstGeom prst="rect">
            <a:avLst/>
          </a:prstGeom>
          <a:noFill/>
          <a:ln w="9525">
            <a:noFill/>
            <a:miter lim="800000"/>
          </a:ln>
          <a:effectLst/>
        </p:spPr>
        <p:txBody>
          <a:bodyPr>
            <a:spAutoFit/>
          </a:bodyPr>
          <a:lstStyle/>
          <a:p>
            <a:r>
              <a:rPr lang="en-US" altLang="zh-CN" sz="3200" b="1">
                <a:solidFill>
                  <a:srgbClr val="800080"/>
                </a:solidFill>
              </a:rPr>
              <a:t> </a:t>
            </a:r>
            <a:r>
              <a:rPr lang="zh-CN" altLang="en-US" sz="3200" b="1">
                <a:solidFill>
                  <a:srgbClr val="800080"/>
                </a:solidFill>
              </a:rPr>
              <a:t>过程调用与参数传递</a:t>
            </a:r>
            <a:endParaRPr lang="zh-CN" altLang="en-US" sz="3200" b="1">
              <a:solidFill>
                <a:srgbClr val="800080"/>
              </a:solidFill>
            </a:endParaRPr>
          </a:p>
        </p:txBody>
      </p:sp>
      <p:sp>
        <p:nvSpPr>
          <p:cNvPr id="3084" name="Text Box 30">
            <a:hlinkClick r:id="" action="ppaction://noaction"/>
          </p:cNvPr>
          <p:cNvSpPr txBox="1">
            <a:spLocks noChangeArrowheads="1"/>
          </p:cNvSpPr>
          <p:nvPr/>
        </p:nvSpPr>
        <p:spPr bwMode="auto">
          <a:xfrm>
            <a:off x="1042988" y="5013325"/>
            <a:ext cx="7705725" cy="579438"/>
          </a:xfrm>
          <a:prstGeom prst="rect">
            <a:avLst/>
          </a:prstGeom>
          <a:noFill/>
          <a:ln w="9525">
            <a:noFill/>
            <a:miter lim="800000"/>
          </a:ln>
          <a:effectLst/>
        </p:spPr>
        <p:txBody>
          <a:bodyPr>
            <a:spAutoFit/>
          </a:bodyPr>
          <a:lstStyle/>
          <a:p>
            <a:r>
              <a:rPr lang="en-US" altLang="zh-CN" sz="3200" b="1" dirty="0">
                <a:solidFill>
                  <a:srgbClr val="800080"/>
                </a:solidFill>
              </a:rPr>
              <a:t> </a:t>
            </a:r>
            <a:r>
              <a:rPr lang="zh-CN" altLang="en-US" sz="3200" b="1" dirty="0">
                <a:solidFill>
                  <a:srgbClr val="800080"/>
                </a:solidFill>
              </a:rPr>
              <a:t>面向对象程序运行时组织（选讲）</a:t>
            </a:r>
            <a:endParaRPr lang="zh-CN" altLang="en-US" sz="3200" b="1" dirty="0">
              <a:solidFill>
                <a:srgbClr val="800080"/>
              </a:solidFill>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1507" name="Text Box 3"/>
          <p:cNvSpPr txBox="1">
            <a:spLocks noChangeArrowheads="1"/>
          </p:cNvSpPr>
          <p:nvPr/>
        </p:nvSpPr>
        <p:spPr bwMode="auto">
          <a:xfrm>
            <a:off x="838200" y="1124744"/>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1508" name="Rectangle 4"/>
          <p:cNvSpPr>
            <a:spLocks noChangeArrowheads="1"/>
          </p:cNvSpPr>
          <p:nvPr/>
        </p:nvSpPr>
        <p:spPr bwMode="auto">
          <a:xfrm>
            <a:off x="1219200" y="1748632"/>
            <a:ext cx="6057900" cy="519112"/>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楷体_GB2312" pitchFamily="49" charset="-122"/>
              </a:rPr>
              <a:t>典型的</a:t>
            </a:r>
            <a:r>
              <a:rPr lang="zh-CN" altLang="en-US" sz="2800" b="1">
                <a:solidFill>
                  <a:srgbClr val="800080"/>
                </a:solidFill>
                <a:latin typeface="Times New Roman" panose="02020603050405020304" pitchFamily="18" charset="0"/>
              </a:rPr>
              <a:t>过程活动记录结构</a:t>
            </a:r>
            <a:endParaRPr lang="zh-CN" altLang="en-US" b="1">
              <a:solidFill>
                <a:srgbClr val="800080"/>
              </a:solidFill>
            </a:endParaRPr>
          </a:p>
        </p:txBody>
      </p:sp>
      <p:sp>
        <p:nvSpPr>
          <p:cNvPr id="2150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3" name="Line 9"/>
          <p:cNvSpPr>
            <a:spLocks noChangeShapeType="1"/>
          </p:cNvSpPr>
          <p:nvPr/>
        </p:nvSpPr>
        <p:spPr bwMode="auto">
          <a:xfrm>
            <a:off x="1331640" y="2343944"/>
            <a:ext cx="0" cy="3657600"/>
          </a:xfrm>
          <a:prstGeom prst="line">
            <a:avLst/>
          </a:prstGeom>
          <a:noFill/>
          <a:ln w="9525">
            <a:solidFill>
              <a:srgbClr val="800080"/>
            </a:solidFill>
            <a:round/>
          </a:ln>
          <a:effectLst/>
        </p:spPr>
        <p:txBody>
          <a:bodyPr>
            <a:spAutoFit/>
          </a:bodyPr>
          <a:lstStyle/>
          <a:p>
            <a:endParaRPr lang="zh-CN" altLang="en-US"/>
          </a:p>
        </p:txBody>
      </p:sp>
      <p:sp>
        <p:nvSpPr>
          <p:cNvPr id="21514" name="Line 10"/>
          <p:cNvSpPr>
            <a:spLocks noChangeShapeType="1"/>
          </p:cNvSpPr>
          <p:nvPr/>
        </p:nvSpPr>
        <p:spPr bwMode="auto">
          <a:xfrm>
            <a:off x="4608240" y="2343944"/>
            <a:ext cx="0" cy="3657600"/>
          </a:xfrm>
          <a:prstGeom prst="line">
            <a:avLst/>
          </a:prstGeom>
          <a:noFill/>
          <a:ln w="9525">
            <a:solidFill>
              <a:srgbClr val="800080"/>
            </a:solidFill>
            <a:round/>
          </a:ln>
          <a:effectLst/>
        </p:spPr>
        <p:txBody>
          <a:bodyPr>
            <a:spAutoFit/>
          </a:bodyPr>
          <a:lstStyle/>
          <a:p>
            <a:endParaRPr lang="zh-CN" altLang="en-US"/>
          </a:p>
        </p:txBody>
      </p:sp>
      <p:sp>
        <p:nvSpPr>
          <p:cNvPr id="21515" name="Line 11"/>
          <p:cNvSpPr>
            <a:spLocks noChangeShapeType="1"/>
          </p:cNvSpPr>
          <p:nvPr/>
        </p:nvSpPr>
        <p:spPr bwMode="auto">
          <a:xfrm>
            <a:off x="1331640" y="6001544"/>
            <a:ext cx="3276600" cy="0"/>
          </a:xfrm>
          <a:prstGeom prst="line">
            <a:avLst/>
          </a:prstGeom>
          <a:noFill/>
          <a:ln w="9525">
            <a:solidFill>
              <a:srgbClr val="800080"/>
            </a:solidFill>
            <a:round/>
          </a:ln>
          <a:effectLst/>
        </p:spPr>
        <p:txBody>
          <a:bodyPr>
            <a:spAutoFit/>
          </a:bodyPr>
          <a:lstStyle/>
          <a:p>
            <a:endParaRPr lang="zh-CN" altLang="en-US"/>
          </a:p>
        </p:txBody>
      </p:sp>
      <p:sp>
        <p:nvSpPr>
          <p:cNvPr id="21516" name="Line 12"/>
          <p:cNvSpPr>
            <a:spLocks noChangeShapeType="1"/>
          </p:cNvSpPr>
          <p:nvPr/>
        </p:nvSpPr>
        <p:spPr bwMode="auto">
          <a:xfrm>
            <a:off x="1331640" y="5239544"/>
            <a:ext cx="3276600" cy="0"/>
          </a:xfrm>
          <a:prstGeom prst="line">
            <a:avLst/>
          </a:prstGeom>
          <a:noFill/>
          <a:ln w="9525">
            <a:solidFill>
              <a:srgbClr val="800080"/>
            </a:solidFill>
            <a:round/>
          </a:ln>
          <a:effectLst/>
        </p:spPr>
        <p:txBody>
          <a:bodyPr>
            <a:spAutoFit/>
          </a:bodyPr>
          <a:lstStyle/>
          <a:p>
            <a:endParaRPr lang="zh-CN" altLang="en-US"/>
          </a:p>
        </p:txBody>
      </p:sp>
      <p:sp>
        <p:nvSpPr>
          <p:cNvPr id="21517" name="Rectangle 13"/>
          <p:cNvSpPr>
            <a:spLocks noChangeArrowheads="1"/>
          </p:cNvSpPr>
          <p:nvPr/>
        </p:nvSpPr>
        <p:spPr bwMode="auto">
          <a:xfrm>
            <a:off x="1331640" y="5391944"/>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控制信息</a:t>
            </a:r>
            <a:endParaRPr lang="zh-CN" altLang="en-US" b="1">
              <a:solidFill>
                <a:srgbClr val="800080"/>
              </a:solidFill>
            </a:endParaRPr>
          </a:p>
        </p:txBody>
      </p:sp>
      <p:sp>
        <p:nvSpPr>
          <p:cNvPr id="21518" name="Line 15"/>
          <p:cNvSpPr>
            <a:spLocks noChangeShapeType="1"/>
          </p:cNvSpPr>
          <p:nvPr/>
        </p:nvSpPr>
        <p:spPr bwMode="auto">
          <a:xfrm>
            <a:off x="1331640" y="4629944"/>
            <a:ext cx="3276600" cy="0"/>
          </a:xfrm>
          <a:prstGeom prst="line">
            <a:avLst/>
          </a:prstGeom>
          <a:noFill/>
          <a:ln w="9525">
            <a:solidFill>
              <a:srgbClr val="800080"/>
            </a:solidFill>
            <a:round/>
          </a:ln>
          <a:effectLst/>
        </p:spPr>
        <p:txBody>
          <a:bodyPr>
            <a:spAutoFit/>
          </a:bodyPr>
          <a:lstStyle/>
          <a:p>
            <a:endParaRPr lang="zh-CN" altLang="en-US"/>
          </a:p>
        </p:txBody>
      </p:sp>
      <p:sp>
        <p:nvSpPr>
          <p:cNvPr id="21519" name="Rectangle 16"/>
          <p:cNvSpPr>
            <a:spLocks noChangeArrowheads="1"/>
          </p:cNvSpPr>
          <p:nvPr/>
        </p:nvSpPr>
        <p:spPr bwMode="auto">
          <a:xfrm>
            <a:off x="1384027" y="4706144"/>
            <a:ext cx="3148013"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过程实际参数</a:t>
            </a:r>
            <a:endParaRPr lang="zh-CN" altLang="en-US" b="1">
              <a:solidFill>
                <a:srgbClr val="800080"/>
              </a:solidFill>
            </a:endParaRPr>
          </a:p>
        </p:txBody>
      </p:sp>
      <p:sp>
        <p:nvSpPr>
          <p:cNvPr id="21520" name="Line 17"/>
          <p:cNvSpPr>
            <a:spLocks noChangeShapeType="1"/>
          </p:cNvSpPr>
          <p:nvPr/>
        </p:nvSpPr>
        <p:spPr bwMode="auto">
          <a:xfrm>
            <a:off x="1331640" y="4020344"/>
            <a:ext cx="3276600" cy="0"/>
          </a:xfrm>
          <a:prstGeom prst="line">
            <a:avLst/>
          </a:prstGeom>
          <a:noFill/>
          <a:ln w="9525">
            <a:solidFill>
              <a:srgbClr val="800080"/>
            </a:solidFill>
            <a:round/>
          </a:ln>
          <a:effectLst/>
        </p:spPr>
        <p:txBody>
          <a:bodyPr>
            <a:spAutoFit/>
          </a:bodyPr>
          <a:lstStyle/>
          <a:p>
            <a:endParaRPr lang="zh-CN" altLang="en-US"/>
          </a:p>
        </p:txBody>
      </p:sp>
      <p:sp>
        <p:nvSpPr>
          <p:cNvPr id="21521" name="Rectangle 18"/>
          <p:cNvSpPr>
            <a:spLocks noChangeArrowheads="1"/>
          </p:cNvSpPr>
          <p:nvPr/>
        </p:nvSpPr>
        <p:spPr bwMode="auto">
          <a:xfrm>
            <a:off x="1331640" y="4096544"/>
            <a:ext cx="3276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固定大小的局部数据区</a:t>
            </a:r>
            <a:endParaRPr lang="zh-CN" altLang="en-US" b="1">
              <a:solidFill>
                <a:srgbClr val="800080"/>
              </a:solidFill>
            </a:endParaRPr>
          </a:p>
        </p:txBody>
      </p:sp>
      <p:sp>
        <p:nvSpPr>
          <p:cNvPr id="21522" name="Line 19"/>
          <p:cNvSpPr>
            <a:spLocks noChangeShapeType="1"/>
          </p:cNvSpPr>
          <p:nvPr/>
        </p:nvSpPr>
        <p:spPr bwMode="auto">
          <a:xfrm>
            <a:off x="1331640" y="3410744"/>
            <a:ext cx="3276600" cy="0"/>
          </a:xfrm>
          <a:prstGeom prst="line">
            <a:avLst/>
          </a:prstGeom>
          <a:noFill/>
          <a:ln w="9525">
            <a:solidFill>
              <a:srgbClr val="800080"/>
            </a:solidFill>
            <a:round/>
          </a:ln>
          <a:effectLst/>
        </p:spPr>
        <p:txBody>
          <a:bodyPr>
            <a:spAutoFit/>
          </a:bodyPr>
          <a:lstStyle/>
          <a:p>
            <a:endParaRPr lang="zh-CN" altLang="en-US"/>
          </a:p>
        </p:txBody>
      </p:sp>
      <p:sp>
        <p:nvSpPr>
          <p:cNvPr id="21523" name="Rectangle 20"/>
          <p:cNvSpPr>
            <a:spLocks noChangeArrowheads="1"/>
          </p:cNvSpPr>
          <p:nvPr/>
        </p:nvSpPr>
        <p:spPr bwMode="auto">
          <a:xfrm>
            <a:off x="1384027" y="3486944"/>
            <a:ext cx="3224213"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动态数组区</a:t>
            </a:r>
            <a:endParaRPr lang="zh-CN" altLang="en-US" b="1">
              <a:solidFill>
                <a:srgbClr val="800080"/>
              </a:solidFill>
            </a:endParaRPr>
          </a:p>
        </p:txBody>
      </p:sp>
      <p:sp>
        <p:nvSpPr>
          <p:cNvPr id="21524" name="Rectangle 33"/>
          <p:cNvSpPr>
            <a:spLocks noChangeArrowheads="1"/>
          </p:cNvSpPr>
          <p:nvPr/>
        </p:nvSpPr>
        <p:spPr bwMode="auto">
          <a:xfrm>
            <a:off x="1384027" y="2877344"/>
            <a:ext cx="3148013"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800080"/>
                </a:solidFill>
              </a:rPr>
              <a:t>临时工作单元</a:t>
            </a:r>
            <a:endParaRPr lang="zh-CN" altLang="en-US" b="1" dirty="0">
              <a:solidFill>
                <a:srgbClr val="800080"/>
              </a:solidFill>
            </a:endParaRPr>
          </a:p>
        </p:txBody>
      </p:sp>
      <p:sp>
        <p:nvSpPr>
          <p:cNvPr id="21525" name="Rectangle 34"/>
          <p:cNvSpPr>
            <a:spLocks noChangeArrowheads="1"/>
          </p:cNvSpPr>
          <p:nvPr/>
        </p:nvSpPr>
        <p:spPr bwMode="auto">
          <a:xfrm>
            <a:off x="4981302" y="5680869"/>
            <a:ext cx="3132138"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FP </a:t>
            </a:r>
            <a:r>
              <a:rPr lang="zh-CN" altLang="en-US" sz="2000" b="1"/>
              <a:t>（栈桢基址寄存器）</a:t>
            </a:r>
            <a:endParaRPr lang="zh-CN" altLang="en-US" sz="2000" b="1"/>
          </a:p>
        </p:txBody>
      </p:sp>
      <p:sp>
        <p:nvSpPr>
          <p:cNvPr id="21526" name="Line 35"/>
          <p:cNvSpPr>
            <a:spLocks noChangeShapeType="1"/>
          </p:cNvSpPr>
          <p:nvPr/>
        </p:nvSpPr>
        <p:spPr bwMode="auto">
          <a:xfrm flipH="1">
            <a:off x="4608240" y="5909469"/>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1527" name="Rectangle 38"/>
          <p:cNvSpPr>
            <a:spLocks noChangeArrowheads="1"/>
          </p:cNvSpPr>
          <p:nvPr/>
        </p:nvSpPr>
        <p:spPr bwMode="auto">
          <a:xfrm>
            <a:off x="6172200" y="363288263"/>
            <a:ext cx="257651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r>
              <a:rPr lang="zh-CN" altLang="en-US" sz="2000" b="1"/>
              <a:t>（栈顶寄存器）</a:t>
            </a:r>
            <a:endParaRPr lang="zh-CN" altLang="en-US" sz="2000" b="1"/>
          </a:p>
        </p:txBody>
      </p:sp>
      <p:sp>
        <p:nvSpPr>
          <p:cNvPr id="21528" name="Line 39"/>
          <p:cNvSpPr>
            <a:spLocks noChangeShapeType="1"/>
          </p:cNvSpPr>
          <p:nvPr/>
        </p:nvSpPr>
        <p:spPr bwMode="auto">
          <a:xfrm flipH="1">
            <a:off x="4608240" y="2648744"/>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1529" name="Line 40"/>
          <p:cNvSpPr>
            <a:spLocks noChangeShapeType="1"/>
          </p:cNvSpPr>
          <p:nvPr/>
        </p:nvSpPr>
        <p:spPr bwMode="auto">
          <a:xfrm>
            <a:off x="1331640" y="2724944"/>
            <a:ext cx="3276600" cy="0"/>
          </a:xfrm>
          <a:prstGeom prst="line">
            <a:avLst/>
          </a:prstGeom>
          <a:noFill/>
          <a:ln w="9525">
            <a:solidFill>
              <a:srgbClr val="800080"/>
            </a:solidFill>
            <a:round/>
          </a:ln>
          <a:effectLst/>
        </p:spPr>
        <p:txBody>
          <a:bodyPr>
            <a:spAutoFit/>
          </a:bodyPr>
          <a:lstStyle/>
          <a:p>
            <a:endParaRPr lang="zh-CN" altLang="en-US"/>
          </a:p>
        </p:txBody>
      </p:sp>
      <p:sp>
        <p:nvSpPr>
          <p:cNvPr id="21530" name="Rectangle 41"/>
          <p:cNvSpPr>
            <a:spLocks noChangeArrowheads="1"/>
          </p:cNvSpPr>
          <p:nvPr/>
        </p:nvSpPr>
        <p:spPr bwMode="auto">
          <a:xfrm>
            <a:off x="5054326" y="2461419"/>
            <a:ext cx="3238626" cy="1015663"/>
          </a:xfrm>
          <a:prstGeom prst="rect">
            <a:avLst/>
          </a:prstGeom>
          <a:noFill/>
          <a:ln w="9525">
            <a:noFill/>
            <a:miter lim="800000"/>
          </a:ln>
          <a:effectLst/>
        </p:spPr>
        <p:txBody>
          <a:bodyPr wrap="square">
            <a:spAutoFit/>
          </a:bodyPr>
          <a:lstStyle/>
          <a:p>
            <a:pPr>
              <a:buNone/>
            </a:pPr>
            <a:r>
              <a:rPr lang="en-US" altLang="zh-CN" sz="2000" i="1" dirty="0" smtClean="0"/>
              <a:t>TOP</a:t>
            </a:r>
            <a:r>
              <a:rPr lang="en-US" altLang="zh-CN" sz="2000" b="1" dirty="0"/>
              <a:t>(</a:t>
            </a:r>
            <a:r>
              <a:rPr lang="zh-CN" altLang="en-US" sz="2000" b="1" dirty="0" smtClean="0"/>
              <a:t>栈</a:t>
            </a:r>
            <a:r>
              <a:rPr lang="zh-CN" altLang="en-US" sz="2000" b="1" dirty="0"/>
              <a:t>顶指针</a:t>
            </a:r>
            <a:r>
              <a:rPr lang="zh-CN" altLang="en-US" sz="2000" b="1" dirty="0" smtClean="0"/>
              <a:t>寄存器</a:t>
            </a:r>
            <a:r>
              <a:rPr lang="en-US" altLang="zh-CN" sz="2000" b="1" dirty="0" smtClean="0"/>
              <a:t>)——</a:t>
            </a:r>
            <a:r>
              <a:rPr lang="zh-CN" altLang="en-US" sz="2000" b="1" dirty="0" smtClean="0"/>
              <a:t>通常</a:t>
            </a:r>
            <a:r>
              <a:rPr lang="zh-CN" altLang="en-US" sz="2000" b="1" dirty="0"/>
              <a:t>指向运行栈中下一个可分配的单元</a:t>
            </a:r>
            <a:endParaRPr lang="zh-CN" altLang="en-US" sz="2000" b="1" dirty="0"/>
          </a:p>
        </p:txBody>
      </p:sp>
      <p:sp>
        <p:nvSpPr>
          <p:cNvPr id="2" name="矩形 1"/>
          <p:cNvSpPr/>
          <p:nvPr/>
        </p:nvSpPr>
        <p:spPr>
          <a:xfrm>
            <a:off x="4810597" y="4639637"/>
            <a:ext cx="3694387" cy="1015663"/>
          </a:xfrm>
          <a:prstGeom prst="rect">
            <a:avLst/>
          </a:prstGeom>
        </p:spPr>
        <p:txBody>
          <a:bodyPr wrap="square">
            <a:spAutoFit/>
          </a:bodyPr>
          <a:lstStyle/>
          <a:p>
            <a:pPr>
              <a:buNone/>
            </a:pPr>
            <a:r>
              <a:rPr lang="zh-CN" altLang="en-US" sz="2000" b="1" dirty="0">
                <a:solidFill>
                  <a:srgbClr val="FF0000"/>
                </a:solidFill>
              </a:rPr>
              <a:t>控制信息</a:t>
            </a:r>
            <a:r>
              <a:rPr lang="zh-CN" altLang="en-US" sz="2000" b="1" dirty="0"/>
              <a:t>通常包含一些联系单元，如</a:t>
            </a:r>
            <a:r>
              <a:rPr lang="zh-CN" altLang="en-US" sz="2000" b="1" dirty="0">
                <a:solidFill>
                  <a:srgbClr val="FF0000"/>
                </a:solidFill>
              </a:rPr>
              <a:t>返回地址、静态链及动态链等</a:t>
            </a:r>
            <a:endParaRPr lang="zh-CN" altLang="en-US" sz="2000"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2531" name="Text Box 3"/>
          <p:cNvSpPr txBox="1">
            <a:spLocks noChangeArrowheads="1"/>
          </p:cNvSpPr>
          <p:nvPr/>
        </p:nvSpPr>
        <p:spPr bwMode="auto">
          <a:xfrm>
            <a:off x="6096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2532" name="Rectangle 8"/>
          <p:cNvSpPr>
            <a:spLocks noChangeArrowheads="1"/>
          </p:cNvSpPr>
          <p:nvPr/>
        </p:nvSpPr>
        <p:spPr bwMode="auto">
          <a:xfrm>
            <a:off x="723900" y="1676400"/>
            <a:ext cx="6057900" cy="51911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latin typeface="Times New Roman" panose="02020603050405020304" pitchFamily="18" charset="0"/>
              </a:rPr>
              <a:t>过程活动记录</a:t>
            </a:r>
            <a:r>
              <a:rPr lang="zh-CN" altLang="en-US" sz="2800" b="1">
                <a:solidFill>
                  <a:srgbClr val="800080"/>
                </a:solidFill>
                <a:latin typeface="Times New Roman" panose="02020603050405020304" pitchFamily="18" charset="0"/>
              </a:rPr>
              <a:t>举例</a:t>
            </a:r>
            <a:endParaRPr lang="zh-CN" altLang="en-US" b="1">
              <a:solidFill>
                <a:srgbClr val="800080"/>
              </a:solidFill>
            </a:endParaRPr>
          </a:p>
        </p:txBody>
      </p:sp>
      <p:sp>
        <p:nvSpPr>
          <p:cNvPr id="22533"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4"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5"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6"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7" name="Line 24"/>
          <p:cNvSpPr>
            <a:spLocks noChangeShapeType="1"/>
          </p:cNvSpPr>
          <p:nvPr/>
        </p:nvSpPr>
        <p:spPr bwMode="auto">
          <a:xfrm>
            <a:off x="3886200" y="2971800"/>
            <a:ext cx="0" cy="2971800"/>
          </a:xfrm>
          <a:prstGeom prst="line">
            <a:avLst/>
          </a:prstGeom>
          <a:noFill/>
          <a:ln w="9525">
            <a:solidFill>
              <a:srgbClr val="800080"/>
            </a:solidFill>
            <a:round/>
          </a:ln>
          <a:effectLst/>
        </p:spPr>
        <p:txBody>
          <a:bodyPr>
            <a:spAutoFit/>
          </a:bodyPr>
          <a:lstStyle/>
          <a:p>
            <a:endParaRPr lang="zh-CN" altLang="en-US"/>
          </a:p>
        </p:txBody>
      </p:sp>
      <p:sp>
        <p:nvSpPr>
          <p:cNvPr id="22538" name="Line 25"/>
          <p:cNvSpPr>
            <a:spLocks noChangeShapeType="1"/>
          </p:cNvSpPr>
          <p:nvPr/>
        </p:nvSpPr>
        <p:spPr bwMode="auto">
          <a:xfrm>
            <a:off x="6477000" y="2971800"/>
            <a:ext cx="0" cy="2971800"/>
          </a:xfrm>
          <a:prstGeom prst="line">
            <a:avLst/>
          </a:prstGeom>
          <a:noFill/>
          <a:ln w="9525">
            <a:solidFill>
              <a:srgbClr val="800080"/>
            </a:solidFill>
            <a:round/>
          </a:ln>
          <a:effectLst/>
        </p:spPr>
        <p:txBody>
          <a:bodyPr>
            <a:spAutoFit/>
          </a:bodyPr>
          <a:lstStyle/>
          <a:p>
            <a:endParaRPr lang="zh-CN" altLang="en-US"/>
          </a:p>
        </p:txBody>
      </p:sp>
      <p:sp>
        <p:nvSpPr>
          <p:cNvPr id="22539" name="Line 26"/>
          <p:cNvSpPr>
            <a:spLocks noChangeShapeType="1"/>
          </p:cNvSpPr>
          <p:nvPr/>
        </p:nvSpPr>
        <p:spPr bwMode="auto">
          <a:xfrm>
            <a:off x="3886200" y="5943600"/>
            <a:ext cx="2590800" cy="0"/>
          </a:xfrm>
          <a:prstGeom prst="line">
            <a:avLst/>
          </a:prstGeom>
          <a:noFill/>
          <a:ln w="9525">
            <a:solidFill>
              <a:srgbClr val="800080"/>
            </a:solidFill>
            <a:round/>
          </a:ln>
          <a:effectLst/>
        </p:spPr>
        <p:txBody>
          <a:bodyPr>
            <a:spAutoFit/>
          </a:bodyPr>
          <a:lstStyle/>
          <a:p>
            <a:endParaRPr lang="zh-CN" altLang="en-US"/>
          </a:p>
        </p:txBody>
      </p:sp>
      <p:sp>
        <p:nvSpPr>
          <p:cNvPr id="22540" name="Line 27"/>
          <p:cNvSpPr>
            <a:spLocks noChangeShapeType="1"/>
          </p:cNvSpPr>
          <p:nvPr/>
        </p:nvSpPr>
        <p:spPr bwMode="auto">
          <a:xfrm>
            <a:off x="3886200" y="5181600"/>
            <a:ext cx="2590800" cy="0"/>
          </a:xfrm>
          <a:prstGeom prst="line">
            <a:avLst/>
          </a:prstGeom>
          <a:noFill/>
          <a:ln w="9525">
            <a:solidFill>
              <a:srgbClr val="800080"/>
            </a:solidFill>
            <a:round/>
          </a:ln>
          <a:effectLst/>
        </p:spPr>
        <p:txBody>
          <a:bodyPr>
            <a:spAutoFit/>
          </a:bodyPr>
          <a:lstStyle/>
          <a:p>
            <a:endParaRPr lang="zh-CN" altLang="en-US"/>
          </a:p>
        </p:txBody>
      </p:sp>
      <p:sp>
        <p:nvSpPr>
          <p:cNvPr id="22541" name="Rectangle 28"/>
          <p:cNvSpPr>
            <a:spLocks noChangeArrowheads="1"/>
          </p:cNvSpPr>
          <p:nvPr/>
        </p:nvSpPr>
        <p:spPr bwMode="auto">
          <a:xfrm>
            <a:off x="4468813" y="5334000"/>
            <a:ext cx="1409700" cy="457200"/>
          </a:xfrm>
          <a:prstGeom prst="rect">
            <a:avLst/>
          </a:prstGeom>
          <a:noFill/>
          <a:ln w="9525">
            <a:noFill/>
            <a:miter lim="800000"/>
          </a:ln>
          <a:effectLst/>
        </p:spPr>
        <p:txBody>
          <a:bodyPr wrap="none">
            <a:spAutoFit/>
          </a:bodyPr>
          <a:lstStyle/>
          <a:p>
            <a:pPr algn="ctr">
              <a:buFont typeface="Wingdings" panose="05000000000000000000" pitchFamily="2" charset="2"/>
              <a:buNone/>
            </a:pPr>
            <a:r>
              <a:rPr lang="zh-CN" altLang="en-US" b="1">
                <a:solidFill>
                  <a:srgbClr val="800080"/>
                </a:solidFill>
              </a:rPr>
              <a:t>控制信息</a:t>
            </a:r>
            <a:endParaRPr lang="zh-CN" altLang="en-US" b="1">
              <a:solidFill>
                <a:srgbClr val="800080"/>
              </a:solidFill>
            </a:endParaRPr>
          </a:p>
        </p:txBody>
      </p:sp>
      <p:sp>
        <p:nvSpPr>
          <p:cNvPr id="22542" name="Text Box 29"/>
          <p:cNvSpPr txBox="1">
            <a:spLocks noChangeArrowheads="1"/>
          </p:cNvSpPr>
          <p:nvPr/>
        </p:nvSpPr>
        <p:spPr bwMode="auto">
          <a:xfrm>
            <a:off x="1143001" y="3276600"/>
            <a:ext cx="2286000" cy="1938992"/>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dirty="0"/>
              <a:t>void p( </a:t>
            </a:r>
            <a:r>
              <a:rPr kumimoji="0" lang="en-US" altLang="zh-CN" dirty="0" err="1"/>
              <a:t>int</a:t>
            </a:r>
            <a:r>
              <a:rPr kumimoji="0" lang="en-US" altLang="zh-CN" dirty="0"/>
              <a:t> a)  {  </a:t>
            </a:r>
            <a:endParaRPr kumimoji="0" lang="en-US" altLang="zh-CN" dirty="0"/>
          </a:p>
          <a:p>
            <a:pPr>
              <a:buFont typeface="Wingdings" panose="05000000000000000000" pitchFamily="2" charset="2"/>
              <a:buNone/>
            </a:pPr>
            <a:r>
              <a:rPr kumimoji="0" lang="en-US" altLang="zh-CN" dirty="0"/>
              <a:t>   float b;</a:t>
            </a:r>
            <a:endParaRPr kumimoji="0" lang="en-US" altLang="zh-CN" dirty="0"/>
          </a:p>
          <a:p>
            <a:pPr>
              <a:buFont typeface="Wingdings" panose="05000000000000000000" pitchFamily="2" charset="2"/>
              <a:buNone/>
            </a:pPr>
            <a:r>
              <a:rPr kumimoji="0" lang="en-US" altLang="zh-CN" dirty="0"/>
              <a:t>   float c[10];</a:t>
            </a:r>
            <a:endParaRPr kumimoji="0" lang="en-US" altLang="zh-CN" dirty="0"/>
          </a:p>
          <a:p>
            <a:pPr>
              <a:buFont typeface="Wingdings" panose="05000000000000000000" pitchFamily="2" charset="2"/>
              <a:buNone/>
            </a:pPr>
            <a:r>
              <a:rPr kumimoji="0" lang="en-US" altLang="zh-CN" dirty="0"/>
              <a:t>   b=c[a];</a:t>
            </a:r>
            <a:endParaRPr kumimoji="0" lang="en-US" altLang="zh-CN" dirty="0"/>
          </a:p>
          <a:p>
            <a:pPr>
              <a:buFont typeface="Wingdings" panose="05000000000000000000" pitchFamily="2" charset="2"/>
              <a:buNone/>
            </a:pPr>
            <a:r>
              <a:rPr kumimoji="0" lang="en-US" altLang="zh-CN" dirty="0"/>
              <a:t>} </a:t>
            </a:r>
            <a:endParaRPr kumimoji="0" lang="en-US" altLang="zh-CN" dirty="0"/>
          </a:p>
        </p:txBody>
      </p:sp>
      <p:sp>
        <p:nvSpPr>
          <p:cNvPr id="22543" name="Line 30"/>
          <p:cNvSpPr>
            <a:spLocks noChangeShapeType="1"/>
          </p:cNvSpPr>
          <p:nvPr/>
        </p:nvSpPr>
        <p:spPr bwMode="auto">
          <a:xfrm>
            <a:off x="3886200" y="4572000"/>
            <a:ext cx="2590800" cy="0"/>
          </a:xfrm>
          <a:prstGeom prst="line">
            <a:avLst/>
          </a:prstGeom>
          <a:noFill/>
          <a:ln w="9525">
            <a:solidFill>
              <a:srgbClr val="800080"/>
            </a:solidFill>
            <a:round/>
          </a:ln>
          <a:effectLst/>
        </p:spPr>
        <p:txBody>
          <a:bodyPr>
            <a:spAutoFit/>
          </a:bodyPr>
          <a:lstStyle/>
          <a:p>
            <a:endParaRPr lang="zh-CN" altLang="en-US"/>
          </a:p>
        </p:txBody>
      </p:sp>
      <p:sp>
        <p:nvSpPr>
          <p:cNvPr id="22544" name="Rectangle 31"/>
          <p:cNvSpPr>
            <a:spLocks noChangeArrowheads="1"/>
          </p:cNvSpPr>
          <p:nvPr/>
        </p:nvSpPr>
        <p:spPr bwMode="auto">
          <a:xfrm>
            <a:off x="3938588" y="46482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a</a:t>
            </a:r>
            <a:endParaRPr lang="en-US" altLang="zh-CN" b="1">
              <a:solidFill>
                <a:srgbClr val="800080"/>
              </a:solidFill>
            </a:endParaRPr>
          </a:p>
        </p:txBody>
      </p:sp>
      <p:sp>
        <p:nvSpPr>
          <p:cNvPr id="22545" name="Line 32"/>
          <p:cNvSpPr>
            <a:spLocks noChangeShapeType="1"/>
          </p:cNvSpPr>
          <p:nvPr/>
        </p:nvSpPr>
        <p:spPr bwMode="auto">
          <a:xfrm>
            <a:off x="3886200" y="3962400"/>
            <a:ext cx="2590800" cy="0"/>
          </a:xfrm>
          <a:prstGeom prst="line">
            <a:avLst/>
          </a:prstGeom>
          <a:noFill/>
          <a:ln w="9525">
            <a:solidFill>
              <a:srgbClr val="800080"/>
            </a:solidFill>
            <a:round/>
          </a:ln>
          <a:effectLst/>
        </p:spPr>
        <p:txBody>
          <a:bodyPr>
            <a:spAutoFit/>
          </a:bodyPr>
          <a:lstStyle/>
          <a:p>
            <a:endParaRPr lang="zh-CN" altLang="en-US"/>
          </a:p>
        </p:txBody>
      </p:sp>
      <p:sp>
        <p:nvSpPr>
          <p:cNvPr id="22546" name="Rectangle 33"/>
          <p:cNvSpPr>
            <a:spLocks noChangeArrowheads="1"/>
          </p:cNvSpPr>
          <p:nvPr/>
        </p:nvSpPr>
        <p:spPr bwMode="auto">
          <a:xfrm>
            <a:off x="3886200" y="4038600"/>
            <a:ext cx="2514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b</a:t>
            </a:r>
            <a:endParaRPr lang="en-US" altLang="zh-CN" b="1">
              <a:solidFill>
                <a:srgbClr val="800080"/>
              </a:solidFill>
            </a:endParaRPr>
          </a:p>
        </p:txBody>
      </p:sp>
      <p:sp>
        <p:nvSpPr>
          <p:cNvPr id="22547" name="Line 34"/>
          <p:cNvSpPr>
            <a:spLocks noChangeShapeType="1"/>
          </p:cNvSpPr>
          <p:nvPr/>
        </p:nvSpPr>
        <p:spPr bwMode="auto">
          <a:xfrm>
            <a:off x="3886200" y="3352800"/>
            <a:ext cx="2590800" cy="0"/>
          </a:xfrm>
          <a:prstGeom prst="line">
            <a:avLst/>
          </a:prstGeom>
          <a:noFill/>
          <a:ln w="9525">
            <a:solidFill>
              <a:srgbClr val="800080"/>
            </a:solidFill>
            <a:round/>
          </a:ln>
          <a:effectLst/>
        </p:spPr>
        <p:txBody>
          <a:bodyPr>
            <a:spAutoFit/>
          </a:bodyPr>
          <a:lstStyle/>
          <a:p>
            <a:endParaRPr lang="zh-CN" altLang="en-US"/>
          </a:p>
        </p:txBody>
      </p:sp>
      <p:sp>
        <p:nvSpPr>
          <p:cNvPr id="22548" name="Rectangle 35"/>
          <p:cNvSpPr>
            <a:spLocks noChangeArrowheads="1"/>
          </p:cNvSpPr>
          <p:nvPr/>
        </p:nvSpPr>
        <p:spPr bwMode="auto">
          <a:xfrm>
            <a:off x="3938588" y="34290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c</a:t>
            </a:r>
            <a:endParaRPr lang="en-US" altLang="zh-CN" b="1">
              <a:solidFill>
                <a:srgbClr val="800080"/>
              </a:solidFill>
            </a:endParaRPr>
          </a:p>
        </p:txBody>
      </p:sp>
      <p:sp>
        <p:nvSpPr>
          <p:cNvPr id="22549" name="Rectangle 36"/>
          <p:cNvSpPr>
            <a:spLocks noChangeArrowheads="1"/>
          </p:cNvSpPr>
          <p:nvPr/>
        </p:nvSpPr>
        <p:spPr bwMode="auto">
          <a:xfrm>
            <a:off x="3817938" y="2362200"/>
            <a:ext cx="2659062"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a:latin typeface="Times New Roman" panose="02020603050405020304" pitchFamily="18" charset="0"/>
              </a:rPr>
              <a:t>函数 </a:t>
            </a:r>
            <a:r>
              <a:rPr lang="en-US" altLang="zh-CN"/>
              <a:t>p </a:t>
            </a:r>
            <a:r>
              <a:rPr lang="zh-CN" altLang="en-US" b="1">
                <a:latin typeface="Times New Roman" panose="02020603050405020304" pitchFamily="18" charset="0"/>
              </a:rPr>
              <a:t>的活动记录</a:t>
            </a:r>
            <a:endParaRPr lang="zh-CN" altLang="en-US" b="1">
              <a:latin typeface="Times New Roman" panose="02020603050405020304" pitchFamily="18" charset="0"/>
            </a:endParaRPr>
          </a:p>
        </p:txBody>
      </p:sp>
      <p:sp>
        <p:nvSpPr>
          <p:cNvPr id="22550" name="Rectangle 37"/>
          <p:cNvSpPr>
            <a:spLocks noChangeArrowheads="1"/>
          </p:cNvSpPr>
          <p:nvPr/>
        </p:nvSpPr>
        <p:spPr bwMode="auto">
          <a:xfrm>
            <a:off x="7010400" y="55626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0</a:t>
            </a:r>
            <a:endParaRPr lang="en-US" altLang="zh-CN" sz="2000" i="1"/>
          </a:p>
        </p:txBody>
      </p:sp>
      <p:sp>
        <p:nvSpPr>
          <p:cNvPr id="22551" name="Line 38"/>
          <p:cNvSpPr>
            <a:spLocks noChangeShapeType="1"/>
          </p:cNvSpPr>
          <p:nvPr/>
        </p:nvSpPr>
        <p:spPr bwMode="auto">
          <a:xfrm flipH="1">
            <a:off x="6477000" y="57912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2" name="Rectangle 39"/>
          <p:cNvSpPr>
            <a:spLocks noChangeArrowheads="1"/>
          </p:cNvSpPr>
          <p:nvPr/>
        </p:nvSpPr>
        <p:spPr bwMode="auto">
          <a:xfrm>
            <a:off x="7010400" y="48609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a:t>
            </a:r>
            <a:endParaRPr lang="en-US" altLang="zh-CN" sz="2000" i="1"/>
          </a:p>
        </p:txBody>
      </p:sp>
      <p:sp>
        <p:nvSpPr>
          <p:cNvPr id="22553" name="Line 40"/>
          <p:cNvSpPr>
            <a:spLocks noChangeShapeType="1"/>
          </p:cNvSpPr>
          <p:nvPr/>
        </p:nvSpPr>
        <p:spPr bwMode="auto">
          <a:xfrm flipH="1">
            <a:off x="6477000" y="50895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4" name="Rectangle 41"/>
          <p:cNvSpPr>
            <a:spLocks noChangeArrowheads="1"/>
          </p:cNvSpPr>
          <p:nvPr/>
        </p:nvSpPr>
        <p:spPr bwMode="auto">
          <a:xfrm>
            <a:off x="7010400" y="42672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4</a:t>
            </a:r>
            <a:endParaRPr lang="en-US" altLang="zh-CN" sz="2000" i="1"/>
          </a:p>
        </p:txBody>
      </p:sp>
      <p:sp>
        <p:nvSpPr>
          <p:cNvPr id="22555" name="Line 42"/>
          <p:cNvSpPr>
            <a:spLocks noChangeShapeType="1"/>
          </p:cNvSpPr>
          <p:nvPr/>
        </p:nvSpPr>
        <p:spPr bwMode="auto">
          <a:xfrm flipH="1">
            <a:off x="6477000" y="44958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6" name="Rectangle 43"/>
          <p:cNvSpPr>
            <a:spLocks noChangeArrowheads="1"/>
          </p:cNvSpPr>
          <p:nvPr/>
        </p:nvSpPr>
        <p:spPr bwMode="auto">
          <a:xfrm>
            <a:off x="7010400" y="36576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6</a:t>
            </a:r>
            <a:endParaRPr lang="en-US" altLang="zh-CN" sz="2000" i="1"/>
          </a:p>
        </p:txBody>
      </p:sp>
      <p:sp>
        <p:nvSpPr>
          <p:cNvPr id="22557" name="Line 44"/>
          <p:cNvSpPr>
            <a:spLocks noChangeShapeType="1"/>
          </p:cNvSpPr>
          <p:nvPr/>
        </p:nvSpPr>
        <p:spPr bwMode="auto">
          <a:xfrm flipH="1">
            <a:off x="6477000" y="38862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2558" name="Rectangle 45"/>
          <p:cNvSpPr>
            <a:spLocks noChangeArrowheads="1"/>
          </p:cNvSpPr>
          <p:nvPr/>
        </p:nvSpPr>
        <p:spPr bwMode="auto">
          <a:xfrm>
            <a:off x="7086600" y="30480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26</a:t>
            </a:r>
            <a:endParaRPr lang="en-US" altLang="zh-CN" sz="2000" i="1"/>
          </a:p>
        </p:txBody>
      </p:sp>
      <p:sp>
        <p:nvSpPr>
          <p:cNvPr id="22559" name="Line 46"/>
          <p:cNvSpPr>
            <a:spLocks noChangeShapeType="1"/>
          </p:cNvSpPr>
          <p:nvPr/>
        </p:nvSpPr>
        <p:spPr bwMode="auto">
          <a:xfrm flipH="1">
            <a:off x="6477000" y="32766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3555" name="Text Box 3"/>
          <p:cNvSpPr txBox="1">
            <a:spLocks noChangeArrowheads="1"/>
          </p:cNvSpPr>
          <p:nvPr/>
        </p:nvSpPr>
        <p:spPr bwMode="auto">
          <a:xfrm>
            <a:off x="609600" y="10668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3556" name="Rectangle 4"/>
          <p:cNvSpPr>
            <a:spLocks noChangeArrowheads="1"/>
          </p:cNvSpPr>
          <p:nvPr/>
        </p:nvSpPr>
        <p:spPr bwMode="auto">
          <a:xfrm>
            <a:off x="723900" y="1600200"/>
            <a:ext cx="3848100" cy="51911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latin typeface="Times New Roman" panose="02020603050405020304" pitchFamily="18" charset="0"/>
              </a:rPr>
              <a:t>过程活动记录</a:t>
            </a:r>
            <a:r>
              <a:rPr lang="zh-CN" altLang="en-US" sz="2800" b="1">
                <a:solidFill>
                  <a:srgbClr val="800080"/>
                </a:solidFill>
                <a:latin typeface="Times New Roman" panose="02020603050405020304" pitchFamily="18" charset="0"/>
              </a:rPr>
              <a:t>举例</a:t>
            </a:r>
            <a:endParaRPr lang="zh-CN" altLang="en-US" b="1">
              <a:solidFill>
                <a:srgbClr val="800080"/>
              </a:solidFill>
            </a:endParaRPr>
          </a:p>
        </p:txBody>
      </p:sp>
      <p:sp>
        <p:nvSpPr>
          <p:cNvPr id="23557"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8"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9"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0"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1" name="Line 9"/>
          <p:cNvSpPr>
            <a:spLocks noChangeShapeType="1"/>
          </p:cNvSpPr>
          <p:nvPr/>
        </p:nvSpPr>
        <p:spPr bwMode="auto">
          <a:xfrm>
            <a:off x="4267200" y="1752600"/>
            <a:ext cx="0" cy="4708525"/>
          </a:xfrm>
          <a:prstGeom prst="line">
            <a:avLst/>
          </a:prstGeom>
          <a:noFill/>
          <a:ln w="9525">
            <a:solidFill>
              <a:srgbClr val="800080"/>
            </a:solidFill>
            <a:round/>
          </a:ln>
          <a:effectLst/>
        </p:spPr>
        <p:txBody>
          <a:bodyPr>
            <a:spAutoFit/>
          </a:bodyPr>
          <a:lstStyle/>
          <a:p>
            <a:endParaRPr lang="zh-CN" altLang="en-US"/>
          </a:p>
        </p:txBody>
      </p:sp>
      <p:sp>
        <p:nvSpPr>
          <p:cNvPr id="23562" name="Line 10"/>
          <p:cNvSpPr>
            <a:spLocks noChangeShapeType="1"/>
          </p:cNvSpPr>
          <p:nvPr/>
        </p:nvSpPr>
        <p:spPr bwMode="auto">
          <a:xfrm>
            <a:off x="6858000" y="1752600"/>
            <a:ext cx="0" cy="4708525"/>
          </a:xfrm>
          <a:prstGeom prst="line">
            <a:avLst/>
          </a:prstGeom>
          <a:noFill/>
          <a:ln w="9525">
            <a:solidFill>
              <a:srgbClr val="800080"/>
            </a:solidFill>
            <a:round/>
          </a:ln>
          <a:effectLst/>
        </p:spPr>
        <p:txBody>
          <a:bodyPr>
            <a:spAutoFit/>
          </a:bodyPr>
          <a:lstStyle/>
          <a:p>
            <a:endParaRPr lang="zh-CN" altLang="en-US"/>
          </a:p>
        </p:txBody>
      </p:sp>
      <p:sp>
        <p:nvSpPr>
          <p:cNvPr id="23563" name="Line 11"/>
          <p:cNvSpPr>
            <a:spLocks noChangeShapeType="1"/>
          </p:cNvSpPr>
          <p:nvPr/>
        </p:nvSpPr>
        <p:spPr bwMode="auto">
          <a:xfrm>
            <a:off x="4267200" y="6461125"/>
            <a:ext cx="2590800" cy="0"/>
          </a:xfrm>
          <a:prstGeom prst="line">
            <a:avLst/>
          </a:prstGeom>
          <a:noFill/>
          <a:ln w="9525">
            <a:solidFill>
              <a:srgbClr val="800080"/>
            </a:solidFill>
            <a:round/>
          </a:ln>
          <a:effectLst/>
        </p:spPr>
        <p:txBody>
          <a:bodyPr>
            <a:spAutoFit/>
          </a:bodyPr>
          <a:lstStyle/>
          <a:p>
            <a:endParaRPr lang="zh-CN" altLang="en-US"/>
          </a:p>
        </p:txBody>
      </p:sp>
      <p:sp>
        <p:nvSpPr>
          <p:cNvPr id="23564" name="Line 12"/>
          <p:cNvSpPr>
            <a:spLocks noChangeShapeType="1"/>
          </p:cNvSpPr>
          <p:nvPr/>
        </p:nvSpPr>
        <p:spPr bwMode="auto">
          <a:xfrm>
            <a:off x="4267200" y="5699125"/>
            <a:ext cx="2590800" cy="0"/>
          </a:xfrm>
          <a:prstGeom prst="line">
            <a:avLst/>
          </a:prstGeom>
          <a:noFill/>
          <a:ln w="9525">
            <a:solidFill>
              <a:srgbClr val="800080"/>
            </a:solidFill>
            <a:round/>
          </a:ln>
          <a:effectLst/>
        </p:spPr>
        <p:txBody>
          <a:bodyPr>
            <a:spAutoFit/>
          </a:bodyPr>
          <a:lstStyle/>
          <a:p>
            <a:endParaRPr lang="zh-CN" altLang="en-US"/>
          </a:p>
        </p:txBody>
      </p:sp>
      <p:sp>
        <p:nvSpPr>
          <p:cNvPr id="23565" name="Rectangle 13"/>
          <p:cNvSpPr>
            <a:spLocks noChangeArrowheads="1"/>
          </p:cNvSpPr>
          <p:nvPr/>
        </p:nvSpPr>
        <p:spPr bwMode="auto">
          <a:xfrm>
            <a:off x="4849813" y="5851525"/>
            <a:ext cx="1409700" cy="457200"/>
          </a:xfrm>
          <a:prstGeom prst="rect">
            <a:avLst/>
          </a:prstGeom>
          <a:noFill/>
          <a:ln w="9525">
            <a:noFill/>
            <a:miter lim="800000"/>
          </a:ln>
          <a:effectLst/>
        </p:spPr>
        <p:txBody>
          <a:bodyPr wrap="none">
            <a:spAutoFit/>
          </a:bodyPr>
          <a:lstStyle/>
          <a:p>
            <a:pPr algn="ctr">
              <a:buFont typeface="Wingdings" panose="05000000000000000000" pitchFamily="2" charset="2"/>
              <a:buNone/>
            </a:pPr>
            <a:r>
              <a:rPr lang="zh-CN" altLang="en-US" b="1">
                <a:solidFill>
                  <a:srgbClr val="800080"/>
                </a:solidFill>
              </a:rPr>
              <a:t>控制信息</a:t>
            </a:r>
            <a:endParaRPr lang="zh-CN" altLang="en-US" b="1">
              <a:solidFill>
                <a:srgbClr val="800080"/>
              </a:solidFill>
            </a:endParaRPr>
          </a:p>
        </p:txBody>
      </p:sp>
      <p:sp>
        <p:nvSpPr>
          <p:cNvPr id="23566" name="Text Box 14"/>
          <p:cNvSpPr txBox="1">
            <a:spLocks noChangeArrowheads="1"/>
          </p:cNvSpPr>
          <p:nvPr/>
        </p:nvSpPr>
        <p:spPr bwMode="auto">
          <a:xfrm>
            <a:off x="1447800" y="2132856"/>
            <a:ext cx="2286000" cy="314007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2000" dirty="0"/>
              <a:t>static </a:t>
            </a:r>
            <a:r>
              <a:rPr kumimoji="0" lang="en-US" altLang="zh-CN" sz="2000" dirty="0" err="1"/>
              <a:t>int</a:t>
            </a:r>
            <a:r>
              <a:rPr kumimoji="0" lang="en-US" altLang="zh-CN" sz="2000" dirty="0"/>
              <a:t> N</a:t>
            </a:r>
            <a:r>
              <a:rPr kumimoji="0" lang="zh-CN" altLang="en-US" sz="2000" dirty="0"/>
              <a:t>；</a:t>
            </a:r>
            <a:endParaRPr kumimoji="0" lang="zh-CN" altLang="en-US" sz="2000" dirty="0"/>
          </a:p>
          <a:p>
            <a:pPr>
              <a:buFont typeface="Wingdings" panose="05000000000000000000" pitchFamily="2" charset="2"/>
              <a:buNone/>
            </a:pPr>
            <a:endParaRPr kumimoji="0" lang="zh-CN" altLang="en-US" sz="2000" dirty="0"/>
          </a:p>
          <a:p>
            <a:pPr>
              <a:buFont typeface="Wingdings" panose="05000000000000000000" pitchFamily="2" charset="2"/>
              <a:buNone/>
            </a:pPr>
            <a:r>
              <a:rPr kumimoji="0" lang="en-US" altLang="zh-CN" sz="2000" dirty="0"/>
              <a:t>void p( </a:t>
            </a:r>
            <a:r>
              <a:rPr kumimoji="0" lang="en-US" altLang="zh-CN" sz="2000" dirty="0" err="1"/>
              <a:t>int</a:t>
            </a:r>
            <a:r>
              <a:rPr kumimoji="0" lang="en-US" altLang="zh-CN" sz="2000" dirty="0"/>
              <a:t> a)  {  </a:t>
            </a:r>
            <a:endParaRPr kumimoji="0" lang="en-US" altLang="zh-CN" sz="2000" dirty="0"/>
          </a:p>
          <a:p>
            <a:pPr>
              <a:buFont typeface="Wingdings" panose="05000000000000000000" pitchFamily="2" charset="2"/>
              <a:buNone/>
            </a:pPr>
            <a:r>
              <a:rPr kumimoji="0" lang="en-US" altLang="zh-CN" sz="2000" dirty="0"/>
              <a:t>   float b;</a:t>
            </a:r>
            <a:endParaRPr kumimoji="0" lang="en-US" altLang="zh-CN" sz="2000" dirty="0"/>
          </a:p>
          <a:p>
            <a:pPr>
              <a:buFont typeface="Wingdings" panose="05000000000000000000" pitchFamily="2" charset="2"/>
              <a:buNone/>
            </a:pPr>
            <a:r>
              <a:rPr kumimoji="0" lang="en-US" altLang="zh-CN" sz="2000" dirty="0"/>
              <a:t>   float c[10];</a:t>
            </a:r>
            <a:endParaRPr kumimoji="0" lang="en-US" altLang="zh-CN" sz="2000" dirty="0"/>
          </a:p>
          <a:p>
            <a:pPr>
              <a:buFont typeface="Wingdings" panose="05000000000000000000" pitchFamily="2" charset="2"/>
              <a:buNone/>
            </a:pPr>
            <a:r>
              <a:rPr kumimoji="0" lang="en-US" altLang="zh-CN" sz="2000" dirty="0"/>
              <a:t>   float d[N];</a:t>
            </a:r>
            <a:endParaRPr kumimoji="0" lang="en-US" altLang="zh-CN" sz="2000" dirty="0"/>
          </a:p>
          <a:p>
            <a:pPr>
              <a:buFont typeface="Wingdings" panose="05000000000000000000" pitchFamily="2" charset="2"/>
              <a:buNone/>
            </a:pPr>
            <a:r>
              <a:rPr kumimoji="0" lang="en-US" altLang="zh-CN" sz="2000" dirty="0"/>
              <a:t>   float e;</a:t>
            </a:r>
            <a:endParaRPr kumimoji="0" lang="en-US" altLang="zh-CN" sz="2000" dirty="0"/>
          </a:p>
          <a:p>
            <a:pPr>
              <a:buFont typeface="Wingdings" panose="05000000000000000000" pitchFamily="2" charset="2"/>
              <a:buNone/>
            </a:pPr>
            <a:r>
              <a:rPr kumimoji="0" lang="en-US" altLang="zh-CN" sz="2000" dirty="0"/>
              <a:t>   …</a:t>
            </a:r>
            <a:endParaRPr kumimoji="0" lang="en-US" altLang="zh-CN" sz="2000" dirty="0"/>
          </a:p>
          <a:p>
            <a:pPr>
              <a:buFont typeface="Wingdings" panose="05000000000000000000" pitchFamily="2" charset="2"/>
              <a:buNone/>
            </a:pPr>
            <a:endParaRPr kumimoji="0" lang="en-US" altLang="zh-CN" sz="2000" dirty="0"/>
          </a:p>
          <a:p>
            <a:pPr>
              <a:buFont typeface="Wingdings" panose="05000000000000000000" pitchFamily="2" charset="2"/>
              <a:buNone/>
            </a:pPr>
            <a:r>
              <a:rPr kumimoji="0" lang="en-US" altLang="zh-CN" sz="2000" dirty="0"/>
              <a:t>} </a:t>
            </a:r>
            <a:endParaRPr kumimoji="0" lang="en-US" altLang="zh-CN" sz="2000" dirty="0"/>
          </a:p>
        </p:txBody>
      </p:sp>
      <p:sp>
        <p:nvSpPr>
          <p:cNvPr id="23567" name="Line 15"/>
          <p:cNvSpPr>
            <a:spLocks noChangeShapeType="1"/>
          </p:cNvSpPr>
          <p:nvPr/>
        </p:nvSpPr>
        <p:spPr bwMode="auto">
          <a:xfrm>
            <a:off x="4267200" y="5181600"/>
            <a:ext cx="2590800" cy="0"/>
          </a:xfrm>
          <a:prstGeom prst="line">
            <a:avLst/>
          </a:prstGeom>
          <a:noFill/>
          <a:ln w="9525">
            <a:solidFill>
              <a:srgbClr val="800080"/>
            </a:solidFill>
            <a:round/>
          </a:ln>
          <a:effectLst/>
        </p:spPr>
        <p:txBody>
          <a:bodyPr>
            <a:spAutoFit/>
          </a:bodyPr>
          <a:lstStyle/>
          <a:p>
            <a:endParaRPr lang="zh-CN" altLang="en-US"/>
          </a:p>
        </p:txBody>
      </p:sp>
      <p:sp>
        <p:nvSpPr>
          <p:cNvPr id="23568" name="Rectangle 16"/>
          <p:cNvSpPr>
            <a:spLocks noChangeArrowheads="1"/>
          </p:cNvSpPr>
          <p:nvPr/>
        </p:nvSpPr>
        <p:spPr bwMode="auto">
          <a:xfrm>
            <a:off x="4319588" y="51816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a</a:t>
            </a:r>
            <a:endParaRPr lang="en-US" altLang="zh-CN" b="1">
              <a:solidFill>
                <a:srgbClr val="800080"/>
              </a:solidFill>
            </a:endParaRPr>
          </a:p>
        </p:txBody>
      </p:sp>
      <p:sp>
        <p:nvSpPr>
          <p:cNvPr id="23569" name="Line 17"/>
          <p:cNvSpPr>
            <a:spLocks noChangeShapeType="1"/>
          </p:cNvSpPr>
          <p:nvPr/>
        </p:nvSpPr>
        <p:spPr bwMode="auto">
          <a:xfrm>
            <a:off x="4267200" y="4648200"/>
            <a:ext cx="2590800" cy="0"/>
          </a:xfrm>
          <a:prstGeom prst="line">
            <a:avLst/>
          </a:prstGeom>
          <a:noFill/>
          <a:ln w="9525">
            <a:solidFill>
              <a:srgbClr val="800080"/>
            </a:solidFill>
            <a:round/>
          </a:ln>
          <a:effectLst/>
        </p:spPr>
        <p:txBody>
          <a:bodyPr>
            <a:spAutoFit/>
          </a:bodyPr>
          <a:lstStyle/>
          <a:p>
            <a:endParaRPr lang="zh-CN" altLang="en-US"/>
          </a:p>
        </p:txBody>
      </p:sp>
      <p:sp>
        <p:nvSpPr>
          <p:cNvPr id="23570" name="Rectangle 18"/>
          <p:cNvSpPr>
            <a:spLocks noChangeArrowheads="1"/>
          </p:cNvSpPr>
          <p:nvPr/>
        </p:nvSpPr>
        <p:spPr bwMode="auto">
          <a:xfrm>
            <a:off x="4343400" y="4648200"/>
            <a:ext cx="2514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b</a:t>
            </a:r>
            <a:endParaRPr lang="en-US" altLang="zh-CN" b="1">
              <a:solidFill>
                <a:srgbClr val="800080"/>
              </a:solidFill>
            </a:endParaRPr>
          </a:p>
        </p:txBody>
      </p:sp>
      <p:sp>
        <p:nvSpPr>
          <p:cNvPr id="23571" name="Line 19"/>
          <p:cNvSpPr>
            <a:spLocks noChangeShapeType="1"/>
          </p:cNvSpPr>
          <p:nvPr/>
        </p:nvSpPr>
        <p:spPr bwMode="auto">
          <a:xfrm>
            <a:off x="4267200" y="4114800"/>
            <a:ext cx="2590800" cy="0"/>
          </a:xfrm>
          <a:prstGeom prst="line">
            <a:avLst/>
          </a:prstGeom>
          <a:noFill/>
          <a:ln w="9525">
            <a:solidFill>
              <a:srgbClr val="800080"/>
            </a:solidFill>
            <a:round/>
          </a:ln>
          <a:effectLst/>
        </p:spPr>
        <p:txBody>
          <a:bodyPr>
            <a:spAutoFit/>
          </a:bodyPr>
          <a:lstStyle/>
          <a:p>
            <a:endParaRPr lang="zh-CN" altLang="en-US"/>
          </a:p>
        </p:txBody>
      </p:sp>
      <p:sp>
        <p:nvSpPr>
          <p:cNvPr id="23572" name="Rectangle 20"/>
          <p:cNvSpPr>
            <a:spLocks noChangeArrowheads="1"/>
          </p:cNvSpPr>
          <p:nvPr/>
        </p:nvSpPr>
        <p:spPr bwMode="auto">
          <a:xfrm>
            <a:off x="4319588" y="41148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c</a:t>
            </a:r>
            <a:endParaRPr lang="en-US" altLang="zh-CN" b="1">
              <a:solidFill>
                <a:srgbClr val="800080"/>
              </a:solidFill>
            </a:endParaRPr>
          </a:p>
        </p:txBody>
      </p:sp>
      <p:sp>
        <p:nvSpPr>
          <p:cNvPr id="23573" name="Rectangle 21"/>
          <p:cNvSpPr>
            <a:spLocks noChangeArrowheads="1"/>
          </p:cNvSpPr>
          <p:nvPr/>
        </p:nvSpPr>
        <p:spPr bwMode="auto">
          <a:xfrm>
            <a:off x="4191000" y="1099592"/>
            <a:ext cx="2659063" cy="457200"/>
          </a:xfrm>
          <a:prstGeom prst="rect">
            <a:avLst/>
          </a:prstGeom>
          <a:noFill/>
          <a:ln w="9525">
            <a:noFill/>
            <a:miter lim="800000"/>
          </a:ln>
          <a:effectLst/>
        </p:spPr>
        <p:txBody>
          <a:bodyPr wrap="none">
            <a:spAutoFit/>
          </a:bodyPr>
          <a:lstStyle/>
          <a:p>
            <a:pPr>
              <a:buFont typeface="Wingdings" panose="05000000000000000000" pitchFamily="2" charset="2"/>
              <a:buNone/>
            </a:pPr>
            <a:r>
              <a:rPr lang="zh-CN" altLang="en-US" b="1" dirty="0">
                <a:latin typeface="Times New Roman" panose="02020603050405020304" pitchFamily="18" charset="0"/>
              </a:rPr>
              <a:t>函数 </a:t>
            </a:r>
            <a:r>
              <a:rPr lang="en-US" altLang="zh-CN" dirty="0"/>
              <a:t>p </a:t>
            </a:r>
            <a:r>
              <a:rPr lang="zh-CN" altLang="en-US" b="1" dirty="0">
                <a:latin typeface="Times New Roman" panose="02020603050405020304" pitchFamily="18" charset="0"/>
              </a:rPr>
              <a:t>的活动记录</a:t>
            </a:r>
            <a:endParaRPr lang="zh-CN" altLang="en-US" b="1" dirty="0">
              <a:latin typeface="Times New Roman" panose="02020603050405020304" pitchFamily="18" charset="0"/>
            </a:endParaRPr>
          </a:p>
        </p:txBody>
      </p:sp>
      <p:sp>
        <p:nvSpPr>
          <p:cNvPr id="23574" name="Rectangle 22"/>
          <p:cNvSpPr>
            <a:spLocks noChangeArrowheads="1"/>
          </p:cNvSpPr>
          <p:nvPr/>
        </p:nvSpPr>
        <p:spPr bwMode="auto">
          <a:xfrm>
            <a:off x="7391400" y="60801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0</a:t>
            </a:r>
            <a:endParaRPr lang="en-US" altLang="zh-CN" sz="2000" i="1"/>
          </a:p>
        </p:txBody>
      </p:sp>
      <p:sp>
        <p:nvSpPr>
          <p:cNvPr id="23575" name="Line 23"/>
          <p:cNvSpPr>
            <a:spLocks noChangeShapeType="1"/>
          </p:cNvSpPr>
          <p:nvPr/>
        </p:nvSpPr>
        <p:spPr bwMode="auto">
          <a:xfrm flipH="1">
            <a:off x="6858000" y="63087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76" name="Rectangle 24"/>
          <p:cNvSpPr>
            <a:spLocks noChangeArrowheads="1"/>
          </p:cNvSpPr>
          <p:nvPr/>
        </p:nvSpPr>
        <p:spPr bwMode="auto">
          <a:xfrm>
            <a:off x="7391400" y="537845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a:t>
            </a:r>
            <a:endParaRPr lang="en-US" altLang="zh-CN" sz="2000" i="1"/>
          </a:p>
        </p:txBody>
      </p:sp>
      <p:sp>
        <p:nvSpPr>
          <p:cNvPr id="23577" name="Line 25"/>
          <p:cNvSpPr>
            <a:spLocks noChangeShapeType="1"/>
          </p:cNvSpPr>
          <p:nvPr/>
        </p:nvSpPr>
        <p:spPr bwMode="auto">
          <a:xfrm flipH="1">
            <a:off x="6858000" y="560705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78" name="Rectangle 26"/>
          <p:cNvSpPr>
            <a:spLocks noChangeArrowheads="1"/>
          </p:cNvSpPr>
          <p:nvPr/>
        </p:nvSpPr>
        <p:spPr bwMode="auto">
          <a:xfrm>
            <a:off x="7391400" y="48609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4</a:t>
            </a:r>
            <a:endParaRPr lang="en-US" altLang="zh-CN" sz="2000" i="1"/>
          </a:p>
        </p:txBody>
      </p:sp>
      <p:sp>
        <p:nvSpPr>
          <p:cNvPr id="23579" name="Line 27"/>
          <p:cNvSpPr>
            <a:spLocks noChangeShapeType="1"/>
          </p:cNvSpPr>
          <p:nvPr/>
        </p:nvSpPr>
        <p:spPr bwMode="auto">
          <a:xfrm flipH="1">
            <a:off x="6858000" y="50895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80" name="Rectangle 28"/>
          <p:cNvSpPr>
            <a:spLocks noChangeArrowheads="1"/>
          </p:cNvSpPr>
          <p:nvPr/>
        </p:nvSpPr>
        <p:spPr bwMode="auto">
          <a:xfrm>
            <a:off x="7391400" y="43275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6</a:t>
            </a:r>
            <a:endParaRPr lang="en-US" altLang="zh-CN" sz="2000" i="1"/>
          </a:p>
        </p:txBody>
      </p:sp>
      <p:sp>
        <p:nvSpPr>
          <p:cNvPr id="23581" name="Line 29"/>
          <p:cNvSpPr>
            <a:spLocks noChangeShapeType="1"/>
          </p:cNvSpPr>
          <p:nvPr/>
        </p:nvSpPr>
        <p:spPr bwMode="auto">
          <a:xfrm flipH="1">
            <a:off x="6858000" y="45561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82" name="Rectangle 30"/>
          <p:cNvSpPr>
            <a:spLocks noChangeArrowheads="1"/>
          </p:cNvSpPr>
          <p:nvPr/>
        </p:nvSpPr>
        <p:spPr bwMode="auto">
          <a:xfrm>
            <a:off x="7467600" y="37941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dirty="0"/>
              <a:t>Offset = 26</a:t>
            </a:r>
            <a:endParaRPr lang="en-US" altLang="zh-CN" sz="2000" i="1" dirty="0"/>
          </a:p>
        </p:txBody>
      </p:sp>
      <p:sp>
        <p:nvSpPr>
          <p:cNvPr id="23583" name="Line 31"/>
          <p:cNvSpPr>
            <a:spLocks noChangeShapeType="1"/>
          </p:cNvSpPr>
          <p:nvPr/>
        </p:nvSpPr>
        <p:spPr bwMode="auto">
          <a:xfrm flipH="1">
            <a:off x="6858000" y="40227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84" name="Rectangle 32"/>
          <p:cNvSpPr>
            <a:spLocks noChangeArrowheads="1"/>
          </p:cNvSpPr>
          <p:nvPr/>
        </p:nvSpPr>
        <p:spPr bwMode="auto">
          <a:xfrm>
            <a:off x="718496" y="5301208"/>
            <a:ext cx="3363421" cy="1200329"/>
          </a:xfrm>
          <a:prstGeom prst="rect">
            <a:avLst/>
          </a:prstGeom>
          <a:noFill/>
          <a:ln w="9525">
            <a:noFill/>
            <a:miter lim="800000"/>
          </a:ln>
          <a:effectLst/>
        </p:spPr>
        <p:txBody>
          <a:bodyPr wrap="none">
            <a:spAutoFit/>
          </a:bodyPr>
          <a:lstStyle/>
          <a:p>
            <a:pPr>
              <a:buFont typeface="Wingdings" panose="05000000000000000000" pitchFamily="2" charset="2"/>
              <a:buNone/>
            </a:pPr>
            <a:r>
              <a:rPr lang="en-US" altLang="zh-CN" dirty="0" smtClean="0">
                <a:solidFill>
                  <a:srgbClr val="800080"/>
                </a:solidFill>
              </a:rPr>
              <a:t>d</a:t>
            </a:r>
            <a:r>
              <a:rPr lang="zh-CN" altLang="en-US" b="1" dirty="0">
                <a:solidFill>
                  <a:srgbClr val="800080"/>
                </a:solidFill>
              </a:rPr>
              <a:t>为动态</a:t>
            </a:r>
            <a:r>
              <a:rPr lang="zh-CN" altLang="en-US" b="1" dirty="0" smtClean="0">
                <a:solidFill>
                  <a:srgbClr val="800080"/>
                </a:solidFill>
              </a:rPr>
              <a:t>数组</a:t>
            </a:r>
            <a:r>
              <a:rPr lang="zh-CN" altLang="en-US" b="1" dirty="0">
                <a:solidFill>
                  <a:srgbClr val="800080"/>
                </a:solidFill>
              </a:rPr>
              <a:t>；</a:t>
            </a:r>
            <a:endParaRPr lang="en-US" altLang="zh-CN" b="1" dirty="0" smtClean="0">
              <a:solidFill>
                <a:srgbClr val="800080"/>
              </a:solidFill>
            </a:endParaRPr>
          </a:p>
          <a:p>
            <a:pPr>
              <a:buNone/>
            </a:pPr>
            <a:r>
              <a:rPr lang="zh-CN" altLang="en-US" b="1" dirty="0" smtClean="0">
                <a:solidFill>
                  <a:srgbClr val="990099"/>
                </a:solidFill>
              </a:rPr>
              <a:t>内情</a:t>
            </a:r>
            <a:r>
              <a:rPr lang="zh-CN" altLang="en-US" b="1" dirty="0">
                <a:solidFill>
                  <a:srgbClr val="990099"/>
                </a:solidFill>
              </a:rPr>
              <a:t>向量单元用于</a:t>
            </a:r>
            <a:r>
              <a:rPr lang="zh-CN" altLang="en-US" b="1" dirty="0" smtClean="0">
                <a:solidFill>
                  <a:srgbClr val="990099"/>
                </a:solidFill>
              </a:rPr>
              <a:t>存放</a:t>
            </a:r>
            <a:endParaRPr lang="en-US" altLang="zh-CN" b="1" dirty="0" smtClean="0">
              <a:solidFill>
                <a:srgbClr val="990099"/>
              </a:solidFill>
            </a:endParaRPr>
          </a:p>
          <a:p>
            <a:pPr>
              <a:buNone/>
            </a:pPr>
            <a:r>
              <a:rPr lang="zh-CN" altLang="en-US" b="1" dirty="0" smtClean="0">
                <a:solidFill>
                  <a:srgbClr val="990099"/>
                </a:solidFill>
              </a:rPr>
              <a:t> </a:t>
            </a:r>
            <a:r>
              <a:rPr lang="en-US" altLang="zh-CN" b="1" dirty="0">
                <a:solidFill>
                  <a:srgbClr val="990099"/>
                </a:solidFill>
              </a:rPr>
              <a:t>d </a:t>
            </a:r>
            <a:r>
              <a:rPr lang="zh-CN" altLang="en-US" b="1" dirty="0">
                <a:solidFill>
                  <a:srgbClr val="990099"/>
                </a:solidFill>
              </a:rPr>
              <a:t>的</a:t>
            </a:r>
            <a:r>
              <a:rPr lang="zh-CN" altLang="en-US" b="1" dirty="0" smtClean="0">
                <a:solidFill>
                  <a:srgbClr val="990099"/>
                </a:solidFill>
              </a:rPr>
              <a:t>上界</a:t>
            </a:r>
            <a:r>
              <a:rPr lang="en-US" altLang="zh-CN" b="1" dirty="0" smtClean="0">
                <a:solidFill>
                  <a:srgbClr val="990099"/>
                </a:solidFill>
              </a:rPr>
              <a:t>N</a:t>
            </a:r>
            <a:r>
              <a:rPr lang="zh-CN" altLang="en-US" b="1" dirty="0" smtClean="0">
                <a:solidFill>
                  <a:srgbClr val="990099"/>
                </a:solidFill>
              </a:rPr>
              <a:t>。</a:t>
            </a:r>
            <a:r>
              <a:rPr lang="en-US" altLang="zh-CN" b="1" dirty="0" smtClean="0">
                <a:solidFill>
                  <a:srgbClr val="990099"/>
                </a:solidFill>
              </a:rPr>
              <a:t> </a:t>
            </a:r>
            <a:endParaRPr lang="en-US" altLang="zh-CN" b="1" dirty="0">
              <a:solidFill>
                <a:srgbClr val="990099"/>
              </a:solidFill>
            </a:endParaRPr>
          </a:p>
        </p:txBody>
      </p:sp>
      <p:sp>
        <p:nvSpPr>
          <p:cNvPr id="23585" name="Line 33"/>
          <p:cNvSpPr>
            <a:spLocks noChangeShapeType="1"/>
          </p:cNvSpPr>
          <p:nvPr/>
        </p:nvSpPr>
        <p:spPr bwMode="auto">
          <a:xfrm>
            <a:off x="4267200" y="3581400"/>
            <a:ext cx="2590800" cy="0"/>
          </a:xfrm>
          <a:prstGeom prst="line">
            <a:avLst/>
          </a:prstGeom>
          <a:noFill/>
          <a:ln w="9525">
            <a:solidFill>
              <a:srgbClr val="800080"/>
            </a:solidFill>
            <a:round/>
          </a:ln>
          <a:effectLst/>
        </p:spPr>
        <p:txBody>
          <a:bodyPr>
            <a:spAutoFit/>
          </a:bodyPr>
          <a:lstStyle/>
          <a:p>
            <a:endParaRPr lang="zh-CN" altLang="en-US"/>
          </a:p>
        </p:txBody>
      </p:sp>
      <p:sp>
        <p:nvSpPr>
          <p:cNvPr id="23586" name="Line 34"/>
          <p:cNvSpPr>
            <a:spLocks noChangeShapeType="1"/>
          </p:cNvSpPr>
          <p:nvPr/>
        </p:nvSpPr>
        <p:spPr bwMode="auto">
          <a:xfrm>
            <a:off x="4267200" y="3048000"/>
            <a:ext cx="2590800" cy="0"/>
          </a:xfrm>
          <a:prstGeom prst="line">
            <a:avLst/>
          </a:prstGeom>
          <a:noFill/>
          <a:ln w="9525">
            <a:solidFill>
              <a:srgbClr val="800080"/>
            </a:solidFill>
            <a:round/>
          </a:ln>
          <a:effectLst/>
        </p:spPr>
        <p:txBody>
          <a:bodyPr>
            <a:spAutoFit/>
          </a:bodyPr>
          <a:lstStyle/>
          <a:p>
            <a:endParaRPr lang="zh-CN" altLang="en-US"/>
          </a:p>
        </p:txBody>
      </p:sp>
      <p:sp>
        <p:nvSpPr>
          <p:cNvPr id="23587" name="Rectangle 35"/>
          <p:cNvSpPr>
            <a:spLocks noChangeArrowheads="1"/>
          </p:cNvSpPr>
          <p:nvPr/>
        </p:nvSpPr>
        <p:spPr bwMode="auto">
          <a:xfrm>
            <a:off x="4319588" y="30480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FF0000"/>
                </a:solidFill>
              </a:rPr>
              <a:t>指向</a:t>
            </a:r>
            <a:r>
              <a:rPr lang="zh-CN" altLang="en-US" dirty="0">
                <a:solidFill>
                  <a:srgbClr val="FF0000"/>
                </a:solidFill>
              </a:rPr>
              <a:t> </a:t>
            </a:r>
            <a:r>
              <a:rPr lang="en-US" altLang="zh-CN" dirty="0">
                <a:solidFill>
                  <a:srgbClr val="FF0000"/>
                </a:solidFill>
              </a:rPr>
              <a:t>d </a:t>
            </a:r>
            <a:r>
              <a:rPr lang="zh-CN" altLang="en-US" b="1" dirty="0">
                <a:solidFill>
                  <a:srgbClr val="FF0000"/>
                </a:solidFill>
              </a:rPr>
              <a:t>的指针</a:t>
            </a:r>
            <a:endParaRPr lang="zh-CN" altLang="en-US" b="1" dirty="0">
              <a:solidFill>
                <a:srgbClr val="FF0000"/>
              </a:solidFill>
            </a:endParaRPr>
          </a:p>
        </p:txBody>
      </p:sp>
      <p:sp>
        <p:nvSpPr>
          <p:cNvPr id="23588" name="Rectangle 36"/>
          <p:cNvSpPr>
            <a:spLocks noChangeArrowheads="1"/>
          </p:cNvSpPr>
          <p:nvPr/>
        </p:nvSpPr>
        <p:spPr bwMode="auto">
          <a:xfrm>
            <a:off x="4319588" y="35814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FF0000"/>
                </a:solidFill>
              </a:rPr>
              <a:t>内情向量（</a:t>
            </a:r>
            <a:r>
              <a:rPr lang="en-US" altLang="zh-CN" dirty="0">
                <a:solidFill>
                  <a:srgbClr val="FF0000"/>
                </a:solidFill>
              </a:rPr>
              <a:t>N</a:t>
            </a:r>
            <a:r>
              <a:rPr lang="zh-CN" altLang="en-US" b="1" dirty="0">
                <a:solidFill>
                  <a:srgbClr val="FF0000"/>
                </a:solidFill>
              </a:rPr>
              <a:t>）</a:t>
            </a:r>
            <a:endParaRPr lang="zh-CN" altLang="en-US" b="1" dirty="0">
              <a:solidFill>
                <a:srgbClr val="FF0000"/>
              </a:solidFill>
            </a:endParaRPr>
          </a:p>
        </p:txBody>
      </p:sp>
      <p:sp>
        <p:nvSpPr>
          <p:cNvPr id="23589" name="Line 37"/>
          <p:cNvSpPr>
            <a:spLocks noChangeShapeType="1"/>
          </p:cNvSpPr>
          <p:nvPr/>
        </p:nvSpPr>
        <p:spPr bwMode="auto">
          <a:xfrm>
            <a:off x="4267200" y="2514600"/>
            <a:ext cx="2590800" cy="0"/>
          </a:xfrm>
          <a:prstGeom prst="line">
            <a:avLst/>
          </a:prstGeom>
          <a:noFill/>
          <a:ln w="9525">
            <a:solidFill>
              <a:srgbClr val="800080"/>
            </a:solidFill>
            <a:round/>
          </a:ln>
          <a:effectLst/>
        </p:spPr>
        <p:txBody>
          <a:bodyPr>
            <a:spAutoFit/>
          </a:bodyPr>
          <a:lstStyle/>
          <a:p>
            <a:endParaRPr lang="zh-CN" altLang="en-US"/>
          </a:p>
        </p:txBody>
      </p:sp>
      <p:sp>
        <p:nvSpPr>
          <p:cNvPr id="23590" name="Rectangle 38"/>
          <p:cNvSpPr>
            <a:spLocks noChangeArrowheads="1"/>
          </p:cNvSpPr>
          <p:nvPr/>
        </p:nvSpPr>
        <p:spPr bwMode="auto">
          <a:xfrm>
            <a:off x="4319588" y="25146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a:solidFill>
                  <a:srgbClr val="800080"/>
                </a:solidFill>
              </a:rPr>
              <a:t>e</a:t>
            </a:r>
            <a:endParaRPr lang="en-US" altLang="zh-CN" b="1">
              <a:solidFill>
                <a:srgbClr val="800080"/>
              </a:solidFill>
            </a:endParaRPr>
          </a:p>
        </p:txBody>
      </p:sp>
      <p:sp>
        <p:nvSpPr>
          <p:cNvPr id="23591" name="Line 39"/>
          <p:cNvSpPr>
            <a:spLocks noChangeShapeType="1"/>
          </p:cNvSpPr>
          <p:nvPr/>
        </p:nvSpPr>
        <p:spPr bwMode="auto">
          <a:xfrm>
            <a:off x="4267200" y="1981200"/>
            <a:ext cx="2590800" cy="0"/>
          </a:xfrm>
          <a:prstGeom prst="line">
            <a:avLst/>
          </a:prstGeom>
          <a:noFill/>
          <a:ln w="9525">
            <a:solidFill>
              <a:srgbClr val="800080"/>
            </a:solidFill>
            <a:round/>
          </a:ln>
          <a:effectLst/>
        </p:spPr>
        <p:txBody>
          <a:bodyPr>
            <a:spAutoFit/>
          </a:bodyPr>
          <a:lstStyle/>
          <a:p>
            <a:endParaRPr lang="zh-CN" altLang="en-US"/>
          </a:p>
        </p:txBody>
      </p:sp>
      <p:sp>
        <p:nvSpPr>
          <p:cNvPr id="23592" name="Rectangle 40"/>
          <p:cNvSpPr>
            <a:spLocks noChangeArrowheads="1"/>
          </p:cNvSpPr>
          <p:nvPr/>
        </p:nvSpPr>
        <p:spPr bwMode="auto">
          <a:xfrm>
            <a:off x="4319588" y="1981200"/>
            <a:ext cx="2462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dirty="0">
                <a:solidFill>
                  <a:srgbClr val="FF0000"/>
                </a:solidFill>
              </a:rPr>
              <a:t>d</a:t>
            </a:r>
            <a:endParaRPr lang="en-US" altLang="zh-CN" b="1" dirty="0">
              <a:solidFill>
                <a:srgbClr val="FF0000"/>
              </a:solidFill>
            </a:endParaRPr>
          </a:p>
        </p:txBody>
      </p:sp>
      <p:sp>
        <p:nvSpPr>
          <p:cNvPr id="23593" name="Rectangle 41"/>
          <p:cNvSpPr>
            <a:spLocks noChangeArrowheads="1"/>
          </p:cNvSpPr>
          <p:nvPr/>
        </p:nvSpPr>
        <p:spPr bwMode="auto">
          <a:xfrm>
            <a:off x="7467600" y="32766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27</a:t>
            </a:r>
            <a:endParaRPr lang="en-US" altLang="zh-CN" sz="2000" i="1"/>
          </a:p>
        </p:txBody>
      </p:sp>
      <p:sp>
        <p:nvSpPr>
          <p:cNvPr id="23594" name="Line 42"/>
          <p:cNvSpPr>
            <a:spLocks noChangeShapeType="1"/>
          </p:cNvSpPr>
          <p:nvPr/>
        </p:nvSpPr>
        <p:spPr bwMode="auto">
          <a:xfrm flipH="1">
            <a:off x="6858000" y="35052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95" name="Rectangle 43"/>
          <p:cNvSpPr>
            <a:spLocks noChangeArrowheads="1"/>
          </p:cNvSpPr>
          <p:nvPr/>
        </p:nvSpPr>
        <p:spPr bwMode="auto">
          <a:xfrm>
            <a:off x="7467600" y="2727325"/>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28</a:t>
            </a:r>
            <a:endParaRPr lang="en-US" altLang="zh-CN" sz="2000" i="1"/>
          </a:p>
        </p:txBody>
      </p:sp>
      <p:sp>
        <p:nvSpPr>
          <p:cNvPr id="23596" name="Line 44"/>
          <p:cNvSpPr>
            <a:spLocks noChangeShapeType="1"/>
          </p:cNvSpPr>
          <p:nvPr/>
        </p:nvSpPr>
        <p:spPr bwMode="auto">
          <a:xfrm flipH="1">
            <a:off x="6858000" y="2955925"/>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97" name="Rectangle 45"/>
          <p:cNvSpPr>
            <a:spLocks noChangeArrowheads="1"/>
          </p:cNvSpPr>
          <p:nvPr/>
        </p:nvSpPr>
        <p:spPr bwMode="auto">
          <a:xfrm>
            <a:off x="7467600" y="2209800"/>
            <a:ext cx="1447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Offset = 30</a:t>
            </a:r>
            <a:endParaRPr lang="en-US" altLang="zh-CN" sz="2000" i="1"/>
          </a:p>
        </p:txBody>
      </p:sp>
      <p:sp>
        <p:nvSpPr>
          <p:cNvPr id="23598" name="Line 46"/>
          <p:cNvSpPr>
            <a:spLocks noChangeShapeType="1"/>
          </p:cNvSpPr>
          <p:nvPr/>
        </p:nvSpPr>
        <p:spPr bwMode="auto">
          <a:xfrm flipH="1">
            <a:off x="6858000" y="2438400"/>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23599" name="Rectangle 47"/>
          <p:cNvSpPr>
            <a:spLocks noChangeArrowheads="1"/>
          </p:cNvSpPr>
          <p:nvPr/>
        </p:nvSpPr>
        <p:spPr bwMode="auto">
          <a:xfrm>
            <a:off x="7162800" y="1676400"/>
            <a:ext cx="19050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dirty="0"/>
              <a:t>Offset = 30+</a:t>
            </a:r>
            <a:r>
              <a:rPr lang="en-US" altLang="zh-CN" sz="2000" i="1" dirty="0">
                <a:solidFill>
                  <a:srgbClr val="FF0000"/>
                </a:solidFill>
              </a:rPr>
              <a:t>2N</a:t>
            </a:r>
            <a:endParaRPr lang="en-US" altLang="zh-CN" sz="2000" i="1" dirty="0">
              <a:solidFill>
                <a:srgbClr val="FF0000"/>
              </a:solidFill>
            </a:endParaRPr>
          </a:p>
        </p:txBody>
      </p:sp>
      <p:sp>
        <p:nvSpPr>
          <p:cNvPr id="23600" name="Line 48"/>
          <p:cNvSpPr>
            <a:spLocks noChangeShapeType="1"/>
          </p:cNvSpPr>
          <p:nvPr/>
        </p:nvSpPr>
        <p:spPr bwMode="auto">
          <a:xfrm flipH="1">
            <a:off x="6858000" y="1905000"/>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4579" name="Text Box 3"/>
          <p:cNvSpPr txBox="1">
            <a:spLocks noChangeArrowheads="1"/>
          </p:cNvSpPr>
          <p:nvPr/>
        </p:nvSpPr>
        <p:spPr bwMode="auto">
          <a:xfrm>
            <a:off x="609600" y="11731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458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4" name="Rectangle 8"/>
          <p:cNvSpPr>
            <a:spLocks noChangeArrowheads="1"/>
          </p:cNvSpPr>
          <p:nvPr/>
        </p:nvSpPr>
        <p:spPr bwMode="auto">
          <a:xfrm>
            <a:off x="990600" y="1817688"/>
            <a:ext cx="8267700" cy="3139321"/>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smtClean="0">
                <a:solidFill>
                  <a:srgbClr val="800080"/>
                </a:solidFill>
                <a:latin typeface="Times New Roman" panose="02020603050405020304" pitchFamily="18" charset="0"/>
              </a:rPr>
              <a:t>嵌套过程语言</a:t>
            </a:r>
            <a:r>
              <a:rPr lang="zh-CN" altLang="en-US" sz="2800" b="1" dirty="0">
                <a:solidFill>
                  <a:srgbClr val="800080"/>
                </a:solidFill>
                <a:latin typeface="Times New Roman" panose="02020603050405020304" pitchFamily="18" charset="0"/>
              </a:rPr>
              <a:t>的栈式分配</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主要问题</a:t>
            </a:r>
            <a:endParaRPr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a:t>
            </a:r>
            <a:r>
              <a:rPr lang="zh-CN" altLang="en-US" b="1" dirty="0">
                <a:latin typeface="Times New Roman" panose="02020603050405020304" pitchFamily="18" charset="0"/>
              </a:rPr>
              <a:t>解决对</a:t>
            </a:r>
            <a:r>
              <a:rPr lang="zh-CN" altLang="en-US" b="1" dirty="0">
                <a:solidFill>
                  <a:srgbClr val="FF0000"/>
                </a:solidFill>
                <a:latin typeface="Times New Roman" panose="02020603050405020304" pitchFamily="18" charset="0"/>
              </a:rPr>
              <a:t>非局部量的引用（存取）</a:t>
            </a:r>
            <a:endParaRPr kumimoji="0" lang="zh-CN" altLang="en-US" b="1" dirty="0">
              <a:solidFill>
                <a:srgbClr val="FF000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解决方案</a:t>
            </a:r>
            <a:endParaRPr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采用 </a:t>
            </a:r>
            <a:r>
              <a:rPr kumimoji="0" lang="en-US" altLang="zh-CN" dirty="0">
                <a:solidFill>
                  <a:srgbClr val="800080"/>
                </a:solidFill>
              </a:rPr>
              <a:t>Display </a:t>
            </a:r>
            <a:r>
              <a:rPr kumimoji="0" lang="zh-CN" altLang="en-US" b="1" dirty="0">
                <a:solidFill>
                  <a:srgbClr val="800080"/>
                </a:solidFill>
              </a:rPr>
              <a:t>表</a:t>
            </a:r>
            <a:endParaRPr kumimoji="0"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为活动记录增加</a:t>
            </a:r>
            <a:r>
              <a:rPr kumimoji="0" lang="zh-CN" altLang="en-US" b="1" dirty="0">
                <a:solidFill>
                  <a:srgbClr val="800080"/>
                </a:solidFill>
              </a:rPr>
              <a:t>静态链</a:t>
            </a:r>
            <a:r>
              <a:rPr kumimoji="0" lang="zh-CN" altLang="en-US" b="1" dirty="0"/>
              <a:t>域</a:t>
            </a:r>
            <a:endParaRPr kumimoji="0" lang="zh-CN" altLang="en-US" b="1" dirty="0"/>
          </a:p>
        </p:txBody>
      </p:sp>
      <p:sp>
        <p:nvSpPr>
          <p:cNvPr id="11" name="Text Box 5"/>
          <p:cNvSpPr txBox="1">
            <a:spLocks noChangeArrowheads="1"/>
          </p:cNvSpPr>
          <p:nvPr/>
        </p:nvSpPr>
        <p:spPr bwMode="auto">
          <a:xfrm>
            <a:off x="6267726" y="1173163"/>
            <a:ext cx="2514600" cy="5478423"/>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400" b="1" dirty="0"/>
              <a:t>program Main( I,O)</a:t>
            </a:r>
            <a:r>
              <a:rPr kumimoji="0" lang="zh-CN" altLang="en-US" sz="1400" b="1" dirty="0" smtClean="0"/>
              <a:t>；</a:t>
            </a:r>
            <a:endParaRPr kumimoji="0" lang="en-US" altLang="zh-CN" sz="1400" b="1" dirty="0" smtClean="0"/>
          </a:p>
          <a:p>
            <a:pPr>
              <a:buFont typeface="Wingdings" panose="05000000000000000000" pitchFamily="2" charset="2"/>
              <a:buNone/>
            </a:pPr>
            <a:r>
              <a:rPr kumimoji="0" lang="en-US" altLang="zh-CN" sz="1400" b="1" dirty="0" err="1" smtClean="0">
                <a:solidFill>
                  <a:srgbClr val="FF0000"/>
                </a:solidFill>
              </a:rPr>
              <a:t>var</a:t>
            </a:r>
            <a:r>
              <a:rPr kumimoji="0" lang="en-US" altLang="zh-CN" sz="1400" b="1" dirty="0" smtClean="0">
                <a:solidFill>
                  <a:srgbClr val="FF0000"/>
                </a:solidFill>
              </a:rPr>
              <a:t> mint</a:t>
            </a:r>
            <a:r>
              <a:rPr kumimoji="0" lang="zh-CN" altLang="en-US" sz="1400" b="1" dirty="0" smtClean="0">
                <a:solidFill>
                  <a:srgbClr val="FF0000"/>
                </a:solidFill>
              </a:rPr>
              <a:t>：</a:t>
            </a:r>
            <a:r>
              <a:rPr kumimoji="0" lang="en-US" altLang="zh-CN" sz="1400" b="1" dirty="0" smtClean="0">
                <a:solidFill>
                  <a:srgbClr val="FF0000"/>
                </a:solidFill>
              </a:rPr>
              <a:t>integer</a:t>
            </a:r>
            <a:r>
              <a:rPr kumimoji="0" lang="zh-CN" altLang="en-US" sz="1400" b="1" dirty="0" smtClean="0">
                <a:solidFill>
                  <a:srgbClr val="FF0000"/>
                </a:solidFill>
              </a:rPr>
              <a:t>；</a:t>
            </a:r>
            <a:endParaRPr kumimoji="0" lang="zh-CN" altLang="en-US" sz="1400" b="1" dirty="0">
              <a:solidFill>
                <a:srgbClr val="FF0000"/>
              </a:solidFill>
            </a:endParaRPr>
          </a:p>
          <a:p>
            <a:pPr>
              <a:buFont typeface="Wingdings" panose="05000000000000000000" pitchFamily="2" charset="2"/>
              <a:buNone/>
            </a:pPr>
            <a:r>
              <a:rPr kumimoji="0" lang="en-US" altLang="zh-CN" sz="1400" b="1" dirty="0"/>
              <a:t>procedure P</a:t>
            </a:r>
            <a:r>
              <a:rPr kumimoji="0" lang="en-US" altLang="zh-CN" sz="1400" b="1" dirty="0" smtClean="0"/>
              <a:t>;</a:t>
            </a:r>
            <a:endParaRPr kumimoji="0" lang="en-US" altLang="zh-CN" sz="1400" b="1" dirty="0" smtClean="0"/>
          </a:p>
          <a:p>
            <a:pPr>
              <a:buNone/>
            </a:pPr>
            <a:r>
              <a:rPr kumimoji="0" lang="en-US" altLang="zh-CN" sz="1400" b="1" dirty="0"/>
              <a:t> </a:t>
            </a:r>
            <a:r>
              <a:rPr kumimoji="0" lang="en-US" altLang="zh-CN" sz="1400" b="1" dirty="0" smtClean="0"/>
              <a:t>  </a:t>
            </a:r>
            <a:r>
              <a:rPr kumimoji="0" lang="en-US" altLang="zh-CN" sz="1400" b="1" dirty="0" err="1">
                <a:solidFill>
                  <a:srgbClr val="FF0000"/>
                </a:solidFill>
              </a:rPr>
              <a:t>var</a:t>
            </a:r>
            <a:r>
              <a:rPr kumimoji="0" lang="en-US" altLang="zh-CN" sz="1400" b="1" dirty="0">
                <a:solidFill>
                  <a:srgbClr val="FF0000"/>
                </a:solidFill>
              </a:rPr>
              <a:t> </a:t>
            </a:r>
            <a:r>
              <a:rPr kumimoji="0" lang="en-US" altLang="zh-CN" sz="1400" b="1" dirty="0" smtClean="0">
                <a:solidFill>
                  <a:srgbClr val="FF0000"/>
                </a:solidFill>
              </a:rPr>
              <a:t>pint</a:t>
            </a:r>
            <a:r>
              <a:rPr kumimoji="0" lang="zh-CN" altLang="en-US" sz="1400" b="1" dirty="0">
                <a:solidFill>
                  <a:srgbClr val="FF0000"/>
                </a:solidFill>
              </a:rPr>
              <a:t>：</a:t>
            </a:r>
            <a:r>
              <a:rPr kumimoji="0" lang="en-US" altLang="zh-CN" sz="1400" b="1" dirty="0">
                <a:solidFill>
                  <a:srgbClr val="FF0000"/>
                </a:solidFill>
              </a:rPr>
              <a:t>integer</a:t>
            </a:r>
            <a:r>
              <a:rPr kumimoji="0" lang="zh-CN" altLang="en-US" sz="1400" b="1" dirty="0">
                <a:solidFill>
                  <a:srgbClr val="FF0000"/>
                </a:solidFill>
              </a:rPr>
              <a:t>；</a:t>
            </a:r>
            <a:endParaRPr kumimoji="0" lang="zh-CN" altLang="en-US" sz="1400" b="1" dirty="0">
              <a:solidFill>
                <a:srgbClr val="FF0000"/>
              </a:solidFill>
            </a:endParaRPr>
          </a:p>
          <a:p>
            <a:pPr>
              <a:buFont typeface="Wingdings" panose="05000000000000000000" pitchFamily="2" charset="2"/>
              <a:buNone/>
            </a:pPr>
            <a:r>
              <a:rPr kumimoji="0" lang="en-US" altLang="zh-CN" sz="1400" b="1" dirty="0" smtClean="0"/>
              <a:t>   </a:t>
            </a:r>
            <a:r>
              <a:rPr kumimoji="0" lang="en-US" altLang="zh-CN" sz="1400" b="1" dirty="0"/>
              <a:t>procedure Q</a:t>
            </a:r>
            <a:r>
              <a:rPr kumimoji="0" lang="en-US" altLang="zh-CN" sz="1400" b="1" dirty="0" smtClean="0"/>
              <a:t>;</a:t>
            </a:r>
            <a:endParaRPr kumimoji="0" lang="en-US" altLang="zh-CN" sz="1400" b="1" dirty="0" smtClean="0"/>
          </a:p>
          <a:p>
            <a:pPr>
              <a:buNone/>
            </a:pPr>
            <a:r>
              <a:rPr kumimoji="0" lang="en-US" altLang="zh-CN" sz="1400" b="1" dirty="0"/>
              <a:t> </a:t>
            </a:r>
            <a:r>
              <a:rPr kumimoji="0" lang="en-US" altLang="zh-CN" sz="1400" b="1" dirty="0" smtClean="0"/>
              <a:t>     </a:t>
            </a:r>
            <a:r>
              <a:rPr kumimoji="0" lang="en-US" altLang="zh-CN" sz="1400" b="1" dirty="0" err="1" smtClean="0">
                <a:solidFill>
                  <a:srgbClr val="FF0000"/>
                </a:solidFill>
              </a:rPr>
              <a:t>var</a:t>
            </a:r>
            <a:r>
              <a:rPr kumimoji="0" lang="en-US" altLang="zh-CN" sz="1400" b="1" dirty="0" smtClean="0">
                <a:solidFill>
                  <a:srgbClr val="FF0000"/>
                </a:solidFill>
              </a:rPr>
              <a:t> </a:t>
            </a:r>
            <a:r>
              <a:rPr kumimoji="0" lang="en-US" altLang="zh-CN" sz="1400" b="1" dirty="0" err="1" smtClean="0">
                <a:solidFill>
                  <a:srgbClr val="FF0000"/>
                </a:solidFill>
              </a:rPr>
              <a:t>qint</a:t>
            </a:r>
            <a:r>
              <a:rPr kumimoji="0" lang="zh-CN" altLang="en-US" sz="1400" b="1" dirty="0">
                <a:solidFill>
                  <a:srgbClr val="FF0000"/>
                </a:solidFill>
              </a:rPr>
              <a:t>：</a:t>
            </a:r>
            <a:r>
              <a:rPr kumimoji="0" lang="en-US" altLang="zh-CN" sz="1400" b="1" dirty="0">
                <a:solidFill>
                  <a:srgbClr val="FF0000"/>
                </a:solidFill>
              </a:rPr>
              <a:t>integer</a:t>
            </a:r>
            <a:r>
              <a:rPr kumimoji="0" lang="en-US" altLang="zh-CN" sz="1400" b="1" dirty="0" smtClean="0"/>
              <a:t> </a:t>
            </a:r>
            <a:endParaRPr kumimoji="0" lang="en-US" altLang="zh-CN" sz="1400" b="1" dirty="0"/>
          </a:p>
          <a:p>
            <a:pPr>
              <a:buFont typeface="Wingdings" panose="05000000000000000000" pitchFamily="2" charset="2"/>
              <a:buNone/>
            </a:pPr>
            <a:r>
              <a:rPr kumimoji="0" lang="en-US" altLang="zh-CN" sz="1400" b="1" dirty="0"/>
              <a:t>      procedure R</a:t>
            </a:r>
            <a:r>
              <a:rPr kumimoji="0" lang="en-US" altLang="zh-CN" sz="1400" b="1" dirty="0" smtClean="0"/>
              <a:t>;</a:t>
            </a:r>
            <a:endParaRPr kumimoji="0" lang="en-US" altLang="zh-CN" sz="1400" b="1" dirty="0" smtClean="0"/>
          </a:p>
          <a:p>
            <a:pPr>
              <a:buNone/>
            </a:pPr>
            <a:r>
              <a:rPr kumimoji="0" lang="en-US" altLang="zh-CN" sz="1400" b="1" dirty="0"/>
              <a:t> </a:t>
            </a:r>
            <a:r>
              <a:rPr kumimoji="0" lang="en-US" altLang="zh-CN" sz="1400" b="1" dirty="0" smtClean="0"/>
              <a:t>        </a:t>
            </a:r>
            <a:r>
              <a:rPr kumimoji="0" lang="en-US" altLang="zh-CN" sz="1400" b="1" dirty="0" err="1" smtClean="0">
                <a:solidFill>
                  <a:srgbClr val="FF0000"/>
                </a:solidFill>
              </a:rPr>
              <a:t>var</a:t>
            </a:r>
            <a:r>
              <a:rPr kumimoji="0" lang="en-US" altLang="zh-CN" sz="1400" b="1" dirty="0" smtClean="0">
                <a:solidFill>
                  <a:srgbClr val="FF0000"/>
                </a:solidFill>
              </a:rPr>
              <a:t> </a:t>
            </a:r>
            <a:r>
              <a:rPr kumimoji="0" lang="en-US" altLang="zh-CN" sz="1400" b="1" dirty="0" err="1" smtClean="0">
                <a:solidFill>
                  <a:srgbClr val="FF0000"/>
                </a:solidFill>
              </a:rPr>
              <a:t>rint</a:t>
            </a:r>
            <a:r>
              <a:rPr kumimoji="0" lang="zh-CN" altLang="en-US" sz="1400" b="1" dirty="0">
                <a:solidFill>
                  <a:srgbClr val="FF0000"/>
                </a:solidFill>
              </a:rPr>
              <a:t>：</a:t>
            </a:r>
            <a:r>
              <a:rPr kumimoji="0" lang="en-US" altLang="zh-CN" sz="1400" b="1" dirty="0">
                <a:solidFill>
                  <a:srgbClr val="FF0000"/>
                </a:solidFill>
              </a:rPr>
              <a:t>integer</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a:t>
            </a:r>
            <a:r>
              <a:rPr kumimoji="0" lang="en-US" altLang="zh-CN" sz="1400" b="1" dirty="0" smtClean="0">
                <a:solidFill>
                  <a:srgbClr val="FF0000"/>
                </a:solidFill>
              </a:rPr>
              <a:t>here</a:t>
            </a:r>
            <a:r>
              <a:rPr kumimoji="0" lang="en-US" altLang="zh-CN" sz="1400" b="1" dirty="0" smtClean="0"/>
              <a:t>; </a:t>
            </a:r>
            <a:r>
              <a:rPr kumimoji="0" lang="en-US" altLang="zh-CN" sz="1400" b="1" dirty="0"/>
              <a:t>…</a:t>
            </a:r>
            <a:endParaRPr kumimoji="0" lang="en-US" altLang="zh-CN" sz="1400" b="1" dirty="0"/>
          </a:p>
          <a:p>
            <a:pPr>
              <a:buFont typeface="Wingdings" panose="05000000000000000000" pitchFamily="2" charset="2"/>
              <a:buNone/>
            </a:pPr>
            <a:r>
              <a:rPr kumimoji="0" lang="en-US" altLang="zh-CN" sz="1400" b="1" dirty="0"/>
              <a:t>         end;   /*R*/</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R; …</a:t>
            </a:r>
            <a:endParaRPr kumimoji="0" lang="en-US" altLang="zh-CN" sz="1400" b="1" dirty="0"/>
          </a:p>
          <a:p>
            <a:pPr>
              <a:buFont typeface="Wingdings" panose="05000000000000000000" pitchFamily="2" charset="2"/>
              <a:buNone/>
            </a:pPr>
            <a:r>
              <a:rPr kumimoji="0" lang="en-US" altLang="zh-CN" sz="1400" b="1" dirty="0"/>
              <a:t>      end;   /*Q*/</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Q; …</a:t>
            </a:r>
            <a:endParaRPr kumimoji="0" lang="en-US" altLang="zh-CN" sz="1400" b="1" dirty="0"/>
          </a:p>
          <a:p>
            <a:pPr>
              <a:buFont typeface="Wingdings" panose="05000000000000000000" pitchFamily="2" charset="2"/>
              <a:buNone/>
            </a:pPr>
            <a:r>
              <a:rPr kumimoji="0" lang="en-US" altLang="zh-CN" sz="1400" b="1" dirty="0"/>
              <a:t>   end;   /*P*/</a:t>
            </a:r>
            <a:endParaRPr kumimoji="0" lang="en-US" altLang="zh-CN" sz="1400" b="1" dirty="0"/>
          </a:p>
          <a:p>
            <a:pPr>
              <a:buFont typeface="Wingdings" panose="05000000000000000000" pitchFamily="2" charset="2"/>
              <a:buNone/>
            </a:pPr>
            <a:r>
              <a:rPr kumimoji="0" lang="en-US" altLang="zh-CN" sz="1400" b="1" dirty="0"/>
              <a:t>procedure S</a:t>
            </a:r>
            <a:r>
              <a:rPr kumimoji="0" lang="en-US" altLang="zh-CN" sz="1400" b="1" dirty="0" smtClean="0"/>
              <a:t>;</a:t>
            </a:r>
            <a:endParaRPr kumimoji="0" lang="en-US" altLang="zh-CN" sz="1400" b="1" dirty="0" smtClean="0"/>
          </a:p>
          <a:p>
            <a:pPr>
              <a:buNone/>
            </a:pPr>
            <a:r>
              <a:rPr kumimoji="0" lang="en-US" altLang="zh-CN" sz="1400" b="1" dirty="0"/>
              <a:t> </a:t>
            </a:r>
            <a:r>
              <a:rPr kumimoji="0" lang="en-US" altLang="zh-CN" sz="1400" b="1" dirty="0" smtClean="0"/>
              <a:t>  </a:t>
            </a:r>
            <a:r>
              <a:rPr kumimoji="0" lang="en-US" altLang="zh-CN" sz="1400" b="1" dirty="0" err="1" smtClean="0">
                <a:solidFill>
                  <a:srgbClr val="FF0000"/>
                </a:solidFill>
              </a:rPr>
              <a:t>var</a:t>
            </a:r>
            <a:r>
              <a:rPr kumimoji="0" lang="en-US" altLang="zh-CN" sz="1400" b="1" dirty="0" smtClean="0">
                <a:solidFill>
                  <a:srgbClr val="FF0000"/>
                </a:solidFill>
              </a:rPr>
              <a:t> </a:t>
            </a:r>
            <a:r>
              <a:rPr kumimoji="0" lang="en-US" altLang="zh-CN" sz="1400" b="1" dirty="0" err="1" smtClean="0">
                <a:solidFill>
                  <a:srgbClr val="FF0000"/>
                </a:solidFill>
              </a:rPr>
              <a:t>sint</a:t>
            </a:r>
            <a:r>
              <a:rPr kumimoji="0" lang="zh-CN" altLang="en-US" sz="1400" b="1" dirty="0">
                <a:solidFill>
                  <a:srgbClr val="FF0000"/>
                </a:solidFill>
              </a:rPr>
              <a:t>：</a:t>
            </a:r>
            <a:r>
              <a:rPr kumimoji="0" lang="en-US" altLang="zh-CN" sz="1400" b="1" dirty="0">
                <a:solidFill>
                  <a:srgbClr val="FF0000"/>
                </a:solidFill>
              </a:rPr>
              <a:t>integer</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P; …</a:t>
            </a:r>
            <a:endParaRPr kumimoji="0" lang="en-US" altLang="zh-CN" sz="1400" b="1" dirty="0"/>
          </a:p>
          <a:p>
            <a:pPr>
              <a:buFont typeface="Wingdings" panose="05000000000000000000" pitchFamily="2" charset="2"/>
              <a:buNone/>
            </a:pPr>
            <a:r>
              <a:rPr kumimoji="0" lang="en-US" altLang="zh-CN" sz="1400" b="1" dirty="0"/>
              <a:t>   end;   /*S*/</a:t>
            </a:r>
            <a:endParaRPr kumimoji="0" lang="en-US" altLang="zh-CN" sz="1400" b="1" dirty="0"/>
          </a:p>
          <a:p>
            <a:pPr>
              <a:buFont typeface="Wingdings" panose="05000000000000000000" pitchFamily="2" charset="2"/>
              <a:buNone/>
            </a:pPr>
            <a:r>
              <a:rPr kumimoji="0" lang="en-US" altLang="zh-CN" sz="1400" b="1" dirty="0"/>
              <a:t>begin</a:t>
            </a:r>
            <a:endParaRPr kumimoji="0" lang="en-US" altLang="zh-CN" sz="1400" b="1" dirty="0"/>
          </a:p>
          <a:p>
            <a:pPr>
              <a:buFont typeface="Wingdings" panose="05000000000000000000" pitchFamily="2" charset="2"/>
              <a:buNone/>
            </a:pPr>
            <a:r>
              <a:rPr kumimoji="0" lang="en-US" altLang="zh-CN" sz="1400" b="1" dirty="0"/>
              <a:t>   …  S; …</a:t>
            </a:r>
            <a:endParaRPr kumimoji="0" lang="en-US" altLang="zh-CN" sz="1400" b="1" dirty="0"/>
          </a:p>
          <a:p>
            <a:pPr>
              <a:buFont typeface="Wingdings" panose="05000000000000000000" pitchFamily="2" charset="2"/>
              <a:buNone/>
            </a:pPr>
            <a:r>
              <a:rPr kumimoji="0" lang="en-US" altLang="zh-CN" sz="1400" b="1" dirty="0"/>
              <a:t>end.   /*main*/</a:t>
            </a:r>
            <a:endParaRPr kumimoji="0" lang="en-US" altLang="zh-CN" sz="1400" b="1" dirty="0"/>
          </a:p>
        </p:txBody>
      </p:sp>
      <p:cxnSp>
        <p:nvCxnSpPr>
          <p:cNvPr id="5" name="直接箭头连接符 4"/>
          <p:cNvCxnSpPr/>
          <p:nvPr/>
        </p:nvCxnSpPr>
        <p:spPr bwMode="auto">
          <a:xfrm flipV="1">
            <a:off x="968829" y="2276872"/>
            <a:ext cx="721816" cy="936104"/>
          </a:xfrm>
          <a:prstGeom prst="straightConnector1">
            <a:avLst/>
          </a:pr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p:cNvSpPr txBox="1"/>
          <p:nvPr/>
        </p:nvSpPr>
        <p:spPr>
          <a:xfrm>
            <a:off x="539552" y="3212976"/>
            <a:ext cx="864096" cy="1569660"/>
          </a:xfrm>
          <a:prstGeom prst="rect">
            <a:avLst/>
          </a:prstGeom>
          <a:noFill/>
          <a:ln>
            <a:solidFill>
              <a:srgbClr val="990099"/>
            </a:solidFill>
            <a:prstDash val="dash"/>
          </a:ln>
        </p:spPr>
        <p:txBody>
          <a:bodyPr wrap="square" rtlCol="0">
            <a:spAutoFit/>
          </a:bodyPr>
          <a:lstStyle/>
          <a:p>
            <a:pPr>
              <a:buNone/>
            </a:pPr>
            <a:r>
              <a:rPr lang="zh-CN" altLang="en-US" sz="1600" dirty="0" smtClean="0"/>
              <a:t>指</a:t>
            </a:r>
            <a:r>
              <a:rPr lang="zh-CN" altLang="en-US" sz="1600" dirty="0" smtClean="0">
                <a:solidFill>
                  <a:srgbClr val="FF0000"/>
                </a:solidFill>
              </a:rPr>
              <a:t>嵌套定义</a:t>
            </a:r>
            <a:r>
              <a:rPr lang="zh-CN" altLang="en-US" sz="1600" dirty="0" smtClean="0"/>
              <a:t>的过程，而非嵌套调用的过程</a:t>
            </a:r>
            <a:endParaRPr lang="zh-CN" altLang="en-US" sz="1600" dirty="0"/>
          </a:p>
        </p:txBody>
      </p:sp>
    </p:spTree>
  </p:cSld>
  <p:clrMapOvr>
    <a:masterClrMapping/>
  </p:clrMapOvr>
  <p:transition spd="med" advClick="0">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5603" name="Text Box 3"/>
          <p:cNvSpPr txBox="1">
            <a:spLocks noChangeArrowheads="1"/>
          </p:cNvSpPr>
          <p:nvPr/>
        </p:nvSpPr>
        <p:spPr bwMode="auto">
          <a:xfrm>
            <a:off x="458788" y="11731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5604" name="AutoShape 4">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5" name="AutoShape 5">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6" name="AutoShape 6">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7" name="AutoShape 7">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8" name="Rectangle 8"/>
          <p:cNvSpPr>
            <a:spLocks noChangeArrowheads="1"/>
          </p:cNvSpPr>
          <p:nvPr/>
        </p:nvSpPr>
        <p:spPr bwMode="auto">
          <a:xfrm>
            <a:off x="684213" y="1817688"/>
            <a:ext cx="8307387" cy="4616648"/>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嵌套过程语言的栈式分配</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采用</a:t>
            </a:r>
            <a:r>
              <a:rPr kumimoji="0" lang="zh-CN" altLang="en-US" b="1" dirty="0"/>
              <a:t> </a:t>
            </a:r>
            <a:r>
              <a:rPr kumimoji="0" lang="en-US" altLang="zh-CN" dirty="0">
                <a:solidFill>
                  <a:srgbClr val="FF0000"/>
                </a:solidFill>
              </a:rPr>
              <a:t>Display </a:t>
            </a:r>
            <a:r>
              <a:rPr kumimoji="0" lang="zh-CN" altLang="en-US" b="1" dirty="0">
                <a:solidFill>
                  <a:srgbClr val="FF0000"/>
                </a:solidFill>
              </a:rPr>
              <a:t>表</a:t>
            </a:r>
            <a:r>
              <a:rPr kumimoji="0" lang="zh-CN" altLang="en-US" b="1" dirty="0">
                <a:solidFill>
                  <a:srgbClr val="800080"/>
                </a:solidFill>
              </a:rPr>
              <a:t> </a:t>
            </a:r>
            <a:r>
              <a:rPr kumimoji="0" lang="zh-CN" altLang="en-US" b="1" dirty="0"/>
              <a:t>（或称</a:t>
            </a:r>
            <a:r>
              <a:rPr kumimoji="0" lang="zh-CN" altLang="en-US" b="1" dirty="0">
                <a:solidFill>
                  <a:srgbClr val="FF0000"/>
                </a:solidFill>
              </a:rPr>
              <a:t>全局 </a:t>
            </a:r>
            <a:r>
              <a:rPr kumimoji="0" lang="en-US" altLang="zh-CN" dirty="0">
                <a:solidFill>
                  <a:srgbClr val="FF0000"/>
                </a:solidFill>
              </a:rPr>
              <a:t>Display </a:t>
            </a:r>
            <a:r>
              <a:rPr kumimoji="0" lang="zh-CN" altLang="en-US" b="1" dirty="0">
                <a:solidFill>
                  <a:srgbClr val="FF0000"/>
                </a:solidFill>
              </a:rPr>
              <a:t>表</a:t>
            </a:r>
            <a:r>
              <a:rPr kumimoji="0" lang="zh-CN" altLang="en-US" b="1" dirty="0"/>
              <a:t>）</a:t>
            </a:r>
            <a:r>
              <a:rPr kumimoji="0" lang="zh-CN" altLang="en-US" dirty="0"/>
              <a:t> </a:t>
            </a:r>
            <a:endParaRPr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a:t>
            </a:r>
            <a:r>
              <a:rPr kumimoji="0" lang="en-US" altLang="zh-CN" dirty="0">
                <a:solidFill>
                  <a:srgbClr val="FF0000"/>
                </a:solidFill>
              </a:rPr>
              <a:t>Display </a:t>
            </a:r>
            <a:r>
              <a:rPr kumimoji="0" lang="zh-CN" altLang="en-US" b="1" dirty="0">
                <a:solidFill>
                  <a:srgbClr val="FF0000"/>
                </a:solidFill>
              </a:rPr>
              <a:t>表记录各嵌套层当前过程</a:t>
            </a:r>
            <a:r>
              <a:rPr kumimoji="0" lang="zh-CN" altLang="en-US" b="1" dirty="0"/>
              <a:t>的</a:t>
            </a:r>
            <a:r>
              <a:rPr kumimoji="0" lang="zh-CN" altLang="en-US" b="1" dirty="0">
                <a:solidFill>
                  <a:srgbClr val="FF0000"/>
                </a:solidFill>
              </a:rPr>
              <a:t>活动记录</a:t>
            </a:r>
            <a:r>
              <a:rPr kumimoji="0" lang="zh-CN" altLang="en-US" b="1" dirty="0"/>
              <a:t>在运行栈</a:t>
            </a:r>
            <a:endParaRPr kumimoji="0" lang="zh-CN" altLang="en-US" b="1" dirty="0"/>
          </a:p>
          <a:p>
            <a:pPr lvl="1">
              <a:buFontTx/>
              <a:buNone/>
            </a:pPr>
            <a:r>
              <a:rPr kumimoji="0" lang="zh-CN" altLang="en-US" b="1" dirty="0"/>
              <a:t>   上的起始位置（</a:t>
            </a:r>
            <a:r>
              <a:rPr lang="zh-CN" altLang="en-US" b="1" dirty="0">
                <a:solidFill>
                  <a:srgbClr val="FF0000"/>
                </a:solidFill>
              </a:rPr>
              <a:t>基地址</a:t>
            </a:r>
            <a:r>
              <a:rPr kumimoji="0" lang="zh-CN" altLang="en-US" b="1" dirty="0"/>
              <a:t>）</a:t>
            </a:r>
            <a:endParaRPr kumimoji="0" lang="zh-CN" altLang="en-US" b="1" dirty="0"/>
          </a:p>
          <a:p>
            <a:pPr>
              <a:buClrTx/>
              <a:buFont typeface="Symbol" panose="05050102010706020507" pitchFamily="18" charset="2"/>
              <a:buNone/>
            </a:pPr>
            <a:endParaRPr lang="zh-CN" altLang="en-US" sz="1000" b="1" dirty="0">
              <a:solidFill>
                <a:srgbClr val="800080"/>
              </a:solidFill>
            </a:endParaRPr>
          </a:p>
          <a:p>
            <a:pPr lvl="1">
              <a:buFontTx/>
              <a:buNone/>
            </a:pPr>
            <a:r>
              <a:rPr lang="zh-CN" altLang="en-US" b="1" dirty="0">
                <a:latin typeface="Times New Roman" panose="02020603050405020304" pitchFamily="18" charset="0"/>
              </a:rPr>
              <a:t>   </a:t>
            </a:r>
            <a:r>
              <a:rPr lang="zh-CN" altLang="en-US" b="1" dirty="0"/>
              <a:t>当前激活过程的</a:t>
            </a:r>
            <a:r>
              <a:rPr lang="zh-CN" altLang="en-US" b="1" dirty="0">
                <a:solidFill>
                  <a:srgbClr val="FF0000"/>
                </a:solidFill>
              </a:rPr>
              <a:t>层次为</a:t>
            </a:r>
            <a:r>
              <a:rPr lang="en-US" altLang="zh-CN" dirty="0">
                <a:solidFill>
                  <a:srgbClr val="FF0000"/>
                </a:solidFill>
              </a:rPr>
              <a:t>K</a:t>
            </a:r>
            <a:r>
              <a:rPr lang="zh-CN" altLang="en-US" b="1" dirty="0"/>
              <a:t>（主程序的层次设为</a:t>
            </a:r>
            <a:r>
              <a:rPr lang="en-US" altLang="zh-CN" i="1" dirty="0"/>
              <a:t>0</a:t>
            </a:r>
            <a:r>
              <a:rPr lang="zh-CN" altLang="en-US" b="1" dirty="0"/>
              <a:t>），</a:t>
            </a:r>
            <a:endParaRPr lang="zh-CN" altLang="en-US" b="1" dirty="0"/>
          </a:p>
          <a:p>
            <a:pPr lvl="1">
              <a:buFontTx/>
              <a:buNone/>
            </a:pPr>
            <a:r>
              <a:rPr lang="zh-CN" altLang="en-US" b="1" dirty="0"/>
              <a:t>   则对应的 </a:t>
            </a:r>
            <a:r>
              <a:rPr lang="en-US" altLang="zh-CN" dirty="0">
                <a:solidFill>
                  <a:srgbClr val="FF0000"/>
                </a:solidFill>
              </a:rPr>
              <a:t>Display </a:t>
            </a:r>
            <a:r>
              <a:rPr lang="zh-CN" altLang="en-US" b="1" dirty="0">
                <a:solidFill>
                  <a:srgbClr val="FF0000"/>
                </a:solidFill>
              </a:rPr>
              <a:t>表含有 </a:t>
            </a:r>
            <a:r>
              <a:rPr lang="en-US" altLang="zh-CN" dirty="0">
                <a:solidFill>
                  <a:srgbClr val="FF0000"/>
                </a:solidFill>
              </a:rPr>
              <a:t>K+1 </a:t>
            </a:r>
            <a:r>
              <a:rPr lang="zh-CN" altLang="en-US" b="1" dirty="0">
                <a:solidFill>
                  <a:srgbClr val="FF0000"/>
                </a:solidFill>
              </a:rPr>
              <a:t>个单元</a:t>
            </a:r>
            <a:r>
              <a:rPr lang="zh-CN" altLang="en-US" b="1" dirty="0"/>
              <a:t>，依次存放着</a:t>
            </a:r>
            <a:endParaRPr lang="zh-CN" altLang="en-US" b="1" dirty="0"/>
          </a:p>
          <a:p>
            <a:pPr lvl="1">
              <a:buFontTx/>
              <a:buNone/>
            </a:pPr>
            <a:r>
              <a:rPr lang="zh-CN" altLang="en-US" b="1" dirty="0"/>
              <a:t>   现行层，直接外层</a:t>
            </a:r>
            <a:r>
              <a:rPr lang="en-US" altLang="zh-CN" b="1" dirty="0"/>
              <a:t>…</a:t>
            </a:r>
            <a:r>
              <a:rPr lang="zh-CN" altLang="en-US" b="1" dirty="0"/>
              <a:t>直至最外层的每一过程的最新活</a:t>
            </a:r>
            <a:endParaRPr lang="zh-CN" altLang="en-US" b="1" dirty="0"/>
          </a:p>
          <a:p>
            <a:pPr lvl="1">
              <a:buFontTx/>
              <a:buNone/>
            </a:pPr>
            <a:r>
              <a:rPr lang="zh-CN" altLang="en-US" b="1" dirty="0"/>
              <a:t>   动记录的基地址</a:t>
            </a:r>
            <a:endParaRPr lang="zh-CN" altLang="en-US" b="1" dirty="0"/>
          </a:p>
          <a:p>
            <a:pPr lvl="1">
              <a:buFontTx/>
              <a:buNone/>
            </a:pPr>
            <a:endParaRPr lang="zh-CN" altLang="en-US" sz="1000" b="1" dirty="0"/>
          </a:p>
          <a:p>
            <a:pPr lvl="1">
              <a:buFontTx/>
              <a:buNone/>
            </a:pPr>
            <a:r>
              <a:rPr lang="zh-CN" altLang="en-US" b="1" dirty="0"/>
              <a:t>   嵌套作用域规则确保每一时刻</a:t>
            </a:r>
            <a:r>
              <a:rPr kumimoji="0" lang="en-US" altLang="zh-CN" dirty="0"/>
              <a:t>Display </a:t>
            </a:r>
            <a:r>
              <a:rPr kumimoji="0" lang="zh-CN" altLang="en-US" b="1" dirty="0"/>
              <a:t>表</a:t>
            </a:r>
            <a:r>
              <a:rPr lang="zh-CN" altLang="en-US" b="1" dirty="0"/>
              <a:t>内容的唯一性</a:t>
            </a:r>
            <a:endParaRPr lang="zh-CN" altLang="en-US" b="1" dirty="0"/>
          </a:p>
          <a:p>
            <a:pPr lvl="1">
              <a:buFontTx/>
              <a:buNone/>
            </a:pPr>
            <a:endParaRPr lang="zh-CN" altLang="en-US" sz="1000" b="1" dirty="0"/>
          </a:p>
          <a:p>
            <a:pPr lvl="1">
              <a:buFontTx/>
              <a:buNone/>
            </a:pPr>
            <a:r>
              <a:rPr lang="zh-CN" altLang="en-US" b="1" dirty="0"/>
              <a:t>    </a:t>
            </a:r>
            <a:r>
              <a:rPr kumimoji="0" lang="en-US" altLang="zh-CN" dirty="0"/>
              <a:t>Display </a:t>
            </a:r>
            <a:r>
              <a:rPr kumimoji="0" lang="zh-CN" altLang="en-US" b="1" dirty="0"/>
              <a:t>表</a:t>
            </a:r>
            <a:r>
              <a:rPr lang="zh-CN" altLang="en-US" b="1" dirty="0"/>
              <a:t>的大小（即最多嵌套的层数）取决于实现</a:t>
            </a:r>
            <a:endParaRPr lang="zh-CN" altLang="en-US" b="1" dirty="0"/>
          </a:p>
        </p:txBody>
      </p:sp>
    </p:spTree>
  </p:cSld>
  <p:clrMapOvr>
    <a:masterClrMapping/>
  </p:clrMapOvr>
  <p:transition spd="med" advClick="0">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6627"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6628" name="Rectangle 4"/>
          <p:cNvSpPr>
            <a:spLocks noChangeArrowheads="1"/>
          </p:cNvSpPr>
          <p:nvPr/>
        </p:nvSpPr>
        <p:spPr bwMode="auto">
          <a:xfrm>
            <a:off x="876300" y="1528763"/>
            <a:ext cx="4838700" cy="1036637"/>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嵌套过程语言的栈式分配</a:t>
            </a:r>
            <a:endParaRPr kumimoji="0" lang="zh-CN" altLang="en-US" sz="1000" b="1">
              <a:solidFill>
                <a:srgbClr val="800080"/>
              </a:solidFill>
            </a:endParaRPr>
          </a:p>
          <a:p>
            <a:pPr>
              <a:buClrTx/>
              <a:buFont typeface="Symbol" panose="05050102010706020507" pitchFamily="18" charset="2"/>
              <a:buNone/>
            </a:pPr>
            <a:endParaRPr kumimoji="0" lang="zh-CN" altLang="en-US" sz="1000" b="1">
              <a:solidFill>
                <a:srgbClr val="800080"/>
              </a:solidFill>
            </a:endParaRPr>
          </a:p>
          <a:p>
            <a:pPr lvl="1">
              <a:buFontTx/>
              <a:buChar char="•"/>
            </a:pPr>
            <a:r>
              <a:rPr lang="zh-CN" altLang="en-US" b="1"/>
              <a:t>  </a:t>
            </a:r>
            <a:r>
              <a:rPr kumimoji="0" lang="en-US" altLang="zh-CN"/>
              <a:t>Display </a:t>
            </a:r>
            <a:r>
              <a:rPr kumimoji="0" lang="zh-CN" altLang="en-US" b="1"/>
              <a:t>表方案</a:t>
            </a:r>
            <a:r>
              <a:rPr kumimoji="0" lang="zh-CN" altLang="en-US" b="1">
                <a:solidFill>
                  <a:srgbClr val="800080"/>
                </a:solidFill>
              </a:rPr>
              <a:t>举例</a:t>
            </a:r>
            <a:endParaRPr lang="zh-CN" altLang="en-US" b="1">
              <a:solidFill>
                <a:srgbClr val="800080"/>
              </a:solidFill>
            </a:endParaRPr>
          </a:p>
        </p:txBody>
      </p:sp>
      <p:sp>
        <p:nvSpPr>
          <p:cNvPr id="26629" name="Text Box 5"/>
          <p:cNvSpPr txBox="1">
            <a:spLocks noChangeArrowheads="1"/>
          </p:cNvSpPr>
          <p:nvPr/>
        </p:nvSpPr>
        <p:spPr bwMode="auto">
          <a:xfrm>
            <a:off x="6795294" y="968375"/>
            <a:ext cx="2514600" cy="558482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dirty="0"/>
              <a:t>program Main( I,O)</a:t>
            </a:r>
            <a:r>
              <a:rPr kumimoji="0" lang="zh-CN" altLang="en-US" sz="1800" b="1" dirty="0"/>
              <a:t>；</a:t>
            </a:r>
            <a:endParaRPr kumimoji="0" lang="zh-CN" altLang="en-US" sz="1800" b="1" dirty="0"/>
          </a:p>
          <a:p>
            <a:pPr>
              <a:buFont typeface="Wingdings" panose="05000000000000000000" pitchFamily="2" charset="2"/>
              <a:buNone/>
            </a:pPr>
            <a:r>
              <a:rPr kumimoji="0" lang="en-US" altLang="zh-CN" sz="1800" b="1" dirty="0"/>
              <a:t>procedure P;</a:t>
            </a:r>
            <a:endParaRPr kumimoji="0" lang="en-US" altLang="zh-CN" sz="1800" b="1" dirty="0"/>
          </a:p>
          <a:p>
            <a:pPr>
              <a:buFont typeface="Wingdings" panose="05000000000000000000" pitchFamily="2" charset="2"/>
              <a:buNone/>
            </a:pPr>
            <a:r>
              <a:rPr kumimoji="0" lang="en-US" altLang="zh-CN" sz="1800" b="1" dirty="0"/>
              <a:t>   procedure Q;</a:t>
            </a:r>
            <a:endParaRPr kumimoji="0" lang="en-US" altLang="zh-CN" sz="1800" b="1" dirty="0"/>
          </a:p>
          <a:p>
            <a:pPr>
              <a:buFont typeface="Wingdings" panose="05000000000000000000" pitchFamily="2" charset="2"/>
              <a:buNone/>
            </a:pPr>
            <a:r>
              <a:rPr kumimoji="0" lang="en-US" altLang="zh-CN" sz="1800" b="1" dirty="0"/>
              <a:t>      procedure R;</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R; …</a:t>
            </a:r>
            <a:endParaRPr kumimoji="0" lang="en-US" altLang="zh-CN" sz="1800" b="1" dirty="0"/>
          </a:p>
          <a:p>
            <a:pPr>
              <a:buFont typeface="Wingdings" panose="05000000000000000000" pitchFamily="2" charset="2"/>
              <a:buNone/>
            </a:pPr>
            <a:r>
              <a:rPr kumimoji="0" lang="en-US" altLang="zh-CN" sz="1800" b="1" dirty="0"/>
              <a:t>         end;   /*R*/</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R; …</a:t>
            </a:r>
            <a:endParaRPr kumimoji="0" lang="en-US" altLang="zh-CN" sz="1800" b="1" dirty="0"/>
          </a:p>
          <a:p>
            <a:pPr>
              <a:buFont typeface="Wingdings" panose="05000000000000000000" pitchFamily="2" charset="2"/>
              <a:buNone/>
            </a:pPr>
            <a:r>
              <a:rPr kumimoji="0" lang="en-US" altLang="zh-CN" sz="1800" b="1" dirty="0"/>
              <a:t>      end;   /*Q*/</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Q; …</a:t>
            </a:r>
            <a:endParaRPr kumimoji="0" lang="en-US" altLang="zh-CN" sz="1800" b="1" dirty="0"/>
          </a:p>
          <a:p>
            <a:pPr>
              <a:buFont typeface="Wingdings" panose="05000000000000000000" pitchFamily="2" charset="2"/>
              <a:buNone/>
            </a:pPr>
            <a:r>
              <a:rPr kumimoji="0" lang="en-US" altLang="zh-CN" sz="1800" b="1" dirty="0"/>
              <a:t>   end;   /*P*/</a:t>
            </a:r>
            <a:endParaRPr kumimoji="0" lang="en-US" altLang="zh-CN" sz="1800" b="1" dirty="0"/>
          </a:p>
          <a:p>
            <a:pPr>
              <a:buFont typeface="Wingdings" panose="05000000000000000000" pitchFamily="2" charset="2"/>
              <a:buNone/>
            </a:pPr>
            <a:r>
              <a:rPr kumimoji="0" lang="en-US" altLang="zh-CN" sz="1800" b="1" dirty="0"/>
              <a:t>procedure S;</a:t>
            </a:r>
            <a:endParaRPr kumimoji="0" lang="en-US" altLang="zh-CN" sz="1800" b="1" dirty="0"/>
          </a:p>
          <a:p>
            <a:pPr>
              <a:buFont typeface="Wingdings" panose="05000000000000000000" pitchFamily="2" charset="2"/>
              <a:buNone/>
            </a:pPr>
            <a:r>
              <a:rPr kumimoji="0" lang="en-US" altLang="zh-CN" sz="1800" b="1" dirty="0"/>
              <a:t>   </a:t>
            </a:r>
            <a:r>
              <a:rPr kumimoji="0" lang="en-US" altLang="zh-CN" sz="1800" b="1" dirty="0">
                <a:solidFill>
                  <a:srgbClr val="990099"/>
                </a:solidFill>
              </a:rPr>
              <a:t>begin</a:t>
            </a:r>
            <a:endParaRPr kumimoji="0" lang="en-US" altLang="zh-CN" sz="1800" b="1" dirty="0">
              <a:solidFill>
                <a:srgbClr val="990099"/>
              </a:solidFill>
            </a:endParaRPr>
          </a:p>
          <a:p>
            <a:pPr>
              <a:buFont typeface="Wingdings" panose="05000000000000000000" pitchFamily="2" charset="2"/>
              <a:buNone/>
            </a:pPr>
            <a:r>
              <a:rPr kumimoji="0" lang="en-US" altLang="zh-CN" sz="1800" b="1" dirty="0">
                <a:solidFill>
                  <a:srgbClr val="990099"/>
                </a:solidFill>
              </a:rPr>
              <a:t>      … P; …</a:t>
            </a:r>
            <a:endParaRPr kumimoji="0" lang="en-US" altLang="zh-CN" sz="1800" b="1" dirty="0">
              <a:solidFill>
                <a:srgbClr val="990099"/>
              </a:solidFill>
            </a:endParaRPr>
          </a:p>
          <a:p>
            <a:pPr>
              <a:buFont typeface="Wingdings" panose="05000000000000000000" pitchFamily="2" charset="2"/>
              <a:buNone/>
            </a:pPr>
            <a:r>
              <a:rPr kumimoji="0" lang="en-US" altLang="zh-CN" sz="1800" b="1" dirty="0">
                <a:solidFill>
                  <a:srgbClr val="990099"/>
                </a:solidFill>
              </a:rPr>
              <a:t>   end;   /*S*/</a:t>
            </a:r>
            <a:endParaRPr kumimoji="0" lang="en-US" altLang="zh-CN" sz="1800" b="1" dirty="0">
              <a:solidFill>
                <a:srgbClr val="990099"/>
              </a:solidFill>
            </a:endParaRPr>
          </a:p>
          <a:p>
            <a:pPr>
              <a:buFont typeface="Wingdings" panose="05000000000000000000" pitchFamily="2" charset="2"/>
              <a:buNone/>
            </a:pPr>
            <a:r>
              <a:rPr kumimoji="0" lang="en-US" altLang="zh-CN" sz="1800" b="1" dirty="0">
                <a:solidFill>
                  <a:srgbClr val="FF0000"/>
                </a:solidFill>
              </a:rPr>
              <a:t>begin</a:t>
            </a:r>
            <a:endParaRPr kumimoji="0" lang="en-US" altLang="zh-CN" sz="1800" b="1" dirty="0">
              <a:solidFill>
                <a:srgbClr val="FF0000"/>
              </a:solidFill>
            </a:endParaRPr>
          </a:p>
          <a:p>
            <a:pPr>
              <a:buFont typeface="Wingdings" panose="05000000000000000000" pitchFamily="2" charset="2"/>
              <a:buNone/>
            </a:pPr>
            <a:r>
              <a:rPr kumimoji="0" lang="en-US" altLang="zh-CN" sz="1800" b="1" dirty="0">
                <a:solidFill>
                  <a:srgbClr val="FF0000"/>
                </a:solidFill>
              </a:rPr>
              <a:t>   …  S; …</a:t>
            </a:r>
            <a:endParaRPr kumimoji="0" lang="en-US" altLang="zh-CN" sz="1800" b="1" dirty="0">
              <a:solidFill>
                <a:srgbClr val="FF0000"/>
              </a:solidFill>
            </a:endParaRPr>
          </a:p>
          <a:p>
            <a:pPr>
              <a:buFont typeface="Wingdings" panose="05000000000000000000" pitchFamily="2" charset="2"/>
              <a:buNone/>
            </a:pPr>
            <a:r>
              <a:rPr kumimoji="0" lang="en-US" altLang="zh-CN" sz="1800" b="1" dirty="0">
                <a:solidFill>
                  <a:srgbClr val="FF0000"/>
                </a:solidFill>
              </a:rPr>
              <a:t>end.   /*main*/</a:t>
            </a:r>
            <a:endParaRPr kumimoji="0" lang="en-US" altLang="zh-CN" sz="1800" b="1" dirty="0">
              <a:solidFill>
                <a:srgbClr val="FF0000"/>
              </a:solidFill>
            </a:endParaRPr>
          </a:p>
        </p:txBody>
      </p:sp>
      <p:sp>
        <p:nvSpPr>
          <p:cNvPr id="26630" name="Rectangle 17"/>
          <p:cNvSpPr>
            <a:spLocks noChangeArrowheads="1"/>
          </p:cNvSpPr>
          <p:nvPr/>
        </p:nvSpPr>
        <p:spPr bwMode="auto">
          <a:xfrm>
            <a:off x="1328818" y="2565400"/>
            <a:ext cx="4382931" cy="707886"/>
          </a:xfrm>
          <a:prstGeom prst="rect">
            <a:avLst/>
          </a:prstGeom>
          <a:noFill/>
          <a:ln w="9525">
            <a:noFill/>
            <a:miter lim="800000"/>
          </a:ln>
          <a:effectLst/>
        </p:spPr>
        <p:txBody>
          <a:bodyPr wrap="none">
            <a:spAutoFit/>
          </a:bodyPr>
          <a:lstStyle/>
          <a:p>
            <a:pPr algn="ctr">
              <a:buFont typeface="Wingdings" panose="05000000000000000000" pitchFamily="2" charset="2"/>
              <a:buNone/>
            </a:pPr>
            <a:r>
              <a:rPr lang="zh-CN" altLang="en-US" sz="2000" b="1" dirty="0"/>
              <a:t>过程 </a:t>
            </a:r>
            <a:r>
              <a:rPr lang="en-US" altLang="zh-CN" sz="2000" dirty="0">
                <a:solidFill>
                  <a:srgbClr val="FF0000"/>
                </a:solidFill>
              </a:rPr>
              <a:t>R </a:t>
            </a:r>
            <a:r>
              <a:rPr lang="zh-CN" altLang="en-US" sz="2000" b="1" dirty="0">
                <a:solidFill>
                  <a:srgbClr val="FF0000"/>
                </a:solidFill>
              </a:rPr>
              <a:t>被第二次</a:t>
            </a:r>
            <a:r>
              <a:rPr lang="zh-CN" altLang="en-US" sz="2000" b="1" dirty="0" smtClean="0">
                <a:solidFill>
                  <a:srgbClr val="FF0000"/>
                </a:solidFill>
              </a:rPr>
              <a:t>激活前、后</a:t>
            </a:r>
            <a:r>
              <a:rPr lang="zh-CN" altLang="en-US" sz="2000" b="1" dirty="0"/>
              <a:t>运行栈和</a:t>
            </a:r>
            <a:endParaRPr lang="zh-CN" altLang="en-US" sz="2000" b="1" dirty="0"/>
          </a:p>
          <a:p>
            <a:pPr algn="ctr">
              <a:buFont typeface="Wingdings" panose="05000000000000000000" pitchFamily="2" charset="2"/>
              <a:buNone/>
            </a:pPr>
            <a:r>
              <a:rPr lang="en-US" altLang="zh-CN" sz="2000" dirty="0"/>
              <a:t>Display </a:t>
            </a:r>
            <a:r>
              <a:rPr lang="zh-CN" altLang="en-US" sz="2000" b="1" dirty="0"/>
              <a:t>寄存器 </a:t>
            </a:r>
            <a:r>
              <a:rPr lang="en-US" altLang="zh-CN" sz="2000" dirty="0">
                <a:solidFill>
                  <a:srgbClr val="800080"/>
                </a:solidFill>
              </a:rPr>
              <a:t>D[</a:t>
            </a:r>
            <a:r>
              <a:rPr lang="en-US" altLang="zh-CN" sz="2000" dirty="0" err="1">
                <a:solidFill>
                  <a:srgbClr val="800080"/>
                </a:solidFill>
              </a:rPr>
              <a:t>i</a:t>
            </a:r>
            <a:r>
              <a:rPr lang="en-US" altLang="zh-CN" sz="2000" dirty="0">
                <a:solidFill>
                  <a:srgbClr val="800080"/>
                </a:solidFill>
              </a:rPr>
              <a:t>]</a:t>
            </a:r>
            <a:r>
              <a:rPr lang="en-US" altLang="zh-CN" sz="2000" dirty="0"/>
              <a:t> </a:t>
            </a:r>
            <a:r>
              <a:rPr lang="zh-CN" altLang="en-US" sz="2000" b="1" dirty="0"/>
              <a:t>的情况</a:t>
            </a:r>
            <a:endParaRPr lang="zh-CN" altLang="en-US" sz="2000" b="1" dirty="0"/>
          </a:p>
        </p:txBody>
      </p:sp>
      <p:sp>
        <p:nvSpPr>
          <p:cNvPr id="26631" name="AutoShape 18">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2" name="AutoShape 19">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3" name="AutoShape 20">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4" name="AutoShape 21">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pic>
        <p:nvPicPr>
          <p:cNvPr id="3" name="图片 2"/>
          <p:cNvPicPr>
            <a:picLocks noChangeAspect="1"/>
          </p:cNvPicPr>
          <p:nvPr/>
        </p:nvPicPr>
        <p:blipFill>
          <a:blip r:embed="rId1"/>
          <a:stretch>
            <a:fillRect/>
          </a:stretch>
        </p:blipFill>
        <p:spPr>
          <a:xfrm>
            <a:off x="436962" y="3429000"/>
            <a:ext cx="6166641" cy="2655668"/>
          </a:xfrm>
          <a:prstGeom prst="rect">
            <a:avLst/>
          </a:prstGeom>
        </p:spPr>
      </p:pic>
    </p:spTree>
  </p:cSld>
  <p:clrMapOvr>
    <a:masterClrMapping/>
  </p:clrMapOvr>
  <p:transition spd="med" advClick="0">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7651" name="Text Box 3"/>
          <p:cNvSpPr txBox="1">
            <a:spLocks noChangeArrowheads="1"/>
          </p:cNvSpPr>
          <p:nvPr/>
        </p:nvSpPr>
        <p:spPr bwMode="auto">
          <a:xfrm>
            <a:off x="533400" y="1195388"/>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7652" name="Rectangle 4"/>
          <p:cNvSpPr>
            <a:spLocks noChangeArrowheads="1"/>
          </p:cNvSpPr>
          <p:nvPr/>
        </p:nvSpPr>
        <p:spPr bwMode="auto">
          <a:xfrm>
            <a:off x="685800" y="1843088"/>
            <a:ext cx="8458200" cy="1036637"/>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嵌套过程语言的栈式分配</a:t>
            </a:r>
            <a:endParaRPr kumimoji="0" lang="zh-CN" altLang="en-US" sz="1000" b="1">
              <a:solidFill>
                <a:srgbClr val="800080"/>
              </a:solidFill>
            </a:endParaRPr>
          </a:p>
          <a:p>
            <a:pPr>
              <a:buClrTx/>
              <a:buFont typeface="Symbol" panose="05050102010706020507" pitchFamily="18" charset="2"/>
              <a:buNone/>
            </a:pPr>
            <a:endParaRPr kumimoji="0" lang="zh-CN" altLang="en-US" sz="1000" b="1">
              <a:solidFill>
                <a:srgbClr val="800080"/>
              </a:solidFill>
            </a:endParaRPr>
          </a:p>
          <a:p>
            <a:pPr lvl="1">
              <a:buFontTx/>
              <a:buChar char="•"/>
            </a:pPr>
            <a:r>
              <a:rPr lang="zh-CN" altLang="en-US" b="1"/>
              <a:t>  </a:t>
            </a:r>
            <a:r>
              <a:rPr kumimoji="0" lang="en-US" altLang="zh-CN">
                <a:solidFill>
                  <a:srgbClr val="800080"/>
                </a:solidFill>
              </a:rPr>
              <a:t>Display </a:t>
            </a:r>
            <a:r>
              <a:rPr kumimoji="0" lang="zh-CN" altLang="en-US" b="1">
                <a:solidFill>
                  <a:srgbClr val="800080"/>
                </a:solidFill>
              </a:rPr>
              <a:t>表的维护</a:t>
            </a:r>
            <a:r>
              <a:rPr kumimoji="0" lang="zh-CN" altLang="en-US" b="1"/>
              <a:t>（过程被调用和返回时的保存和恢复）</a:t>
            </a:r>
            <a:r>
              <a:rPr kumimoji="0" lang="zh-CN" altLang="en-US" b="1">
                <a:solidFill>
                  <a:srgbClr val="800080"/>
                </a:solidFill>
              </a:rPr>
              <a:t> </a:t>
            </a:r>
            <a:endParaRPr kumimoji="0" lang="zh-CN" altLang="en-US" b="1">
              <a:solidFill>
                <a:srgbClr val="800080"/>
              </a:solidFill>
            </a:endParaRPr>
          </a:p>
        </p:txBody>
      </p:sp>
      <p:sp>
        <p:nvSpPr>
          <p:cNvPr id="27653" name="Rectangle 5"/>
          <p:cNvSpPr>
            <a:spLocks noChangeArrowheads="1"/>
          </p:cNvSpPr>
          <p:nvPr/>
        </p:nvSpPr>
        <p:spPr bwMode="auto">
          <a:xfrm>
            <a:off x="1447800" y="3062288"/>
            <a:ext cx="7391400" cy="2092325"/>
          </a:xfrm>
          <a:prstGeom prst="rect">
            <a:avLst/>
          </a:prstGeom>
          <a:noFill/>
          <a:ln w="9525">
            <a:noFill/>
            <a:miter lim="800000"/>
          </a:ln>
          <a:effectLst/>
        </p:spPr>
        <p:txBody>
          <a:bodyPr>
            <a:spAutoFit/>
          </a:bodyPr>
          <a:lstStyle/>
          <a:p>
            <a:pPr>
              <a:buFont typeface="Wingdings" panose="05000000000000000000" pitchFamily="2" charset="2"/>
              <a:buNone/>
            </a:pPr>
            <a:r>
              <a:rPr lang="zh-CN" altLang="en-US" b="1" dirty="0">
                <a:solidFill>
                  <a:srgbClr val="FF0000"/>
                </a:solidFill>
              </a:rPr>
              <a:t>方法一</a:t>
            </a:r>
            <a:r>
              <a:rPr lang="zh-CN" altLang="en-US" b="1" dirty="0"/>
              <a:t>  极端的方法是把</a:t>
            </a:r>
            <a:r>
              <a:rPr lang="zh-CN" altLang="en-US" b="1" dirty="0">
                <a:solidFill>
                  <a:srgbClr val="FF0000"/>
                </a:solidFill>
              </a:rPr>
              <a:t>整个 </a:t>
            </a:r>
            <a:r>
              <a:rPr lang="en-US" altLang="zh-CN" dirty="0">
                <a:solidFill>
                  <a:srgbClr val="FF0000"/>
                </a:solidFill>
              </a:rPr>
              <a:t>Display </a:t>
            </a:r>
            <a:r>
              <a:rPr lang="zh-CN" altLang="en-US" b="1" dirty="0">
                <a:solidFill>
                  <a:srgbClr val="FF0000"/>
                </a:solidFill>
              </a:rPr>
              <a:t>表存入活动记录</a:t>
            </a:r>
            <a:endParaRPr lang="zh-CN" altLang="en-US" b="1" dirty="0">
              <a:solidFill>
                <a:srgbClr val="FF0000"/>
              </a:solidFill>
            </a:endParaRPr>
          </a:p>
          <a:p>
            <a:pPr>
              <a:buFont typeface="Wingdings" panose="05000000000000000000" pitchFamily="2" charset="2"/>
              <a:buNone/>
            </a:pPr>
            <a:r>
              <a:rPr lang="zh-CN" altLang="en-US" b="1" dirty="0"/>
              <a:t>             若过程为第 </a:t>
            </a:r>
            <a:r>
              <a:rPr lang="en-US" altLang="zh-CN" i="1" dirty="0"/>
              <a:t>n </a:t>
            </a:r>
            <a:r>
              <a:rPr lang="zh-CN" altLang="en-US" b="1" dirty="0"/>
              <a:t>层，则需要保存 </a:t>
            </a:r>
            <a:r>
              <a:rPr lang="en-US" altLang="zh-CN" dirty="0"/>
              <a:t>D[0] ~D[</a:t>
            </a:r>
            <a:r>
              <a:rPr lang="en-US" altLang="zh-CN" i="1" dirty="0"/>
              <a:t>n</a:t>
            </a:r>
            <a:r>
              <a:rPr lang="en-US" altLang="zh-CN" dirty="0"/>
              <a:t>] </a:t>
            </a:r>
            <a:r>
              <a:rPr lang="zh-CN" altLang="en-US" b="1" dirty="0"/>
              <a:t>）</a:t>
            </a:r>
            <a:endParaRPr lang="zh-CN" altLang="en-US" b="1" dirty="0"/>
          </a:p>
          <a:p>
            <a:pPr>
              <a:buFont typeface="Wingdings" panose="05000000000000000000" pitchFamily="2" charset="2"/>
              <a:buNone/>
            </a:pPr>
            <a:endParaRPr lang="zh-CN" altLang="en-US" sz="1000" b="1" dirty="0"/>
          </a:p>
          <a:p>
            <a:pPr>
              <a:buFont typeface="Wingdings" panose="05000000000000000000" pitchFamily="2" charset="2"/>
              <a:buNone/>
            </a:pPr>
            <a:r>
              <a:rPr lang="zh-CN" altLang="en-US" b="1" dirty="0"/>
              <a:t>              </a:t>
            </a:r>
            <a:r>
              <a:rPr lang="zh-CN" altLang="en-US" b="1" dirty="0">
                <a:solidFill>
                  <a:srgbClr val="FF0000"/>
                </a:solidFill>
              </a:rPr>
              <a:t>一个过程</a:t>
            </a:r>
            <a:r>
              <a:rPr lang="zh-CN" altLang="en-US" b="1" dirty="0"/>
              <a:t>（处于</a:t>
            </a:r>
            <a:r>
              <a:rPr lang="zh-CN" altLang="en-US" b="1" dirty="0">
                <a:solidFill>
                  <a:srgbClr val="FF0000"/>
                </a:solidFill>
              </a:rPr>
              <a:t>第 </a:t>
            </a:r>
            <a:r>
              <a:rPr lang="en-US" altLang="zh-CN" i="1" dirty="0">
                <a:solidFill>
                  <a:srgbClr val="FF0000"/>
                </a:solidFill>
              </a:rPr>
              <a:t>n </a:t>
            </a:r>
            <a:r>
              <a:rPr lang="zh-CN" altLang="en-US" b="1" dirty="0">
                <a:solidFill>
                  <a:srgbClr val="FF0000"/>
                </a:solidFill>
              </a:rPr>
              <a:t>层</a:t>
            </a:r>
            <a:r>
              <a:rPr lang="zh-CN" altLang="en-US" b="1" dirty="0"/>
              <a:t>）被调用时，从调用</a:t>
            </a:r>
            <a:endParaRPr lang="zh-CN" altLang="en-US" b="1" dirty="0"/>
          </a:p>
          <a:p>
            <a:pPr>
              <a:buFont typeface="Wingdings" panose="05000000000000000000" pitchFamily="2" charset="2"/>
              <a:buNone/>
            </a:pPr>
            <a:r>
              <a:rPr lang="zh-CN" altLang="en-US" b="1" dirty="0"/>
              <a:t>              过程的 </a:t>
            </a:r>
            <a:r>
              <a:rPr lang="en-US" altLang="zh-CN" dirty="0"/>
              <a:t>Display </a:t>
            </a:r>
            <a:r>
              <a:rPr lang="zh-CN" altLang="en-US" b="1" dirty="0"/>
              <a:t>表中自下向上</a:t>
            </a:r>
            <a:r>
              <a:rPr lang="zh-CN" altLang="en-US" b="1" dirty="0">
                <a:solidFill>
                  <a:srgbClr val="FF0000"/>
                </a:solidFill>
              </a:rPr>
              <a:t>抄录 </a:t>
            </a:r>
            <a:r>
              <a:rPr lang="en-US" altLang="zh-CN" i="1" dirty="0">
                <a:solidFill>
                  <a:srgbClr val="FF0000"/>
                </a:solidFill>
              </a:rPr>
              <a:t>n</a:t>
            </a:r>
            <a:r>
              <a:rPr lang="en-US" altLang="zh-CN" dirty="0">
                <a:solidFill>
                  <a:srgbClr val="FF0000"/>
                </a:solidFill>
              </a:rPr>
              <a:t> </a:t>
            </a:r>
            <a:r>
              <a:rPr lang="zh-CN" altLang="en-US" b="1" dirty="0">
                <a:solidFill>
                  <a:srgbClr val="FF0000"/>
                </a:solidFill>
              </a:rPr>
              <a:t>个 </a:t>
            </a:r>
            <a:r>
              <a:rPr lang="en-US" altLang="zh-CN" dirty="0">
                <a:solidFill>
                  <a:srgbClr val="FF0000"/>
                </a:solidFill>
              </a:rPr>
              <a:t>TOP</a:t>
            </a:r>
            <a:endParaRPr lang="en-US" altLang="zh-CN" dirty="0">
              <a:solidFill>
                <a:srgbClr val="FF0000"/>
              </a:solidFill>
            </a:endParaRPr>
          </a:p>
          <a:p>
            <a:pPr>
              <a:buFont typeface="Wingdings" panose="05000000000000000000" pitchFamily="2" charset="2"/>
              <a:buNone/>
            </a:pPr>
            <a:r>
              <a:rPr lang="en-US" altLang="zh-CN" dirty="0">
                <a:solidFill>
                  <a:srgbClr val="FF0000"/>
                </a:solidFill>
              </a:rPr>
              <a:t>              </a:t>
            </a:r>
            <a:r>
              <a:rPr lang="zh-CN" altLang="en-US" b="1" dirty="0">
                <a:solidFill>
                  <a:srgbClr val="FF0000"/>
                </a:solidFill>
              </a:rPr>
              <a:t>值，再加上本层的 </a:t>
            </a:r>
            <a:r>
              <a:rPr lang="en-US" altLang="zh-CN" dirty="0">
                <a:solidFill>
                  <a:srgbClr val="FF0000"/>
                </a:solidFill>
              </a:rPr>
              <a:t>TOP </a:t>
            </a:r>
            <a:r>
              <a:rPr lang="zh-CN" altLang="en-US" b="1" dirty="0">
                <a:solidFill>
                  <a:srgbClr val="FF0000"/>
                </a:solidFill>
              </a:rPr>
              <a:t>值</a:t>
            </a:r>
            <a:endParaRPr lang="zh-CN" altLang="en-US" b="1" dirty="0">
              <a:solidFill>
                <a:srgbClr val="FF0000"/>
              </a:solidFill>
            </a:endParaRPr>
          </a:p>
        </p:txBody>
      </p:sp>
      <p:sp>
        <p:nvSpPr>
          <p:cNvPr id="27654" name="Rectangle 6"/>
          <p:cNvSpPr>
            <a:spLocks noChangeArrowheads="1"/>
          </p:cNvSpPr>
          <p:nvPr/>
        </p:nvSpPr>
        <p:spPr bwMode="auto">
          <a:xfrm>
            <a:off x="1447800" y="5348288"/>
            <a:ext cx="7543800" cy="830997"/>
          </a:xfrm>
          <a:prstGeom prst="rect">
            <a:avLst/>
          </a:prstGeom>
          <a:noFill/>
          <a:ln w="9525">
            <a:noFill/>
            <a:miter lim="800000"/>
          </a:ln>
          <a:effectLst/>
        </p:spPr>
        <p:txBody>
          <a:bodyPr>
            <a:spAutoFit/>
          </a:bodyPr>
          <a:lstStyle/>
          <a:p>
            <a:pPr>
              <a:buFont typeface="Wingdings" panose="05000000000000000000" pitchFamily="2" charset="2"/>
              <a:buNone/>
            </a:pPr>
            <a:r>
              <a:rPr lang="zh-CN" altLang="en-US" b="1" dirty="0">
                <a:solidFill>
                  <a:srgbClr val="FF0000"/>
                </a:solidFill>
              </a:rPr>
              <a:t>方法二</a:t>
            </a:r>
            <a:r>
              <a:rPr lang="zh-CN" altLang="en-US" b="1" dirty="0"/>
              <a:t>  只在</a:t>
            </a:r>
            <a:r>
              <a:rPr lang="zh-CN" altLang="en-US" b="1" dirty="0">
                <a:solidFill>
                  <a:srgbClr val="FF0000"/>
                </a:solidFill>
              </a:rPr>
              <a:t>活动记录</a:t>
            </a:r>
            <a:r>
              <a:rPr lang="zh-CN" altLang="en-US" b="1" dirty="0"/>
              <a:t>保存</a:t>
            </a:r>
            <a:r>
              <a:rPr lang="zh-CN" altLang="en-US" b="1" dirty="0">
                <a:solidFill>
                  <a:srgbClr val="FF0000"/>
                </a:solidFill>
              </a:rPr>
              <a:t>一个的 </a:t>
            </a:r>
            <a:r>
              <a:rPr lang="en-US" altLang="zh-CN" dirty="0">
                <a:solidFill>
                  <a:srgbClr val="FF0000"/>
                </a:solidFill>
              </a:rPr>
              <a:t>Display </a:t>
            </a:r>
            <a:r>
              <a:rPr lang="zh-CN" altLang="en-US" b="1" dirty="0">
                <a:solidFill>
                  <a:srgbClr val="FF0000"/>
                </a:solidFill>
              </a:rPr>
              <a:t>表项</a:t>
            </a:r>
            <a:r>
              <a:rPr lang="zh-CN" altLang="en-US" b="1" dirty="0"/>
              <a:t>，在静</a:t>
            </a:r>
            <a:endParaRPr lang="zh-CN" altLang="en-US" b="1" dirty="0"/>
          </a:p>
          <a:p>
            <a:pPr>
              <a:buFont typeface="Wingdings" panose="05000000000000000000" pitchFamily="2" charset="2"/>
              <a:buNone/>
            </a:pPr>
            <a:r>
              <a:rPr lang="zh-CN" altLang="en-US" b="1" dirty="0"/>
              <a:t>             态存储区或专用寄存器中维护全局 </a:t>
            </a:r>
            <a:r>
              <a:rPr lang="en-US" altLang="zh-CN" dirty="0"/>
              <a:t>Display </a:t>
            </a:r>
            <a:r>
              <a:rPr lang="zh-CN" altLang="en-US" b="1" dirty="0"/>
              <a:t>表</a:t>
            </a:r>
            <a:endParaRPr lang="zh-CN" altLang="en-US" b="1" dirty="0"/>
          </a:p>
        </p:txBody>
      </p:sp>
      <p:sp>
        <p:nvSpPr>
          <p:cNvPr id="27655" name="AutoShape 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6" name="AutoShape 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7" name="AutoShape 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8" name="AutoShape 1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8675"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8676" name="Rectangle 4"/>
          <p:cNvSpPr>
            <a:spLocks noChangeArrowheads="1"/>
          </p:cNvSpPr>
          <p:nvPr/>
        </p:nvSpPr>
        <p:spPr bwMode="auto">
          <a:xfrm>
            <a:off x="876300" y="1600200"/>
            <a:ext cx="5495900" cy="1046440"/>
          </a:xfrm>
          <a:prstGeom prst="rect">
            <a:avLst/>
          </a:prstGeom>
          <a:noFill/>
          <a:ln w="9525">
            <a:noFill/>
            <a:miter lim="800000"/>
          </a:ln>
          <a:effectLst/>
        </p:spPr>
        <p:txBody>
          <a:bodyPr wrap="square">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嵌套过程语言的栈式分配</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smtClean="0"/>
              <a:t> 活动</a:t>
            </a:r>
            <a:r>
              <a:rPr lang="zh-CN" altLang="en-US" b="1" dirty="0"/>
              <a:t>记录中</a:t>
            </a:r>
            <a:r>
              <a:rPr lang="zh-CN" altLang="en-US" b="1" dirty="0">
                <a:solidFill>
                  <a:srgbClr val="FF0000"/>
                </a:solidFill>
              </a:rPr>
              <a:t>保存完整的</a:t>
            </a:r>
            <a:r>
              <a:rPr kumimoji="0" lang="en-US" altLang="zh-CN" dirty="0" smtClean="0"/>
              <a:t>Display</a:t>
            </a:r>
            <a:r>
              <a:rPr kumimoji="0" lang="zh-CN" altLang="en-US" b="1" dirty="0" smtClean="0"/>
              <a:t>表</a:t>
            </a:r>
            <a:endParaRPr kumimoji="0" lang="zh-CN" altLang="en-US" b="1" dirty="0">
              <a:solidFill>
                <a:srgbClr val="800080"/>
              </a:solidFill>
            </a:endParaRPr>
          </a:p>
        </p:txBody>
      </p:sp>
      <p:sp>
        <p:nvSpPr>
          <p:cNvPr id="28688" name="Rectangle 17"/>
          <p:cNvSpPr>
            <a:spLocks noChangeArrowheads="1"/>
          </p:cNvSpPr>
          <p:nvPr/>
        </p:nvSpPr>
        <p:spPr bwMode="auto">
          <a:xfrm>
            <a:off x="583961" y="2668407"/>
            <a:ext cx="5788240" cy="707886"/>
          </a:xfrm>
          <a:prstGeom prst="rect">
            <a:avLst/>
          </a:prstGeom>
          <a:noFill/>
          <a:ln w="9525">
            <a:noFill/>
            <a:miter lim="800000"/>
          </a:ln>
          <a:effectLst/>
        </p:spPr>
        <p:txBody>
          <a:bodyPr wrap="square">
            <a:spAutoFit/>
          </a:bodyPr>
          <a:lstStyle/>
          <a:p>
            <a:pPr eaLnBrk="0" hangingPunct="0">
              <a:buClrTx/>
              <a:buFontTx/>
              <a:buNone/>
            </a:pPr>
            <a:r>
              <a:rPr lang="zh-CN" altLang="en-US" sz="2000" b="1" dirty="0" smtClean="0">
                <a:solidFill>
                  <a:srgbClr val="FF0000"/>
                </a:solidFill>
              </a:rPr>
              <a:t>左：</a:t>
            </a:r>
            <a:r>
              <a:rPr lang="en-US" altLang="zh-CN" sz="2000" b="1" dirty="0"/>
              <a:t>R </a:t>
            </a:r>
            <a:r>
              <a:rPr lang="zh-CN" altLang="en-US" sz="2000" b="1" dirty="0" smtClean="0"/>
              <a:t>第一次</a:t>
            </a:r>
            <a:r>
              <a:rPr lang="zh-CN" altLang="en-US" sz="2000" b="1" dirty="0"/>
              <a:t>激活</a:t>
            </a:r>
            <a:r>
              <a:rPr lang="zh-CN" altLang="en-US" sz="2000" b="1" dirty="0" smtClean="0"/>
              <a:t>后</a:t>
            </a:r>
            <a:r>
              <a:rPr lang="en-US" altLang="zh-CN" sz="2000" b="1" dirty="0" smtClean="0"/>
              <a:t>R</a:t>
            </a:r>
            <a:r>
              <a:rPr lang="zh-CN" altLang="en-US" sz="2000" b="1" dirty="0" smtClean="0"/>
              <a:t>和</a:t>
            </a:r>
            <a:r>
              <a:rPr lang="en-US" altLang="zh-CN" sz="2000" b="1" dirty="0" smtClean="0"/>
              <a:t>Q</a:t>
            </a:r>
            <a:r>
              <a:rPr lang="zh-CN" altLang="en-US" sz="2000" b="1" dirty="0" smtClean="0"/>
              <a:t>活动</a:t>
            </a:r>
            <a:r>
              <a:rPr lang="zh-CN" altLang="en-US" sz="2000" b="1" dirty="0"/>
              <a:t>记录中 </a:t>
            </a:r>
            <a:r>
              <a:rPr lang="en-US" altLang="zh-CN" sz="2000" b="1" dirty="0"/>
              <a:t>Display </a:t>
            </a:r>
            <a:r>
              <a:rPr lang="zh-CN" altLang="en-US" sz="2000" b="1" dirty="0"/>
              <a:t>表 </a:t>
            </a:r>
            <a:br>
              <a:rPr lang="zh-CN" altLang="en-US" sz="2000" b="1" dirty="0"/>
            </a:br>
            <a:r>
              <a:rPr lang="zh-CN" altLang="en-US" sz="2000" b="1" dirty="0" smtClean="0">
                <a:solidFill>
                  <a:srgbClr val="FF0000"/>
                </a:solidFill>
              </a:rPr>
              <a:t>右：</a:t>
            </a:r>
            <a:r>
              <a:rPr lang="en-US" altLang="zh-CN" sz="2000" b="1" dirty="0"/>
              <a:t>R </a:t>
            </a:r>
            <a:r>
              <a:rPr lang="zh-CN" altLang="en-US" sz="2000" b="1" dirty="0" smtClean="0"/>
              <a:t>第二</a:t>
            </a:r>
            <a:r>
              <a:rPr lang="zh-CN" altLang="en-US" sz="2000" b="1" dirty="0"/>
              <a:t>次激活</a:t>
            </a:r>
            <a:r>
              <a:rPr lang="zh-CN" altLang="en-US" sz="2000" b="1" dirty="0" smtClean="0"/>
              <a:t>后</a:t>
            </a:r>
            <a:r>
              <a:rPr lang="zh-CN" altLang="en-US" sz="2000" b="1" dirty="0"/>
              <a:t>两个</a:t>
            </a:r>
            <a:r>
              <a:rPr lang="en-US" altLang="zh-CN" sz="2000" b="1" dirty="0" smtClean="0"/>
              <a:t>R</a:t>
            </a:r>
            <a:r>
              <a:rPr lang="zh-CN" altLang="en-US" sz="2000" b="1" dirty="0" smtClean="0"/>
              <a:t>活动</a:t>
            </a:r>
            <a:r>
              <a:rPr lang="zh-CN" altLang="en-US" sz="2000" b="1" dirty="0"/>
              <a:t>记录中 </a:t>
            </a:r>
            <a:r>
              <a:rPr lang="en-US" altLang="zh-CN" sz="2000" b="1" dirty="0" smtClean="0"/>
              <a:t>Display</a:t>
            </a:r>
            <a:r>
              <a:rPr lang="zh-CN" altLang="en-US" sz="2000" b="1" dirty="0" smtClean="0"/>
              <a:t>表 </a:t>
            </a:r>
            <a:endParaRPr lang="zh-CN" altLang="en-US" sz="2000" b="1" dirty="0">
              <a:solidFill>
                <a:srgbClr val="FF0000"/>
              </a:solidFill>
            </a:endParaRPr>
          </a:p>
        </p:txBody>
      </p:sp>
      <p:sp>
        <p:nvSpPr>
          <p:cNvPr id="28710" name="Text Box 43"/>
          <p:cNvSpPr txBox="1">
            <a:spLocks noChangeArrowheads="1"/>
          </p:cNvSpPr>
          <p:nvPr/>
        </p:nvSpPr>
        <p:spPr bwMode="auto">
          <a:xfrm>
            <a:off x="7161833" y="1020763"/>
            <a:ext cx="1938536" cy="4708981"/>
          </a:xfrm>
          <a:prstGeom prst="rect">
            <a:avLst/>
          </a:prstGeom>
          <a:noFill/>
          <a:ln w="9525">
            <a:noFill/>
            <a:miter lim="800000"/>
          </a:ln>
          <a:effectLst/>
        </p:spPr>
        <p:txBody>
          <a:bodyPr wrap="square">
            <a:spAutoFit/>
          </a:bodyPr>
          <a:lstStyle/>
          <a:p>
            <a:pPr>
              <a:buFont typeface="Wingdings" panose="05000000000000000000" pitchFamily="2" charset="2"/>
              <a:buNone/>
            </a:pPr>
            <a:r>
              <a:rPr kumimoji="0" lang="en-US" altLang="zh-CN" sz="1500" b="1" dirty="0"/>
              <a:t>program Main( I,O)</a:t>
            </a:r>
            <a:r>
              <a:rPr kumimoji="0" lang="zh-CN" altLang="en-US" sz="1500" b="1" dirty="0"/>
              <a:t>；</a:t>
            </a:r>
            <a:endParaRPr kumimoji="0" lang="zh-CN" altLang="en-US" sz="1500" b="1" dirty="0"/>
          </a:p>
          <a:p>
            <a:pPr>
              <a:buFont typeface="Wingdings" panose="05000000000000000000" pitchFamily="2" charset="2"/>
              <a:buNone/>
            </a:pPr>
            <a:r>
              <a:rPr kumimoji="0" lang="en-US" altLang="zh-CN" sz="1500" b="1" dirty="0"/>
              <a:t>procedure P;</a:t>
            </a:r>
            <a:endParaRPr kumimoji="0" lang="en-US" altLang="zh-CN" sz="1500" b="1" dirty="0"/>
          </a:p>
          <a:p>
            <a:pPr>
              <a:buFont typeface="Wingdings" panose="05000000000000000000" pitchFamily="2" charset="2"/>
              <a:buNone/>
            </a:pPr>
            <a:r>
              <a:rPr kumimoji="0" lang="en-US" altLang="zh-CN" sz="1500" b="1" dirty="0"/>
              <a:t>   procedure Q;</a:t>
            </a:r>
            <a:endParaRPr kumimoji="0" lang="en-US" altLang="zh-CN" sz="1500" b="1" dirty="0"/>
          </a:p>
          <a:p>
            <a:pPr>
              <a:buFont typeface="Wingdings" panose="05000000000000000000" pitchFamily="2" charset="2"/>
              <a:buNone/>
            </a:pPr>
            <a:r>
              <a:rPr kumimoji="0" lang="en-US" altLang="zh-CN" sz="1500" b="1" dirty="0"/>
              <a:t>      procedure R;</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R; …</a:t>
            </a:r>
            <a:endParaRPr kumimoji="0" lang="en-US" altLang="zh-CN" sz="1500" b="1" dirty="0"/>
          </a:p>
          <a:p>
            <a:pPr>
              <a:buFont typeface="Wingdings" panose="05000000000000000000" pitchFamily="2" charset="2"/>
              <a:buNone/>
            </a:pPr>
            <a:r>
              <a:rPr kumimoji="0" lang="en-US" altLang="zh-CN" sz="1500" b="1" dirty="0"/>
              <a:t>         end;   /*R*/</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R; …</a:t>
            </a:r>
            <a:endParaRPr kumimoji="0" lang="en-US" altLang="zh-CN" sz="1500" b="1" dirty="0"/>
          </a:p>
          <a:p>
            <a:pPr>
              <a:buFont typeface="Wingdings" panose="05000000000000000000" pitchFamily="2" charset="2"/>
              <a:buNone/>
            </a:pPr>
            <a:r>
              <a:rPr kumimoji="0" lang="en-US" altLang="zh-CN" sz="1500" b="1" dirty="0"/>
              <a:t>      end;   /*Q*/</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Q; …</a:t>
            </a:r>
            <a:endParaRPr kumimoji="0" lang="en-US" altLang="zh-CN" sz="1500" b="1" dirty="0"/>
          </a:p>
          <a:p>
            <a:pPr>
              <a:buFont typeface="Wingdings" panose="05000000000000000000" pitchFamily="2" charset="2"/>
              <a:buNone/>
            </a:pPr>
            <a:r>
              <a:rPr kumimoji="0" lang="en-US" altLang="zh-CN" sz="1500" b="1" dirty="0"/>
              <a:t>   end;   /*P*/</a:t>
            </a:r>
            <a:endParaRPr kumimoji="0" lang="en-US" altLang="zh-CN" sz="1500" b="1" dirty="0"/>
          </a:p>
          <a:p>
            <a:pPr>
              <a:buFont typeface="Wingdings" panose="05000000000000000000" pitchFamily="2" charset="2"/>
              <a:buNone/>
            </a:pPr>
            <a:r>
              <a:rPr kumimoji="0" lang="en-US" altLang="zh-CN" sz="1500" b="1" dirty="0"/>
              <a:t>procedure S;</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P; …</a:t>
            </a:r>
            <a:endParaRPr kumimoji="0" lang="en-US" altLang="zh-CN" sz="1500" b="1" dirty="0"/>
          </a:p>
          <a:p>
            <a:pPr>
              <a:buFont typeface="Wingdings" panose="05000000000000000000" pitchFamily="2" charset="2"/>
              <a:buNone/>
            </a:pPr>
            <a:r>
              <a:rPr kumimoji="0" lang="en-US" altLang="zh-CN" sz="1500" b="1" dirty="0"/>
              <a:t>   end;   /*S*/</a:t>
            </a:r>
            <a:endParaRPr kumimoji="0" lang="en-US" altLang="zh-CN" sz="1500" b="1" dirty="0"/>
          </a:p>
          <a:p>
            <a:pPr>
              <a:buFont typeface="Wingdings" panose="05000000000000000000" pitchFamily="2" charset="2"/>
              <a:buNone/>
            </a:pPr>
            <a:r>
              <a:rPr kumimoji="0" lang="en-US" altLang="zh-CN" sz="1500" b="1" dirty="0"/>
              <a:t>begin</a:t>
            </a:r>
            <a:endParaRPr kumimoji="0" lang="en-US" altLang="zh-CN" sz="1500" b="1" dirty="0"/>
          </a:p>
          <a:p>
            <a:pPr>
              <a:buFont typeface="Wingdings" panose="05000000000000000000" pitchFamily="2" charset="2"/>
              <a:buNone/>
            </a:pPr>
            <a:r>
              <a:rPr kumimoji="0" lang="en-US" altLang="zh-CN" sz="1500" b="1" dirty="0"/>
              <a:t>   …  S; …</a:t>
            </a:r>
            <a:endParaRPr kumimoji="0" lang="en-US" altLang="zh-CN" sz="1500" b="1" dirty="0"/>
          </a:p>
          <a:p>
            <a:pPr>
              <a:buFont typeface="Wingdings" panose="05000000000000000000" pitchFamily="2" charset="2"/>
              <a:buNone/>
            </a:pPr>
            <a:r>
              <a:rPr kumimoji="0" lang="en-US" altLang="zh-CN" sz="1500" b="1" dirty="0"/>
              <a:t>end.   /*main*/</a:t>
            </a:r>
            <a:endParaRPr kumimoji="0" lang="en-US" altLang="zh-CN" sz="1500" b="1" dirty="0"/>
          </a:p>
        </p:txBody>
      </p:sp>
      <p:sp>
        <p:nvSpPr>
          <p:cNvPr id="28711" name="AutoShape 18">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712" name="AutoShape 19">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713" name="AutoShape 20">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714" name="AutoShape 21">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pic>
        <p:nvPicPr>
          <p:cNvPr id="2" name="图片 1"/>
          <p:cNvPicPr>
            <a:picLocks noChangeAspect="1"/>
          </p:cNvPicPr>
          <p:nvPr/>
        </p:nvPicPr>
        <p:blipFill>
          <a:blip r:embed="rId1"/>
          <a:stretch>
            <a:fillRect/>
          </a:stretch>
        </p:blipFill>
        <p:spPr>
          <a:xfrm>
            <a:off x="467544" y="3645023"/>
            <a:ext cx="6694289" cy="2525133"/>
          </a:xfrm>
          <a:prstGeom prst="rect">
            <a:avLst/>
          </a:prstGeom>
        </p:spPr>
      </p:pic>
    </p:spTree>
  </p:cSld>
  <p:clrMapOvr>
    <a:masterClrMapping/>
  </p:clrMapOvr>
  <p:transition spd="med" advClick="0">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9699"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9700" name="Rectangle 4"/>
          <p:cNvSpPr>
            <a:spLocks noChangeArrowheads="1"/>
          </p:cNvSpPr>
          <p:nvPr/>
        </p:nvSpPr>
        <p:spPr bwMode="auto">
          <a:xfrm>
            <a:off x="876300" y="1518464"/>
            <a:ext cx="5279876" cy="892552"/>
          </a:xfrm>
          <a:prstGeom prst="rect">
            <a:avLst/>
          </a:prstGeom>
          <a:noFill/>
          <a:ln w="9525">
            <a:noFill/>
            <a:miter lim="800000"/>
          </a:ln>
          <a:effectLst/>
        </p:spPr>
        <p:txBody>
          <a:bodyPr wrap="square">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a:t>
            </a:r>
            <a:r>
              <a:rPr lang="zh-CN" altLang="en-US" sz="2800" b="1" dirty="0" smtClean="0">
                <a:solidFill>
                  <a:srgbClr val="800080"/>
                </a:solidFill>
                <a:latin typeface="Times New Roman" panose="02020603050405020304" pitchFamily="18" charset="0"/>
              </a:rPr>
              <a:t>分配</a:t>
            </a:r>
            <a:endParaRPr kumimoji="0" lang="zh-CN" altLang="en-US" sz="1000" b="1" dirty="0">
              <a:solidFill>
                <a:srgbClr val="800080"/>
              </a:solidFill>
            </a:endParaRPr>
          </a:p>
          <a:p>
            <a:pPr lvl="1">
              <a:buFontTx/>
              <a:buChar char="•"/>
            </a:pPr>
            <a:r>
              <a:rPr lang="zh-CN" altLang="en-US" b="1" dirty="0"/>
              <a:t>  </a:t>
            </a:r>
            <a:r>
              <a:rPr lang="zh-CN" altLang="en-US" b="1" dirty="0" smtClean="0">
                <a:solidFill>
                  <a:srgbClr val="FF0000"/>
                </a:solidFill>
              </a:rPr>
              <a:t>活动记录保存</a:t>
            </a:r>
            <a:r>
              <a:rPr lang="zh-CN" altLang="en-US" b="1" dirty="0">
                <a:solidFill>
                  <a:srgbClr val="FF0000"/>
                </a:solidFill>
              </a:rPr>
              <a:t>一个</a:t>
            </a:r>
            <a:r>
              <a:rPr lang="en-US" altLang="zh-CN" dirty="0">
                <a:solidFill>
                  <a:srgbClr val="FF0000"/>
                </a:solidFill>
              </a:rPr>
              <a:t>Display </a:t>
            </a:r>
            <a:r>
              <a:rPr lang="zh-CN" altLang="en-US" b="1" dirty="0">
                <a:solidFill>
                  <a:srgbClr val="FF0000"/>
                </a:solidFill>
              </a:rPr>
              <a:t>表</a:t>
            </a:r>
            <a:r>
              <a:rPr lang="zh-CN" altLang="en-US" b="1" dirty="0" smtClean="0">
                <a:solidFill>
                  <a:srgbClr val="FF0000"/>
                </a:solidFill>
              </a:rPr>
              <a:t>项</a:t>
            </a:r>
            <a:endParaRPr kumimoji="0" lang="zh-CN" altLang="en-US" b="1" dirty="0">
              <a:solidFill>
                <a:srgbClr val="800080"/>
              </a:solidFill>
            </a:endParaRPr>
          </a:p>
        </p:txBody>
      </p:sp>
      <p:sp>
        <p:nvSpPr>
          <p:cNvPr id="29701" name="Text Box 5"/>
          <p:cNvSpPr txBox="1">
            <a:spLocks noChangeArrowheads="1"/>
          </p:cNvSpPr>
          <p:nvPr/>
        </p:nvSpPr>
        <p:spPr bwMode="auto">
          <a:xfrm>
            <a:off x="7195344" y="1052736"/>
            <a:ext cx="1893888" cy="4708981"/>
          </a:xfrm>
          <a:prstGeom prst="rect">
            <a:avLst/>
          </a:prstGeom>
          <a:noFill/>
          <a:ln w="9525">
            <a:noFill/>
            <a:miter lim="800000"/>
          </a:ln>
          <a:effectLst/>
        </p:spPr>
        <p:txBody>
          <a:bodyPr wrap="square">
            <a:spAutoFit/>
          </a:bodyPr>
          <a:lstStyle/>
          <a:p>
            <a:pPr>
              <a:buFont typeface="Wingdings" panose="05000000000000000000" pitchFamily="2" charset="2"/>
              <a:buNone/>
            </a:pPr>
            <a:r>
              <a:rPr kumimoji="0" lang="en-US" altLang="zh-CN" sz="1500" b="1" dirty="0"/>
              <a:t>program Main( I,O)</a:t>
            </a:r>
            <a:r>
              <a:rPr kumimoji="0" lang="zh-CN" altLang="en-US" sz="1500" b="1" dirty="0"/>
              <a:t>；</a:t>
            </a:r>
            <a:endParaRPr kumimoji="0" lang="zh-CN" altLang="en-US" sz="1500" b="1" dirty="0"/>
          </a:p>
          <a:p>
            <a:pPr>
              <a:buFont typeface="Wingdings" panose="05000000000000000000" pitchFamily="2" charset="2"/>
              <a:buNone/>
            </a:pPr>
            <a:r>
              <a:rPr kumimoji="0" lang="en-US" altLang="zh-CN" sz="1500" b="1" dirty="0"/>
              <a:t>procedure P;</a:t>
            </a:r>
            <a:endParaRPr kumimoji="0" lang="en-US" altLang="zh-CN" sz="1500" b="1" dirty="0"/>
          </a:p>
          <a:p>
            <a:pPr>
              <a:buFont typeface="Wingdings" panose="05000000000000000000" pitchFamily="2" charset="2"/>
              <a:buNone/>
            </a:pPr>
            <a:r>
              <a:rPr kumimoji="0" lang="en-US" altLang="zh-CN" sz="1500" b="1" dirty="0"/>
              <a:t>   procedure Q;</a:t>
            </a:r>
            <a:endParaRPr kumimoji="0" lang="en-US" altLang="zh-CN" sz="1500" b="1" dirty="0"/>
          </a:p>
          <a:p>
            <a:pPr>
              <a:buFont typeface="Wingdings" panose="05000000000000000000" pitchFamily="2" charset="2"/>
              <a:buNone/>
            </a:pPr>
            <a:r>
              <a:rPr kumimoji="0" lang="en-US" altLang="zh-CN" sz="1500" b="1" dirty="0"/>
              <a:t>      procedure R;</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a:t>
            </a:r>
            <a:r>
              <a:rPr kumimoji="0" lang="en-US" altLang="zh-CN" sz="1500" b="1" dirty="0" smtClean="0"/>
              <a:t>R; </a:t>
            </a:r>
            <a:r>
              <a:rPr kumimoji="0" lang="en-US" altLang="zh-CN" sz="1500" b="1" dirty="0"/>
              <a:t>…</a:t>
            </a:r>
            <a:endParaRPr kumimoji="0" lang="en-US" altLang="zh-CN" sz="1500" b="1" dirty="0">
              <a:solidFill>
                <a:srgbClr val="800080"/>
              </a:solidFill>
            </a:endParaRPr>
          </a:p>
          <a:p>
            <a:pPr>
              <a:buFont typeface="Wingdings" panose="05000000000000000000" pitchFamily="2" charset="2"/>
              <a:buNone/>
            </a:pPr>
            <a:r>
              <a:rPr kumimoji="0" lang="en-US" altLang="zh-CN" sz="1500" b="1" dirty="0"/>
              <a:t>         end;   /*R*/</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R; …</a:t>
            </a:r>
            <a:endParaRPr kumimoji="0" lang="en-US" altLang="zh-CN" sz="1500" b="1" dirty="0"/>
          </a:p>
          <a:p>
            <a:pPr>
              <a:buFont typeface="Wingdings" panose="05000000000000000000" pitchFamily="2" charset="2"/>
              <a:buNone/>
            </a:pPr>
            <a:r>
              <a:rPr kumimoji="0" lang="en-US" altLang="zh-CN" sz="1500" b="1" dirty="0"/>
              <a:t>      end;   /*Q*/</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Q; …</a:t>
            </a:r>
            <a:endParaRPr kumimoji="0" lang="en-US" altLang="zh-CN" sz="1500" b="1" dirty="0"/>
          </a:p>
          <a:p>
            <a:pPr>
              <a:buFont typeface="Wingdings" panose="05000000000000000000" pitchFamily="2" charset="2"/>
              <a:buNone/>
            </a:pPr>
            <a:r>
              <a:rPr kumimoji="0" lang="en-US" altLang="zh-CN" sz="1500" b="1" dirty="0"/>
              <a:t>   end;   /*P*/</a:t>
            </a:r>
            <a:endParaRPr kumimoji="0" lang="en-US" altLang="zh-CN" sz="1500" b="1" dirty="0"/>
          </a:p>
          <a:p>
            <a:pPr>
              <a:buFont typeface="Wingdings" panose="05000000000000000000" pitchFamily="2" charset="2"/>
              <a:buNone/>
            </a:pPr>
            <a:r>
              <a:rPr kumimoji="0" lang="en-US" altLang="zh-CN" sz="1500" b="1" dirty="0"/>
              <a:t>procedure S;</a:t>
            </a:r>
            <a:endParaRPr kumimoji="0" lang="en-US" altLang="zh-CN" sz="1500" b="1" dirty="0"/>
          </a:p>
          <a:p>
            <a:pPr>
              <a:buFont typeface="Wingdings" panose="05000000000000000000" pitchFamily="2" charset="2"/>
              <a:buNone/>
            </a:pPr>
            <a:r>
              <a:rPr kumimoji="0" lang="en-US" altLang="zh-CN" sz="1500" b="1" dirty="0"/>
              <a:t>   begin</a:t>
            </a:r>
            <a:endParaRPr kumimoji="0" lang="en-US" altLang="zh-CN" sz="1500" b="1" dirty="0"/>
          </a:p>
          <a:p>
            <a:pPr>
              <a:buFont typeface="Wingdings" panose="05000000000000000000" pitchFamily="2" charset="2"/>
              <a:buNone/>
            </a:pPr>
            <a:r>
              <a:rPr kumimoji="0" lang="en-US" altLang="zh-CN" sz="1500" b="1" dirty="0"/>
              <a:t>      … P; …</a:t>
            </a:r>
            <a:endParaRPr kumimoji="0" lang="en-US" altLang="zh-CN" sz="1500" b="1" dirty="0"/>
          </a:p>
          <a:p>
            <a:pPr>
              <a:buFont typeface="Wingdings" panose="05000000000000000000" pitchFamily="2" charset="2"/>
              <a:buNone/>
            </a:pPr>
            <a:r>
              <a:rPr kumimoji="0" lang="en-US" altLang="zh-CN" sz="1500" b="1" dirty="0"/>
              <a:t>   end;   /*S*/</a:t>
            </a:r>
            <a:endParaRPr kumimoji="0" lang="en-US" altLang="zh-CN" sz="1500" b="1" dirty="0"/>
          </a:p>
          <a:p>
            <a:pPr>
              <a:buFont typeface="Wingdings" panose="05000000000000000000" pitchFamily="2" charset="2"/>
              <a:buNone/>
            </a:pPr>
            <a:r>
              <a:rPr kumimoji="0" lang="en-US" altLang="zh-CN" sz="1500" b="1" dirty="0"/>
              <a:t>begin</a:t>
            </a:r>
            <a:endParaRPr kumimoji="0" lang="en-US" altLang="zh-CN" sz="1500" b="1" dirty="0"/>
          </a:p>
          <a:p>
            <a:pPr>
              <a:buFont typeface="Wingdings" panose="05000000000000000000" pitchFamily="2" charset="2"/>
              <a:buNone/>
            </a:pPr>
            <a:r>
              <a:rPr kumimoji="0" lang="en-US" altLang="zh-CN" sz="1500" b="1" dirty="0"/>
              <a:t>   …  S; …</a:t>
            </a:r>
            <a:endParaRPr kumimoji="0" lang="en-US" altLang="zh-CN" sz="1500" b="1" dirty="0"/>
          </a:p>
          <a:p>
            <a:pPr>
              <a:buFont typeface="Wingdings" panose="05000000000000000000" pitchFamily="2" charset="2"/>
              <a:buNone/>
            </a:pPr>
            <a:r>
              <a:rPr kumimoji="0" lang="en-US" altLang="zh-CN" sz="1500" b="1" dirty="0"/>
              <a:t>end.   /*main*/</a:t>
            </a:r>
            <a:endParaRPr kumimoji="0" lang="en-US" altLang="zh-CN" sz="1500" b="1" dirty="0"/>
          </a:p>
        </p:txBody>
      </p:sp>
      <p:sp>
        <p:nvSpPr>
          <p:cNvPr id="29711" name="AutoShape 1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2" name="AutoShape 1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3" name="AutoShape 1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4" name="AutoShape 1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pic>
        <p:nvPicPr>
          <p:cNvPr id="2" name="图片 1"/>
          <p:cNvPicPr>
            <a:picLocks noChangeAspect="1"/>
          </p:cNvPicPr>
          <p:nvPr/>
        </p:nvPicPr>
        <p:blipFill>
          <a:blip r:embed="rId1"/>
          <a:stretch>
            <a:fillRect/>
          </a:stretch>
        </p:blipFill>
        <p:spPr>
          <a:xfrm>
            <a:off x="380881" y="2924944"/>
            <a:ext cx="6903147" cy="3632234"/>
          </a:xfrm>
          <a:prstGeom prst="rect">
            <a:avLst/>
          </a:prstGeom>
        </p:spPr>
      </p:pic>
      <p:sp>
        <p:nvSpPr>
          <p:cNvPr id="24" name="Rectangle 17"/>
          <p:cNvSpPr>
            <a:spLocks noChangeArrowheads="1"/>
          </p:cNvSpPr>
          <p:nvPr/>
        </p:nvSpPr>
        <p:spPr bwMode="auto">
          <a:xfrm>
            <a:off x="377933" y="2409966"/>
            <a:ext cx="6665060" cy="584775"/>
          </a:xfrm>
          <a:prstGeom prst="rect">
            <a:avLst/>
          </a:prstGeom>
          <a:noFill/>
          <a:ln w="9525">
            <a:noFill/>
            <a:miter lim="800000"/>
          </a:ln>
          <a:effectLst/>
        </p:spPr>
        <p:txBody>
          <a:bodyPr wrap="square">
            <a:spAutoFit/>
          </a:bodyPr>
          <a:lstStyle/>
          <a:p>
            <a:pPr eaLnBrk="0" hangingPunct="0">
              <a:buClrTx/>
              <a:buFontTx/>
              <a:buNone/>
            </a:pPr>
            <a:r>
              <a:rPr lang="zh-CN" altLang="en-US" sz="1600" b="1" dirty="0" smtClean="0">
                <a:solidFill>
                  <a:srgbClr val="FF0000"/>
                </a:solidFill>
              </a:rPr>
              <a:t>左：</a:t>
            </a:r>
            <a:r>
              <a:rPr lang="en-US" altLang="zh-CN" sz="1600" b="1" dirty="0"/>
              <a:t>R </a:t>
            </a:r>
            <a:r>
              <a:rPr lang="zh-CN" altLang="en-US" sz="1600" b="1" dirty="0" smtClean="0"/>
              <a:t>第一次</a:t>
            </a:r>
            <a:r>
              <a:rPr lang="zh-CN" altLang="en-US" sz="1600" b="1" dirty="0"/>
              <a:t>激活</a:t>
            </a:r>
            <a:r>
              <a:rPr lang="zh-CN" altLang="en-US" sz="1600" b="1" dirty="0" smtClean="0"/>
              <a:t>后全局 </a:t>
            </a:r>
            <a:r>
              <a:rPr lang="en-US" altLang="zh-CN" sz="1600" b="1" dirty="0" smtClean="0"/>
              <a:t>Display</a:t>
            </a:r>
            <a:r>
              <a:rPr lang="zh-CN" altLang="en-US" sz="1600" b="1" dirty="0" smtClean="0"/>
              <a:t>表及</a:t>
            </a:r>
            <a:r>
              <a:rPr lang="zh-CN" altLang="en-US" sz="1600" b="1" dirty="0"/>
              <a:t>各</a:t>
            </a:r>
            <a:r>
              <a:rPr lang="zh-CN" altLang="en-US" sz="1600" b="1" dirty="0" smtClean="0"/>
              <a:t>过程活动</a:t>
            </a:r>
            <a:r>
              <a:rPr lang="zh-CN" altLang="en-US" sz="1600" b="1" dirty="0"/>
              <a:t>记录</a:t>
            </a:r>
            <a:r>
              <a:rPr lang="zh-CN" altLang="en-US" sz="1600" b="1" dirty="0" smtClean="0"/>
              <a:t>中</a:t>
            </a:r>
            <a:r>
              <a:rPr lang="en-US" altLang="zh-CN" sz="1600" b="1" dirty="0" smtClean="0"/>
              <a:t>Display </a:t>
            </a:r>
            <a:r>
              <a:rPr lang="zh-CN" altLang="en-US" sz="1600" b="1" dirty="0"/>
              <a:t>表项 </a:t>
            </a:r>
            <a:br>
              <a:rPr lang="zh-CN" altLang="en-US" sz="1600" b="1" dirty="0"/>
            </a:br>
            <a:r>
              <a:rPr lang="zh-CN" altLang="en-US" sz="1600" b="1" dirty="0" smtClean="0">
                <a:solidFill>
                  <a:srgbClr val="FF0000"/>
                </a:solidFill>
              </a:rPr>
              <a:t>右：</a:t>
            </a:r>
            <a:r>
              <a:rPr lang="en-US" altLang="zh-CN" sz="1600" b="1" dirty="0"/>
              <a:t>R </a:t>
            </a:r>
            <a:r>
              <a:rPr lang="zh-CN" altLang="en-US" sz="1600" b="1" dirty="0" smtClean="0"/>
              <a:t>第二</a:t>
            </a:r>
            <a:r>
              <a:rPr lang="zh-CN" altLang="en-US" sz="1600" b="1" dirty="0"/>
              <a:t>次</a:t>
            </a:r>
            <a:r>
              <a:rPr lang="zh-CN" altLang="en-US" sz="1600" b="1" dirty="0" smtClean="0"/>
              <a:t>激活</a:t>
            </a:r>
            <a:r>
              <a:rPr lang="zh-CN" altLang="en-US" sz="1600" b="1" dirty="0"/>
              <a:t>后全局 </a:t>
            </a:r>
            <a:r>
              <a:rPr lang="en-US" altLang="zh-CN" sz="1600" b="1" dirty="0"/>
              <a:t>Display</a:t>
            </a:r>
            <a:r>
              <a:rPr lang="zh-CN" altLang="en-US" sz="1600" b="1" dirty="0"/>
              <a:t>表及各过程活动记录中</a:t>
            </a:r>
            <a:r>
              <a:rPr lang="en-US" altLang="zh-CN" sz="1600" b="1" dirty="0"/>
              <a:t>Display </a:t>
            </a:r>
            <a:r>
              <a:rPr lang="zh-CN" altLang="en-US" sz="1600" b="1" dirty="0"/>
              <a:t>表项</a:t>
            </a:r>
            <a:endParaRPr lang="zh-CN" altLang="en-US" sz="1600" b="1" dirty="0">
              <a:solidFill>
                <a:srgbClr val="FF0000"/>
              </a:solidFill>
            </a:endParaRPr>
          </a:p>
        </p:txBody>
      </p:sp>
    </p:spTree>
  </p:cSld>
  <p:clrMapOvr>
    <a:masterClrMapping/>
  </p:clrMapOvr>
  <p:transition spd="med" advClick="0">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29699" name="Text Box 3"/>
          <p:cNvSpPr txBox="1">
            <a:spLocks noChangeArrowheads="1"/>
          </p:cNvSpPr>
          <p:nvPr/>
        </p:nvSpPr>
        <p:spPr bwMode="auto">
          <a:xfrm>
            <a:off x="685800" y="10207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29700" name="Rectangle 4"/>
          <p:cNvSpPr>
            <a:spLocks noChangeArrowheads="1"/>
          </p:cNvSpPr>
          <p:nvPr/>
        </p:nvSpPr>
        <p:spPr bwMode="auto">
          <a:xfrm>
            <a:off x="876300" y="1600200"/>
            <a:ext cx="5067300" cy="1415772"/>
          </a:xfrm>
          <a:prstGeom prst="rect">
            <a:avLst/>
          </a:prstGeom>
          <a:noFill/>
          <a:ln w="9525">
            <a:noFill/>
            <a:miter lim="800000"/>
          </a:ln>
          <a:effectLst/>
        </p:spPr>
        <p:txBody>
          <a:bodyPr wrap="square">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嵌套过程语言的栈式分配</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smtClean="0">
                <a:solidFill>
                  <a:srgbClr val="FF0000"/>
                </a:solidFill>
              </a:rPr>
              <a:t>活动记录保存</a:t>
            </a:r>
            <a:r>
              <a:rPr lang="zh-CN" altLang="en-US" b="1" dirty="0">
                <a:solidFill>
                  <a:srgbClr val="FF0000"/>
                </a:solidFill>
              </a:rPr>
              <a:t>一个</a:t>
            </a:r>
            <a:r>
              <a:rPr lang="en-US" altLang="zh-CN" dirty="0">
                <a:solidFill>
                  <a:srgbClr val="FF0000"/>
                </a:solidFill>
              </a:rPr>
              <a:t>Display </a:t>
            </a:r>
            <a:r>
              <a:rPr lang="zh-CN" altLang="en-US" b="1" dirty="0">
                <a:solidFill>
                  <a:srgbClr val="FF0000"/>
                </a:solidFill>
              </a:rPr>
              <a:t>表项</a:t>
            </a:r>
            <a:endParaRPr lang="zh-CN" altLang="en-US" b="1" dirty="0">
              <a:solidFill>
                <a:srgbClr val="FF0000"/>
              </a:solidFill>
            </a:endParaRPr>
          </a:p>
          <a:p>
            <a:pPr lvl="1">
              <a:buFontTx/>
              <a:buChar char="•"/>
            </a:pPr>
            <a:endParaRPr kumimoji="0" lang="zh-CN" altLang="en-US" b="1" dirty="0">
              <a:solidFill>
                <a:srgbClr val="800080"/>
              </a:solidFill>
            </a:endParaRPr>
          </a:p>
        </p:txBody>
      </p:sp>
      <p:sp>
        <p:nvSpPr>
          <p:cNvPr id="29701" name="Text Box 5"/>
          <p:cNvSpPr txBox="1">
            <a:spLocks noChangeArrowheads="1"/>
          </p:cNvSpPr>
          <p:nvPr/>
        </p:nvSpPr>
        <p:spPr bwMode="auto">
          <a:xfrm>
            <a:off x="6161856" y="964795"/>
            <a:ext cx="2514600" cy="5584825"/>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dirty="0"/>
              <a:t>program Main( I,O)</a:t>
            </a:r>
            <a:r>
              <a:rPr kumimoji="0" lang="zh-CN" altLang="en-US" sz="1800" b="1" dirty="0"/>
              <a:t>；</a:t>
            </a:r>
            <a:endParaRPr kumimoji="0" lang="zh-CN" altLang="en-US" sz="1800" b="1" dirty="0"/>
          </a:p>
          <a:p>
            <a:pPr>
              <a:buFont typeface="Wingdings" panose="05000000000000000000" pitchFamily="2" charset="2"/>
              <a:buNone/>
            </a:pPr>
            <a:r>
              <a:rPr kumimoji="0" lang="en-US" altLang="zh-CN" sz="1800" b="1" dirty="0"/>
              <a:t>procedure P;</a:t>
            </a:r>
            <a:endParaRPr kumimoji="0" lang="en-US" altLang="zh-CN" sz="1800" b="1" dirty="0"/>
          </a:p>
          <a:p>
            <a:pPr>
              <a:buFont typeface="Wingdings" panose="05000000000000000000" pitchFamily="2" charset="2"/>
              <a:buNone/>
            </a:pPr>
            <a:r>
              <a:rPr kumimoji="0" lang="en-US" altLang="zh-CN" sz="1800" b="1" dirty="0"/>
              <a:t>   procedure Q;</a:t>
            </a:r>
            <a:endParaRPr kumimoji="0" lang="en-US" altLang="zh-CN" sz="1800" b="1" dirty="0"/>
          </a:p>
          <a:p>
            <a:pPr>
              <a:buFont typeface="Wingdings" panose="05000000000000000000" pitchFamily="2" charset="2"/>
              <a:buNone/>
            </a:pPr>
            <a:r>
              <a:rPr kumimoji="0" lang="en-US" altLang="zh-CN" sz="1800" b="1" dirty="0"/>
              <a:t>      procedure R;</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a:t>
            </a:r>
            <a:r>
              <a:rPr kumimoji="0" lang="en-US" altLang="zh-CN" sz="1800" b="1" dirty="0">
                <a:solidFill>
                  <a:srgbClr val="FF0000"/>
                </a:solidFill>
              </a:rPr>
              <a:t>P</a:t>
            </a:r>
            <a:r>
              <a:rPr kumimoji="0" lang="en-US" altLang="zh-CN" sz="1800" b="1" dirty="0"/>
              <a:t>; …</a:t>
            </a:r>
            <a:endParaRPr kumimoji="0" lang="en-US" altLang="zh-CN" sz="1800" b="1" dirty="0">
              <a:solidFill>
                <a:srgbClr val="800080"/>
              </a:solidFill>
            </a:endParaRPr>
          </a:p>
          <a:p>
            <a:pPr>
              <a:buFont typeface="Wingdings" panose="05000000000000000000" pitchFamily="2" charset="2"/>
              <a:buNone/>
            </a:pPr>
            <a:r>
              <a:rPr kumimoji="0" lang="en-US" altLang="zh-CN" sz="1800" b="1" dirty="0"/>
              <a:t>         end;   /*R*/</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R; …</a:t>
            </a:r>
            <a:endParaRPr kumimoji="0" lang="en-US" altLang="zh-CN" sz="1800" b="1" dirty="0"/>
          </a:p>
          <a:p>
            <a:pPr>
              <a:buFont typeface="Wingdings" panose="05000000000000000000" pitchFamily="2" charset="2"/>
              <a:buNone/>
            </a:pPr>
            <a:r>
              <a:rPr kumimoji="0" lang="en-US" altLang="zh-CN" sz="1800" b="1" dirty="0"/>
              <a:t>      end;   /*Q*/</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Q; …</a:t>
            </a:r>
            <a:endParaRPr kumimoji="0" lang="en-US" altLang="zh-CN" sz="1800" b="1" dirty="0"/>
          </a:p>
          <a:p>
            <a:pPr>
              <a:buFont typeface="Wingdings" panose="05000000000000000000" pitchFamily="2" charset="2"/>
              <a:buNone/>
            </a:pPr>
            <a:r>
              <a:rPr kumimoji="0" lang="en-US" altLang="zh-CN" sz="1800" b="1" dirty="0"/>
              <a:t>   end;   /*P*/</a:t>
            </a:r>
            <a:endParaRPr kumimoji="0" lang="en-US" altLang="zh-CN" sz="1800" b="1" dirty="0"/>
          </a:p>
          <a:p>
            <a:pPr>
              <a:buFont typeface="Wingdings" panose="05000000000000000000" pitchFamily="2" charset="2"/>
              <a:buNone/>
            </a:pPr>
            <a:r>
              <a:rPr kumimoji="0" lang="en-US" altLang="zh-CN" sz="1800" b="1" dirty="0"/>
              <a:t>procedure S;</a:t>
            </a:r>
            <a:endParaRPr kumimoji="0" lang="en-US" altLang="zh-CN" sz="1800" b="1" dirty="0"/>
          </a:p>
          <a:p>
            <a:pPr>
              <a:buFont typeface="Wingdings" panose="05000000000000000000" pitchFamily="2" charset="2"/>
              <a:buNone/>
            </a:pPr>
            <a:r>
              <a:rPr kumimoji="0" lang="en-US" altLang="zh-CN" sz="1800" b="1" dirty="0"/>
              <a:t>   begin</a:t>
            </a:r>
            <a:endParaRPr kumimoji="0" lang="en-US" altLang="zh-CN" sz="1800" b="1" dirty="0"/>
          </a:p>
          <a:p>
            <a:pPr>
              <a:buFont typeface="Wingdings" panose="05000000000000000000" pitchFamily="2" charset="2"/>
              <a:buNone/>
            </a:pPr>
            <a:r>
              <a:rPr kumimoji="0" lang="en-US" altLang="zh-CN" sz="1800" b="1" dirty="0"/>
              <a:t>      … P; …</a:t>
            </a:r>
            <a:endParaRPr kumimoji="0" lang="en-US" altLang="zh-CN" sz="1800" b="1" dirty="0"/>
          </a:p>
          <a:p>
            <a:pPr>
              <a:buFont typeface="Wingdings" panose="05000000000000000000" pitchFamily="2" charset="2"/>
              <a:buNone/>
            </a:pPr>
            <a:r>
              <a:rPr kumimoji="0" lang="en-US" altLang="zh-CN" sz="1800" b="1" dirty="0"/>
              <a:t>   end;   /*S*/</a:t>
            </a:r>
            <a:endParaRPr kumimoji="0" lang="en-US" altLang="zh-CN" sz="1800" b="1" dirty="0"/>
          </a:p>
          <a:p>
            <a:pPr>
              <a:buFont typeface="Wingdings" panose="05000000000000000000" pitchFamily="2" charset="2"/>
              <a:buNone/>
            </a:pPr>
            <a:r>
              <a:rPr kumimoji="0" lang="en-US" altLang="zh-CN" sz="1800" b="1" dirty="0"/>
              <a:t>begin</a:t>
            </a:r>
            <a:endParaRPr kumimoji="0" lang="en-US" altLang="zh-CN" sz="1800" b="1" dirty="0"/>
          </a:p>
          <a:p>
            <a:pPr>
              <a:buFont typeface="Wingdings" panose="05000000000000000000" pitchFamily="2" charset="2"/>
              <a:buNone/>
            </a:pPr>
            <a:r>
              <a:rPr kumimoji="0" lang="en-US" altLang="zh-CN" sz="1800" b="1" dirty="0"/>
              <a:t>   …  S; …</a:t>
            </a:r>
            <a:endParaRPr kumimoji="0" lang="en-US" altLang="zh-CN" sz="1800" b="1" dirty="0"/>
          </a:p>
          <a:p>
            <a:pPr>
              <a:buFont typeface="Wingdings" panose="05000000000000000000" pitchFamily="2" charset="2"/>
              <a:buNone/>
            </a:pPr>
            <a:r>
              <a:rPr kumimoji="0" lang="en-US" altLang="zh-CN" sz="1800" b="1" dirty="0"/>
              <a:t>end.   /*main*/</a:t>
            </a:r>
            <a:endParaRPr kumimoji="0" lang="en-US" altLang="zh-CN" sz="1800" b="1" dirty="0"/>
          </a:p>
        </p:txBody>
      </p:sp>
      <p:sp>
        <p:nvSpPr>
          <p:cNvPr id="29702" name="Line 6"/>
          <p:cNvSpPr>
            <a:spLocks noChangeShapeType="1"/>
          </p:cNvSpPr>
          <p:nvPr/>
        </p:nvSpPr>
        <p:spPr bwMode="auto">
          <a:xfrm>
            <a:off x="1187450" y="2780928"/>
            <a:ext cx="31750" cy="3311525"/>
          </a:xfrm>
          <a:prstGeom prst="line">
            <a:avLst/>
          </a:prstGeom>
          <a:noFill/>
          <a:ln w="9525">
            <a:solidFill>
              <a:srgbClr val="800080"/>
            </a:solidFill>
            <a:round/>
          </a:ln>
          <a:effectLst/>
        </p:spPr>
        <p:txBody>
          <a:bodyPr>
            <a:spAutoFit/>
          </a:bodyPr>
          <a:lstStyle/>
          <a:p>
            <a:endParaRPr lang="zh-CN" altLang="en-US"/>
          </a:p>
        </p:txBody>
      </p:sp>
      <p:sp>
        <p:nvSpPr>
          <p:cNvPr id="29703" name="Line 7"/>
          <p:cNvSpPr>
            <a:spLocks noChangeShapeType="1"/>
          </p:cNvSpPr>
          <p:nvPr/>
        </p:nvSpPr>
        <p:spPr bwMode="auto">
          <a:xfrm>
            <a:off x="5715000" y="2780928"/>
            <a:ext cx="0" cy="3311525"/>
          </a:xfrm>
          <a:prstGeom prst="line">
            <a:avLst/>
          </a:prstGeom>
          <a:noFill/>
          <a:ln w="9525">
            <a:solidFill>
              <a:srgbClr val="800080"/>
            </a:solidFill>
            <a:round/>
          </a:ln>
          <a:effectLst/>
        </p:spPr>
        <p:txBody>
          <a:bodyPr>
            <a:spAutoFit/>
          </a:bodyPr>
          <a:lstStyle/>
          <a:p>
            <a:endParaRPr lang="zh-CN" altLang="en-US"/>
          </a:p>
        </p:txBody>
      </p:sp>
      <p:sp>
        <p:nvSpPr>
          <p:cNvPr id="29704" name="Line 8"/>
          <p:cNvSpPr>
            <a:spLocks noChangeShapeType="1"/>
          </p:cNvSpPr>
          <p:nvPr/>
        </p:nvSpPr>
        <p:spPr bwMode="auto">
          <a:xfrm>
            <a:off x="1219200" y="6092453"/>
            <a:ext cx="4495800" cy="0"/>
          </a:xfrm>
          <a:prstGeom prst="line">
            <a:avLst/>
          </a:prstGeom>
          <a:noFill/>
          <a:ln w="9525">
            <a:solidFill>
              <a:srgbClr val="800080"/>
            </a:solidFill>
            <a:round/>
          </a:ln>
          <a:effectLst/>
        </p:spPr>
        <p:txBody>
          <a:bodyPr>
            <a:spAutoFit/>
          </a:bodyPr>
          <a:lstStyle/>
          <a:p>
            <a:endParaRPr lang="zh-CN" altLang="en-US"/>
          </a:p>
        </p:txBody>
      </p:sp>
      <p:sp>
        <p:nvSpPr>
          <p:cNvPr id="29705" name="Line 9"/>
          <p:cNvSpPr>
            <a:spLocks noChangeShapeType="1"/>
          </p:cNvSpPr>
          <p:nvPr/>
        </p:nvSpPr>
        <p:spPr bwMode="auto">
          <a:xfrm>
            <a:off x="1219200" y="5406653"/>
            <a:ext cx="4495800" cy="0"/>
          </a:xfrm>
          <a:prstGeom prst="line">
            <a:avLst/>
          </a:prstGeom>
          <a:noFill/>
          <a:ln w="9525">
            <a:solidFill>
              <a:srgbClr val="800080"/>
            </a:solidFill>
            <a:round/>
          </a:ln>
          <a:effectLst/>
        </p:spPr>
        <p:txBody>
          <a:bodyPr>
            <a:spAutoFit/>
          </a:bodyPr>
          <a:lstStyle/>
          <a:p>
            <a:endParaRPr lang="zh-CN" altLang="en-US"/>
          </a:p>
        </p:txBody>
      </p:sp>
      <p:sp>
        <p:nvSpPr>
          <p:cNvPr id="29706" name="Rectangle 10"/>
          <p:cNvSpPr>
            <a:spLocks noChangeArrowheads="1"/>
          </p:cNvSpPr>
          <p:nvPr/>
        </p:nvSpPr>
        <p:spPr bwMode="auto">
          <a:xfrm>
            <a:off x="1219200" y="5543178"/>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saved             </a:t>
            </a:r>
            <a:r>
              <a:rPr lang="en-US" altLang="zh-CN" sz="2000">
                <a:solidFill>
                  <a:srgbClr val="800080"/>
                </a:solidFill>
                <a:ea typeface="宋体" panose="02010600030101010101" pitchFamily="2" charset="-122"/>
                <a:cs typeface="Arial" panose="020B0604020202020204" pitchFamily="34" charset="0"/>
              </a:rPr>
              <a:t>S     _     _    </a:t>
            </a:r>
            <a:r>
              <a:rPr lang="en-US" altLang="zh-CN" sz="2000">
                <a:solidFill>
                  <a:srgbClr val="800080"/>
                </a:solidFill>
                <a:ea typeface="宋体" panose="02010600030101010101" pitchFamily="2" charset="-122"/>
              </a:rPr>
              <a:t>P    Q    R</a:t>
            </a:r>
            <a:endParaRPr lang="en-US" altLang="zh-CN" sz="2000">
              <a:solidFill>
                <a:srgbClr val="800080"/>
              </a:solidFill>
              <a:ea typeface="宋体" panose="02010600030101010101" pitchFamily="2" charset="-122"/>
            </a:endParaRPr>
          </a:p>
        </p:txBody>
      </p:sp>
      <p:sp>
        <p:nvSpPr>
          <p:cNvPr id="29707" name="Rectangle 11"/>
          <p:cNvSpPr>
            <a:spLocks noChangeArrowheads="1"/>
          </p:cNvSpPr>
          <p:nvPr/>
        </p:nvSpPr>
        <p:spPr bwMode="auto">
          <a:xfrm>
            <a:off x="1219200" y="4000128"/>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D[2]                </a:t>
            </a:r>
            <a:r>
              <a:rPr lang="en-US" altLang="zh-CN" sz="2000">
                <a:solidFill>
                  <a:srgbClr val="800080"/>
                </a:solidFill>
                <a:ea typeface="宋体" panose="02010600030101010101" pitchFamily="2" charset="-122"/>
                <a:cs typeface="Arial" panose="020B0604020202020204" pitchFamily="34" charset="0"/>
              </a:rPr>
              <a:t>_     </a:t>
            </a:r>
            <a:r>
              <a:rPr lang="en-US" altLang="zh-CN" sz="2000">
                <a:solidFill>
                  <a:srgbClr val="800080"/>
                </a:solidFill>
                <a:ea typeface="宋体" panose="02010600030101010101" pitchFamily="2" charset="-122"/>
              </a:rPr>
              <a:t>Q    Q    Q    Q’    Q’</a:t>
            </a:r>
            <a:endParaRPr lang="en-US" altLang="zh-CN" sz="2000">
              <a:solidFill>
                <a:srgbClr val="800080"/>
              </a:solidFill>
              <a:ea typeface="宋体" panose="02010600030101010101" pitchFamily="2" charset="-122"/>
            </a:endParaRPr>
          </a:p>
        </p:txBody>
      </p:sp>
      <p:sp>
        <p:nvSpPr>
          <p:cNvPr id="29708" name="Rectangle 12"/>
          <p:cNvSpPr>
            <a:spLocks noChangeArrowheads="1"/>
          </p:cNvSpPr>
          <p:nvPr/>
        </p:nvSpPr>
        <p:spPr bwMode="auto">
          <a:xfrm>
            <a:off x="1219200" y="3527053"/>
            <a:ext cx="44196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D[3]                </a:t>
            </a:r>
            <a:r>
              <a:rPr lang="en-US" altLang="zh-CN" sz="2000">
                <a:solidFill>
                  <a:srgbClr val="800080"/>
                </a:solidFill>
                <a:ea typeface="宋体" panose="02010600030101010101" pitchFamily="2" charset="-122"/>
                <a:cs typeface="Arial" panose="020B0604020202020204" pitchFamily="34" charset="0"/>
              </a:rPr>
              <a:t>_     _     </a:t>
            </a:r>
            <a:r>
              <a:rPr lang="en-US" altLang="zh-CN" sz="2000">
                <a:solidFill>
                  <a:srgbClr val="800080"/>
                </a:solidFill>
                <a:ea typeface="宋体" panose="02010600030101010101" pitchFamily="2" charset="-122"/>
              </a:rPr>
              <a:t>R    R    R    R’</a:t>
            </a:r>
            <a:endParaRPr lang="en-US" altLang="zh-CN" sz="2000">
              <a:solidFill>
                <a:srgbClr val="800080"/>
              </a:solidFill>
              <a:ea typeface="宋体" panose="02010600030101010101" pitchFamily="2" charset="-122"/>
            </a:endParaRPr>
          </a:p>
        </p:txBody>
      </p:sp>
      <p:sp>
        <p:nvSpPr>
          <p:cNvPr id="29709" name="Line 13"/>
          <p:cNvSpPr>
            <a:spLocks noChangeShapeType="1"/>
          </p:cNvSpPr>
          <p:nvPr/>
        </p:nvSpPr>
        <p:spPr bwMode="auto">
          <a:xfrm>
            <a:off x="1219200" y="3466728"/>
            <a:ext cx="4495800" cy="0"/>
          </a:xfrm>
          <a:prstGeom prst="line">
            <a:avLst/>
          </a:prstGeom>
          <a:noFill/>
          <a:ln w="9525">
            <a:solidFill>
              <a:srgbClr val="800080"/>
            </a:solidFill>
            <a:round/>
          </a:ln>
          <a:effectLst/>
        </p:spPr>
        <p:txBody>
          <a:bodyPr>
            <a:spAutoFit/>
          </a:bodyPr>
          <a:lstStyle/>
          <a:p>
            <a:endParaRPr lang="zh-CN" altLang="en-US"/>
          </a:p>
        </p:txBody>
      </p:sp>
      <p:sp>
        <p:nvSpPr>
          <p:cNvPr id="29711" name="AutoShape 1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2" name="AutoShape 1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3" name="AutoShape 1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4" name="AutoShape 1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15" name="Rectangle 19"/>
          <p:cNvSpPr>
            <a:spLocks noChangeArrowheads="1"/>
          </p:cNvSpPr>
          <p:nvPr/>
        </p:nvSpPr>
        <p:spPr bwMode="auto">
          <a:xfrm>
            <a:off x="1219200" y="4933578"/>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D[0]             </a:t>
            </a:r>
            <a:r>
              <a:rPr lang="en-US" altLang="zh-CN" sz="1600">
                <a:solidFill>
                  <a:srgbClr val="800080"/>
                </a:solidFill>
              </a:rPr>
              <a:t>Main Main Main Main</a:t>
            </a:r>
            <a:r>
              <a:rPr lang="en-US" altLang="zh-CN" sz="1600"/>
              <a:t> </a:t>
            </a:r>
            <a:r>
              <a:rPr lang="en-US" altLang="zh-CN" sz="1600">
                <a:solidFill>
                  <a:srgbClr val="800080"/>
                </a:solidFill>
              </a:rPr>
              <a:t>Main</a:t>
            </a:r>
            <a:r>
              <a:rPr lang="en-US" altLang="zh-CN" sz="1600"/>
              <a:t> </a:t>
            </a:r>
            <a:r>
              <a:rPr lang="en-US" altLang="zh-CN" sz="1600">
                <a:solidFill>
                  <a:srgbClr val="800080"/>
                </a:solidFill>
              </a:rPr>
              <a:t>Main</a:t>
            </a:r>
            <a:endParaRPr lang="en-US" altLang="zh-CN" sz="1600">
              <a:solidFill>
                <a:srgbClr val="800080"/>
              </a:solidFill>
            </a:endParaRPr>
          </a:p>
        </p:txBody>
      </p:sp>
      <p:sp>
        <p:nvSpPr>
          <p:cNvPr id="29716" name="Line 20"/>
          <p:cNvSpPr>
            <a:spLocks noChangeShapeType="1"/>
          </p:cNvSpPr>
          <p:nvPr/>
        </p:nvSpPr>
        <p:spPr bwMode="auto">
          <a:xfrm>
            <a:off x="1219200" y="2780928"/>
            <a:ext cx="4495800" cy="0"/>
          </a:xfrm>
          <a:prstGeom prst="line">
            <a:avLst/>
          </a:prstGeom>
          <a:noFill/>
          <a:ln w="9525">
            <a:solidFill>
              <a:srgbClr val="800080"/>
            </a:solidFill>
            <a:round/>
          </a:ln>
          <a:effectLst/>
        </p:spPr>
        <p:txBody>
          <a:bodyPr>
            <a:spAutoFit/>
          </a:bodyPr>
          <a:lstStyle/>
          <a:p>
            <a:endParaRPr lang="zh-CN" altLang="en-US"/>
          </a:p>
        </p:txBody>
      </p:sp>
      <p:sp>
        <p:nvSpPr>
          <p:cNvPr id="29717" name="Rectangle 21"/>
          <p:cNvSpPr>
            <a:spLocks noChangeArrowheads="1"/>
          </p:cNvSpPr>
          <p:nvPr/>
        </p:nvSpPr>
        <p:spPr bwMode="auto">
          <a:xfrm>
            <a:off x="1295400" y="2933328"/>
            <a:ext cx="43434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calls </a:t>
            </a:r>
            <a:r>
              <a:rPr lang="en-US" altLang="zh-CN" sz="2000" b="1">
                <a:solidFill>
                  <a:srgbClr val="800080"/>
                </a:solidFill>
              </a:rPr>
              <a:t>              </a:t>
            </a:r>
            <a:r>
              <a:rPr lang="en-US" altLang="zh-CN" sz="2000">
                <a:solidFill>
                  <a:srgbClr val="800080"/>
                </a:solidFill>
              </a:rPr>
              <a:t>P    Q    R    P’   Q’    R’</a:t>
            </a:r>
            <a:endParaRPr lang="en-US" altLang="zh-CN" sz="2000">
              <a:solidFill>
                <a:srgbClr val="800080"/>
              </a:solidFill>
            </a:endParaRPr>
          </a:p>
        </p:txBody>
      </p:sp>
      <p:sp>
        <p:nvSpPr>
          <p:cNvPr id="29718" name="Rectangle 22"/>
          <p:cNvSpPr>
            <a:spLocks noChangeArrowheads="1"/>
          </p:cNvSpPr>
          <p:nvPr/>
        </p:nvSpPr>
        <p:spPr bwMode="auto">
          <a:xfrm>
            <a:off x="1228725" y="4471615"/>
            <a:ext cx="4495800" cy="396875"/>
          </a:xfrm>
          <a:prstGeom prst="rect">
            <a:avLst/>
          </a:prstGeom>
          <a:noFill/>
          <a:ln w="9525">
            <a:noFill/>
            <a:miter lim="800000"/>
          </a:ln>
          <a:effectLst/>
        </p:spPr>
        <p:txBody>
          <a:bodyPr>
            <a:spAutoFit/>
          </a:bodyPr>
          <a:lstStyle/>
          <a:p>
            <a:pPr>
              <a:buFont typeface="Wingdings" panose="05000000000000000000" pitchFamily="2" charset="2"/>
              <a:buNone/>
            </a:pPr>
            <a:r>
              <a:rPr lang="en-US" altLang="zh-CN" sz="2000">
                <a:solidFill>
                  <a:srgbClr val="800080"/>
                </a:solidFill>
              </a:rPr>
              <a:t>D[1]                P     P    P    P’    P’    P’</a:t>
            </a:r>
            <a:endParaRPr lang="en-US" altLang="zh-CN" sz="2000">
              <a:solidFill>
                <a:srgbClr val="800080"/>
              </a:solidFill>
            </a:endParaRPr>
          </a:p>
        </p:txBody>
      </p:sp>
    </p:spTree>
  </p:cSld>
  <p:clrMapOvr>
    <a:masterClrMapping/>
  </p:clrMapOvr>
  <p:transition spd="med" advClick="0">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4099" name="Text Box 3"/>
          <p:cNvSpPr txBox="1">
            <a:spLocks noChangeArrowheads="1"/>
          </p:cNvSpPr>
          <p:nvPr/>
        </p:nvSpPr>
        <p:spPr bwMode="auto">
          <a:xfrm>
            <a:off x="685800" y="1447800"/>
            <a:ext cx="6940550" cy="579438"/>
          </a:xfrm>
          <a:prstGeom prst="rect">
            <a:avLst/>
          </a:prstGeom>
          <a:noFill/>
          <a:ln w="9525">
            <a:noFill/>
            <a:miter lim="800000"/>
          </a:ln>
          <a:effectLst/>
        </p:spPr>
        <p:txBody>
          <a:bodyPr>
            <a:spAutoFit/>
          </a:bodyPr>
          <a:lstStyle/>
          <a:p>
            <a:pPr>
              <a:buClrTx/>
            </a:pPr>
            <a:r>
              <a:rPr lang="en-US" altLang="zh-CN" sz="3200" b="1">
                <a:solidFill>
                  <a:srgbClr val="800080"/>
                </a:solidFill>
              </a:rPr>
              <a:t> </a:t>
            </a:r>
            <a:r>
              <a:rPr lang="zh-CN" altLang="en-US" sz="3200" b="1">
                <a:solidFill>
                  <a:srgbClr val="800080"/>
                </a:solidFill>
              </a:rPr>
              <a:t>运行时存储组织</a:t>
            </a:r>
            <a:r>
              <a:rPr lang="zh-CN" altLang="en-US" sz="3200" b="1">
                <a:solidFill>
                  <a:srgbClr val="800080"/>
                </a:solidFill>
                <a:latin typeface="楷体_GB2312" pitchFamily="49" charset="-122"/>
              </a:rPr>
              <a:t>的作用与任务</a:t>
            </a:r>
            <a:endParaRPr lang="zh-CN" altLang="en-US" sz="3200" b="1">
              <a:solidFill>
                <a:srgbClr val="800080"/>
              </a:solidFill>
              <a:latin typeface="楷体_GB2312" pitchFamily="49" charset="-122"/>
            </a:endParaRPr>
          </a:p>
        </p:txBody>
      </p:sp>
      <p:sp>
        <p:nvSpPr>
          <p:cNvPr id="410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4" name="Rectangle 12"/>
          <p:cNvSpPr>
            <a:spLocks noChangeArrowheads="1"/>
          </p:cNvSpPr>
          <p:nvPr/>
        </p:nvSpPr>
        <p:spPr bwMode="auto">
          <a:xfrm>
            <a:off x="952500" y="2257425"/>
            <a:ext cx="8012113" cy="3570208"/>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代码生成前如何安排目标机存储资源的使用</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a:buClrTx/>
              <a:buFont typeface="Symbol" panose="05050102010706020507" pitchFamily="18" charset="2"/>
              <a:buChar char="-"/>
            </a:pPr>
            <a:r>
              <a:rPr kumimoji="0" lang="zh-CN" altLang="en-US" sz="2800" b="1" dirty="0">
                <a:solidFill>
                  <a:srgbClr val="800080"/>
                </a:solidFill>
              </a:rPr>
              <a:t>  几个重要问题</a:t>
            </a:r>
            <a:endParaRPr kumimoji="0" lang="zh-CN" altLang="en-US" sz="28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FF0000"/>
                </a:solidFill>
              </a:rPr>
              <a:t>数据</a:t>
            </a:r>
            <a:r>
              <a:rPr kumimoji="0" lang="zh-CN" altLang="en-US" b="1" dirty="0">
                <a:solidFill>
                  <a:srgbClr val="800080"/>
                </a:solidFill>
              </a:rPr>
              <a:t>表示  </a:t>
            </a:r>
            <a:r>
              <a:rPr lang="zh-CN" altLang="en-US" b="1" dirty="0">
                <a:latin typeface="Times New Roman" panose="02020603050405020304" pitchFamily="18" charset="0"/>
              </a:rPr>
              <a:t>目标机中</a:t>
            </a:r>
            <a:r>
              <a:rPr lang="zh-CN" altLang="en-US" b="1" dirty="0"/>
              <a:t>如何</a:t>
            </a:r>
            <a:r>
              <a:rPr lang="zh-CN" altLang="en-US" b="1" dirty="0">
                <a:latin typeface="Times New Roman" panose="02020603050405020304" pitchFamily="18" charset="0"/>
              </a:rPr>
              <a:t>表示源语言中各类数据对象</a:t>
            </a:r>
            <a:endParaRPr kumimoji="0" lang="zh-CN" altLang="en-US" b="1" dirty="0">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Char char="•"/>
            </a:pPr>
            <a:r>
              <a:rPr kumimoji="0" lang="zh-CN" altLang="en-US" b="1" dirty="0"/>
              <a:t>  </a:t>
            </a:r>
            <a:r>
              <a:rPr kumimoji="0" lang="zh-CN" altLang="en-US" b="1" dirty="0">
                <a:solidFill>
                  <a:srgbClr val="FF0000"/>
                </a:solidFill>
              </a:rPr>
              <a:t>表达式</a:t>
            </a:r>
            <a:r>
              <a:rPr kumimoji="0" lang="zh-CN" altLang="en-US" b="1" dirty="0">
                <a:solidFill>
                  <a:srgbClr val="800080"/>
                </a:solidFill>
              </a:rPr>
              <a:t>计算</a:t>
            </a:r>
            <a:r>
              <a:rPr kumimoji="0" lang="zh-CN" altLang="en-US" b="1" dirty="0"/>
              <a:t>   </a:t>
            </a:r>
            <a:r>
              <a:rPr lang="zh-CN" altLang="en-US" b="1" dirty="0">
                <a:latin typeface="Times New Roman" panose="02020603050405020304" pitchFamily="18" charset="0"/>
              </a:rPr>
              <a:t>如何组织表达式的计算</a:t>
            </a:r>
            <a:endParaRPr kumimoji="0" lang="zh-CN" altLang="en-US" b="1" dirty="0"/>
          </a:p>
          <a:p>
            <a:pPr lvl="1">
              <a:buFontTx/>
              <a:buNone/>
            </a:pPr>
            <a:endParaRPr kumimoji="0" lang="zh-CN" altLang="en-US" sz="1000" b="1" dirty="0"/>
          </a:p>
          <a:p>
            <a:pPr lvl="1">
              <a:buFontTx/>
              <a:buChar char="•"/>
            </a:pPr>
            <a:r>
              <a:rPr lang="zh-CN" altLang="en-US" b="1" dirty="0">
                <a:latin typeface="楷体_GB2312" pitchFamily="49" charset="-122"/>
              </a:rPr>
              <a:t> </a:t>
            </a:r>
            <a:r>
              <a:rPr kumimoji="0" lang="zh-CN" altLang="en-US" b="1" dirty="0">
                <a:solidFill>
                  <a:srgbClr val="FF0000"/>
                </a:solidFill>
              </a:rPr>
              <a:t>存储分配</a:t>
            </a:r>
            <a:r>
              <a:rPr kumimoji="0" lang="zh-CN" altLang="en-US" b="1" dirty="0">
                <a:solidFill>
                  <a:srgbClr val="800080"/>
                </a:solidFill>
              </a:rPr>
              <a:t>策略  </a:t>
            </a:r>
            <a:r>
              <a:rPr lang="zh-CN" altLang="en-US" b="1" dirty="0">
                <a:latin typeface="Times New Roman" panose="02020603050405020304" pitchFamily="18" charset="0"/>
              </a:rPr>
              <a:t>如何为不同作用域或</a:t>
            </a:r>
            <a:r>
              <a:rPr lang="zh-CN" altLang="en-US" b="1" dirty="0"/>
              <a:t>不同生命周期的</a:t>
            </a:r>
            <a:endParaRPr lang="zh-CN" altLang="en-US" b="1" dirty="0"/>
          </a:p>
          <a:p>
            <a:pPr lvl="1">
              <a:buFontTx/>
              <a:buNone/>
            </a:pPr>
            <a:r>
              <a:rPr lang="zh-CN" altLang="en-US" b="1" dirty="0">
                <a:latin typeface="Times New Roman" panose="02020603050405020304" pitchFamily="18" charset="0"/>
              </a:rPr>
              <a:t>    数据对象</a:t>
            </a:r>
            <a:r>
              <a:rPr lang="zh-CN" altLang="en-US" b="1" dirty="0"/>
              <a:t>分配</a:t>
            </a:r>
            <a:r>
              <a:rPr lang="zh-CN" altLang="en-US" b="1" dirty="0">
                <a:latin typeface="Times New Roman" panose="02020603050405020304" pitchFamily="18" charset="0"/>
              </a:rPr>
              <a:t>存储</a:t>
            </a:r>
            <a:endParaRPr lang="zh-CN" altLang="en-US" b="1" dirty="0">
              <a:latin typeface="Times New Roman" panose="02020603050405020304" pitchFamily="18" charset="0"/>
            </a:endParaRPr>
          </a:p>
          <a:p>
            <a:pPr lvl="1">
              <a:buFontTx/>
              <a:buNone/>
            </a:pPr>
            <a:endParaRPr kumimoji="0" lang="zh-CN" altLang="en-US" sz="1000" b="1" dirty="0"/>
          </a:p>
          <a:p>
            <a:pPr lvl="1">
              <a:buFontTx/>
              <a:buChar char="•"/>
            </a:pPr>
            <a:r>
              <a:rPr lang="zh-CN" altLang="en-US" b="1" dirty="0">
                <a:latin typeface="楷体_GB2312" pitchFamily="49" charset="-122"/>
              </a:rPr>
              <a:t> </a:t>
            </a:r>
            <a:r>
              <a:rPr kumimoji="0" lang="zh-CN" altLang="en-US" b="1" dirty="0">
                <a:solidFill>
                  <a:srgbClr val="FF0000"/>
                </a:solidFill>
              </a:rPr>
              <a:t>过程实现  </a:t>
            </a:r>
            <a:r>
              <a:rPr lang="zh-CN" altLang="en-US" b="1" dirty="0">
                <a:latin typeface="楷体_GB2312" pitchFamily="49" charset="-122"/>
              </a:rPr>
              <a:t>如何实现过程</a:t>
            </a:r>
            <a:r>
              <a:rPr lang="en-US" altLang="zh-CN" b="1" dirty="0">
                <a:latin typeface="楷体_GB2312" pitchFamily="49" charset="-122"/>
              </a:rPr>
              <a:t>/</a:t>
            </a:r>
            <a:r>
              <a:rPr lang="zh-CN" altLang="en-US" b="1" dirty="0">
                <a:latin typeface="楷体_GB2312" pitchFamily="49" charset="-122"/>
              </a:rPr>
              <a:t>函数调用以及参数传递</a:t>
            </a:r>
            <a:endParaRPr lang="zh-CN" altLang="en-US" b="1" dirty="0">
              <a:latin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0723" name="Text Box 3"/>
          <p:cNvSpPr txBox="1">
            <a:spLocks noChangeArrowheads="1"/>
          </p:cNvSpPr>
          <p:nvPr/>
        </p:nvSpPr>
        <p:spPr bwMode="auto">
          <a:xfrm>
            <a:off x="495300" y="1049362"/>
            <a:ext cx="6705600" cy="579438"/>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solidFill>
                  <a:srgbClr val="800080"/>
                </a:solidFill>
              </a:rPr>
              <a:t>活动记录</a:t>
            </a:r>
            <a:endParaRPr kumimoji="0" lang="zh-CN" altLang="en-US" sz="3200" b="1" dirty="0">
              <a:solidFill>
                <a:srgbClr val="800080"/>
              </a:solidFill>
            </a:endParaRPr>
          </a:p>
        </p:txBody>
      </p:sp>
      <p:sp>
        <p:nvSpPr>
          <p:cNvPr id="30724" name="Rectangle 4"/>
          <p:cNvSpPr>
            <a:spLocks noChangeArrowheads="1"/>
          </p:cNvSpPr>
          <p:nvPr/>
        </p:nvSpPr>
        <p:spPr bwMode="auto">
          <a:xfrm>
            <a:off x="611560" y="1556792"/>
            <a:ext cx="8305800" cy="4832092"/>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嵌套过程语言的栈式分配</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采用静态链</a:t>
            </a:r>
            <a:r>
              <a:rPr lang="zh-CN" altLang="en-US" dirty="0"/>
              <a:t>（</a:t>
            </a:r>
            <a:r>
              <a:rPr lang="en-US" altLang="zh-CN" i="1" dirty="0"/>
              <a:t>static link</a:t>
            </a:r>
            <a:r>
              <a:rPr lang="zh-CN" altLang="en-US" dirty="0"/>
              <a:t>）</a:t>
            </a:r>
            <a:endParaRPr lang="zh-CN" altLang="en-US" b="1" dirty="0">
              <a:solidFill>
                <a:srgbClr val="800080"/>
              </a:solidFill>
            </a:endParaRPr>
          </a:p>
          <a:p>
            <a:pPr lvl="1">
              <a:buFontTx/>
              <a:buNone/>
            </a:pPr>
            <a:endParaRPr kumimoji="0" lang="zh-CN" altLang="en-US" sz="1000" b="1" dirty="0">
              <a:solidFill>
                <a:srgbClr val="800080"/>
              </a:solidFill>
            </a:endParaRPr>
          </a:p>
          <a:p>
            <a:pPr lvl="1">
              <a:buFontTx/>
              <a:buNone/>
            </a:pPr>
            <a:r>
              <a:rPr kumimoji="0" lang="zh-CN" altLang="en-US" b="1" dirty="0"/>
              <a:t>   </a:t>
            </a:r>
            <a:r>
              <a:rPr kumimoji="0" lang="en-US" altLang="zh-CN" dirty="0"/>
              <a:t>Display </a:t>
            </a:r>
            <a:r>
              <a:rPr kumimoji="0" lang="zh-CN" altLang="en-US" b="1" dirty="0"/>
              <a:t>表的方法要用到多个存储单元或多个</a:t>
            </a:r>
            <a:r>
              <a:rPr kumimoji="0" lang="zh-CN" altLang="en-US" b="1" dirty="0" smtClean="0"/>
              <a:t>寄存器。         一</a:t>
            </a:r>
            <a:r>
              <a:rPr kumimoji="0" lang="zh-CN" altLang="en-US" b="1" dirty="0"/>
              <a:t>种可选的方法是采用</a:t>
            </a:r>
            <a:r>
              <a:rPr kumimoji="0" lang="zh-CN" altLang="en-US" b="1" dirty="0">
                <a:solidFill>
                  <a:srgbClr val="FF0000"/>
                </a:solidFill>
              </a:rPr>
              <a:t>静态</a:t>
            </a:r>
            <a:r>
              <a:rPr kumimoji="0" lang="zh-CN" altLang="en-US" b="1" dirty="0" smtClean="0">
                <a:solidFill>
                  <a:srgbClr val="FF0000"/>
                </a:solidFill>
              </a:rPr>
              <a:t>链，</a:t>
            </a:r>
            <a:r>
              <a:rPr kumimoji="0" lang="zh-CN" altLang="en-US" b="1" dirty="0" smtClean="0"/>
              <a:t>也称</a:t>
            </a:r>
            <a:r>
              <a:rPr kumimoji="0" lang="zh-CN" altLang="en-US" b="1" dirty="0" smtClean="0">
                <a:solidFill>
                  <a:srgbClr val="FF0000"/>
                </a:solidFill>
              </a:rPr>
              <a:t>访问链、存取链</a:t>
            </a:r>
            <a:endParaRPr kumimoji="0" lang="zh-CN" altLang="en-US" dirty="0">
              <a:solidFill>
                <a:srgbClr val="FF0000"/>
              </a:solidFill>
            </a:endParaRPr>
          </a:p>
          <a:p>
            <a:pPr lvl="1">
              <a:buFontTx/>
              <a:buNone/>
            </a:pPr>
            <a:endParaRPr lang="zh-CN" altLang="en-US" sz="1000" b="1" dirty="0">
              <a:solidFill>
                <a:srgbClr val="800080"/>
              </a:solidFill>
            </a:endParaRPr>
          </a:p>
          <a:p>
            <a:pPr lvl="1">
              <a:buFontTx/>
              <a:buNone/>
            </a:pPr>
            <a:r>
              <a:rPr lang="zh-CN" altLang="en-US" b="1" dirty="0">
                <a:latin typeface="Times New Roman" panose="02020603050405020304" pitchFamily="18" charset="0"/>
              </a:rPr>
              <a:t>   </a:t>
            </a:r>
            <a:r>
              <a:rPr lang="zh-CN" altLang="en-US" b="1" dirty="0"/>
              <a:t>所有</a:t>
            </a:r>
            <a:r>
              <a:rPr lang="zh-CN" altLang="en-US" b="1" dirty="0">
                <a:solidFill>
                  <a:srgbClr val="FF0000"/>
                </a:solidFill>
              </a:rPr>
              <a:t>活动记录</a:t>
            </a:r>
            <a:r>
              <a:rPr lang="zh-CN" altLang="en-US" b="1" dirty="0"/>
              <a:t>都增加一个</a:t>
            </a:r>
            <a:r>
              <a:rPr lang="zh-CN" altLang="en-US" b="1" dirty="0">
                <a:solidFill>
                  <a:srgbClr val="FF0000"/>
                </a:solidFill>
              </a:rPr>
              <a:t>静态链</a:t>
            </a:r>
            <a:r>
              <a:rPr lang="zh-CN" altLang="en-US" b="1" dirty="0"/>
              <a:t>（如在</a:t>
            </a:r>
            <a:r>
              <a:rPr lang="en-US" altLang="zh-CN" dirty="0"/>
              <a:t>offset</a:t>
            </a:r>
            <a:r>
              <a:rPr lang="en-US" altLang="zh-CN" b="1" dirty="0"/>
              <a:t> </a:t>
            </a:r>
            <a:r>
              <a:rPr lang="zh-CN" altLang="en-US" b="1" dirty="0"/>
              <a:t>为 </a:t>
            </a:r>
            <a:r>
              <a:rPr lang="en-US" altLang="zh-CN" dirty="0"/>
              <a:t>0 </a:t>
            </a:r>
            <a:r>
              <a:rPr lang="zh-CN" altLang="en-US" b="1" dirty="0"/>
              <a:t>处）</a:t>
            </a:r>
            <a:endParaRPr lang="zh-CN" altLang="en-US" b="1" dirty="0"/>
          </a:p>
          <a:p>
            <a:pPr lvl="1">
              <a:buFontTx/>
              <a:buNone/>
            </a:pPr>
            <a:r>
              <a:rPr lang="zh-CN" altLang="en-US" b="1" dirty="0"/>
              <a:t>   的域，</a:t>
            </a:r>
            <a:r>
              <a:rPr lang="zh-CN" altLang="en-US" b="1" dirty="0">
                <a:solidFill>
                  <a:srgbClr val="FF0000"/>
                </a:solidFill>
              </a:rPr>
              <a:t>指向定义该过程的直接外过程</a:t>
            </a:r>
            <a:r>
              <a:rPr lang="zh-CN" altLang="en-US" b="1" dirty="0"/>
              <a:t>（或主程序）运</a:t>
            </a:r>
            <a:endParaRPr lang="zh-CN" altLang="en-US" b="1" dirty="0"/>
          </a:p>
          <a:p>
            <a:pPr lvl="1">
              <a:buFontTx/>
              <a:buNone/>
            </a:pPr>
            <a:r>
              <a:rPr lang="zh-CN" altLang="en-US" b="1" dirty="0"/>
              <a:t>   行时</a:t>
            </a:r>
            <a:r>
              <a:rPr lang="zh-CN" altLang="en-US" b="1" dirty="0">
                <a:solidFill>
                  <a:srgbClr val="800080"/>
                </a:solidFill>
              </a:rPr>
              <a:t>最新的</a:t>
            </a:r>
            <a:r>
              <a:rPr lang="zh-CN" altLang="en-US" b="1" dirty="0"/>
              <a:t>活动记录</a:t>
            </a:r>
            <a:endParaRPr lang="zh-CN" altLang="en-US" b="1" dirty="0"/>
          </a:p>
          <a:p>
            <a:pPr lvl="1">
              <a:buFontTx/>
              <a:buNone/>
            </a:pPr>
            <a:endParaRPr lang="zh-CN" altLang="en-US" sz="1000" b="1" dirty="0"/>
          </a:p>
          <a:p>
            <a:pPr lvl="1">
              <a:buFontTx/>
              <a:buNone/>
            </a:pPr>
            <a:r>
              <a:rPr lang="zh-CN" altLang="en-US" b="1" dirty="0" smtClean="0"/>
              <a:t>过程</a:t>
            </a:r>
            <a:r>
              <a:rPr lang="zh-CN" altLang="en-US" b="1" dirty="0"/>
              <a:t>返回时， 当前活动记录要被撤销，为</a:t>
            </a:r>
            <a:r>
              <a:rPr lang="zh-CN" altLang="en-US" b="1" dirty="0" smtClean="0"/>
              <a:t>回（ </a:t>
            </a:r>
            <a:r>
              <a:rPr lang="en-US" altLang="zh-CN" b="1" dirty="0"/>
              <a:t>unwind</a:t>
            </a:r>
            <a:r>
              <a:rPr lang="zh-CN" altLang="en-US" b="1" dirty="0"/>
              <a:t>）到调用过程的活动记录（恢复 </a:t>
            </a:r>
            <a:r>
              <a:rPr lang="en-US" altLang="zh-CN" b="1" dirty="0"/>
              <a:t>FP</a:t>
            </a:r>
            <a:r>
              <a:rPr lang="zh-CN" altLang="en-US" b="1" dirty="0" smtClean="0"/>
              <a:t>），需要</a:t>
            </a:r>
            <a:r>
              <a:rPr lang="zh-CN" altLang="en-US" b="1" dirty="0"/>
              <a:t>在被调用过程的</a:t>
            </a:r>
            <a:r>
              <a:rPr lang="zh-CN" altLang="en-US" b="1" dirty="0">
                <a:solidFill>
                  <a:srgbClr val="FF0000"/>
                </a:solidFill>
              </a:rPr>
              <a:t>活动记录中</a:t>
            </a:r>
            <a:r>
              <a:rPr lang="zh-CN" altLang="en-US" b="1" dirty="0"/>
              <a:t>有这样一个域，即</a:t>
            </a:r>
            <a:r>
              <a:rPr lang="zh-CN" altLang="en-US" b="1" dirty="0">
                <a:solidFill>
                  <a:srgbClr val="FF0000"/>
                </a:solidFill>
              </a:rPr>
              <a:t>动态链</a:t>
            </a:r>
            <a:r>
              <a:rPr lang="zh-CN" altLang="en-US" b="1" dirty="0"/>
              <a:t>，</a:t>
            </a:r>
            <a:r>
              <a:rPr lang="zh-CN" altLang="en-US" b="1" dirty="0">
                <a:solidFill>
                  <a:srgbClr val="FF0000"/>
                </a:solidFill>
              </a:rPr>
              <a:t>指向该调用过程的活动</a:t>
            </a:r>
            <a:r>
              <a:rPr lang="zh-CN" altLang="en-US" b="1" dirty="0" smtClean="0">
                <a:solidFill>
                  <a:srgbClr val="FF0000"/>
                </a:solidFill>
              </a:rPr>
              <a:t>记录</a:t>
            </a:r>
            <a:r>
              <a:rPr lang="zh-CN" altLang="en-US" b="1" dirty="0" smtClean="0"/>
              <a:t>（</a:t>
            </a:r>
            <a:r>
              <a:rPr lang="zh-CN" altLang="en-US" b="1" dirty="0"/>
              <a:t>的基址</a:t>
            </a:r>
            <a:r>
              <a:rPr lang="zh-CN" altLang="en-US" b="1" dirty="0" smtClean="0"/>
              <a:t>），也称</a:t>
            </a:r>
            <a:r>
              <a:rPr lang="zh-CN" altLang="en-US" b="1" dirty="0" smtClean="0">
                <a:solidFill>
                  <a:srgbClr val="FF0000"/>
                </a:solidFill>
              </a:rPr>
              <a:t>控制链</a:t>
            </a:r>
            <a:r>
              <a:rPr lang="zh-CN" altLang="en-US" b="1" dirty="0" smtClean="0"/>
              <a:t> </a:t>
            </a:r>
            <a:endParaRPr lang="zh-CN" altLang="en-US" b="1" dirty="0"/>
          </a:p>
        </p:txBody>
      </p:sp>
      <p:sp>
        <p:nvSpPr>
          <p:cNvPr id="30725" name="AutoShape 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6" name="AutoShape 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7" name="AutoShape 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8" name="AutoShape 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1747"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31748" name="Rectangle 4"/>
          <p:cNvSpPr>
            <a:spLocks noChangeArrowheads="1"/>
          </p:cNvSpPr>
          <p:nvPr/>
        </p:nvSpPr>
        <p:spPr bwMode="auto">
          <a:xfrm>
            <a:off x="876300" y="1722438"/>
            <a:ext cx="4838700" cy="1036637"/>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嵌套过程语言的栈式分配</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a:t>
            </a:r>
            <a:r>
              <a:rPr kumimoji="0" lang="zh-CN" altLang="en-US" b="1" dirty="0"/>
              <a:t>采用静态链的方法</a:t>
            </a:r>
            <a:r>
              <a:rPr kumimoji="0" lang="zh-CN" altLang="en-US" b="1" dirty="0">
                <a:solidFill>
                  <a:srgbClr val="800080"/>
                </a:solidFill>
              </a:rPr>
              <a:t>举例</a:t>
            </a:r>
            <a:endParaRPr kumimoji="0" lang="zh-CN" altLang="en-US" b="1" dirty="0">
              <a:solidFill>
                <a:srgbClr val="800080"/>
              </a:solidFill>
            </a:endParaRPr>
          </a:p>
        </p:txBody>
      </p:sp>
      <p:sp>
        <p:nvSpPr>
          <p:cNvPr id="31759" name="Rectangle 16"/>
          <p:cNvSpPr>
            <a:spLocks noChangeArrowheads="1"/>
          </p:cNvSpPr>
          <p:nvPr/>
        </p:nvSpPr>
        <p:spPr bwMode="auto">
          <a:xfrm>
            <a:off x="1379538" y="2803525"/>
            <a:ext cx="4560887" cy="707886"/>
          </a:xfrm>
          <a:prstGeom prst="rect">
            <a:avLst/>
          </a:prstGeom>
          <a:noFill/>
          <a:ln w="9525">
            <a:noFill/>
            <a:miter lim="800000"/>
          </a:ln>
          <a:effectLst/>
        </p:spPr>
        <p:txBody>
          <a:bodyPr>
            <a:spAutoFit/>
          </a:bodyPr>
          <a:lstStyle/>
          <a:p>
            <a:pPr algn="ctr" eaLnBrk="0" hangingPunct="0">
              <a:buClrTx/>
              <a:buFontTx/>
              <a:buNone/>
            </a:pPr>
            <a:r>
              <a:rPr kumimoji="0" lang="zh-CN" altLang="en-US" sz="2000" b="1" dirty="0">
                <a:solidFill>
                  <a:srgbClr val="FF0000"/>
                </a:solidFill>
              </a:rPr>
              <a:t>过程 </a:t>
            </a:r>
            <a:r>
              <a:rPr kumimoji="0" lang="en-US" altLang="zh-CN" sz="2000" dirty="0">
                <a:solidFill>
                  <a:srgbClr val="FF0000"/>
                </a:solidFill>
              </a:rPr>
              <a:t>R</a:t>
            </a:r>
            <a:r>
              <a:rPr kumimoji="0" lang="en-US" altLang="zh-CN" sz="2000" b="1" dirty="0">
                <a:solidFill>
                  <a:srgbClr val="FF0000"/>
                </a:solidFill>
              </a:rPr>
              <a:t> </a:t>
            </a:r>
            <a:r>
              <a:rPr kumimoji="0" lang="zh-CN" altLang="en-US" sz="2000" b="1" dirty="0">
                <a:solidFill>
                  <a:srgbClr val="FF0000"/>
                </a:solidFill>
              </a:rPr>
              <a:t>被</a:t>
            </a:r>
            <a:r>
              <a:rPr kumimoji="0" lang="zh-CN" altLang="en-US" sz="2000" b="1" dirty="0" smtClean="0">
                <a:solidFill>
                  <a:srgbClr val="FF0000"/>
                </a:solidFill>
              </a:rPr>
              <a:t>第一激活后、</a:t>
            </a:r>
            <a:r>
              <a:rPr kumimoji="0" lang="en-US" altLang="zh-CN" sz="2000" b="1" dirty="0" smtClean="0">
                <a:solidFill>
                  <a:srgbClr val="FF0000"/>
                </a:solidFill>
              </a:rPr>
              <a:t>P</a:t>
            </a:r>
            <a:r>
              <a:rPr kumimoji="0" lang="zh-CN" altLang="en-US" sz="2000" b="1" dirty="0" smtClean="0">
                <a:solidFill>
                  <a:srgbClr val="FF0000"/>
                </a:solidFill>
              </a:rPr>
              <a:t>第二次激活后</a:t>
            </a:r>
            <a:r>
              <a:rPr kumimoji="0" lang="zh-CN" altLang="en-US" sz="2000" b="1" dirty="0" smtClean="0"/>
              <a:t>运</a:t>
            </a:r>
            <a:r>
              <a:rPr kumimoji="0" lang="zh-CN" altLang="en-US" sz="2000" b="1" dirty="0"/>
              <a:t>行栈的情况</a:t>
            </a:r>
            <a:endParaRPr kumimoji="0" lang="zh-CN" altLang="en-US" sz="2000" b="1" dirty="0"/>
          </a:p>
        </p:txBody>
      </p:sp>
      <p:sp>
        <p:nvSpPr>
          <p:cNvPr id="31791" name="Text Box 52"/>
          <p:cNvSpPr txBox="1">
            <a:spLocks noChangeArrowheads="1"/>
          </p:cNvSpPr>
          <p:nvPr/>
        </p:nvSpPr>
        <p:spPr bwMode="auto">
          <a:xfrm>
            <a:off x="7296720" y="1143000"/>
            <a:ext cx="1941960" cy="4401205"/>
          </a:xfrm>
          <a:prstGeom prst="rect">
            <a:avLst/>
          </a:prstGeom>
          <a:noFill/>
          <a:ln w="9525">
            <a:noFill/>
            <a:miter lim="800000"/>
          </a:ln>
          <a:effectLst/>
        </p:spPr>
        <p:txBody>
          <a:bodyPr wrap="square">
            <a:spAutoFit/>
          </a:bodyPr>
          <a:lstStyle/>
          <a:p>
            <a:pPr>
              <a:buFont typeface="Wingdings" panose="05000000000000000000" pitchFamily="2" charset="2"/>
              <a:buNone/>
            </a:pPr>
            <a:r>
              <a:rPr kumimoji="0" lang="en-US" altLang="zh-CN" sz="1400" b="1" dirty="0"/>
              <a:t>program Main( I,O)</a:t>
            </a:r>
            <a:r>
              <a:rPr kumimoji="0" lang="zh-CN" altLang="en-US" sz="1400" b="1" dirty="0"/>
              <a:t>；</a:t>
            </a:r>
            <a:endParaRPr kumimoji="0" lang="zh-CN" altLang="en-US" sz="1400" b="1" dirty="0"/>
          </a:p>
          <a:p>
            <a:pPr>
              <a:buFont typeface="Wingdings" panose="05000000000000000000" pitchFamily="2" charset="2"/>
              <a:buNone/>
            </a:pPr>
            <a:r>
              <a:rPr kumimoji="0" lang="en-US" altLang="zh-CN" sz="1400" b="1" dirty="0"/>
              <a:t>procedure P;</a:t>
            </a:r>
            <a:endParaRPr kumimoji="0" lang="en-US" altLang="zh-CN" sz="1400" b="1" dirty="0"/>
          </a:p>
          <a:p>
            <a:pPr>
              <a:buFont typeface="Wingdings" panose="05000000000000000000" pitchFamily="2" charset="2"/>
              <a:buNone/>
            </a:pPr>
            <a:r>
              <a:rPr kumimoji="0" lang="en-US" altLang="zh-CN" sz="1400" b="1" dirty="0"/>
              <a:t>   procedure Q;</a:t>
            </a:r>
            <a:endParaRPr kumimoji="0" lang="en-US" altLang="zh-CN" sz="1400" b="1" dirty="0"/>
          </a:p>
          <a:p>
            <a:pPr>
              <a:buFont typeface="Wingdings" panose="05000000000000000000" pitchFamily="2" charset="2"/>
              <a:buNone/>
            </a:pPr>
            <a:r>
              <a:rPr kumimoji="0" lang="en-US" altLang="zh-CN" sz="1400" b="1" dirty="0"/>
              <a:t>      procedure R;</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a:t>
            </a:r>
            <a:r>
              <a:rPr kumimoji="0" lang="en-US" altLang="zh-CN" sz="1400" b="1" dirty="0" smtClean="0">
                <a:solidFill>
                  <a:srgbClr val="FF0000"/>
                </a:solidFill>
              </a:rPr>
              <a:t>P</a:t>
            </a:r>
            <a:r>
              <a:rPr kumimoji="0" lang="en-US" altLang="zh-CN" sz="1400" b="1" dirty="0" smtClean="0"/>
              <a:t>; </a:t>
            </a:r>
            <a:r>
              <a:rPr kumimoji="0" lang="en-US" altLang="zh-CN" sz="1400" b="1" dirty="0"/>
              <a:t>…</a:t>
            </a:r>
            <a:endParaRPr kumimoji="0" lang="en-US" altLang="zh-CN" sz="1400" b="1" dirty="0"/>
          </a:p>
          <a:p>
            <a:pPr>
              <a:buFont typeface="Wingdings" panose="05000000000000000000" pitchFamily="2" charset="2"/>
              <a:buNone/>
            </a:pPr>
            <a:r>
              <a:rPr kumimoji="0" lang="en-US" altLang="zh-CN" sz="1400" b="1" dirty="0"/>
              <a:t>         end;   /*R*/</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R; …</a:t>
            </a:r>
            <a:endParaRPr kumimoji="0" lang="en-US" altLang="zh-CN" sz="1400" b="1" dirty="0"/>
          </a:p>
          <a:p>
            <a:pPr>
              <a:buFont typeface="Wingdings" panose="05000000000000000000" pitchFamily="2" charset="2"/>
              <a:buNone/>
            </a:pPr>
            <a:r>
              <a:rPr kumimoji="0" lang="en-US" altLang="zh-CN" sz="1400" b="1" dirty="0"/>
              <a:t>      end;   /*Q*/</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Q; …</a:t>
            </a:r>
            <a:endParaRPr kumimoji="0" lang="en-US" altLang="zh-CN" sz="1400" b="1" dirty="0"/>
          </a:p>
          <a:p>
            <a:pPr>
              <a:buFont typeface="Wingdings" panose="05000000000000000000" pitchFamily="2" charset="2"/>
              <a:buNone/>
            </a:pPr>
            <a:r>
              <a:rPr kumimoji="0" lang="en-US" altLang="zh-CN" sz="1400" b="1" dirty="0"/>
              <a:t>   end;   /*P*/</a:t>
            </a:r>
            <a:endParaRPr kumimoji="0" lang="en-US" altLang="zh-CN" sz="1400" b="1" dirty="0"/>
          </a:p>
          <a:p>
            <a:pPr>
              <a:buFont typeface="Wingdings" panose="05000000000000000000" pitchFamily="2" charset="2"/>
              <a:buNone/>
            </a:pPr>
            <a:r>
              <a:rPr kumimoji="0" lang="en-US" altLang="zh-CN" sz="1400" b="1" dirty="0"/>
              <a:t>procedure S;</a:t>
            </a:r>
            <a:endParaRPr kumimoji="0" lang="en-US" altLang="zh-CN" sz="1400" b="1" dirty="0"/>
          </a:p>
          <a:p>
            <a:pPr>
              <a:buFont typeface="Wingdings" panose="05000000000000000000" pitchFamily="2" charset="2"/>
              <a:buNone/>
            </a:pPr>
            <a:r>
              <a:rPr kumimoji="0" lang="en-US" altLang="zh-CN" sz="1400" b="1" dirty="0"/>
              <a:t>   begin</a:t>
            </a:r>
            <a:endParaRPr kumimoji="0" lang="en-US" altLang="zh-CN" sz="1400" b="1" dirty="0"/>
          </a:p>
          <a:p>
            <a:pPr>
              <a:buFont typeface="Wingdings" panose="05000000000000000000" pitchFamily="2" charset="2"/>
              <a:buNone/>
            </a:pPr>
            <a:r>
              <a:rPr kumimoji="0" lang="en-US" altLang="zh-CN" sz="1400" b="1" dirty="0"/>
              <a:t>      … P; …</a:t>
            </a:r>
            <a:endParaRPr kumimoji="0" lang="en-US" altLang="zh-CN" sz="1400" b="1" dirty="0"/>
          </a:p>
          <a:p>
            <a:pPr>
              <a:buFont typeface="Wingdings" panose="05000000000000000000" pitchFamily="2" charset="2"/>
              <a:buNone/>
            </a:pPr>
            <a:r>
              <a:rPr kumimoji="0" lang="en-US" altLang="zh-CN" sz="1400" b="1" dirty="0"/>
              <a:t>   end;   /*S*/</a:t>
            </a:r>
            <a:endParaRPr kumimoji="0" lang="en-US" altLang="zh-CN" sz="1400" b="1" dirty="0"/>
          </a:p>
          <a:p>
            <a:pPr>
              <a:buFont typeface="Wingdings" panose="05000000000000000000" pitchFamily="2" charset="2"/>
              <a:buNone/>
            </a:pPr>
            <a:r>
              <a:rPr kumimoji="0" lang="en-US" altLang="zh-CN" sz="1400" b="1" dirty="0"/>
              <a:t>begin</a:t>
            </a:r>
            <a:endParaRPr kumimoji="0" lang="en-US" altLang="zh-CN" sz="1400" b="1" dirty="0"/>
          </a:p>
          <a:p>
            <a:pPr>
              <a:buFont typeface="Wingdings" panose="05000000000000000000" pitchFamily="2" charset="2"/>
              <a:buNone/>
            </a:pPr>
            <a:r>
              <a:rPr kumimoji="0" lang="en-US" altLang="zh-CN" sz="1400" b="1" dirty="0"/>
              <a:t>   …  S; …</a:t>
            </a:r>
            <a:endParaRPr kumimoji="0" lang="en-US" altLang="zh-CN" sz="1400" b="1" dirty="0"/>
          </a:p>
          <a:p>
            <a:pPr>
              <a:buFont typeface="Wingdings" panose="05000000000000000000" pitchFamily="2" charset="2"/>
              <a:buNone/>
            </a:pPr>
            <a:r>
              <a:rPr kumimoji="0" lang="en-US" altLang="zh-CN" sz="1400" b="1" dirty="0"/>
              <a:t>end.   /*main*/</a:t>
            </a:r>
            <a:endParaRPr kumimoji="0" lang="en-US" altLang="zh-CN" sz="1400" b="1" dirty="0"/>
          </a:p>
        </p:txBody>
      </p:sp>
      <p:sp>
        <p:nvSpPr>
          <p:cNvPr id="31792" name="AutoShape 1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3" name="AutoShape 1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4" name="AutoShape 1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5" name="AutoShape 2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pic>
        <p:nvPicPr>
          <p:cNvPr id="2" name="图片 1"/>
          <p:cNvPicPr>
            <a:picLocks noChangeAspect="1"/>
          </p:cNvPicPr>
          <p:nvPr/>
        </p:nvPicPr>
        <p:blipFill>
          <a:blip r:embed="rId1"/>
          <a:stretch>
            <a:fillRect/>
          </a:stretch>
        </p:blipFill>
        <p:spPr>
          <a:xfrm>
            <a:off x="661525" y="3645024"/>
            <a:ext cx="6694666" cy="2376264"/>
          </a:xfrm>
          <a:prstGeom prst="rect">
            <a:avLst/>
          </a:prstGeom>
        </p:spPr>
      </p:pic>
    </p:spTree>
  </p:cSld>
  <p:clrMapOvr>
    <a:masterClrMapping/>
  </p:clrMapOvr>
  <p:transition spd="med" advClick="0">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1747"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31748" name="Rectangle 4"/>
          <p:cNvSpPr>
            <a:spLocks noChangeArrowheads="1"/>
          </p:cNvSpPr>
          <p:nvPr/>
        </p:nvSpPr>
        <p:spPr bwMode="auto">
          <a:xfrm>
            <a:off x="876300" y="1722438"/>
            <a:ext cx="7265988" cy="2339102"/>
          </a:xfrm>
          <a:prstGeom prst="rect">
            <a:avLst/>
          </a:prstGeom>
          <a:noFill/>
          <a:ln w="9525">
            <a:noFill/>
            <a:miter lim="800000"/>
          </a:ln>
          <a:effectLst/>
        </p:spPr>
        <p:txBody>
          <a:bodyPr wrap="square">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smtClean="0">
                <a:solidFill>
                  <a:srgbClr val="800080"/>
                </a:solidFill>
                <a:latin typeface="Times New Roman" panose="02020603050405020304" pitchFamily="18" charset="0"/>
              </a:rPr>
              <a:t>静态链于</a:t>
            </a:r>
            <a:r>
              <a:rPr lang="en-US" altLang="zh-CN" sz="2800" b="1" dirty="0" smtClean="0">
                <a:solidFill>
                  <a:srgbClr val="800080"/>
                </a:solidFill>
                <a:latin typeface="Times New Roman" panose="02020603050405020304" pitchFamily="18" charset="0"/>
              </a:rPr>
              <a:t>Display</a:t>
            </a:r>
            <a:r>
              <a:rPr lang="zh-CN" altLang="en-US" sz="2800" b="1" dirty="0" smtClean="0">
                <a:solidFill>
                  <a:srgbClr val="800080"/>
                </a:solidFill>
                <a:latin typeface="Times New Roman" panose="02020603050405020304" pitchFamily="18" charset="0"/>
              </a:rPr>
              <a:t>表比较</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lnSpc>
                <a:spcPct val="150000"/>
              </a:lnSpc>
              <a:buFontTx/>
              <a:buChar char="•"/>
            </a:pPr>
            <a:r>
              <a:rPr kumimoji="0" lang="zh-CN" altLang="en-US" b="1" dirty="0">
                <a:solidFill>
                  <a:srgbClr val="800080"/>
                </a:solidFill>
              </a:rPr>
              <a:t>  </a:t>
            </a:r>
            <a:r>
              <a:rPr lang="zh-CN" altLang="en-US" b="1" dirty="0" smtClean="0"/>
              <a:t>静态</a:t>
            </a:r>
            <a:r>
              <a:rPr lang="zh-CN" altLang="en-US" b="1" dirty="0"/>
              <a:t>链比采用全局 </a:t>
            </a:r>
            <a:r>
              <a:rPr lang="en-US" altLang="zh-CN" b="1" dirty="0"/>
              <a:t>Display </a:t>
            </a:r>
            <a:r>
              <a:rPr lang="zh-CN" altLang="en-US" b="1" dirty="0"/>
              <a:t>表的方法容易</a:t>
            </a:r>
            <a:r>
              <a:rPr lang="zh-CN" altLang="en-US" b="1" dirty="0" smtClean="0"/>
              <a:t>实现</a:t>
            </a:r>
            <a:endParaRPr lang="en-US" altLang="zh-CN" b="1" dirty="0" smtClean="0"/>
          </a:p>
          <a:p>
            <a:pPr lvl="1">
              <a:lnSpc>
                <a:spcPct val="150000"/>
              </a:lnSpc>
              <a:buFontTx/>
              <a:buChar char="•"/>
            </a:pPr>
            <a:r>
              <a:rPr lang="zh-CN" altLang="en-US" b="1" dirty="0" smtClean="0"/>
              <a:t>  静态</a:t>
            </a:r>
            <a:r>
              <a:rPr lang="zh-CN" altLang="en-US" b="1" dirty="0"/>
              <a:t>链</a:t>
            </a:r>
            <a:r>
              <a:rPr lang="zh-CN" altLang="en-US" b="1" dirty="0" smtClean="0">
                <a:solidFill>
                  <a:srgbClr val="FF0000"/>
                </a:solidFill>
              </a:rPr>
              <a:t>非</a:t>
            </a:r>
            <a:r>
              <a:rPr lang="zh-CN" altLang="en-US" b="1" dirty="0">
                <a:solidFill>
                  <a:srgbClr val="FF0000"/>
                </a:solidFill>
              </a:rPr>
              <a:t>局部量</a:t>
            </a:r>
            <a:r>
              <a:rPr lang="zh-CN" altLang="en-US" b="1" dirty="0"/>
              <a:t>访问时</a:t>
            </a:r>
            <a:r>
              <a:rPr lang="zh-CN" altLang="en-US" b="1" dirty="0" smtClean="0"/>
              <a:t>效率较低</a:t>
            </a:r>
            <a:br>
              <a:rPr lang="zh-CN" altLang="en-US" dirty="0"/>
            </a:br>
            <a:endParaRPr kumimoji="0" lang="zh-CN" altLang="en-US" b="1" dirty="0">
              <a:solidFill>
                <a:srgbClr val="800080"/>
              </a:solidFill>
            </a:endParaRPr>
          </a:p>
        </p:txBody>
      </p:sp>
      <p:sp>
        <p:nvSpPr>
          <p:cNvPr id="31792" name="AutoShape 1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3" name="AutoShape 1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4" name="AutoShape 1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95" name="AutoShape 2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advClick="0">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2771" name="Text Box 3"/>
          <p:cNvSpPr txBox="1">
            <a:spLocks noChangeArrowheads="1"/>
          </p:cNvSpPr>
          <p:nvPr/>
        </p:nvSpPr>
        <p:spPr bwMode="auto">
          <a:xfrm>
            <a:off x="609600" y="12192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3277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6" name="Rectangle 8"/>
          <p:cNvSpPr>
            <a:spLocks noChangeArrowheads="1"/>
          </p:cNvSpPr>
          <p:nvPr/>
        </p:nvSpPr>
        <p:spPr bwMode="auto">
          <a:xfrm>
            <a:off x="762000" y="1830388"/>
            <a:ext cx="8267700" cy="4462760"/>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嵌套程序块的非局部量访问</a:t>
            </a:r>
            <a:r>
              <a:rPr lang="zh-CN" altLang="en-US" dirty="0">
                <a:solidFill>
                  <a:srgbClr val="990099"/>
                </a:solidFill>
              </a:rPr>
              <a:t> </a:t>
            </a:r>
            <a:r>
              <a:rPr lang="zh-CN" altLang="en-US" dirty="0" smtClean="0">
                <a:solidFill>
                  <a:srgbClr val="990099"/>
                </a:solidFill>
              </a:rPr>
              <a:t>*</a:t>
            </a:r>
            <a:endParaRPr kumimoji="0" lang="zh-CN" altLang="en-US" sz="2800" b="1" dirty="0">
              <a:solidFill>
                <a:srgbClr val="990099"/>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一些语言（如 </a:t>
            </a:r>
            <a:r>
              <a:rPr lang="en-US" altLang="zh-CN" dirty="0"/>
              <a:t>C </a:t>
            </a:r>
            <a:r>
              <a:rPr lang="zh-CN" altLang="en-US" b="1" dirty="0"/>
              <a:t>语言）支持</a:t>
            </a:r>
            <a:r>
              <a:rPr lang="zh-CN" altLang="en-US" b="1" dirty="0">
                <a:solidFill>
                  <a:srgbClr val="FF0000"/>
                </a:solidFill>
              </a:rPr>
              <a:t>嵌套的块</a:t>
            </a:r>
            <a:r>
              <a:rPr lang="zh-CN" altLang="en-US" b="1" dirty="0"/>
              <a:t>，在这些</a:t>
            </a:r>
            <a:r>
              <a:rPr lang="zh-CN" altLang="en-US" b="1" dirty="0">
                <a:solidFill>
                  <a:srgbClr val="002060"/>
                </a:solidFill>
              </a:rPr>
              <a:t>块</a:t>
            </a:r>
            <a:r>
              <a:rPr lang="zh-CN" altLang="en-US" b="1" dirty="0"/>
              <a:t>的内</a:t>
            </a:r>
            <a:endParaRPr lang="zh-CN" altLang="en-US" b="1" dirty="0"/>
          </a:p>
          <a:p>
            <a:pPr lvl="1">
              <a:buFontTx/>
              <a:buNone/>
            </a:pPr>
            <a:r>
              <a:rPr lang="zh-CN" altLang="en-US" b="1" dirty="0"/>
              <a:t>   部也允许声明局部变量</a:t>
            </a:r>
            <a:r>
              <a:rPr kumimoji="0" lang="zh-CN" altLang="en-US" b="1" dirty="0"/>
              <a:t>，同样要解决</a:t>
            </a:r>
            <a:r>
              <a:rPr kumimoji="0" lang="zh-CN" altLang="en-US" b="1" dirty="0">
                <a:solidFill>
                  <a:srgbClr val="FF0000"/>
                </a:solidFill>
              </a:rPr>
              <a:t>依嵌套层次规则进</a:t>
            </a:r>
            <a:endParaRPr kumimoji="0" lang="zh-CN" altLang="en-US" b="1" dirty="0">
              <a:solidFill>
                <a:srgbClr val="FF0000"/>
              </a:solidFill>
            </a:endParaRPr>
          </a:p>
          <a:p>
            <a:pPr lvl="1">
              <a:buFontTx/>
              <a:buNone/>
            </a:pPr>
            <a:r>
              <a:rPr kumimoji="0" lang="zh-CN" altLang="en-US" b="1" dirty="0">
                <a:solidFill>
                  <a:srgbClr val="FF0000"/>
                </a:solidFill>
              </a:rPr>
              <a:t>   行非局部量使用（访问）</a:t>
            </a:r>
            <a:r>
              <a:rPr kumimoji="0" lang="zh-CN" altLang="en-US" b="1" dirty="0"/>
              <a:t>的问题</a:t>
            </a:r>
            <a:endParaRPr lang="zh-CN" altLang="en-US" b="1" dirty="0">
              <a:solidFill>
                <a:srgbClr val="800080"/>
              </a:solidFill>
            </a:endParaRPr>
          </a:p>
          <a:p>
            <a:pPr lvl="1">
              <a:buFontTx/>
              <a:buNone/>
            </a:pPr>
            <a:r>
              <a:rPr lang="zh-CN" altLang="en-US" sz="1000" b="1" dirty="0">
                <a:solidFill>
                  <a:srgbClr val="800080"/>
                </a:solidFill>
              </a:rPr>
              <a:t>   </a:t>
            </a:r>
            <a:endParaRPr lang="zh-CN" altLang="en-US" sz="1000" b="1" dirty="0">
              <a:solidFill>
                <a:srgbClr val="800080"/>
              </a:solidFill>
            </a:endParaRPr>
          </a:p>
          <a:p>
            <a:pPr lvl="1">
              <a:buFontTx/>
              <a:buNone/>
            </a:pPr>
            <a:r>
              <a:rPr lang="zh-CN" altLang="en-US" b="1" dirty="0">
                <a:solidFill>
                  <a:srgbClr val="800080"/>
                </a:solidFill>
              </a:rPr>
              <a:t>   方法一</a:t>
            </a:r>
            <a:r>
              <a:rPr lang="zh-CN" altLang="en-US" b="1" dirty="0"/>
              <a:t>   将每个块</a:t>
            </a:r>
            <a:r>
              <a:rPr lang="zh-CN" altLang="en-US" b="1" dirty="0">
                <a:solidFill>
                  <a:srgbClr val="FF0000"/>
                </a:solidFill>
              </a:rPr>
              <a:t>看作为内嵌的无参过程</a:t>
            </a:r>
            <a:r>
              <a:rPr lang="zh-CN" altLang="en-US" b="1" dirty="0"/>
              <a:t>，为它创建一</a:t>
            </a:r>
            <a:endParaRPr lang="zh-CN" altLang="en-US" b="1" dirty="0"/>
          </a:p>
          <a:p>
            <a:pPr lvl="1">
              <a:buFontTx/>
              <a:buNone/>
            </a:pPr>
            <a:r>
              <a:rPr lang="zh-CN" altLang="en-US" b="1" dirty="0"/>
              <a:t>                 个新的活动记录，称为</a:t>
            </a:r>
            <a:r>
              <a:rPr lang="zh-CN" altLang="en-US" b="1" dirty="0">
                <a:solidFill>
                  <a:srgbClr val="FF0000"/>
                </a:solidFill>
              </a:rPr>
              <a:t>块级活动记录</a:t>
            </a:r>
            <a:endParaRPr lang="zh-CN" altLang="en-US" b="1" dirty="0">
              <a:solidFill>
                <a:srgbClr val="FF0000"/>
              </a:solidFill>
            </a:endParaRPr>
          </a:p>
          <a:p>
            <a:pPr lvl="1">
              <a:buFontTx/>
              <a:buNone/>
            </a:pPr>
            <a:endParaRPr lang="zh-CN" altLang="en-US" sz="1000" b="1" dirty="0">
              <a:solidFill>
                <a:srgbClr val="800080"/>
              </a:solidFill>
            </a:endParaRPr>
          </a:p>
          <a:p>
            <a:pPr lvl="1">
              <a:buFontTx/>
              <a:buNone/>
            </a:pPr>
            <a:r>
              <a:rPr lang="zh-CN" altLang="en-US" b="1" dirty="0"/>
              <a:t>                 该方法代价很高</a:t>
            </a:r>
            <a:endParaRPr lang="zh-CN" altLang="en-US" b="1" dirty="0"/>
          </a:p>
          <a:p>
            <a:pPr lvl="1">
              <a:buFontTx/>
              <a:buNone/>
            </a:pPr>
            <a:endParaRPr lang="zh-CN" altLang="en-US" sz="1000" b="1" dirty="0">
              <a:solidFill>
                <a:srgbClr val="800080"/>
              </a:solidFill>
            </a:endParaRPr>
          </a:p>
          <a:p>
            <a:pPr lvl="1">
              <a:buFontTx/>
              <a:buNone/>
            </a:pPr>
            <a:r>
              <a:rPr lang="zh-CN" altLang="en-US" b="1" dirty="0">
                <a:solidFill>
                  <a:srgbClr val="800080"/>
                </a:solidFill>
              </a:rPr>
              <a:t>   </a:t>
            </a:r>
            <a:r>
              <a:rPr lang="zh-CN" altLang="en-US" b="1" dirty="0">
                <a:solidFill>
                  <a:srgbClr val="FF0000"/>
                </a:solidFill>
              </a:rPr>
              <a:t>方法二</a:t>
            </a:r>
            <a:r>
              <a:rPr lang="zh-CN" altLang="en-US" b="1" dirty="0"/>
              <a:t>   由于每个</a:t>
            </a:r>
            <a:r>
              <a:rPr lang="zh-CN" altLang="en-US" b="1" dirty="0">
                <a:solidFill>
                  <a:srgbClr val="FF0000"/>
                </a:solidFill>
              </a:rPr>
              <a:t>块中变量的相对位置在编译时就能确</a:t>
            </a:r>
            <a:endParaRPr lang="zh-CN" altLang="en-US" b="1" dirty="0">
              <a:solidFill>
                <a:srgbClr val="FF0000"/>
              </a:solidFill>
            </a:endParaRPr>
          </a:p>
          <a:p>
            <a:pPr lvl="1">
              <a:buFontTx/>
              <a:buNone/>
            </a:pPr>
            <a:r>
              <a:rPr lang="zh-CN" altLang="en-US" b="1" dirty="0">
                <a:solidFill>
                  <a:srgbClr val="FF0000"/>
                </a:solidFill>
              </a:rPr>
              <a:t>                 定下来</a:t>
            </a:r>
            <a:r>
              <a:rPr lang="zh-CN" altLang="en-US" b="1" dirty="0"/>
              <a:t>，因此可以不创建块级活动记录，仅需</a:t>
            </a:r>
            <a:endParaRPr lang="zh-CN" altLang="en-US" b="1" dirty="0"/>
          </a:p>
          <a:p>
            <a:pPr lvl="1">
              <a:buFontTx/>
              <a:buNone/>
            </a:pPr>
            <a:r>
              <a:rPr lang="zh-CN" altLang="en-US" b="1" dirty="0"/>
              <a:t>                 要过程级的活动记录就可</a:t>
            </a:r>
            <a:r>
              <a:rPr lang="zh-CN" altLang="en-US" b="1" dirty="0" smtClean="0"/>
              <a:t>解决问题</a:t>
            </a:r>
            <a:endParaRPr lang="zh-CN" altLang="en-US" b="1"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3795"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活动记录</a:t>
            </a:r>
            <a:endParaRPr kumimoji="0" lang="zh-CN" altLang="en-US" sz="3200" b="1">
              <a:solidFill>
                <a:srgbClr val="800080"/>
              </a:solidFill>
            </a:endParaRPr>
          </a:p>
        </p:txBody>
      </p:sp>
      <p:sp>
        <p:nvSpPr>
          <p:cNvPr id="33796" name="Rectangle 4"/>
          <p:cNvSpPr>
            <a:spLocks noChangeArrowheads="1"/>
          </p:cNvSpPr>
          <p:nvPr/>
        </p:nvSpPr>
        <p:spPr bwMode="auto">
          <a:xfrm>
            <a:off x="876300" y="1722438"/>
            <a:ext cx="5295900" cy="1036637"/>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嵌套程序块的非局部量</a:t>
            </a:r>
            <a:r>
              <a:rPr lang="zh-CN" altLang="en-US" sz="2800" b="1" dirty="0" smtClean="0">
                <a:solidFill>
                  <a:srgbClr val="800080"/>
                </a:solidFill>
                <a:latin typeface="Times New Roman" panose="02020603050405020304" pitchFamily="18" charset="0"/>
              </a:rPr>
              <a:t>访问*</a:t>
            </a:r>
            <a:r>
              <a:rPr lang="zh-CN" altLang="en-US" dirty="0" smtClean="0"/>
              <a:t> </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a:t>
            </a:r>
            <a:r>
              <a:rPr kumimoji="0" lang="zh-CN" altLang="en-US" b="1" dirty="0"/>
              <a:t>采用</a:t>
            </a:r>
            <a:r>
              <a:rPr kumimoji="0" lang="zh-CN" altLang="en-US" b="1" dirty="0">
                <a:solidFill>
                  <a:srgbClr val="FF0000"/>
                </a:solidFill>
              </a:rPr>
              <a:t>过程级活动记录</a:t>
            </a:r>
            <a:r>
              <a:rPr kumimoji="0" lang="zh-CN" altLang="en-US" b="1" dirty="0"/>
              <a:t>的方法</a:t>
            </a:r>
            <a:r>
              <a:rPr kumimoji="0" lang="zh-CN" altLang="en-US" b="1" dirty="0">
                <a:solidFill>
                  <a:srgbClr val="800080"/>
                </a:solidFill>
              </a:rPr>
              <a:t>举例</a:t>
            </a:r>
            <a:endParaRPr kumimoji="0" lang="zh-CN" altLang="en-US" b="1" dirty="0">
              <a:solidFill>
                <a:srgbClr val="800080"/>
              </a:solidFill>
            </a:endParaRPr>
          </a:p>
        </p:txBody>
      </p:sp>
      <p:sp>
        <p:nvSpPr>
          <p:cNvPr id="33797" name="Text Box 5"/>
          <p:cNvSpPr txBox="1">
            <a:spLocks noChangeArrowheads="1"/>
          </p:cNvSpPr>
          <p:nvPr/>
        </p:nvSpPr>
        <p:spPr bwMode="auto">
          <a:xfrm>
            <a:off x="6324600" y="1524000"/>
            <a:ext cx="2590800" cy="4760913"/>
          </a:xfrm>
          <a:prstGeom prst="rect">
            <a:avLst/>
          </a:prstGeom>
          <a:noFill/>
          <a:ln w="9525">
            <a:noFill/>
            <a:miter lim="800000"/>
          </a:ln>
          <a:effectLst/>
        </p:spPr>
        <p:txBody>
          <a:bodyPr>
            <a:spAutoFit/>
          </a:bodyPr>
          <a:lstStyle/>
          <a:p>
            <a:pPr>
              <a:buFont typeface="Wingdings" panose="05000000000000000000" pitchFamily="2" charset="2"/>
              <a:buNone/>
            </a:pPr>
            <a:r>
              <a:rPr kumimoji="0" lang="en-US" altLang="zh-CN" sz="1800" b="1" dirty="0" err="1"/>
              <a:t>int</a:t>
            </a:r>
            <a:r>
              <a:rPr kumimoji="0" lang="en-US" altLang="zh-CN" sz="1800" b="1" dirty="0"/>
              <a:t> </a:t>
            </a:r>
            <a:r>
              <a:rPr kumimoji="0" lang="en-US" altLang="zh-CN" sz="1800" b="1" dirty="0" smtClean="0">
                <a:solidFill>
                  <a:srgbClr val="FF0000"/>
                </a:solidFill>
              </a:rPr>
              <a:t>p()</a:t>
            </a:r>
            <a:endParaRPr kumimoji="0" lang="zh-CN" altLang="en-US" sz="1800" b="1" dirty="0" smtClean="0">
              <a:solidFill>
                <a:srgbClr val="FF0000"/>
              </a:solidFill>
            </a:endParaRPr>
          </a:p>
          <a:p>
            <a:pPr>
              <a:buFont typeface="Wingdings" panose="05000000000000000000" pitchFamily="2" charset="2"/>
              <a:buNone/>
            </a:pPr>
            <a:r>
              <a:rPr kumimoji="0" lang="en-US" altLang="zh-CN" sz="1800" b="1" dirty="0" smtClean="0"/>
              <a:t>{</a:t>
            </a:r>
            <a:endParaRPr kumimoji="0" lang="en-US" altLang="zh-CN" sz="1800" b="1" dirty="0" smtClean="0"/>
          </a:p>
          <a:p>
            <a:pPr>
              <a:buFont typeface="Wingdings" panose="05000000000000000000" pitchFamily="2" charset="2"/>
              <a:buNone/>
            </a:pPr>
            <a:r>
              <a:rPr kumimoji="0" lang="en-US" altLang="zh-CN" sz="1800" b="1" dirty="0" smtClean="0"/>
              <a:t>     </a:t>
            </a:r>
            <a:r>
              <a:rPr kumimoji="0" lang="en-US" altLang="zh-CN" sz="1800" b="1" dirty="0" err="1"/>
              <a:t>int</a:t>
            </a:r>
            <a:r>
              <a:rPr kumimoji="0" lang="en-US" altLang="zh-CN" sz="1800" b="1" dirty="0"/>
              <a:t> A;</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B,C; </a:t>
            </a:r>
            <a:endParaRPr kumimoji="0" lang="en-US" altLang="zh-CN" sz="1800" b="1" dirty="0"/>
          </a:p>
          <a:p>
            <a:pPr>
              <a:buFont typeface="Wingdings" panose="05000000000000000000" pitchFamily="2" charset="2"/>
              <a:buNone/>
            </a:pPr>
            <a:r>
              <a:rPr kumimoji="0" lang="en-US" altLang="zh-CN" sz="1800" b="1" dirty="0"/>
              <a:t>           … </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D,E,F;</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r>
              <a:rPr kumimoji="0" lang="en-US" altLang="zh-CN" sz="1800" b="1" dirty="0" err="1"/>
              <a:t>int</a:t>
            </a:r>
            <a:r>
              <a:rPr kumimoji="0" lang="en-US" altLang="zh-CN" sz="1800" b="1" dirty="0"/>
              <a:t> G;</a:t>
            </a:r>
            <a:endParaRPr kumimoji="0" lang="en-US" altLang="zh-CN" sz="1800" b="1" dirty="0"/>
          </a:p>
          <a:p>
            <a:pPr>
              <a:buFont typeface="Wingdings" panose="05000000000000000000" pitchFamily="2" charset="2"/>
              <a:buNone/>
            </a:pPr>
            <a:r>
              <a:rPr kumimoji="0" lang="en-US" altLang="zh-CN" sz="1800" b="1" dirty="0"/>
              <a:t>               …  </a:t>
            </a:r>
            <a:r>
              <a:rPr kumimoji="0" lang="en-US" altLang="zh-CN" sz="1800" b="1" dirty="0">
                <a:solidFill>
                  <a:srgbClr val="800080"/>
                </a:solidFill>
              </a:rPr>
              <a:t>/*here*/</a:t>
            </a:r>
            <a:endParaRPr kumimoji="0" lang="en-US" altLang="zh-CN" sz="1800" b="1" dirty="0">
              <a:solidFill>
                <a:srgbClr val="800080"/>
              </a:solidFill>
            </a:endParaRPr>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a:p>
            <a:pPr>
              <a:buFont typeface="Wingdings" panose="05000000000000000000" pitchFamily="2" charset="2"/>
              <a:buNone/>
            </a:pPr>
            <a:r>
              <a:rPr kumimoji="0" lang="en-US" altLang="zh-CN" sz="1800" b="1" dirty="0"/>
              <a:t> }</a:t>
            </a:r>
            <a:endParaRPr kumimoji="0" lang="en-US" altLang="zh-CN" sz="1800" b="1" dirty="0"/>
          </a:p>
        </p:txBody>
      </p:sp>
      <p:sp>
        <p:nvSpPr>
          <p:cNvPr id="33798" name="Line 6"/>
          <p:cNvSpPr>
            <a:spLocks noChangeShapeType="1"/>
          </p:cNvSpPr>
          <p:nvPr/>
        </p:nvSpPr>
        <p:spPr bwMode="auto">
          <a:xfrm>
            <a:off x="2286000" y="3356992"/>
            <a:ext cx="0" cy="2971800"/>
          </a:xfrm>
          <a:prstGeom prst="line">
            <a:avLst/>
          </a:prstGeom>
          <a:noFill/>
          <a:ln w="9525">
            <a:solidFill>
              <a:srgbClr val="800080"/>
            </a:solidFill>
            <a:round/>
          </a:ln>
          <a:effectLst/>
        </p:spPr>
        <p:txBody>
          <a:bodyPr>
            <a:spAutoFit/>
          </a:bodyPr>
          <a:lstStyle/>
          <a:p>
            <a:endParaRPr lang="zh-CN" altLang="en-US"/>
          </a:p>
        </p:txBody>
      </p:sp>
      <p:sp>
        <p:nvSpPr>
          <p:cNvPr id="33799" name="Line 7"/>
          <p:cNvSpPr>
            <a:spLocks noChangeShapeType="1"/>
          </p:cNvSpPr>
          <p:nvPr/>
        </p:nvSpPr>
        <p:spPr bwMode="auto">
          <a:xfrm>
            <a:off x="5943600" y="4728592"/>
            <a:ext cx="0" cy="1066800"/>
          </a:xfrm>
          <a:prstGeom prst="line">
            <a:avLst/>
          </a:prstGeom>
          <a:noFill/>
          <a:ln w="9525">
            <a:solidFill>
              <a:srgbClr val="800080"/>
            </a:solidFill>
            <a:prstDash val="sysDot"/>
            <a:round/>
          </a:ln>
          <a:effectLst/>
        </p:spPr>
        <p:txBody>
          <a:bodyPr>
            <a:spAutoFit/>
          </a:bodyPr>
          <a:lstStyle/>
          <a:p>
            <a:endParaRPr lang="zh-CN" altLang="en-US"/>
          </a:p>
        </p:txBody>
      </p:sp>
      <p:sp>
        <p:nvSpPr>
          <p:cNvPr id="33800" name="Line 8"/>
          <p:cNvSpPr>
            <a:spLocks noChangeShapeType="1"/>
          </p:cNvSpPr>
          <p:nvPr/>
        </p:nvSpPr>
        <p:spPr bwMode="auto">
          <a:xfrm>
            <a:off x="2286000" y="6328792"/>
            <a:ext cx="3657600" cy="0"/>
          </a:xfrm>
          <a:prstGeom prst="line">
            <a:avLst/>
          </a:prstGeom>
          <a:noFill/>
          <a:ln w="9525">
            <a:solidFill>
              <a:srgbClr val="800080"/>
            </a:solidFill>
            <a:round/>
          </a:ln>
          <a:effectLst/>
        </p:spPr>
        <p:txBody>
          <a:bodyPr>
            <a:spAutoFit/>
          </a:bodyPr>
          <a:lstStyle/>
          <a:p>
            <a:endParaRPr lang="zh-CN" altLang="en-US"/>
          </a:p>
        </p:txBody>
      </p:sp>
      <p:sp>
        <p:nvSpPr>
          <p:cNvPr id="33801" name="Line 9"/>
          <p:cNvSpPr>
            <a:spLocks noChangeShapeType="1"/>
          </p:cNvSpPr>
          <p:nvPr/>
        </p:nvSpPr>
        <p:spPr bwMode="auto">
          <a:xfrm>
            <a:off x="2286000" y="5795392"/>
            <a:ext cx="3657600" cy="0"/>
          </a:xfrm>
          <a:prstGeom prst="line">
            <a:avLst/>
          </a:prstGeom>
          <a:noFill/>
          <a:ln w="9525">
            <a:solidFill>
              <a:srgbClr val="800080"/>
            </a:solidFill>
            <a:round/>
          </a:ln>
          <a:effectLst/>
        </p:spPr>
        <p:txBody>
          <a:bodyPr>
            <a:spAutoFit/>
          </a:bodyPr>
          <a:lstStyle/>
          <a:p>
            <a:endParaRPr lang="zh-CN" altLang="en-US"/>
          </a:p>
        </p:txBody>
      </p:sp>
      <p:sp>
        <p:nvSpPr>
          <p:cNvPr id="33802" name="Rectangle 10"/>
          <p:cNvSpPr>
            <a:spLocks noChangeArrowheads="1"/>
          </p:cNvSpPr>
          <p:nvPr/>
        </p:nvSpPr>
        <p:spPr bwMode="auto">
          <a:xfrm>
            <a:off x="2286000" y="5855717"/>
            <a:ext cx="35814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存放</a:t>
            </a:r>
            <a:r>
              <a:rPr lang="zh-CN" altLang="en-US" sz="2000">
                <a:solidFill>
                  <a:srgbClr val="800080"/>
                </a:solidFill>
              </a:rPr>
              <a:t> </a:t>
            </a:r>
            <a:r>
              <a:rPr lang="en-US" altLang="zh-CN" sz="2000">
                <a:solidFill>
                  <a:srgbClr val="800080"/>
                </a:solidFill>
              </a:rPr>
              <a:t>A </a:t>
            </a:r>
            <a:r>
              <a:rPr lang="zh-CN" altLang="en-US" sz="2000" b="1">
                <a:solidFill>
                  <a:srgbClr val="800080"/>
                </a:solidFill>
              </a:rPr>
              <a:t>的空间</a:t>
            </a:r>
            <a:endParaRPr lang="zh-CN" altLang="en-US" sz="2000" b="1">
              <a:solidFill>
                <a:srgbClr val="800080"/>
              </a:solidFill>
            </a:endParaRPr>
          </a:p>
        </p:txBody>
      </p:sp>
      <p:sp>
        <p:nvSpPr>
          <p:cNvPr id="33803" name="Line 13"/>
          <p:cNvSpPr>
            <a:spLocks noChangeShapeType="1"/>
          </p:cNvSpPr>
          <p:nvPr/>
        </p:nvSpPr>
        <p:spPr bwMode="auto">
          <a:xfrm>
            <a:off x="4114800" y="4728592"/>
            <a:ext cx="1828800" cy="0"/>
          </a:xfrm>
          <a:prstGeom prst="line">
            <a:avLst/>
          </a:prstGeom>
          <a:noFill/>
          <a:ln w="9525">
            <a:solidFill>
              <a:srgbClr val="800080"/>
            </a:solidFill>
            <a:prstDash val="sysDot"/>
            <a:round/>
          </a:ln>
          <a:effectLst/>
        </p:spPr>
        <p:txBody>
          <a:bodyPr>
            <a:spAutoFit/>
          </a:bodyPr>
          <a:lstStyle/>
          <a:p>
            <a:endParaRPr lang="zh-CN" altLang="en-US"/>
          </a:p>
        </p:txBody>
      </p:sp>
      <p:sp>
        <p:nvSpPr>
          <p:cNvPr id="33804" name="Rectangle 14"/>
          <p:cNvSpPr>
            <a:spLocks noChangeArrowheads="1"/>
          </p:cNvSpPr>
          <p:nvPr/>
        </p:nvSpPr>
        <p:spPr bwMode="auto">
          <a:xfrm>
            <a:off x="2362200" y="4484117"/>
            <a:ext cx="1600200" cy="10064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存放</a:t>
            </a:r>
            <a:endParaRPr lang="zh-CN" altLang="en-US" sz="2000" b="1">
              <a:solidFill>
                <a:srgbClr val="800080"/>
              </a:solidFill>
            </a:endParaRPr>
          </a:p>
          <a:p>
            <a:pPr algn="ctr">
              <a:buFont typeface="Wingdings" panose="05000000000000000000" pitchFamily="2" charset="2"/>
              <a:buNone/>
            </a:pPr>
            <a:r>
              <a:rPr lang="zh-CN" altLang="en-US" sz="2000">
                <a:solidFill>
                  <a:srgbClr val="800080"/>
                </a:solidFill>
              </a:rPr>
              <a:t> </a:t>
            </a:r>
            <a:r>
              <a:rPr lang="en-US" altLang="zh-CN" sz="2000">
                <a:solidFill>
                  <a:srgbClr val="800080"/>
                </a:solidFill>
              </a:rPr>
              <a:t>D</a:t>
            </a:r>
            <a:r>
              <a:rPr lang="zh-CN" altLang="en-US" sz="2000">
                <a:solidFill>
                  <a:srgbClr val="800080"/>
                </a:solidFill>
              </a:rPr>
              <a:t>，</a:t>
            </a:r>
            <a:r>
              <a:rPr lang="en-US" altLang="zh-CN" sz="2000">
                <a:solidFill>
                  <a:srgbClr val="800080"/>
                </a:solidFill>
              </a:rPr>
              <a:t>E</a:t>
            </a:r>
            <a:r>
              <a:rPr lang="zh-CN" altLang="en-US" sz="2000">
                <a:solidFill>
                  <a:srgbClr val="800080"/>
                </a:solidFill>
              </a:rPr>
              <a:t>，</a:t>
            </a:r>
            <a:r>
              <a:rPr lang="en-US" altLang="zh-CN" sz="2000">
                <a:solidFill>
                  <a:srgbClr val="800080"/>
                </a:solidFill>
              </a:rPr>
              <a:t>F</a:t>
            </a:r>
            <a:endParaRPr lang="en-US" altLang="zh-CN" sz="2000">
              <a:solidFill>
                <a:srgbClr val="800080"/>
              </a:solidFill>
            </a:endParaRPr>
          </a:p>
          <a:p>
            <a:pPr algn="ctr">
              <a:buFont typeface="Wingdings" panose="05000000000000000000" pitchFamily="2" charset="2"/>
              <a:buNone/>
            </a:pPr>
            <a:r>
              <a:rPr lang="en-US" altLang="zh-CN" sz="2000">
                <a:solidFill>
                  <a:srgbClr val="800080"/>
                </a:solidFill>
              </a:rPr>
              <a:t> </a:t>
            </a:r>
            <a:r>
              <a:rPr lang="zh-CN" altLang="en-US" sz="2000" b="1">
                <a:solidFill>
                  <a:srgbClr val="800080"/>
                </a:solidFill>
              </a:rPr>
              <a:t>的空间</a:t>
            </a:r>
            <a:endParaRPr lang="zh-CN" altLang="en-US" sz="2000" b="1">
              <a:solidFill>
                <a:srgbClr val="800080"/>
              </a:solidFill>
            </a:endParaRPr>
          </a:p>
        </p:txBody>
      </p:sp>
      <p:sp>
        <p:nvSpPr>
          <p:cNvPr id="33805" name="Line 15"/>
          <p:cNvSpPr>
            <a:spLocks noChangeShapeType="1"/>
          </p:cNvSpPr>
          <p:nvPr/>
        </p:nvSpPr>
        <p:spPr bwMode="auto">
          <a:xfrm>
            <a:off x="2286000" y="4195192"/>
            <a:ext cx="1828800" cy="0"/>
          </a:xfrm>
          <a:prstGeom prst="line">
            <a:avLst/>
          </a:prstGeom>
          <a:noFill/>
          <a:ln w="9525">
            <a:solidFill>
              <a:srgbClr val="800080"/>
            </a:solidFill>
            <a:round/>
          </a:ln>
          <a:effectLst/>
        </p:spPr>
        <p:txBody>
          <a:bodyPr>
            <a:spAutoFit/>
          </a:bodyPr>
          <a:lstStyle/>
          <a:p>
            <a:endParaRPr lang="zh-CN" altLang="en-US"/>
          </a:p>
        </p:txBody>
      </p:sp>
      <p:sp>
        <p:nvSpPr>
          <p:cNvPr id="33806" name="Rectangle 16"/>
          <p:cNvSpPr>
            <a:spLocks noChangeArrowheads="1"/>
          </p:cNvSpPr>
          <p:nvPr/>
        </p:nvSpPr>
        <p:spPr bwMode="auto">
          <a:xfrm>
            <a:off x="1143000" y="2803525"/>
            <a:ext cx="5257800" cy="457200"/>
          </a:xfrm>
          <a:prstGeom prst="rect">
            <a:avLst/>
          </a:prstGeom>
          <a:noFill/>
          <a:ln w="9525">
            <a:noFill/>
            <a:miter lim="800000"/>
          </a:ln>
          <a:effectLst/>
        </p:spPr>
        <p:txBody>
          <a:bodyPr>
            <a:spAutoFit/>
          </a:bodyPr>
          <a:lstStyle/>
          <a:p>
            <a:pPr algn="ctr" eaLnBrk="0" hangingPunct="0">
              <a:buClrTx/>
              <a:buFontTx/>
              <a:buNone/>
            </a:pPr>
            <a:r>
              <a:rPr lang="zh-CN" altLang="en-US" b="1"/>
              <a:t>运行至</a:t>
            </a:r>
            <a:r>
              <a:rPr lang="en-US" altLang="zh-CN" b="1"/>
              <a:t>/*</a:t>
            </a:r>
            <a:r>
              <a:rPr lang="en-US" altLang="zh-CN"/>
              <a:t>here</a:t>
            </a:r>
            <a:r>
              <a:rPr lang="en-US" altLang="zh-CN" b="1"/>
              <a:t>*/</a:t>
            </a:r>
            <a:r>
              <a:rPr lang="zh-CN" altLang="en-US" b="1"/>
              <a:t>时</a:t>
            </a:r>
            <a:r>
              <a:rPr lang="en-US" altLang="zh-CN"/>
              <a:t>p</a:t>
            </a:r>
            <a:r>
              <a:rPr lang="zh-CN" altLang="en-US" b="1"/>
              <a:t>的活动记录形如：</a:t>
            </a:r>
            <a:endParaRPr lang="zh-CN" altLang="en-US" b="1"/>
          </a:p>
        </p:txBody>
      </p:sp>
      <p:sp>
        <p:nvSpPr>
          <p:cNvPr id="33807" name="AutoShape 17">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8" name="AutoShape 18">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9" name="AutoShape 19">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10" name="AutoShape 20">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11" name="Rectangle 21"/>
          <p:cNvSpPr>
            <a:spLocks noChangeArrowheads="1"/>
          </p:cNvSpPr>
          <p:nvPr/>
        </p:nvSpPr>
        <p:spPr bwMode="auto">
          <a:xfrm>
            <a:off x="4114800" y="4941317"/>
            <a:ext cx="1752600" cy="7016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曾存放过</a:t>
            </a:r>
            <a:endParaRPr lang="zh-CN" altLang="en-US" sz="2000" b="1">
              <a:solidFill>
                <a:srgbClr val="800080"/>
              </a:solidFill>
            </a:endParaRPr>
          </a:p>
          <a:p>
            <a:pPr algn="ctr">
              <a:buFont typeface="Wingdings" panose="05000000000000000000" pitchFamily="2" charset="2"/>
              <a:buNone/>
            </a:pPr>
            <a:r>
              <a:rPr lang="zh-CN" altLang="en-US" sz="2000">
                <a:solidFill>
                  <a:srgbClr val="800080"/>
                </a:solidFill>
              </a:rPr>
              <a:t> </a:t>
            </a:r>
            <a:r>
              <a:rPr lang="en-US" altLang="zh-CN" sz="2000">
                <a:solidFill>
                  <a:srgbClr val="800080"/>
                </a:solidFill>
              </a:rPr>
              <a:t>B,C </a:t>
            </a:r>
            <a:r>
              <a:rPr lang="zh-CN" altLang="en-US" sz="2000" b="1">
                <a:solidFill>
                  <a:srgbClr val="800080"/>
                </a:solidFill>
              </a:rPr>
              <a:t>的空间</a:t>
            </a:r>
            <a:endParaRPr lang="zh-CN" altLang="en-US" sz="2000" b="1">
              <a:solidFill>
                <a:srgbClr val="800080"/>
              </a:solidFill>
            </a:endParaRPr>
          </a:p>
        </p:txBody>
      </p:sp>
      <p:sp>
        <p:nvSpPr>
          <p:cNvPr id="33812" name="Line 22"/>
          <p:cNvSpPr>
            <a:spLocks noChangeShapeType="1"/>
          </p:cNvSpPr>
          <p:nvPr/>
        </p:nvSpPr>
        <p:spPr bwMode="auto">
          <a:xfrm>
            <a:off x="2286000" y="3661792"/>
            <a:ext cx="1828800" cy="0"/>
          </a:xfrm>
          <a:prstGeom prst="line">
            <a:avLst/>
          </a:prstGeom>
          <a:noFill/>
          <a:ln w="9525">
            <a:solidFill>
              <a:srgbClr val="800080"/>
            </a:solidFill>
            <a:round/>
          </a:ln>
          <a:effectLst/>
        </p:spPr>
        <p:txBody>
          <a:bodyPr>
            <a:spAutoFit/>
          </a:bodyPr>
          <a:lstStyle/>
          <a:p>
            <a:endParaRPr lang="zh-CN" altLang="en-US"/>
          </a:p>
        </p:txBody>
      </p:sp>
      <p:sp>
        <p:nvSpPr>
          <p:cNvPr id="33813" name="Line 23"/>
          <p:cNvSpPr>
            <a:spLocks noChangeShapeType="1"/>
          </p:cNvSpPr>
          <p:nvPr/>
        </p:nvSpPr>
        <p:spPr bwMode="auto">
          <a:xfrm flipH="1">
            <a:off x="1752600" y="3585592"/>
            <a:ext cx="5334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3814" name="Rectangle 24"/>
          <p:cNvSpPr>
            <a:spLocks noChangeArrowheads="1"/>
          </p:cNvSpPr>
          <p:nvPr/>
        </p:nvSpPr>
        <p:spPr bwMode="auto">
          <a:xfrm>
            <a:off x="838200" y="3417317"/>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TOP</a:t>
            </a:r>
            <a:endParaRPr lang="en-US" altLang="zh-CN" sz="2000" b="1"/>
          </a:p>
        </p:txBody>
      </p:sp>
      <p:sp>
        <p:nvSpPr>
          <p:cNvPr id="33815" name="Rectangle 25"/>
          <p:cNvSpPr>
            <a:spLocks noChangeArrowheads="1"/>
          </p:cNvSpPr>
          <p:nvPr/>
        </p:nvSpPr>
        <p:spPr bwMode="auto">
          <a:xfrm>
            <a:off x="2286000" y="3722117"/>
            <a:ext cx="1828800"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a:solidFill>
                  <a:srgbClr val="800080"/>
                </a:solidFill>
              </a:rPr>
              <a:t>存放</a:t>
            </a:r>
            <a:r>
              <a:rPr lang="zh-CN" altLang="en-US" sz="2000">
                <a:solidFill>
                  <a:srgbClr val="800080"/>
                </a:solidFill>
              </a:rPr>
              <a:t> </a:t>
            </a:r>
            <a:r>
              <a:rPr lang="en-US" altLang="zh-CN" sz="2000">
                <a:solidFill>
                  <a:srgbClr val="800080"/>
                </a:solidFill>
              </a:rPr>
              <a:t>G </a:t>
            </a:r>
            <a:r>
              <a:rPr lang="zh-CN" altLang="en-US" sz="2000" b="1">
                <a:solidFill>
                  <a:srgbClr val="800080"/>
                </a:solidFill>
              </a:rPr>
              <a:t>的空间</a:t>
            </a:r>
            <a:endParaRPr lang="zh-CN" altLang="en-US" sz="2000" b="1">
              <a:solidFill>
                <a:srgbClr val="800080"/>
              </a:solidFill>
            </a:endParaRPr>
          </a:p>
        </p:txBody>
      </p:sp>
      <p:sp>
        <p:nvSpPr>
          <p:cNvPr id="33816" name="Line 37"/>
          <p:cNvSpPr>
            <a:spLocks noChangeShapeType="1"/>
          </p:cNvSpPr>
          <p:nvPr/>
        </p:nvSpPr>
        <p:spPr bwMode="auto">
          <a:xfrm flipH="1">
            <a:off x="1600200" y="6328792"/>
            <a:ext cx="609600" cy="0"/>
          </a:xfrm>
          <a:prstGeom prst="line">
            <a:avLst/>
          </a:prstGeom>
          <a:noFill/>
          <a:ln w="9525">
            <a:solidFill>
              <a:srgbClr val="333399"/>
            </a:solidFill>
            <a:round/>
            <a:headEnd type="triangle" w="med" len="med"/>
          </a:ln>
          <a:effectLst/>
        </p:spPr>
        <p:txBody>
          <a:bodyPr>
            <a:spAutoFit/>
          </a:bodyPr>
          <a:lstStyle/>
          <a:p>
            <a:endParaRPr lang="zh-CN" altLang="en-US"/>
          </a:p>
        </p:txBody>
      </p:sp>
      <p:sp>
        <p:nvSpPr>
          <p:cNvPr id="33817" name="Line 52"/>
          <p:cNvSpPr>
            <a:spLocks noChangeShapeType="1"/>
          </p:cNvSpPr>
          <p:nvPr/>
        </p:nvSpPr>
        <p:spPr bwMode="auto">
          <a:xfrm>
            <a:off x="4114800" y="3356992"/>
            <a:ext cx="0" cy="2438400"/>
          </a:xfrm>
          <a:prstGeom prst="line">
            <a:avLst/>
          </a:prstGeom>
          <a:noFill/>
          <a:ln w="9525">
            <a:solidFill>
              <a:srgbClr val="800080"/>
            </a:solidFill>
            <a:round/>
          </a:ln>
          <a:effectLst/>
        </p:spPr>
        <p:txBody>
          <a:bodyPr>
            <a:spAutoFit/>
          </a:bodyPr>
          <a:lstStyle/>
          <a:p>
            <a:endParaRPr lang="zh-CN" altLang="en-US"/>
          </a:p>
        </p:txBody>
      </p:sp>
      <p:sp>
        <p:nvSpPr>
          <p:cNvPr id="33818" name="Line 53"/>
          <p:cNvSpPr>
            <a:spLocks noChangeShapeType="1"/>
          </p:cNvSpPr>
          <p:nvPr/>
        </p:nvSpPr>
        <p:spPr bwMode="auto">
          <a:xfrm>
            <a:off x="5943600" y="5795392"/>
            <a:ext cx="0" cy="533400"/>
          </a:xfrm>
          <a:prstGeom prst="line">
            <a:avLst/>
          </a:prstGeom>
          <a:noFill/>
          <a:ln w="9525">
            <a:solidFill>
              <a:srgbClr val="800080"/>
            </a:solidFill>
            <a:round/>
          </a:ln>
          <a:effectLst/>
        </p:spPr>
        <p:txBody>
          <a:bodyPr>
            <a:spAutoFit/>
          </a:bodyPr>
          <a:lstStyle/>
          <a:p>
            <a:endParaRPr lang="zh-CN" altLang="en-US"/>
          </a:p>
        </p:txBody>
      </p:sp>
      <p:sp>
        <p:nvSpPr>
          <p:cNvPr id="33819" name="Rectangle 54"/>
          <p:cNvSpPr>
            <a:spLocks noChangeArrowheads="1"/>
          </p:cNvSpPr>
          <p:nvPr/>
        </p:nvSpPr>
        <p:spPr bwMode="auto">
          <a:xfrm>
            <a:off x="914400" y="6084317"/>
            <a:ext cx="838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t>SP</a:t>
            </a:r>
            <a:endParaRPr lang="en-US" altLang="zh-CN" sz="2000" b="1"/>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584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5844" name="Rectangle 4"/>
          <p:cNvSpPr>
            <a:spLocks noChangeArrowheads="1"/>
          </p:cNvSpPr>
          <p:nvPr/>
        </p:nvSpPr>
        <p:spPr bwMode="auto">
          <a:xfrm>
            <a:off x="914400" y="1700808"/>
            <a:ext cx="7848600" cy="1046440"/>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活动记录中与过程</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函数调用相关的信息</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a:t>
            </a:r>
            <a:r>
              <a:rPr kumimoji="0" lang="zh-CN" altLang="en-US" b="1" dirty="0" smtClean="0"/>
              <a:t>活动记录中</a:t>
            </a:r>
            <a:r>
              <a:rPr lang="zh-CN" altLang="en-US" b="1" dirty="0"/>
              <a:t>与过程</a:t>
            </a:r>
            <a:r>
              <a:rPr lang="en-US" altLang="zh-CN" b="1" dirty="0"/>
              <a:t>/</a:t>
            </a:r>
            <a:r>
              <a:rPr lang="zh-CN" altLang="en-US" b="1" dirty="0"/>
              <a:t>函数调用相关的常见</a:t>
            </a:r>
            <a:r>
              <a:rPr lang="zh-CN" altLang="en-US" b="1" dirty="0" smtClean="0"/>
              <a:t>信息</a:t>
            </a:r>
            <a:r>
              <a:rPr kumimoji="0" lang="zh-CN" altLang="en-US" b="1" dirty="0" smtClean="0">
                <a:solidFill>
                  <a:srgbClr val="800080"/>
                </a:solidFill>
              </a:rPr>
              <a:t>举例</a:t>
            </a:r>
            <a:endParaRPr kumimoji="0" lang="zh-CN" altLang="en-US" b="1" dirty="0">
              <a:solidFill>
                <a:srgbClr val="800080"/>
              </a:solidFill>
            </a:endParaRPr>
          </a:p>
        </p:txBody>
      </p:sp>
      <p:sp>
        <p:nvSpPr>
          <p:cNvPr id="35845" name="Line 33"/>
          <p:cNvSpPr>
            <a:spLocks noChangeShapeType="1"/>
          </p:cNvSpPr>
          <p:nvPr/>
        </p:nvSpPr>
        <p:spPr bwMode="auto">
          <a:xfrm>
            <a:off x="1115616" y="2780928"/>
            <a:ext cx="0" cy="3733800"/>
          </a:xfrm>
          <a:prstGeom prst="line">
            <a:avLst/>
          </a:prstGeom>
          <a:noFill/>
          <a:ln w="9525">
            <a:solidFill>
              <a:srgbClr val="800080"/>
            </a:solidFill>
            <a:round/>
          </a:ln>
          <a:effectLst/>
        </p:spPr>
        <p:txBody>
          <a:bodyPr>
            <a:spAutoFit/>
          </a:bodyPr>
          <a:lstStyle/>
          <a:p>
            <a:endParaRPr lang="zh-CN" altLang="en-US"/>
          </a:p>
        </p:txBody>
      </p:sp>
      <p:sp>
        <p:nvSpPr>
          <p:cNvPr id="35846" name="Line 34"/>
          <p:cNvSpPr>
            <a:spLocks noChangeShapeType="1"/>
          </p:cNvSpPr>
          <p:nvPr/>
        </p:nvSpPr>
        <p:spPr bwMode="auto">
          <a:xfrm>
            <a:off x="4392216" y="2780928"/>
            <a:ext cx="0" cy="3733800"/>
          </a:xfrm>
          <a:prstGeom prst="line">
            <a:avLst/>
          </a:prstGeom>
          <a:noFill/>
          <a:ln w="9525">
            <a:solidFill>
              <a:srgbClr val="800080"/>
            </a:solidFill>
            <a:round/>
          </a:ln>
          <a:effectLst/>
        </p:spPr>
        <p:txBody>
          <a:bodyPr>
            <a:spAutoFit/>
          </a:bodyPr>
          <a:lstStyle/>
          <a:p>
            <a:endParaRPr lang="zh-CN" altLang="en-US"/>
          </a:p>
        </p:txBody>
      </p:sp>
      <p:sp>
        <p:nvSpPr>
          <p:cNvPr id="35847" name="Line 35"/>
          <p:cNvSpPr>
            <a:spLocks noChangeShapeType="1"/>
          </p:cNvSpPr>
          <p:nvPr/>
        </p:nvSpPr>
        <p:spPr bwMode="auto">
          <a:xfrm>
            <a:off x="1115616" y="4914528"/>
            <a:ext cx="3276600" cy="0"/>
          </a:xfrm>
          <a:prstGeom prst="line">
            <a:avLst/>
          </a:prstGeom>
          <a:noFill/>
          <a:ln w="9525">
            <a:solidFill>
              <a:srgbClr val="800080"/>
            </a:solidFill>
            <a:round/>
          </a:ln>
          <a:effectLst/>
        </p:spPr>
        <p:txBody>
          <a:bodyPr>
            <a:spAutoFit/>
          </a:bodyPr>
          <a:lstStyle/>
          <a:p>
            <a:endParaRPr lang="zh-CN" altLang="en-US"/>
          </a:p>
        </p:txBody>
      </p:sp>
      <p:sp>
        <p:nvSpPr>
          <p:cNvPr id="35848" name="Line 36"/>
          <p:cNvSpPr>
            <a:spLocks noChangeShapeType="1"/>
          </p:cNvSpPr>
          <p:nvPr/>
        </p:nvSpPr>
        <p:spPr bwMode="auto">
          <a:xfrm>
            <a:off x="1115616" y="4381128"/>
            <a:ext cx="3276600" cy="0"/>
          </a:xfrm>
          <a:prstGeom prst="line">
            <a:avLst/>
          </a:prstGeom>
          <a:noFill/>
          <a:ln w="9525">
            <a:solidFill>
              <a:srgbClr val="800080"/>
            </a:solidFill>
            <a:round/>
          </a:ln>
          <a:effectLst/>
        </p:spPr>
        <p:txBody>
          <a:bodyPr>
            <a:spAutoFit/>
          </a:bodyPr>
          <a:lstStyle/>
          <a:p>
            <a:endParaRPr lang="zh-CN" altLang="en-US"/>
          </a:p>
        </p:txBody>
      </p:sp>
      <p:sp>
        <p:nvSpPr>
          <p:cNvPr id="35849" name="Rectangle 37"/>
          <p:cNvSpPr>
            <a:spLocks noChangeArrowheads="1"/>
          </p:cNvSpPr>
          <p:nvPr/>
        </p:nvSpPr>
        <p:spPr bwMode="auto">
          <a:xfrm>
            <a:off x="1115616" y="4381128"/>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寄存器保存区</a:t>
            </a:r>
            <a:endParaRPr lang="zh-CN" altLang="en-US" b="1">
              <a:solidFill>
                <a:srgbClr val="800080"/>
              </a:solidFill>
            </a:endParaRPr>
          </a:p>
        </p:txBody>
      </p:sp>
      <p:sp>
        <p:nvSpPr>
          <p:cNvPr id="35850" name="Line 38"/>
          <p:cNvSpPr>
            <a:spLocks noChangeShapeType="1"/>
          </p:cNvSpPr>
          <p:nvPr/>
        </p:nvSpPr>
        <p:spPr bwMode="auto">
          <a:xfrm>
            <a:off x="1115616" y="3847728"/>
            <a:ext cx="3276600" cy="0"/>
          </a:xfrm>
          <a:prstGeom prst="line">
            <a:avLst/>
          </a:prstGeom>
          <a:noFill/>
          <a:ln w="9525">
            <a:solidFill>
              <a:srgbClr val="800080"/>
            </a:solidFill>
            <a:round/>
          </a:ln>
          <a:effectLst/>
        </p:spPr>
        <p:txBody>
          <a:bodyPr>
            <a:spAutoFit/>
          </a:bodyPr>
          <a:lstStyle/>
          <a:p>
            <a:endParaRPr lang="zh-CN" altLang="en-US"/>
          </a:p>
        </p:txBody>
      </p:sp>
      <p:sp>
        <p:nvSpPr>
          <p:cNvPr id="35851" name="Rectangle 39"/>
          <p:cNvSpPr>
            <a:spLocks noChangeArrowheads="1"/>
          </p:cNvSpPr>
          <p:nvPr/>
        </p:nvSpPr>
        <p:spPr bwMode="auto">
          <a:xfrm>
            <a:off x="1168004" y="3847728"/>
            <a:ext cx="31480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solidFill>
                  <a:srgbClr val="800080"/>
                </a:solidFill>
              </a:rPr>
              <a:t>过程实际参数</a:t>
            </a:r>
            <a:endParaRPr lang="zh-CN" altLang="en-US" b="1">
              <a:solidFill>
                <a:srgbClr val="800080"/>
              </a:solidFill>
            </a:endParaRPr>
          </a:p>
        </p:txBody>
      </p:sp>
      <p:sp>
        <p:nvSpPr>
          <p:cNvPr id="35852" name="Line 40"/>
          <p:cNvSpPr>
            <a:spLocks noChangeShapeType="1"/>
          </p:cNvSpPr>
          <p:nvPr/>
        </p:nvSpPr>
        <p:spPr bwMode="auto">
          <a:xfrm>
            <a:off x="1115616" y="3314328"/>
            <a:ext cx="3276600" cy="0"/>
          </a:xfrm>
          <a:prstGeom prst="line">
            <a:avLst/>
          </a:prstGeom>
          <a:noFill/>
          <a:ln w="9525">
            <a:solidFill>
              <a:srgbClr val="800080"/>
            </a:solidFill>
            <a:round/>
          </a:ln>
          <a:effectLst/>
        </p:spPr>
        <p:txBody>
          <a:bodyPr>
            <a:spAutoFit/>
          </a:bodyPr>
          <a:lstStyle/>
          <a:p>
            <a:endParaRPr lang="zh-CN" altLang="en-US"/>
          </a:p>
        </p:txBody>
      </p:sp>
      <p:sp>
        <p:nvSpPr>
          <p:cNvPr id="35853" name="Rectangle 41"/>
          <p:cNvSpPr>
            <a:spLocks noChangeArrowheads="1"/>
          </p:cNvSpPr>
          <p:nvPr/>
        </p:nvSpPr>
        <p:spPr bwMode="auto">
          <a:xfrm>
            <a:off x="1115616" y="3314328"/>
            <a:ext cx="32766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t>固定大小的局部数据区</a:t>
            </a:r>
            <a:endParaRPr lang="zh-CN" altLang="en-US" b="1"/>
          </a:p>
        </p:txBody>
      </p:sp>
      <p:sp>
        <p:nvSpPr>
          <p:cNvPr id="35854" name="Line 42"/>
          <p:cNvSpPr>
            <a:spLocks noChangeShapeType="1"/>
          </p:cNvSpPr>
          <p:nvPr/>
        </p:nvSpPr>
        <p:spPr bwMode="auto">
          <a:xfrm>
            <a:off x="1115616" y="2780928"/>
            <a:ext cx="3276600" cy="0"/>
          </a:xfrm>
          <a:prstGeom prst="line">
            <a:avLst/>
          </a:prstGeom>
          <a:noFill/>
          <a:ln w="9525">
            <a:solidFill>
              <a:srgbClr val="800080"/>
            </a:solidFill>
            <a:round/>
          </a:ln>
          <a:effectLst/>
        </p:spPr>
        <p:txBody>
          <a:bodyPr>
            <a:spAutoFit/>
          </a:bodyPr>
          <a:lstStyle/>
          <a:p>
            <a:endParaRPr lang="zh-CN" altLang="en-US"/>
          </a:p>
        </p:txBody>
      </p:sp>
      <p:sp>
        <p:nvSpPr>
          <p:cNvPr id="35855" name="Rectangle 43"/>
          <p:cNvSpPr>
            <a:spLocks noChangeArrowheads="1"/>
          </p:cNvSpPr>
          <p:nvPr/>
        </p:nvSpPr>
        <p:spPr bwMode="auto">
          <a:xfrm>
            <a:off x="1168004" y="2780928"/>
            <a:ext cx="3224212"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a:t>动态数组区</a:t>
            </a:r>
            <a:endParaRPr lang="zh-CN" altLang="en-US" b="1"/>
          </a:p>
        </p:txBody>
      </p:sp>
      <p:sp>
        <p:nvSpPr>
          <p:cNvPr id="35856" name="Rectangle 45"/>
          <p:cNvSpPr>
            <a:spLocks noChangeArrowheads="1"/>
          </p:cNvSpPr>
          <p:nvPr/>
        </p:nvSpPr>
        <p:spPr bwMode="auto">
          <a:xfrm>
            <a:off x="4932040" y="5736853"/>
            <a:ext cx="2173288" cy="3968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dirty="0">
                <a:solidFill>
                  <a:srgbClr val="800080"/>
                </a:solidFill>
              </a:rPr>
              <a:t>活动记录起始点</a:t>
            </a:r>
            <a:endParaRPr lang="zh-CN" altLang="en-US" sz="2000" b="1" dirty="0">
              <a:solidFill>
                <a:srgbClr val="800080"/>
              </a:solidFill>
            </a:endParaRPr>
          </a:p>
        </p:txBody>
      </p:sp>
      <p:sp>
        <p:nvSpPr>
          <p:cNvPr id="35857" name="Line 46"/>
          <p:cNvSpPr>
            <a:spLocks noChangeShapeType="1"/>
          </p:cNvSpPr>
          <p:nvPr/>
        </p:nvSpPr>
        <p:spPr bwMode="auto">
          <a:xfrm flipH="1">
            <a:off x="4392216" y="5965453"/>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5858" name="Rectangle 47"/>
          <p:cNvSpPr>
            <a:spLocks noChangeArrowheads="1"/>
          </p:cNvSpPr>
          <p:nvPr/>
        </p:nvSpPr>
        <p:spPr bwMode="auto">
          <a:xfrm>
            <a:off x="5008240" y="3161928"/>
            <a:ext cx="2097088" cy="701675"/>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sz="2000" b="1" dirty="0">
                <a:solidFill>
                  <a:srgbClr val="800080"/>
                </a:solidFill>
              </a:rPr>
              <a:t>活动记录的固定大小部分结束点</a:t>
            </a:r>
            <a:endParaRPr lang="zh-CN" altLang="en-US" sz="2000" b="1" dirty="0">
              <a:solidFill>
                <a:srgbClr val="800080"/>
              </a:solidFill>
            </a:endParaRPr>
          </a:p>
        </p:txBody>
      </p:sp>
      <p:sp>
        <p:nvSpPr>
          <p:cNvPr id="35859" name="Line 48"/>
          <p:cNvSpPr>
            <a:spLocks noChangeShapeType="1"/>
          </p:cNvSpPr>
          <p:nvPr/>
        </p:nvSpPr>
        <p:spPr bwMode="auto">
          <a:xfrm flipH="1">
            <a:off x="4392216" y="3390528"/>
            <a:ext cx="6096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5860" name="Line 50"/>
          <p:cNvSpPr>
            <a:spLocks noChangeShapeType="1"/>
          </p:cNvSpPr>
          <p:nvPr/>
        </p:nvSpPr>
        <p:spPr bwMode="auto">
          <a:xfrm>
            <a:off x="1115616" y="5447928"/>
            <a:ext cx="3276600" cy="0"/>
          </a:xfrm>
          <a:prstGeom prst="line">
            <a:avLst/>
          </a:prstGeom>
          <a:noFill/>
          <a:ln w="9525">
            <a:solidFill>
              <a:srgbClr val="800080"/>
            </a:solidFill>
            <a:round/>
          </a:ln>
          <a:effectLst/>
        </p:spPr>
        <p:txBody>
          <a:bodyPr>
            <a:spAutoFit/>
          </a:bodyPr>
          <a:lstStyle/>
          <a:p>
            <a:endParaRPr lang="zh-CN" altLang="en-US"/>
          </a:p>
        </p:txBody>
      </p:sp>
      <p:sp>
        <p:nvSpPr>
          <p:cNvPr id="35861" name="Rectangle 51"/>
          <p:cNvSpPr>
            <a:spLocks noChangeArrowheads="1"/>
          </p:cNvSpPr>
          <p:nvPr/>
        </p:nvSpPr>
        <p:spPr bwMode="auto">
          <a:xfrm>
            <a:off x="1115616" y="4914528"/>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800080"/>
                </a:solidFill>
              </a:rPr>
              <a:t>调用程序返回地址</a:t>
            </a:r>
            <a:endParaRPr lang="zh-CN" altLang="en-US" b="1" dirty="0">
              <a:solidFill>
                <a:srgbClr val="800080"/>
              </a:solidFill>
            </a:endParaRPr>
          </a:p>
        </p:txBody>
      </p:sp>
      <p:sp>
        <p:nvSpPr>
          <p:cNvPr id="35862" name="Line 52"/>
          <p:cNvSpPr>
            <a:spLocks noChangeShapeType="1"/>
          </p:cNvSpPr>
          <p:nvPr/>
        </p:nvSpPr>
        <p:spPr bwMode="auto">
          <a:xfrm>
            <a:off x="1115616" y="5981328"/>
            <a:ext cx="3276600" cy="0"/>
          </a:xfrm>
          <a:prstGeom prst="line">
            <a:avLst/>
          </a:prstGeom>
          <a:noFill/>
          <a:ln w="9525">
            <a:solidFill>
              <a:srgbClr val="800080"/>
            </a:solidFill>
            <a:round/>
          </a:ln>
          <a:effectLst/>
        </p:spPr>
        <p:txBody>
          <a:bodyPr>
            <a:spAutoFit/>
          </a:bodyPr>
          <a:lstStyle/>
          <a:p>
            <a:endParaRPr lang="zh-CN" altLang="en-US"/>
          </a:p>
        </p:txBody>
      </p:sp>
      <p:sp>
        <p:nvSpPr>
          <p:cNvPr id="35863" name="Rectangle 53"/>
          <p:cNvSpPr>
            <a:spLocks noChangeArrowheads="1"/>
          </p:cNvSpPr>
          <p:nvPr/>
        </p:nvSpPr>
        <p:spPr bwMode="auto">
          <a:xfrm>
            <a:off x="1115616" y="5447928"/>
            <a:ext cx="3200400"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800080"/>
                </a:solidFill>
              </a:rPr>
              <a:t>其它控制信息</a:t>
            </a:r>
            <a:endParaRPr lang="zh-CN" altLang="en-US" b="1" dirty="0">
              <a:solidFill>
                <a:srgbClr val="800080"/>
              </a:solidFill>
            </a:endParaRPr>
          </a:p>
        </p:txBody>
      </p:sp>
      <p:sp>
        <p:nvSpPr>
          <p:cNvPr id="35864" name="Line 54"/>
          <p:cNvSpPr>
            <a:spLocks noChangeShapeType="1"/>
          </p:cNvSpPr>
          <p:nvPr/>
        </p:nvSpPr>
        <p:spPr bwMode="auto">
          <a:xfrm>
            <a:off x="1115616" y="6514728"/>
            <a:ext cx="3276600" cy="0"/>
          </a:xfrm>
          <a:prstGeom prst="line">
            <a:avLst/>
          </a:prstGeom>
          <a:noFill/>
          <a:ln w="9525">
            <a:solidFill>
              <a:srgbClr val="800080"/>
            </a:solidFill>
            <a:round/>
          </a:ln>
          <a:effectLst/>
        </p:spPr>
        <p:txBody>
          <a:bodyPr>
            <a:spAutoFit/>
          </a:bodyPr>
          <a:lstStyle/>
          <a:p>
            <a:endParaRPr lang="zh-CN" altLang="en-US"/>
          </a:p>
        </p:txBody>
      </p:sp>
      <p:sp>
        <p:nvSpPr>
          <p:cNvPr id="35865" name="Rectangle 55"/>
          <p:cNvSpPr>
            <a:spLocks noChangeArrowheads="1"/>
          </p:cNvSpPr>
          <p:nvPr/>
        </p:nvSpPr>
        <p:spPr bwMode="auto">
          <a:xfrm>
            <a:off x="1115616" y="5981328"/>
            <a:ext cx="3248025" cy="457200"/>
          </a:xfrm>
          <a:prstGeom prst="rect">
            <a:avLst/>
          </a:prstGeom>
          <a:noFill/>
          <a:ln w="9525">
            <a:noFill/>
            <a:miter lim="800000"/>
          </a:ln>
          <a:effectLst/>
        </p:spPr>
        <p:txBody>
          <a:bodyPr>
            <a:spAutoFit/>
          </a:bodyPr>
          <a:lstStyle/>
          <a:p>
            <a:pPr algn="ctr">
              <a:buFont typeface="Wingdings" panose="05000000000000000000" pitchFamily="2" charset="2"/>
              <a:buNone/>
            </a:pPr>
            <a:r>
              <a:rPr lang="zh-CN" altLang="en-US" b="1" dirty="0">
                <a:solidFill>
                  <a:srgbClr val="800080"/>
                </a:solidFill>
              </a:rPr>
              <a:t>返回值（仅适于</a:t>
            </a:r>
            <a:r>
              <a:rPr lang="zh-CN" altLang="en-US" b="1" dirty="0">
                <a:solidFill>
                  <a:srgbClr val="FF0000"/>
                </a:solidFill>
              </a:rPr>
              <a:t>函数</a:t>
            </a:r>
            <a:r>
              <a:rPr lang="zh-CN" altLang="en-US" b="1" dirty="0">
                <a:solidFill>
                  <a:srgbClr val="800080"/>
                </a:solidFill>
              </a:rPr>
              <a:t>）</a:t>
            </a:r>
            <a:endParaRPr lang="zh-CN" altLang="en-US" b="1" dirty="0">
              <a:solidFill>
                <a:srgbClr val="800080"/>
              </a:solidFill>
            </a:endParaRPr>
          </a:p>
        </p:txBody>
      </p:sp>
      <p:sp>
        <p:nvSpPr>
          <p:cNvPr id="35866" name="AutoShape 56">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7" name="AutoShape 57">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8" name="AutoShape 58">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9" name="AutoShape 59">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 name="矩形 1"/>
          <p:cNvSpPr/>
          <p:nvPr/>
        </p:nvSpPr>
        <p:spPr>
          <a:xfrm>
            <a:off x="5026026" y="4728592"/>
            <a:ext cx="3331368" cy="1015663"/>
          </a:xfrm>
          <a:prstGeom prst="rect">
            <a:avLst/>
          </a:prstGeom>
        </p:spPr>
        <p:txBody>
          <a:bodyPr wrap="square">
            <a:spAutoFit/>
          </a:bodyPr>
          <a:lstStyle/>
          <a:p>
            <a:pPr>
              <a:buNone/>
            </a:pPr>
            <a:r>
              <a:rPr lang="zh-CN" altLang="en-US" sz="2000" i="1" dirty="0">
                <a:latin typeface="宋体" panose="02010600030101010101" pitchFamily="2" charset="-122"/>
                <a:ea typeface="宋体" panose="02010600030101010101" pitchFamily="2" charset="-122"/>
              </a:rPr>
              <a:t>其它的控制信息包含某些必要的联系单元，</a:t>
            </a:r>
            <a:r>
              <a:rPr lang="zh-CN" altLang="en-US" sz="2000" i="1" dirty="0" smtClean="0">
                <a:latin typeface="宋体" panose="02010600030101010101" pitchFamily="2" charset="-122"/>
                <a:ea typeface="宋体" panose="02010600030101010101" pitchFamily="2" charset="-122"/>
              </a:rPr>
              <a:t>如动态链</a:t>
            </a:r>
            <a:r>
              <a:rPr lang="zh-CN" altLang="en-US" sz="2000" i="1" dirty="0">
                <a:latin typeface="宋体" panose="02010600030101010101" pitchFamily="2" charset="-122"/>
                <a:ea typeface="宋体" panose="02010600030101010101" pitchFamily="2" charset="-122"/>
              </a:rPr>
              <a:t>，静态链， </a:t>
            </a:r>
            <a:r>
              <a:rPr lang="en-US" altLang="zh-CN" sz="2000" i="1" dirty="0">
                <a:latin typeface="Calibri" panose="020F0502020204030204" pitchFamily="34" charset="0"/>
              </a:rPr>
              <a:t>display </a:t>
            </a:r>
            <a:r>
              <a:rPr lang="zh-CN" altLang="en-US" sz="2000" i="1" dirty="0">
                <a:latin typeface="宋体" panose="02010600030101010101" pitchFamily="2" charset="-122"/>
                <a:ea typeface="宋体" panose="02010600030101010101" pitchFamily="2" charset="-122"/>
              </a:rPr>
              <a:t>表等</a:t>
            </a:r>
            <a:r>
              <a:rPr lang="zh-CN" altLang="en-US" sz="2000" i="1" dirty="0"/>
              <a:t> </a:t>
            </a:r>
            <a:r>
              <a:rPr lang="zh-CN" altLang="en-US" sz="2000" i="1" dirty="0" smtClean="0"/>
              <a:t>。</a:t>
            </a:r>
            <a:endParaRPr lang="zh-CN" altLang="en-US" sz="2000" i="1"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dirty="0">
                <a:solidFill>
                  <a:srgbClr val="800080"/>
                </a:solidFill>
                <a:ea typeface="华文行楷" panose="02010800040101010101" pitchFamily="2" charset="-122"/>
              </a:rPr>
              <a:t>运行时存储组织</a:t>
            </a:r>
            <a:endParaRPr lang="zh-CN" altLang="en-US" sz="4000" b="1" dirty="0">
              <a:solidFill>
                <a:srgbClr val="800080"/>
              </a:solidFill>
              <a:ea typeface="华文行楷" panose="02010800040101010101" pitchFamily="2" charset="-122"/>
            </a:endParaRPr>
          </a:p>
        </p:txBody>
      </p:sp>
      <p:sp>
        <p:nvSpPr>
          <p:cNvPr id="3584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5844" name="Rectangle 4"/>
          <p:cNvSpPr>
            <a:spLocks noChangeArrowheads="1"/>
          </p:cNvSpPr>
          <p:nvPr/>
        </p:nvSpPr>
        <p:spPr bwMode="auto">
          <a:xfrm>
            <a:off x="899864" y="2060848"/>
            <a:ext cx="7848600" cy="4462760"/>
          </a:xfrm>
          <a:prstGeom prst="rect">
            <a:avLst/>
          </a:prstGeom>
          <a:noFill/>
          <a:ln w="9525">
            <a:noFill/>
            <a:miter lim="800000"/>
          </a:ln>
          <a:effectLst/>
        </p:spPr>
        <p:txBody>
          <a:bodyPr>
            <a:spAutoFit/>
          </a:bodyPr>
          <a:lstStyle/>
          <a:p>
            <a:pPr marL="342900" indent="-342900">
              <a:buClrTx/>
              <a:buFont typeface="Arial" panose="020B0604020202020204" pitchFamily="34" charset="0"/>
              <a:buChar char="•"/>
            </a:pPr>
            <a:r>
              <a:rPr lang="zh-CN" altLang="en-US" sz="2000" b="1" dirty="0" smtClean="0">
                <a:solidFill>
                  <a:srgbClr val="FF0000"/>
                </a:solidFill>
              </a:rPr>
              <a:t>调用代码序列（ </a:t>
            </a:r>
            <a:r>
              <a:rPr lang="en-US" altLang="zh-CN" sz="2000" b="1" dirty="0" smtClean="0">
                <a:solidFill>
                  <a:srgbClr val="FF0000"/>
                </a:solidFill>
              </a:rPr>
              <a:t>calling sequence</a:t>
            </a:r>
            <a:r>
              <a:rPr lang="zh-CN" altLang="en-US" sz="2000" b="1" dirty="0" smtClean="0">
                <a:solidFill>
                  <a:srgbClr val="FF0000"/>
                </a:solidFill>
              </a:rPr>
              <a:t>）</a:t>
            </a:r>
            <a:r>
              <a:rPr lang="zh-CN" altLang="en-US" sz="2000" b="1" dirty="0" smtClean="0"/>
              <a:t>为活动记录在栈中分配空间，并在</a:t>
            </a:r>
            <a:r>
              <a:rPr lang="zh-CN" altLang="en-US" sz="2000" b="1" dirty="0"/>
              <a:t>相应单元中填写相应的信息</a:t>
            </a:r>
            <a:r>
              <a:rPr lang="zh-CN" altLang="en-US" sz="2000" b="1" dirty="0" smtClean="0"/>
              <a:t>。一般期望</a:t>
            </a:r>
            <a:r>
              <a:rPr lang="zh-CN" altLang="en-US" sz="2000" b="1" dirty="0"/>
              <a:t>把</a:t>
            </a:r>
            <a:r>
              <a:rPr lang="zh-CN" altLang="en-US" sz="2000" b="1" dirty="0">
                <a:solidFill>
                  <a:srgbClr val="FF0000"/>
                </a:solidFill>
              </a:rPr>
              <a:t>调用代码序列中</a:t>
            </a:r>
            <a:r>
              <a:rPr lang="zh-CN" altLang="en-US" sz="2000" b="1" dirty="0" smtClean="0">
                <a:solidFill>
                  <a:srgbClr val="FF0000"/>
                </a:solidFill>
              </a:rPr>
              <a:t>尽可能</a:t>
            </a:r>
            <a:r>
              <a:rPr lang="zh-CN" altLang="en-US" sz="2000" b="1" dirty="0">
                <a:solidFill>
                  <a:srgbClr val="FF0000"/>
                </a:solidFill>
              </a:rPr>
              <a:t>多的部分由被调用过程来完成</a:t>
            </a:r>
            <a:r>
              <a:rPr lang="zh-CN" altLang="en-US" sz="2000" b="1" dirty="0"/>
              <a:t>，原因是</a:t>
            </a:r>
            <a:r>
              <a:rPr lang="zh-CN" altLang="en-US" sz="2000" b="1" dirty="0">
                <a:solidFill>
                  <a:srgbClr val="FF0000"/>
                </a:solidFill>
              </a:rPr>
              <a:t>调用点有多个而被调用过程只有一</a:t>
            </a:r>
            <a:r>
              <a:rPr lang="zh-CN" altLang="en-US" sz="2000" b="1" dirty="0" smtClean="0">
                <a:solidFill>
                  <a:srgbClr val="FF0000"/>
                </a:solidFill>
              </a:rPr>
              <a:t>个</a:t>
            </a:r>
            <a:r>
              <a:rPr lang="zh-CN" altLang="en-US" sz="2000" b="1" dirty="0" smtClean="0"/>
              <a:t>。</a:t>
            </a:r>
            <a:endParaRPr lang="en-US" altLang="zh-CN" sz="2000" b="1" dirty="0" smtClean="0"/>
          </a:p>
          <a:p>
            <a:pPr marL="342900" indent="-342900">
              <a:buClrTx/>
              <a:buFont typeface="Arial" panose="020B0604020202020204" pitchFamily="34" charset="0"/>
              <a:buChar char="•"/>
            </a:pPr>
            <a:r>
              <a:rPr lang="zh-CN" altLang="en-US" sz="2000" b="1" dirty="0" smtClean="0">
                <a:solidFill>
                  <a:srgbClr val="FF0000"/>
                </a:solidFill>
              </a:rPr>
              <a:t>返回</a:t>
            </a:r>
            <a:r>
              <a:rPr lang="zh-CN" altLang="en-US" sz="2000" b="1" dirty="0">
                <a:solidFill>
                  <a:srgbClr val="FF0000"/>
                </a:solidFill>
              </a:rPr>
              <a:t>代码序列（ </a:t>
            </a:r>
            <a:r>
              <a:rPr lang="en-US" altLang="zh-CN" sz="2000" b="1" dirty="0">
                <a:solidFill>
                  <a:srgbClr val="FF0000"/>
                </a:solidFill>
              </a:rPr>
              <a:t>return sequence</a:t>
            </a:r>
            <a:r>
              <a:rPr lang="zh-CN" altLang="en-US" sz="2000" b="1" dirty="0">
                <a:solidFill>
                  <a:srgbClr val="FF0000"/>
                </a:solidFill>
              </a:rPr>
              <a:t>）</a:t>
            </a:r>
            <a:r>
              <a:rPr lang="zh-CN" altLang="en-US" sz="2000" b="1" dirty="0"/>
              <a:t>则与之呼应，它恢复</a:t>
            </a:r>
            <a:r>
              <a:rPr lang="zh-CN" altLang="en-US" sz="2000" b="1" dirty="0" smtClean="0"/>
              <a:t>机器状态</a:t>
            </a:r>
            <a:r>
              <a:rPr lang="zh-CN" altLang="en-US" sz="2000" b="1" dirty="0"/>
              <a:t>（寄存器取值）， 使调用过程在调用结束后从返回地址开始继续</a:t>
            </a:r>
            <a:r>
              <a:rPr lang="zh-CN" altLang="en-US" sz="2000" b="1" dirty="0" smtClean="0"/>
              <a:t>执行，通常</a:t>
            </a:r>
            <a:r>
              <a:rPr lang="zh-CN" altLang="en-US" sz="2000" b="1" dirty="0"/>
              <a:t>分配给被调用过程来完成 </a:t>
            </a:r>
            <a:r>
              <a:rPr lang="zh-CN" altLang="en-US" sz="2000" b="1" dirty="0" smtClean="0"/>
              <a:t>。 </a:t>
            </a:r>
            <a:endParaRPr lang="en-US" altLang="zh-CN" sz="2000" b="1" dirty="0" smtClean="0"/>
          </a:p>
          <a:p>
            <a:pPr marL="342900" indent="-342900">
              <a:buClrTx/>
              <a:buFont typeface="Arial" panose="020B0604020202020204" pitchFamily="34" charset="0"/>
              <a:buChar char="•"/>
            </a:pPr>
            <a:r>
              <a:rPr lang="zh-CN" altLang="en-US" sz="2000" b="1" dirty="0" smtClean="0">
                <a:solidFill>
                  <a:srgbClr val="FF0000"/>
                </a:solidFill>
              </a:rPr>
              <a:t>返回值</a:t>
            </a:r>
            <a:r>
              <a:rPr lang="zh-CN" altLang="en-US" sz="2000" b="1" dirty="0" smtClean="0"/>
              <a:t>信息</a:t>
            </a:r>
            <a:r>
              <a:rPr lang="zh-CN" altLang="en-US" sz="2000" b="1" dirty="0"/>
              <a:t>仅适用于函数调用。该信息可以放在调用</a:t>
            </a:r>
            <a:r>
              <a:rPr lang="zh-CN" altLang="en-US" sz="2000" b="1" dirty="0" smtClean="0"/>
              <a:t>过程</a:t>
            </a:r>
            <a:r>
              <a:rPr lang="zh-CN" altLang="en-US" sz="2000" b="1" dirty="0"/>
              <a:t>或者</a:t>
            </a:r>
            <a:r>
              <a:rPr lang="zh-CN" altLang="en-US" sz="2000" b="1" dirty="0" smtClean="0"/>
              <a:t>被</a:t>
            </a:r>
            <a:r>
              <a:rPr lang="zh-CN" altLang="en-US" sz="2000" b="1" dirty="0"/>
              <a:t>调用过程的活动记录</a:t>
            </a:r>
            <a:r>
              <a:rPr lang="zh-CN" altLang="en-US" sz="2000" b="1" dirty="0" smtClean="0"/>
              <a:t>。</a:t>
            </a:r>
            <a:endParaRPr lang="en-US" altLang="zh-CN" sz="2000" b="1" dirty="0" smtClean="0"/>
          </a:p>
          <a:p>
            <a:pPr marL="342900" indent="-342900">
              <a:buClrTx/>
              <a:buFont typeface="Arial" panose="020B0604020202020204" pitchFamily="34" charset="0"/>
              <a:buChar char="•"/>
            </a:pPr>
            <a:r>
              <a:rPr lang="zh-CN" altLang="en-US" sz="2000" b="1" dirty="0" smtClean="0">
                <a:solidFill>
                  <a:srgbClr val="FF0000"/>
                </a:solidFill>
              </a:rPr>
              <a:t>过程</a:t>
            </a:r>
            <a:r>
              <a:rPr lang="zh-CN" altLang="en-US" sz="2000" b="1" dirty="0">
                <a:solidFill>
                  <a:srgbClr val="FF0000"/>
                </a:solidFill>
              </a:rPr>
              <a:t>实际参数</a:t>
            </a:r>
            <a:r>
              <a:rPr lang="zh-CN" altLang="en-US" sz="2000" b="1" dirty="0" smtClean="0">
                <a:solidFill>
                  <a:srgbClr val="FF0000"/>
                </a:solidFill>
              </a:rPr>
              <a:t>区</a:t>
            </a:r>
            <a:r>
              <a:rPr lang="zh-CN" altLang="en-US" sz="2000" b="1" dirty="0" smtClean="0"/>
              <a:t>可以</a:t>
            </a:r>
            <a:r>
              <a:rPr lang="zh-CN" altLang="en-US" sz="2000" b="1" dirty="0"/>
              <a:t>放在被调用</a:t>
            </a:r>
            <a:r>
              <a:rPr lang="zh-CN" altLang="en-US" sz="2000" b="1" dirty="0" smtClean="0"/>
              <a:t>过程或者调用</a:t>
            </a:r>
            <a:r>
              <a:rPr lang="zh-CN" altLang="en-US" sz="2000" b="1" dirty="0"/>
              <a:t>过程</a:t>
            </a:r>
            <a:r>
              <a:rPr lang="zh-CN" altLang="en-US" sz="2000" b="1" dirty="0" smtClean="0"/>
              <a:t>的活动</a:t>
            </a:r>
            <a:r>
              <a:rPr lang="zh-CN" altLang="en-US" sz="2000" b="1" dirty="0"/>
              <a:t>记录</a:t>
            </a:r>
            <a:r>
              <a:rPr lang="zh-CN" altLang="en-US" sz="2000" b="1" dirty="0" smtClean="0"/>
              <a:t>。许多</a:t>
            </a:r>
            <a:r>
              <a:rPr lang="zh-CN" altLang="en-US" sz="2000" b="1" dirty="0"/>
              <a:t>平台的调用约定中，参数和返回值中有一部分是存放在特定的寄存器中</a:t>
            </a:r>
            <a:r>
              <a:rPr lang="zh-CN" altLang="en-US" sz="2000" b="1" dirty="0" smtClean="0"/>
              <a:t>，不</a:t>
            </a:r>
            <a:r>
              <a:rPr lang="zh-CN" altLang="en-US" sz="2000" b="1" dirty="0"/>
              <a:t>够用时才会存放在活动记录中。 </a:t>
            </a:r>
            <a:endParaRPr lang="en-US" altLang="zh-CN" sz="2000" b="1" dirty="0" smtClean="0"/>
          </a:p>
          <a:p>
            <a:pPr marL="342900" indent="-342900">
              <a:buClrTx/>
              <a:buFont typeface="Arial" panose="020B0604020202020204" pitchFamily="34" charset="0"/>
              <a:buChar char="•"/>
            </a:pPr>
            <a:r>
              <a:rPr lang="zh-CN" altLang="en-US" sz="2000" b="1" dirty="0" smtClean="0">
                <a:solidFill>
                  <a:srgbClr val="FF0000"/>
                </a:solidFill>
              </a:rPr>
              <a:t>寄存器</a:t>
            </a:r>
            <a:r>
              <a:rPr lang="zh-CN" altLang="en-US" sz="2000" b="1" dirty="0">
                <a:solidFill>
                  <a:srgbClr val="FF0000"/>
                </a:solidFill>
              </a:rPr>
              <a:t>保存</a:t>
            </a:r>
            <a:r>
              <a:rPr lang="zh-CN" altLang="en-US" sz="2000" b="1" dirty="0" smtClean="0">
                <a:solidFill>
                  <a:srgbClr val="FF0000"/>
                </a:solidFill>
              </a:rPr>
              <a:t>区</a:t>
            </a:r>
            <a:r>
              <a:rPr lang="zh-CN" altLang="en-US" sz="2000" b="1" dirty="0" smtClean="0"/>
              <a:t>用于</a:t>
            </a:r>
            <a:r>
              <a:rPr lang="zh-CN" altLang="en-US" sz="2000" b="1" dirty="0"/>
              <a:t>保存过程</a:t>
            </a:r>
            <a:r>
              <a:rPr lang="en-US" altLang="zh-CN" sz="2000" b="1" dirty="0"/>
              <a:t>/</a:t>
            </a:r>
            <a:r>
              <a:rPr lang="zh-CN" altLang="en-US" sz="2000" b="1" dirty="0"/>
              <a:t>函数执行中可能被修改的寄存器值</a:t>
            </a:r>
            <a:r>
              <a:rPr lang="zh-CN" altLang="en-US" sz="2000" b="1" dirty="0" smtClean="0"/>
              <a:t>。可以保存于</a:t>
            </a:r>
            <a:r>
              <a:rPr lang="zh-CN" altLang="en-US" sz="2000" b="1" dirty="0"/>
              <a:t>调用</a:t>
            </a:r>
            <a:r>
              <a:rPr lang="zh-CN" altLang="en-US" sz="2000" b="1" dirty="0" smtClean="0"/>
              <a:t>过程或者</a:t>
            </a:r>
            <a:r>
              <a:rPr lang="zh-CN" altLang="en-US" sz="2000" b="1" dirty="0"/>
              <a:t>被调用</a:t>
            </a:r>
            <a:r>
              <a:rPr lang="zh-CN" altLang="en-US" sz="2000" b="1" dirty="0" smtClean="0"/>
              <a:t>过程的</a:t>
            </a:r>
            <a:r>
              <a:rPr lang="zh-CN" altLang="en-US" sz="2000" b="1" dirty="0"/>
              <a:t>活动</a:t>
            </a:r>
            <a:r>
              <a:rPr lang="zh-CN" altLang="en-US" sz="2000" b="1" dirty="0" smtClean="0"/>
              <a:t>记录</a:t>
            </a:r>
            <a:r>
              <a:rPr lang="zh-CN" altLang="en-US" b="1" dirty="0" smtClean="0"/>
              <a:t>。</a:t>
            </a:r>
            <a:endParaRPr kumimoji="0" lang="zh-CN" altLang="en-US" b="1" dirty="0">
              <a:solidFill>
                <a:srgbClr val="800080"/>
              </a:solidFill>
            </a:endParaRPr>
          </a:p>
        </p:txBody>
      </p:sp>
      <p:sp>
        <p:nvSpPr>
          <p:cNvPr id="35866" name="AutoShape 56">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7" name="AutoShape 57">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8" name="AutoShape 58">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9" name="AutoShape 59">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 name="Rectangle 4"/>
          <p:cNvSpPr>
            <a:spLocks noChangeArrowheads="1"/>
          </p:cNvSpPr>
          <p:nvPr/>
        </p:nvSpPr>
        <p:spPr bwMode="auto">
          <a:xfrm>
            <a:off x="813594" y="1628800"/>
            <a:ext cx="7848600" cy="523220"/>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活动记录中与过程</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函数调用相关的</a:t>
            </a:r>
            <a:r>
              <a:rPr lang="zh-CN" altLang="en-US" sz="2800" b="1" dirty="0" smtClean="0">
                <a:solidFill>
                  <a:srgbClr val="800080"/>
                </a:solidFill>
                <a:latin typeface="Times New Roman" panose="02020603050405020304" pitchFamily="18" charset="0"/>
              </a:rPr>
              <a:t>信息</a:t>
            </a:r>
            <a:endParaRPr kumimoji="0" lang="zh-CN" altLang="en-US" sz="1000" b="1" dirty="0">
              <a:solidFill>
                <a:srgbClr val="800080"/>
              </a:solidFill>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dirty="0">
                <a:solidFill>
                  <a:srgbClr val="800080"/>
                </a:solidFill>
                <a:ea typeface="华文行楷" panose="02010800040101010101" pitchFamily="2" charset="-122"/>
              </a:rPr>
              <a:t>运行时存储组织</a:t>
            </a:r>
            <a:endParaRPr lang="zh-CN" altLang="en-US" sz="4000" b="1" dirty="0">
              <a:solidFill>
                <a:srgbClr val="800080"/>
              </a:solidFill>
              <a:ea typeface="华文行楷" panose="02010800040101010101" pitchFamily="2" charset="-122"/>
            </a:endParaRPr>
          </a:p>
        </p:txBody>
      </p:sp>
      <p:sp>
        <p:nvSpPr>
          <p:cNvPr id="3584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5866" name="AutoShape 56">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7" name="AutoShape 57">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8" name="AutoShape 58">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9" name="AutoShape 59">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 name="Rectangle 4"/>
          <p:cNvSpPr>
            <a:spLocks noChangeArrowheads="1"/>
          </p:cNvSpPr>
          <p:nvPr/>
        </p:nvSpPr>
        <p:spPr bwMode="auto">
          <a:xfrm>
            <a:off x="813594" y="1722438"/>
            <a:ext cx="7848600" cy="4216539"/>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活动记录中与过程</a:t>
            </a:r>
            <a:r>
              <a:rPr lang="en-US" altLang="zh-CN" sz="2800" b="1" dirty="0">
                <a:solidFill>
                  <a:srgbClr val="800080"/>
                </a:solidFill>
                <a:latin typeface="Times New Roman" panose="02020603050405020304" pitchFamily="18" charset="0"/>
              </a:rPr>
              <a:t>/</a:t>
            </a:r>
            <a:r>
              <a:rPr lang="zh-CN" altLang="en-US" sz="2800" b="1" dirty="0">
                <a:solidFill>
                  <a:srgbClr val="800080"/>
                </a:solidFill>
                <a:latin typeface="Times New Roman" panose="02020603050405020304" pitchFamily="18" charset="0"/>
              </a:rPr>
              <a:t>函数调用</a:t>
            </a:r>
            <a:r>
              <a:rPr lang="zh-CN" altLang="en-US" sz="2800" b="1" dirty="0" smtClean="0">
                <a:solidFill>
                  <a:srgbClr val="800080"/>
                </a:solidFill>
                <a:latin typeface="Times New Roman" panose="02020603050405020304" pitchFamily="18" charset="0"/>
              </a:rPr>
              <a:t>相关过程</a:t>
            </a:r>
            <a:endParaRPr lang="en-US" altLang="zh-CN" sz="2800" b="1" dirty="0" smtClean="0">
              <a:solidFill>
                <a:srgbClr val="800080"/>
              </a:solidFill>
              <a:latin typeface="Times New Roman" panose="02020603050405020304" pitchFamily="18" charset="0"/>
            </a:endParaRPr>
          </a:p>
          <a:p>
            <a:pPr>
              <a:buClrTx/>
              <a:buFont typeface="Symbol" panose="05050102010706020507" pitchFamily="18" charset="2"/>
              <a:buChar char="-"/>
            </a:pPr>
            <a:endParaRPr lang="en-US" altLang="zh-CN" dirty="0" smtClean="0"/>
          </a:p>
          <a:p>
            <a:pPr>
              <a:lnSpc>
                <a:spcPct val="150000"/>
              </a:lnSpc>
              <a:buClrTx/>
              <a:buNone/>
            </a:pPr>
            <a:r>
              <a:rPr lang="zh-CN" altLang="en-US" b="1" dirty="0" smtClean="0"/>
              <a:t>     一</a:t>
            </a:r>
            <a:r>
              <a:rPr lang="zh-CN" altLang="en-US" b="1" dirty="0"/>
              <a:t>个典型的</a:t>
            </a:r>
            <a:r>
              <a:rPr lang="zh-CN" altLang="en-US" b="1" dirty="0" smtClean="0">
                <a:solidFill>
                  <a:srgbClr val="FF0000"/>
                </a:solidFill>
              </a:rPr>
              <a:t>过程调用</a:t>
            </a:r>
            <a:r>
              <a:rPr lang="en-US" altLang="zh-CN" b="1" dirty="0" smtClean="0">
                <a:solidFill>
                  <a:srgbClr val="FF0000"/>
                </a:solidFill>
              </a:rPr>
              <a:t>/</a:t>
            </a:r>
            <a:r>
              <a:rPr lang="zh-CN" altLang="en-US" b="1" dirty="0" smtClean="0">
                <a:solidFill>
                  <a:srgbClr val="FF0000"/>
                </a:solidFill>
              </a:rPr>
              <a:t>返回</a:t>
            </a:r>
            <a:r>
              <a:rPr lang="zh-CN" altLang="en-US" b="1" dirty="0">
                <a:solidFill>
                  <a:srgbClr val="FF0000"/>
                </a:solidFill>
              </a:rPr>
              <a:t>周期</a:t>
            </a:r>
            <a:r>
              <a:rPr lang="zh-CN" altLang="en-US" b="1" dirty="0"/>
              <a:t>中需要执行</a:t>
            </a:r>
            <a:r>
              <a:rPr lang="zh-CN" altLang="en-US" b="1" dirty="0">
                <a:solidFill>
                  <a:srgbClr val="FF0000"/>
                </a:solidFill>
              </a:rPr>
              <a:t>三段代码</a:t>
            </a:r>
            <a:r>
              <a:rPr lang="zh-CN" altLang="en-US" b="1" dirty="0" smtClean="0"/>
              <a:t>。</a:t>
            </a:r>
            <a:endParaRPr lang="en-US" altLang="zh-CN" b="1" dirty="0" smtClean="0"/>
          </a:p>
          <a:p>
            <a:pPr marL="800100" lvl="1" indent="-342900">
              <a:lnSpc>
                <a:spcPct val="150000"/>
              </a:lnSpc>
              <a:buClrTx/>
              <a:buFont typeface="Arial" panose="020B0604020202020204" pitchFamily="34" charset="0"/>
              <a:buChar char="•"/>
            </a:pPr>
            <a:r>
              <a:rPr lang="zh-CN" altLang="en-US" b="1" dirty="0"/>
              <a:t>调用起始</a:t>
            </a:r>
            <a:r>
              <a:rPr lang="zh-CN" altLang="en-US" b="1" dirty="0" smtClean="0"/>
              <a:t>阶段为</a:t>
            </a:r>
            <a:r>
              <a:rPr lang="zh-CN" altLang="en-US" b="1" dirty="0">
                <a:solidFill>
                  <a:srgbClr val="FF0000"/>
                </a:solidFill>
              </a:rPr>
              <a:t>调用</a:t>
            </a:r>
            <a:r>
              <a:rPr lang="zh-CN" altLang="en-US" b="1" dirty="0" smtClean="0">
                <a:solidFill>
                  <a:srgbClr val="FF0000"/>
                </a:solidFill>
              </a:rPr>
              <a:t>代码序列</a:t>
            </a:r>
            <a:endParaRPr lang="en-US" altLang="zh-CN" b="1" dirty="0">
              <a:solidFill>
                <a:srgbClr val="FF0000"/>
              </a:solidFill>
            </a:endParaRPr>
          </a:p>
          <a:p>
            <a:pPr lvl="3">
              <a:lnSpc>
                <a:spcPct val="150000"/>
              </a:lnSpc>
              <a:buClrTx/>
              <a:buNone/>
            </a:pPr>
            <a:r>
              <a:rPr lang="zh-CN" altLang="en-US" b="1" dirty="0" smtClean="0">
                <a:solidFill>
                  <a:srgbClr val="FF0000"/>
                </a:solidFill>
              </a:rPr>
              <a:t>调用过程</a:t>
            </a:r>
            <a:endParaRPr lang="en-US" altLang="zh-CN" b="1" dirty="0" smtClean="0">
              <a:solidFill>
                <a:srgbClr val="FF0000"/>
              </a:solidFill>
            </a:endParaRPr>
          </a:p>
          <a:p>
            <a:pPr lvl="3">
              <a:lnSpc>
                <a:spcPct val="150000"/>
              </a:lnSpc>
              <a:buClrTx/>
              <a:buNone/>
            </a:pPr>
            <a:r>
              <a:rPr lang="zh-CN" altLang="en-US" b="1" dirty="0" smtClean="0">
                <a:solidFill>
                  <a:srgbClr val="FF0000"/>
                </a:solidFill>
              </a:rPr>
              <a:t>被</a:t>
            </a:r>
            <a:r>
              <a:rPr lang="zh-CN" altLang="en-US" b="1" dirty="0">
                <a:solidFill>
                  <a:srgbClr val="FF0000"/>
                </a:solidFill>
              </a:rPr>
              <a:t>调用</a:t>
            </a:r>
            <a:r>
              <a:rPr lang="zh-CN" altLang="en-US" b="1" dirty="0" smtClean="0">
                <a:solidFill>
                  <a:srgbClr val="FF0000"/>
                </a:solidFill>
              </a:rPr>
              <a:t>过程</a:t>
            </a:r>
            <a:endParaRPr lang="en-US" altLang="zh-CN" b="1" dirty="0">
              <a:solidFill>
                <a:srgbClr val="FF0000"/>
              </a:solidFill>
            </a:endParaRPr>
          </a:p>
          <a:p>
            <a:pPr marL="800100" lvl="1" indent="-342900">
              <a:lnSpc>
                <a:spcPct val="150000"/>
              </a:lnSpc>
              <a:buClrTx/>
              <a:buFont typeface="Arial" panose="020B0604020202020204" pitchFamily="34" charset="0"/>
              <a:buChar char="•"/>
            </a:pPr>
            <a:r>
              <a:rPr lang="zh-CN" altLang="en-US" b="1" dirty="0" smtClean="0"/>
              <a:t>调用</a:t>
            </a:r>
            <a:r>
              <a:rPr lang="zh-CN" altLang="en-US" b="1" dirty="0"/>
              <a:t>收尾</a:t>
            </a:r>
            <a:r>
              <a:rPr lang="zh-CN" altLang="en-US" b="1" dirty="0" smtClean="0"/>
              <a:t>阶段为</a:t>
            </a:r>
            <a:r>
              <a:rPr lang="zh-CN" altLang="en-US" b="1" dirty="0" smtClean="0">
                <a:solidFill>
                  <a:srgbClr val="FF0000"/>
                </a:solidFill>
              </a:rPr>
              <a:t>返回</a:t>
            </a:r>
            <a:r>
              <a:rPr lang="zh-CN" altLang="en-US" b="1" dirty="0">
                <a:solidFill>
                  <a:srgbClr val="FF0000"/>
                </a:solidFill>
              </a:rPr>
              <a:t>代码</a:t>
            </a:r>
            <a:r>
              <a:rPr lang="zh-CN" altLang="en-US" b="1" dirty="0" smtClean="0">
                <a:solidFill>
                  <a:srgbClr val="FF0000"/>
                </a:solidFill>
              </a:rPr>
              <a:t>序列</a:t>
            </a:r>
            <a:endParaRPr lang="en-US" altLang="zh-CN" b="1" dirty="0">
              <a:solidFill>
                <a:srgbClr val="FF0000"/>
              </a:solidFill>
            </a:endParaRPr>
          </a:p>
          <a:p>
            <a:pPr lvl="3">
              <a:lnSpc>
                <a:spcPct val="150000"/>
              </a:lnSpc>
              <a:buClrTx/>
              <a:buNone/>
            </a:pPr>
            <a:r>
              <a:rPr lang="zh-CN" altLang="en-US" b="1" dirty="0" smtClean="0"/>
              <a:t>被</a:t>
            </a:r>
            <a:r>
              <a:rPr lang="zh-CN" altLang="en-US" b="1" dirty="0"/>
              <a:t>调用过程</a:t>
            </a:r>
            <a:r>
              <a:rPr lang="zh-CN" altLang="en-US" b="1" dirty="0" smtClean="0"/>
              <a:t>执行</a:t>
            </a:r>
            <a:endParaRPr kumimoji="0" lang="zh-CN" altLang="en-US" b="1" dirty="0">
              <a:solidFill>
                <a:srgbClr val="800080"/>
              </a:solidFill>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dirty="0">
                <a:solidFill>
                  <a:srgbClr val="800080"/>
                </a:solidFill>
                <a:ea typeface="华文行楷" panose="02010800040101010101" pitchFamily="2" charset="-122"/>
              </a:rPr>
              <a:t>运行时存储组织</a:t>
            </a:r>
            <a:endParaRPr lang="zh-CN" altLang="en-US" sz="4000" b="1" dirty="0">
              <a:solidFill>
                <a:srgbClr val="800080"/>
              </a:solidFill>
              <a:ea typeface="华文行楷" panose="02010800040101010101" pitchFamily="2" charset="-122"/>
            </a:endParaRPr>
          </a:p>
        </p:txBody>
      </p:sp>
      <p:sp>
        <p:nvSpPr>
          <p:cNvPr id="3584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lang="zh-CN" altLang="en-US" sz="3200" b="1" dirty="0">
                <a:solidFill>
                  <a:srgbClr val="800080"/>
                </a:solidFill>
              </a:rPr>
              <a:t>过程调用与参数传递</a:t>
            </a:r>
            <a:endParaRPr lang="zh-CN" altLang="en-US" sz="3200" b="1" dirty="0">
              <a:solidFill>
                <a:srgbClr val="800080"/>
              </a:solidFill>
            </a:endParaRPr>
          </a:p>
        </p:txBody>
      </p:sp>
      <p:sp>
        <p:nvSpPr>
          <p:cNvPr id="35866" name="AutoShape 56">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7" name="AutoShape 57">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8" name="AutoShape 58">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9" name="AutoShape 59">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 name="Rectangle 4"/>
          <p:cNvSpPr>
            <a:spLocks noChangeArrowheads="1"/>
          </p:cNvSpPr>
          <p:nvPr/>
        </p:nvSpPr>
        <p:spPr bwMode="auto">
          <a:xfrm>
            <a:off x="813594" y="1700808"/>
            <a:ext cx="7938294" cy="4924425"/>
          </a:xfrm>
          <a:prstGeom prst="rect">
            <a:avLst/>
          </a:prstGeom>
          <a:noFill/>
          <a:ln w="9525">
            <a:noFill/>
            <a:miter lim="800000"/>
          </a:ln>
          <a:effectLst/>
        </p:spPr>
        <p:txBody>
          <a:bodyPr wrap="square">
            <a:spAutoFit/>
          </a:bodyPr>
          <a:lstStyle/>
          <a:p>
            <a:pPr>
              <a:buClrTx/>
              <a:buFont typeface="Symbol" panose="05050102010706020507" pitchFamily="18" charset="2"/>
              <a:buChar char="-"/>
            </a:pPr>
            <a:r>
              <a:rPr lang="en-US" altLang="zh-CN" b="1" dirty="0">
                <a:solidFill>
                  <a:srgbClr val="800080"/>
                </a:solidFill>
                <a:latin typeface="Times New Roman" panose="02020603050405020304" pitchFamily="18" charset="0"/>
              </a:rPr>
              <a:t>  </a:t>
            </a:r>
            <a:r>
              <a:rPr lang="zh-CN" altLang="en-US" b="1" dirty="0">
                <a:solidFill>
                  <a:srgbClr val="800080"/>
                </a:solidFill>
                <a:latin typeface="Times New Roman" panose="02020603050405020304" pitchFamily="18" charset="0"/>
              </a:rPr>
              <a:t>活动记录中与过程</a:t>
            </a:r>
            <a:r>
              <a:rPr lang="en-US" altLang="zh-CN" b="1" dirty="0">
                <a:solidFill>
                  <a:srgbClr val="800080"/>
                </a:solidFill>
                <a:latin typeface="Times New Roman" panose="02020603050405020304" pitchFamily="18" charset="0"/>
              </a:rPr>
              <a:t>/</a:t>
            </a:r>
            <a:r>
              <a:rPr lang="zh-CN" altLang="en-US" b="1" dirty="0">
                <a:solidFill>
                  <a:srgbClr val="800080"/>
                </a:solidFill>
                <a:latin typeface="Times New Roman" panose="02020603050405020304" pitchFamily="18" charset="0"/>
              </a:rPr>
              <a:t>函数</a:t>
            </a:r>
            <a:r>
              <a:rPr lang="zh-CN" altLang="en-US" b="1" dirty="0">
                <a:solidFill>
                  <a:srgbClr val="FF0000"/>
                </a:solidFill>
                <a:latin typeface="Times New Roman" panose="02020603050405020304" pitchFamily="18" charset="0"/>
              </a:rPr>
              <a:t>调用</a:t>
            </a:r>
            <a:r>
              <a:rPr lang="zh-CN" altLang="en-US" b="1" dirty="0" smtClean="0">
                <a:solidFill>
                  <a:srgbClr val="FF0000"/>
                </a:solidFill>
                <a:latin typeface="Times New Roman" panose="02020603050405020304" pitchFamily="18" charset="0"/>
              </a:rPr>
              <a:t>相关过程</a:t>
            </a:r>
            <a:endParaRPr lang="en-US" altLang="zh-CN" sz="1000" b="1" dirty="0" smtClean="0">
              <a:solidFill>
                <a:srgbClr val="FF0000"/>
              </a:solidFill>
              <a:latin typeface="Times New Roman" panose="02020603050405020304" pitchFamily="18" charset="0"/>
            </a:endParaRPr>
          </a:p>
          <a:p>
            <a:pPr>
              <a:buClrTx/>
              <a:buNone/>
            </a:pPr>
            <a:r>
              <a:rPr lang="zh-CN" altLang="en-US" sz="2000" b="1" dirty="0" smtClean="0"/>
              <a:t>     </a:t>
            </a:r>
            <a:r>
              <a:rPr lang="zh-CN" altLang="en-US" sz="2000" b="1" dirty="0" smtClean="0">
                <a:solidFill>
                  <a:srgbClr val="FF0000"/>
                </a:solidFill>
              </a:rPr>
              <a:t>调用</a:t>
            </a:r>
            <a:r>
              <a:rPr lang="zh-CN" altLang="en-US" sz="2000" b="1" dirty="0">
                <a:solidFill>
                  <a:srgbClr val="FF0000"/>
                </a:solidFill>
              </a:rPr>
              <a:t>起始</a:t>
            </a:r>
            <a:r>
              <a:rPr lang="zh-CN" altLang="en-US" sz="2000" b="1" dirty="0" smtClean="0">
                <a:solidFill>
                  <a:srgbClr val="FF0000"/>
                </a:solidFill>
              </a:rPr>
              <a:t>阶段</a:t>
            </a:r>
            <a:r>
              <a:rPr lang="zh-CN" altLang="en-US" sz="2000" b="1" dirty="0" smtClean="0"/>
              <a:t>需要</a:t>
            </a:r>
            <a:r>
              <a:rPr lang="zh-CN" altLang="en-US" sz="2000" b="1" dirty="0"/>
              <a:t>完成的典型工作</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参数</a:t>
            </a:r>
            <a:r>
              <a:rPr lang="zh-CN" altLang="en-US" sz="2000" b="1" dirty="0">
                <a:solidFill>
                  <a:srgbClr val="FF0000"/>
                </a:solidFill>
              </a:rPr>
              <a:t>传递。</a:t>
            </a:r>
            <a:r>
              <a:rPr lang="zh-CN" altLang="en-US" sz="2000" b="1" dirty="0"/>
              <a:t>一些参数会传给寄存器；剩余的将被压入栈中（ 位于被调用程序</a:t>
            </a:r>
            <a:r>
              <a:rPr lang="zh-CN" altLang="en-US" sz="2000" b="1" dirty="0" smtClean="0"/>
              <a:t>活动记录</a:t>
            </a:r>
            <a:r>
              <a:rPr lang="zh-CN" altLang="en-US" sz="2000" b="1" dirty="0"/>
              <a:t>或调用程序活动记录）</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t>为</a:t>
            </a:r>
            <a:r>
              <a:rPr lang="zh-CN" altLang="en-US" sz="2000" b="1" dirty="0">
                <a:solidFill>
                  <a:srgbClr val="FF0000"/>
                </a:solidFill>
              </a:rPr>
              <a:t>被调用过程的活动记录分配</a:t>
            </a:r>
            <a:r>
              <a:rPr lang="zh-CN" altLang="en-US" sz="2000" b="1" dirty="0"/>
              <a:t>栈上的存储</a:t>
            </a:r>
            <a:r>
              <a:rPr lang="zh-CN" altLang="en-US" sz="2000" b="1" dirty="0">
                <a:solidFill>
                  <a:srgbClr val="FF0000"/>
                </a:solidFill>
              </a:rPr>
              <a:t>空间</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保存</a:t>
            </a:r>
            <a:r>
              <a:rPr lang="zh-CN" altLang="en-US" sz="2000" b="1" dirty="0">
                <a:solidFill>
                  <a:srgbClr val="FF0000"/>
                </a:solidFill>
              </a:rPr>
              <a:t>旧栈帧基址</a:t>
            </a:r>
            <a:r>
              <a:rPr lang="zh-CN" altLang="en-US" sz="2000" b="1" dirty="0"/>
              <a:t>（保存旧 </a:t>
            </a:r>
            <a:r>
              <a:rPr lang="en-US" altLang="zh-CN" sz="2000" b="1" dirty="0"/>
              <a:t>FP</a:t>
            </a:r>
            <a:r>
              <a:rPr lang="zh-CN" altLang="en-US" sz="2000" b="1" dirty="0"/>
              <a:t>），即动态链信息</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保存</a:t>
            </a:r>
            <a:r>
              <a:rPr lang="zh-CN" altLang="en-US" sz="2000" b="1" dirty="0">
                <a:solidFill>
                  <a:srgbClr val="FF0000"/>
                </a:solidFill>
              </a:rPr>
              <a:t>调用过程的返回地址</a:t>
            </a:r>
            <a:r>
              <a:rPr lang="zh-CN" altLang="en-US" sz="2000" b="1" dirty="0"/>
              <a:t>（保存调用指令之后下一条指令的地址）</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保存</a:t>
            </a:r>
            <a:r>
              <a:rPr lang="zh-CN" altLang="en-US" sz="2000" b="1" dirty="0">
                <a:solidFill>
                  <a:srgbClr val="FF0000"/>
                </a:solidFill>
              </a:rPr>
              <a:t>其它控制信息</a:t>
            </a:r>
            <a:r>
              <a:rPr lang="zh-CN" altLang="en-US" sz="2000" b="1" dirty="0"/>
              <a:t>（如静态链、 </a:t>
            </a:r>
            <a:r>
              <a:rPr lang="en-US" altLang="zh-CN" sz="2000" b="1" dirty="0"/>
              <a:t>display </a:t>
            </a:r>
            <a:r>
              <a:rPr lang="zh-CN" altLang="en-US" sz="2000" b="1" dirty="0"/>
              <a:t>表等）</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保存</a:t>
            </a:r>
            <a:r>
              <a:rPr lang="zh-CN" altLang="en-US" sz="2000" b="1" dirty="0">
                <a:solidFill>
                  <a:srgbClr val="FF0000"/>
                </a:solidFill>
              </a:rPr>
              <a:t>寄存器信息</a:t>
            </a:r>
            <a:r>
              <a:rPr lang="zh-CN" altLang="en-US" sz="2000" b="1" dirty="0"/>
              <a:t>。通常可以分为由调用过程保存的</a:t>
            </a:r>
            <a:r>
              <a:rPr lang="zh-CN" altLang="en-US" sz="2000" b="1" dirty="0" smtClean="0"/>
              <a:t>寄存器和</a:t>
            </a:r>
            <a:r>
              <a:rPr lang="zh-CN" altLang="en-US" sz="2000" b="1" dirty="0"/>
              <a:t>被调用过程保存的</a:t>
            </a:r>
            <a:r>
              <a:rPr lang="zh-CN" altLang="en-US" sz="2000" b="1" dirty="0" smtClean="0"/>
              <a:t>寄存器。 </a:t>
            </a:r>
            <a:r>
              <a:rPr lang="zh-CN" altLang="en-US" sz="2000" b="1" dirty="0"/>
              <a:t>后者最好用来保存生存期长的值，</a:t>
            </a:r>
            <a:r>
              <a:rPr lang="zh-CN" altLang="en-US" sz="2000" b="1" dirty="0" smtClean="0"/>
              <a:t>而前者</a:t>
            </a:r>
            <a:r>
              <a:rPr lang="zh-CN" altLang="en-US" sz="2000" b="1" dirty="0"/>
              <a:t>则适合用于保存生存期短的值（不会跨越过程调用）</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建立</a:t>
            </a:r>
            <a:r>
              <a:rPr lang="zh-CN" altLang="en-US" sz="2000" b="1" dirty="0">
                <a:solidFill>
                  <a:srgbClr val="FF0000"/>
                </a:solidFill>
              </a:rPr>
              <a:t>新栈帧基址</a:t>
            </a:r>
            <a:r>
              <a:rPr lang="zh-CN" altLang="en-US" sz="2000" b="1" dirty="0"/>
              <a:t>（设置新 </a:t>
            </a:r>
            <a:r>
              <a:rPr lang="en-US" altLang="zh-CN" sz="2000" b="1" dirty="0"/>
              <a:t>FP</a:t>
            </a:r>
            <a:r>
              <a:rPr lang="zh-CN" altLang="en-US" sz="2000" b="1" dirty="0"/>
              <a:t>）</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建立</a:t>
            </a:r>
            <a:r>
              <a:rPr lang="zh-CN" altLang="en-US" sz="2000" b="1" dirty="0">
                <a:solidFill>
                  <a:srgbClr val="FF0000"/>
                </a:solidFill>
              </a:rPr>
              <a:t>新栈顶</a:t>
            </a:r>
            <a:r>
              <a:rPr lang="zh-CN" altLang="en-US" sz="2000" b="1" dirty="0"/>
              <a:t>（设置新 </a:t>
            </a:r>
            <a:r>
              <a:rPr lang="en-US" altLang="zh-CN" sz="2000" b="1" dirty="0"/>
              <a:t>TOP</a:t>
            </a:r>
            <a:r>
              <a:rPr lang="zh-CN" altLang="en-US" sz="2000" b="1" dirty="0"/>
              <a:t>）</a:t>
            </a:r>
            <a:r>
              <a:rPr lang="zh-CN" altLang="en-US" sz="2000" b="1" dirty="0" smtClean="0"/>
              <a:t>。</a:t>
            </a:r>
            <a:endParaRPr lang="en-US" altLang="zh-CN" sz="2000" b="1" dirty="0" smtClean="0"/>
          </a:p>
          <a:p>
            <a:pPr marL="742950" lvl="1" indent="-285750">
              <a:buClrTx/>
              <a:buFont typeface="Arial" panose="020B0604020202020204" pitchFamily="34" charset="0"/>
              <a:buChar char="•"/>
            </a:pPr>
            <a:r>
              <a:rPr lang="zh-CN" altLang="en-US" sz="2000" b="1" dirty="0" smtClean="0">
                <a:solidFill>
                  <a:srgbClr val="FF0000"/>
                </a:solidFill>
              </a:rPr>
              <a:t>转移</a:t>
            </a:r>
            <a:r>
              <a:rPr lang="zh-CN" altLang="en-US" sz="2000" b="1" dirty="0">
                <a:solidFill>
                  <a:srgbClr val="FF0000"/>
                </a:solidFill>
              </a:rPr>
              <a:t>控制</a:t>
            </a:r>
            <a:r>
              <a:rPr lang="zh-CN" altLang="en-US" sz="2000" b="1" dirty="0"/>
              <a:t>，</a:t>
            </a:r>
            <a:r>
              <a:rPr lang="zh-CN" altLang="en-US" sz="2000" b="1" dirty="0">
                <a:solidFill>
                  <a:srgbClr val="FF0000"/>
                </a:solidFill>
              </a:rPr>
              <a:t>启动被调用过程</a:t>
            </a:r>
            <a:r>
              <a:rPr lang="zh-CN" altLang="en-US" sz="2000" b="1" dirty="0"/>
              <a:t>的执行。 </a:t>
            </a:r>
            <a:endParaRPr kumimoji="0" lang="zh-CN" altLang="en-US" sz="2000" b="1" dirty="0">
              <a:solidFill>
                <a:srgbClr val="800080"/>
              </a:solidFill>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dirty="0">
                <a:solidFill>
                  <a:srgbClr val="800080"/>
                </a:solidFill>
                <a:ea typeface="华文行楷" panose="02010800040101010101" pitchFamily="2" charset="-122"/>
              </a:rPr>
              <a:t>运行时存储组织</a:t>
            </a:r>
            <a:endParaRPr lang="zh-CN" altLang="en-US" sz="4000" b="1" dirty="0">
              <a:solidFill>
                <a:srgbClr val="800080"/>
              </a:solidFill>
              <a:ea typeface="华文行楷" panose="02010800040101010101" pitchFamily="2" charset="-122"/>
            </a:endParaRPr>
          </a:p>
        </p:txBody>
      </p:sp>
      <p:sp>
        <p:nvSpPr>
          <p:cNvPr id="3584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5866" name="AutoShape 56">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7" name="AutoShape 57">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8" name="AutoShape 58">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69" name="AutoShape 59">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 name="Rectangle 4"/>
          <p:cNvSpPr>
            <a:spLocks noChangeArrowheads="1"/>
          </p:cNvSpPr>
          <p:nvPr/>
        </p:nvSpPr>
        <p:spPr bwMode="auto">
          <a:xfrm>
            <a:off x="813594" y="1774552"/>
            <a:ext cx="7938294" cy="4355038"/>
          </a:xfrm>
          <a:prstGeom prst="rect">
            <a:avLst/>
          </a:prstGeom>
          <a:noFill/>
          <a:ln w="9525">
            <a:noFill/>
            <a:miter lim="800000"/>
          </a:ln>
          <a:effectLst/>
        </p:spPr>
        <p:txBody>
          <a:bodyPr wrap="square">
            <a:spAutoFit/>
          </a:bodyPr>
          <a:lstStyle/>
          <a:p>
            <a:pPr>
              <a:buClrTx/>
              <a:buFont typeface="Symbol" panose="05050102010706020507" pitchFamily="18" charset="2"/>
              <a:buChar char="-"/>
            </a:pPr>
            <a:r>
              <a:rPr lang="en-US" altLang="zh-CN" b="1" dirty="0">
                <a:solidFill>
                  <a:srgbClr val="800080"/>
                </a:solidFill>
                <a:latin typeface="Times New Roman" panose="02020603050405020304" pitchFamily="18" charset="0"/>
              </a:rPr>
              <a:t>  </a:t>
            </a:r>
            <a:r>
              <a:rPr lang="zh-CN" altLang="en-US" b="1" dirty="0">
                <a:solidFill>
                  <a:srgbClr val="800080"/>
                </a:solidFill>
                <a:latin typeface="Times New Roman" panose="02020603050405020304" pitchFamily="18" charset="0"/>
              </a:rPr>
              <a:t>活动记录中与过程</a:t>
            </a:r>
            <a:r>
              <a:rPr lang="en-US" altLang="zh-CN" b="1" dirty="0">
                <a:solidFill>
                  <a:srgbClr val="800080"/>
                </a:solidFill>
                <a:latin typeface="Times New Roman" panose="02020603050405020304" pitchFamily="18" charset="0"/>
              </a:rPr>
              <a:t>/</a:t>
            </a:r>
            <a:r>
              <a:rPr lang="zh-CN" altLang="en-US" b="1" dirty="0">
                <a:solidFill>
                  <a:srgbClr val="800080"/>
                </a:solidFill>
                <a:latin typeface="Times New Roman" panose="02020603050405020304" pitchFamily="18" charset="0"/>
              </a:rPr>
              <a:t>函数调用</a:t>
            </a:r>
            <a:r>
              <a:rPr lang="zh-CN" altLang="en-US" b="1" dirty="0" smtClean="0">
                <a:solidFill>
                  <a:srgbClr val="800080"/>
                </a:solidFill>
                <a:latin typeface="Times New Roman" panose="02020603050405020304" pitchFamily="18" charset="0"/>
              </a:rPr>
              <a:t>相关过程</a:t>
            </a:r>
            <a:endParaRPr lang="en-US" altLang="zh-CN" b="1" dirty="0" smtClean="0">
              <a:solidFill>
                <a:srgbClr val="800080"/>
              </a:solidFill>
              <a:latin typeface="Times New Roman" panose="02020603050405020304" pitchFamily="18" charset="0"/>
            </a:endParaRPr>
          </a:p>
          <a:p>
            <a:pPr>
              <a:buClrTx/>
              <a:buNone/>
            </a:pPr>
            <a:endParaRPr lang="en-US" altLang="zh-CN" sz="1100" b="1" dirty="0" smtClean="0">
              <a:solidFill>
                <a:srgbClr val="800080"/>
              </a:solidFill>
              <a:latin typeface="Times New Roman" panose="02020603050405020304" pitchFamily="18" charset="0"/>
            </a:endParaRPr>
          </a:p>
          <a:p>
            <a:pPr>
              <a:buClrTx/>
              <a:buNone/>
            </a:pPr>
            <a:r>
              <a:rPr lang="zh-CN" altLang="en-US" sz="2200" b="1" dirty="0" smtClean="0"/>
              <a:t>    被</a:t>
            </a:r>
            <a:r>
              <a:rPr lang="zh-CN" altLang="en-US" sz="2200" b="1" dirty="0"/>
              <a:t>调用过程在</a:t>
            </a:r>
            <a:r>
              <a:rPr lang="zh-CN" altLang="en-US" sz="2200" b="1" dirty="0">
                <a:solidFill>
                  <a:srgbClr val="FF0000"/>
                </a:solidFill>
              </a:rPr>
              <a:t>调用收尾</a:t>
            </a:r>
            <a:r>
              <a:rPr lang="zh-CN" altLang="en-US" sz="2200" b="1" dirty="0" smtClean="0">
                <a:solidFill>
                  <a:srgbClr val="FF0000"/>
                </a:solidFill>
              </a:rPr>
              <a:t>阶段</a:t>
            </a:r>
            <a:r>
              <a:rPr lang="zh-CN" altLang="en-US" sz="2200" b="1" dirty="0" smtClean="0"/>
              <a:t>需要</a:t>
            </a:r>
            <a:r>
              <a:rPr lang="zh-CN" altLang="en-US" sz="2200" b="1" dirty="0"/>
              <a:t>完成的典型步骤</a:t>
            </a:r>
            <a:r>
              <a:rPr lang="zh-CN" altLang="en-US" sz="2200" b="1" dirty="0" smtClean="0"/>
              <a:t>：</a:t>
            </a:r>
            <a:endParaRPr lang="en-US" altLang="zh-CN" sz="2200" b="1" dirty="0" smtClean="0"/>
          </a:p>
          <a:p>
            <a:pPr marL="800100" lvl="1" indent="-342900">
              <a:buClrTx/>
              <a:buFont typeface="Arial" panose="020B0604020202020204" pitchFamily="34" charset="0"/>
              <a:buChar char="•"/>
            </a:pPr>
            <a:r>
              <a:rPr lang="zh-CN" altLang="en-US" sz="2200" b="1" dirty="0" smtClean="0"/>
              <a:t>如果</a:t>
            </a:r>
            <a:r>
              <a:rPr lang="zh-CN" altLang="en-US" sz="2200" b="1" dirty="0"/>
              <a:t>被调用过程是函数，则需要返回一个值。 函数</a:t>
            </a:r>
            <a:r>
              <a:rPr lang="zh-CN" altLang="en-US" sz="2200" b="1" dirty="0">
                <a:solidFill>
                  <a:srgbClr val="FF0000"/>
                </a:solidFill>
              </a:rPr>
              <a:t>返回值</a:t>
            </a:r>
            <a:r>
              <a:rPr lang="zh-CN" altLang="en-US" sz="2200" b="1" dirty="0"/>
              <a:t>可以存入专门的寄存器</a:t>
            </a:r>
            <a:r>
              <a:rPr lang="zh-CN" altLang="en-US" sz="2200" b="1" dirty="0" smtClean="0"/>
              <a:t>，也</a:t>
            </a:r>
            <a:r>
              <a:rPr lang="zh-CN" altLang="en-US" sz="2200" b="1" dirty="0"/>
              <a:t>可以存入栈中（通常位于调用过程的活动记录）</a:t>
            </a:r>
            <a:r>
              <a:rPr lang="zh-CN" altLang="en-US" sz="2200" b="1" dirty="0" smtClean="0"/>
              <a:t>。</a:t>
            </a:r>
            <a:endParaRPr lang="en-US" altLang="zh-CN" sz="2200" b="1" dirty="0" smtClean="0"/>
          </a:p>
          <a:p>
            <a:pPr marL="800100" lvl="1" indent="-342900">
              <a:buClrTx/>
              <a:buFont typeface="Arial" panose="020B0604020202020204" pitchFamily="34" charset="0"/>
              <a:buChar char="•"/>
            </a:pPr>
            <a:r>
              <a:rPr lang="zh-CN" altLang="en-US" sz="2200" b="1" dirty="0" smtClean="0">
                <a:solidFill>
                  <a:srgbClr val="FF0000"/>
                </a:solidFill>
              </a:rPr>
              <a:t>恢复</a:t>
            </a:r>
            <a:r>
              <a:rPr lang="zh-CN" altLang="en-US" sz="2200" b="1" dirty="0"/>
              <a:t>所有</a:t>
            </a:r>
            <a:r>
              <a:rPr lang="zh-CN" altLang="en-US" sz="2200" b="1" dirty="0">
                <a:solidFill>
                  <a:srgbClr val="FF0000"/>
                </a:solidFill>
              </a:rPr>
              <a:t>被调用过程保存的寄存器</a:t>
            </a:r>
            <a:r>
              <a:rPr lang="zh-CN" altLang="en-US" sz="2200" b="1" dirty="0" smtClean="0"/>
              <a:t>。</a:t>
            </a:r>
            <a:endParaRPr lang="en-US" altLang="zh-CN" sz="2200" b="1" dirty="0" smtClean="0"/>
          </a:p>
          <a:p>
            <a:pPr marL="800100" lvl="1" indent="-342900">
              <a:buClrTx/>
              <a:buFont typeface="Arial" panose="020B0604020202020204" pitchFamily="34" charset="0"/>
              <a:buChar char="•"/>
            </a:pPr>
            <a:r>
              <a:rPr lang="zh-CN" altLang="en-US" sz="2200" b="1" dirty="0" smtClean="0"/>
              <a:t>弹</a:t>
            </a:r>
            <a:r>
              <a:rPr lang="zh-CN" altLang="en-US" sz="2200" b="1" dirty="0"/>
              <a:t>出被调用过程的栈帧，</a:t>
            </a:r>
            <a:r>
              <a:rPr lang="zh-CN" altLang="en-US" sz="2200" b="1" dirty="0">
                <a:solidFill>
                  <a:srgbClr val="FF0000"/>
                </a:solidFill>
              </a:rPr>
              <a:t>恢复旧栈帧</a:t>
            </a:r>
            <a:r>
              <a:rPr lang="zh-CN" altLang="en-US" sz="2200" b="1" dirty="0"/>
              <a:t>（即恢复调用时的 </a:t>
            </a:r>
            <a:r>
              <a:rPr lang="en-US" altLang="zh-CN" sz="2200" b="1" dirty="0"/>
              <a:t>FP </a:t>
            </a:r>
            <a:r>
              <a:rPr lang="zh-CN" altLang="en-US" sz="2200" b="1" dirty="0"/>
              <a:t>和 </a:t>
            </a:r>
            <a:r>
              <a:rPr lang="en-US" altLang="zh-CN" sz="2200" b="1" dirty="0"/>
              <a:t>TOP</a:t>
            </a:r>
            <a:r>
              <a:rPr lang="zh-CN" altLang="en-US" sz="2200" b="1" dirty="0"/>
              <a:t>）</a:t>
            </a:r>
            <a:r>
              <a:rPr lang="zh-CN" altLang="en-US" sz="2200" b="1" dirty="0" smtClean="0"/>
              <a:t>。</a:t>
            </a:r>
            <a:endParaRPr lang="en-US" altLang="zh-CN" sz="2200" b="1" dirty="0" smtClean="0"/>
          </a:p>
          <a:p>
            <a:pPr marL="800100" lvl="1" indent="-342900">
              <a:buClrTx/>
              <a:buFont typeface="Arial" panose="020B0604020202020204" pitchFamily="34" charset="0"/>
              <a:buChar char="•"/>
            </a:pPr>
            <a:r>
              <a:rPr lang="zh-CN" altLang="en-US" sz="2200" b="1" dirty="0" smtClean="0"/>
              <a:t>将</a:t>
            </a:r>
            <a:r>
              <a:rPr lang="zh-CN" altLang="en-US" sz="2200" b="1" dirty="0">
                <a:solidFill>
                  <a:srgbClr val="FF0000"/>
                </a:solidFill>
              </a:rPr>
              <a:t>控制返回给调用过程</a:t>
            </a:r>
            <a:r>
              <a:rPr lang="zh-CN" altLang="en-US" sz="2200" b="1" dirty="0"/>
              <a:t>（恢复调用时保存的返回地址至指令计数器）</a:t>
            </a:r>
            <a:r>
              <a:rPr lang="zh-CN" altLang="en-US" sz="2200" b="1" dirty="0" smtClean="0"/>
              <a:t>。</a:t>
            </a:r>
            <a:endParaRPr lang="en-US" altLang="zh-CN" sz="2200" b="1" dirty="0" smtClean="0"/>
          </a:p>
          <a:p>
            <a:pPr marL="800100" lvl="1" indent="-342900">
              <a:buClrTx/>
              <a:buFont typeface="Arial" panose="020B0604020202020204" pitchFamily="34" charset="0"/>
              <a:buChar char="•"/>
            </a:pPr>
            <a:endParaRPr lang="en-US" altLang="zh-CN" sz="2200" b="1" dirty="0" smtClean="0"/>
          </a:p>
          <a:p>
            <a:pPr marL="800100" lvl="1" indent="-342900">
              <a:buClrTx/>
              <a:buFont typeface="Arial" panose="020B0604020202020204" pitchFamily="34" charset="0"/>
              <a:buChar char="•"/>
            </a:pPr>
            <a:r>
              <a:rPr lang="zh-CN" altLang="en-US" sz="2200" b="1" dirty="0" smtClean="0"/>
              <a:t>由调用</a:t>
            </a:r>
            <a:r>
              <a:rPr lang="zh-CN" altLang="en-US" sz="2200" b="1" dirty="0"/>
              <a:t>过程保存的寄存器自然是由调用过程负责恢复。 </a:t>
            </a:r>
            <a:endParaRPr kumimoji="0" lang="zh-CN" altLang="en-US" sz="2200" b="1" dirty="0">
              <a:solidFill>
                <a:srgbClr val="800080"/>
              </a:solidFill>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5123" name="Text Box 3"/>
          <p:cNvSpPr txBox="1">
            <a:spLocks noChangeArrowheads="1"/>
          </p:cNvSpPr>
          <p:nvPr/>
        </p:nvSpPr>
        <p:spPr bwMode="auto">
          <a:xfrm>
            <a:off x="533400" y="1325563"/>
            <a:ext cx="6705600" cy="579437"/>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数据表示</a:t>
            </a:r>
            <a:endParaRPr kumimoji="0" lang="zh-CN" altLang="en-US" sz="3200" b="1">
              <a:solidFill>
                <a:srgbClr val="800080"/>
              </a:solidFill>
            </a:endParaRPr>
          </a:p>
        </p:txBody>
      </p:sp>
      <p:sp>
        <p:nvSpPr>
          <p:cNvPr id="512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8" name="Rectangle 8"/>
          <p:cNvSpPr>
            <a:spLocks noChangeArrowheads="1"/>
          </p:cNvSpPr>
          <p:nvPr/>
        </p:nvSpPr>
        <p:spPr bwMode="auto">
          <a:xfrm>
            <a:off x="876300" y="1922463"/>
            <a:ext cx="8191500" cy="403187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FF0000"/>
                </a:solidFill>
                <a:latin typeface="Times New Roman" panose="02020603050405020304" pitchFamily="18" charset="0"/>
              </a:rPr>
              <a:t>源程序中数据对象</a:t>
            </a:r>
            <a:r>
              <a:rPr lang="zh-CN" altLang="en-US" sz="2800" b="1" dirty="0">
                <a:solidFill>
                  <a:srgbClr val="800080"/>
                </a:solidFill>
                <a:latin typeface="Times New Roman" panose="02020603050405020304" pitchFamily="18" charset="0"/>
              </a:rPr>
              <a:t>在内存或寄存器中的表示形式</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源程序中</a:t>
            </a:r>
            <a:r>
              <a:rPr lang="zh-CN" altLang="en-US" b="1" dirty="0">
                <a:solidFill>
                  <a:srgbClr val="800080"/>
                </a:solidFill>
                <a:latin typeface="Times New Roman" panose="02020603050405020304" pitchFamily="18" charset="0"/>
              </a:rPr>
              <a:t>数据对象的</a:t>
            </a:r>
            <a:r>
              <a:rPr lang="zh-CN" altLang="en-US" b="1" dirty="0">
                <a:solidFill>
                  <a:srgbClr val="FF0000"/>
                </a:solidFill>
                <a:latin typeface="Times New Roman" panose="02020603050405020304" pitchFamily="18" charset="0"/>
              </a:rPr>
              <a:t>属性</a:t>
            </a:r>
            <a:endParaRPr kumimoji="0" lang="zh-CN" altLang="en-US" b="1" dirty="0">
              <a:solidFill>
                <a:srgbClr val="FF000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lang="zh-CN" altLang="en-US" b="1" dirty="0">
                <a:solidFill>
                  <a:srgbClr val="FF0000"/>
                </a:solidFill>
                <a:latin typeface="Times New Roman" panose="02020603050405020304" pitchFamily="18" charset="0"/>
              </a:rPr>
              <a:t>名字</a:t>
            </a:r>
            <a:r>
              <a:rPr lang="zh-CN" altLang="en-US" b="1" dirty="0">
                <a:latin typeface="Times New Roman" panose="02020603050405020304" pitchFamily="18" charset="0"/>
              </a:rPr>
              <a:t>（</a:t>
            </a:r>
            <a:r>
              <a:rPr lang="en-US" altLang="zh-CN" i="1" dirty="0"/>
              <a:t>name</a:t>
            </a:r>
            <a:r>
              <a:rPr lang="zh-CN" altLang="en-US" b="1" dirty="0">
                <a:latin typeface="Times New Roman" panose="02020603050405020304" pitchFamily="18" charset="0"/>
              </a:rPr>
              <a:t>），</a:t>
            </a:r>
            <a:r>
              <a:rPr lang="zh-CN" altLang="en-US" b="1" dirty="0">
                <a:solidFill>
                  <a:srgbClr val="FF0000"/>
                </a:solidFill>
                <a:latin typeface="Times New Roman" panose="02020603050405020304" pitchFamily="18" charset="0"/>
              </a:rPr>
              <a:t>类型</a:t>
            </a:r>
            <a:r>
              <a:rPr lang="zh-CN" altLang="en-US" b="1" dirty="0">
                <a:latin typeface="Times New Roman" panose="02020603050405020304" pitchFamily="18" charset="0"/>
              </a:rPr>
              <a:t>（</a:t>
            </a:r>
            <a:r>
              <a:rPr lang="en-US" altLang="zh-CN" i="1" dirty="0"/>
              <a:t>type</a:t>
            </a:r>
            <a:r>
              <a:rPr lang="zh-CN" altLang="en-US" b="1" dirty="0">
                <a:latin typeface="Times New Roman" panose="02020603050405020304" pitchFamily="18" charset="0"/>
              </a:rPr>
              <a:t>），</a:t>
            </a:r>
            <a:r>
              <a:rPr lang="zh-CN" altLang="en-US" b="1" dirty="0">
                <a:solidFill>
                  <a:srgbClr val="FF0000"/>
                </a:solidFill>
                <a:latin typeface="Times New Roman" panose="02020603050405020304" pitchFamily="18" charset="0"/>
              </a:rPr>
              <a:t>值</a:t>
            </a:r>
            <a:r>
              <a:rPr lang="zh-CN" altLang="en-US" b="1" dirty="0">
                <a:latin typeface="Times New Roman" panose="02020603050405020304" pitchFamily="18" charset="0"/>
              </a:rPr>
              <a:t>（</a:t>
            </a:r>
            <a:r>
              <a:rPr lang="en-US" altLang="zh-CN" i="1" dirty="0"/>
              <a:t>value</a:t>
            </a:r>
            <a:r>
              <a:rPr lang="zh-CN" altLang="en-US" b="1" dirty="0">
                <a:latin typeface="Times New Roman" panose="02020603050405020304" pitchFamily="18" charset="0"/>
              </a:rPr>
              <a:t>）</a:t>
            </a:r>
            <a:r>
              <a:rPr lang="en-US" altLang="zh-CN" b="1" dirty="0">
                <a:latin typeface="Times New Roman" panose="02020603050405020304" pitchFamily="18" charset="0"/>
              </a:rPr>
              <a:t>,</a:t>
            </a:r>
            <a:endParaRPr kumimoji="0" lang="en-US" altLang="zh-CN" b="1" dirty="0"/>
          </a:p>
          <a:p>
            <a:pPr lvl="1">
              <a:buFontTx/>
              <a:buNone/>
            </a:pPr>
            <a:r>
              <a:rPr lang="en-US" altLang="zh-CN" b="1" dirty="0">
                <a:latin typeface="Times New Roman" panose="02020603050405020304" pitchFamily="18" charset="0"/>
              </a:rPr>
              <a:t>   </a:t>
            </a:r>
            <a:r>
              <a:rPr lang="zh-CN" altLang="en-US" b="1" dirty="0">
                <a:latin typeface="Times New Roman" panose="02020603050405020304" pitchFamily="18" charset="0"/>
              </a:rPr>
              <a:t>复合数据对象（</a:t>
            </a:r>
            <a:r>
              <a:rPr lang="en-US" altLang="zh-CN" i="1" dirty="0"/>
              <a:t>component</a:t>
            </a:r>
            <a:r>
              <a:rPr lang="zh-CN" altLang="en-US" b="1" dirty="0">
                <a:latin typeface="Times New Roman" panose="02020603050405020304" pitchFamily="18" charset="0"/>
              </a:rPr>
              <a:t>），</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buFontTx/>
              <a:buNone/>
            </a:pPr>
            <a:endParaRPr kumimoji="0" lang="en-US" altLang="zh-CN" sz="1000" b="1" dirty="0">
              <a:solidFill>
                <a:srgbClr val="800080"/>
              </a:solidFill>
            </a:endParaRPr>
          </a:p>
          <a:p>
            <a:pPr lvl="1">
              <a:buFontTx/>
              <a:buChar char="•"/>
            </a:pPr>
            <a:r>
              <a:rPr lang="en-US" altLang="zh-CN" b="1" dirty="0"/>
              <a:t>  </a:t>
            </a:r>
            <a:r>
              <a:rPr lang="zh-CN" altLang="en-US" b="1" dirty="0">
                <a:solidFill>
                  <a:srgbClr val="800080"/>
                </a:solidFill>
                <a:latin typeface="Times New Roman" panose="02020603050405020304" pitchFamily="18" charset="0"/>
              </a:rPr>
              <a:t>数据对象在内存或寄存器中的</a:t>
            </a:r>
            <a:r>
              <a:rPr lang="zh-CN" altLang="en-US" b="1" dirty="0">
                <a:solidFill>
                  <a:srgbClr val="FF0000"/>
                </a:solidFill>
                <a:latin typeface="Times New Roman" panose="02020603050405020304" pitchFamily="18" charset="0"/>
              </a:rPr>
              <a:t>表示形式</a:t>
            </a:r>
            <a:endParaRPr kumimoji="0" lang="zh-CN" altLang="en-US" b="1" dirty="0">
              <a:solidFill>
                <a:srgbClr val="FF000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位、字节、字、字节序列、</a:t>
            </a:r>
            <a:r>
              <a:rPr kumimoji="0" lang="en-US" altLang="zh-CN" b="1" dirty="0"/>
              <a:t>……</a:t>
            </a:r>
            <a:endParaRPr kumimoji="0" lang="en-US" altLang="zh-CN" b="1" dirty="0"/>
          </a:p>
          <a:p>
            <a:pPr lvl="1">
              <a:buFontTx/>
              <a:buNone/>
            </a:pPr>
            <a:endParaRPr kumimoji="0" lang="en-US" altLang="zh-CN" sz="1000" b="1" dirty="0">
              <a:solidFill>
                <a:srgbClr val="800080"/>
              </a:solidFill>
            </a:endParaRPr>
          </a:p>
          <a:p>
            <a:pPr lvl="1">
              <a:buFontTx/>
              <a:buChar char="•"/>
            </a:pPr>
            <a:r>
              <a:rPr lang="en-US" altLang="zh-CN" b="1" dirty="0"/>
              <a:t>  </a:t>
            </a:r>
            <a:r>
              <a:rPr lang="zh-CN" altLang="en-US" b="1" dirty="0">
                <a:solidFill>
                  <a:srgbClr val="800080"/>
                </a:solidFill>
                <a:latin typeface="Times New Roman" panose="02020603050405020304" pitchFamily="18" charset="0"/>
              </a:rPr>
              <a:t>有些机器要求数据存放时要按某种方式</a:t>
            </a:r>
            <a:r>
              <a:rPr lang="zh-CN" altLang="en-US" b="1" dirty="0">
                <a:solidFill>
                  <a:srgbClr val="FF0000"/>
                </a:solidFill>
                <a:latin typeface="Times New Roman" panose="02020603050405020304" pitchFamily="18" charset="0"/>
              </a:rPr>
              <a:t>对齐</a:t>
            </a:r>
            <a:r>
              <a:rPr lang="zh-CN" altLang="en-US" b="1" dirty="0">
                <a:latin typeface="Times New Roman" panose="02020603050405020304" pitchFamily="18" charset="0"/>
              </a:rPr>
              <a:t>（</a:t>
            </a:r>
            <a:r>
              <a:rPr lang="en-US" altLang="zh-CN" i="1" dirty="0"/>
              <a:t>align</a:t>
            </a:r>
            <a:r>
              <a:rPr lang="zh-CN" altLang="en-US" b="1" dirty="0">
                <a:latin typeface="Times New Roman" panose="02020603050405020304" pitchFamily="18" charset="0"/>
              </a:rPr>
              <a:t>）</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如：要求数据存放的起始地址为能够被</a:t>
            </a:r>
            <a:r>
              <a:rPr kumimoji="0" lang="en-US" altLang="zh-CN" dirty="0"/>
              <a:t>4</a:t>
            </a:r>
            <a:r>
              <a:rPr kumimoji="0" lang="zh-CN" altLang="en-US" b="1" dirty="0"/>
              <a:t>整除</a:t>
            </a:r>
            <a:endParaRPr kumimoji="0" lang="zh-CN" altLang="en-US" b="1" dirty="0"/>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6867" name="Text Box 4"/>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6868" name="Rectangle 5"/>
          <p:cNvSpPr>
            <a:spLocks noChangeArrowheads="1"/>
          </p:cNvSpPr>
          <p:nvPr/>
        </p:nvSpPr>
        <p:spPr bwMode="auto">
          <a:xfrm>
            <a:off x="914400" y="1993900"/>
            <a:ext cx="7848600" cy="3595688"/>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Times New Roman" panose="02020603050405020304" pitchFamily="18" charset="0"/>
              </a:rPr>
              <a:t>  </a:t>
            </a:r>
            <a:r>
              <a:rPr lang="zh-CN" altLang="en-US" sz="2800" b="1">
                <a:solidFill>
                  <a:srgbClr val="800080"/>
                </a:solidFill>
                <a:latin typeface="Times New Roman" panose="02020603050405020304" pitchFamily="18" charset="0"/>
              </a:rPr>
              <a:t>最常见的参数传递方式</a:t>
            </a:r>
            <a:endParaRPr kumimoji="0" lang="zh-CN" altLang="en-US" sz="1000" b="1">
              <a:solidFill>
                <a:srgbClr val="800080"/>
              </a:solidFill>
            </a:endParaRPr>
          </a:p>
          <a:p>
            <a:pPr>
              <a:buClrTx/>
              <a:buFont typeface="Symbol" panose="05050102010706020507" pitchFamily="18" charset="2"/>
              <a:buNone/>
            </a:pPr>
            <a:endParaRPr kumimoji="0" lang="zh-CN" altLang="en-US" sz="1000" b="1">
              <a:solidFill>
                <a:srgbClr val="800080"/>
              </a:solidFill>
            </a:endParaRPr>
          </a:p>
          <a:p>
            <a:pPr lvl="1">
              <a:buFontTx/>
              <a:buChar char="•"/>
            </a:pPr>
            <a:r>
              <a:rPr kumimoji="0" lang="zh-CN" altLang="en-US" b="1">
                <a:solidFill>
                  <a:srgbClr val="800080"/>
                </a:solidFill>
              </a:rPr>
              <a:t>  传值   </a:t>
            </a:r>
            <a:r>
              <a:rPr kumimoji="0" lang="en-US" altLang="zh-CN" b="1">
                <a:solidFill>
                  <a:srgbClr val="800080"/>
                </a:solidFill>
              </a:rPr>
              <a:t>call-by-value</a:t>
            </a:r>
            <a:endParaRPr kumimoji="0" lang="en-US" altLang="zh-CN" b="1">
              <a:solidFill>
                <a:srgbClr val="800080"/>
              </a:solidFill>
            </a:endParaRPr>
          </a:p>
          <a:p>
            <a:pPr lvl="1">
              <a:buFontTx/>
              <a:buNone/>
            </a:pPr>
            <a:r>
              <a:rPr kumimoji="0" lang="en-US" altLang="zh-CN" sz="1000" b="1">
                <a:solidFill>
                  <a:srgbClr val="800080"/>
                </a:solidFill>
              </a:rPr>
              <a:t>   </a:t>
            </a:r>
            <a:endParaRPr kumimoji="0" lang="en-US" altLang="zh-CN" sz="1000" b="1">
              <a:solidFill>
                <a:srgbClr val="800080"/>
              </a:solidFill>
            </a:endParaRPr>
          </a:p>
          <a:p>
            <a:pPr lvl="1">
              <a:buFontTx/>
              <a:buNone/>
            </a:pPr>
            <a:r>
              <a:rPr kumimoji="0" lang="en-US" altLang="zh-CN" b="1">
                <a:solidFill>
                  <a:srgbClr val="800080"/>
                </a:solidFill>
              </a:rPr>
              <a:t>   </a:t>
            </a:r>
            <a:r>
              <a:rPr kumimoji="0" lang="zh-CN" altLang="en-US" b="1"/>
              <a:t>传递的是实际参数的</a:t>
            </a:r>
            <a:r>
              <a:rPr kumimoji="0" lang="zh-CN" altLang="en-US" b="1">
                <a:solidFill>
                  <a:srgbClr val="800080"/>
                </a:solidFill>
              </a:rPr>
              <a:t>右值（</a:t>
            </a:r>
            <a:r>
              <a:rPr kumimoji="0" lang="en-US" altLang="zh-CN" i="1">
                <a:solidFill>
                  <a:srgbClr val="800080"/>
                </a:solidFill>
              </a:rPr>
              <a:t>r-value</a:t>
            </a:r>
            <a:r>
              <a:rPr kumimoji="0" lang="zh-CN" altLang="en-US" b="1">
                <a:solidFill>
                  <a:srgbClr val="800080"/>
                </a:solidFill>
              </a:rPr>
              <a:t>）</a:t>
            </a:r>
            <a:endParaRPr kumimoji="0" lang="zh-CN" altLang="en-US" b="1">
              <a:solidFill>
                <a:srgbClr val="800080"/>
              </a:solidFill>
            </a:endParaRPr>
          </a:p>
          <a:p>
            <a:pPr lvl="1">
              <a:buFontTx/>
              <a:buNone/>
            </a:pPr>
            <a:endParaRPr kumimoji="0" lang="zh-CN" altLang="en-US" sz="1000" b="1">
              <a:solidFill>
                <a:srgbClr val="800080"/>
              </a:solidFill>
            </a:endParaRPr>
          </a:p>
          <a:p>
            <a:pPr lvl="1">
              <a:buFontTx/>
              <a:buChar char="•"/>
            </a:pPr>
            <a:r>
              <a:rPr kumimoji="0" lang="zh-CN" altLang="en-US" b="1">
                <a:solidFill>
                  <a:srgbClr val="800080"/>
                </a:solidFill>
              </a:rPr>
              <a:t>  传地址  </a:t>
            </a:r>
            <a:r>
              <a:rPr kumimoji="0" lang="en-US" altLang="zh-CN" b="1">
                <a:solidFill>
                  <a:srgbClr val="800080"/>
                </a:solidFill>
              </a:rPr>
              <a:t>call-by-reference</a:t>
            </a:r>
            <a:r>
              <a:rPr kumimoji="0" lang="zh-CN" altLang="en-US" b="1">
                <a:solidFill>
                  <a:srgbClr val="800080"/>
                </a:solidFill>
              </a:rPr>
              <a:t>（</a:t>
            </a:r>
            <a:r>
              <a:rPr kumimoji="0" lang="en-US" altLang="zh-CN" b="1">
                <a:solidFill>
                  <a:srgbClr val="800080"/>
                </a:solidFill>
              </a:rPr>
              <a:t>-address, -location</a:t>
            </a:r>
            <a:r>
              <a:rPr kumimoji="0" lang="zh-CN" altLang="en-US" b="1">
                <a:solidFill>
                  <a:srgbClr val="800080"/>
                </a:solidFill>
              </a:rPr>
              <a:t>）</a:t>
            </a:r>
            <a:endParaRPr kumimoji="0" lang="zh-CN" altLang="en-US" b="1">
              <a:solidFill>
                <a:srgbClr val="800080"/>
              </a:solidFill>
            </a:endParaRPr>
          </a:p>
          <a:p>
            <a:pPr lvl="1">
              <a:buFontTx/>
              <a:buNone/>
            </a:pPr>
            <a:endParaRPr kumimoji="0" lang="zh-CN" altLang="en-US" sz="1000" b="1">
              <a:solidFill>
                <a:srgbClr val="800080"/>
              </a:solidFill>
            </a:endParaRPr>
          </a:p>
          <a:p>
            <a:pPr lvl="1">
              <a:buFontTx/>
              <a:buNone/>
            </a:pPr>
            <a:r>
              <a:rPr kumimoji="0" lang="zh-CN" altLang="en-US" b="1">
                <a:solidFill>
                  <a:srgbClr val="800080"/>
                </a:solidFill>
              </a:rPr>
              <a:t>   </a:t>
            </a:r>
            <a:r>
              <a:rPr kumimoji="0" lang="zh-CN" altLang="en-US" b="1"/>
              <a:t>传递的是实际参数的</a:t>
            </a:r>
            <a:r>
              <a:rPr kumimoji="0" lang="zh-CN" altLang="en-US" b="1">
                <a:solidFill>
                  <a:srgbClr val="800080"/>
                </a:solidFill>
              </a:rPr>
              <a:t>左值（</a:t>
            </a:r>
            <a:r>
              <a:rPr kumimoji="0" lang="en-US" altLang="zh-CN" i="1">
                <a:solidFill>
                  <a:srgbClr val="800080"/>
                </a:solidFill>
              </a:rPr>
              <a:t>l-value</a:t>
            </a:r>
            <a:r>
              <a:rPr kumimoji="0" lang="zh-CN" altLang="en-US" b="1">
                <a:solidFill>
                  <a:srgbClr val="800080"/>
                </a:solidFill>
              </a:rPr>
              <a:t>）</a:t>
            </a:r>
            <a:endParaRPr kumimoji="0" lang="zh-CN" altLang="en-US" b="1">
              <a:solidFill>
                <a:srgbClr val="800080"/>
              </a:solidFill>
            </a:endParaRPr>
          </a:p>
          <a:p>
            <a:pPr lvl="1">
              <a:buFontTx/>
              <a:buNone/>
            </a:pPr>
            <a:endParaRPr kumimoji="0" lang="zh-CN" altLang="en-US" sz="1000" b="1"/>
          </a:p>
          <a:p>
            <a:pPr>
              <a:buClrTx/>
              <a:buFont typeface="Symbol" panose="05050102010706020507" pitchFamily="18" charset="2"/>
              <a:buChar char="-"/>
            </a:pPr>
            <a:r>
              <a:rPr lang="zh-CN" altLang="en-US" sz="2800" b="1">
                <a:solidFill>
                  <a:srgbClr val="800080"/>
                </a:solidFill>
                <a:latin typeface="Times New Roman" panose="02020603050405020304" pitchFamily="18" charset="0"/>
              </a:rPr>
              <a:t>  注</a:t>
            </a:r>
            <a:r>
              <a:rPr lang="zh-CN" altLang="en-US" sz="2800" b="1">
                <a:latin typeface="Times New Roman" panose="02020603050405020304" pitchFamily="18" charset="0"/>
              </a:rPr>
              <a:t>    </a:t>
            </a:r>
            <a:r>
              <a:rPr lang="zh-CN" altLang="en-US" b="1">
                <a:latin typeface="Times New Roman" panose="02020603050405020304" pitchFamily="18" charset="0"/>
              </a:rPr>
              <a:t>表达式的</a:t>
            </a:r>
            <a:r>
              <a:rPr lang="zh-CN" altLang="en-US" b="1">
                <a:solidFill>
                  <a:srgbClr val="800080"/>
                </a:solidFill>
                <a:latin typeface="Times New Roman" panose="02020603050405020304" pitchFamily="18" charset="0"/>
              </a:rPr>
              <a:t>左值</a:t>
            </a:r>
            <a:r>
              <a:rPr lang="zh-CN" altLang="en-US" b="1">
                <a:latin typeface="Times New Roman" panose="02020603050405020304" pitchFamily="18" charset="0"/>
              </a:rPr>
              <a:t>代表存储该表达式值的地址</a:t>
            </a:r>
            <a:endParaRPr lang="zh-CN" altLang="en-US" b="1">
              <a:solidFill>
                <a:srgbClr val="800080"/>
              </a:solidFill>
              <a:latin typeface="Times New Roman" panose="02020603050405020304" pitchFamily="18" charset="0"/>
            </a:endParaRPr>
          </a:p>
          <a:p>
            <a:pPr>
              <a:buClrTx/>
              <a:buFont typeface="Symbol" panose="05050102010706020507" pitchFamily="18" charset="2"/>
              <a:buNone/>
            </a:pPr>
            <a:r>
              <a:rPr lang="zh-CN" altLang="en-US" sz="2800" b="1">
                <a:latin typeface="Times New Roman" panose="02020603050405020304" pitchFamily="18" charset="0"/>
              </a:rPr>
              <a:t>            </a:t>
            </a:r>
            <a:r>
              <a:rPr lang="zh-CN" altLang="en-US" b="1">
                <a:latin typeface="Times New Roman" panose="02020603050405020304" pitchFamily="18" charset="0"/>
              </a:rPr>
              <a:t>表达式的</a:t>
            </a:r>
            <a:r>
              <a:rPr lang="zh-CN" altLang="en-US" b="1">
                <a:solidFill>
                  <a:srgbClr val="800080"/>
                </a:solidFill>
                <a:latin typeface="Times New Roman" panose="02020603050405020304" pitchFamily="18" charset="0"/>
              </a:rPr>
              <a:t>右值</a:t>
            </a:r>
            <a:r>
              <a:rPr lang="zh-CN" altLang="en-US" b="1">
                <a:latin typeface="Times New Roman" panose="02020603050405020304" pitchFamily="18" charset="0"/>
              </a:rPr>
              <a:t>代表该表达式的值</a:t>
            </a:r>
            <a:endParaRPr kumimoji="0" lang="zh-CN" altLang="en-US" b="1">
              <a:solidFill>
                <a:srgbClr val="800080"/>
              </a:solidFill>
            </a:endParaRPr>
          </a:p>
        </p:txBody>
      </p:sp>
      <p:sp>
        <p:nvSpPr>
          <p:cNvPr id="36869" name="AutoShape 3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0" name="AutoShape 3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1" name="AutoShape 3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2" name="AutoShape 3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7891"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7892" name="Rectangle 4"/>
          <p:cNvSpPr>
            <a:spLocks noChangeArrowheads="1"/>
          </p:cNvSpPr>
          <p:nvPr/>
        </p:nvSpPr>
        <p:spPr bwMode="auto">
          <a:xfrm>
            <a:off x="762000" y="1828800"/>
            <a:ext cx="4602163" cy="213201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Times New Roman" panose="02020603050405020304" pitchFamily="18" charset="0"/>
              </a:rPr>
              <a:t>  </a:t>
            </a:r>
            <a:r>
              <a:rPr lang="zh-CN" altLang="en-US" sz="2800" b="1">
                <a:solidFill>
                  <a:srgbClr val="800080"/>
                </a:solidFill>
                <a:latin typeface="Times New Roman" panose="02020603050405020304" pitchFamily="18" charset="0"/>
              </a:rPr>
              <a:t>参数传递方式</a:t>
            </a:r>
            <a:endParaRPr kumimoji="0" lang="zh-CN" altLang="en-US" sz="1000" b="1">
              <a:solidFill>
                <a:srgbClr val="800080"/>
              </a:solidFill>
            </a:endParaRPr>
          </a:p>
          <a:p>
            <a:pPr>
              <a:buClrTx/>
              <a:buFont typeface="Symbol" panose="05050102010706020507" pitchFamily="18" charset="2"/>
              <a:buNone/>
            </a:pPr>
            <a:endParaRPr kumimoji="0" lang="zh-CN" altLang="en-US" sz="1000" b="1">
              <a:solidFill>
                <a:srgbClr val="800080"/>
              </a:solidFill>
            </a:endParaRPr>
          </a:p>
          <a:p>
            <a:pPr lvl="1">
              <a:buFontTx/>
              <a:buChar char="•"/>
            </a:pPr>
            <a:r>
              <a:rPr kumimoji="0" lang="zh-CN" altLang="en-US" b="1">
                <a:solidFill>
                  <a:srgbClr val="800080"/>
                </a:solidFill>
              </a:rPr>
              <a:t>  </a:t>
            </a:r>
            <a:r>
              <a:rPr kumimoji="0" lang="en-US" altLang="zh-CN" b="1">
                <a:solidFill>
                  <a:srgbClr val="800080"/>
                </a:solidFill>
              </a:rPr>
              <a:t>call-by-value  </a:t>
            </a:r>
            <a:r>
              <a:rPr kumimoji="0" lang="zh-CN" altLang="en-US" b="1">
                <a:solidFill>
                  <a:srgbClr val="800080"/>
                </a:solidFill>
              </a:rPr>
              <a:t>举例  </a:t>
            </a:r>
            <a:endParaRPr kumimoji="0" lang="zh-CN" altLang="en-US" b="1">
              <a:solidFill>
                <a:srgbClr val="800080"/>
              </a:solidFill>
            </a:endParaRPr>
          </a:p>
          <a:p>
            <a:pPr lvl="1">
              <a:buFontTx/>
              <a:buNone/>
            </a:pPr>
            <a:r>
              <a:rPr lang="zh-CN" altLang="en-US" b="1"/>
              <a:t>   调用</a:t>
            </a:r>
            <a:r>
              <a:rPr lang="en-US" altLang="zh-CN"/>
              <a:t>swap(a,b)</a:t>
            </a:r>
            <a:r>
              <a:rPr lang="en-US" altLang="zh-CN" b="1"/>
              <a:t> </a:t>
            </a:r>
            <a:r>
              <a:rPr lang="zh-CN" altLang="en-US" b="1"/>
              <a:t>过程将不</a:t>
            </a:r>
            <a:endParaRPr lang="zh-CN" altLang="en-US" b="1"/>
          </a:p>
          <a:p>
            <a:pPr lvl="1">
              <a:buFontTx/>
              <a:buNone/>
            </a:pPr>
            <a:r>
              <a:rPr lang="zh-CN" altLang="en-US" b="1"/>
              <a:t>   会影响</a:t>
            </a:r>
            <a:r>
              <a:rPr lang="en-US" altLang="zh-CN"/>
              <a:t>a</a:t>
            </a:r>
            <a:r>
              <a:rPr lang="zh-CN" altLang="en-US" b="1"/>
              <a:t>和</a:t>
            </a:r>
            <a:r>
              <a:rPr lang="en-US" altLang="zh-CN"/>
              <a:t>b</a:t>
            </a:r>
            <a:r>
              <a:rPr lang="zh-CN" altLang="zh-CN" b="1"/>
              <a:t>的值，其结果</a:t>
            </a:r>
            <a:endParaRPr lang="zh-CN" altLang="en-US" b="1"/>
          </a:p>
          <a:p>
            <a:pPr lvl="1">
              <a:buFontTx/>
              <a:buNone/>
            </a:pPr>
            <a:r>
              <a:rPr lang="zh-CN" altLang="en-US" b="1"/>
              <a:t>   </a:t>
            </a:r>
            <a:r>
              <a:rPr lang="zh-CN" altLang="zh-CN" b="1"/>
              <a:t>等价于执行下列语句序列：</a:t>
            </a:r>
            <a:endParaRPr lang="zh-CN" altLang="en-US" b="1"/>
          </a:p>
        </p:txBody>
      </p:sp>
      <p:sp>
        <p:nvSpPr>
          <p:cNvPr id="37893" name="Rectangle 13"/>
          <p:cNvSpPr>
            <a:spLocks noChangeArrowheads="1"/>
          </p:cNvSpPr>
          <p:nvPr/>
        </p:nvSpPr>
        <p:spPr bwMode="auto">
          <a:xfrm>
            <a:off x="2514600" y="4267200"/>
            <a:ext cx="1447800" cy="2057400"/>
          </a:xfrm>
          <a:prstGeom prst="rect">
            <a:avLst/>
          </a:prstGeom>
          <a:noFill/>
          <a:ln w="9525">
            <a:noFill/>
            <a:miter lim="800000"/>
          </a:ln>
          <a:effectLst/>
        </p:spPr>
        <p:txBody>
          <a:bodyPr/>
          <a:lstStyle/>
          <a:p>
            <a:pPr marL="342900" indent="-342900">
              <a:spcBef>
                <a:spcPct val="20000"/>
              </a:spcBef>
              <a:buClr>
                <a:schemeClr val="tx1"/>
              </a:buClr>
              <a:buSzPct val="75000"/>
              <a:buFont typeface="Wingdings" panose="05000000000000000000" pitchFamily="2" charset="2"/>
              <a:buNone/>
            </a:pPr>
            <a:r>
              <a:rPr lang="en-US" altLang="zh-CN" sz="2000">
                <a:ea typeface="宋体" panose="02010600030101010101" pitchFamily="2" charset="-122"/>
              </a:rPr>
              <a:t>x :=a</a:t>
            </a:r>
            <a:r>
              <a:rPr lang="zh-CN" altLang="en-US" sz="2000">
                <a:ea typeface="宋体" panose="02010600030101010101" pitchFamily="2" charset="-122"/>
              </a:rPr>
              <a:t>；</a:t>
            </a:r>
            <a:endParaRPr lang="zh-CN" altLang="en-US" sz="200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a:ea typeface="宋体" panose="02010600030101010101" pitchFamily="2" charset="-122"/>
              </a:rPr>
              <a:t>y :=b</a:t>
            </a:r>
            <a:r>
              <a:rPr lang="zh-CN" altLang="en-US" sz="2000">
                <a:ea typeface="宋体" panose="02010600030101010101" pitchFamily="2" charset="-122"/>
              </a:rPr>
              <a:t>；</a:t>
            </a:r>
            <a:endParaRPr lang="zh-CN" altLang="en-US" sz="200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a:ea typeface="宋体" panose="02010600030101010101" pitchFamily="2" charset="-122"/>
              </a:rPr>
              <a:t>temp :=x</a:t>
            </a:r>
            <a:r>
              <a:rPr lang="zh-CN" altLang="en-US" sz="2000">
                <a:ea typeface="宋体" panose="02010600030101010101" pitchFamily="2" charset="-122"/>
              </a:rPr>
              <a:t>；</a:t>
            </a:r>
            <a:endParaRPr lang="zh-CN" altLang="en-US" sz="200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a:ea typeface="宋体" panose="02010600030101010101" pitchFamily="2" charset="-122"/>
              </a:rPr>
              <a:t>x :=y</a:t>
            </a:r>
            <a:r>
              <a:rPr lang="zh-CN" altLang="en-US" sz="2000">
                <a:ea typeface="宋体" panose="02010600030101010101" pitchFamily="2" charset="-122"/>
              </a:rPr>
              <a:t>；</a:t>
            </a:r>
            <a:endParaRPr lang="zh-CN" altLang="en-US" sz="200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a:ea typeface="宋体" panose="02010600030101010101" pitchFamily="2" charset="-122"/>
              </a:rPr>
              <a:t>y :=temp</a:t>
            </a:r>
            <a:endParaRPr lang="en-US" altLang="zh-CN" sz="2000">
              <a:ea typeface="宋体" panose="02010600030101010101" pitchFamily="2" charset="-122"/>
            </a:endParaRPr>
          </a:p>
        </p:txBody>
      </p:sp>
      <p:sp>
        <p:nvSpPr>
          <p:cNvPr id="37894" name="Rectangle 14"/>
          <p:cNvSpPr>
            <a:spLocks noChangeArrowheads="1"/>
          </p:cNvSpPr>
          <p:nvPr/>
        </p:nvSpPr>
        <p:spPr bwMode="auto">
          <a:xfrm>
            <a:off x="5334000" y="1905000"/>
            <a:ext cx="3657600" cy="2743200"/>
          </a:xfrm>
          <a:prstGeom prst="rect">
            <a:avLst/>
          </a:prstGeom>
          <a:noFill/>
          <a:ln w="9525">
            <a:noFill/>
            <a:miter lim="800000"/>
          </a:ln>
          <a:effectLst/>
        </p:spPr>
        <p:txBody>
          <a:bodyPr/>
          <a:lstStyle/>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procedure  swap(</a:t>
            </a:r>
            <a:r>
              <a:rPr lang="en-US" altLang="zh-CN" sz="2000" dirty="0" err="1">
                <a:ea typeface="宋体" panose="02010600030101010101" pitchFamily="2" charset="-122"/>
              </a:rPr>
              <a:t>x,y:integer</a:t>
            </a:r>
            <a:r>
              <a:rPr lang="en-US" altLang="zh-CN" sz="2000" dirty="0">
                <a:ea typeface="宋体" panose="02010600030101010101" pitchFamily="2" charset="-122"/>
              </a:rPr>
              <a:t>);</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var</a:t>
            </a:r>
            <a:r>
              <a:rPr lang="en-US" altLang="zh-CN" sz="2000" dirty="0">
                <a:ea typeface="宋体" panose="02010600030101010101" pitchFamily="2" charset="-122"/>
              </a:rPr>
              <a:t>  </a:t>
            </a:r>
            <a:r>
              <a:rPr lang="en-US" altLang="zh-CN" sz="2000" dirty="0" err="1">
                <a:ea typeface="宋体" panose="02010600030101010101" pitchFamily="2" charset="-122"/>
              </a:rPr>
              <a:t>temp:integer</a:t>
            </a:r>
            <a:r>
              <a:rPr lang="en-US" altLang="zh-CN" sz="2000" dirty="0">
                <a:ea typeface="宋体" panose="02010600030101010101" pitchFamily="2" charset="-122"/>
              </a:rPr>
              <a:t>;</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begin    </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temp:=x;    </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x:=y</a:t>
            </a:r>
            <a:r>
              <a:rPr lang="zh-CN" altLang="en-US" sz="2000" dirty="0">
                <a:ea typeface="宋体" panose="02010600030101010101" pitchFamily="2" charset="-122"/>
              </a:rPr>
              <a:t>；     </a:t>
            </a:r>
            <a:endParaRPr lang="zh-CN" altLang="en-US"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zh-CN" altLang="en-US" sz="2000" dirty="0">
                <a:ea typeface="宋体" panose="02010600030101010101" pitchFamily="2" charset="-122"/>
              </a:rPr>
              <a:t>                  </a:t>
            </a:r>
            <a:r>
              <a:rPr lang="en-US" altLang="zh-CN" sz="2000" dirty="0">
                <a:ea typeface="宋体" panose="02010600030101010101" pitchFamily="2" charset="-122"/>
              </a:rPr>
              <a:t>y:=temp</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end</a:t>
            </a:r>
            <a:r>
              <a:rPr lang="zh-CN" altLang="en-US" sz="2000" dirty="0">
                <a:ea typeface="宋体" panose="02010600030101010101" pitchFamily="2" charset="-122"/>
              </a:rPr>
              <a:t>；</a:t>
            </a:r>
            <a:endParaRPr lang="zh-CN" altLang="en-US" dirty="0">
              <a:ea typeface="宋体" panose="02010600030101010101" pitchFamily="2" charset="-122"/>
            </a:endParaRPr>
          </a:p>
        </p:txBody>
      </p:sp>
      <p:sp>
        <p:nvSpPr>
          <p:cNvPr id="37895" name="AutoShape 1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6" name="AutoShape 1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7" name="AutoShape 1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8" name="AutoShape 1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8915"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8916" name="Rectangle 4"/>
          <p:cNvSpPr>
            <a:spLocks noChangeArrowheads="1"/>
          </p:cNvSpPr>
          <p:nvPr/>
        </p:nvSpPr>
        <p:spPr bwMode="auto">
          <a:xfrm>
            <a:off x="914400" y="1828800"/>
            <a:ext cx="7848600" cy="3724096"/>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参数传递方式</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实现 </a:t>
            </a:r>
            <a:r>
              <a:rPr kumimoji="0" lang="en-US" altLang="zh-CN" b="1" dirty="0">
                <a:solidFill>
                  <a:srgbClr val="800080"/>
                </a:solidFill>
              </a:rPr>
              <a:t>call-by-value</a:t>
            </a:r>
            <a:endParaRPr kumimoji="0" lang="en-US" altLang="zh-CN" b="1" dirty="0">
              <a:solidFill>
                <a:srgbClr val="800080"/>
              </a:solidFill>
            </a:endParaRPr>
          </a:p>
          <a:p>
            <a:pPr lvl="1">
              <a:buFontTx/>
              <a:buNone/>
            </a:pPr>
            <a:r>
              <a:rPr kumimoji="0" lang="en-US" altLang="zh-CN" sz="1000" b="1" dirty="0">
                <a:solidFill>
                  <a:srgbClr val="800080"/>
                </a:solidFill>
              </a:rPr>
              <a:t>   </a:t>
            </a:r>
            <a:endParaRPr kumimoji="0" lang="en-US" altLang="zh-CN" sz="1000" b="1" dirty="0">
              <a:solidFill>
                <a:srgbClr val="800080"/>
              </a:solidFill>
            </a:endParaRPr>
          </a:p>
          <a:p>
            <a:pPr lvl="1">
              <a:buFontTx/>
              <a:buNone/>
            </a:pPr>
            <a:r>
              <a:rPr kumimoji="0" lang="en-US" altLang="zh-CN" b="1" dirty="0">
                <a:solidFill>
                  <a:srgbClr val="800080"/>
                </a:solidFill>
              </a:rPr>
              <a:t>   </a:t>
            </a:r>
            <a:r>
              <a:rPr lang="zh-CN" altLang="en-US" b="1" dirty="0"/>
              <a:t>形式参数当作过程的局部变量处理，即在</a:t>
            </a:r>
            <a:r>
              <a:rPr lang="zh-CN" altLang="en-US" b="1" dirty="0">
                <a:solidFill>
                  <a:srgbClr val="FF0000"/>
                </a:solidFill>
              </a:rPr>
              <a:t>被调过程</a:t>
            </a:r>
            <a:endParaRPr lang="zh-CN" altLang="en-US" b="1" dirty="0">
              <a:solidFill>
                <a:srgbClr val="FF0000"/>
              </a:solidFill>
            </a:endParaRPr>
          </a:p>
          <a:p>
            <a:pPr lvl="1">
              <a:buFontTx/>
              <a:buNone/>
            </a:pPr>
            <a:r>
              <a:rPr lang="zh-CN" altLang="en-US" b="1" dirty="0">
                <a:solidFill>
                  <a:srgbClr val="FF0000"/>
                </a:solidFill>
              </a:rPr>
              <a:t>   的活动记录中开辟了形参的存储空间</a:t>
            </a:r>
            <a:r>
              <a:rPr lang="zh-CN" altLang="en-US" b="1" dirty="0"/>
              <a:t>，这些存储位</a:t>
            </a:r>
            <a:endParaRPr lang="zh-CN" altLang="en-US" b="1" dirty="0"/>
          </a:p>
          <a:p>
            <a:pPr lvl="1">
              <a:buFontTx/>
              <a:buNone/>
            </a:pPr>
            <a:r>
              <a:rPr lang="zh-CN" altLang="en-US" b="1" dirty="0"/>
              <a:t>   置用以</a:t>
            </a:r>
            <a:r>
              <a:rPr lang="zh-CN" altLang="en-US" b="1" dirty="0">
                <a:solidFill>
                  <a:srgbClr val="FF0000"/>
                </a:solidFill>
              </a:rPr>
              <a:t>存放实参</a:t>
            </a:r>
            <a:endParaRPr lang="zh-CN" altLang="en-US" b="1" dirty="0">
              <a:solidFill>
                <a:srgbClr val="FF0000"/>
              </a:solidFill>
            </a:endParaRPr>
          </a:p>
          <a:p>
            <a:pPr lvl="1">
              <a:buFontTx/>
              <a:buNone/>
            </a:pPr>
            <a:endParaRPr lang="zh-CN" altLang="en-US" sz="1000" b="1" dirty="0"/>
          </a:p>
          <a:p>
            <a:pPr lvl="1">
              <a:buFontTx/>
              <a:buNone/>
            </a:pPr>
            <a:r>
              <a:rPr lang="zh-CN" altLang="en-US" b="1" dirty="0"/>
              <a:t>   调用过程计算实参的值，将其放于对应的存储空间</a:t>
            </a:r>
            <a:endParaRPr lang="zh-CN" altLang="en-US" b="1" dirty="0"/>
          </a:p>
          <a:p>
            <a:pPr lvl="1">
              <a:buFontTx/>
              <a:buNone/>
            </a:pPr>
            <a:endParaRPr lang="zh-CN" altLang="en-US" sz="1000" b="1" dirty="0"/>
          </a:p>
          <a:p>
            <a:pPr lvl="1">
              <a:buFontTx/>
              <a:buNone/>
            </a:pPr>
            <a:r>
              <a:rPr lang="zh-CN" altLang="en-US" b="1" dirty="0"/>
              <a:t>   被调用过程执行时，就像使用局部变量一样使用这</a:t>
            </a:r>
            <a:endParaRPr lang="zh-CN" altLang="en-US" b="1" dirty="0"/>
          </a:p>
          <a:p>
            <a:pPr lvl="1">
              <a:buFontTx/>
              <a:buNone/>
            </a:pPr>
            <a:r>
              <a:rPr lang="zh-CN" altLang="en-US" b="1" dirty="0"/>
              <a:t>   些形式单元</a:t>
            </a:r>
            <a:endParaRPr lang="zh-CN" altLang="en-US" b="1" dirty="0"/>
          </a:p>
        </p:txBody>
      </p:sp>
      <p:sp>
        <p:nvSpPr>
          <p:cNvPr id="38917" name="AutoShape 13">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8" name="AutoShape 14">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9" name="AutoShape 15">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20" name="AutoShape 16">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39939"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39940" name="Rectangle 4"/>
          <p:cNvSpPr>
            <a:spLocks noChangeArrowheads="1"/>
          </p:cNvSpPr>
          <p:nvPr/>
        </p:nvSpPr>
        <p:spPr bwMode="auto">
          <a:xfrm>
            <a:off x="762000" y="1828800"/>
            <a:ext cx="4343400" cy="1919288"/>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Times New Roman" panose="02020603050405020304" pitchFamily="18" charset="0"/>
              </a:rPr>
              <a:t>  </a:t>
            </a:r>
            <a:r>
              <a:rPr lang="zh-CN" altLang="en-US" sz="2800" b="1">
                <a:solidFill>
                  <a:srgbClr val="800080"/>
                </a:solidFill>
                <a:latin typeface="Times New Roman" panose="02020603050405020304" pitchFamily="18" charset="0"/>
              </a:rPr>
              <a:t>参数传递方式</a:t>
            </a:r>
            <a:endParaRPr kumimoji="0" lang="zh-CN" altLang="en-US" sz="1000" b="1">
              <a:solidFill>
                <a:srgbClr val="800080"/>
              </a:solidFill>
            </a:endParaRPr>
          </a:p>
          <a:p>
            <a:pPr>
              <a:buClrTx/>
              <a:buFont typeface="Symbol" panose="05050102010706020507" pitchFamily="18" charset="2"/>
              <a:buNone/>
            </a:pPr>
            <a:endParaRPr kumimoji="0" lang="zh-CN" altLang="en-US" sz="1000" b="1">
              <a:solidFill>
                <a:srgbClr val="800080"/>
              </a:solidFill>
            </a:endParaRPr>
          </a:p>
          <a:p>
            <a:pPr lvl="1">
              <a:buFontTx/>
              <a:buChar char="•"/>
            </a:pPr>
            <a:r>
              <a:rPr kumimoji="0" lang="zh-CN" altLang="en-US" b="1">
                <a:solidFill>
                  <a:srgbClr val="800080"/>
                </a:solidFill>
              </a:rPr>
              <a:t>  </a:t>
            </a:r>
            <a:r>
              <a:rPr kumimoji="0" lang="en-US" altLang="zh-CN" b="1">
                <a:solidFill>
                  <a:srgbClr val="800080"/>
                </a:solidFill>
              </a:rPr>
              <a:t>call-by-reference  </a:t>
            </a:r>
            <a:r>
              <a:rPr kumimoji="0" lang="zh-CN" altLang="en-US" b="1">
                <a:solidFill>
                  <a:srgbClr val="800080"/>
                </a:solidFill>
              </a:rPr>
              <a:t>举例  </a:t>
            </a:r>
            <a:endParaRPr kumimoji="0" lang="zh-CN" altLang="en-US" b="1">
              <a:solidFill>
                <a:srgbClr val="800080"/>
              </a:solidFill>
            </a:endParaRPr>
          </a:p>
          <a:p>
            <a:pPr lvl="1">
              <a:buFontTx/>
              <a:buNone/>
            </a:pPr>
            <a:r>
              <a:rPr lang="zh-CN" altLang="en-US" sz="1000" b="1"/>
              <a:t>   </a:t>
            </a:r>
            <a:endParaRPr lang="zh-CN" altLang="en-US" sz="1000" b="1"/>
          </a:p>
          <a:p>
            <a:pPr lvl="1">
              <a:buFontTx/>
              <a:buNone/>
            </a:pPr>
            <a:r>
              <a:rPr lang="zh-CN" altLang="en-US" b="1"/>
              <a:t>   调用</a:t>
            </a:r>
            <a:r>
              <a:rPr lang="en-US" altLang="zh-CN"/>
              <a:t>swap(a,b)</a:t>
            </a:r>
            <a:r>
              <a:rPr lang="en-US" altLang="zh-CN" b="1"/>
              <a:t> </a:t>
            </a:r>
            <a:r>
              <a:rPr lang="zh-CN" altLang="en-US" b="1"/>
              <a:t>过程将交</a:t>
            </a:r>
            <a:endParaRPr lang="zh-CN" altLang="en-US" b="1"/>
          </a:p>
          <a:p>
            <a:pPr lvl="1">
              <a:buFontTx/>
              <a:buNone/>
            </a:pPr>
            <a:r>
              <a:rPr lang="zh-CN" altLang="en-US" b="1"/>
              <a:t>   换 </a:t>
            </a:r>
            <a:r>
              <a:rPr lang="en-US" altLang="zh-CN"/>
              <a:t>a </a:t>
            </a:r>
            <a:r>
              <a:rPr lang="zh-CN" altLang="en-US" b="1"/>
              <a:t>和 </a:t>
            </a:r>
            <a:r>
              <a:rPr lang="en-US" altLang="zh-CN"/>
              <a:t>b </a:t>
            </a:r>
            <a:r>
              <a:rPr lang="zh-CN" altLang="zh-CN" b="1"/>
              <a:t>的值</a:t>
            </a:r>
            <a:endParaRPr lang="zh-CN" altLang="en-US" b="1"/>
          </a:p>
        </p:txBody>
      </p:sp>
      <p:sp>
        <p:nvSpPr>
          <p:cNvPr id="39941" name="Rectangle 14"/>
          <p:cNvSpPr>
            <a:spLocks noChangeArrowheads="1"/>
          </p:cNvSpPr>
          <p:nvPr/>
        </p:nvSpPr>
        <p:spPr bwMode="auto">
          <a:xfrm>
            <a:off x="4308717" y="3573016"/>
            <a:ext cx="3962400" cy="2743200"/>
          </a:xfrm>
          <a:prstGeom prst="rect">
            <a:avLst/>
          </a:prstGeom>
          <a:noFill/>
          <a:ln w="9525">
            <a:noFill/>
            <a:miter lim="800000"/>
          </a:ln>
          <a:effectLst/>
        </p:spPr>
        <p:txBody>
          <a:bodyPr/>
          <a:lstStyle/>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procedure  swap(</a:t>
            </a:r>
            <a:r>
              <a:rPr lang="en-US" altLang="zh-CN" sz="2000" dirty="0" err="1">
                <a:solidFill>
                  <a:srgbClr val="FF0000"/>
                </a:solidFill>
                <a:ea typeface="宋体" panose="02010600030101010101" pitchFamily="2" charset="-122"/>
              </a:rPr>
              <a:t>var</a:t>
            </a:r>
            <a:r>
              <a:rPr lang="en-US" altLang="zh-CN" sz="2000" dirty="0">
                <a:ea typeface="宋体" panose="02010600030101010101" pitchFamily="2" charset="-122"/>
              </a:rPr>
              <a:t>  </a:t>
            </a:r>
            <a:r>
              <a:rPr lang="en-US" altLang="zh-CN" sz="2000" dirty="0" err="1">
                <a:ea typeface="宋体" panose="02010600030101010101" pitchFamily="2" charset="-122"/>
              </a:rPr>
              <a:t>x,y:integer</a:t>
            </a:r>
            <a:r>
              <a:rPr lang="en-US" altLang="zh-CN" sz="2000" dirty="0">
                <a:ea typeface="宋体" panose="02010600030101010101" pitchFamily="2" charset="-122"/>
              </a:rPr>
              <a:t>);</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var</a:t>
            </a:r>
            <a:r>
              <a:rPr lang="en-US" altLang="zh-CN" sz="2000" dirty="0">
                <a:ea typeface="宋体" panose="02010600030101010101" pitchFamily="2" charset="-122"/>
              </a:rPr>
              <a:t>  </a:t>
            </a:r>
            <a:r>
              <a:rPr lang="en-US" altLang="zh-CN" sz="2000" dirty="0" err="1">
                <a:ea typeface="宋体" panose="02010600030101010101" pitchFamily="2" charset="-122"/>
              </a:rPr>
              <a:t>temp:integer</a:t>
            </a:r>
            <a:r>
              <a:rPr lang="en-US" altLang="zh-CN" sz="2000" dirty="0">
                <a:ea typeface="宋体" panose="02010600030101010101" pitchFamily="2" charset="-122"/>
              </a:rPr>
              <a:t>;</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begin    </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temp:=x;    </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x:=y</a:t>
            </a:r>
            <a:r>
              <a:rPr lang="zh-CN" altLang="en-US" sz="2000" dirty="0">
                <a:ea typeface="宋体" panose="02010600030101010101" pitchFamily="2" charset="-122"/>
              </a:rPr>
              <a:t>；     </a:t>
            </a:r>
            <a:endParaRPr lang="zh-CN" altLang="en-US"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zh-CN" altLang="en-US" sz="2000" dirty="0">
                <a:ea typeface="宋体" panose="02010600030101010101" pitchFamily="2" charset="-122"/>
              </a:rPr>
              <a:t>                  </a:t>
            </a:r>
            <a:r>
              <a:rPr lang="en-US" altLang="zh-CN" sz="2000" dirty="0">
                <a:ea typeface="宋体" panose="02010600030101010101" pitchFamily="2" charset="-122"/>
              </a:rPr>
              <a:t>y:=temp</a:t>
            </a:r>
            <a:endParaRPr lang="en-US" altLang="zh-CN" sz="2000" dirty="0">
              <a:ea typeface="宋体" panose="02010600030101010101" pitchFamily="2" charset="-122"/>
            </a:endParaRPr>
          </a:p>
          <a:p>
            <a:pPr marL="342900" indent="-342900">
              <a:spcBef>
                <a:spcPct val="20000"/>
              </a:spcBef>
              <a:buClr>
                <a:schemeClr val="tx1"/>
              </a:buClr>
              <a:buSzPct val="75000"/>
              <a:buFont typeface="Wingdings" panose="05000000000000000000" pitchFamily="2" charset="2"/>
              <a:buNone/>
            </a:pPr>
            <a:r>
              <a:rPr lang="en-US" altLang="zh-CN" sz="2000" dirty="0">
                <a:ea typeface="宋体" panose="02010600030101010101" pitchFamily="2" charset="-122"/>
              </a:rPr>
              <a:t>         end</a:t>
            </a:r>
            <a:r>
              <a:rPr lang="zh-CN" altLang="en-US" sz="2000" dirty="0">
                <a:ea typeface="宋体" panose="02010600030101010101" pitchFamily="2" charset="-122"/>
              </a:rPr>
              <a:t>；</a:t>
            </a:r>
            <a:endParaRPr lang="zh-CN" altLang="en-US" dirty="0">
              <a:ea typeface="宋体" panose="02010600030101010101" pitchFamily="2" charset="-122"/>
            </a:endParaRPr>
          </a:p>
        </p:txBody>
      </p:sp>
      <p:sp>
        <p:nvSpPr>
          <p:cNvPr id="39942" name="AutoShape 15">
            <a:hlinkClick r:id="" action="ppaction://hlinkshowjump?jump=nextslide"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3" name="AutoShape 16">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4" name="AutoShape 17">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5" name="AutoShape 18">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4351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40963" name="Text Box 3"/>
          <p:cNvSpPr txBox="1">
            <a:spLocks noChangeArrowheads="1"/>
          </p:cNvSpPr>
          <p:nvPr/>
        </p:nvSpPr>
        <p:spPr bwMode="auto">
          <a:xfrm>
            <a:off x="685800" y="11430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lang="zh-CN" altLang="en-US" sz="3200" b="1">
                <a:solidFill>
                  <a:srgbClr val="800080"/>
                </a:solidFill>
              </a:rPr>
              <a:t>过程调用与参数传递</a:t>
            </a:r>
            <a:endParaRPr lang="zh-CN" altLang="en-US" sz="3200" b="1">
              <a:solidFill>
                <a:srgbClr val="800080"/>
              </a:solidFill>
            </a:endParaRPr>
          </a:p>
        </p:txBody>
      </p:sp>
      <p:sp>
        <p:nvSpPr>
          <p:cNvPr id="40964" name="Rectangle 4"/>
          <p:cNvSpPr>
            <a:spLocks noChangeArrowheads="1"/>
          </p:cNvSpPr>
          <p:nvPr/>
        </p:nvSpPr>
        <p:spPr bwMode="auto">
          <a:xfrm>
            <a:off x="914400" y="1828800"/>
            <a:ext cx="7848600" cy="3231654"/>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Times New Roman" panose="02020603050405020304" pitchFamily="18" charset="0"/>
              </a:rPr>
              <a:t>  </a:t>
            </a:r>
            <a:r>
              <a:rPr lang="zh-CN" altLang="en-US" sz="2800" b="1" dirty="0">
                <a:solidFill>
                  <a:srgbClr val="800080"/>
                </a:solidFill>
                <a:latin typeface="Times New Roman" panose="02020603050405020304" pitchFamily="18" charset="0"/>
              </a:rPr>
              <a:t>参数传递方式</a:t>
            </a:r>
            <a:endParaRPr kumimoji="0" lang="zh-CN" altLang="en-US" sz="1000" b="1" dirty="0">
              <a:solidFill>
                <a:srgbClr val="800080"/>
              </a:solidFill>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kumimoji="0" lang="zh-CN" altLang="en-US" b="1" dirty="0">
                <a:solidFill>
                  <a:srgbClr val="800080"/>
                </a:solidFill>
              </a:rPr>
              <a:t>  实现 </a:t>
            </a:r>
            <a:r>
              <a:rPr kumimoji="0" lang="en-US" altLang="zh-CN" b="1" dirty="0">
                <a:solidFill>
                  <a:srgbClr val="800080"/>
                </a:solidFill>
              </a:rPr>
              <a:t>call-by-reference</a:t>
            </a:r>
            <a:endParaRPr kumimoji="0" lang="en-US" altLang="zh-CN" b="1" dirty="0">
              <a:solidFill>
                <a:srgbClr val="800080"/>
              </a:solidFill>
            </a:endParaRPr>
          </a:p>
          <a:p>
            <a:pPr lvl="1">
              <a:buFontTx/>
              <a:buNone/>
            </a:pPr>
            <a:r>
              <a:rPr kumimoji="0" lang="en-US" altLang="zh-CN" sz="1000" b="1" dirty="0">
                <a:solidFill>
                  <a:srgbClr val="800080"/>
                </a:solidFill>
              </a:rPr>
              <a:t>   </a:t>
            </a:r>
            <a:endParaRPr kumimoji="0" lang="en-US" altLang="zh-CN" sz="1000" b="1" dirty="0">
              <a:solidFill>
                <a:srgbClr val="800080"/>
              </a:solidFill>
            </a:endParaRPr>
          </a:p>
          <a:p>
            <a:pPr>
              <a:spcBef>
                <a:spcPct val="20000"/>
              </a:spcBef>
              <a:buClrTx/>
              <a:buFontTx/>
              <a:buNone/>
            </a:pPr>
            <a:r>
              <a:rPr lang="en-US" altLang="zh-CN" sz="2000" b="1" dirty="0">
                <a:latin typeface="Times New Roman" panose="02020603050405020304" pitchFamily="18" charset="0"/>
              </a:rPr>
              <a:t>           </a:t>
            </a:r>
            <a:r>
              <a:rPr lang="zh-CN" altLang="en-US" sz="2000" b="1" dirty="0">
                <a:solidFill>
                  <a:srgbClr val="FF0000"/>
                </a:solidFill>
                <a:latin typeface="Times New Roman" panose="02020603050405020304" pitchFamily="18" charset="0"/>
              </a:rPr>
              <a:t>把实在参数的地址传递给相应的形参</a:t>
            </a:r>
            <a:r>
              <a:rPr lang="zh-CN" altLang="en-US" sz="2000" b="1" dirty="0">
                <a:latin typeface="Times New Roman" panose="02020603050405020304" pitchFamily="18" charset="0"/>
              </a:rPr>
              <a:t>，即调用过程把一个指向</a:t>
            </a:r>
            <a:endParaRPr lang="zh-CN" altLang="en-US" sz="2000" b="1" dirty="0">
              <a:latin typeface="Times New Roman" panose="02020603050405020304" pitchFamily="18" charset="0"/>
            </a:endParaRPr>
          </a:p>
          <a:p>
            <a:pPr>
              <a:spcBef>
                <a:spcPct val="20000"/>
              </a:spcBef>
              <a:buClrTx/>
              <a:buFontTx/>
              <a:buNone/>
            </a:pPr>
            <a:r>
              <a:rPr lang="zh-CN" altLang="en-US" sz="2000" b="1" dirty="0">
                <a:latin typeface="Times New Roman" panose="02020603050405020304" pitchFamily="18" charset="0"/>
              </a:rPr>
              <a:t>           实参的存储地址的指针传递给被调用过程相应的形参：</a:t>
            </a:r>
            <a:endParaRPr lang="zh-CN" altLang="en-US" sz="2000" b="1" dirty="0"/>
          </a:p>
          <a:p>
            <a:pPr lvl="1">
              <a:buFontTx/>
              <a:buNone/>
            </a:pPr>
            <a:endParaRPr lang="zh-CN" altLang="en-US" sz="1000" b="1" dirty="0"/>
          </a:p>
          <a:p>
            <a:pPr lvl="1">
              <a:buFontTx/>
              <a:buNone/>
            </a:pPr>
            <a:r>
              <a:rPr lang="zh-CN" altLang="en-US" b="1" dirty="0"/>
              <a:t>   </a:t>
            </a:r>
            <a:r>
              <a:rPr lang="zh-CN" altLang="en-US" sz="2000" b="1" dirty="0"/>
              <a:t>若</a:t>
            </a:r>
            <a:r>
              <a:rPr lang="zh-CN" altLang="en-US" sz="2000" b="1" dirty="0">
                <a:solidFill>
                  <a:srgbClr val="FF0000"/>
                </a:solidFill>
              </a:rPr>
              <a:t>实在参数是一个名字，或具有左值的表达式</a:t>
            </a:r>
            <a:r>
              <a:rPr lang="zh-CN" altLang="en-US" sz="2000" b="1" dirty="0"/>
              <a:t>，则传递左值</a:t>
            </a:r>
            <a:endParaRPr lang="zh-CN" altLang="en-US" sz="2000" b="1" dirty="0"/>
          </a:p>
          <a:p>
            <a:pPr lvl="1">
              <a:buFontTx/>
              <a:buNone/>
            </a:pPr>
            <a:endParaRPr lang="zh-CN" altLang="en-US" sz="1000" b="1" dirty="0"/>
          </a:p>
          <a:p>
            <a:pPr lvl="1">
              <a:buFontTx/>
              <a:buNone/>
            </a:pPr>
            <a:r>
              <a:rPr lang="zh-CN" altLang="en-US" sz="2000" b="1" dirty="0"/>
              <a:t>    若</a:t>
            </a:r>
            <a:r>
              <a:rPr lang="zh-CN" altLang="en-US" sz="2000" b="1" dirty="0">
                <a:solidFill>
                  <a:srgbClr val="FF0000"/>
                </a:solidFill>
              </a:rPr>
              <a:t>实在参数是无左值的表达式</a:t>
            </a:r>
            <a:r>
              <a:rPr lang="zh-CN" altLang="en-US" sz="2000" b="1" dirty="0"/>
              <a:t>，则计算该表达式的值，</a:t>
            </a:r>
            <a:r>
              <a:rPr lang="zh-CN" altLang="en-US" sz="2000" b="1" dirty="0">
                <a:solidFill>
                  <a:srgbClr val="FF0000"/>
                </a:solidFill>
              </a:rPr>
              <a:t>放入一</a:t>
            </a:r>
            <a:endParaRPr lang="zh-CN" altLang="en-US" sz="2000" b="1" dirty="0">
              <a:solidFill>
                <a:srgbClr val="FF0000"/>
              </a:solidFill>
            </a:endParaRPr>
          </a:p>
          <a:p>
            <a:pPr lvl="1">
              <a:buFontTx/>
              <a:buNone/>
            </a:pPr>
            <a:r>
              <a:rPr lang="zh-CN" altLang="en-US" sz="2000" b="1" dirty="0">
                <a:solidFill>
                  <a:srgbClr val="FF0000"/>
                </a:solidFill>
              </a:rPr>
              <a:t>    存储单元，传此存储单元地址</a:t>
            </a:r>
            <a:endParaRPr lang="zh-CN" altLang="en-US" sz="2000" b="1" dirty="0">
              <a:solidFill>
                <a:srgbClr val="FF0000"/>
              </a:solidFill>
            </a:endParaRPr>
          </a:p>
        </p:txBody>
      </p:sp>
      <p:sp>
        <p:nvSpPr>
          <p:cNvPr id="40965" name="AutoShape 13">
            <a:hlinkClick r:id="rId1" action="ppaction://hlinksldjump" highlightClick="1"/>
          </p:cNvPr>
          <p:cNvSpPr>
            <a:spLocks noChangeArrowheads="1"/>
          </p:cNvSpPr>
          <p:nvPr/>
        </p:nvSpPr>
        <p:spPr bwMode="auto">
          <a:xfrm>
            <a:off x="82677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6" name="AutoShape 14">
            <a:hlinkClick r:id="" action="ppaction://hlinkshowjump?jump=previousslide" highlightClick="1"/>
          </p:cNvPr>
          <p:cNvSpPr>
            <a:spLocks noChangeArrowheads="1"/>
          </p:cNvSpPr>
          <p:nvPr/>
        </p:nvSpPr>
        <p:spPr bwMode="auto">
          <a:xfrm>
            <a:off x="79629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7" name="AutoShape 15">
            <a:hlinkClick r:id="" action="ppaction://hlinkshowjump?jump=firstslide" highlightClick="1"/>
          </p:cNvPr>
          <p:cNvSpPr>
            <a:spLocks noChangeArrowheads="1"/>
          </p:cNvSpPr>
          <p:nvPr/>
        </p:nvSpPr>
        <p:spPr bwMode="auto">
          <a:xfrm>
            <a:off x="76581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8" name="AutoShape 16">
            <a:hlinkClick r:id="" action="ppaction://hlinkshowjump?jump=lastslide" highlightClick="1"/>
          </p:cNvPr>
          <p:cNvSpPr>
            <a:spLocks noChangeArrowheads="1"/>
          </p:cNvSpPr>
          <p:nvPr/>
        </p:nvSpPr>
        <p:spPr bwMode="auto">
          <a:xfrm>
            <a:off x="85725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6147" name="Text Box 3"/>
          <p:cNvSpPr txBox="1">
            <a:spLocks noChangeArrowheads="1"/>
          </p:cNvSpPr>
          <p:nvPr/>
        </p:nvSpPr>
        <p:spPr bwMode="auto">
          <a:xfrm>
            <a:off x="762000" y="1325563"/>
            <a:ext cx="6705600" cy="579437"/>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kumimoji="0" lang="zh-CN" altLang="en-US" sz="3200" b="1" dirty="0"/>
              <a:t>数据表示</a:t>
            </a:r>
            <a:r>
              <a:rPr kumimoji="0" lang="zh-CN" altLang="en-US" sz="3200" b="1" dirty="0">
                <a:solidFill>
                  <a:srgbClr val="FF0000"/>
                </a:solidFill>
              </a:rPr>
              <a:t>举例</a:t>
            </a:r>
            <a:endParaRPr kumimoji="0" lang="zh-CN" altLang="en-US" sz="3200" b="1" dirty="0">
              <a:solidFill>
                <a:srgbClr val="FF0000"/>
              </a:solidFill>
            </a:endParaRPr>
          </a:p>
        </p:txBody>
      </p:sp>
      <p:sp>
        <p:nvSpPr>
          <p:cNvPr id="614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2" name="Rectangle 8"/>
          <p:cNvSpPr>
            <a:spLocks noChangeArrowheads="1"/>
          </p:cNvSpPr>
          <p:nvPr/>
        </p:nvSpPr>
        <p:spPr bwMode="auto">
          <a:xfrm>
            <a:off x="876300" y="1998663"/>
            <a:ext cx="7886700" cy="4462760"/>
          </a:xfrm>
          <a:prstGeom prst="rect">
            <a:avLst/>
          </a:prstGeom>
          <a:noFill/>
          <a:ln w="9525">
            <a:noFill/>
            <a:miter lim="800000"/>
          </a:ln>
          <a:effectLst/>
        </p:spPr>
        <p:txBody>
          <a:bodyPr>
            <a:spAutoFit/>
          </a:bodyPr>
          <a:lstStyle/>
          <a:p>
            <a:pPr>
              <a:buClrTx/>
              <a:buFont typeface="Symbol" panose="05050102010706020507" pitchFamily="18" charset="2"/>
              <a:buChar char="-"/>
            </a:pPr>
            <a:r>
              <a:rPr kumimoji="0" lang="en-US" altLang="zh-CN" sz="2800" b="1" dirty="0">
                <a:solidFill>
                  <a:srgbClr val="800080"/>
                </a:solidFill>
                <a:latin typeface="Times New Roman" panose="02020603050405020304" pitchFamily="18" charset="0"/>
              </a:rPr>
              <a:t>  </a:t>
            </a:r>
            <a:r>
              <a:rPr kumimoji="0" lang="zh-CN" altLang="en-US" b="1" dirty="0">
                <a:solidFill>
                  <a:srgbClr val="FF0000"/>
                </a:solidFill>
              </a:rPr>
              <a:t>基本类型数据  </a:t>
            </a:r>
            <a:r>
              <a:rPr lang="zh-CN" altLang="en-US" b="1" dirty="0">
                <a:solidFill>
                  <a:srgbClr val="FF0000"/>
                </a:solidFill>
                <a:latin typeface="Times New Roman" panose="02020603050405020304" pitchFamily="18" charset="0"/>
              </a:rPr>
              <a:t>  </a:t>
            </a:r>
            <a:endParaRPr lang="zh-CN" altLang="en-US" b="1" dirty="0">
              <a:solidFill>
                <a:srgbClr val="FF0000"/>
              </a:solidFill>
              <a:latin typeface="Times New Roman" panose="02020603050405020304" pitchFamily="18" charset="0"/>
            </a:endParaRPr>
          </a:p>
          <a:p>
            <a:pPr>
              <a:buClrTx/>
              <a:buFont typeface="Symbol" panose="05050102010706020507" pitchFamily="18" charset="2"/>
              <a:buNone/>
            </a:pPr>
            <a:r>
              <a:rPr lang="zh-CN" altLang="en-US" i="1" dirty="0"/>
              <a:t>         </a:t>
            </a:r>
            <a:r>
              <a:rPr lang="en-US" altLang="zh-CN" i="1" dirty="0"/>
              <a:t>char </a:t>
            </a:r>
            <a:r>
              <a:rPr lang="zh-CN" altLang="en-US" b="1" dirty="0">
                <a:latin typeface="Times New Roman" panose="02020603050405020304" pitchFamily="18" charset="0"/>
              </a:rPr>
              <a:t>数据   </a:t>
            </a:r>
            <a:r>
              <a:rPr lang="en-US" altLang="zh-CN" dirty="0"/>
              <a:t>1 </a:t>
            </a:r>
            <a:r>
              <a:rPr lang="en-US" altLang="zh-CN" i="1" dirty="0"/>
              <a:t>byte      integer </a:t>
            </a:r>
            <a:r>
              <a:rPr lang="zh-CN" altLang="en-US" b="1" dirty="0">
                <a:latin typeface="Times New Roman" panose="02020603050405020304" pitchFamily="18" charset="0"/>
              </a:rPr>
              <a:t>数据    </a:t>
            </a:r>
            <a:r>
              <a:rPr lang="en-US" altLang="zh-CN" dirty="0"/>
              <a:t>4 </a:t>
            </a:r>
            <a:r>
              <a:rPr lang="en-US" altLang="zh-CN" i="1" dirty="0"/>
              <a:t>bytes</a:t>
            </a:r>
            <a:endParaRPr kumimoji="0" lang="en-US" altLang="zh-CN" b="1" dirty="0"/>
          </a:p>
          <a:p>
            <a:pPr>
              <a:buClrTx/>
              <a:buFont typeface="Symbol" panose="05050102010706020507" pitchFamily="18" charset="2"/>
              <a:buNone/>
            </a:pPr>
            <a:r>
              <a:rPr lang="en-US" altLang="zh-CN" i="1" dirty="0"/>
              <a:t>         float </a:t>
            </a:r>
            <a:r>
              <a:rPr lang="zh-CN" altLang="en-US" b="1" dirty="0">
                <a:latin typeface="Times New Roman" panose="02020603050405020304" pitchFamily="18" charset="0"/>
              </a:rPr>
              <a:t>数据   </a:t>
            </a:r>
            <a:r>
              <a:rPr lang="en-US" altLang="zh-CN" dirty="0"/>
              <a:t>8 </a:t>
            </a:r>
            <a:r>
              <a:rPr lang="en-US" altLang="zh-CN" i="1" dirty="0"/>
              <a:t>bytes    </a:t>
            </a:r>
            <a:r>
              <a:rPr lang="en-US" altLang="zh-CN" i="1" dirty="0" err="1"/>
              <a:t>boolean</a:t>
            </a:r>
            <a:r>
              <a:rPr lang="en-US" altLang="zh-CN" i="1" dirty="0"/>
              <a:t> </a:t>
            </a:r>
            <a:r>
              <a:rPr lang="zh-CN" altLang="en-US" b="1" dirty="0">
                <a:latin typeface="Times New Roman" panose="02020603050405020304" pitchFamily="18" charset="0"/>
              </a:rPr>
              <a:t>数据   </a:t>
            </a:r>
            <a:r>
              <a:rPr lang="en-US" altLang="zh-CN" dirty="0"/>
              <a:t>1 </a:t>
            </a:r>
            <a:r>
              <a:rPr lang="en-US" altLang="zh-CN" i="1" dirty="0"/>
              <a:t>byte</a:t>
            </a:r>
            <a:endParaRPr kumimoji="0" lang="en-US" altLang="zh-CN" b="1" dirty="0"/>
          </a:p>
          <a:p>
            <a:pPr lvl="1">
              <a:buFontTx/>
              <a:buNone/>
            </a:pPr>
            <a:endParaRPr kumimoji="0" lang="en-US" altLang="zh-CN" sz="1000" b="1" dirty="0">
              <a:solidFill>
                <a:srgbClr val="800080"/>
              </a:solidFill>
            </a:endParaRPr>
          </a:p>
          <a:p>
            <a:pPr eaLnBrk="0" hangingPunct="0">
              <a:buClrTx/>
              <a:buFontTx/>
              <a:buNone/>
            </a:pPr>
            <a:r>
              <a:rPr kumimoji="0" lang="en-US" altLang="zh-CN" b="1" dirty="0">
                <a:solidFill>
                  <a:srgbClr val="800080"/>
                </a:solidFill>
              </a:rPr>
              <a:t>     </a:t>
            </a:r>
            <a:r>
              <a:rPr kumimoji="0" lang="zh-CN" altLang="en-US" b="1" dirty="0">
                <a:solidFill>
                  <a:srgbClr val="800080"/>
                </a:solidFill>
              </a:rPr>
              <a:t>指针  </a:t>
            </a:r>
            <a:r>
              <a:rPr lang="en-US" altLang="zh-CN" dirty="0"/>
              <a:t>4 </a:t>
            </a:r>
            <a:r>
              <a:rPr lang="en-US" altLang="zh-CN" i="1" dirty="0"/>
              <a:t>bytes</a:t>
            </a:r>
            <a:endParaRPr lang="en-US" altLang="zh-CN" i="1" dirty="0"/>
          </a:p>
          <a:p>
            <a:pPr lvl="1">
              <a:buFontTx/>
              <a:buNone/>
            </a:pPr>
            <a:endParaRPr kumimoji="0" lang="en-US" altLang="zh-CN" sz="1000" b="1" dirty="0">
              <a:solidFill>
                <a:srgbClr val="800080"/>
              </a:solidFill>
            </a:endParaRPr>
          </a:p>
          <a:p>
            <a:pPr eaLnBrk="0" hangingPunct="0">
              <a:buClrTx/>
              <a:buFontTx/>
              <a:buNone/>
            </a:pPr>
            <a:r>
              <a:rPr kumimoji="0" lang="en-US" altLang="zh-CN" b="1" dirty="0">
                <a:solidFill>
                  <a:srgbClr val="800080"/>
                </a:solidFill>
              </a:rPr>
              <a:t>     </a:t>
            </a:r>
            <a:r>
              <a:rPr kumimoji="0" lang="zh-CN" altLang="en-US" b="1" dirty="0">
                <a:solidFill>
                  <a:srgbClr val="800080"/>
                </a:solidFill>
              </a:rPr>
              <a:t>数组  </a:t>
            </a:r>
            <a:r>
              <a:rPr lang="zh-CN" altLang="en-US" b="1" dirty="0">
                <a:latin typeface="Times New Roman" panose="02020603050405020304" pitchFamily="18" charset="0"/>
              </a:rPr>
              <a:t>一块连续的存储区（按行</a:t>
            </a:r>
            <a:r>
              <a:rPr lang="en-US" altLang="zh-CN" b="1" dirty="0">
                <a:latin typeface="Times New Roman" panose="02020603050405020304" pitchFamily="18" charset="0"/>
              </a:rPr>
              <a:t>/</a:t>
            </a:r>
            <a:r>
              <a:rPr lang="zh-CN" altLang="en-US" b="1" dirty="0">
                <a:latin typeface="Times New Roman" panose="02020603050405020304" pitchFamily="18" charset="0"/>
              </a:rPr>
              <a:t>列存放）</a:t>
            </a:r>
            <a:endParaRPr lang="zh-CN" altLang="en-US" b="1" dirty="0">
              <a:latin typeface="Times New Roman" panose="02020603050405020304" pitchFamily="18" charset="0"/>
            </a:endParaRPr>
          </a:p>
          <a:p>
            <a:pPr lvl="1">
              <a:buFontTx/>
              <a:buNone/>
            </a:pPr>
            <a:endParaRPr kumimoji="0" lang="zh-CN" altLang="en-US" sz="1000" b="1" dirty="0">
              <a:solidFill>
                <a:srgbClr val="800080"/>
              </a:solidFill>
            </a:endParaRPr>
          </a:p>
          <a:p>
            <a:pPr eaLnBrk="0" hangingPunct="0">
              <a:buClrTx/>
              <a:buFontTx/>
              <a:buNone/>
            </a:pPr>
            <a:r>
              <a:rPr kumimoji="0" lang="zh-CN" altLang="en-US" b="1" dirty="0">
                <a:solidFill>
                  <a:srgbClr val="800080"/>
                </a:solidFill>
              </a:rPr>
              <a:t>     结构</a:t>
            </a:r>
            <a:r>
              <a:rPr kumimoji="0" lang="en-US" altLang="zh-CN" b="1" dirty="0">
                <a:solidFill>
                  <a:srgbClr val="800080"/>
                </a:solidFill>
              </a:rPr>
              <a:t>/</a:t>
            </a:r>
            <a:r>
              <a:rPr kumimoji="0" lang="zh-CN" altLang="en-US" b="1" dirty="0">
                <a:solidFill>
                  <a:srgbClr val="800080"/>
                </a:solidFill>
              </a:rPr>
              <a:t>记录  </a:t>
            </a:r>
            <a:r>
              <a:rPr lang="zh-CN" altLang="en-US" b="1" dirty="0">
                <a:latin typeface="楷体_GB2312" pitchFamily="49" charset="-122"/>
              </a:rPr>
              <a:t>所有域（</a:t>
            </a:r>
            <a:r>
              <a:rPr lang="en-US" altLang="zh-CN" i="1" dirty="0"/>
              <a:t>field</a:t>
            </a:r>
            <a:r>
              <a:rPr lang="en-US" altLang="zh-CN" b="1" dirty="0">
                <a:latin typeface="楷体_GB2312" pitchFamily="49" charset="-122"/>
              </a:rPr>
              <a:t>)</a:t>
            </a:r>
            <a:r>
              <a:rPr lang="zh-CN" altLang="en-US" b="1" dirty="0">
                <a:latin typeface="楷体_GB2312" pitchFamily="49" charset="-122"/>
              </a:rPr>
              <a:t>存放在一块</a:t>
            </a:r>
            <a:r>
              <a:rPr lang="zh-CN" altLang="en-US" b="1" dirty="0">
                <a:solidFill>
                  <a:srgbClr val="FF0000"/>
                </a:solidFill>
                <a:latin typeface="楷体_GB2312" pitchFamily="49" charset="-122"/>
              </a:rPr>
              <a:t>连续的存储区</a:t>
            </a:r>
            <a:endParaRPr lang="zh-CN" altLang="en-US" b="1" dirty="0">
              <a:solidFill>
                <a:srgbClr val="FF0000"/>
              </a:solidFill>
              <a:latin typeface="楷体_GB2312" pitchFamily="49" charset="-122"/>
            </a:endParaRPr>
          </a:p>
          <a:p>
            <a:pPr lvl="1">
              <a:buFontTx/>
              <a:buNone/>
            </a:pPr>
            <a:endParaRPr kumimoji="0" lang="zh-CN" altLang="en-US" sz="1000" b="1" dirty="0">
              <a:solidFill>
                <a:srgbClr val="800080"/>
              </a:solidFill>
            </a:endParaRPr>
          </a:p>
          <a:p>
            <a:pPr eaLnBrk="0" hangingPunct="0">
              <a:buClrTx/>
              <a:buFontTx/>
              <a:buNone/>
            </a:pPr>
            <a:r>
              <a:rPr kumimoji="0" lang="zh-CN" altLang="en-US" b="1" dirty="0">
                <a:solidFill>
                  <a:srgbClr val="800080"/>
                </a:solidFill>
              </a:rPr>
              <a:t>     对象  </a:t>
            </a:r>
            <a:r>
              <a:rPr lang="zh-CN" altLang="en-US" b="1" dirty="0">
                <a:solidFill>
                  <a:srgbClr val="FF0000"/>
                </a:solidFill>
                <a:latin typeface="Times New Roman" panose="02020603050405020304" pitchFamily="18" charset="0"/>
              </a:rPr>
              <a:t>实例变量</a:t>
            </a:r>
            <a:r>
              <a:rPr lang="zh-CN" altLang="en-US" b="1" dirty="0">
                <a:latin typeface="Times New Roman" panose="02020603050405020304" pitchFamily="18" charset="0"/>
              </a:rPr>
              <a:t>像结构的域一样存放在一块</a:t>
            </a:r>
            <a:r>
              <a:rPr lang="zh-CN" altLang="en-US" b="1" dirty="0">
                <a:solidFill>
                  <a:srgbClr val="FF0000"/>
                </a:solidFill>
                <a:latin typeface="Times New Roman" panose="02020603050405020304" pitchFamily="18" charset="0"/>
              </a:rPr>
              <a:t>连续的存储</a:t>
            </a:r>
            <a:endParaRPr lang="zh-CN" altLang="en-US" b="1" dirty="0">
              <a:solidFill>
                <a:srgbClr val="FF0000"/>
              </a:solidFill>
              <a:latin typeface="Times New Roman" panose="02020603050405020304" pitchFamily="18" charset="0"/>
            </a:endParaRPr>
          </a:p>
          <a:p>
            <a:pPr eaLnBrk="0" hangingPunct="0">
              <a:buClrTx/>
              <a:buFontTx/>
              <a:buNone/>
            </a:pPr>
            <a:r>
              <a:rPr lang="zh-CN" altLang="en-US" b="1" dirty="0">
                <a:solidFill>
                  <a:srgbClr val="FF0000"/>
                </a:solidFill>
                <a:latin typeface="Times New Roman" panose="02020603050405020304" pitchFamily="18" charset="0"/>
              </a:rPr>
              <a:t>                区</a:t>
            </a:r>
            <a:r>
              <a:rPr lang="zh-CN" altLang="en-US" b="1" dirty="0">
                <a:latin typeface="Times New Roman" panose="02020603050405020304" pitchFamily="18" charset="0"/>
              </a:rPr>
              <a:t>，操作</a:t>
            </a:r>
            <a:r>
              <a:rPr lang="zh-CN" altLang="en-US" b="1" dirty="0">
                <a:solidFill>
                  <a:srgbClr val="FF0000"/>
                </a:solidFill>
                <a:latin typeface="Times New Roman" panose="02020603050405020304" pitchFamily="18" charset="0"/>
              </a:rPr>
              <a:t>例程</a:t>
            </a:r>
            <a:r>
              <a:rPr lang="zh-CN" altLang="en-US" b="1" dirty="0"/>
              <a:t>（</a:t>
            </a:r>
            <a:r>
              <a:rPr lang="zh-CN" altLang="en-US" b="1" dirty="0">
                <a:latin typeface="Times New Roman" panose="02020603050405020304" pitchFamily="18" charset="0"/>
              </a:rPr>
              <a:t>方法、成员函数）存放在其所属</a:t>
            </a:r>
            <a:endParaRPr lang="zh-CN" altLang="en-US" b="1" dirty="0">
              <a:latin typeface="Times New Roman" panose="02020603050405020304" pitchFamily="18" charset="0"/>
            </a:endParaRPr>
          </a:p>
          <a:p>
            <a:pPr eaLnBrk="0" hangingPunct="0">
              <a:buClrTx/>
              <a:buFontTx/>
              <a:buNone/>
            </a:pPr>
            <a:r>
              <a:rPr lang="zh-CN" altLang="en-US" b="1" dirty="0">
                <a:latin typeface="Times New Roman" panose="02020603050405020304" pitchFamily="18" charset="0"/>
              </a:rPr>
              <a:t>                类的</a:t>
            </a:r>
            <a:r>
              <a:rPr lang="zh-CN" altLang="en-US" b="1" dirty="0">
                <a:solidFill>
                  <a:srgbClr val="FF0000"/>
                </a:solidFill>
                <a:latin typeface="Times New Roman" panose="02020603050405020304" pitchFamily="18" charset="0"/>
              </a:rPr>
              <a:t>代码区</a:t>
            </a:r>
            <a:endParaRPr lang="zh-CN" altLang="en-US" b="1" dirty="0">
              <a:solidFill>
                <a:srgbClr val="FF0000"/>
              </a:solidFill>
              <a:latin typeface="Times New Roman" panose="02020603050405020304" pitchFamily="18" charset="0"/>
            </a:endParaRPr>
          </a:p>
          <a:p>
            <a:pPr eaLnBrk="0" hangingPunct="0">
              <a:buClrTx/>
              <a:buFontTx/>
              <a:buNone/>
            </a:pPr>
            <a:endParaRPr lang="en-US" altLang="zh-CN" i="1"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7171" name="Text Box 3"/>
          <p:cNvSpPr txBox="1">
            <a:spLocks noChangeArrowheads="1"/>
          </p:cNvSpPr>
          <p:nvPr/>
        </p:nvSpPr>
        <p:spPr bwMode="auto">
          <a:xfrm>
            <a:off x="533400" y="14097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表达式的计算</a:t>
            </a:r>
            <a:endParaRPr kumimoji="0" lang="zh-CN" altLang="en-US" sz="3200" b="1">
              <a:solidFill>
                <a:srgbClr val="800080"/>
              </a:solidFill>
            </a:endParaRPr>
          </a:p>
        </p:txBody>
      </p:sp>
      <p:sp>
        <p:nvSpPr>
          <p:cNvPr id="7172" name="AutoShape 4">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6" name="Rectangle 8"/>
          <p:cNvSpPr>
            <a:spLocks noChangeArrowheads="1"/>
          </p:cNvSpPr>
          <p:nvPr/>
        </p:nvSpPr>
        <p:spPr bwMode="auto">
          <a:xfrm>
            <a:off x="876300" y="2098675"/>
            <a:ext cx="8191500" cy="403187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在何处进行计算</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在栈区计算</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lang="zh-CN" altLang="en-US" b="1" dirty="0">
                <a:latin typeface="Times New Roman" panose="02020603050405020304" pitchFamily="18" charset="0"/>
              </a:rPr>
              <a:t>运算数</a:t>
            </a:r>
            <a:r>
              <a:rPr lang="en-US" altLang="zh-CN" b="1" dirty="0">
                <a:latin typeface="Times New Roman" panose="02020603050405020304" pitchFamily="18" charset="0"/>
              </a:rPr>
              <a:t>/</a:t>
            </a:r>
            <a:r>
              <a:rPr lang="zh-CN" altLang="en-US" b="1" dirty="0">
                <a:latin typeface="Times New Roman" panose="02020603050405020304" pitchFamily="18" charset="0"/>
              </a:rPr>
              <a:t>中间结果存放于</a:t>
            </a:r>
            <a:r>
              <a:rPr lang="zh-CN" altLang="en-US" b="1" dirty="0">
                <a:solidFill>
                  <a:srgbClr val="FF0000"/>
                </a:solidFill>
                <a:latin typeface="Times New Roman" panose="02020603050405020304" pitchFamily="18" charset="0"/>
              </a:rPr>
              <a:t>当前活动记录或通用寄存器</a:t>
            </a:r>
            <a:r>
              <a:rPr lang="zh-CN" altLang="en-US" b="1" dirty="0">
                <a:latin typeface="Times New Roman" panose="02020603050405020304" pitchFamily="18" charset="0"/>
              </a:rPr>
              <a:t>中</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lang="zh-CN" altLang="en-US" b="1" dirty="0">
                <a:solidFill>
                  <a:srgbClr val="800080"/>
                </a:solidFill>
                <a:latin typeface="Times New Roman" panose="02020603050405020304" pitchFamily="18" charset="0"/>
              </a:rPr>
              <a:t>在运算数栈计算</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solidFill>
                  <a:srgbClr val="FF0000"/>
                </a:solidFill>
              </a:rPr>
              <a:t>某些目标机</a:t>
            </a:r>
            <a:r>
              <a:rPr kumimoji="0" lang="zh-CN" altLang="en-US" b="1" dirty="0"/>
              <a:t>采用</a:t>
            </a:r>
            <a:r>
              <a:rPr kumimoji="0" lang="zh-CN" altLang="en-US" b="1" dirty="0">
                <a:solidFill>
                  <a:srgbClr val="FF0000"/>
                </a:solidFill>
              </a:rPr>
              <a:t>专门的运算数栈</a:t>
            </a:r>
            <a:r>
              <a:rPr kumimoji="0" lang="zh-CN" altLang="en-US" b="1" dirty="0"/>
              <a:t>用于表达式计算</a:t>
            </a:r>
            <a:endParaRPr kumimoji="0" lang="zh-CN" altLang="en-US" b="1" dirty="0"/>
          </a:p>
          <a:p>
            <a:pPr lvl="1">
              <a:buFontTx/>
              <a:buNone/>
            </a:pPr>
            <a:endParaRPr kumimoji="0" lang="zh-CN" altLang="en-US" sz="1000" b="1" dirty="0"/>
          </a:p>
          <a:p>
            <a:pPr lvl="1">
              <a:buFontTx/>
              <a:buNone/>
            </a:pPr>
            <a:r>
              <a:rPr kumimoji="0" lang="zh-CN" altLang="en-US" b="1" dirty="0"/>
              <a:t>   对于普通表达式（无函数调用），一般可以估算出能</a:t>
            </a:r>
            <a:endParaRPr kumimoji="0" lang="zh-CN" altLang="en-US" b="1" dirty="0"/>
          </a:p>
          <a:p>
            <a:pPr lvl="1">
              <a:buFontTx/>
              <a:buNone/>
            </a:pPr>
            <a:r>
              <a:rPr kumimoji="0" lang="zh-CN" altLang="en-US" b="1" dirty="0"/>
              <a:t>   否在运算数栈上进行</a:t>
            </a:r>
            <a:endParaRPr kumimoji="0" lang="zh-CN" altLang="en-US" b="1" dirty="0"/>
          </a:p>
          <a:p>
            <a:pPr lvl="1">
              <a:buFontTx/>
              <a:buNone/>
            </a:pPr>
            <a:endParaRPr kumimoji="0" lang="zh-CN" altLang="en-US" sz="1000" b="1" dirty="0"/>
          </a:p>
          <a:p>
            <a:pPr lvl="1">
              <a:buFontTx/>
              <a:buNone/>
            </a:pPr>
            <a:r>
              <a:rPr kumimoji="0" lang="zh-CN" altLang="en-US" b="1" dirty="0"/>
              <a:t>   使用了递归函数的表达式的计算通常在栈区</a:t>
            </a:r>
            <a:endParaRPr kumimoji="0" lang="zh-CN" altLang="en-US" b="1"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8195" name="Text Box 3"/>
          <p:cNvSpPr txBox="1">
            <a:spLocks noChangeArrowheads="1"/>
          </p:cNvSpPr>
          <p:nvPr/>
        </p:nvSpPr>
        <p:spPr bwMode="auto">
          <a:xfrm>
            <a:off x="533400" y="980728"/>
            <a:ext cx="7639050" cy="579437"/>
          </a:xfrm>
          <a:prstGeom prst="rect">
            <a:avLst/>
          </a:prstGeom>
          <a:noFill/>
          <a:ln w="9525">
            <a:noFill/>
            <a:miter lim="800000"/>
          </a:ln>
          <a:effectLst/>
        </p:spPr>
        <p:txBody>
          <a:bodyPr>
            <a:spAutoFit/>
          </a:bodyPr>
          <a:lstStyle/>
          <a:p>
            <a:pPr>
              <a:buClrTx/>
            </a:pPr>
            <a:r>
              <a:rPr lang="en-US" altLang="zh-CN" sz="3200" b="1" dirty="0">
                <a:solidFill>
                  <a:srgbClr val="800080"/>
                </a:solidFill>
                <a:latin typeface="Times New Roman" panose="02020603050405020304" pitchFamily="18" charset="0"/>
              </a:rPr>
              <a:t> </a:t>
            </a:r>
            <a:r>
              <a:rPr lang="zh-CN" altLang="en-US" sz="3200" b="1" dirty="0">
                <a:solidFill>
                  <a:srgbClr val="800080"/>
                </a:solidFill>
              </a:rPr>
              <a:t>程序运行时存储空间的布局</a:t>
            </a:r>
            <a:r>
              <a:rPr lang="zh-CN" altLang="en-US" sz="2800" b="1" dirty="0">
                <a:latin typeface="Times New Roman" panose="02020603050405020304" pitchFamily="18" charset="0"/>
              </a:rPr>
              <a:t>（</a:t>
            </a:r>
            <a:r>
              <a:rPr lang="en-US" altLang="zh-CN" sz="2800" i="1" dirty="0"/>
              <a:t>layout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8196" name="Rectangle 8"/>
          <p:cNvSpPr>
            <a:spLocks noChangeArrowheads="1"/>
          </p:cNvSpPr>
          <p:nvPr/>
        </p:nvSpPr>
        <p:spPr bwMode="auto">
          <a:xfrm>
            <a:off x="609600" y="1484784"/>
            <a:ext cx="5829300" cy="5176838"/>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dirty="0">
                <a:solidFill>
                  <a:srgbClr val="800080"/>
                </a:solidFill>
                <a:latin typeface="楷体_GB2312" pitchFamily="49" charset="-122"/>
              </a:rPr>
              <a:t> </a:t>
            </a:r>
            <a:r>
              <a:rPr lang="zh-CN" altLang="en-US" sz="2800" b="1" dirty="0">
                <a:solidFill>
                  <a:srgbClr val="800080"/>
                </a:solidFill>
                <a:latin typeface="Times New Roman" panose="02020603050405020304" pitchFamily="18" charset="0"/>
              </a:rPr>
              <a:t>典型的程序布局</a:t>
            </a:r>
            <a:endParaRPr kumimoji="0" lang="zh-CN" altLang="en-US" sz="2800" b="1" dirty="0">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保留地址区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lang="zh-CN" altLang="en-US" b="1" dirty="0">
                <a:latin typeface="Times New Roman" panose="02020603050405020304" pitchFamily="18" charset="0"/>
              </a:rPr>
              <a:t>目标机体系结构和操作系统专用</a:t>
            </a:r>
            <a:endParaRPr lang="zh-CN" altLang="en-US" b="1" dirty="0">
              <a:latin typeface="Times New Roman" panose="02020603050405020304" pitchFamily="18" charset="0"/>
            </a:endParaRPr>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代码区  </a:t>
            </a:r>
            <a:r>
              <a:rPr kumimoji="0" lang="zh-CN" altLang="en-US" b="1" dirty="0"/>
              <a:t>静态存放目标代码</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静态数据区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t>   静态存放全局数据</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共享库和分别编译模块区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静态存放这些模块的代码和全局数据</a:t>
            </a:r>
            <a:endParaRPr kumimoji="0" lang="zh-CN" altLang="en-US" b="1" dirty="0"/>
          </a:p>
          <a:p>
            <a:pPr lvl="1">
              <a:buFontTx/>
              <a:buNone/>
            </a:pPr>
            <a:endParaRPr kumimoji="0" lang="zh-CN" altLang="en-US" sz="1000" b="1" dirty="0">
              <a:solidFill>
                <a:srgbClr val="800080"/>
              </a:solidFill>
            </a:endParaRPr>
          </a:p>
          <a:p>
            <a:pPr lvl="1">
              <a:buFontTx/>
              <a:buChar char="•"/>
            </a:pPr>
            <a:r>
              <a:rPr lang="zh-CN" altLang="en-US" b="1" dirty="0"/>
              <a:t>  </a:t>
            </a:r>
            <a:r>
              <a:rPr kumimoji="0" lang="zh-CN" altLang="en-US" b="1" dirty="0">
                <a:solidFill>
                  <a:srgbClr val="800080"/>
                </a:solidFill>
              </a:rPr>
              <a:t>动态数据区</a:t>
            </a:r>
            <a:endParaRPr kumimoji="0" lang="zh-CN" altLang="en-US" b="1" dirty="0">
              <a:solidFill>
                <a:srgbClr val="800080"/>
              </a:solidFill>
              <a:latin typeface="Times New Roman" panose="02020603050405020304" pitchFamily="18" charset="0"/>
            </a:endParaRPr>
          </a:p>
          <a:p>
            <a:pPr lvl="1">
              <a:buFontTx/>
              <a:buNone/>
            </a:pPr>
            <a:endParaRPr kumimoji="0" lang="zh-CN" altLang="en-US" sz="1000" b="1" dirty="0">
              <a:latin typeface="楷体_GB2312" pitchFamily="49" charset="-122"/>
            </a:endParaRPr>
          </a:p>
          <a:p>
            <a:pPr lvl="1">
              <a:buFontTx/>
              <a:buNone/>
            </a:pPr>
            <a:r>
              <a:rPr kumimoji="0" lang="zh-CN" altLang="en-US" b="1" dirty="0">
                <a:solidFill>
                  <a:srgbClr val="800080"/>
                </a:solidFill>
              </a:rPr>
              <a:t>   </a:t>
            </a:r>
            <a:r>
              <a:rPr kumimoji="0" lang="zh-CN" altLang="en-US" b="1" dirty="0"/>
              <a:t>运行时动态变化的堆区和栈区</a:t>
            </a:r>
            <a:endParaRPr kumimoji="0" lang="zh-CN" altLang="en-US" b="1" dirty="0"/>
          </a:p>
        </p:txBody>
      </p:sp>
      <p:sp>
        <p:nvSpPr>
          <p:cNvPr id="819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1" name="Line 9"/>
          <p:cNvSpPr>
            <a:spLocks noChangeShapeType="1"/>
          </p:cNvSpPr>
          <p:nvPr/>
        </p:nvSpPr>
        <p:spPr bwMode="auto">
          <a:xfrm>
            <a:off x="6851650" y="1665312"/>
            <a:ext cx="0" cy="4572000"/>
          </a:xfrm>
          <a:prstGeom prst="line">
            <a:avLst/>
          </a:prstGeom>
          <a:noFill/>
          <a:ln w="9525">
            <a:solidFill>
              <a:srgbClr val="800080"/>
            </a:solidFill>
            <a:round/>
          </a:ln>
          <a:effectLst/>
        </p:spPr>
        <p:txBody>
          <a:bodyPr>
            <a:spAutoFit/>
          </a:bodyPr>
          <a:lstStyle/>
          <a:p>
            <a:endParaRPr lang="zh-CN" altLang="en-US"/>
          </a:p>
        </p:txBody>
      </p:sp>
      <p:sp>
        <p:nvSpPr>
          <p:cNvPr id="8202" name="Line 10"/>
          <p:cNvSpPr>
            <a:spLocks noChangeShapeType="1"/>
          </p:cNvSpPr>
          <p:nvPr/>
        </p:nvSpPr>
        <p:spPr bwMode="auto">
          <a:xfrm>
            <a:off x="8604250" y="1665312"/>
            <a:ext cx="0" cy="4572000"/>
          </a:xfrm>
          <a:prstGeom prst="line">
            <a:avLst/>
          </a:prstGeom>
          <a:noFill/>
          <a:ln w="9525">
            <a:solidFill>
              <a:srgbClr val="800080"/>
            </a:solidFill>
            <a:round/>
          </a:ln>
          <a:effectLst/>
        </p:spPr>
        <p:txBody>
          <a:bodyPr>
            <a:spAutoFit/>
          </a:bodyPr>
          <a:lstStyle/>
          <a:p>
            <a:endParaRPr lang="zh-CN" altLang="en-US"/>
          </a:p>
        </p:txBody>
      </p:sp>
      <p:sp>
        <p:nvSpPr>
          <p:cNvPr id="8203" name="Line 11"/>
          <p:cNvSpPr>
            <a:spLocks noChangeShapeType="1"/>
          </p:cNvSpPr>
          <p:nvPr/>
        </p:nvSpPr>
        <p:spPr bwMode="auto">
          <a:xfrm>
            <a:off x="6851650" y="1665312"/>
            <a:ext cx="1752600" cy="0"/>
          </a:xfrm>
          <a:prstGeom prst="line">
            <a:avLst/>
          </a:prstGeom>
          <a:noFill/>
          <a:ln w="9525">
            <a:solidFill>
              <a:srgbClr val="800080"/>
            </a:solidFill>
            <a:round/>
          </a:ln>
          <a:effectLst/>
        </p:spPr>
        <p:txBody>
          <a:bodyPr>
            <a:spAutoFit/>
          </a:bodyPr>
          <a:lstStyle/>
          <a:p>
            <a:endParaRPr lang="zh-CN" altLang="en-US"/>
          </a:p>
        </p:txBody>
      </p:sp>
      <p:sp>
        <p:nvSpPr>
          <p:cNvPr id="8204" name="Line 12"/>
          <p:cNvSpPr>
            <a:spLocks noChangeShapeType="1"/>
          </p:cNvSpPr>
          <p:nvPr/>
        </p:nvSpPr>
        <p:spPr bwMode="auto">
          <a:xfrm>
            <a:off x="6851650" y="2062187"/>
            <a:ext cx="1752600" cy="0"/>
          </a:xfrm>
          <a:prstGeom prst="line">
            <a:avLst/>
          </a:prstGeom>
          <a:noFill/>
          <a:ln w="9525">
            <a:solidFill>
              <a:srgbClr val="800080"/>
            </a:solidFill>
            <a:round/>
          </a:ln>
          <a:effectLst/>
        </p:spPr>
        <p:txBody>
          <a:bodyPr>
            <a:spAutoFit/>
          </a:bodyPr>
          <a:lstStyle/>
          <a:p>
            <a:endParaRPr lang="zh-CN" altLang="en-US"/>
          </a:p>
        </p:txBody>
      </p:sp>
      <p:sp>
        <p:nvSpPr>
          <p:cNvPr id="8205" name="Line 13"/>
          <p:cNvSpPr>
            <a:spLocks noChangeShapeType="1"/>
          </p:cNvSpPr>
          <p:nvPr/>
        </p:nvSpPr>
        <p:spPr bwMode="auto">
          <a:xfrm>
            <a:off x="6851650" y="5805512"/>
            <a:ext cx="1752600" cy="0"/>
          </a:xfrm>
          <a:prstGeom prst="line">
            <a:avLst/>
          </a:prstGeom>
          <a:noFill/>
          <a:ln w="9525">
            <a:solidFill>
              <a:srgbClr val="800080"/>
            </a:solidFill>
            <a:round/>
          </a:ln>
          <a:effectLst/>
        </p:spPr>
        <p:txBody>
          <a:bodyPr>
            <a:spAutoFit/>
          </a:bodyPr>
          <a:lstStyle/>
          <a:p>
            <a:endParaRPr lang="zh-CN" altLang="en-US"/>
          </a:p>
        </p:txBody>
      </p:sp>
      <p:sp>
        <p:nvSpPr>
          <p:cNvPr id="8206" name="Line 14"/>
          <p:cNvSpPr>
            <a:spLocks noChangeShapeType="1"/>
          </p:cNvSpPr>
          <p:nvPr/>
        </p:nvSpPr>
        <p:spPr bwMode="auto">
          <a:xfrm>
            <a:off x="6851650" y="5302275"/>
            <a:ext cx="1752600" cy="0"/>
          </a:xfrm>
          <a:prstGeom prst="line">
            <a:avLst/>
          </a:prstGeom>
          <a:noFill/>
          <a:ln w="9525">
            <a:solidFill>
              <a:srgbClr val="800080"/>
            </a:solidFill>
            <a:round/>
          </a:ln>
          <a:effectLst/>
        </p:spPr>
        <p:txBody>
          <a:bodyPr>
            <a:spAutoFit/>
          </a:bodyPr>
          <a:lstStyle/>
          <a:p>
            <a:endParaRPr lang="zh-CN" altLang="en-US"/>
          </a:p>
        </p:txBody>
      </p:sp>
      <p:sp>
        <p:nvSpPr>
          <p:cNvPr id="8207" name="Line 15"/>
          <p:cNvSpPr>
            <a:spLocks noChangeShapeType="1"/>
          </p:cNvSpPr>
          <p:nvPr/>
        </p:nvSpPr>
        <p:spPr bwMode="auto">
          <a:xfrm>
            <a:off x="6851650" y="4726012"/>
            <a:ext cx="1752600" cy="0"/>
          </a:xfrm>
          <a:prstGeom prst="line">
            <a:avLst/>
          </a:prstGeom>
          <a:noFill/>
          <a:ln w="9525">
            <a:solidFill>
              <a:srgbClr val="800080"/>
            </a:solidFill>
            <a:round/>
          </a:ln>
          <a:effectLst/>
        </p:spPr>
        <p:txBody>
          <a:bodyPr>
            <a:spAutoFit/>
          </a:bodyPr>
          <a:lstStyle/>
          <a:p>
            <a:endParaRPr lang="zh-CN" altLang="en-US"/>
          </a:p>
        </p:txBody>
      </p:sp>
      <p:sp>
        <p:nvSpPr>
          <p:cNvPr id="8208" name="Line 16"/>
          <p:cNvSpPr>
            <a:spLocks noChangeShapeType="1"/>
          </p:cNvSpPr>
          <p:nvPr/>
        </p:nvSpPr>
        <p:spPr bwMode="auto">
          <a:xfrm>
            <a:off x="6851650" y="6237312"/>
            <a:ext cx="1752600" cy="0"/>
          </a:xfrm>
          <a:prstGeom prst="line">
            <a:avLst/>
          </a:prstGeom>
          <a:noFill/>
          <a:ln w="9525">
            <a:solidFill>
              <a:srgbClr val="800080"/>
            </a:solidFill>
            <a:round/>
          </a:ln>
          <a:effectLst/>
        </p:spPr>
        <p:txBody>
          <a:bodyPr>
            <a:spAutoFit/>
          </a:bodyPr>
          <a:lstStyle/>
          <a:p>
            <a:endParaRPr lang="zh-CN" altLang="en-US"/>
          </a:p>
        </p:txBody>
      </p:sp>
      <p:sp>
        <p:nvSpPr>
          <p:cNvPr id="8209" name="Rectangle 17"/>
          <p:cNvSpPr>
            <a:spLocks noChangeArrowheads="1"/>
          </p:cNvSpPr>
          <p:nvPr/>
        </p:nvSpPr>
        <p:spPr bwMode="auto">
          <a:xfrm>
            <a:off x="6932613" y="1649437"/>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Reserved </a:t>
            </a:r>
            <a:endParaRPr lang="en-US" altLang="zh-CN" sz="2000" i="1">
              <a:solidFill>
                <a:srgbClr val="800080"/>
              </a:solidFill>
            </a:endParaRPr>
          </a:p>
        </p:txBody>
      </p:sp>
      <p:sp>
        <p:nvSpPr>
          <p:cNvPr id="8210" name="Rectangle 18"/>
          <p:cNvSpPr>
            <a:spLocks noChangeArrowheads="1"/>
          </p:cNvSpPr>
          <p:nvPr/>
        </p:nvSpPr>
        <p:spPr bwMode="auto">
          <a:xfrm>
            <a:off x="6927850" y="5373712"/>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Code</a:t>
            </a:r>
            <a:endParaRPr lang="en-US" altLang="zh-CN" sz="2000" i="1">
              <a:solidFill>
                <a:srgbClr val="800080"/>
              </a:solidFill>
            </a:endParaRPr>
          </a:p>
        </p:txBody>
      </p:sp>
      <p:sp>
        <p:nvSpPr>
          <p:cNvPr id="8211" name="Rectangle 19"/>
          <p:cNvSpPr>
            <a:spLocks noChangeArrowheads="1"/>
          </p:cNvSpPr>
          <p:nvPr/>
        </p:nvSpPr>
        <p:spPr bwMode="auto">
          <a:xfrm>
            <a:off x="6927850" y="4832375"/>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Static Data</a:t>
            </a:r>
            <a:endParaRPr lang="en-US" altLang="zh-CN" sz="2000" i="1">
              <a:solidFill>
                <a:srgbClr val="800080"/>
              </a:solidFill>
            </a:endParaRPr>
          </a:p>
        </p:txBody>
      </p:sp>
      <p:sp>
        <p:nvSpPr>
          <p:cNvPr id="8212" name="Rectangle 20"/>
          <p:cNvSpPr>
            <a:spLocks noChangeArrowheads="1"/>
          </p:cNvSpPr>
          <p:nvPr/>
        </p:nvSpPr>
        <p:spPr bwMode="auto">
          <a:xfrm>
            <a:off x="6927850" y="3646512"/>
            <a:ext cx="1600200" cy="10064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Library and Separate Modules</a:t>
            </a:r>
            <a:endParaRPr lang="en-US" altLang="zh-CN" sz="2000" i="1">
              <a:solidFill>
                <a:srgbClr val="800080"/>
              </a:solidFill>
            </a:endParaRPr>
          </a:p>
        </p:txBody>
      </p:sp>
      <p:sp>
        <p:nvSpPr>
          <p:cNvPr id="8213" name="Rectangle 21"/>
          <p:cNvSpPr>
            <a:spLocks noChangeArrowheads="1"/>
          </p:cNvSpPr>
          <p:nvPr/>
        </p:nvSpPr>
        <p:spPr bwMode="auto">
          <a:xfrm>
            <a:off x="6856413" y="2028850"/>
            <a:ext cx="1676400" cy="777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Stack Space</a:t>
            </a:r>
            <a:endParaRPr lang="en-US" altLang="zh-CN" sz="2000" i="1">
              <a:solidFill>
                <a:srgbClr val="800080"/>
              </a:solidFill>
            </a:endParaRPr>
          </a:p>
          <a:p>
            <a:pPr algn="ctr">
              <a:buFont typeface="Wingdings" panose="05000000000000000000" pitchFamily="2" charset="2"/>
              <a:buNone/>
            </a:pPr>
            <a:endParaRPr lang="en-US" altLang="zh-CN" sz="500" i="1">
              <a:solidFill>
                <a:srgbClr val="800080"/>
              </a:solidFill>
            </a:endParaRPr>
          </a:p>
          <a:p>
            <a:pPr algn="ctr">
              <a:buFont typeface="Wingdings" panose="05000000000000000000" pitchFamily="2" charset="2"/>
              <a:buNone/>
            </a:pPr>
            <a:r>
              <a:rPr lang="en-US" altLang="zh-CN" sz="2000" b="1">
                <a:solidFill>
                  <a:srgbClr val="800080"/>
                </a:solidFill>
                <a:sym typeface="Symbol" panose="05050102010706020507" pitchFamily="18" charset="2"/>
              </a:rPr>
              <a:t> </a:t>
            </a:r>
            <a:r>
              <a:rPr lang="en-US" altLang="zh-CN" sz="2000" b="1">
                <a:sym typeface="Symbol" panose="05050102010706020507" pitchFamily="18" charset="2"/>
              </a:rPr>
              <a:t></a:t>
            </a:r>
            <a:endParaRPr lang="en-US" altLang="zh-CN" sz="2000" b="1">
              <a:sym typeface="Symbol" panose="05050102010706020507" pitchFamily="18" charset="2"/>
            </a:endParaRPr>
          </a:p>
        </p:txBody>
      </p:sp>
      <p:sp>
        <p:nvSpPr>
          <p:cNvPr id="8214" name="Rectangle 22"/>
          <p:cNvSpPr>
            <a:spLocks noChangeArrowheads="1"/>
          </p:cNvSpPr>
          <p:nvPr/>
        </p:nvSpPr>
        <p:spPr bwMode="auto">
          <a:xfrm>
            <a:off x="6865938" y="2943250"/>
            <a:ext cx="1666875" cy="7016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b="1">
                <a:sym typeface="Symbol" panose="05050102010706020507" pitchFamily="18" charset="2"/>
              </a:rPr>
              <a:t> </a:t>
            </a:r>
            <a:endParaRPr lang="en-US" altLang="zh-CN" sz="2000" b="1"/>
          </a:p>
          <a:p>
            <a:pPr algn="ctr">
              <a:buFont typeface="Wingdings" panose="05000000000000000000" pitchFamily="2" charset="2"/>
              <a:buNone/>
            </a:pPr>
            <a:r>
              <a:rPr lang="en-US" altLang="zh-CN" sz="2000" i="1">
                <a:solidFill>
                  <a:srgbClr val="800080"/>
                </a:solidFill>
              </a:rPr>
              <a:t>Heap Space</a:t>
            </a:r>
            <a:endParaRPr lang="en-US" altLang="zh-CN" sz="2000" i="1">
              <a:solidFill>
                <a:srgbClr val="800080"/>
              </a:solidFill>
            </a:endParaRPr>
          </a:p>
        </p:txBody>
      </p:sp>
      <p:sp>
        <p:nvSpPr>
          <p:cNvPr id="8215" name="Rectangle 28"/>
          <p:cNvSpPr>
            <a:spLocks noChangeArrowheads="1"/>
          </p:cNvSpPr>
          <p:nvPr/>
        </p:nvSpPr>
        <p:spPr bwMode="auto">
          <a:xfrm>
            <a:off x="6932613" y="5840437"/>
            <a:ext cx="1600200"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Reserved </a:t>
            </a:r>
            <a:endParaRPr lang="en-US" altLang="zh-CN" sz="2000" i="1">
              <a:solidFill>
                <a:srgbClr val="800080"/>
              </a:solidFill>
            </a:endParaRPr>
          </a:p>
        </p:txBody>
      </p:sp>
      <p:sp>
        <p:nvSpPr>
          <p:cNvPr id="8216" name="Line 29"/>
          <p:cNvSpPr>
            <a:spLocks noChangeShapeType="1"/>
          </p:cNvSpPr>
          <p:nvPr/>
        </p:nvSpPr>
        <p:spPr bwMode="auto">
          <a:xfrm>
            <a:off x="6877050" y="3644925"/>
            <a:ext cx="1752600" cy="0"/>
          </a:xfrm>
          <a:prstGeom prst="line">
            <a:avLst/>
          </a:prstGeom>
          <a:noFill/>
          <a:ln w="9525">
            <a:solidFill>
              <a:srgbClr val="800080"/>
            </a:solidFill>
            <a:round/>
          </a:ln>
          <a:effectLst/>
        </p:spPr>
        <p:txBody>
          <a:bodyPr>
            <a:spAutoFit/>
          </a:bodyPr>
          <a:lstStyle/>
          <a:p>
            <a:endParaRPr lang="zh-CN" altLang="en-US"/>
          </a:p>
        </p:txBody>
      </p:sp>
      <p:sp>
        <p:nvSpPr>
          <p:cNvPr id="8217" name="Rectangle 30"/>
          <p:cNvSpPr>
            <a:spLocks noChangeArrowheads="1"/>
          </p:cNvSpPr>
          <p:nvPr/>
        </p:nvSpPr>
        <p:spPr bwMode="auto">
          <a:xfrm>
            <a:off x="4391025" y="1557338"/>
            <a:ext cx="2125663"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Highest address</a:t>
            </a:r>
            <a:endParaRPr lang="en-US" altLang="zh-CN" sz="2000" i="1">
              <a:solidFill>
                <a:srgbClr val="800080"/>
              </a:solidFill>
            </a:endParaRPr>
          </a:p>
        </p:txBody>
      </p:sp>
      <p:sp>
        <p:nvSpPr>
          <p:cNvPr id="8218" name="Rectangle 31"/>
          <p:cNvSpPr>
            <a:spLocks noChangeArrowheads="1"/>
          </p:cNvSpPr>
          <p:nvPr/>
        </p:nvSpPr>
        <p:spPr bwMode="auto">
          <a:xfrm>
            <a:off x="4572000" y="5876925"/>
            <a:ext cx="2016125" cy="396875"/>
          </a:xfrm>
          <a:prstGeom prst="rect">
            <a:avLst/>
          </a:prstGeom>
          <a:noFill/>
          <a:ln w="9525">
            <a:noFill/>
            <a:miter lim="800000"/>
          </a:ln>
          <a:effectLst/>
        </p:spPr>
        <p:txBody>
          <a:bodyPr>
            <a:spAutoFit/>
          </a:bodyPr>
          <a:lstStyle/>
          <a:p>
            <a:pPr algn="ctr">
              <a:buFont typeface="Wingdings" panose="05000000000000000000" pitchFamily="2" charset="2"/>
              <a:buNone/>
            </a:pPr>
            <a:r>
              <a:rPr lang="en-US" altLang="zh-CN" sz="2000" i="1">
                <a:solidFill>
                  <a:srgbClr val="800080"/>
                </a:solidFill>
              </a:rPr>
              <a:t>Lowest address</a:t>
            </a:r>
            <a:endParaRPr lang="en-US" altLang="zh-CN" sz="2000" i="1">
              <a:solidFill>
                <a:srgbClr val="800080"/>
              </a:solidFill>
            </a:endParaRPr>
          </a:p>
        </p:txBody>
      </p:sp>
      <p:sp>
        <p:nvSpPr>
          <p:cNvPr id="8219" name="Line 32"/>
          <p:cNvSpPr>
            <a:spLocks noChangeShapeType="1"/>
          </p:cNvSpPr>
          <p:nvPr/>
        </p:nvSpPr>
        <p:spPr bwMode="auto">
          <a:xfrm>
            <a:off x="6413500" y="1773238"/>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8220" name="Line 33"/>
          <p:cNvSpPr>
            <a:spLocks noChangeShapeType="1"/>
          </p:cNvSpPr>
          <p:nvPr/>
        </p:nvSpPr>
        <p:spPr bwMode="auto">
          <a:xfrm>
            <a:off x="6413500" y="6237288"/>
            <a:ext cx="381000" cy="0"/>
          </a:xfrm>
          <a:prstGeom prst="line">
            <a:avLst/>
          </a:prstGeom>
          <a:noFill/>
          <a:ln w="9525">
            <a:solidFill>
              <a:srgbClr val="333399"/>
            </a:solidFill>
            <a:round/>
            <a:tailEnd type="triangle" w="med" len="med"/>
          </a:ln>
          <a:effectLst/>
        </p:spPr>
        <p:txBody>
          <a:bodyPr>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0243" name="Text Box 3"/>
          <p:cNvSpPr txBox="1">
            <a:spLocks noChangeArrowheads="1"/>
          </p:cNvSpPr>
          <p:nvPr/>
        </p:nvSpPr>
        <p:spPr bwMode="auto">
          <a:xfrm>
            <a:off x="533400" y="13716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存储分配策略</a:t>
            </a:r>
            <a:endParaRPr kumimoji="0" lang="zh-CN" altLang="en-US" sz="3200" b="1">
              <a:solidFill>
                <a:srgbClr val="800080"/>
              </a:solidFill>
            </a:endParaRPr>
          </a:p>
        </p:txBody>
      </p:sp>
      <p:sp>
        <p:nvSpPr>
          <p:cNvPr id="1024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8" name="Rectangle 8"/>
          <p:cNvSpPr>
            <a:spLocks noChangeArrowheads="1"/>
          </p:cNvSpPr>
          <p:nvPr/>
        </p:nvSpPr>
        <p:spPr bwMode="auto">
          <a:xfrm>
            <a:off x="876300" y="2057400"/>
            <a:ext cx="8039100" cy="3686175"/>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静态分配</a:t>
            </a:r>
            <a:endParaRPr kumimoji="0" lang="zh-CN" altLang="en-US" sz="2800" b="1">
              <a:solidFill>
                <a:srgbClr val="800080"/>
              </a:solidFill>
              <a:latin typeface="Times New Roman" panose="02020603050405020304" pitchFamily="18" charset="0"/>
            </a:endParaRPr>
          </a:p>
          <a:p>
            <a:pPr>
              <a:buClrTx/>
              <a:buFont typeface="Symbol" panose="05050102010706020507" pitchFamily="18" charset="2"/>
              <a:buNone/>
            </a:pPr>
            <a:endParaRPr kumimoji="0" lang="zh-CN" altLang="en-US" sz="1000" b="1">
              <a:solidFill>
                <a:srgbClr val="800080"/>
              </a:solidFill>
            </a:endParaRPr>
          </a:p>
          <a:p>
            <a:pPr lvl="1">
              <a:buFontTx/>
              <a:buChar char="•"/>
            </a:pPr>
            <a:r>
              <a:rPr lang="zh-CN" altLang="en-US" b="1"/>
              <a:t>  在</a:t>
            </a:r>
            <a:r>
              <a:rPr lang="zh-CN" altLang="en-US" b="1">
                <a:solidFill>
                  <a:srgbClr val="800080"/>
                </a:solidFill>
              </a:rPr>
              <a:t>编译期间</a:t>
            </a:r>
            <a:r>
              <a:rPr lang="zh-CN" altLang="en-US" b="1"/>
              <a:t>为</a:t>
            </a:r>
            <a:r>
              <a:rPr lang="zh-CN" altLang="en-US" b="1">
                <a:latin typeface="Times New Roman" panose="02020603050405020304" pitchFamily="18" charset="0"/>
              </a:rPr>
              <a:t>数据对象分配存储</a:t>
            </a:r>
            <a:endParaRPr lang="zh-CN" altLang="en-US" b="1">
              <a:latin typeface="Times New Roman" panose="02020603050405020304" pitchFamily="18" charset="0"/>
            </a:endParaRPr>
          </a:p>
          <a:p>
            <a:pPr lvl="1">
              <a:buFontTx/>
              <a:buNone/>
            </a:pPr>
            <a:endParaRPr lang="zh-CN" altLang="en-US" sz="1000" b="1">
              <a:latin typeface="Times New Roman" panose="02020603050405020304" pitchFamily="18" charset="0"/>
            </a:endParaRPr>
          </a:p>
          <a:p>
            <a:pPr>
              <a:buClrTx/>
              <a:buFont typeface="Symbol" panose="05050102010706020507" pitchFamily="18" charset="2"/>
              <a:buChar char="-"/>
            </a:pPr>
            <a:r>
              <a:rPr lang="zh-CN" altLang="en-US" sz="2800" b="1">
                <a:solidFill>
                  <a:srgbClr val="800080"/>
                </a:solidFill>
                <a:latin typeface="楷体_GB2312" pitchFamily="49" charset="-122"/>
              </a:rPr>
              <a:t> </a:t>
            </a:r>
            <a:r>
              <a:rPr lang="zh-CN" altLang="en-US" sz="2800" b="1">
                <a:solidFill>
                  <a:srgbClr val="800080"/>
                </a:solidFill>
                <a:latin typeface="Times New Roman" panose="02020603050405020304" pitchFamily="18" charset="0"/>
              </a:rPr>
              <a:t>动态分配</a:t>
            </a:r>
            <a:endParaRPr kumimoji="0" lang="zh-CN" altLang="en-US" b="1"/>
          </a:p>
          <a:p>
            <a:pPr lvl="1">
              <a:buFontTx/>
              <a:buNone/>
            </a:pPr>
            <a:endParaRPr kumimoji="0" lang="zh-CN" altLang="en-US" sz="1000" b="1">
              <a:solidFill>
                <a:srgbClr val="800080"/>
              </a:solidFill>
            </a:endParaRPr>
          </a:p>
          <a:p>
            <a:pPr lvl="1">
              <a:buFontTx/>
              <a:buChar char="•"/>
            </a:pPr>
            <a:r>
              <a:rPr lang="zh-CN" altLang="en-US" b="1"/>
              <a:t>  </a:t>
            </a:r>
            <a:r>
              <a:rPr lang="zh-CN" altLang="en-US" b="1">
                <a:solidFill>
                  <a:srgbClr val="800080"/>
                </a:solidFill>
              </a:rPr>
              <a:t>栈式分配</a:t>
            </a:r>
            <a:endParaRPr kumimoji="0" lang="zh-CN" altLang="en-US" b="1">
              <a:solidFill>
                <a:srgbClr val="800080"/>
              </a:solidFill>
            </a:endParaRPr>
          </a:p>
          <a:p>
            <a:pPr lvl="1">
              <a:buFontTx/>
              <a:buNone/>
            </a:pPr>
            <a:endParaRPr kumimoji="0" lang="zh-CN" altLang="en-US" sz="1000" b="1"/>
          </a:p>
          <a:p>
            <a:pPr lvl="1">
              <a:buFontTx/>
              <a:buNone/>
            </a:pPr>
            <a:r>
              <a:rPr kumimoji="0" lang="zh-CN" altLang="en-US" b="1"/>
              <a:t>   将数据对象的</a:t>
            </a:r>
            <a:r>
              <a:rPr kumimoji="0" lang="zh-CN" altLang="en-US" b="1">
                <a:solidFill>
                  <a:srgbClr val="800080"/>
                </a:solidFill>
              </a:rPr>
              <a:t>运行时</a:t>
            </a:r>
            <a:r>
              <a:rPr kumimoji="0" lang="zh-CN" altLang="en-US" b="1"/>
              <a:t>存储按照栈的方式来管理</a:t>
            </a:r>
            <a:endParaRPr kumimoji="0" lang="zh-CN" altLang="en-US" b="1"/>
          </a:p>
          <a:p>
            <a:pPr lvl="1">
              <a:buFontTx/>
              <a:buNone/>
            </a:pPr>
            <a:endParaRPr kumimoji="0" lang="zh-CN" altLang="en-US" sz="1000" b="1"/>
          </a:p>
          <a:p>
            <a:pPr lvl="1">
              <a:buFontTx/>
              <a:buChar char="•"/>
            </a:pPr>
            <a:r>
              <a:rPr lang="zh-CN" altLang="en-US" b="1"/>
              <a:t>  </a:t>
            </a:r>
            <a:r>
              <a:rPr lang="zh-CN" altLang="en-US" b="1">
                <a:solidFill>
                  <a:srgbClr val="800080"/>
                </a:solidFill>
              </a:rPr>
              <a:t>堆式分配</a:t>
            </a:r>
            <a:endParaRPr kumimoji="0" lang="zh-CN" altLang="en-US" b="1">
              <a:solidFill>
                <a:srgbClr val="800080"/>
              </a:solidFill>
            </a:endParaRPr>
          </a:p>
          <a:p>
            <a:pPr lvl="1">
              <a:buFontTx/>
              <a:buNone/>
            </a:pPr>
            <a:endParaRPr kumimoji="0" lang="zh-CN" altLang="en-US" sz="1000" b="1"/>
          </a:p>
          <a:p>
            <a:pPr lvl="1">
              <a:buFontTx/>
              <a:buNone/>
            </a:pPr>
            <a:r>
              <a:rPr kumimoji="0" lang="zh-CN" altLang="en-US" b="1"/>
              <a:t>   从数据段的堆空间分配和释放数据对象的</a:t>
            </a:r>
            <a:r>
              <a:rPr kumimoji="0" lang="zh-CN" altLang="en-US" b="1">
                <a:solidFill>
                  <a:srgbClr val="800080"/>
                </a:solidFill>
              </a:rPr>
              <a:t>运行时</a:t>
            </a:r>
            <a:r>
              <a:rPr kumimoji="0" lang="zh-CN" altLang="en-US" b="1"/>
              <a:t>存储</a:t>
            </a:r>
            <a:endParaRPr kumimoji="0" lang="zh-CN" altLang="en-US" b="1"/>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49400" y="188913"/>
            <a:ext cx="3784600" cy="641350"/>
          </a:xfrm>
          <a:prstGeom prst="rect">
            <a:avLst/>
          </a:prstGeom>
          <a:noFill/>
          <a:ln w="9525" algn="ctr">
            <a:noFill/>
            <a:miter lim="800000"/>
          </a:ln>
          <a:effectLst/>
        </p:spPr>
        <p:txBody>
          <a:bodyPr>
            <a:spAutoFit/>
          </a:bodyPr>
          <a:lstStyle/>
          <a:p>
            <a:pPr>
              <a:lnSpc>
                <a:spcPct val="90000"/>
              </a:lnSpc>
              <a:buClrTx/>
              <a:buFontTx/>
              <a:buNone/>
            </a:pPr>
            <a:r>
              <a:rPr lang="zh-CN" altLang="en-US" sz="4000" b="1">
                <a:solidFill>
                  <a:srgbClr val="800080"/>
                </a:solidFill>
                <a:ea typeface="华文行楷" panose="02010800040101010101" pitchFamily="2" charset="-122"/>
              </a:rPr>
              <a:t>运行时存储组织</a:t>
            </a:r>
            <a:endParaRPr lang="zh-CN" altLang="en-US" sz="4000" b="1">
              <a:solidFill>
                <a:srgbClr val="800080"/>
              </a:solidFill>
              <a:ea typeface="华文行楷" panose="02010800040101010101" pitchFamily="2" charset="-122"/>
            </a:endParaRPr>
          </a:p>
        </p:txBody>
      </p:sp>
      <p:sp>
        <p:nvSpPr>
          <p:cNvPr id="11267" name="Text Box 3"/>
          <p:cNvSpPr txBox="1">
            <a:spLocks noChangeArrowheads="1"/>
          </p:cNvSpPr>
          <p:nvPr/>
        </p:nvSpPr>
        <p:spPr bwMode="auto">
          <a:xfrm>
            <a:off x="609600" y="1193800"/>
            <a:ext cx="6705600" cy="579438"/>
          </a:xfrm>
          <a:prstGeom prst="rect">
            <a:avLst/>
          </a:prstGeom>
          <a:noFill/>
          <a:ln w="9525">
            <a:noFill/>
            <a:miter lim="800000"/>
          </a:ln>
          <a:effectLst/>
        </p:spPr>
        <p:txBody>
          <a:bodyPr>
            <a:spAutoFit/>
          </a:bodyPr>
          <a:lstStyle/>
          <a:p>
            <a:pPr>
              <a:buClrTx/>
            </a:pPr>
            <a:r>
              <a:rPr lang="en-US" altLang="zh-CN" sz="3200" b="1">
                <a:solidFill>
                  <a:srgbClr val="800080"/>
                </a:solidFill>
                <a:latin typeface="Times New Roman" panose="02020603050405020304" pitchFamily="18" charset="0"/>
              </a:rPr>
              <a:t> </a:t>
            </a:r>
            <a:r>
              <a:rPr kumimoji="0" lang="zh-CN" altLang="en-US" sz="3200" b="1">
                <a:solidFill>
                  <a:srgbClr val="800080"/>
                </a:solidFill>
              </a:rPr>
              <a:t>静态存储分配</a:t>
            </a:r>
            <a:endParaRPr kumimoji="0" lang="zh-CN" altLang="en-US" sz="3200" b="1">
              <a:solidFill>
                <a:srgbClr val="800080"/>
              </a:solidFill>
            </a:endParaRPr>
          </a:p>
        </p:txBody>
      </p:sp>
      <p:sp>
        <p:nvSpPr>
          <p:cNvPr id="1126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2" name="Rectangle 8"/>
          <p:cNvSpPr>
            <a:spLocks noChangeArrowheads="1"/>
          </p:cNvSpPr>
          <p:nvPr/>
        </p:nvSpPr>
        <p:spPr bwMode="auto">
          <a:xfrm>
            <a:off x="768796" y="1844824"/>
            <a:ext cx="8267700" cy="4555093"/>
          </a:xfrm>
          <a:prstGeom prst="rect">
            <a:avLst/>
          </a:prstGeom>
          <a:noFill/>
          <a:ln w="9525">
            <a:noFill/>
            <a:miter lim="800000"/>
          </a:ln>
          <a:effectLst/>
        </p:spPr>
        <p:txBody>
          <a:bodyPr>
            <a:spAutoFit/>
          </a:bodyPr>
          <a:lstStyle/>
          <a:p>
            <a:pPr>
              <a:buClrTx/>
              <a:buFont typeface="Symbol" panose="05050102010706020507" pitchFamily="18" charset="2"/>
              <a:buChar char="-"/>
            </a:pPr>
            <a:r>
              <a:rPr lang="en-US" altLang="zh-CN" sz="2000" b="1" dirty="0">
                <a:solidFill>
                  <a:srgbClr val="800080"/>
                </a:solidFill>
                <a:latin typeface="楷体_GB2312" pitchFamily="49" charset="-122"/>
              </a:rPr>
              <a:t> </a:t>
            </a:r>
            <a:r>
              <a:rPr lang="zh-CN" altLang="en-US" sz="2000" b="1" dirty="0">
                <a:solidFill>
                  <a:srgbClr val="800080"/>
                </a:solidFill>
              </a:rPr>
              <a:t>在编译期间就可确定</a:t>
            </a:r>
            <a:r>
              <a:rPr lang="zh-CN" altLang="en-US" sz="2000" b="1" dirty="0">
                <a:solidFill>
                  <a:srgbClr val="800080"/>
                </a:solidFill>
                <a:latin typeface="Times New Roman" panose="02020603050405020304" pitchFamily="18" charset="0"/>
              </a:rPr>
              <a:t>数据对象的</a:t>
            </a:r>
            <a:r>
              <a:rPr lang="zh-CN" altLang="en-US" sz="2000" b="1" dirty="0" smtClean="0">
                <a:solidFill>
                  <a:srgbClr val="800080"/>
                </a:solidFill>
                <a:latin typeface="Times New Roman" panose="02020603050405020304" pitchFamily="18" charset="0"/>
              </a:rPr>
              <a:t>大小</a:t>
            </a:r>
            <a:endParaRPr kumimoji="0" lang="zh-CN" altLang="en-US" sz="2000" b="1" dirty="0">
              <a:solidFill>
                <a:srgbClr val="800080"/>
              </a:solidFill>
            </a:endParaRPr>
          </a:p>
          <a:p>
            <a:pPr lvl="1">
              <a:buFontTx/>
              <a:buChar char="•"/>
            </a:pPr>
            <a:r>
              <a:rPr lang="zh-CN" altLang="en-US" sz="2000" b="1" dirty="0"/>
              <a:t> </a:t>
            </a:r>
            <a:r>
              <a:rPr lang="zh-CN" altLang="en-US" sz="2000" b="1" dirty="0" smtClean="0"/>
              <a:t>不宜</a:t>
            </a:r>
            <a:r>
              <a:rPr lang="zh-CN" altLang="en-US" sz="2000" b="1" dirty="0"/>
              <a:t>处理递归过程或</a:t>
            </a:r>
            <a:r>
              <a:rPr lang="zh-CN" altLang="en-US" sz="2000" b="1" dirty="0" smtClean="0"/>
              <a:t>函数</a:t>
            </a:r>
            <a:endParaRPr lang="en-US" altLang="zh-CN" sz="2000" b="1" dirty="0" smtClean="0"/>
          </a:p>
          <a:p>
            <a:pPr lvl="1">
              <a:buFontTx/>
              <a:buChar char="•"/>
            </a:pPr>
            <a:r>
              <a:rPr lang="zh-CN" altLang="en-US" sz="2000" b="1" dirty="0" smtClean="0"/>
              <a:t> 不宜</a:t>
            </a:r>
            <a:r>
              <a:rPr lang="zh-CN" altLang="en-US" sz="2000" b="1" dirty="0"/>
              <a:t>处理</a:t>
            </a:r>
            <a:r>
              <a:rPr lang="zh-CN" altLang="en-US" sz="2000" b="1" dirty="0" smtClean="0"/>
              <a:t>动态数据结构，如动态数组</a:t>
            </a:r>
            <a:r>
              <a:rPr lang="en-US" altLang="zh-CN" sz="2000" b="1" dirty="0" smtClean="0"/>
              <a:t>(</a:t>
            </a:r>
            <a:r>
              <a:rPr lang="zh-CN" altLang="en-US" sz="2000" b="1" dirty="0" smtClean="0"/>
              <a:t> </a:t>
            </a:r>
            <a:r>
              <a:rPr lang="en-US" altLang="zh-CN" sz="2000" dirty="0" smtClean="0"/>
              <a:t>C</a:t>
            </a:r>
            <a:r>
              <a:rPr lang="en-US" altLang="zh-CN" sz="2000" dirty="0"/>
              <a:t>++</a:t>
            </a:r>
            <a:r>
              <a:rPr lang="zh-CN" altLang="en-US" sz="2000" b="1" dirty="0"/>
              <a:t>中使用 </a:t>
            </a:r>
            <a:r>
              <a:rPr lang="en-US" altLang="zh-CN" sz="2000" dirty="0"/>
              <a:t>new </a:t>
            </a:r>
            <a:r>
              <a:rPr lang="zh-CN" altLang="en-US" sz="2000" b="1" dirty="0" smtClean="0"/>
              <a:t>来</a:t>
            </a:r>
            <a:r>
              <a:rPr lang="zh-CN" altLang="en-US" sz="2000" b="1" dirty="0"/>
              <a:t>分配</a:t>
            </a:r>
            <a:r>
              <a:rPr lang="zh-CN" altLang="en-US" sz="2000" b="1" dirty="0" smtClean="0"/>
              <a:t>内存</a:t>
            </a:r>
            <a:r>
              <a:rPr lang="en-US" altLang="zh-CN" sz="2000" b="1" dirty="0" smtClean="0"/>
              <a:t>)</a:t>
            </a:r>
            <a:endParaRPr lang="en-US" altLang="zh-CN" sz="2000" b="1" dirty="0" smtClean="0"/>
          </a:p>
          <a:p>
            <a:pPr lvl="1">
              <a:buFontTx/>
              <a:buChar char="•"/>
            </a:pPr>
            <a:r>
              <a:rPr lang="zh-CN" altLang="en-US" sz="2000" b="1" dirty="0" smtClean="0">
                <a:latin typeface="Times New Roman" panose="02020603050405020304" pitchFamily="18" charset="0"/>
              </a:rPr>
              <a:t> 存在一定空间浪费</a:t>
            </a:r>
            <a:endParaRPr lang="zh-CN" altLang="en-US" sz="2000" b="1" dirty="0">
              <a:latin typeface="Times New Roman" panose="02020603050405020304" pitchFamily="18" charset="0"/>
            </a:endParaRPr>
          </a:p>
          <a:p>
            <a:pPr>
              <a:buClrTx/>
              <a:buFont typeface="Symbol" panose="05050102010706020507" pitchFamily="18" charset="2"/>
              <a:buChar char="-"/>
            </a:pPr>
            <a:r>
              <a:rPr lang="zh-CN" altLang="en-US" sz="2000" b="1" dirty="0">
                <a:solidFill>
                  <a:srgbClr val="800080"/>
                </a:solidFill>
                <a:latin typeface="楷体_GB2312" pitchFamily="49" charset="-122"/>
              </a:rPr>
              <a:t> 某些语言中</a:t>
            </a:r>
            <a:r>
              <a:rPr lang="zh-CN" altLang="en-US" sz="2000" b="1" dirty="0">
                <a:solidFill>
                  <a:srgbClr val="800080"/>
                </a:solidFill>
                <a:latin typeface="Times New Roman" panose="02020603050405020304" pitchFamily="18" charset="0"/>
              </a:rPr>
              <a:t>所有存储都是静态</a:t>
            </a:r>
            <a:r>
              <a:rPr lang="zh-CN" altLang="en-US" sz="2000" b="1" dirty="0" smtClean="0">
                <a:solidFill>
                  <a:srgbClr val="800080"/>
                </a:solidFill>
                <a:latin typeface="Times New Roman" panose="02020603050405020304" pitchFamily="18" charset="0"/>
              </a:rPr>
              <a:t>分配</a:t>
            </a:r>
            <a:endParaRPr kumimoji="0" lang="zh-CN" altLang="en-US" sz="2000" b="1" dirty="0">
              <a:solidFill>
                <a:srgbClr val="800080"/>
              </a:solidFill>
            </a:endParaRPr>
          </a:p>
          <a:p>
            <a:pPr lvl="1">
              <a:buFontTx/>
              <a:buChar char="•"/>
            </a:pPr>
            <a:r>
              <a:rPr lang="zh-CN" altLang="en-US" sz="2000" b="1" dirty="0"/>
              <a:t> </a:t>
            </a:r>
            <a:r>
              <a:rPr kumimoji="0" lang="zh-CN" altLang="en-US" sz="2000" b="1" dirty="0" smtClean="0"/>
              <a:t>如</a:t>
            </a:r>
            <a:r>
              <a:rPr kumimoji="0" lang="zh-CN" altLang="en-US" sz="2000" b="1" dirty="0"/>
              <a:t>早期的</a:t>
            </a:r>
            <a:r>
              <a:rPr kumimoji="0" lang="en-US" altLang="zh-CN" sz="2000" dirty="0"/>
              <a:t>FORTRAN</a:t>
            </a:r>
            <a:r>
              <a:rPr kumimoji="0" lang="zh-CN" altLang="en-US" sz="2000" b="1" dirty="0"/>
              <a:t>语言，</a:t>
            </a:r>
            <a:r>
              <a:rPr kumimoji="0" lang="en-US" altLang="zh-CN" sz="2000" dirty="0"/>
              <a:t>COBOL</a:t>
            </a:r>
            <a:r>
              <a:rPr kumimoji="0" lang="zh-CN" altLang="en-US" sz="2000" b="1" dirty="0" smtClean="0"/>
              <a:t>语言</a:t>
            </a:r>
            <a:endParaRPr lang="zh-CN" altLang="en-US" sz="2000" b="1" dirty="0">
              <a:latin typeface="Times New Roman" panose="02020603050405020304" pitchFamily="18" charset="0"/>
            </a:endParaRPr>
          </a:p>
          <a:p>
            <a:pPr>
              <a:buClrTx/>
              <a:buFont typeface="Symbol" panose="05050102010706020507" pitchFamily="18" charset="2"/>
              <a:buChar char="-"/>
            </a:pPr>
            <a:r>
              <a:rPr lang="zh-CN" altLang="en-US" sz="2000" b="1" dirty="0">
                <a:solidFill>
                  <a:srgbClr val="800080"/>
                </a:solidFill>
                <a:latin typeface="楷体_GB2312" pitchFamily="49" charset="-122"/>
              </a:rPr>
              <a:t> </a:t>
            </a:r>
            <a:r>
              <a:rPr lang="zh-CN" altLang="en-US" sz="2000" b="1" dirty="0" smtClean="0">
                <a:solidFill>
                  <a:srgbClr val="800080"/>
                </a:solidFill>
                <a:latin typeface="楷体_GB2312" pitchFamily="49" charset="-122"/>
              </a:rPr>
              <a:t>多数现代语言</a:t>
            </a:r>
            <a:r>
              <a:rPr lang="zh-CN" altLang="en-US" sz="2000" b="1" dirty="0">
                <a:solidFill>
                  <a:srgbClr val="800080"/>
                </a:solidFill>
                <a:latin typeface="楷体_GB2312" pitchFamily="49" charset="-122"/>
              </a:rPr>
              <a:t>只有</a:t>
            </a:r>
            <a:r>
              <a:rPr lang="zh-CN" altLang="en-US" sz="2000" b="1" dirty="0">
                <a:solidFill>
                  <a:srgbClr val="800080"/>
                </a:solidFill>
                <a:latin typeface="Times New Roman" panose="02020603050405020304" pitchFamily="18" charset="0"/>
              </a:rPr>
              <a:t>部分存储进行静态</a:t>
            </a:r>
            <a:r>
              <a:rPr lang="zh-CN" altLang="en-US" sz="2000" b="1" dirty="0" smtClean="0">
                <a:solidFill>
                  <a:srgbClr val="800080"/>
                </a:solidFill>
                <a:latin typeface="Times New Roman" panose="02020603050405020304" pitchFamily="18" charset="0"/>
              </a:rPr>
              <a:t>分配</a:t>
            </a:r>
            <a:endParaRPr lang="en-US" altLang="zh-CN" sz="2000" b="1" dirty="0" smtClean="0">
              <a:solidFill>
                <a:srgbClr val="800080"/>
              </a:solidFill>
              <a:latin typeface="Times New Roman" panose="02020603050405020304" pitchFamily="18" charset="0"/>
            </a:endParaRPr>
          </a:p>
          <a:p>
            <a:pPr lvl="1">
              <a:buFontTx/>
              <a:buChar char="•"/>
            </a:pPr>
            <a:r>
              <a:rPr kumimoji="0" lang="zh-CN" altLang="en-US" sz="2000" b="1" dirty="0"/>
              <a:t> 可静态分配的数据对象如大小固定且在程序执行期间</a:t>
            </a:r>
            <a:endParaRPr kumimoji="0" lang="zh-CN" altLang="en-US" sz="2000" b="1" dirty="0"/>
          </a:p>
          <a:p>
            <a:pPr lvl="1">
              <a:buFontTx/>
              <a:buNone/>
            </a:pPr>
            <a:r>
              <a:rPr kumimoji="0" lang="zh-CN" altLang="en-US" sz="2000" b="1" dirty="0"/>
              <a:t>   可全程访问的</a:t>
            </a:r>
            <a:r>
              <a:rPr kumimoji="0" lang="zh-CN" altLang="en-US" sz="2000" b="1" dirty="0">
                <a:solidFill>
                  <a:srgbClr val="800080"/>
                </a:solidFill>
              </a:rPr>
              <a:t>全局变量</a:t>
            </a:r>
            <a:r>
              <a:rPr kumimoji="0" lang="zh-CN" altLang="en-US" sz="2000" b="1" dirty="0"/>
              <a:t>，以及程序中的</a:t>
            </a:r>
            <a:r>
              <a:rPr kumimoji="0" lang="zh-CN" altLang="en-US" sz="2000" b="1" dirty="0">
                <a:solidFill>
                  <a:srgbClr val="800080"/>
                </a:solidFill>
              </a:rPr>
              <a:t>常量</a:t>
            </a:r>
            <a:r>
              <a:rPr kumimoji="0" lang="zh-CN" altLang="en-US" sz="2000" b="1" dirty="0"/>
              <a:t>（</a:t>
            </a:r>
            <a:r>
              <a:rPr kumimoji="0" lang="en-US" altLang="zh-CN" sz="2000" i="1" dirty="0"/>
              <a:t>literals</a:t>
            </a:r>
            <a:r>
              <a:rPr kumimoji="0" lang="zh-CN" altLang="en-US" sz="2000" b="1" dirty="0"/>
              <a:t>）</a:t>
            </a:r>
            <a:endParaRPr kumimoji="0" lang="zh-CN" altLang="en-US" sz="2000" b="1" dirty="0"/>
          </a:p>
          <a:p>
            <a:pPr lvl="1">
              <a:buFontTx/>
              <a:buChar char="•"/>
            </a:pPr>
            <a:r>
              <a:rPr lang="zh-CN" altLang="en-US" sz="2000" b="1" dirty="0"/>
              <a:t> </a:t>
            </a:r>
            <a:r>
              <a:rPr kumimoji="0" lang="zh-CN" altLang="en-US" sz="2000" b="1" dirty="0" smtClean="0"/>
              <a:t>如 </a:t>
            </a:r>
            <a:r>
              <a:rPr kumimoji="0" lang="en-US" altLang="zh-CN" sz="2000" dirty="0"/>
              <a:t>C++ </a:t>
            </a:r>
            <a:r>
              <a:rPr kumimoji="0" lang="zh-CN" altLang="en-US" sz="2000" b="1" dirty="0"/>
              <a:t>中的 </a:t>
            </a:r>
            <a:r>
              <a:rPr kumimoji="0" lang="en-US" altLang="zh-CN" sz="2000" dirty="0"/>
              <a:t>static</a:t>
            </a:r>
            <a:r>
              <a:rPr kumimoji="0" lang="en-US" altLang="zh-CN" sz="2000" b="1" dirty="0"/>
              <a:t> </a:t>
            </a:r>
            <a:r>
              <a:rPr kumimoji="0" lang="zh-CN" altLang="en-US" sz="2000" b="1" dirty="0"/>
              <a:t>变量，</a:t>
            </a:r>
            <a:r>
              <a:rPr kumimoji="0" lang="en-US" altLang="zh-CN" sz="2000" b="1" dirty="0"/>
              <a:t>C</a:t>
            </a:r>
            <a:r>
              <a:rPr kumimoji="0" lang="zh-CN" altLang="en-US" sz="2000" b="1" dirty="0"/>
              <a:t>中的</a:t>
            </a:r>
            <a:r>
              <a:rPr kumimoji="0" lang="en-US" altLang="zh-CN" sz="2000" dirty="0"/>
              <a:t>static</a:t>
            </a:r>
            <a:r>
              <a:rPr kumimoji="0" lang="en-US" altLang="zh-CN" sz="2000" b="1" dirty="0"/>
              <a:t> </a:t>
            </a:r>
            <a:r>
              <a:rPr kumimoji="0" lang="zh-CN" altLang="en-US" sz="2000" b="1" dirty="0"/>
              <a:t>和</a:t>
            </a:r>
            <a:r>
              <a:rPr kumimoji="0" lang="en-US" altLang="zh-CN" sz="2000" dirty="0" smtClean="0"/>
              <a:t>extern</a:t>
            </a:r>
            <a:endParaRPr lang="en-US" altLang="zh-CN" sz="2000" dirty="0" smtClean="0">
              <a:solidFill>
                <a:srgbClr val="800080"/>
              </a:solidFill>
              <a:latin typeface="Times New Roman" panose="02020603050405020304" pitchFamily="18" charset="0"/>
            </a:endParaRPr>
          </a:p>
          <a:p>
            <a:pPr>
              <a:buClrTx/>
              <a:buFont typeface="Symbol" panose="05050102010706020507" pitchFamily="18" charset="2"/>
              <a:buChar char="-"/>
            </a:pPr>
            <a:r>
              <a:rPr lang="zh-CN" altLang="en-US" sz="2000" dirty="0" smtClean="0"/>
              <a:t>  </a:t>
            </a:r>
            <a:r>
              <a:rPr lang="zh-CN" altLang="en-US" sz="2000" b="1" dirty="0" smtClean="0">
                <a:solidFill>
                  <a:srgbClr val="990099"/>
                </a:solidFill>
              </a:rPr>
              <a:t>静态</a:t>
            </a:r>
            <a:r>
              <a:rPr lang="zh-CN" altLang="en-US" sz="2000" b="1" dirty="0">
                <a:solidFill>
                  <a:srgbClr val="990099"/>
                </a:solidFill>
              </a:rPr>
              <a:t>数据对象的存取地址对应到偶对</a:t>
            </a:r>
            <a:r>
              <a:rPr lang="zh-CN" altLang="en-US" sz="2000" dirty="0">
                <a:solidFill>
                  <a:srgbClr val="990099"/>
                </a:solidFill>
              </a:rPr>
              <a:t>（ </a:t>
            </a:r>
            <a:r>
              <a:rPr lang="en-US" altLang="zh-CN" sz="2000" dirty="0" err="1">
                <a:solidFill>
                  <a:srgbClr val="990099"/>
                </a:solidFill>
              </a:rPr>
              <a:t>DataAreaStart</a:t>
            </a:r>
            <a:r>
              <a:rPr lang="zh-CN" altLang="en-US" sz="2000" dirty="0">
                <a:solidFill>
                  <a:srgbClr val="990099"/>
                </a:solidFill>
              </a:rPr>
              <a:t>， </a:t>
            </a:r>
            <a:r>
              <a:rPr lang="en-US" altLang="zh-CN" sz="2000" dirty="0">
                <a:solidFill>
                  <a:srgbClr val="990099"/>
                </a:solidFill>
              </a:rPr>
              <a:t>Offset</a:t>
            </a:r>
            <a:r>
              <a:rPr lang="zh-CN" altLang="en-US" sz="2000" dirty="0" smtClean="0">
                <a:solidFill>
                  <a:srgbClr val="990099"/>
                </a:solidFill>
              </a:rPr>
              <a:t>）</a:t>
            </a:r>
            <a:endParaRPr kumimoji="0" lang="zh-CN" altLang="en-US" sz="2000" dirty="0">
              <a:solidFill>
                <a:srgbClr val="800080"/>
              </a:solidFill>
            </a:endParaRPr>
          </a:p>
          <a:p>
            <a:pPr lvl="1">
              <a:buFontTx/>
              <a:buChar char="•"/>
            </a:pPr>
            <a:r>
              <a:rPr lang="en-US" altLang="zh-CN" sz="2000" dirty="0" smtClean="0"/>
              <a:t> Offset </a:t>
            </a:r>
            <a:r>
              <a:rPr lang="zh-CN" altLang="en-US" sz="2000" b="1" dirty="0"/>
              <a:t>是在编译时刻确定</a:t>
            </a:r>
            <a:r>
              <a:rPr lang="zh-CN" altLang="en-US" sz="2000" b="1" dirty="0" smtClean="0"/>
              <a:t>的固定</a:t>
            </a:r>
            <a:r>
              <a:rPr lang="zh-CN" altLang="en-US" sz="2000" b="1" dirty="0"/>
              <a:t>偏移</a:t>
            </a:r>
            <a:r>
              <a:rPr lang="zh-CN" altLang="en-US" sz="2000" b="1" dirty="0" smtClean="0"/>
              <a:t>量</a:t>
            </a:r>
            <a:endParaRPr lang="en-US" altLang="zh-CN" sz="2000" b="1" dirty="0" smtClean="0"/>
          </a:p>
          <a:p>
            <a:pPr lvl="1">
              <a:buFontTx/>
              <a:buChar char="•"/>
            </a:pPr>
            <a:r>
              <a:rPr lang="en-US" altLang="zh-CN" sz="2000" dirty="0" smtClean="0"/>
              <a:t> </a:t>
            </a:r>
            <a:r>
              <a:rPr lang="en-US" altLang="zh-CN" sz="2000" dirty="0" err="1" smtClean="0"/>
              <a:t>DataAreaStart</a:t>
            </a:r>
            <a:r>
              <a:rPr lang="en-US" altLang="zh-CN" sz="2000" b="1" dirty="0" smtClean="0"/>
              <a:t> </a:t>
            </a:r>
            <a:r>
              <a:rPr lang="zh-CN" altLang="en-US" sz="2000" b="1" dirty="0"/>
              <a:t>则可以推迟到链接或运行时刻才确定 </a:t>
            </a:r>
            <a:br>
              <a:rPr lang="zh-CN" altLang="en-US" sz="2000" dirty="0"/>
            </a:br>
            <a:endParaRPr kumimoji="0" lang="zh-CN" altLang="en-US" sz="2000" b="1" dirty="0"/>
          </a:p>
          <a:p>
            <a:pPr lvl="1">
              <a:buFontTx/>
              <a:buNone/>
            </a:pPr>
            <a:endParaRPr kumimoji="0" lang="en-US" altLang="zh-CN" sz="1000" b="1"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
            <a:srgbClr val="800080"/>
          </a:buClr>
          <a:buSzTx/>
          <a:buFont typeface="Wingdings" panose="05000000000000000000" pitchFamily="2" charset="2"/>
          <a:buChar char="²"/>
          <a:defRPr kumimoji="1" lang="zh-CN" altLang="en-US" sz="2400" b="0" i="0" u="none" strike="noStrike" cap="none" normalizeH="0" baseline="0" smtClean="0">
            <a:ln>
              <a:noFill/>
            </a:ln>
            <a:solidFill>
              <a:srgbClr val="333399"/>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
            <a:srgbClr val="800080"/>
          </a:buClr>
          <a:buSzTx/>
          <a:buFont typeface="Wingdings" panose="05000000000000000000" pitchFamily="2" charset="2"/>
          <a:buChar char="²"/>
          <a:defRPr kumimoji="1" lang="zh-CN" altLang="en-US" sz="2400" b="0" i="0" u="none" strike="noStrike" cap="none" normalizeH="0" baseline="0" smtClean="0">
            <a:ln>
              <a:noFill/>
            </a:ln>
            <a:solidFill>
              <a:srgbClr val="333399"/>
            </a:solidFill>
            <a:effectLst/>
            <a:latin typeface="Arial" panose="020B0604020202020204"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0</TotalTime>
  <Words>10617</Words>
  <Application>WPS 演示</Application>
  <PresentationFormat>全屏显示(4:3)</PresentationFormat>
  <Paragraphs>980</Paragraphs>
  <Slides>44</Slides>
  <Notes>14</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楷体_GB2312</vt:lpstr>
      <vt:lpstr>新宋体</vt:lpstr>
      <vt:lpstr>Comic Sans MS</vt:lpstr>
      <vt:lpstr>Times New Roman</vt:lpstr>
      <vt:lpstr>华文行楷</vt:lpstr>
      <vt:lpstr>Symbol</vt:lpstr>
      <vt:lpstr>Arial Unicode MS</vt:lpstr>
      <vt:lpstr>Calibri</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Kukukukiki</cp:lastModifiedBy>
  <cp:revision>1672</cp:revision>
  <dcterms:created xsi:type="dcterms:W3CDTF">2002-02-03T03:17:00Z</dcterms:created>
  <dcterms:modified xsi:type="dcterms:W3CDTF">2020-10-21T10:54:36Z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