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74" r:id="rId5"/>
    <p:sldId id="544" r:id="rId6"/>
    <p:sldId id="545" r:id="rId7"/>
    <p:sldId id="546" r:id="rId8"/>
    <p:sldId id="547" r:id="rId9"/>
    <p:sldId id="548" r:id="rId10"/>
    <p:sldId id="259" r:id="rId11"/>
    <p:sldId id="277" r:id="rId12"/>
    <p:sldId id="549" r:id="rId13"/>
    <p:sldId id="550" r:id="rId14"/>
    <p:sldId id="551" r:id="rId15"/>
    <p:sldId id="55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2" y="128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F752-3647-417F-B4FE-DB8AC04BC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6B7C-3034-4EB5-A71F-ABE2033791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9776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87926" y="1095154"/>
            <a:ext cx="1616148" cy="161614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610447" y="1466965"/>
            <a:ext cx="971106" cy="831994"/>
            <a:chOff x="5511544" y="1775637"/>
            <a:chExt cx="1168912" cy="1001464"/>
          </a:xfrm>
          <a:solidFill>
            <a:schemeClr val="bg1"/>
          </a:solidFill>
        </p:grpSpPr>
        <p:sp>
          <p:nvSpPr>
            <p:cNvPr id="7" name="Freeform 100"/>
            <p:cNvSpPr>
              <a:spLocks noEditPoints="1"/>
            </p:cNvSpPr>
            <p:nvPr/>
          </p:nvSpPr>
          <p:spPr bwMode="auto">
            <a:xfrm>
              <a:off x="5678991" y="1775637"/>
              <a:ext cx="834017" cy="668717"/>
            </a:xfrm>
            <a:custGeom>
              <a:avLst/>
              <a:gdLst>
                <a:gd name="T0" fmla="*/ 50 w 329"/>
                <a:gd name="T1" fmla="*/ 0 h 264"/>
                <a:gd name="T2" fmla="*/ 0 w 329"/>
                <a:gd name="T3" fmla="*/ 41 h 264"/>
                <a:gd name="T4" fmla="*/ 0 w 329"/>
                <a:gd name="T5" fmla="*/ 223 h 264"/>
                <a:gd name="T6" fmla="*/ 50 w 329"/>
                <a:gd name="T7" fmla="*/ 264 h 264"/>
                <a:gd name="T8" fmla="*/ 279 w 329"/>
                <a:gd name="T9" fmla="*/ 264 h 264"/>
                <a:gd name="T10" fmla="*/ 329 w 329"/>
                <a:gd name="T11" fmla="*/ 223 h 264"/>
                <a:gd name="T12" fmla="*/ 329 w 329"/>
                <a:gd name="T13" fmla="*/ 41 h 264"/>
                <a:gd name="T14" fmla="*/ 279 w 329"/>
                <a:gd name="T15" fmla="*/ 0 h 264"/>
                <a:gd name="T16" fmla="*/ 50 w 329"/>
                <a:gd name="T17" fmla="*/ 0 h 264"/>
                <a:gd name="T18" fmla="*/ 20 w 329"/>
                <a:gd name="T19" fmla="*/ 223 h 264"/>
                <a:gd name="T20" fmla="*/ 20 w 329"/>
                <a:gd name="T21" fmla="*/ 41 h 264"/>
                <a:gd name="T22" fmla="*/ 50 w 329"/>
                <a:gd name="T23" fmla="*/ 20 h 264"/>
                <a:gd name="T24" fmla="*/ 279 w 329"/>
                <a:gd name="T25" fmla="*/ 20 h 264"/>
                <a:gd name="T26" fmla="*/ 309 w 329"/>
                <a:gd name="T27" fmla="*/ 41 h 264"/>
                <a:gd name="T28" fmla="*/ 309 w 329"/>
                <a:gd name="T29" fmla="*/ 223 h 264"/>
                <a:gd name="T30" fmla="*/ 279 w 329"/>
                <a:gd name="T31" fmla="*/ 244 h 264"/>
                <a:gd name="T32" fmla="*/ 50 w 329"/>
                <a:gd name="T33" fmla="*/ 244 h 264"/>
                <a:gd name="T34" fmla="*/ 20 w 329"/>
                <a:gd name="T35" fmla="*/ 22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9" h="264">
                  <a:moveTo>
                    <a:pt x="50" y="0"/>
                  </a:moveTo>
                  <a:cubicBezTo>
                    <a:pt x="22" y="0"/>
                    <a:pt x="0" y="19"/>
                    <a:pt x="0" y="41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45"/>
                    <a:pt x="22" y="264"/>
                    <a:pt x="50" y="264"/>
                  </a:cubicBezTo>
                  <a:cubicBezTo>
                    <a:pt x="279" y="264"/>
                    <a:pt x="279" y="264"/>
                    <a:pt x="279" y="264"/>
                  </a:cubicBezTo>
                  <a:cubicBezTo>
                    <a:pt x="307" y="264"/>
                    <a:pt x="329" y="245"/>
                    <a:pt x="329" y="223"/>
                  </a:cubicBezTo>
                  <a:cubicBezTo>
                    <a:pt x="329" y="41"/>
                    <a:pt x="329" y="41"/>
                    <a:pt x="329" y="41"/>
                  </a:cubicBezTo>
                  <a:cubicBezTo>
                    <a:pt x="329" y="19"/>
                    <a:pt x="307" y="0"/>
                    <a:pt x="279" y="0"/>
                  </a:cubicBezTo>
                  <a:lnTo>
                    <a:pt x="50" y="0"/>
                  </a:lnTo>
                  <a:close/>
                  <a:moveTo>
                    <a:pt x="20" y="223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30"/>
                    <a:pt x="34" y="20"/>
                    <a:pt x="50" y="20"/>
                  </a:cubicBezTo>
                  <a:cubicBezTo>
                    <a:pt x="279" y="20"/>
                    <a:pt x="279" y="20"/>
                    <a:pt x="279" y="20"/>
                  </a:cubicBezTo>
                  <a:cubicBezTo>
                    <a:pt x="295" y="20"/>
                    <a:pt x="309" y="30"/>
                    <a:pt x="309" y="41"/>
                  </a:cubicBezTo>
                  <a:cubicBezTo>
                    <a:pt x="309" y="223"/>
                    <a:pt x="309" y="223"/>
                    <a:pt x="309" y="223"/>
                  </a:cubicBezTo>
                  <a:cubicBezTo>
                    <a:pt x="309" y="234"/>
                    <a:pt x="295" y="244"/>
                    <a:pt x="279" y="244"/>
                  </a:cubicBezTo>
                  <a:cubicBezTo>
                    <a:pt x="50" y="244"/>
                    <a:pt x="50" y="244"/>
                    <a:pt x="50" y="244"/>
                  </a:cubicBezTo>
                  <a:cubicBezTo>
                    <a:pt x="34" y="244"/>
                    <a:pt x="20" y="234"/>
                    <a:pt x="20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101"/>
            <p:cNvSpPr>
              <a:spLocks noEditPoints="1"/>
            </p:cNvSpPr>
            <p:nvPr/>
          </p:nvSpPr>
          <p:spPr bwMode="auto">
            <a:xfrm>
              <a:off x="5511544" y="2414299"/>
              <a:ext cx="1168912" cy="362802"/>
            </a:xfrm>
            <a:custGeom>
              <a:avLst/>
              <a:gdLst>
                <a:gd name="T0" fmla="*/ 75 w 461"/>
                <a:gd name="T1" fmla="*/ 0 h 143"/>
                <a:gd name="T2" fmla="*/ 35 w 461"/>
                <a:gd name="T3" fmla="*/ 143 h 143"/>
                <a:gd name="T4" fmla="*/ 412 w 461"/>
                <a:gd name="T5" fmla="*/ 17 h 143"/>
                <a:gd name="T6" fmla="*/ 352 w 461"/>
                <a:gd name="T7" fmla="*/ 15 h 143"/>
                <a:gd name="T8" fmla="*/ 352 w 461"/>
                <a:gd name="T9" fmla="*/ 38 h 143"/>
                <a:gd name="T10" fmla="*/ 327 w 461"/>
                <a:gd name="T11" fmla="*/ 24 h 143"/>
                <a:gd name="T12" fmla="*/ 294 w 461"/>
                <a:gd name="T13" fmla="*/ 15 h 143"/>
                <a:gd name="T14" fmla="*/ 294 w 461"/>
                <a:gd name="T15" fmla="*/ 38 h 143"/>
                <a:gd name="T16" fmla="*/ 269 w 461"/>
                <a:gd name="T17" fmla="*/ 24 h 143"/>
                <a:gd name="T18" fmla="*/ 235 w 461"/>
                <a:gd name="T19" fmla="*/ 15 h 143"/>
                <a:gd name="T20" fmla="*/ 235 w 461"/>
                <a:gd name="T21" fmla="*/ 38 h 143"/>
                <a:gd name="T22" fmla="*/ 210 w 461"/>
                <a:gd name="T23" fmla="*/ 24 h 143"/>
                <a:gd name="T24" fmla="*/ 177 w 461"/>
                <a:gd name="T25" fmla="*/ 15 h 143"/>
                <a:gd name="T26" fmla="*/ 177 w 461"/>
                <a:gd name="T27" fmla="*/ 38 h 143"/>
                <a:gd name="T28" fmla="*/ 152 w 461"/>
                <a:gd name="T29" fmla="*/ 24 h 143"/>
                <a:gd name="T30" fmla="*/ 118 w 461"/>
                <a:gd name="T31" fmla="*/ 15 h 143"/>
                <a:gd name="T32" fmla="*/ 118 w 461"/>
                <a:gd name="T33" fmla="*/ 38 h 143"/>
                <a:gd name="T34" fmla="*/ 93 w 461"/>
                <a:gd name="T35" fmla="*/ 24 h 143"/>
                <a:gd name="T36" fmla="*/ 50 w 461"/>
                <a:gd name="T37" fmla="*/ 103 h 143"/>
                <a:gd name="T38" fmla="*/ 50 w 461"/>
                <a:gd name="T39" fmla="*/ 80 h 143"/>
                <a:gd name="T40" fmla="*/ 76 w 461"/>
                <a:gd name="T41" fmla="*/ 94 h 143"/>
                <a:gd name="T42" fmla="*/ 64 w 461"/>
                <a:gd name="T43" fmla="*/ 56 h 143"/>
                <a:gd name="T44" fmla="*/ 105 w 461"/>
                <a:gd name="T45" fmla="*/ 56 h 143"/>
                <a:gd name="T46" fmla="*/ 80 w 461"/>
                <a:gd name="T47" fmla="*/ 71 h 143"/>
                <a:gd name="T48" fmla="*/ 109 w 461"/>
                <a:gd name="T49" fmla="*/ 103 h 143"/>
                <a:gd name="T50" fmla="*/ 109 w 461"/>
                <a:gd name="T51" fmla="*/ 80 h 143"/>
                <a:gd name="T52" fmla="*/ 134 w 461"/>
                <a:gd name="T53" fmla="*/ 94 h 143"/>
                <a:gd name="T54" fmla="*/ 122 w 461"/>
                <a:gd name="T55" fmla="*/ 56 h 143"/>
                <a:gd name="T56" fmla="*/ 163 w 461"/>
                <a:gd name="T57" fmla="*/ 56 h 143"/>
                <a:gd name="T58" fmla="*/ 138 w 461"/>
                <a:gd name="T59" fmla="*/ 71 h 143"/>
                <a:gd name="T60" fmla="*/ 167 w 461"/>
                <a:gd name="T61" fmla="*/ 103 h 143"/>
                <a:gd name="T62" fmla="*/ 167 w 461"/>
                <a:gd name="T63" fmla="*/ 80 h 143"/>
                <a:gd name="T64" fmla="*/ 193 w 461"/>
                <a:gd name="T65" fmla="*/ 94 h 143"/>
                <a:gd name="T66" fmla="*/ 181 w 461"/>
                <a:gd name="T67" fmla="*/ 56 h 143"/>
                <a:gd name="T68" fmla="*/ 222 w 461"/>
                <a:gd name="T69" fmla="*/ 56 h 143"/>
                <a:gd name="T70" fmla="*/ 196 w 461"/>
                <a:gd name="T71" fmla="*/ 71 h 143"/>
                <a:gd name="T72" fmla="*/ 226 w 461"/>
                <a:gd name="T73" fmla="*/ 103 h 143"/>
                <a:gd name="T74" fmla="*/ 226 w 461"/>
                <a:gd name="T75" fmla="*/ 80 h 143"/>
                <a:gd name="T76" fmla="*/ 251 w 461"/>
                <a:gd name="T77" fmla="*/ 94 h 143"/>
                <a:gd name="T78" fmla="*/ 239 w 461"/>
                <a:gd name="T79" fmla="*/ 56 h 143"/>
                <a:gd name="T80" fmla="*/ 280 w 461"/>
                <a:gd name="T81" fmla="*/ 56 h 143"/>
                <a:gd name="T82" fmla="*/ 255 w 461"/>
                <a:gd name="T83" fmla="*/ 71 h 143"/>
                <a:gd name="T84" fmla="*/ 284 w 461"/>
                <a:gd name="T85" fmla="*/ 103 h 143"/>
                <a:gd name="T86" fmla="*/ 284 w 461"/>
                <a:gd name="T87" fmla="*/ 80 h 143"/>
                <a:gd name="T88" fmla="*/ 309 w 461"/>
                <a:gd name="T89" fmla="*/ 94 h 143"/>
                <a:gd name="T90" fmla="*/ 298 w 461"/>
                <a:gd name="T91" fmla="*/ 56 h 143"/>
                <a:gd name="T92" fmla="*/ 339 w 461"/>
                <a:gd name="T93" fmla="*/ 56 h 143"/>
                <a:gd name="T94" fmla="*/ 313 w 461"/>
                <a:gd name="T95" fmla="*/ 71 h 143"/>
                <a:gd name="T96" fmla="*/ 343 w 461"/>
                <a:gd name="T97" fmla="*/ 103 h 143"/>
                <a:gd name="T98" fmla="*/ 343 w 461"/>
                <a:gd name="T99" fmla="*/ 80 h 143"/>
                <a:gd name="T100" fmla="*/ 368 w 461"/>
                <a:gd name="T101" fmla="*/ 94 h 143"/>
                <a:gd name="T102" fmla="*/ 356 w 461"/>
                <a:gd name="T103" fmla="*/ 56 h 143"/>
                <a:gd name="T104" fmla="*/ 397 w 461"/>
                <a:gd name="T105" fmla="*/ 56 h 143"/>
                <a:gd name="T106" fmla="*/ 372 w 461"/>
                <a:gd name="T107" fmla="*/ 71 h 143"/>
                <a:gd name="T108" fmla="*/ 401 w 461"/>
                <a:gd name="T109" fmla="*/ 103 h 143"/>
                <a:gd name="T110" fmla="*/ 401 w 461"/>
                <a:gd name="T111" fmla="*/ 80 h 143"/>
                <a:gd name="T112" fmla="*/ 426 w 461"/>
                <a:gd name="T113" fmla="*/ 9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1" h="143">
                  <a:moveTo>
                    <a:pt x="412" y="17"/>
                  </a:moveTo>
                  <a:cubicBezTo>
                    <a:pt x="412" y="17"/>
                    <a:pt x="400" y="0"/>
                    <a:pt x="387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61" y="0"/>
                    <a:pt x="50" y="17"/>
                    <a:pt x="50" y="17"/>
                  </a:cubicBezTo>
                  <a:cubicBezTo>
                    <a:pt x="50" y="17"/>
                    <a:pt x="0" y="105"/>
                    <a:pt x="0" y="118"/>
                  </a:cubicBezTo>
                  <a:cubicBezTo>
                    <a:pt x="0" y="132"/>
                    <a:pt x="15" y="143"/>
                    <a:pt x="35" y="143"/>
                  </a:cubicBezTo>
                  <a:cubicBezTo>
                    <a:pt x="426" y="143"/>
                    <a:pt x="426" y="143"/>
                    <a:pt x="426" y="143"/>
                  </a:cubicBezTo>
                  <a:cubicBezTo>
                    <a:pt x="446" y="143"/>
                    <a:pt x="461" y="132"/>
                    <a:pt x="461" y="118"/>
                  </a:cubicBezTo>
                  <a:cubicBezTo>
                    <a:pt x="461" y="105"/>
                    <a:pt x="412" y="17"/>
                    <a:pt x="412" y="17"/>
                  </a:cubicBezTo>
                  <a:close/>
                  <a:moveTo>
                    <a:pt x="327" y="24"/>
                  </a:moveTo>
                  <a:cubicBezTo>
                    <a:pt x="327" y="19"/>
                    <a:pt x="334" y="15"/>
                    <a:pt x="343" y="15"/>
                  </a:cubicBezTo>
                  <a:cubicBezTo>
                    <a:pt x="352" y="15"/>
                    <a:pt x="352" y="15"/>
                    <a:pt x="352" y="15"/>
                  </a:cubicBezTo>
                  <a:cubicBezTo>
                    <a:pt x="361" y="15"/>
                    <a:pt x="368" y="19"/>
                    <a:pt x="368" y="24"/>
                  </a:cubicBezTo>
                  <a:cubicBezTo>
                    <a:pt x="368" y="30"/>
                    <a:pt x="368" y="30"/>
                    <a:pt x="368" y="30"/>
                  </a:cubicBezTo>
                  <a:cubicBezTo>
                    <a:pt x="368" y="35"/>
                    <a:pt x="361" y="38"/>
                    <a:pt x="352" y="38"/>
                  </a:cubicBezTo>
                  <a:cubicBezTo>
                    <a:pt x="343" y="38"/>
                    <a:pt x="343" y="38"/>
                    <a:pt x="343" y="38"/>
                  </a:cubicBezTo>
                  <a:cubicBezTo>
                    <a:pt x="334" y="38"/>
                    <a:pt x="327" y="35"/>
                    <a:pt x="327" y="30"/>
                  </a:cubicBezTo>
                  <a:lnTo>
                    <a:pt x="327" y="24"/>
                  </a:lnTo>
                  <a:close/>
                  <a:moveTo>
                    <a:pt x="269" y="24"/>
                  </a:moveTo>
                  <a:cubicBezTo>
                    <a:pt x="269" y="19"/>
                    <a:pt x="276" y="15"/>
                    <a:pt x="284" y="15"/>
                  </a:cubicBezTo>
                  <a:cubicBezTo>
                    <a:pt x="294" y="15"/>
                    <a:pt x="294" y="15"/>
                    <a:pt x="294" y="15"/>
                  </a:cubicBezTo>
                  <a:cubicBezTo>
                    <a:pt x="302" y="15"/>
                    <a:pt x="309" y="19"/>
                    <a:pt x="309" y="24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309" y="35"/>
                    <a:pt x="302" y="38"/>
                    <a:pt x="294" y="38"/>
                  </a:cubicBezTo>
                  <a:cubicBezTo>
                    <a:pt x="284" y="38"/>
                    <a:pt x="284" y="38"/>
                    <a:pt x="284" y="38"/>
                  </a:cubicBezTo>
                  <a:cubicBezTo>
                    <a:pt x="276" y="38"/>
                    <a:pt x="269" y="35"/>
                    <a:pt x="269" y="30"/>
                  </a:cubicBezTo>
                  <a:lnTo>
                    <a:pt x="269" y="24"/>
                  </a:lnTo>
                  <a:close/>
                  <a:moveTo>
                    <a:pt x="210" y="24"/>
                  </a:moveTo>
                  <a:cubicBezTo>
                    <a:pt x="210" y="19"/>
                    <a:pt x="217" y="15"/>
                    <a:pt x="226" y="15"/>
                  </a:cubicBezTo>
                  <a:cubicBezTo>
                    <a:pt x="235" y="15"/>
                    <a:pt x="235" y="15"/>
                    <a:pt x="235" y="15"/>
                  </a:cubicBezTo>
                  <a:cubicBezTo>
                    <a:pt x="244" y="15"/>
                    <a:pt x="251" y="19"/>
                    <a:pt x="251" y="24"/>
                  </a:cubicBezTo>
                  <a:cubicBezTo>
                    <a:pt x="251" y="30"/>
                    <a:pt x="251" y="30"/>
                    <a:pt x="251" y="30"/>
                  </a:cubicBezTo>
                  <a:cubicBezTo>
                    <a:pt x="251" y="35"/>
                    <a:pt x="244" y="38"/>
                    <a:pt x="235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17" y="38"/>
                    <a:pt x="210" y="35"/>
                    <a:pt x="210" y="30"/>
                  </a:cubicBezTo>
                  <a:lnTo>
                    <a:pt x="210" y="24"/>
                  </a:lnTo>
                  <a:close/>
                  <a:moveTo>
                    <a:pt x="152" y="24"/>
                  </a:moveTo>
                  <a:cubicBezTo>
                    <a:pt x="152" y="19"/>
                    <a:pt x="159" y="15"/>
                    <a:pt x="167" y="15"/>
                  </a:cubicBezTo>
                  <a:cubicBezTo>
                    <a:pt x="177" y="15"/>
                    <a:pt x="177" y="15"/>
                    <a:pt x="177" y="15"/>
                  </a:cubicBezTo>
                  <a:cubicBezTo>
                    <a:pt x="186" y="15"/>
                    <a:pt x="193" y="19"/>
                    <a:pt x="193" y="24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193" y="35"/>
                    <a:pt x="186" y="38"/>
                    <a:pt x="177" y="38"/>
                  </a:cubicBezTo>
                  <a:cubicBezTo>
                    <a:pt x="167" y="38"/>
                    <a:pt x="167" y="38"/>
                    <a:pt x="167" y="38"/>
                  </a:cubicBezTo>
                  <a:cubicBezTo>
                    <a:pt x="159" y="38"/>
                    <a:pt x="152" y="35"/>
                    <a:pt x="152" y="30"/>
                  </a:cubicBezTo>
                  <a:lnTo>
                    <a:pt x="152" y="24"/>
                  </a:lnTo>
                  <a:close/>
                  <a:moveTo>
                    <a:pt x="93" y="24"/>
                  </a:moveTo>
                  <a:cubicBezTo>
                    <a:pt x="93" y="19"/>
                    <a:pt x="100" y="15"/>
                    <a:pt x="109" y="15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27" y="15"/>
                    <a:pt x="134" y="19"/>
                    <a:pt x="134" y="24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35"/>
                    <a:pt x="127" y="38"/>
                    <a:pt x="118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0" y="38"/>
                    <a:pt x="93" y="35"/>
                    <a:pt x="93" y="30"/>
                  </a:cubicBezTo>
                  <a:lnTo>
                    <a:pt x="93" y="24"/>
                  </a:lnTo>
                  <a:close/>
                  <a:moveTo>
                    <a:pt x="76" y="94"/>
                  </a:moveTo>
                  <a:cubicBezTo>
                    <a:pt x="76" y="99"/>
                    <a:pt x="69" y="103"/>
                    <a:pt x="60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2" y="103"/>
                    <a:pt x="35" y="99"/>
                    <a:pt x="35" y="94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4"/>
                    <a:pt x="42" y="80"/>
                    <a:pt x="5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9" y="80"/>
                    <a:pt x="76" y="84"/>
                    <a:pt x="76" y="89"/>
                  </a:cubicBezTo>
                  <a:lnTo>
                    <a:pt x="76" y="94"/>
                  </a:lnTo>
                  <a:close/>
                  <a:moveTo>
                    <a:pt x="80" y="71"/>
                  </a:moveTo>
                  <a:cubicBezTo>
                    <a:pt x="71" y="71"/>
                    <a:pt x="64" y="67"/>
                    <a:pt x="64" y="62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2"/>
                    <a:pt x="71" y="48"/>
                    <a:pt x="80" y="4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8" y="48"/>
                    <a:pt x="105" y="52"/>
                    <a:pt x="105" y="56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7"/>
                    <a:pt x="98" y="71"/>
                    <a:pt x="89" y="71"/>
                  </a:cubicBezTo>
                  <a:lnTo>
                    <a:pt x="80" y="71"/>
                  </a:lnTo>
                  <a:close/>
                  <a:moveTo>
                    <a:pt x="134" y="94"/>
                  </a:moveTo>
                  <a:cubicBezTo>
                    <a:pt x="134" y="99"/>
                    <a:pt x="127" y="103"/>
                    <a:pt x="118" y="103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0" y="103"/>
                    <a:pt x="93" y="99"/>
                    <a:pt x="93" y="94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84"/>
                    <a:pt x="100" y="80"/>
                    <a:pt x="109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27" y="80"/>
                    <a:pt x="134" y="84"/>
                    <a:pt x="134" y="89"/>
                  </a:cubicBezTo>
                  <a:lnTo>
                    <a:pt x="134" y="94"/>
                  </a:lnTo>
                  <a:close/>
                  <a:moveTo>
                    <a:pt x="138" y="71"/>
                  </a:moveTo>
                  <a:cubicBezTo>
                    <a:pt x="129" y="71"/>
                    <a:pt x="122" y="67"/>
                    <a:pt x="122" y="62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2" y="52"/>
                    <a:pt x="129" y="48"/>
                    <a:pt x="138" y="48"/>
                  </a:cubicBezTo>
                  <a:cubicBezTo>
                    <a:pt x="148" y="48"/>
                    <a:pt x="148" y="48"/>
                    <a:pt x="148" y="48"/>
                  </a:cubicBezTo>
                  <a:cubicBezTo>
                    <a:pt x="156" y="48"/>
                    <a:pt x="163" y="52"/>
                    <a:pt x="163" y="56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163" y="67"/>
                    <a:pt x="156" y="71"/>
                    <a:pt x="148" y="71"/>
                  </a:cubicBezTo>
                  <a:lnTo>
                    <a:pt x="138" y="71"/>
                  </a:lnTo>
                  <a:close/>
                  <a:moveTo>
                    <a:pt x="193" y="94"/>
                  </a:moveTo>
                  <a:cubicBezTo>
                    <a:pt x="193" y="99"/>
                    <a:pt x="186" y="103"/>
                    <a:pt x="177" y="103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59" y="103"/>
                    <a:pt x="152" y="99"/>
                    <a:pt x="152" y="9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52" y="84"/>
                    <a:pt x="159" y="80"/>
                    <a:pt x="167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80"/>
                    <a:pt x="193" y="84"/>
                    <a:pt x="193" y="89"/>
                  </a:cubicBezTo>
                  <a:lnTo>
                    <a:pt x="193" y="94"/>
                  </a:lnTo>
                  <a:close/>
                  <a:moveTo>
                    <a:pt x="196" y="71"/>
                  </a:moveTo>
                  <a:cubicBezTo>
                    <a:pt x="188" y="71"/>
                    <a:pt x="181" y="67"/>
                    <a:pt x="181" y="62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2"/>
                    <a:pt x="188" y="48"/>
                    <a:pt x="196" y="48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5" y="48"/>
                    <a:pt x="222" y="52"/>
                    <a:pt x="222" y="56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22" y="67"/>
                    <a:pt x="215" y="71"/>
                    <a:pt x="206" y="71"/>
                  </a:cubicBezTo>
                  <a:lnTo>
                    <a:pt x="196" y="71"/>
                  </a:lnTo>
                  <a:close/>
                  <a:moveTo>
                    <a:pt x="251" y="94"/>
                  </a:moveTo>
                  <a:cubicBezTo>
                    <a:pt x="251" y="99"/>
                    <a:pt x="244" y="103"/>
                    <a:pt x="235" y="103"/>
                  </a:cubicBezTo>
                  <a:cubicBezTo>
                    <a:pt x="226" y="103"/>
                    <a:pt x="226" y="103"/>
                    <a:pt x="226" y="103"/>
                  </a:cubicBezTo>
                  <a:cubicBezTo>
                    <a:pt x="217" y="103"/>
                    <a:pt x="210" y="99"/>
                    <a:pt x="210" y="94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0" y="84"/>
                    <a:pt x="217" y="80"/>
                    <a:pt x="22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4" y="80"/>
                    <a:pt x="251" y="84"/>
                    <a:pt x="251" y="89"/>
                  </a:cubicBezTo>
                  <a:lnTo>
                    <a:pt x="251" y="94"/>
                  </a:lnTo>
                  <a:close/>
                  <a:moveTo>
                    <a:pt x="255" y="71"/>
                  </a:moveTo>
                  <a:cubicBezTo>
                    <a:pt x="246" y="71"/>
                    <a:pt x="239" y="67"/>
                    <a:pt x="239" y="62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39" y="52"/>
                    <a:pt x="246" y="48"/>
                    <a:pt x="255" y="48"/>
                  </a:cubicBezTo>
                  <a:cubicBezTo>
                    <a:pt x="265" y="48"/>
                    <a:pt x="265" y="48"/>
                    <a:pt x="265" y="48"/>
                  </a:cubicBezTo>
                  <a:cubicBezTo>
                    <a:pt x="273" y="48"/>
                    <a:pt x="280" y="52"/>
                    <a:pt x="280" y="56"/>
                  </a:cubicBezTo>
                  <a:cubicBezTo>
                    <a:pt x="280" y="62"/>
                    <a:pt x="280" y="62"/>
                    <a:pt x="280" y="62"/>
                  </a:cubicBezTo>
                  <a:cubicBezTo>
                    <a:pt x="280" y="67"/>
                    <a:pt x="273" y="71"/>
                    <a:pt x="265" y="71"/>
                  </a:cubicBezTo>
                  <a:lnTo>
                    <a:pt x="255" y="71"/>
                  </a:lnTo>
                  <a:close/>
                  <a:moveTo>
                    <a:pt x="309" y="94"/>
                  </a:moveTo>
                  <a:cubicBezTo>
                    <a:pt x="309" y="99"/>
                    <a:pt x="302" y="103"/>
                    <a:pt x="294" y="103"/>
                  </a:cubicBezTo>
                  <a:cubicBezTo>
                    <a:pt x="284" y="103"/>
                    <a:pt x="284" y="103"/>
                    <a:pt x="284" y="103"/>
                  </a:cubicBezTo>
                  <a:cubicBezTo>
                    <a:pt x="276" y="103"/>
                    <a:pt x="269" y="99"/>
                    <a:pt x="269" y="94"/>
                  </a:cubicBezTo>
                  <a:cubicBezTo>
                    <a:pt x="269" y="89"/>
                    <a:pt x="269" y="89"/>
                    <a:pt x="269" y="89"/>
                  </a:cubicBezTo>
                  <a:cubicBezTo>
                    <a:pt x="269" y="84"/>
                    <a:pt x="276" y="80"/>
                    <a:pt x="284" y="80"/>
                  </a:cubicBezTo>
                  <a:cubicBezTo>
                    <a:pt x="294" y="80"/>
                    <a:pt x="294" y="80"/>
                    <a:pt x="294" y="80"/>
                  </a:cubicBezTo>
                  <a:cubicBezTo>
                    <a:pt x="302" y="80"/>
                    <a:pt x="309" y="84"/>
                    <a:pt x="309" y="89"/>
                  </a:cubicBezTo>
                  <a:lnTo>
                    <a:pt x="309" y="94"/>
                  </a:lnTo>
                  <a:close/>
                  <a:moveTo>
                    <a:pt x="313" y="71"/>
                  </a:moveTo>
                  <a:cubicBezTo>
                    <a:pt x="305" y="71"/>
                    <a:pt x="298" y="67"/>
                    <a:pt x="298" y="62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2"/>
                    <a:pt x="305" y="48"/>
                    <a:pt x="31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32" y="48"/>
                    <a:pt x="339" y="52"/>
                    <a:pt x="339" y="56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39" y="67"/>
                    <a:pt x="332" y="71"/>
                    <a:pt x="323" y="71"/>
                  </a:cubicBezTo>
                  <a:lnTo>
                    <a:pt x="313" y="71"/>
                  </a:lnTo>
                  <a:close/>
                  <a:moveTo>
                    <a:pt x="368" y="94"/>
                  </a:moveTo>
                  <a:cubicBezTo>
                    <a:pt x="368" y="99"/>
                    <a:pt x="361" y="103"/>
                    <a:pt x="352" y="103"/>
                  </a:cubicBezTo>
                  <a:cubicBezTo>
                    <a:pt x="343" y="103"/>
                    <a:pt x="343" y="103"/>
                    <a:pt x="343" y="103"/>
                  </a:cubicBezTo>
                  <a:cubicBezTo>
                    <a:pt x="334" y="103"/>
                    <a:pt x="327" y="99"/>
                    <a:pt x="327" y="94"/>
                  </a:cubicBezTo>
                  <a:cubicBezTo>
                    <a:pt x="327" y="89"/>
                    <a:pt x="327" y="89"/>
                    <a:pt x="327" y="89"/>
                  </a:cubicBezTo>
                  <a:cubicBezTo>
                    <a:pt x="327" y="84"/>
                    <a:pt x="334" y="80"/>
                    <a:pt x="343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61" y="80"/>
                    <a:pt x="368" y="84"/>
                    <a:pt x="368" y="89"/>
                  </a:cubicBezTo>
                  <a:lnTo>
                    <a:pt x="368" y="94"/>
                  </a:lnTo>
                  <a:close/>
                  <a:moveTo>
                    <a:pt x="372" y="71"/>
                  </a:moveTo>
                  <a:cubicBezTo>
                    <a:pt x="363" y="71"/>
                    <a:pt x="356" y="67"/>
                    <a:pt x="356" y="62"/>
                  </a:cubicBezTo>
                  <a:cubicBezTo>
                    <a:pt x="356" y="56"/>
                    <a:pt x="356" y="56"/>
                    <a:pt x="356" y="56"/>
                  </a:cubicBezTo>
                  <a:cubicBezTo>
                    <a:pt x="356" y="52"/>
                    <a:pt x="363" y="48"/>
                    <a:pt x="372" y="48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390" y="48"/>
                    <a:pt x="397" y="52"/>
                    <a:pt x="397" y="56"/>
                  </a:cubicBezTo>
                  <a:cubicBezTo>
                    <a:pt x="397" y="62"/>
                    <a:pt x="397" y="62"/>
                    <a:pt x="397" y="62"/>
                  </a:cubicBezTo>
                  <a:cubicBezTo>
                    <a:pt x="397" y="67"/>
                    <a:pt x="390" y="71"/>
                    <a:pt x="382" y="71"/>
                  </a:cubicBezTo>
                  <a:lnTo>
                    <a:pt x="372" y="71"/>
                  </a:lnTo>
                  <a:close/>
                  <a:moveTo>
                    <a:pt x="426" y="94"/>
                  </a:moveTo>
                  <a:cubicBezTo>
                    <a:pt x="426" y="99"/>
                    <a:pt x="419" y="103"/>
                    <a:pt x="411" y="103"/>
                  </a:cubicBezTo>
                  <a:cubicBezTo>
                    <a:pt x="401" y="103"/>
                    <a:pt x="401" y="103"/>
                    <a:pt x="401" y="103"/>
                  </a:cubicBezTo>
                  <a:cubicBezTo>
                    <a:pt x="392" y="103"/>
                    <a:pt x="385" y="99"/>
                    <a:pt x="385" y="94"/>
                  </a:cubicBezTo>
                  <a:cubicBezTo>
                    <a:pt x="385" y="89"/>
                    <a:pt x="385" y="89"/>
                    <a:pt x="385" y="89"/>
                  </a:cubicBezTo>
                  <a:cubicBezTo>
                    <a:pt x="385" y="84"/>
                    <a:pt x="392" y="80"/>
                    <a:pt x="401" y="80"/>
                  </a:cubicBezTo>
                  <a:cubicBezTo>
                    <a:pt x="411" y="80"/>
                    <a:pt x="411" y="80"/>
                    <a:pt x="411" y="80"/>
                  </a:cubicBezTo>
                  <a:cubicBezTo>
                    <a:pt x="419" y="80"/>
                    <a:pt x="426" y="84"/>
                    <a:pt x="426" y="89"/>
                  </a:cubicBezTo>
                  <a:lnTo>
                    <a:pt x="426" y="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02"/>
            <p:cNvSpPr/>
            <p:nvPr/>
          </p:nvSpPr>
          <p:spPr bwMode="auto">
            <a:xfrm>
              <a:off x="6099756" y="1884048"/>
              <a:ext cx="319867" cy="327381"/>
            </a:xfrm>
            <a:custGeom>
              <a:avLst/>
              <a:gdLst>
                <a:gd name="T0" fmla="*/ 10 w 126"/>
                <a:gd name="T1" fmla="*/ 0 h 129"/>
                <a:gd name="T2" fmla="*/ 0 w 126"/>
                <a:gd name="T3" fmla="*/ 10 h 129"/>
                <a:gd name="T4" fmla="*/ 10 w 126"/>
                <a:gd name="T5" fmla="*/ 20 h 129"/>
                <a:gd name="T6" fmla="*/ 82 w 126"/>
                <a:gd name="T7" fmla="*/ 20 h 129"/>
                <a:gd name="T8" fmla="*/ 106 w 126"/>
                <a:gd name="T9" fmla="*/ 56 h 129"/>
                <a:gd name="T10" fmla="*/ 106 w 126"/>
                <a:gd name="T11" fmla="*/ 119 h 129"/>
                <a:gd name="T12" fmla="*/ 116 w 126"/>
                <a:gd name="T13" fmla="*/ 129 h 129"/>
                <a:gd name="T14" fmla="*/ 126 w 126"/>
                <a:gd name="T15" fmla="*/ 119 h 129"/>
                <a:gd name="T16" fmla="*/ 126 w 126"/>
                <a:gd name="T17" fmla="*/ 56 h 129"/>
                <a:gd name="T18" fmla="*/ 82 w 126"/>
                <a:gd name="T19" fmla="*/ 0 h 129"/>
                <a:gd name="T20" fmla="*/ 10 w 126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29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95" y="20"/>
                    <a:pt x="106" y="36"/>
                    <a:pt x="106" y="56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6" y="125"/>
                    <a:pt x="111" y="129"/>
                    <a:pt x="116" y="129"/>
                  </a:cubicBezTo>
                  <a:cubicBezTo>
                    <a:pt x="122" y="129"/>
                    <a:pt x="126" y="125"/>
                    <a:pt x="126" y="119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6" y="25"/>
                    <a:pt x="106" y="0"/>
                    <a:pt x="82" y="0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847754" y="2913319"/>
            <a:ext cx="649649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数据库设计</a:t>
            </a:r>
            <a:endParaRPr lang="zh-CN" altLang="en-US" sz="48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7739" y="3730919"/>
            <a:ext cx="429652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之</a:t>
            </a:r>
            <a:r>
              <a:rPr lang="zh-CN" sz="24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数据库编程实验</a:t>
            </a:r>
            <a:endParaRPr lang="zh-CN" sz="2400" dirty="0">
              <a:solidFill>
                <a:srgbClr val="0070C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97080" y="4526281"/>
            <a:ext cx="3997841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073605" y="4834424"/>
            <a:ext cx="2044791" cy="3861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主讲人：李伟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48000" y="5529789"/>
            <a:ext cx="6096000" cy="3067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浙江工业大学</a:t>
            </a:r>
            <a:endParaRPr lang="zh-CN" altLang="en-US" sz="1400" dirty="0">
              <a:solidFill>
                <a:srgbClr val="0070C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665" b="1" dirty="0">
                <a:sym typeface="+mn-ea"/>
              </a:rPr>
              <a:t>--编写存储过程，实现客户名为{@CustomerID nchar(5)}的，定单ID，订单日期，预计到达日期，运送日期</a:t>
            </a: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65" b="1" dirty="0">
                <a:sym typeface="+mn-ea"/>
              </a:rPr>
              <a:t>--</a:t>
            </a:r>
            <a:r>
              <a:rPr lang="zh-CN" altLang="en-US" b="1" dirty="0">
                <a:sym typeface="+mn-ea"/>
              </a:rPr>
              <a:t>编写存储过程，实现</a:t>
            </a:r>
            <a:r>
              <a:rPr lang="zh-CN" altLang="en-US" b="1" dirty="0">
                <a:sym typeface="+mn-ea"/>
              </a:rPr>
              <a:t>订单名为{@OrderID}的，产品名，单价，数量，打折，总价钱</a:t>
            </a:r>
            <a:endParaRPr lang="zh-CN" altLang="en-US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b="1" dirty="0">
                <a:sym typeface="+mn-ea"/>
              </a:rPr>
              <a:t>--编写存储过程，运用游标，将Northwinds数据库中Products表中价格全部打8折</a:t>
            </a:r>
            <a:endParaRPr lang="zh-CN" altLang="en-US" sz="2400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ym typeface="+mn-ea"/>
              </a:rPr>
              <a:t>--在</a:t>
            </a:r>
            <a:r>
              <a:rPr lang="en-US" altLang="zh-CN" sz="2400" b="1" dirty="0">
                <a:sym typeface="+mn-ea"/>
              </a:rPr>
              <a:t>Orders</a:t>
            </a:r>
            <a:r>
              <a:rPr lang="zh-CN" altLang="en-US" sz="2400" b="1" dirty="0">
                <a:sym typeface="+mn-ea"/>
              </a:rPr>
              <a:t>表中增加订单总价字段（</a:t>
            </a:r>
            <a:r>
              <a:rPr lang="en-US" altLang="zh-CN" sz="2400" b="1" dirty="0">
                <a:sym typeface="+mn-ea"/>
              </a:rPr>
              <a:t>Total</a:t>
            </a:r>
            <a:r>
              <a:rPr lang="zh-CN" altLang="en-US" sz="2400" b="1" dirty="0">
                <a:sym typeface="+mn-ea"/>
              </a:rPr>
              <a:t>），</a:t>
            </a:r>
            <a:r>
              <a:rPr lang="zh-CN" altLang="en-US" sz="2400" b="1" dirty="0">
                <a:sym typeface="+mn-ea"/>
              </a:rPr>
              <a:t>编写存储过程，运用游标，给该字段赋值</a:t>
            </a:r>
            <a:endParaRPr lang="zh-CN" altLang="en-US" sz="2400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ym typeface="+mn-ea"/>
              </a:rPr>
              <a:t>--</a:t>
            </a:r>
            <a:r>
              <a:rPr lang="zh-CN" altLang="en-US" sz="2400" b="1" dirty="0">
                <a:sym typeface="+mn-ea"/>
              </a:rPr>
              <a:t>编写一个触发器，当在Order Details中新增一条记录是，自动在</a:t>
            </a:r>
            <a:r>
              <a:rPr lang="en-US" altLang="zh-CN" sz="2400" b="1" dirty="0">
                <a:sym typeface="+mn-ea"/>
              </a:rPr>
              <a:t>Orders</a:t>
            </a:r>
            <a:r>
              <a:rPr lang="zh-CN" altLang="en-US" sz="2400" b="1" dirty="0">
                <a:sym typeface="+mn-ea"/>
              </a:rPr>
              <a:t>表中，更新</a:t>
            </a:r>
            <a:r>
              <a:rPr lang="en-US" altLang="zh-CN" sz="2400" b="1" dirty="0">
                <a:sym typeface="+mn-ea"/>
              </a:rPr>
              <a:t>Total</a:t>
            </a:r>
            <a:r>
              <a:rPr lang="zh-CN" altLang="en-US" sz="2400" b="1" dirty="0">
                <a:sym typeface="+mn-ea"/>
              </a:rPr>
              <a:t>字段的值</a:t>
            </a:r>
            <a:endParaRPr lang="zh-CN" altLang="en-US" sz="2400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665" b="1" dirty="0">
                <a:sym typeface="+mn-ea"/>
              </a:rPr>
              <a:t>--编写存储过程，实现客户名为{@CustomerID nchar(5)}的，定单ID，订单日期，预计到达日期，运送日期</a:t>
            </a: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65" b="1" dirty="0">
                <a:sym typeface="+mn-ea"/>
              </a:rPr>
              <a:t>--</a:t>
            </a:r>
            <a:r>
              <a:rPr lang="zh-CN" altLang="en-US" b="1" dirty="0">
                <a:sym typeface="+mn-ea"/>
              </a:rPr>
              <a:t>编写存储过程，实现</a:t>
            </a:r>
            <a:r>
              <a:rPr lang="zh-CN" altLang="en-US" b="1" dirty="0">
                <a:sym typeface="+mn-ea"/>
              </a:rPr>
              <a:t>订单名为{@OrderID}的，产品名，单价，数量，打折，总价钱</a:t>
            </a:r>
            <a:endParaRPr lang="zh-CN" altLang="en-US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665" b="1" dirty="0">
                <a:sym typeface="+mn-ea"/>
              </a:rPr>
              <a:t>--编写存储过程，根据年份作为参数，计算该年度各类产品销售额占比</a:t>
            </a: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65" b="1" dirty="0">
                <a:sym typeface="+mn-ea"/>
              </a:rPr>
              <a:t>--</a:t>
            </a:r>
            <a:r>
              <a:rPr lang="zh-CN" altLang="en-US" b="1" dirty="0">
                <a:sym typeface="+mn-ea"/>
              </a:rPr>
              <a:t>编写存储过程，</a:t>
            </a:r>
            <a:r>
              <a:rPr lang="zh-CN" altLang="en-US" b="1" dirty="0">
                <a:sym typeface="+mn-ea"/>
              </a:rPr>
              <a:t>根据月份作为参数，计算该年度各类供应商提供的产品销售量占比、销售额占比</a:t>
            </a:r>
            <a:endParaRPr lang="zh-CN" altLang="en-US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本章能力培养目标</a:t>
            </a:r>
            <a:endParaRPr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8760" y="2092960"/>
            <a:ext cx="1166876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掌握存储过程编程方法</a:t>
            </a:r>
            <a:endParaRPr lang="zh-CN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掌握触发器编程方法</a:t>
            </a:r>
            <a:endParaRPr lang="zh-CN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b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掌握游标使用方法</a:t>
            </a:r>
            <a:endParaRPr lang="zh-CN" sz="2800" b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CN" alt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08455" y="304165"/>
            <a:ext cx="90081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SQL</a:t>
            </a:r>
            <a:r>
              <a:rPr lang="zh-CN" altLang="en-US" sz="6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语句练习</a:t>
            </a:r>
            <a:endParaRPr lang="zh-CN" altLang="en-US" sz="6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4100" y="2558823"/>
            <a:ext cx="24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54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62960" y="3608705"/>
            <a:ext cx="546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SQL</a:t>
            </a:r>
            <a:r>
              <a:rPr lang="zh-CN" altLang="en-US" sz="36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编写</a:t>
            </a:r>
            <a:endParaRPr lang="zh-CN" altLang="en-US" sz="3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--查询“Northwind”示例数据库中供应商的</a:t>
            </a:r>
            <a:r>
              <a:rPr lang="zh-CN" altLang="en-US" sz="2400" u="sng" dirty="0"/>
              <a:t>ID、公司名称、地区、城市和电话字段</a:t>
            </a:r>
            <a:r>
              <a:rPr lang="zh-CN" altLang="en-US" sz="2400" dirty="0"/>
              <a:t>的值。其中的一些供应商位于MA或OR</a:t>
            </a:r>
            <a:r>
              <a:rPr lang="zh-CN" altLang="en-US" sz="2400" u="sng" dirty="0"/>
              <a:t>地区</a:t>
            </a:r>
            <a:r>
              <a:rPr lang="zh-CN" altLang="en-US" sz="2400" dirty="0"/>
              <a:t>，另外一些供应商所在的</a:t>
            </a:r>
            <a:r>
              <a:rPr lang="zh-CN" altLang="en-US" sz="2400" u="sng" dirty="0"/>
              <a:t>城市</a:t>
            </a:r>
            <a:r>
              <a:rPr lang="zh-CN" altLang="en-US" sz="2400" dirty="0"/>
              <a:t>是Berlin的</a:t>
            </a: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--查询“Northwind”示例数据库中供应商的ID、公司名称、地区、城市和电话字段的值。条件是“地区等于</a:t>
            </a:r>
            <a:r>
              <a:rPr lang="en-US" altLang="zh-CN" sz="2400" dirty="0"/>
              <a:t>MA</a:t>
            </a:r>
            <a:r>
              <a:rPr lang="zh-CN" altLang="en-US" sz="2400" dirty="0"/>
              <a:t>”并且“联系人头衔等于销售代表”。</a:t>
            </a: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--查询“10248”和“10254”号订单的订单ID、运货商的公司名称、订单上所订购的产品的名称</a:t>
            </a: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--查询“10248”和“10254”号订单的订单ID、订单上所订购的产品的名称、数量、单价和折扣</a:t>
            </a: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sz="2400" dirty="0"/>
              <a:t>--查询“10248”和“10254”号订单的订单ID、订单上所订购的产品的名称及其销售金额</a:t>
            </a: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--查询单价大于20元的所有产品的产品名称、单价以及供应商的公司名称、电话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/>
              <a:t>--</a:t>
            </a:r>
            <a:r>
              <a:rPr lang="zh-CN" altLang="en-US" sz="2400" dirty="0"/>
              <a:t>查询在Berlin和London的客户在1996年订购的所有订单的订单ID、所订购的产品名称和数量</a:t>
            </a: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sz="2400" dirty="0"/>
              <a:t>--查询</a:t>
            </a:r>
            <a:r>
              <a:rPr lang="zh-CN" sz="2400" dirty="0"/>
              <a:t>在</a:t>
            </a:r>
            <a:r>
              <a:rPr lang="en-US" altLang="zh-CN" sz="2400" dirty="0"/>
              <a:t>BC</a:t>
            </a:r>
            <a:r>
              <a:rPr lang="zh-CN" altLang="en-US" sz="2400" dirty="0"/>
              <a:t>的</a:t>
            </a:r>
            <a:r>
              <a:rPr sz="2400" dirty="0"/>
              <a:t>客户的每份订单的订单ID、产品名称和销售金额</a:t>
            </a: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--按运货商公司名称，统计1997年由各个运货商承运的订单的总数量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sz="2400" dirty="0"/>
              <a:t>--统计各类产品的平均价格，并</a:t>
            </a:r>
            <a:r>
              <a:rPr lang="zh-CN" sz="2400" dirty="0"/>
              <a:t>按价格降序</a:t>
            </a:r>
            <a:r>
              <a:rPr sz="2400" dirty="0"/>
              <a:t>排序</a:t>
            </a: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sz="2400" dirty="0"/>
              <a:t>--统计1997年上半年的每份订单上所订购的产品的总数量</a:t>
            </a: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/>
              <a:t>--统计各类产品的平均价格</a:t>
            </a: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400" dirty="0"/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/>
              <a:t>--</a:t>
            </a:r>
            <a:r>
              <a:rPr lang="zh-CN" altLang="en-US" sz="2400" dirty="0"/>
              <a:t>统计产品销量前五名排行的供应商、产品名称、销量、总销售金额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08455" y="304165"/>
            <a:ext cx="90081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存储过程</a:t>
            </a:r>
            <a:endParaRPr lang="zh-CN" altLang="en-US" sz="6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4100" y="2558823"/>
            <a:ext cx="246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54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62960" y="3608705"/>
            <a:ext cx="546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存储过程实验</a:t>
            </a:r>
            <a:endParaRPr lang="zh-CN" altLang="en-US" sz="36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786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9565" y="431165"/>
            <a:ext cx="6717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题目</a:t>
            </a:r>
            <a:endParaRPr lang="zh-CN" sz="5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2905" y="2001520"/>
            <a:ext cx="11222355" cy="4718050"/>
          </a:xfrm>
        </p:spPr>
        <p:txBody>
          <a:bodyPr vert="horz" wrap="square" lIns="91440" tIns="45720" rIns="91440" bIns="45720" anchor="t">
            <a:normAutofit/>
          </a:bodyPr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665" b="1" dirty="0">
                <a:sym typeface="+mn-ea"/>
              </a:rPr>
              <a:t>--编写存储过程，实现查询订购日期在1996年7月1日至1996年7月15日之间的订单的订购日期、订单ID、相应订单的客户公司名称、负责订单的雇员的姓氏和名字等字段的值，并将查询结果按雇员的“姓氏”和“名字”字段的升序排列，“姓氏”和“名字”值相同的记录按“订单 ID”的降序排列</a:t>
            </a: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665" b="1" dirty="0">
              <a:sym typeface="+mn-ea"/>
            </a:endParaRPr>
          </a:p>
          <a:p>
            <a:pPr marL="0" indent="0" eaLnBrk="1" hangingPunct="1">
              <a:lnSpc>
                <a:spcPct val="15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65" b="1" dirty="0">
                <a:sym typeface="+mn-ea"/>
              </a:rPr>
              <a:t>--</a:t>
            </a:r>
            <a:r>
              <a:rPr lang="zh-CN" altLang="en-US" sz="2665" b="1" dirty="0">
                <a:sym typeface="+mn-ea"/>
              </a:rPr>
              <a:t>将上题存储过程</a:t>
            </a:r>
            <a:r>
              <a:rPr lang="zh-CN" altLang="en-US" sz="2660" b="1" dirty="0">
                <a:sym typeface="+mn-ea"/>
              </a:rPr>
              <a:t>中的</a:t>
            </a:r>
            <a:r>
              <a:rPr lang="zh-CN" altLang="en-US" sz="2665" b="1" dirty="0">
                <a:sym typeface="+mn-ea"/>
              </a:rPr>
              <a:t>订购日期改为两个输入参数</a:t>
            </a:r>
            <a:endParaRPr lang="zh-CN" altLang="en-US" sz="2400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思源黑体 CN Medium</vt:lpstr>
      <vt:lpstr>黑体</vt:lpstr>
      <vt:lpstr>思源黑体 CN Light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润鑫</dc:creator>
  <cp:lastModifiedBy>Kukukukiki</cp:lastModifiedBy>
  <cp:revision>139</cp:revision>
  <dcterms:created xsi:type="dcterms:W3CDTF">2020-07-31T07:19:00Z</dcterms:created>
  <dcterms:modified xsi:type="dcterms:W3CDTF">2020-10-20T04:38:45Z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