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57" r:id="rId3"/>
  </p:sldMasterIdLst>
  <p:notesMasterIdLst>
    <p:notesMasterId r:id="rId5"/>
  </p:notesMasterIdLst>
  <p:handoutMasterIdLst>
    <p:handoutMasterId r:id="rId22"/>
  </p:handoutMasterIdLst>
  <p:sldIdLst>
    <p:sldId id="268" r:id="rId4"/>
    <p:sldId id="269" r:id="rId6"/>
    <p:sldId id="271" r:id="rId7"/>
    <p:sldId id="281" r:id="rId8"/>
    <p:sldId id="280" r:id="rId9"/>
    <p:sldId id="283" r:id="rId10"/>
    <p:sldId id="284" r:id="rId11"/>
    <p:sldId id="291" r:id="rId12"/>
    <p:sldId id="262" r:id="rId13"/>
    <p:sldId id="314" r:id="rId14"/>
    <p:sldId id="315" r:id="rId15"/>
    <p:sldId id="289" r:id="rId16"/>
    <p:sldId id="311" r:id="rId17"/>
    <p:sldId id="316" r:id="rId18"/>
    <p:sldId id="292" r:id="rId19"/>
    <p:sldId id="326" r:id="rId20"/>
    <p:sldId id="257" r:id="rId21"/>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2" autoAdjust="0"/>
  </p:normalViewPr>
  <p:slideViewPr>
    <p:cSldViewPr snapToGrid="0">
      <p:cViewPr varScale="1">
        <p:scale>
          <a:sx n="78" d="100"/>
          <a:sy n="78" d="100"/>
        </p:scale>
        <p:origin x="806" y="67"/>
      </p:cViewPr>
      <p:guideLst>
        <p:guide orient="horz" pos="2160"/>
        <p:guide pos="3906"/>
      </p:guideLst>
    </p:cSldViewPr>
  </p:slideViewPr>
  <p:notesTextViewPr>
    <p:cViewPr>
      <p:scale>
        <a:sx n="1" d="1"/>
        <a:sy n="1" d="1"/>
      </p:scale>
      <p:origin x="0" y="0"/>
    </p:cViewPr>
  </p:notesTextViewPr>
  <p:notesViewPr>
    <p:cSldViewPr snapToGrid="0">
      <p:cViewPr varScale="1">
        <p:scale>
          <a:sx n="77" d="100"/>
          <a:sy n="77"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592F9BB-E9D3-4971-98B6-25B67B790E54}"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CA6C9-E2E2-4922-B1A7-E6462166C8C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3150C38-C506-467B-8DC0-1448EE621FE9}"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2C70E52-1238-4A7F-867E-2F90BFCA0D60}" type="slidenum">
              <a:rPr lang="en-US" altLang="zh-CN"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Microsoft YaHei UI" panose="020B0503020204020204" pitchFamily="34" charset="-122"/>
                <a:ea typeface="Microsoft YaHei UI" panose="020B0503020204020204" pitchFamily="34" charset="-122"/>
              </a:rPr>
              <a:t>1. </a:t>
            </a:r>
            <a:r>
              <a:rPr lang="zh-CN" altLang="en-US">
                <a:latin typeface="Microsoft YaHei UI" panose="020B0503020204020204" pitchFamily="34" charset="-122"/>
                <a:ea typeface="Microsoft YaHei UI" panose="020B0503020204020204" pitchFamily="34" charset="-122"/>
              </a:rPr>
              <a:t>微内核只提供必要服务的操作系统内核，包括任务管理、中断处理、内存管理。模块间通信一般只进行消息传递。最根本思想就是要保持操作系统的内核尽可能小，就越便于在不同的硬件系统间进行移植。微内核可以更有效地利用内存，简化应用程序开发
    宏内核通过直接调用其他模块中的函数来实现模块间通信把文件系统，网络协议栈全部做到了内核里面，庞大许多
</a:t>
            </a:r>
            <a:r>
              <a:rPr lang="en-US" altLang="zh-CN">
                <a:latin typeface="Microsoft YaHei UI" panose="020B0503020204020204" pitchFamily="34" charset="-122"/>
                <a:ea typeface="Microsoft YaHei UI" panose="020B0503020204020204" pitchFamily="34" charset="-122"/>
              </a:rPr>
              <a:t>2. </a:t>
            </a:r>
            <a:r>
              <a:rPr lang="zh-CN" altLang="en-US">
                <a:latin typeface="Microsoft YaHei UI" panose="020B0503020204020204" pitchFamily="34" charset="-122"/>
                <a:ea typeface="Microsoft YaHei UI" panose="020B0503020204020204" pitchFamily="34" charset="-122"/>
              </a:rPr>
              <a:t>相比用户模式是没有办法访问到内和空间，除非通过系统调用
    </a:t>
            </a:r>
            <a:r>
              <a:rPr lang="en-US" altLang="zh-CN">
                <a:latin typeface="Microsoft YaHei UI" panose="020B0503020204020204" pitchFamily="34" charset="-122"/>
                <a:ea typeface="Microsoft YaHei UI" panose="020B0503020204020204" pitchFamily="34" charset="-122"/>
              </a:rPr>
              <a:t>vx</a:t>
            </a:r>
            <a:r>
              <a:rPr lang="zh-CN" altLang="en-US">
                <a:latin typeface="Microsoft YaHei UI" panose="020B0503020204020204" pitchFamily="34" charset="-122"/>
                <a:ea typeface="Microsoft YaHei UI" panose="020B0503020204020204" pitchFamily="34" charset="-122"/>
              </a:rPr>
              <a:t>快的一个原因，调用就是函数调用，</a:t>
            </a:r>
            <a:r>
              <a:rPr lang="en-US" altLang="zh-CN">
                <a:latin typeface="Microsoft YaHei UI" panose="020B0503020204020204" pitchFamily="34" charset="-122"/>
                <a:ea typeface="Microsoft YaHei UI" panose="020B0503020204020204" pitchFamily="34" charset="-122"/>
              </a:rPr>
              <a:t>linux</a:t>
            </a:r>
            <a:r>
              <a:rPr lang="zh-CN" altLang="en-US">
                <a:latin typeface="Microsoft YaHei UI" panose="020B0503020204020204" pitchFamily="34" charset="-122"/>
                <a:ea typeface="Microsoft YaHei UI" panose="020B0503020204020204" pitchFamily="34" charset="-122"/>
              </a:rPr>
              <a:t>则需要系统调用，相同硬件平台上，两者速度相差</a:t>
            </a:r>
            <a:r>
              <a:rPr lang="en-US" altLang="zh-CN">
                <a:latin typeface="Microsoft YaHei UI" panose="020B0503020204020204" pitchFamily="34" charset="-122"/>
                <a:ea typeface="Microsoft YaHei UI" panose="020B0503020204020204" pitchFamily="34" charset="-122"/>
              </a:rPr>
              <a:t>50</a:t>
            </a:r>
            <a:r>
              <a:rPr lang="zh-CN" altLang="en-US">
                <a:latin typeface="Microsoft YaHei UI" panose="020B0503020204020204" pitchFamily="34" charset="-122"/>
                <a:ea typeface="Microsoft YaHei UI" panose="020B0503020204020204" pitchFamily="34" charset="-122"/>
              </a:rPr>
              <a:t>倍以上
    </a:t>
            </a:r>
            <a:r>
              <a:rPr lang="en-US" altLang="zh-CN">
                <a:latin typeface="Microsoft YaHei UI" panose="020B0503020204020204" pitchFamily="34" charset="-122"/>
                <a:ea typeface="Microsoft YaHei UI" panose="020B0503020204020204" pitchFamily="34" charset="-122"/>
              </a:rPr>
              <a:t>linux</a:t>
            </a:r>
            <a:r>
              <a:rPr lang="zh-CN" altLang="en-US">
                <a:latin typeface="Microsoft YaHei UI" panose="020B0503020204020204" pitchFamily="34" charset="-122"/>
                <a:ea typeface="Microsoft YaHei UI" panose="020B0503020204020204" pitchFamily="34" charset="-122"/>
              </a:rPr>
              <a:t>单内核模式结构紧凑、执行速度快，但是缺乏层次
</a:t>
            </a:r>
            <a:r>
              <a:rPr lang="en-US" altLang="zh-CN">
                <a:latin typeface="Microsoft YaHei UI" panose="020B0503020204020204" pitchFamily="34" charset="-122"/>
                <a:ea typeface="Microsoft YaHei UI" panose="020B0503020204020204" pitchFamily="34" charset="-122"/>
              </a:rPr>
              <a:t>3. vx</a:t>
            </a:r>
            <a:r>
              <a:rPr lang="zh-CN" altLang="en-US">
                <a:latin typeface="Microsoft YaHei UI" panose="020B0503020204020204" pitchFamily="34" charset="-122"/>
                <a:ea typeface="Microsoft YaHei UI" panose="020B0503020204020204" pitchFamily="34" charset="-122"/>
              </a:rPr>
              <a:t>牺牲安全提高效率，所有任务运行于同一物理地址空间，不能直接地提供内存保护，不能防止错误蔓延。一个模块崩溃，将导致整个系统崩溃</a:t>
            </a:r>
            <a:r>
              <a:rPr lang="en-US" altLang="zh-CN">
                <a:latin typeface="Microsoft YaHei UI" panose="020B0503020204020204" pitchFamily="34" charset="-122"/>
                <a:ea typeface="Microsoft YaHei UI" panose="020B0503020204020204" pitchFamily="34" charset="-122"/>
              </a:rPr>
              <a:t>.
    linux</a:t>
            </a:r>
            <a:r>
              <a:rPr lang="zh-CN" altLang="en-US">
                <a:latin typeface="Microsoft YaHei UI" panose="020B0503020204020204" pitchFamily="34" charset="-122"/>
                <a:ea typeface="Microsoft YaHei UI" panose="020B0503020204020204" pitchFamily="34" charset="-122"/>
              </a:rPr>
              <a:t>用户具有独立的地址空间，提供了内存保护，进程和核心隔离
</a:t>
            </a:r>
            <a:r>
              <a:rPr lang="en-US" altLang="zh-CN">
                <a:latin typeface="Microsoft YaHei UI" panose="020B0503020204020204" pitchFamily="34" charset="-122"/>
                <a:ea typeface="Microsoft YaHei UI" panose="020B0503020204020204" pitchFamily="34" charset="-122"/>
              </a:rPr>
              <a:t>4. vx</a:t>
            </a:r>
            <a:r>
              <a:rPr lang="zh-CN" altLang="en-US">
                <a:latin typeface="Microsoft YaHei UI" panose="020B0503020204020204" pitchFamily="34" charset="-122"/>
                <a:ea typeface="Microsoft YaHei UI" panose="020B0503020204020204" pitchFamily="34" charset="-122"/>
              </a:rPr>
              <a:t>内核使任务能快速共享系统的绝大部分资源
    </a:t>
            </a:r>
            <a:r>
              <a:rPr lang="en-US" altLang="zh-CN">
                <a:latin typeface="Microsoft YaHei UI" panose="020B0503020204020204" pitchFamily="34" charset="-122"/>
                <a:ea typeface="Microsoft YaHei UI" panose="020B0503020204020204" pitchFamily="34" charset="-122"/>
              </a:rPr>
              <a:t>linux </a:t>
            </a:r>
            <a:r>
              <a:rPr lang="zh-CN" altLang="en-US">
                <a:latin typeface="Microsoft YaHei UI" panose="020B0503020204020204" pitchFamily="34" charset="-122"/>
                <a:ea typeface="Microsoft YaHei UI" panose="020B0503020204020204" pitchFamily="34" charset="-122"/>
              </a:rPr>
              <a:t>操作系统管理在其上运行的所有进程，线程在进程中共享相同的运行环境
</a:t>
            </a:r>
            <a:r>
              <a:rPr lang="en-US" altLang="zh-CN">
                <a:latin typeface="Microsoft YaHei UI" panose="020B0503020204020204" pitchFamily="34" charset="-122"/>
                <a:ea typeface="Microsoft YaHei UI" panose="020B0503020204020204" pitchFamily="34" charset="-122"/>
              </a:rPr>
              <a:t>5. vx</a:t>
            </a:r>
            <a:r>
              <a:rPr lang="zh-CN" altLang="en-US">
                <a:latin typeface="Microsoft YaHei UI" panose="020B0503020204020204" pitchFamily="34" charset="-122"/>
                <a:ea typeface="Microsoft YaHei UI" panose="020B0503020204020204" pitchFamily="34" charset="-122"/>
              </a:rPr>
              <a:t>通过函数直接调用，更快
    </a:t>
            </a:r>
            <a:r>
              <a:rPr lang="en-US" altLang="zh-CN">
                <a:latin typeface="Microsoft YaHei UI" panose="020B0503020204020204" pitchFamily="34" charset="-122"/>
                <a:ea typeface="Microsoft YaHei UI" panose="020B0503020204020204" pitchFamily="34" charset="-122"/>
              </a:rPr>
              <a:t>linux </a:t>
            </a:r>
            <a:r>
              <a:rPr lang="zh-CN" altLang="en-US">
                <a:latin typeface="Microsoft YaHei UI" panose="020B0503020204020204" pitchFamily="34" charset="-122"/>
                <a:ea typeface="Microsoft YaHei UI" panose="020B0503020204020204" pitchFamily="34" charset="-122"/>
              </a:rPr>
              <a:t>由操作系统实现的所有系统调用所构成的集合即程序接口或应用编程接口，更安全
</a:t>
            </a:r>
            <a:r>
              <a:rPr lang="en-US" altLang="zh-CN">
                <a:latin typeface="Microsoft YaHei UI" panose="020B0503020204020204" pitchFamily="34" charset="-122"/>
                <a:ea typeface="Microsoft YaHei UI" panose="020B0503020204020204" pitchFamily="34" charset="-122"/>
              </a:rPr>
              <a:t>6. vx</a:t>
            </a:r>
            <a:r>
              <a:rPr lang="zh-CN" altLang="en-US">
                <a:latin typeface="Microsoft YaHei UI" panose="020B0503020204020204" pitchFamily="34" charset="-122"/>
                <a:ea typeface="Microsoft YaHei UI" panose="020B0503020204020204" pitchFamily="34" charset="-122"/>
              </a:rPr>
              <a:t>实时操作系统之中，最关注的是每个任务在多长时间内可以完成
    </a:t>
            </a:r>
            <a:r>
              <a:rPr lang="en-US" altLang="zh-CN">
                <a:latin typeface="Microsoft YaHei UI" panose="020B0503020204020204" pitchFamily="34" charset="-122"/>
                <a:ea typeface="Microsoft YaHei UI" panose="020B0503020204020204" pitchFamily="34" charset="-122"/>
              </a:rPr>
              <a:t>linux </a:t>
            </a:r>
            <a:r>
              <a:rPr lang="zh-CN" altLang="en-US">
                <a:latin typeface="Microsoft YaHei UI" panose="020B0503020204020204" pitchFamily="34" charset="-122"/>
                <a:ea typeface="Microsoft YaHei UI" panose="020B0503020204020204" pitchFamily="34" charset="-122"/>
              </a:rPr>
              <a:t>分时操作系统中，计算机资源会尽量被平均地分配给系统内所有的工作</a:t>
            </a:r>
            <a:endParaRPr lang="en-US" altLang="zh-CN">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图形用户界面：如多窗口技术、菜单技术</a:t>
            </a:r>
            <a:endParaRPr lang="zh-CN" altLang="en-US">
              <a:sym typeface="+mn-ea"/>
            </a:endParaRPr>
          </a:p>
          <a:p>
            <a:r>
              <a:rPr lang="zh-CN" altLang="en-US">
                <a:latin typeface="Microsoft YaHei UI" panose="020B0503020204020204" pitchFamily="34" charset="-122"/>
                <a:ea typeface="Microsoft YaHei UI" panose="020B0503020204020204" pitchFamily="34" charset="-122"/>
              </a:rPr>
              <a:t>多任务：是指在</a:t>
            </a:r>
            <a:r>
              <a:rPr lang="en-US" altLang="zh-CN">
                <a:latin typeface="Microsoft YaHei UI" panose="020B0503020204020204" pitchFamily="34" charset="-122"/>
                <a:ea typeface="Microsoft YaHei UI" panose="020B0503020204020204" pitchFamily="34" charset="-122"/>
              </a:rPr>
              <a:t>OS</a:t>
            </a:r>
            <a:r>
              <a:rPr lang="zh-CN" altLang="en-US">
                <a:latin typeface="Microsoft YaHei UI" panose="020B0503020204020204" pitchFamily="34" charset="-122"/>
                <a:ea typeface="Microsoft YaHei UI" panose="020B0503020204020204" pitchFamily="34" charset="-122"/>
              </a:rPr>
              <a:t>环境下可同时运行多个应用程序</a:t>
            </a:r>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Microsoft YaHei UI" panose="020B0503020204020204" pitchFamily="34" charset="-122"/>
                <a:ea typeface="Microsoft YaHei UI" panose="020B0503020204020204" pitchFamily="34" charset="-122"/>
              </a:rPr>
              <a:t>    风河系统公司由</a:t>
            </a:r>
            <a:r>
              <a:rPr lang="en-US" altLang="zh-CN">
                <a:latin typeface="Microsoft YaHei UI" panose="020B0503020204020204" pitchFamily="34" charset="-122"/>
                <a:ea typeface="Microsoft YaHei UI" panose="020B0503020204020204" pitchFamily="34" charset="-122"/>
              </a:rPr>
              <a:t>Jerry Fiddler</a:t>
            </a:r>
            <a:r>
              <a:rPr lang="zh-CN" altLang="en-US">
                <a:latin typeface="Microsoft YaHei UI" panose="020B0503020204020204" pitchFamily="34" charset="-122"/>
                <a:ea typeface="Microsoft YaHei UI" panose="020B0503020204020204" pitchFamily="34" charset="-122"/>
              </a:rPr>
              <a:t>和</a:t>
            </a:r>
            <a:r>
              <a:rPr lang="en-US" altLang="zh-CN">
                <a:latin typeface="Microsoft YaHei UI" panose="020B0503020204020204" pitchFamily="34" charset="-122"/>
                <a:ea typeface="Microsoft YaHei UI" panose="020B0503020204020204" pitchFamily="34" charset="-122"/>
              </a:rPr>
              <a:t>Dave Wilner</a:t>
            </a:r>
            <a:r>
              <a:rPr lang="zh-CN" altLang="en-US">
                <a:latin typeface="Microsoft YaHei UI" panose="020B0503020204020204" pitchFamily="34" charset="-122"/>
                <a:ea typeface="Microsoft YaHei UI" panose="020B0503020204020204" pitchFamily="34" charset="-122"/>
              </a:rPr>
              <a:t>共同创立，</a:t>
            </a:r>
            <a:r>
              <a:rPr lang="en-US" altLang="zh-CN">
                <a:latin typeface="Microsoft YaHei UI" panose="020B0503020204020204" pitchFamily="34" charset="-122"/>
                <a:ea typeface="Microsoft YaHei UI" panose="020B0503020204020204" pitchFamily="34" charset="-122"/>
              </a:rPr>
              <a:t>1981</a:t>
            </a:r>
            <a:r>
              <a:rPr lang="zh-CN" altLang="en-US">
                <a:latin typeface="Microsoft YaHei UI" panose="020B0503020204020204" pitchFamily="34" charset="-122"/>
                <a:ea typeface="Microsoft YaHei UI" panose="020B0503020204020204" pitchFamily="34" charset="-122"/>
              </a:rPr>
              <a:t>年</a:t>
            </a:r>
            <a:r>
              <a:rPr lang="en-US" altLang="zh-CN">
                <a:latin typeface="Microsoft YaHei UI" panose="020B0503020204020204" pitchFamily="34" charset="-122"/>
                <a:ea typeface="Microsoft YaHei UI" panose="020B0503020204020204" pitchFamily="34" charset="-122"/>
              </a:rPr>
              <a:t>Fiddler</a:t>
            </a:r>
            <a:r>
              <a:rPr lang="zh-CN" altLang="en-US">
                <a:latin typeface="Microsoft YaHei UI" panose="020B0503020204020204" pitchFamily="34" charset="-122"/>
                <a:ea typeface="Microsoft YaHei UI" panose="020B0503020204020204" pitchFamily="34" charset="-122"/>
              </a:rPr>
              <a:t>离开美国劳伦斯伯克利国家实验室，从事控制系统的软件编写工作，但他想在“计算机音乐合成”方面创业，于是他投资了一家致力于实时处理方面的咨询公司。早期的客户包括美式橄榄球联盟和电影导演弗朗西斯·福特·科波拉。</a:t>
            </a:r>
            <a:r>
              <a:rPr lang="en-US" altLang="zh-CN">
                <a:latin typeface="Microsoft YaHei UI" panose="020B0503020204020204" pitchFamily="34" charset="-122"/>
                <a:ea typeface="Microsoft YaHei UI" panose="020B0503020204020204" pitchFamily="34" charset="-122"/>
              </a:rPr>
              <a:t>Wilner</a:t>
            </a:r>
            <a:r>
              <a:rPr lang="zh-CN" altLang="en-US">
                <a:latin typeface="Microsoft YaHei UI" panose="020B0503020204020204" pitchFamily="34" charset="-122"/>
                <a:ea typeface="Microsoft YaHei UI" panose="020B0503020204020204" pitchFamily="34" charset="-122"/>
              </a:rPr>
              <a:t>是之前伯克利实验室的同事，加入了</a:t>
            </a:r>
            <a:r>
              <a:rPr lang="en-US" altLang="zh-CN">
                <a:latin typeface="Microsoft YaHei UI" panose="020B0503020204020204" pitchFamily="34" charset="-122"/>
                <a:ea typeface="Microsoft YaHei UI" panose="020B0503020204020204" pitchFamily="34" charset="-122"/>
              </a:rPr>
              <a:t>Fiddler</a:t>
            </a:r>
            <a:r>
              <a:rPr lang="zh-CN" altLang="en-US">
                <a:latin typeface="Microsoft YaHei UI" panose="020B0503020204020204" pitchFamily="34" charset="-122"/>
                <a:ea typeface="Microsoft YaHei UI" panose="020B0503020204020204" pitchFamily="34" charset="-122"/>
              </a:rPr>
              <a:t>并成立了合伙公司风河系统公司 </a:t>
            </a:r>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名称来源于</a:t>
            </a:r>
            <a:r>
              <a:rPr lang="en-US" altLang="zh-CN">
                <a:latin typeface="Microsoft YaHei UI" panose="020B0503020204020204" pitchFamily="34" charset="-122"/>
                <a:ea typeface="Microsoft YaHei UI" panose="020B0503020204020204" pitchFamily="34" charset="-122"/>
              </a:rPr>
              <a:t>Fiddler</a:t>
            </a:r>
            <a:r>
              <a:rPr lang="zh-CN" altLang="en-US">
                <a:latin typeface="Microsoft YaHei UI" panose="020B0503020204020204" pitchFamily="34" charset="-122"/>
                <a:ea typeface="Microsoft YaHei UI" panose="020B0503020204020204" pitchFamily="34" charset="-122"/>
              </a:rPr>
              <a:t>常去度假的</a:t>
            </a:r>
            <a:r>
              <a:rPr lang="en-US" altLang="zh-CN">
                <a:latin typeface="Microsoft YaHei UI" panose="020B0503020204020204" pitchFamily="34" charset="-122"/>
                <a:ea typeface="Microsoft YaHei UI" panose="020B0503020204020204" pitchFamily="34" charset="-122"/>
              </a:rPr>
              <a:t>wind river</a:t>
            </a:r>
            <a:r>
              <a:rPr lang="zh-CN" altLang="en-US">
                <a:latin typeface="Microsoft YaHei UI" panose="020B0503020204020204" pitchFamily="34" charset="-122"/>
                <a:ea typeface="Microsoft YaHei UI" panose="020B0503020204020204" pitchFamily="34" charset="-122"/>
              </a:rPr>
              <a:t>山脉</a:t>
            </a:r>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
    </a:t>
            </a:r>
            <a:r>
              <a:rPr lang="en-US" altLang="zh-CN">
                <a:latin typeface="Microsoft YaHei UI" panose="020B0503020204020204" pitchFamily="34" charset="-122"/>
                <a:ea typeface="Microsoft YaHei UI" panose="020B0503020204020204" pitchFamily="34" charset="-122"/>
              </a:rPr>
              <a:t>Youtube</a:t>
            </a:r>
            <a:r>
              <a:rPr lang="zh-CN" altLang="en-US">
                <a:latin typeface="Microsoft YaHei UI" panose="020B0503020204020204" pitchFamily="34" charset="-122"/>
                <a:ea typeface="Microsoft YaHei UI" panose="020B0503020204020204" pitchFamily="34" charset="-122"/>
              </a:rPr>
              <a:t>上还有创始人</a:t>
            </a:r>
            <a:r>
              <a:rPr lang="en-US" altLang="zh-CN">
                <a:latin typeface="Microsoft YaHei UI" panose="020B0503020204020204" pitchFamily="34" charset="-122"/>
                <a:ea typeface="Microsoft YaHei UI" panose="020B0503020204020204" pitchFamily="34" charset="-122"/>
              </a:rPr>
              <a:t>Jerry Fiddler</a:t>
            </a:r>
            <a:r>
              <a:rPr lang="zh-CN" altLang="en-US">
                <a:latin typeface="Microsoft YaHei UI" panose="020B0503020204020204" pitchFamily="34" charset="-122"/>
                <a:ea typeface="Microsoft YaHei UI" panose="020B0503020204020204" pitchFamily="34" charset="-122"/>
              </a:rPr>
              <a:t>的演讲，现在他已经成为一名风险投资家。</a:t>
            </a:r>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22C70E52-1238-4A7F-867E-2F90BFCA0D6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标题 1"/>
          <p:cNvSpPr>
            <a:spLocks noGrp="1"/>
          </p:cNvSpPr>
          <p:nvPr>
            <p:ph type="ctrTitle"/>
          </p:nvPr>
        </p:nvSpPr>
        <p:spPr>
          <a:xfrm>
            <a:off x="2476500" y="2716272"/>
            <a:ext cx="8683625" cy="2421464"/>
          </a:xfrm>
        </p:spPr>
        <p:txBody>
          <a:bodyPr rtlCol="0" anchor="b">
            <a:normAutofit/>
          </a:bodyPr>
          <a:lstStyle>
            <a:lvl1pPr algn="r">
              <a:defRPr sz="4800">
                <a:effectLst/>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2476500" y="5137736"/>
            <a:ext cx="8683625" cy="732840"/>
          </a:xfrm>
        </p:spPr>
        <p:txBody>
          <a:bodyPr rtlCol="0" anchor="t">
            <a:normAutofit/>
          </a:bodyPr>
          <a:lstStyle>
            <a:lvl1pPr marL="0" indent="0" algn="r">
              <a:buNone/>
              <a:defRPr sz="1800" cap="all">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a:p>
        </p:txBody>
      </p:sp>
      <p:sp>
        <p:nvSpPr>
          <p:cNvPr id="4" name="日期占位符 3"/>
          <p:cNvSpPr>
            <a:spLocks noGrp="1"/>
          </p:cNvSpPr>
          <p:nvPr>
            <p:ph type="dt" sz="half" idx="10"/>
          </p:nvPr>
        </p:nvSpPr>
        <p:spPr>
          <a:xfrm>
            <a:off x="8932558" y="5870575"/>
            <a:ext cx="1600200" cy="377825"/>
          </a:xfrm>
        </p:spPr>
        <p:txBody>
          <a:bodyPr rtlCol="0"/>
          <a:lstStyle>
            <a:lvl1pPr>
              <a:defRPr>
                <a:latin typeface="Microsoft YaHei UI" panose="020B0503020204020204" pitchFamily="34" charset="-122"/>
                <a:ea typeface="Microsoft YaHei UI" panose="020B0503020204020204" pitchFamily="34" charset="-122"/>
              </a:defRPr>
            </a:lvl1pPr>
          </a:lstStyle>
          <a:p>
            <a:fld id="{13A8D771-3EC6-454C-B846-875D6748A3EB}" type="datetime1">
              <a:rPr lang="zh-CN" altLang="en-US" smtClean="0"/>
            </a:fld>
            <a:endParaRPr lang="zh-CN" altLang="en-US"/>
          </a:p>
        </p:txBody>
      </p:sp>
      <p:sp>
        <p:nvSpPr>
          <p:cNvPr id="5" name="页脚占位符 4"/>
          <p:cNvSpPr>
            <a:spLocks noGrp="1"/>
          </p:cNvSpPr>
          <p:nvPr>
            <p:ph type="ftr" sz="quarter" idx="11"/>
          </p:nvPr>
        </p:nvSpPr>
        <p:spPr>
          <a:xfrm>
            <a:off x="3962399" y="5870575"/>
            <a:ext cx="4893958" cy="3778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6" name="幻灯片编号占位符 5"/>
          <p:cNvSpPr>
            <a:spLocks noGrp="1"/>
          </p:cNvSpPr>
          <p:nvPr>
            <p:ph type="sldNum" sz="quarter" idx="12"/>
          </p:nvPr>
        </p:nvSpPr>
        <p:spPr>
          <a:xfrm>
            <a:off x="10608958" y="5870575"/>
            <a:ext cx="551167" cy="377825"/>
          </a:xfrm>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552450" y="1874308"/>
            <a:ext cx="3814235" cy="1260000"/>
          </a:xfrm>
        </p:spPr>
        <p:txBody>
          <a:bodyPr rtlCol="0" anchor="ctr" anchorCtr="0">
            <a:noAutofit/>
          </a:bodyPr>
          <a:lstStyle>
            <a:lvl1pPr algn="r">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a:xfrm>
            <a:off x="4648200" y="0"/>
            <a:ext cx="7543800" cy="6856214"/>
          </a:xfrm>
        </p:spPr>
        <p:txBody>
          <a:bodyPr rtlCol="0" anchor="ctr">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文本占位符 3"/>
          <p:cNvSpPr>
            <a:spLocks noGrp="1"/>
          </p:cNvSpPr>
          <p:nvPr>
            <p:ph type="body" sz="half" idx="2" hasCustomPrompt="1"/>
          </p:nvPr>
        </p:nvSpPr>
        <p:spPr>
          <a:xfrm>
            <a:off x="552450" y="3134308"/>
            <a:ext cx="3814235" cy="2016600"/>
          </a:xfrm>
        </p:spPr>
        <p:txBody>
          <a:bodyPr rtlCol="0" anchor="t">
            <a:normAutofit/>
          </a:bodyPr>
          <a:lstStyle>
            <a:lvl1pPr marL="0" indent="0" algn="r">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B4A59B-16FA-4155-B8B4-3FBF23975360}" type="datetime1">
              <a:rPr lang="zh-CN" altLang="en-US" smtClean="0"/>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说明和内容">
    <p:spTree>
      <p:nvGrpSpPr>
        <p:cNvPr id="1" name=""/>
        <p:cNvGrpSpPr/>
        <p:nvPr/>
      </p:nvGrpSpPr>
      <p:grpSpPr>
        <a:xfrm>
          <a:off x="0" y="0"/>
          <a:ext cx="0" cy="0"/>
          <a:chOff x="0" y="0"/>
          <a:chExt cx="0" cy="0"/>
        </a:xfrm>
      </p:grpSpPr>
      <p:pic>
        <p:nvPicPr>
          <p:cNvPr id="11" name="图片 10" descr="Celestia-R1---OverlayContentH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840914" cy="1260000"/>
          </a:xfrm>
        </p:spPr>
        <p:txBody>
          <a:bodyPr rtlCol="0" anchor="ctr" anchorCtr="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685799" y="1881824"/>
            <a:ext cx="10840914" cy="1032826"/>
          </a:xfrm>
        </p:spPr>
        <p:txBody>
          <a:bodyPr rtlCol="0" anchor="t" anchorCtr="0">
            <a:noAutofit/>
          </a:bodyPr>
          <a:lstStyle>
            <a:lvl1pPr marL="0" indent="0">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8281B91-EE7B-4529-A481-5FD2E4C316C8}" type="datetime1">
              <a:rPr lang="zh-CN" altLang="en-US" smtClean="0"/>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6" name="文本占位符 5"/>
          <p:cNvSpPr>
            <a:spLocks noGrp="1"/>
          </p:cNvSpPr>
          <p:nvPr>
            <p:ph type="body" sz="quarter" idx="14" hasCustomPrompt="1"/>
          </p:nvPr>
        </p:nvSpPr>
        <p:spPr>
          <a:xfrm>
            <a:off x="1216192"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endParaRPr lang="zh-CN" altLang="en-US" noProof="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
        <p:nvSpPr>
          <p:cNvPr id="12" name="文本占位符 2"/>
          <p:cNvSpPr>
            <a:spLocks noGrp="1"/>
          </p:cNvSpPr>
          <p:nvPr>
            <p:ph type="body" idx="13" hasCustomPrompt="1"/>
          </p:nvPr>
        </p:nvSpPr>
        <p:spPr>
          <a:xfrm>
            <a:off x="685799" y="2914650"/>
            <a:ext cx="10840914" cy="502126"/>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20" name="文本占位符 5"/>
          <p:cNvSpPr>
            <a:spLocks noGrp="1"/>
          </p:cNvSpPr>
          <p:nvPr>
            <p:ph type="body" sz="quarter" idx="17" hasCustomPrompt="1"/>
          </p:nvPr>
        </p:nvSpPr>
        <p:spPr>
          <a:xfrm>
            <a:off x="7465366"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endParaRPr lang="zh-CN" altLang="en-US" noProof="0"/>
          </a:p>
        </p:txBody>
      </p:sp>
      <p:sp>
        <p:nvSpPr>
          <p:cNvPr id="21" name="文本占位符 5"/>
          <p:cNvSpPr>
            <a:spLocks noGrp="1"/>
          </p:cNvSpPr>
          <p:nvPr>
            <p:ph type="body" sz="quarter" idx="18" hasCustomPrompt="1"/>
          </p:nvPr>
        </p:nvSpPr>
        <p:spPr>
          <a:xfrm>
            <a:off x="9548424"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endParaRPr lang="zh-CN" altLang="en-US" noProof="0"/>
          </a:p>
        </p:txBody>
      </p:sp>
      <p:sp>
        <p:nvSpPr>
          <p:cNvPr id="19" name="文本占位符 5"/>
          <p:cNvSpPr>
            <a:spLocks noGrp="1"/>
          </p:cNvSpPr>
          <p:nvPr>
            <p:ph type="body" sz="quarter" idx="16" hasCustomPrompt="1"/>
          </p:nvPr>
        </p:nvSpPr>
        <p:spPr>
          <a:xfrm>
            <a:off x="5382308"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endParaRPr lang="zh-CN" altLang="en-US" noProof="0"/>
          </a:p>
        </p:txBody>
      </p:sp>
      <p:sp>
        <p:nvSpPr>
          <p:cNvPr id="18" name="文本占位符 5"/>
          <p:cNvSpPr>
            <a:spLocks noGrp="1"/>
          </p:cNvSpPr>
          <p:nvPr>
            <p:ph type="body" sz="quarter" idx="15" hasCustomPrompt="1"/>
          </p:nvPr>
        </p:nvSpPr>
        <p:spPr>
          <a:xfrm>
            <a:off x="3299250" y="3837470"/>
            <a:ext cx="1310050" cy="959003"/>
          </a:xfrm>
        </p:spPr>
        <p:txBody>
          <a:bodyPr rtlCol="0">
            <a:noAutofit/>
          </a:bodyPr>
          <a:lstStyle>
            <a:lvl1pPr marL="0" indent="0" algn="ctr">
              <a:buNone/>
              <a:defRPr sz="1200">
                <a:latin typeface="Microsoft YaHei UI" panose="020B0503020204020204" pitchFamily="34" charset="-122"/>
                <a:ea typeface="Microsoft YaHei UI" panose="020B0503020204020204" pitchFamily="34" charset="-122"/>
              </a:defRPr>
            </a:lvl1pPr>
            <a:lvl3pPr algn="ctr">
              <a:defRPr sz="1200"/>
            </a:lvl3pPr>
            <a:lvl5pPr marL="1828800" indent="0">
              <a:buNone/>
              <a:defRPr/>
            </a:lvl5pPr>
          </a:lstStyle>
          <a:p>
            <a:pPr lvl="0" rtl="0"/>
            <a:r>
              <a:rPr lang="zh-CN" altLang="en-US" noProof="0"/>
              <a:t>编辑母版文本样式</a:t>
            </a:r>
            <a:endParaRPr lang="zh-CN" altLang="en-US" noProof="0"/>
          </a:p>
        </p:txBody>
      </p:sp>
      <p:cxnSp>
        <p:nvCxnSpPr>
          <p:cNvPr id="14" name="直接连接​符 13"/>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题注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1457326" y="995967"/>
            <a:ext cx="6238874" cy="1260000"/>
          </a:xfrm>
        </p:spPr>
        <p:txBody>
          <a:bodyPr rtlCol="0" anchor="ctr" anchorCtr="0">
            <a:noAutofit/>
          </a:bodyPr>
          <a:lstStyle>
            <a:lvl1pPr algn="r">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14" name="图片占位符 2"/>
          <p:cNvSpPr>
            <a:spLocks noGrp="1" noChangeAspect="1"/>
          </p:cNvSpPr>
          <p:nvPr>
            <p:ph type="pic" idx="1" hasCustomPrompt="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1085849" y="2255967"/>
            <a:ext cx="6610351" cy="3476618"/>
          </a:xfrm>
        </p:spPr>
        <p:txBody>
          <a:bodyPr rtlCol="0" anchor="t">
            <a:normAutofit/>
          </a:bodyPr>
          <a:lstStyle>
            <a:lvl1pPr marL="0" indent="0" algn="r">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14FB743-A22B-473D-8D8F-3D42015F24A0}" type="datetime1">
              <a:rPr lang="zh-CN" altLang="en-US" smtClean="0"/>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带题注​的右侧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标题 1"/>
          <p:cNvSpPr>
            <a:spLocks noGrp="1"/>
          </p:cNvSpPr>
          <p:nvPr>
            <p:ph type="title"/>
          </p:nvPr>
        </p:nvSpPr>
        <p:spPr>
          <a:xfrm>
            <a:off x="6657974" y="995968"/>
            <a:ext cx="4848225" cy="1260000"/>
          </a:xfrm>
        </p:spPr>
        <p:txBody>
          <a:bodyPr rtlCol="0" anchor="ctr" anchorCtr="0">
            <a:normAutofit/>
          </a:bodyPr>
          <a:lstStyle>
            <a:lvl1pPr algn="l">
              <a:defRPr sz="3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14" name="图片占位符 2"/>
          <p:cNvSpPr>
            <a:spLocks noGrp="1" noChangeAspect="1"/>
          </p:cNvSpPr>
          <p:nvPr>
            <p:ph type="pic" idx="1" hasCustomPrompt="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endParaRPr lang="zh-CN" altLang="en-US" noProof="0"/>
          </a:p>
        </p:txBody>
      </p:sp>
      <p:sp>
        <p:nvSpPr>
          <p:cNvPr id="4" name="文本占位符 3"/>
          <p:cNvSpPr>
            <a:spLocks noGrp="1"/>
          </p:cNvSpPr>
          <p:nvPr>
            <p:ph type="body" sz="half" idx="2" hasCustomPrompt="1"/>
          </p:nvPr>
        </p:nvSpPr>
        <p:spPr>
          <a:xfrm>
            <a:off x="6657974" y="2255968"/>
            <a:ext cx="4848225" cy="3476617"/>
          </a:xfrm>
        </p:spPr>
        <p:txBody>
          <a:bodyPr rtlCol="0" anchor="t">
            <a:normAutofit/>
          </a:bodyPr>
          <a:lstStyle>
            <a:lvl1pPr marL="0" indent="0" algn="l">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5A3BD8-7515-4998-B35B-0833EDCAA3D0}" type="datetime1">
              <a:rPr lang="zh-CN" altLang="en-US" smtClean="0"/>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带题注的引述">
    <p:spTree>
      <p:nvGrpSpPr>
        <p:cNvPr id="1" name=""/>
        <p:cNvGrpSpPr/>
        <p:nvPr/>
      </p:nvGrpSpPr>
      <p:grpSpPr>
        <a:xfrm>
          <a:off x="0" y="0"/>
          <a:ext cx="0" cy="0"/>
          <a:chOff x="0" y="0"/>
          <a:chExt cx="0" cy="0"/>
        </a:xfrm>
      </p:grpSpPr>
      <p:pic>
        <p:nvPicPr>
          <p:cNvPr id="16" name="图片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文本框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a:solidFill>
                <a:schemeClr val="tx1"/>
              </a:solidFill>
              <a:effectLst/>
              <a:latin typeface="Microsoft YaHei UI" panose="020B0503020204020204" pitchFamily="34" charset="-122"/>
              <a:ea typeface="Microsoft YaHei UI" panose="020B0503020204020204" pitchFamily="34" charset="-122"/>
            </a:endParaRPr>
          </a:p>
        </p:txBody>
      </p:sp>
      <p:sp>
        <p:nvSpPr>
          <p:cNvPr id="11" name="文本框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a:solidFill>
                <a:schemeClr val="tx1"/>
              </a:solidFill>
              <a:effectLst/>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320801" y="609601"/>
            <a:ext cx="9550399" cy="2743199"/>
          </a:xfrm>
        </p:spPr>
        <p:txBody>
          <a:bodyPr rtlCol="0" anchor="ctr">
            <a:normAutofit/>
          </a:bodyPr>
          <a:lstStyle>
            <a:lvl1pPr algn="ctr">
              <a:defRPr sz="3000" b="0" i="1"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10" name="文本占位符 9"/>
          <p:cNvSpPr>
            <a:spLocks noGrp="1"/>
          </p:cNvSpPr>
          <p:nvPr>
            <p:ph type="body" sz="quarter" idx="13" hasCustomPrompt="1"/>
          </p:nvPr>
        </p:nvSpPr>
        <p:spPr>
          <a:xfrm>
            <a:off x="1426408" y="3352800"/>
            <a:ext cx="9339184" cy="381000"/>
          </a:xfrm>
        </p:spPr>
        <p:txBody>
          <a:bodyPr rtlCol="0" anchor="ctr">
            <a:normAutofit/>
          </a:bodyPr>
          <a:lstStyle>
            <a:lvl1pPr marL="0" indent="0" algn="r">
              <a:buFontTx/>
              <a:buNone/>
              <a:defRPr sz="1800">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编辑母版文本样式</a:t>
            </a:r>
            <a:endParaRPr lang="zh-CN" altLang="en-US" noProof="0"/>
          </a:p>
        </p:txBody>
      </p:sp>
      <p:sp>
        <p:nvSpPr>
          <p:cNvPr id="7" name="矩形​：圆角 6"/>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hasCustomPrompt="1"/>
          </p:nvPr>
        </p:nvSpPr>
        <p:spPr>
          <a:xfrm>
            <a:off x="1857375" y="4021138"/>
            <a:ext cx="8486775" cy="1760537"/>
          </a:xfrm>
        </p:spPr>
        <p:txBody>
          <a:bodyPr rtlCol="0" anchor="ctr">
            <a:normAutofit/>
          </a:bodyPr>
          <a:lstStyle>
            <a:lvl1pPr marL="0" indent="0" algn="ctr">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A0ADAE5-E801-4540-AC94-02AC6B684FBA}" type="datetime1">
              <a:rPr lang="zh-CN" altLang="en-US" smtClean="0"/>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Celestia-R1---OverlayContentH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599"/>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685799" y="1869599"/>
            <a:ext cx="5202071" cy="916228"/>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文本占位符 4"/>
          <p:cNvSpPr>
            <a:spLocks noGrp="1"/>
          </p:cNvSpPr>
          <p:nvPr>
            <p:ph type="body" sz="quarter" idx="3" hasCustomPrompt="1"/>
          </p:nvPr>
        </p:nvSpPr>
        <p:spPr>
          <a:xfrm>
            <a:off x="6298270" y="1869599"/>
            <a:ext cx="5228444" cy="916228"/>
          </a:xfrm>
        </p:spPr>
        <p:txBody>
          <a:bodyPr rtlCol="0" anchor="ctr" anchorCtr="0">
            <a:noAutofit/>
          </a:bodyPr>
          <a:lstStyle>
            <a:lvl1pPr marL="0" indent="0" algn="ctr">
              <a:buNone/>
              <a:defRPr sz="18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B3F3B3F-722F-4F32-A496-4A9BBFC3FEFE}" type="datetime1">
              <a:rPr lang="zh-CN" altLang="en-US" smtClean="0"/>
            </a:fld>
            <a:endParaRPr lang="zh-CN" altLang="en-US"/>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cxnSp>
        <p:nvCxnSpPr>
          <p:cNvPr id="12" name="直接连接符 11"/>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9" name="矩形​：圆角 8"/>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sz="half" idx="1" hasCustomPrompt="1"/>
          </p:nvPr>
        </p:nvSpPr>
        <p:spPr>
          <a:xfrm>
            <a:off x="685802" y="1869600"/>
            <a:ext cx="5040000" cy="3921601"/>
          </a:xfrm>
          <a:prstGeom prst="roundRect">
            <a:avLst>
              <a:gd name="adj" fmla="val 1970"/>
            </a:avLst>
          </a:prstGeom>
          <a:ln w="28575">
            <a:noFill/>
          </a:ln>
          <a:effectLst/>
        </p:spPr>
        <p:txBody>
          <a:bodyPr rtlCol="0" anchor="t" anchorCtr="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内容占位符 3"/>
          <p:cNvSpPr>
            <a:spLocks noGrp="1"/>
          </p:cNvSpPr>
          <p:nvPr>
            <p:ph sz="half" idx="2" hasCustomPrompt="1"/>
          </p:nvPr>
        </p:nvSpPr>
        <p:spPr>
          <a:xfrm>
            <a:off x="6488644" y="1869601"/>
            <a:ext cx="5040000" cy="3921600"/>
          </a:xfrm>
          <a:prstGeom prst="roundRect">
            <a:avLst>
              <a:gd name="adj" fmla="val 2211"/>
            </a:avLst>
          </a:prstGeom>
          <a:ln w="28575">
            <a:noFill/>
          </a:ln>
          <a:effectLst/>
        </p:spPr>
        <p:txBody>
          <a:bodyPr rtlCol="0" anchor="t" anchorCtr="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EA05AFB-8D75-443D-BEE4-E53843684B6D}" type="datetime1">
              <a:rPr lang="zh-CN" altLang="en-US" smtClean="0"/>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cxnSp>
        <p:nvCxnSpPr>
          <p:cNvPr id="10" name="直接连接符 9"/>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840913" cy="3124199"/>
          </a:xfrm>
        </p:spPr>
        <p:txBody>
          <a:bodyPr rtlCol="0" anchor="ctr">
            <a:normAutofit/>
          </a:bodyPr>
          <a:lstStyle>
            <a:lvl1pPr algn="l">
              <a:defRPr sz="3000" b="0" cap="none">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685800" y="3733800"/>
            <a:ext cx="10840914" cy="2057400"/>
          </a:xfrm>
        </p:spPr>
        <p:txBody>
          <a:bodyPr rtlCol="0" anchor="ctr">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F45E857-266B-4130-8BFF-1612F79A276A}" type="datetime1">
              <a:rPr lang="zh-CN" altLang="en-US" smtClean="0"/>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1431602-FF2B-48D1-9784-3A652BE8662C}" type="datetime1">
              <a:rPr lang="zh-CN" altLang="en-US" smtClean="0"/>
            </a:fld>
            <a:endParaRPr lang="zh-CN" altLang="en-US"/>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148FC16-D7EF-4636-AD38-553A6D7D86F0}" type="datetime1">
              <a:rPr lang="zh-CN" altLang="en-US" smtClean="0"/>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4" name="幻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showMasterSp="0">
  <p:cSld name="标题和内容">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0"/>
            <a:ext cx="10840914" cy="1260000"/>
          </a:xfrm>
        </p:spPr>
        <p:txBody>
          <a:bodyPr rtlCol="0" anchor="ctr" anchorCtr="0">
            <a:normAutofit/>
          </a:bodyPr>
          <a:lstStyle>
            <a:lvl1pPr>
              <a:defRPr sz="3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a:xfrm>
            <a:off x="685801" y="1869601"/>
            <a:ext cx="10840914" cy="3921600"/>
          </a:xfrm>
        </p:spPr>
        <p:txBody>
          <a:bodyPr rtlCol="0" anchor="t" anchorCtr="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AAFB855-1BD2-4AAF-A6C9-223529E13849}" type="datetime1">
              <a:rPr lang="zh-CN" altLang="en-US" smtClean="0"/>
            </a:fld>
            <a:endParaRPr lang="zh-CN" altLang="en-US"/>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5D99DD2A-B520-4620-9B43-64B657BA2D42}" type="slidenum">
              <a:rPr lang="en-US" altLang="zh-CN" smtClean="0"/>
            </a:fld>
            <a:endParaRPr lang="zh-CN" altLang="en-US"/>
          </a:p>
        </p:txBody>
      </p:sp>
      <p:cxnSp>
        <p:nvCxnSpPr>
          <p:cNvPr id="8" name="直接连接符​​ 7"/>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FE7FE15E-EF49-4A97-BD0C-DF1E141E0123}" type="datetime1">
              <a:rPr lang="zh-CN" altLang="en-US" noProof="0" smtClean="0"/>
            </a:fld>
            <a:endParaRPr lang="zh-CN" altLang="en-US" noProof="0"/>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6" name="幻灯片编号占位符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5D99DD2A-B520-4620-9B43-64B657BA2D42}" type="slidenum">
              <a:rPr lang="en-US" altLang="zh-CN" noProof="0" smtClean="0"/>
            </a:fld>
            <a:endParaRPr lang="zh-CN" altLang="en-US" noProof="0"/>
          </a:p>
        </p:txBody>
      </p:sp>
    </p:spTree>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hyperlink" Target="https://support.office.com/zh-cn/article/%e7%bc%96%e8%be%91%e4%bd%a0%e7%9a%84%e5%ad%a6%e6%a0%a1%e6%bc%94%e7%a4%ba%e6%96%87%e7%a8%bf-44445997-6769-4d44-8b30-f9e3050adbfb?omkt=zh-CN&amp;ui=zh-CN&amp;rs=zh-CN&amp;ad=CN"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支柱图标"/>
          <p:cNvPicPr/>
          <p:nvPr/>
        </p:nvPicPr>
        <p:blipFill>
          <a:blip r:embed="rId1"/>
          <a:stretch>
            <a:fillRect/>
          </a:stretch>
        </p:blipFill>
        <p:spPr>
          <a:xfrm>
            <a:off x="9577705" y="1524000"/>
            <a:ext cx="1905000" cy="1905000"/>
          </a:xfrm>
          <a:prstGeom prst="rect">
            <a:avLst/>
          </a:prstGeom>
          <a:ln>
            <a:noFill/>
          </a:ln>
        </p:spPr>
      </p:pic>
      <p:sp>
        <p:nvSpPr>
          <p:cNvPr id="2" name="标题 1"/>
          <p:cNvSpPr>
            <a:spLocks noGrp="1"/>
          </p:cNvSpPr>
          <p:nvPr>
            <p:ph type="ctrTitle"/>
          </p:nvPr>
        </p:nvSpPr>
        <p:spPr>
          <a:xfrm>
            <a:off x="760488" y="1606731"/>
            <a:ext cx="8683625" cy="1210945"/>
          </a:xfrm>
        </p:spPr>
        <p:txBody>
          <a:bodyPr rtlCol="0">
            <a:normAutofit/>
          </a:bodyPr>
          <a:lstStyle/>
          <a:p>
            <a:pPr rtl="0"/>
            <a:r>
              <a:rPr lang="en-US" altLang="zh-CN" b="1" cap="none">
                <a:solidFill>
                  <a:schemeClr val="tx1"/>
                </a:solidFill>
                <a:uFillTx/>
                <a:ea typeface="Microsoft YaHei UI" panose="020B0503020204020204" pitchFamily="34" charset="-122"/>
              </a:rPr>
              <a:t>VxWork</a:t>
            </a:r>
            <a:r>
              <a:rPr lang="zh-CN" altLang="en-US" b="1" cap="none">
                <a:solidFill>
                  <a:schemeClr val="tx1"/>
                </a:solidFill>
                <a:uFillTx/>
                <a:ea typeface="Microsoft YaHei UI" panose="020B0503020204020204" pitchFamily="34" charset="-122"/>
              </a:rPr>
              <a:t>s操作系统简介</a:t>
            </a:r>
            <a:endParaRPr lang="zh-CN" altLang="en-US" b="1" cap="none">
              <a:solidFill>
                <a:schemeClr val="tx1"/>
              </a:solidFill>
              <a:uFillTx/>
              <a:ea typeface="Microsoft YaHei UI" panose="020B0503020204020204" pitchFamily="34" charset="-122"/>
            </a:endParaRPr>
          </a:p>
        </p:txBody>
      </p:sp>
      <p:sp>
        <p:nvSpPr>
          <p:cNvPr id="3" name="副标题 2"/>
          <p:cNvSpPr>
            <a:spLocks noGrp="1"/>
          </p:cNvSpPr>
          <p:nvPr>
            <p:ph type="subTitle" idx="1"/>
          </p:nvPr>
        </p:nvSpPr>
        <p:spPr>
          <a:xfrm>
            <a:off x="7048500" y="3429635"/>
            <a:ext cx="4850130" cy="3177540"/>
          </a:xfrm>
        </p:spPr>
        <p:txBody>
          <a:bodyPr rtlCol="0">
            <a:normAutofit/>
          </a:bodyPr>
          <a:lstStyle/>
          <a:p>
            <a:pPr algn="l" rtl="0"/>
            <a:r>
              <a:rPr lang="zh-CN" altLang="en-US" b="1">
                <a:latin typeface="Microsoft YaHei UI" panose="020B0503020204020204" pitchFamily="34" charset="-122"/>
                <a:ea typeface="Microsoft YaHei UI" panose="020B0503020204020204" pitchFamily="34" charset="-122"/>
              </a:rPr>
              <a:t>软工1804</a:t>
            </a:r>
            <a:endParaRPr lang="zh-CN" altLang="en-US" b="1">
              <a:latin typeface="Microsoft YaHei UI" panose="020B0503020204020204" pitchFamily="34" charset="-122"/>
              <a:ea typeface="Microsoft YaHei UI" panose="020B0503020204020204" pitchFamily="34" charset="-122"/>
            </a:endParaRPr>
          </a:p>
          <a:p>
            <a:pPr algn="l" rtl="0"/>
            <a:r>
              <a:rPr lang="zh-CN" altLang="en-US" b="1">
                <a:latin typeface="Microsoft YaHei UI" panose="020B0503020204020204" pitchFamily="34" charset="-122"/>
                <a:ea typeface="Microsoft YaHei UI" panose="020B0503020204020204" pitchFamily="34" charset="-122"/>
              </a:rPr>
              <a:t>成员及分工：</a:t>
            </a:r>
            <a:endParaRPr lang="zh-CN" altLang="en-US" b="1">
              <a:latin typeface="Microsoft YaHei UI" panose="020B0503020204020204" pitchFamily="34" charset="-122"/>
              <a:ea typeface="Microsoft YaHei UI" panose="020B0503020204020204" pitchFamily="34" charset="-122"/>
            </a:endParaRPr>
          </a:p>
          <a:p>
            <a:pPr lvl="1" algn="l" rtl="0"/>
            <a:r>
              <a:rPr lang="en-US" altLang="zh-CN" b="1">
                <a:sym typeface="+mn-ea"/>
              </a:rPr>
              <a:t>XXX</a:t>
            </a:r>
            <a:r>
              <a:rPr lang="zh-CN" altLang="en-US" b="1">
                <a:sym typeface="+mn-ea"/>
              </a:rPr>
              <a:t> </a:t>
            </a:r>
            <a:r>
              <a:rPr lang="en-US" altLang="zh-CN" b="1">
                <a:sym typeface="+mn-ea"/>
              </a:rPr>
              <a:t>	</a:t>
            </a:r>
            <a:r>
              <a:rPr lang="zh-CN" altLang="en-US" b="1">
                <a:sym typeface="+mn-ea"/>
              </a:rPr>
              <a:t>排版、</a:t>
            </a:r>
            <a:r>
              <a:rPr lang="en-US" altLang="zh-CN" b="1">
                <a:sym typeface="+mn-ea"/>
              </a:rPr>
              <a:t>ppt</a:t>
            </a:r>
            <a:r>
              <a:rPr lang="zh-CN" altLang="en-US" b="1">
                <a:sym typeface="+mn-ea"/>
              </a:rPr>
              <a:t>初稿制作</a:t>
            </a:r>
            <a:endParaRPr lang="zh-CN" altLang="en-US" b="1">
              <a:latin typeface="Microsoft YaHei UI" panose="020B0503020204020204" pitchFamily="34" charset="-122"/>
              <a:ea typeface="Microsoft YaHei UI" panose="020B0503020204020204" pitchFamily="34" charset="-122"/>
            </a:endParaRPr>
          </a:p>
          <a:p>
            <a:pPr lvl="1" algn="l" rtl="0"/>
            <a:r>
              <a:rPr lang="en-US" altLang="zh-CN" b="1">
                <a:sym typeface="+mn-ea"/>
              </a:rPr>
              <a:t>XXX</a:t>
            </a:r>
            <a:r>
              <a:rPr lang="zh-CN" altLang="en-US" b="1">
                <a:latin typeface="Microsoft YaHei UI" panose="020B0503020204020204" pitchFamily="34" charset="-122"/>
                <a:ea typeface="Microsoft YaHei UI" panose="020B0503020204020204" pitchFamily="34" charset="-122"/>
              </a:rPr>
              <a:t> </a:t>
            </a:r>
            <a:r>
              <a:rPr lang="en-US" altLang="zh-CN" b="1">
                <a:latin typeface="Microsoft YaHei UI" panose="020B0503020204020204" pitchFamily="34" charset="-122"/>
                <a:ea typeface="Microsoft YaHei UI" panose="020B0503020204020204" pitchFamily="34" charset="-122"/>
              </a:rPr>
              <a:t>	</a:t>
            </a:r>
            <a:r>
              <a:rPr lang="zh-CN" altLang="en-US" b="1">
                <a:latin typeface="Microsoft YaHei UI" panose="020B0503020204020204" pitchFamily="34" charset="-122"/>
                <a:ea typeface="Microsoft YaHei UI" panose="020B0503020204020204" pitchFamily="34" charset="-122"/>
              </a:rPr>
              <a:t>制作应用部分</a:t>
            </a:r>
            <a:endParaRPr lang="zh-CN" altLang="en-US" b="1">
              <a:latin typeface="Microsoft YaHei UI" panose="020B0503020204020204" pitchFamily="34" charset="-122"/>
              <a:ea typeface="Microsoft YaHei UI" panose="020B0503020204020204" pitchFamily="34" charset="-122"/>
            </a:endParaRPr>
          </a:p>
          <a:p>
            <a:pPr lvl="1" algn="l" rtl="0"/>
            <a:r>
              <a:rPr lang="en-US" altLang="zh-CN" b="1">
                <a:sym typeface="+mn-ea"/>
              </a:rPr>
              <a:t>XXX</a:t>
            </a:r>
            <a:r>
              <a:rPr lang="en-US" altLang="zh-CN" b="1">
                <a:latin typeface="Microsoft YaHei UI" panose="020B0503020204020204" pitchFamily="34" charset="-122"/>
                <a:ea typeface="Microsoft YaHei UI" panose="020B0503020204020204" pitchFamily="34" charset="-122"/>
              </a:rPr>
              <a:t>		</a:t>
            </a:r>
            <a:r>
              <a:rPr lang="zh-CN" altLang="en-US" b="1">
                <a:latin typeface="Microsoft YaHei UI" panose="020B0503020204020204" pitchFamily="34" charset="-122"/>
                <a:ea typeface="Microsoft YaHei UI" panose="020B0503020204020204" pitchFamily="34" charset="-122"/>
              </a:rPr>
              <a:t>展示、制作发展史部分</a:t>
            </a:r>
            <a:endParaRPr lang="zh-CN" altLang="en-US" b="1">
              <a:latin typeface="Microsoft YaHei UI" panose="020B0503020204020204" pitchFamily="34" charset="-122"/>
              <a:ea typeface="Microsoft YaHei UI" panose="020B0503020204020204" pitchFamily="34" charset="-122"/>
            </a:endParaRPr>
          </a:p>
          <a:p>
            <a:pPr lvl="1" algn="l" rtl="0"/>
            <a:r>
              <a:rPr lang="en-US" altLang="zh-CN" b="1">
                <a:sym typeface="+mn-ea"/>
              </a:rPr>
              <a:t>XXX</a:t>
            </a:r>
            <a:r>
              <a:rPr lang="en-US" altLang="zh-CN" b="1">
                <a:sym typeface="+mn-ea"/>
              </a:rPr>
              <a:t>		</a:t>
            </a:r>
            <a:r>
              <a:rPr lang="zh-CN" altLang="en-US" b="1">
                <a:sym typeface="+mn-ea"/>
              </a:rPr>
              <a:t>展示、制作特点部分</a:t>
            </a:r>
            <a:endParaRPr lang="zh-CN" altLang="en-US" b="1">
              <a:latin typeface="Microsoft YaHei UI" panose="020B0503020204020204" pitchFamily="34" charset="-122"/>
              <a:ea typeface="Microsoft YaHei UI" panose="020B0503020204020204" pitchFamily="34" charset="-122"/>
            </a:endParaRPr>
          </a:p>
          <a:p>
            <a:pPr lvl="1" algn="l" rtl="0"/>
            <a:r>
              <a:rPr lang="en-US" altLang="zh-CN" b="1">
                <a:sym typeface="+mn-ea"/>
              </a:rPr>
              <a:t>XXX</a:t>
            </a:r>
            <a:r>
              <a:rPr lang="zh-CN" altLang="en-US" b="1">
                <a:sym typeface="+mn-ea"/>
              </a:rPr>
              <a:t> </a:t>
            </a:r>
            <a:r>
              <a:rPr lang="en-US" altLang="zh-CN" b="1">
                <a:sym typeface="+mn-ea"/>
              </a:rPr>
              <a:t>	</a:t>
            </a:r>
            <a:r>
              <a:rPr lang="zh-CN" altLang="en-US" b="1">
                <a:sym typeface="+mn-ea"/>
              </a:rPr>
              <a:t>制作特点部分比较、整合资料图片</a:t>
            </a:r>
            <a:endParaRPr lang="zh-CN" altLang="en-US" b="1">
              <a:latin typeface="Microsoft YaHei UI" panose="020B0503020204020204" pitchFamily="34" charset="-122"/>
              <a:ea typeface="Microsoft YaHei UI" panose="020B0503020204020204" pitchFamily="34" charset="-122"/>
            </a:endParaRPr>
          </a:p>
          <a:p>
            <a:pPr algn="l" rtl="0"/>
            <a:endParaRPr lang="zh-CN" altLang="en-US" b="1">
              <a:latin typeface="Microsoft YaHei UI" panose="020B0503020204020204" pitchFamily="34" charset="-122"/>
              <a:ea typeface="Microsoft YaHei UI" panose="020B0503020204020204" pitchFamily="34" charset="-122"/>
            </a:endParaRPr>
          </a:p>
          <a:p>
            <a:pPr algn="l" rtl="0"/>
            <a:endParaRPr lang="zh-CN" altLang="en-US" b="1">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6" y="561158"/>
            <a:ext cx="3075345" cy="869619"/>
          </a:xfrm>
        </p:spPr>
        <p:txBody>
          <a:bodyPr rtlCol="0"/>
          <a:lstStyle/>
          <a:p>
            <a:pPr algn="l" rtl="0"/>
            <a:r>
              <a:rPr lang="zh-CN" altLang="en-US" b="1" dirty="0">
                <a:latin typeface="Microsoft YaHei UI" panose="020B0503020204020204" pitchFamily="34" charset="-122"/>
                <a:ea typeface="Microsoft YaHei UI" panose="020B0503020204020204" pitchFamily="34" charset="-122"/>
              </a:rPr>
              <a:t>工业领域</a:t>
            </a:r>
            <a:endParaRPr lang="zh-CN" altLang="en-US" b="1" dirty="0">
              <a:latin typeface="Microsoft YaHei UI" panose="020B0503020204020204" pitchFamily="34" charset="-122"/>
              <a:ea typeface="Microsoft YaHei UI" panose="020B0503020204020204" pitchFamily="34" charset="-122"/>
            </a:endParaRPr>
          </a:p>
        </p:txBody>
      </p:sp>
      <p:sp>
        <p:nvSpPr>
          <p:cNvPr id="17" name="文本框 16"/>
          <p:cNvSpPr txBox="1"/>
          <p:nvPr/>
        </p:nvSpPr>
        <p:spPr>
          <a:xfrm>
            <a:off x="1892024" y="1966452"/>
            <a:ext cx="2642057" cy="460375"/>
          </a:xfrm>
          <a:prstGeom prst="rect">
            <a:avLst/>
          </a:prstGeom>
          <a:noFill/>
        </p:spPr>
        <p:txBody>
          <a:bodyPr wrap="square" rtlCol="0">
            <a:spAutoFit/>
          </a:bodyPr>
          <a:lstStyle/>
          <a:p>
            <a:r>
              <a:rPr lang="zh-CN" altLang="en-US" sz="2400" b="1" dirty="0"/>
              <a:t>西门子工业计算机</a:t>
            </a:r>
            <a:endParaRPr lang="zh-CN" altLang="en-US" sz="2400" b="1" dirty="0"/>
          </a:p>
        </p:txBody>
      </p:sp>
      <p:sp>
        <p:nvSpPr>
          <p:cNvPr id="18" name="文本框 17"/>
          <p:cNvSpPr txBox="1"/>
          <p:nvPr/>
        </p:nvSpPr>
        <p:spPr>
          <a:xfrm>
            <a:off x="7174878" y="1966452"/>
            <a:ext cx="3619155" cy="460375"/>
          </a:xfrm>
          <a:prstGeom prst="rect">
            <a:avLst/>
          </a:prstGeom>
          <a:noFill/>
        </p:spPr>
        <p:txBody>
          <a:bodyPr wrap="square" rtlCol="0">
            <a:spAutoFit/>
          </a:bodyPr>
          <a:lstStyle/>
          <a:p>
            <a:r>
              <a:rPr lang="zh-CN" altLang="en-US" sz="2400" b="1" dirty="0"/>
              <a:t>富士施乐彩色喷墨打印机</a:t>
            </a:r>
            <a:endParaRPr lang="zh-CN" altLang="en-US" sz="2400" b="1" dirty="0"/>
          </a:p>
        </p:txBody>
      </p:sp>
      <p:pic>
        <p:nvPicPr>
          <p:cNvPr id="4" name="图片 3"/>
          <p:cNvPicPr>
            <a:picLocks noChangeAspect="1"/>
          </p:cNvPicPr>
          <p:nvPr/>
        </p:nvPicPr>
        <p:blipFill>
          <a:blip r:embed="rId1"/>
          <a:stretch>
            <a:fillRect/>
          </a:stretch>
        </p:blipFill>
        <p:spPr>
          <a:xfrm>
            <a:off x="1265948" y="2630127"/>
            <a:ext cx="3894208" cy="3894208"/>
          </a:xfrm>
          <a:prstGeom prst="rect">
            <a:avLst/>
          </a:prstGeom>
        </p:spPr>
      </p:pic>
      <p:pic>
        <p:nvPicPr>
          <p:cNvPr id="6" name="图片 5"/>
          <p:cNvPicPr>
            <a:picLocks noChangeAspect="1"/>
          </p:cNvPicPr>
          <p:nvPr/>
        </p:nvPicPr>
        <p:blipFill>
          <a:blip r:embed="rId2"/>
          <a:stretch>
            <a:fillRect/>
          </a:stretch>
        </p:blipFill>
        <p:spPr>
          <a:xfrm>
            <a:off x="7031846" y="2564076"/>
            <a:ext cx="4026310" cy="4026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6" y="561158"/>
            <a:ext cx="3075345" cy="869619"/>
          </a:xfrm>
        </p:spPr>
        <p:txBody>
          <a:bodyPr rtlCol="0"/>
          <a:lstStyle/>
          <a:p>
            <a:pPr algn="l" rtl="0"/>
            <a:r>
              <a:rPr lang="zh-CN" altLang="en-US" b="1" dirty="0">
                <a:latin typeface="Microsoft YaHei UI" panose="020B0503020204020204" pitchFamily="34" charset="-122"/>
                <a:ea typeface="Microsoft YaHei UI" panose="020B0503020204020204" pitchFamily="34" charset="-122"/>
              </a:rPr>
              <a:t>医疗领域</a:t>
            </a:r>
            <a:endParaRPr lang="zh-CN" altLang="en-US" b="1" dirty="0">
              <a:latin typeface="Microsoft YaHei UI" panose="020B0503020204020204" pitchFamily="34" charset="-122"/>
              <a:ea typeface="Microsoft YaHei UI" panose="020B0503020204020204" pitchFamily="34" charset="-122"/>
            </a:endParaRPr>
          </a:p>
        </p:txBody>
      </p:sp>
      <p:sp>
        <p:nvSpPr>
          <p:cNvPr id="17" name="文本框 16"/>
          <p:cNvSpPr txBox="1"/>
          <p:nvPr/>
        </p:nvSpPr>
        <p:spPr>
          <a:xfrm>
            <a:off x="1782196" y="1966452"/>
            <a:ext cx="2347265" cy="460375"/>
          </a:xfrm>
          <a:prstGeom prst="rect">
            <a:avLst/>
          </a:prstGeom>
          <a:noFill/>
        </p:spPr>
        <p:txBody>
          <a:bodyPr wrap="square" rtlCol="0">
            <a:spAutoFit/>
          </a:bodyPr>
          <a:lstStyle/>
          <a:p>
            <a:r>
              <a:rPr lang="zh-CN" altLang="en-US" sz="2400" b="1" dirty="0"/>
              <a:t>西诺德牙科设备</a:t>
            </a:r>
            <a:endParaRPr lang="zh-CN" altLang="en-US" sz="2400" b="1" dirty="0"/>
          </a:p>
        </p:txBody>
      </p:sp>
      <p:sp>
        <p:nvSpPr>
          <p:cNvPr id="18" name="矩形 17"/>
          <p:cNvSpPr/>
          <p:nvPr/>
        </p:nvSpPr>
        <p:spPr>
          <a:xfrm>
            <a:off x="6803922" y="718968"/>
            <a:ext cx="2261420" cy="553085"/>
          </a:xfrm>
          <a:prstGeom prst="rect">
            <a:avLst/>
          </a:prstGeom>
          <a:effectLst/>
        </p:spPr>
        <p:txBody>
          <a:bodyPr vert="horz" wrap="square" lIns="91440" tIns="45720" rIns="91440" bIns="45720" rtlCol="0" anchor="ctr" anchorCtr="0">
            <a:noAutofit/>
          </a:bodyPr>
          <a:lstStyle/>
          <a:p>
            <a:pPr lvl="0" algn="l">
              <a:buClrTx/>
              <a:buSzTx/>
              <a:buFontTx/>
            </a:pPr>
            <a:r>
              <a:rPr lang="zh-CN" altLang="en-US" sz="3000" b="1" cap="all" dirty="0">
                <a:ln w="3175" cmpd="sng">
                  <a:noFill/>
                </a:ln>
                <a:effectLst/>
                <a:latin typeface="Microsoft YaHei UI" panose="020B0503020204020204" pitchFamily="34" charset="-122"/>
                <a:ea typeface="Microsoft YaHei UI" panose="020B0503020204020204" pitchFamily="34" charset="-122"/>
                <a:cs typeface="+mj-cs"/>
                <a:sym typeface="+mn-ea"/>
              </a:rPr>
              <a:t>通信领域</a:t>
            </a:r>
            <a:endParaRPr lang="zh-CN" altLang="en-US" sz="3000" b="1" cap="all" dirty="0">
              <a:ln w="3175" cmpd="sng">
                <a:noFill/>
              </a:ln>
              <a:effectLst/>
              <a:latin typeface="Microsoft YaHei UI" panose="020B0503020204020204" pitchFamily="34" charset="-122"/>
              <a:ea typeface="Microsoft YaHei UI" panose="020B0503020204020204" pitchFamily="34" charset="-122"/>
              <a:cs typeface="+mj-cs"/>
              <a:sym typeface="+mn-ea"/>
            </a:endParaRPr>
          </a:p>
        </p:txBody>
      </p:sp>
      <p:pic>
        <p:nvPicPr>
          <p:cNvPr id="5" name="图片 4"/>
          <p:cNvPicPr>
            <a:picLocks noChangeAspect="1"/>
          </p:cNvPicPr>
          <p:nvPr/>
        </p:nvPicPr>
        <p:blipFill>
          <a:blip r:embed="rId1"/>
          <a:stretch>
            <a:fillRect/>
          </a:stretch>
        </p:blipFill>
        <p:spPr>
          <a:xfrm>
            <a:off x="656918" y="2690496"/>
            <a:ext cx="4597823" cy="3478776"/>
          </a:xfrm>
          <a:prstGeom prst="rect">
            <a:avLst/>
          </a:prstGeom>
        </p:spPr>
      </p:pic>
      <p:sp>
        <p:nvSpPr>
          <p:cNvPr id="7" name="文本框 6"/>
          <p:cNvSpPr txBox="1"/>
          <p:nvPr/>
        </p:nvSpPr>
        <p:spPr>
          <a:xfrm>
            <a:off x="7698740" y="1671320"/>
            <a:ext cx="2137410" cy="829945"/>
          </a:xfrm>
          <a:prstGeom prst="rect">
            <a:avLst/>
          </a:prstGeom>
          <a:noFill/>
        </p:spPr>
        <p:txBody>
          <a:bodyPr wrap="square" rtlCol="0">
            <a:spAutoFit/>
          </a:bodyPr>
          <a:lstStyle/>
          <a:p>
            <a:r>
              <a:rPr lang="zh-CN" altLang="en-US" sz="2400" b="1" dirty="0"/>
              <a:t>华为通信</a:t>
            </a:r>
            <a:endParaRPr lang="zh-CN" altLang="en-US" sz="2400" b="1" dirty="0"/>
          </a:p>
          <a:p>
            <a:r>
              <a:rPr lang="zh-CN" altLang="en-US" sz="2400" b="1" dirty="0">
                <a:ea typeface="宋体" panose="02010600030101010101" pitchFamily="2" charset="-122"/>
              </a:rPr>
              <a:t>智真遥现系统</a:t>
            </a:r>
            <a:endParaRPr lang="zh-CN" altLang="en-US" sz="2400" b="1" dirty="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867525" y="2501265"/>
            <a:ext cx="3800475" cy="3990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4145" y="2649220"/>
            <a:ext cx="4951095" cy="1259840"/>
          </a:xfrm>
        </p:spPr>
        <p:txBody>
          <a:bodyPr rtlCol="0"/>
          <a:lstStyle/>
          <a:p>
            <a:pPr algn="l" rtl="0"/>
            <a:r>
              <a:rPr lang="en-US" altLang="zh-CN" cap="none">
                <a:solidFill>
                  <a:schemeClr val="tx1"/>
                </a:solidFill>
                <a:uFillTx/>
                <a:ea typeface="Microsoft YaHei UI" panose="020B0503020204020204" pitchFamily="34" charset="-122"/>
                <a:sym typeface="+mn-ea"/>
              </a:rPr>
              <a:t>VxWork</a:t>
            </a:r>
            <a:r>
              <a:rPr lang="zh-CN" altLang="en-US" cap="none">
                <a:solidFill>
                  <a:schemeClr val="tx1"/>
                </a:solidFill>
                <a:uFillTx/>
                <a:sym typeface="+mn-ea"/>
              </a:rPr>
              <a:t>s</a:t>
            </a:r>
            <a:r>
              <a:rPr lang="zh-CN" altLang="en-US" cap="none">
                <a:solidFill>
                  <a:schemeClr val="tx1"/>
                </a:solidFill>
                <a:uFillTx/>
                <a:ea typeface="Microsoft YaHei UI" panose="020B0503020204020204" pitchFamily="34" charset="-122"/>
              </a:rPr>
              <a:t> 的特点</a:t>
            </a:r>
            <a:endParaRPr lang="zh-CN" altLang="en-US" cap="none">
              <a:solidFill>
                <a:schemeClr val="tx1"/>
              </a:solidFill>
              <a:uFillTx/>
              <a:ea typeface="Microsoft YaHei UI" panose="020B0503020204020204" pitchFamily="34" charset="-122"/>
            </a:endParaRPr>
          </a:p>
        </p:txBody>
      </p:sp>
      <p:sp>
        <p:nvSpPr>
          <p:cNvPr id="87" name="îŝḻïḍê"/>
          <p:cNvSpPr/>
          <p:nvPr/>
        </p:nvSpPr>
        <p:spPr bwMode="auto">
          <a:xfrm>
            <a:off x="2397760" y="123761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p>
        </p:txBody>
      </p:sp>
      <p:sp>
        <p:nvSpPr>
          <p:cNvPr id="6" name="椭圆 5"/>
          <p:cNvSpPr/>
          <p:nvPr/>
        </p:nvSpPr>
        <p:spPr>
          <a:xfrm>
            <a:off x="3272155" y="242824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t>03</a:t>
            </a:r>
            <a:endParaRPr lang="en-US" altLang="zh-CN" sz="7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b="1" dirty="0">
                <a:latin typeface="Microsoft YaHei UI" panose="020B0503020204020204" pitchFamily="34" charset="-122"/>
                <a:ea typeface="Microsoft YaHei UI" panose="020B0503020204020204" pitchFamily="34" charset="-122"/>
              </a:rPr>
              <a:t>特点</a:t>
            </a:r>
            <a:endParaRPr lang="zh-CN" altLang="en-US" b="1" dirty="0">
              <a:latin typeface="Microsoft YaHei UI" panose="020B0503020204020204" pitchFamily="34" charset="-122"/>
              <a:ea typeface="Microsoft YaHei UI" panose="020B0503020204020204" pitchFamily="34" charset="-122"/>
            </a:endParaRPr>
          </a:p>
        </p:txBody>
      </p:sp>
      <p:pic>
        <p:nvPicPr>
          <p:cNvPr id="3" name="图片 2" descr="笔和纸图标"/>
          <p:cNvPicPr>
            <a:picLocks noChangeAspect="1"/>
          </p:cNvPicPr>
          <p:nvPr/>
        </p:nvPicPr>
        <p:blipFill>
          <a:blip r:embed="rId1"/>
          <a:stretch>
            <a:fillRect/>
          </a:stretch>
        </p:blipFill>
        <p:spPr>
          <a:xfrm>
            <a:off x="1963160" y="832748"/>
            <a:ext cx="814387" cy="814387"/>
          </a:xfrm>
          <a:prstGeom prst="rect">
            <a:avLst/>
          </a:prstGeom>
        </p:spPr>
      </p:pic>
      <p:sp>
        <p:nvSpPr>
          <p:cNvPr id="26" name="文本占位符 25"/>
          <p:cNvSpPr>
            <a:spLocks noGrp="1"/>
          </p:cNvSpPr>
          <p:nvPr>
            <p:ph type="body" sz="half" idx="2"/>
          </p:nvPr>
        </p:nvSpPr>
        <p:spPr>
          <a:xfrm>
            <a:off x="7000119" y="2086429"/>
            <a:ext cx="3462262" cy="1693333"/>
          </a:xfrm>
        </p:spPr>
        <p:txBody>
          <a:bodyPr rtlCol="0">
            <a:normAutofit lnSpcReduction="10000"/>
          </a:bodyPr>
          <a:lstStyle/>
          <a:p>
            <a:pPr marL="0" indent="0" rtl="0">
              <a:buNone/>
            </a:pPr>
            <a:r>
              <a:rPr lang="zh-CN" sz="2400" b="1" u="none">
                <a:solidFill>
                  <a:srgbClr val="FFFFFF"/>
                </a:solidFill>
                <a:latin typeface="Microsoft YaHei UI" panose="020B0503020204020204" pitchFamily="34" charset="-122"/>
                <a:ea typeface="Microsoft YaHei UI" panose="020B0503020204020204" pitchFamily="34" charset="-122"/>
              </a:rPr>
              <a:t>信息安全</a:t>
            </a:r>
            <a:endParaRPr lang="zh-CN" b="1" u="none">
              <a:solidFill>
                <a:srgbClr val="FFFFFF"/>
              </a:solidFill>
              <a:latin typeface="Microsoft YaHei UI" panose="020B0503020204020204" pitchFamily="34" charset="-122"/>
              <a:ea typeface="Microsoft YaHei UI" panose="020B0503020204020204" pitchFamily="34" charset="-122"/>
            </a:endParaRPr>
          </a:p>
          <a:p>
            <a:pPr marL="0" indent="0" rtl="0">
              <a:buNone/>
            </a:pPr>
            <a:r>
              <a:rPr lang="zh-CN" b="1" u="none">
                <a:solidFill>
                  <a:srgbClr val="FFFFFF"/>
                </a:solidFill>
                <a:latin typeface="Microsoft YaHei UI" panose="020B0503020204020204" pitchFamily="34" charset="-122"/>
                <a:ea typeface="Microsoft YaHei UI" panose="020B0503020204020204" pitchFamily="34" charset="-122"/>
              </a:rPr>
              <a:t>VxWorks能够提供一套全面的信息安全功能，从而有效保护互联世界中的设备、数据和知识产权。</a:t>
            </a:r>
            <a:endParaRPr lang="zh-CN" altLang="en-US" b="1">
              <a:solidFill>
                <a:srgbClr val="FFFFFF"/>
              </a:solidFill>
              <a:latin typeface="Microsoft YaHei UI" panose="020B0503020204020204" pitchFamily="34" charset="-122"/>
              <a:ea typeface="Microsoft YaHei UI" panose="020B0503020204020204" pitchFamily="34" charset="-122"/>
            </a:endParaRPr>
          </a:p>
        </p:txBody>
      </p:sp>
      <p:sp>
        <p:nvSpPr>
          <p:cNvPr id="27" name="文本占位符 25"/>
          <p:cNvSpPr>
            <a:spLocks noGrp="1"/>
          </p:cNvSpPr>
          <p:nvPr/>
        </p:nvSpPr>
        <p:spPr>
          <a:xfrm>
            <a:off x="1829405" y="4021667"/>
            <a:ext cx="3280833" cy="167821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rtl="0">
              <a:buNone/>
            </a:pPr>
            <a:r>
              <a:rPr lang="zh-CN" sz="2400" b="1" u="none">
                <a:solidFill>
                  <a:srgbClr val="FFFFFF"/>
                </a:solidFill>
                <a:latin typeface="Microsoft YaHei UI" panose="020B0503020204020204" pitchFamily="34" charset="-122"/>
                <a:ea typeface="Microsoft YaHei UI" panose="020B0503020204020204" pitchFamily="34" charset="-122"/>
              </a:rPr>
              <a:t>可扩展</a:t>
            </a:r>
            <a:endParaRPr lang="zh-CN" b="1" u="none">
              <a:solidFill>
                <a:srgbClr val="FFFFFF"/>
              </a:solidFill>
              <a:latin typeface="Microsoft YaHei UI" panose="020B0503020204020204" pitchFamily="34" charset="-122"/>
              <a:ea typeface="Microsoft YaHei UI" panose="020B0503020204020204" pitchFamily="34" charset="-122"/>
            </a:endParaRPr>
          </a:p>
          <a:p>
            <a:pPr marL="0" indent="0" rtl="0">
              <a:buNone/>
            </a:pPr>
            <a:r>
              <a:rPr lang="zh-CN" b="1" u="none">
                <a:solidFill>
                  <a:srgbClr val="FFFFFF"/>
                </a:solidFill>
                <a:latin typeface="Microsoft YaHei UI" panose="020B0503020204020204" pitchFamily="34" charset="-122"/>
                <a:ea typeface="Microsoft YaHei UI" panose="020B0503020204020204" pitchFamily="34" charset="-122"/>
              </a:rPr>
              <a:t>VxWorks十分灵活，满足各种内存、功能和处理能力要求。</a:t>
            </a:r>
            <a:endParaRPr lang="zh-CN" altLang="en-US" b="1">
              <a:solidFill>
                <a:srgbClr val="FFFFFF"/>
              </a:solidFill>
              <a:latin typeface="Microsoft YaHei UI" panose="020B0503020204020204" pitchFamily="34" charset="-122"/>
              <a:ea typeface="Microsoft YaHei UI" panose="020B0503020204020204" pitchFamily="34" charset="-122"/>
            </a:endParaRPr>
          </a:p>
        </p:txBody>
      </p:sp>
      <p:sp>
        <p:nvSpPr>
          <p:cNvPr id="28" name="文本占位符 25"/>
          <p:cNvSpPr>
            <a:spLocks noGrp="1"/>
          </p:cNvSpPr>
          <p:nvPr/>
        </p:nvSpPr>
        <p:spPr>
          <a:xfrm>
            <a:off x="1791607" y="2086429"/>
            <a:ext cx="3326190" cy="192011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rtl="0">
              <a:buNone/>
            </a:pPr>
            <a:r>
              <a:rPr lang="zh-CN" altLang="en-US" sz="2400" b="1" u="none">
                <a:solidFill>
                  <a:srgbClr val="FFFFFF"/>
                </a:solidFill>
                <a:latin typeface="Microsoft YaHei UI" panose="020B0503020204020204" pitchFamily="34" charset="-122"/>
                <a:ea typeface="Microsoft YaHei UI" panose="020B0503020204020204" pitchFamily="34" charset="-122"/>
              </a:rPr>
              <a:t>模块化</a:t>
            </a:r>
            <a:endParaRPr lang="zh-CN" b="1" u="none">
              <a:solidFill>
                <a:srgbClr val="FFFFFF"/>
              </a:solidFill>
              <a:latin typeface="Microsoft YaHei UI" panose="020B0503020204020204" pitchFamily="34" charset="-122"/>
              <a:ea typeface="Microsoft YaHei UI" panose="020B0503020204020204" pitchFamily="34" charset="-122"/>
            </a:endParaRPr>
          </a:p>
          <a:p>
            <a:pPr marL="0" indent="0" rtl="0">
              <a:buNone/>
            </a:pPr>
            <a:r>
              <a:rPr lang="zh-CN" b="1" u="none">
                <a:solidFill>
                  <a:srgbClr val="FFFFFF"/>
                </a:solidFill>
                <a:latin typeface="Microsoft YaHei UI" panose="020B0503020204020204" pitchFamily="34" charset="-122"/>
                <a:ea typeface="Microsoft YaHei UI" panose="020B0503020204020204" pitchFamily="34" charset="-122"/>
              </a:rPr>
              <a:t>基于可升级、面向未来的架构，VxWorks可助您迅速适应不断变化的市场需求、客户需求和技术发展。</a:t>
            </a:r>
            <a:endParaRPr lang="zh-CN" altLang="en-US" b="1">
              <a:solidFill>
                <a:srgbClr val="FFFFFF"/>
              </a:solidFill>
              <a:latin typeface="Microsoft YaHei UI" panose="020B0503020204020204" pitchFamily="34" charset="-122"/>
              <a:ea typeface="Microsoft YaHei UI" panose="020B0503020204020204" pitchFamily="34" charset="-122"/>
            </a:endParaRPr>
          </a:p>
        </p:txBody>
      </p:sp>
      <p:sp>
        <p:nvSpPr>
          <p:cNvPr id="8" name="文本占位符 25"/>
          <p:cNvSpPr>
            <a:spLocks noGrp="1"/>
          </p:cNvSpPr>
          <p:nvPr/>
        </p:nvSpPr>
        <p:spPr>
          <a:xfrm>
            <a:off x="6954762" y="4021667"/>
            <a:ext cx="3598333" cy="213178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rtl="0">
              <a:buNone/>
            </a:pPr>
            <a:r>
              <a:rPr lang="zh-CN" sz="2400" b="1" u="none">
                <a:solidFill>
                  <a:srgbClr val="FFFFFF"/>
                </a:solidFill>
                <a:latin typeface="Microsoft YaHei UI" panose="020B0503020204020204" pitchFamily="34" charset="-122"/>
                <a:ea typeface="Microsoft YaHei UI" panose="020B0503020204020204" pitchFamily="34" charset="-122"/>
              </a:rPr>
              <a:t>功能安全</a:t>
            </a:r>
            <a:endParaRPr lang="zh-CN" b="1" u="none">
              <a:solidFill>
                <a:srgbClr val="FFFFFF"/>
              </a:solidFill>
              <a:latin typeface="Microsoft YaHei UI" panose="020B0503020204020204" pitchFamily="34" charset="-122"/>
              <a:ea typeface="Microsoft YaHei UI" panose="020B0503020204020204" pitchFamily="34" charset="-122"/>
            </a:endParaRPr>
          </a:p>
          <a:p>
            <a:pPr marL="0" indent="0" rtl="0">
              <a:buNone/>
            </a:pPr>
            <a:r>
              <a:rPr lang="zh-CN" b="1" u="none">
                <a:solidFill>
                  <a:srgbClr val="FFFFFF"/>
                </a:solidFill>
                <a:latin typeface="Microsoft YaHei UI" panose="020B0503020204020204" pitchFamily="34" charset="-122"/>
                <a:ea typeface="Microsoft YaHei UI" panose="020B0503020204020204" pitchFamily="34" charset="-122"/>
              </a:rPr>
              <a:t>VxWorks能够部署复杂的实时操作环境，从而降低创建差异化、可认证系统所需的成本、风险并缩短上市时间。</a:t>
            </a:r>
            <a:endParaRPr lang="zh-CN" altLang="en-US" b="1">
              <a:solidFill>
                <a:srgbClr val="FFFFFF"/>
              </a:solidFill>
              <a:latin typeface="Microsoft YaHei UI" panose="020B0503020204020204" pitchFamily="34" charset="-122"/>
              <a:ea typeface="Microsoft YaHei UI" panose="020B0503020204020204" pitchFamily="34" charset="-122"/>
            </a:endParaRPr>
          </a:p>
        </p:txBody>
      </p:sp>
      <p:pic>
        <p:nvPicPr>
          <p:cNvPr id="4" name="图片 3" descr="upload_156845304"/>
          <p:cNvPicPr>
            <a:picLocks noChangeAspect="1"/>
          </p:cNvPicPr>
          <p:nvPr/>
        </p:nvPicPr>
        <p:blipFill>
          <a:blip r:embed="rId2"/>
          <a:stretch>
            <a:fillRect/>
          </a:stretch>
        </p:blipFill>
        <p:spPr>
          <a:xfrm>
            <a:off x="900717" y="2370742"/>
            <a:ext cx="714375" cy="695325"/>
          </a:xfrm>
          <a:prstGeom prst="rect">
            <a:avLst/>
          </a:prstGeom>
        </p:spPr>
      </p:pic>
      <p:pic>
        <p:nvPicPr>
          <p:cNvPr id="5" name="图片 4" descr="upload_113449243"/>
          <p:cNvPicPr>
            <a:picLocks noChangeAspect="1"/>
          </p:cNvPicPr>
          <p:nvPr/>
        </p:nvPicPr>
        <p:blipFill>
          <a:blip r:embed="rId3"/>
          <a:stretch>
            <a:fillRect/>
          </a:stretch>
        </p:blipFill>
        <p:spPr>
          <a:xfrm>
            <a:off x="6004530" y="2381448"/>
            <a:ext cx="666750" cy="676275"/>
          </a:xfrm>
          <a:prstGeom prst="rect">
            <a:avLst/>
          </a:prstGeom>
        </p:spPr>
      </p:pic>
      <p:pic>
        <p:nvPicPr>
          <p:cNvPr id="6" name="图片 5" descr="upload_201572798"/>
          <p:cNvPicPr>
            <a:picLocks noChangeAspect="1"/>
          </p:cNvPicPr>
          <p:nvPr/>
        </p:nvPicPr>
        <p:blipFill>
          <a:blip r:embed="rId4"/>
          <a:stretch>
            <a:fillRect/>
          </a:stretch>
        </p:blipFill>
        <p:spPr>
          <a:xfrm>
            <a:off x="914769" y="4350506"/>
            <a:ext cx="685800" cy="666750"/>
          </a:xfrm>
          <a:prstGeom prst="rect">
            <a:avLst/>
          </a:prstGeom>
        </p:spPr>
      </p:pic>
      <p:pic>
        <p:nvPicPr>
          <p:cNvPr id="7" name="图片 6" descr="upload_381429375"/>
          <p:cNvPicPr>
            <a:picLocks noChangeAspect="1"/>
          </p:cNvPicPr>
          <p:nvPr/>
        </p:nvPicPr>
        <p:blipFill>
          <a:blip r:embed="rId5"/>
          <a:stretch>
            <a:fillRect/>
          </a:stretch>
        </p:blipFill>
        <p:spPr>
          <a:xfrm>
            <a:off x="6009925" y="4361968"/>
            <a:ext cx="676275" cy="695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764458" y="2007251"/>
            <a:ext cx="10503310" cy="3705291"/>
          </a:xfrm>
        </p:spPr>
        <p:txBody>
          <a:bodyPr/>
          <a:lstStyle/>
          <a:p>
            <a:pPr>
              <a:lnSpc>
                <a:spcPct val="200000"/>
              </a:lnSpc>
            </a:pPr>
            <a:r>
              <a:rPr lang="en-US" altLang="zh-CN" b="1" dirty="0"/>
              <a:t>VxWorks </a:t>
            </a:r>
            <a:r>
              <a:rPr lang="zh-CN" altLang="en-US" b="1" dirty="0"/>
              <a:t>提供：高效的实时任务调度、实时的系统资源、实时的任务间通信</a:t>
            </a:r>
            <a:endParaRPr lang="zh-CN" altLang="en-US" b="1" dirty="0"/>
          </a:p>
          <a:p>
            <a:pPr>
              <a:lnSpc>
                <a:spcPct val="200000"/>
              </a:lnSpc>
            </a:pPr>
            <a:r>
              <a:rPr lang="zh-CN" altLang="en-US" b="1" dirty="0">
                <a:latin typeface="Microsoft YaHei UI" panose="020B0503020204020204" pitchFamily="34" charset="-122"/>
                <a:ea typeface="Microsoft YaHei UI" panose="020B0503020204020204" pitchFamily="34" charset="-122"/>
              </a:rPr>
              <a:t>其微内核</a:t>
            </a:r>
            <a:r>
              <a:rPr lang="en-US" altLang="zh-CN" b="1" dirty="0">
                <a:latin typeface="Microsoft YaHei UI" panose="020B0503020204020204" pitchFamily="34" charset="-122"/>
                <a:ea typeface="Microsoft YaHei UI" panose="020B0503020204020204" pitchFamily="34" charset="-122"/>
              </a:rPr>
              <a:t> </a:t>
            </a:r>
            <a:r>
              <a:rPr lang="zh-CN" altLang="en-US" b="1" dirty="0">
                <a:latin typeface="Microsoft YaHei UI" panose="020B0503020204020204" pitchFamily="34" charset="-122"/>
                <a:ea typeface="Microsoft YaHei UI" panose="020B0503020204020204" pitchFamily="34" charset="-122"/>
              </a:rPr>
              <a:t>Wind</a:t>
            </a:r>
            <a:r>
              <a:rPr lang="en-US" altLang="zh-CN" b="1" dirty="0">
                <a:latin typeface="Microsoft YaHei UI" panose="020B0503020204020204" pitchFamily="34" charset="-122"/>
                <a:ea typeface="Microsoft YaHei UI" panose="020B0503020204020204" pitchFamily="34" charset="-122"/>
              </a:rPr>
              <a:t> </a:t>
            </a:r>
            <a:r>
              <a:rPr lang="zh-CN" altLang="en-US" b="1" dirty="0">
                <a:latin typeface="Microsoft YaHei UI" panose="020B0503020204020204" pitchFamily="34" charset="-122"/>
                <a:ea typeface="Microsoft YaHei UI" panose="020B0503020204020204" pitchFamily="34" charset="-122"/>
              </a:rPr>
              <a:t>是一个具有较高性能的、标准的嵌入式实时操作系统内核</a:t>
            </a:r>
            <a:endParaRPr lang="zh-CN" altLang="en-US" b="1" dirty="0">
              <a:latin typeface="Microsoft YaHei UI" panose="020B0503020204020204" pitchFamily="34" charset="-122"/>
              <a:ea typeface="Microsoft YaHei UI" panose="020B0503020204020204" pitchFamily="34" charset="-122"/>
            </a:endParaRPr>
          </a:p>
          <a:p>
            <a:pPr>
              <a:lnSpc>
                <a:spcPct val="200000"/>
              </a:lnSpc>
            </a:pPr>
            <a:r>
              <a:rPr lang="zh-CN" altLang="en-US" b="1" dirty="0"/>
              <a:t>具有较好的可剪裁性</a:t>
            </a:r>
            <a:endParaRPr lang="en-US" altLang="zh-CN" b="1" dirty="0"/>
          </a:p>
          <a:p>
            <a:pPr>
              <a:lnSpc>
                <a:spcPct val="200000"/>
              </a:lnSpc>
            </a:pPr>
            <a:r>
              <a:rPr lang="zh-CN" altLang="en-US" b="1" dirty="0">
                <a:sym typeface="+mn-ea"/>
              </a:rPr>
              <a:t>支持应用程序的动态链接和动态下载</a:t>
            </a:r>
            <a:endParaRPr lang="en-US" altLang="zh-CN" b="1" dirty="0">
              <a:sym typeface="+mn-ea"/>
            </a:endParaRPr>
          </a:p>
          <a:p>
            <a:pPr>
              <a:lnSpc>
                <a:spcPct val="200000"/>
              </a:lnSpc>
            </a:pPr>
            <a:r>
              <a:rPr lang="zh-CN" altLang="en-US" b="1" dirty="0">
                <a:latin typeface="Microsoft YaHei UI" panose="020B0503020204020204" pitchFamily="34" charset="-122"/>
                <a:ea typeface="Microsoft YaHei UI" panose="020B0503020204020204" pitchFamily="34" charset="-122"/>
              </a:rPr>
              <a:t>具有较好的兼容性</a:t>
            </a:r>
            <a:endParaRPr lang="zh-CN" altLang="en-US" b="1" dirty="0"/>
          </a:p>
        </p:txBody>
      </p:sp>
      <p:sp>
        <p:nvSpPr>
          <p:cNvPr id="7" name="标题 1"/>
          <p:cNvSpPr>
            <a:spLocks noGrp="1"/>
          </p:cNvSpPr>
          <p:nvPr>
            <p:ph type="title"/>
          </p:nvPr>
        </p:nvSpPr>
        <p:spPr>
          <a:xfrm>
            <a:off x="764458" y="581097"/>
            <a:ext cx="10841038" cy="1260475"/>
          </a:xfrm>
        </p:spPr>
        <p:txBody>
          <a:bodyPr rtlCol="0"/>
          <a:lstStyle/>
          <a:p>
            <a:pPr rtl="0"/>
            <a:r>
              <a:rPr lang="zh-CN" altLang="en-US" b="1" dirty="0">
                <a:latin typeface="Microsoft YaHei UI" panose="020B0503020204020204" pitchFamily="34" charset="-122"/>
                <a:ea typeface="Microsoft YaHei UI" panose="020B0503020204020204" pitchFamily="34" charset="-122"/>
              </a:rPr>
              <a:t>特点</a:t>
            </a:r>
            <a:endParaRPr lang="zh-CN" altLang="en-US" b="1" dirty="0">
              <a:latin typeface="Microsoft YaHei UI" panose="020B0503020204020204" pitchFamily="34" charset="-122"/>
              <a:ea typeface="Microsoft YaHei UI" panose="020B0503020204020204" pitchFamily="34" charset="-122"/>
            </a:endParaRPr>
          </a:p>
        </p:txBody>
      </p:sp>
      <p:pic>
        <p:nvPicPr>
          <p:cNvPr id="9" name="图片 8" descr="笔和纸图标"/>
          <p:cNvPicPr>
            <a:picLocks noChangeAspect="1"/>
          </p:cNvPicPr>
          <p:nvPr/>
        </p:nvPicPr>
        <p:blipFill>
          <a:blip r:embed="rId1"/>
          <a:stretch>
            <a:fillRect/>
          </a:stretch>
        </p:blipFill>
        <p:spPr>
          <a:xfrm>
            <a:off x="1963160" y="832748"/>
            <a:ext cx="814387" cy="8143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641" y="116841"/>
            <a:ext cx="10840914" cy="1260000"/>
          </a:xfrm>
        </p:spPr>
        <p:txBody>
          <a:bodyPr rtlCol="0"/>
          <a:lstStyle/>
          <a:p>
            <a:pPr rtl="0"/>
            <a:r>
              <a:rPr lang="zh-CN" altLang="en-US" b="1" dirty="0"/>
              <a:t>比较</a:t>
            </a:r>
            <a:endParaRPr lang="zh-CN" altLang="en-US" b="1" dirty="0">
              <a:latin typeface="Microsoft YaHei UI" panose="020B0503020204020204" pitchFamily="34" charset="-122"/>
              <a:ea typeface="Microsoft YaHei UI" panose="020B0503020204020204" pitchFamily="34" charset="-122"/>
            </a:endParaRPr>
          </a:p>
        </p:txBody>
      </p:sp>
      <p:pic>
        <p:nvPicPr>
          <p:cNvPr id="3" name="图片 2" descr="笔和纸图标"/>
          <p:cNvPicPr>
            <a:picLocks noChangeAspect="1"/>
          </p:cNvPicPr>
          <p:nvPr/>
        </p:nvPicPr>
        <p:blipFill>
          <a:blip r:embed="rId1"/>
          <a:stretch>
            <a:fillRect/>
          </a:stretch>
        </p:blipFill>
        <p:spPr>
          <a:xfrm>
            <a:off x="1883150" y="339988"/>
            <a:ext cx="814387" cy="814387"/>
          </a:xfrm>
          <a:prstGeom prst="rect">
            <a:avLst/>
          </a:prstGeom>
        </p:spPr>
      </p:pic>
      <p:graphicFrame>
        <p:nvGraphicFramePr>
          <p:cNvPr id="5" name="表格 4"/>
          <p:cNvGraphicFramePr/>
          <p:nvPr>
            <p:custDataLst>
              <p:tags r:id="rId2"/>
            </p:custDataLst>
          </p:nvPr>
        </p:nvGraphicFramePr>
        <p:xfrm>
          <a:off x="1889125" y="1365250"/>
          <a:ext cx="8413750" cy="4888865"/>
        </p:xfrm>
        <a:graphic>
          <a:graphicData uri="http://schemas.openxmlformats.org/drawingml/2006/table">
            <a:tbl>
              <a:tblPr firstRow="1" bandRow="1">
                <a:tableStyleId>{F5AB1C69-6EDB-4FF4-983F-18BD219EF322}</a:tableStyleId>
              </a:tblPr>
              <a:tblGrid>
                <a:gridCol w="1111250"/>
                <a:gridCol w="3333750"/>
                <a:gridCol w="3968750"/>
              </a:tblGrid>
              <a:tr h="579755">
                <a:tc>
                  <a:txBody>
                    <a:bodyPr/>
                    <a:lstStyle/>
                    <a:p>
                      <a:pPr algn="ctr">
                        <a:buNone/>
                      </a:pPr>
                      <a:r>
                        <a:rPr lang="zh-CN" altLang="en-US" sz="1600" b="1">
                          <a:latin typeface="微软雅黑" panose="020B0503020204020204" charset="-122"/>
                          <a:ea typeface="微软雅黑" panose="020B0503020204020204" charset="-122"/>
                        </a:rPr>
                        <a:t>比较</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sz="1600" b="1">
                          <a:solidFill>
                            <a:srgbClr val="FFFFFF"/>
                          </a:solidFill>
                          <a:latin typeface="Microsoft YaHei UI" panose="020B0503020204020204" pitchFamily="34" charset="-122"/>
                          <a:ea typeface="Microsoft YaHei UI" panose="020B0503020204020204" pitchFamily="34" charset="-122"/>
                          <a:sym typeface="+mn-ea"/>
                        </a:rPr>
                        <a:t>VxWorks</a:t>
                      </a:r>
                      <a:endParaRPr lang="zh-CN" altLang="en-US" sz="1600" b="1">
                        <a:solidFill>
                          <a:srgbClr val="FFFFFF"/>
                        </a:solidFill>
                        <a:latin typeface="Microsoft YaHei UI" panose="020B0503020204020204" pitchFamily="34" charset="-122"/>
                        <a:ea typeface="Microsoft YaHei UI" panose="020B0503020204020204" pitchFamily="34" charset="-122"/>
                        <a:sym typeface="+mn-ea"/>
                      </a:endParaRPr>
                    </a:p>
                  </a:txBody>
                  <a:tcPr anchor="ctr" anchorCtr="0"/>
                </a:tc>
                <a:tc>
                  <a:txBody>
                    <a:bodyPr/>
                    <a:lstStyle/>
                    <a:p>
                      <a:pPr algn="ctr">
                        <a:buNone/>
                      </a:pPr>
                      <a:r>
                        <a:rPr lang="en-US" altLang="zh-CN" sz="1600" b="1">
                          <a:latin typeface="微软雅黑" panose="020B0503020204020204" charset="-122"/>
                          <a:ea typeface="微软雅黑" panose="020B0503020204020204" charset="-122"/>
                        </a:rPr>
                        <a:t>Linux</a:t>
                      </a:r>
                      <a:endParaRPr lang="en-US" altLang="zh-CN" sz="1600" b="1">
                        <a:latin typeface="微软雅黑" panose="020B0503020204020204" charset="-122"/>
                        <a:ea typeface="微软雅黑" panose="020B0503020204020204" charset="-122"/>
                      </a:endParaRPr>
                    </a:p>
                  </a:txBody>
                  <a:tcPr anchor="ctr" anchorCtr="0"/>
                </a:tc>
              </a:tr>
              <a:tr h="579120">
                <a:tc>
                  <a:txBody>
                    <a:bodyPr/>
                    <a:lstStyle/>
                    <a:p>
                      <a:pPr algn="ctr">
                        <a:buNone/>
                      </a:pPr>
                      <a:r>
                        <a:rPr lang="zh-CN" altLang="en-US" sz="1600" b="1">
                          <a:latin typeface="微软雅黑" panose="020B0503020204020204" charset="-122"/>
                          <a:ea typeface="微软雅黑" panose="020B0503020204020204" charset="-122"/>
                        </a:rPr>
                        <a:t>内核结构</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cs typeface="微软雅黑" panose="020B0503020204020204" charset="-122"/>
                        </a:rPr>
                        <a:t>微内核</a:t>
                      </a:r>
                      <a:endParaRPr lang="zh-CN" altLang="en-US" sz="1600" b="1">
                        <a:latin typeface="微软雅黑" panose="020B0503020204020204" charset="-122"/>
                        <a:ea typeface="微软雅黑" panose="020B0503020204020204" charset="-122"/>
                        <a:cs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cs typeface="微软雅黑" panose="020B0503020204020204" charset="-122"/>
                        </a:rPr>
                        <a:t>宏内核</a:t>
                      </a:r>
                      <a:endParaRPr lang="zh-CN" altLang="en-US" sz="1600" b="1">
                        <a:latin typeface="微软雅黑" panose="020B0503020204020204" charset="-122"/>
                        <a:ea typeface="微软雅黑" panose="020B0503020204020204" charset="-122"/>
                        <a:cs typeface="微软雅黑" panose="020B0503020204020204" charset="-122"/>
                      </a:endParaRPr>
                    </a:p>
                  </a:txBody>
                  <a:tcPr anchor="ctr" anchorCtr="0"/>
                </a:tc>
              </a:tr>
              <a:tr h="579120">
                <a:tc>
                  <a:txBody>
                    <a:bodyPr/>
                    <a:lstStyle/>
                    <a:p>
                      <a:pPr algn="ctr">
                        <a:buNone/>
                      </a:pPr>
                      <a:r>
                        <a:rPr lang="zh-CN" altLang="en-US" sz="1600" b="1">
                          <a:latin typeface="微软雅黑" panose="020B0503020204020204" charset="-122"/>
                          <a:ea typeface="微软雅黑" panose="020B0503020204020204" charset="-122"/>
                        </a:rPr>
                        <a:t>运行模式</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cs typeface="微软雅黑" panose="020B0503020204020204" charset="-122"/>
                        </a:rPr>
                        <a:t>实模式</a:t>
                      </a:r>
                      <a:endParaRPr lang="zh-CN" altLang="en-US" sz="1600" b="1">
                        <a:latin typeface="微软雅黑" panose="020B0503020204020204" charset="-122"/>
                        <a:ea typeface="微软雅黑" panose="020B0503020204020204" charset="-122"/>
                        <a:cs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cs typeface="微软雅黑" panose="020B0503020204020204" charset="-122"/>
                        </a:rPr>
                        <a:t>保护模式</a:t>
                      </a:r>
                      <a:r>
                        <a:rPr lang="en-US" altLang="zh-CN" sz="1600" b="1">
                          <a:latin typeface="微软雅黑" panose="020B0503020204020204" charset="-122"/>
                          <a:ea typeface="微软雅黑" panose="020B0503020204020204" charset="-122"/>
                          <a:cs typeface="微软雅黑" panose="020B0503020204020204" charset="-122"/>
                        </a:rPr>
                        <a:t>(</a:t>
                      </a:r>
                      <a:r>
                        <a:rPr lang="zh-CN" altLang="en-US" sz="1600" b="1">
                          <a:latin typeface="微软雅黑" panose="020B0503020204020204" charset="-122"/>
                          <a:ea typeface="微软雅黑" panose="020B0503020204020204" charset="-122"/>
                          <a:cs typeface="微软雅黑" panose="020B0503020204020204" charset="-122"/>
                        </a:rPr>
                        <a:t>分为用户模式和内核模式</a:t>
                      </a:r>
                      <a:r>
                        <a:rPr lang="en-US" altLang="zh-CN" sz="1600" b="1">
                          <a:latin typeface="微软雅黑" panose="020B0503020204020204" charset="-122"/>
                          <a:ea typeface="微软雅黑" panose="020B0503020204020204" charset="-122"/>
                          <a:cs typeface="微软雅黑" panose="020B0503020204020204" charset="-122"/>
                        </a:rPr>
                        <a:t>)</a:t>
                      </a:r>
                      <a:endParaRPr lang="zh-CN" altLang="en-US" sz="1600" b="1">
                        <a:latin typeface="微软雅黑" panose="020B0503020204020204" charset="-122"/>
                        <a:ea typeface="微软雅黑" panose="020B0503020204020204" charset="-122"/>
                        <a:cs typeface="微软雅黑" panose="020B0503020204020204" charset="-122"/>
                      </a:endParaRPr>
                    </a:p>
                  </a:txBody>
                  <a:tcPr anchor="ctr" anchorCtr="0"/>
                </a:tc>
              </a:tr>
              <a:tr h="579120">
                <a:tc>
                  <a:txBody>
                    <a:bodyPr/>
                    <a:lstStyle/>
                    <a:p>
                      <a:pPr algn="ctr">
                        <a:buNone/>
                      </a:pPr>
                      <a:r>
                        <a:rPr lang="zh-CN" altLang="en-US" sz="1600" b="1">
                          <a:latin typeface="微软雅黑" panose="020B0503020204020204" charset="-122"/>
                          <a:ea typeface="微软雅黑" panose="020B0503020204020204" charset="-122"/>
                        </a:rPr>
                        <a:t>内存机制</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实存储</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虚拟存储</a:t>
                      </a:r>
                      <a:endParaRPr lang="zh-CN" altLang="en-US" sz="1600" b="1">
                        <a:latin typeface="微软雅黑" panose="020B0503020204020204" charset="-122"/>
                        <a:ea typeface="微软雅黑" panose="020B0503020204020204" charset="-122"/>
                      </a:endParaRPr>
                    </a:p>
                  </a:txBody>
                  <a:tcPr anchor="ctr" anchorCtr="0"/>
                </a:tc>
              </a:tr>
              <a:tr h="579120">
                <a:tc>
                  <a:txBody>
                    <a:bodyPr/>
                    <a:lstStyle/>
                    <a:p>
                      <a:pPr algn="ctr">
                        <a:buNone/>
                      </a:pPr>
                      <a:r>
                        <a:rPr lang="zh-CN" altLang="en-US" sz="1600" b="1">
                          <a:latin typeface="微软雅黑" panose="020B0503020204020204" charset="-122"/>
                          <a:ea typeface="微软雅黑" panose="020B0503020204020204" charset="-122"/>
                        </a:rPr>
                        <a:t>任务机制</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sym typeface="+mn-ea"/>
                        </a:rPr>
                        <a:t>任务</a:t>
                      </a:r>
                      <a:endParaRPr lang="zh-CN" altLang="en-US" sz="1600" b="1">
                        <a:latin typeface="微软雅黑" panose="020B0503020204020204" charset="-122"/>
                        <a:ea typeface="微软雅黑" panose="020B0503020204020204" charset="-122"/>
                        <a:sym typeface="+mn-ea"/>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sym typeface="+mn-ea"/>
                        </a:rPr>
                        <a:t>进程和线程</a:t>
                      </a:r>
                      <a:endParaRPr lang="zh-CN" altLang="en-US" sz="1600" b="1">
                        <a:latin typeface="微软雅黑" panose="020B0503020204020204" charset="-122"/>
                        <a:ea typeface="微软雅黑" panose="020B0503020204020204" charset="-122"/>
                        <a:sym typeface="+mn-ea"/>
                      </a:endParaRPr>
                    </a:p>
                  </a:txBody>
                  <a:tcPr anchor="ctr" anchorCtr="0"/>
                </a:tc>
              </a:tr>
              <a:tr h="822960">
                <a:tc>
                  <a:txBody>
                    <a:bodyPr/>
                    <a:lstStyle/>
                    <a:p>
                      <a:pPr algn="ctr">
                        <a:buNone/>
                      </a:pPr>
                      <a:r>
                        <a:rPr lang="zh-CN" altLang="en-US" sz="1600" b="1">
                          <a:latin typeface="微软雅黑" panose="020B0503020204020204" charset="-122"/>
                          <a:ea typeface="微软雅黑" panose="020B0503020204020204" charset="-122"/>
                        </a:rPr>
                        <a:t>内核服务请求方式</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函数调用</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系统调用</a:t>
                      </a:r>
                      <a:endParaRPr lang="zh-CN" altLang="en-US" sz="1600" b="1">
                        <a:latin typeface="微软雅黑" panose="020B0503020204020204" charset="-122"/>
                        <a:ea typeface="微软雅黑" panose="020B0503020204020204" charset="-122"/>
                      </a:endParaRPr>
                    </a:p>
                  </a:txBody>
                  <a:tcPr anchor="ctr" anchorCtr="0"/>
                </a:tc>
              </a:tr>
              <a:tr h="584835">
                <a:tc>
                  <a:txBody>
                    <a:bodyPr/>
                    <a:lstStyle/>
                    <a:p>
                      <a:pPr algn="ctr">
                        <a:buNone/>
                      </a:pPr>
                      <a:r>
                        <a:rPr lang="zh-CN" altLang="en-US" sz="1600" b="1">
                          <a:latin typeface="微软雅黑" panose="020B0503020204020204" charset="-122"/>
                          <a:ea typeface="微软雅黑" panose="020B0503020204020204" charset="-122"/>
                        </a:rPr>
                        <a:t>实时性</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硬实时</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软实时</a:t>
                      </a:r>
                      <a:endParaRPr lang="zh-CN" altLang="en-US" sz="1600" b="1">
                        <a:latin typeface="微软雅黑" panose="020B0503020204020204" charset="-122"/>
                        <a:ea typeface="微软雅黑" panose="020B0503020204020204" charset="-122"/>
                      </a:endParaRPr>
                    </a:p>
                  </a:txBody>
                  <a:tcPr anchor="ctr" anchorCtr="0"/>
                </a:tc>
              </a:tr>
              <a:tr h="584835">
                <a:tc>
                  <a:txBody>
                    <a:bodyPr/>
                    <a:lstStyle/>
                    <a:p>
                      <a:pPr algn="ctr">
                        <a:buNone/>
                      </a:pPr>
                      <a:r>
                        <a:rPr lang="zh-CN" altLang="en-US" sz="1600" b="1">
                          <a:latin typeface="微软雅黑" panose="020B0503020204020204" charset="-122"/>
                          <a:ea typeface="微软雅黑" panose="020B0503020204020204" charset="-122"/>
                        </a:rPr>
                        <a:t>成本、</a:t>
                      </a:r>
                      <a:endParaRPr lang="zh-CN" altLang="en-US" sz="1600" b="1">
                        <a:latin typeface="微软雅黑" panose="020B0503020204020204" charset="-122"/>
                        <a:ea typeface="微软雅黑" panose="020B0503020204020204" charset="-122"/>
                      </a:endParaRPr>
                    </a:p>
                    <a:p>
                      <a:pPr algn="ctr">
                        <a:buNone/>
                      </a:pPr>
                      <a:r>
                        <a:rPr lang="zh-CN" altLang="en-US" sz="1600" b="1">
                          <a:latin typeface="微软雅黑" panose="020B0503020204020204" charset="-122"/>
                          <a:ea typeface="微软雅黑" panose="020B0503020204020204" charset="-122"/>
                        </a:rPr>
                        <a:t>市场</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商业支持稳定，授权费用较高</a:t>
                      </a:r>
                      <a:endParaRPr lang="zh-CN" altLang="en-US" sz="1600" b="1">
                        <a:latin typeface="微软雅黑" panose="020B0503020204020204" charset="-122"/>
                        <a:ea typeface="微软雅黑" panose="020B0503020204020204" charset="-122"/>
                      </a:endParaRPr>
                    </a:p>
                  </a:txBody>
                  <a:tcPr anchor="ctr" anchorCtr="0"/>
                </a:tc>
                <a:tc>
                  <a:txBody>
                    <a:bodyPr/>
                    <a:lstStyle/>
                    <a:p>
                      <a:pPr algn="ctr">
                        <a:buNone/>
                      </a:pPr>
                      <a:r>
                        <a:rPr lang="zh-CN" altLang="en-US" sz="1600" b="1">
                          <a:latin typeface="微软雅黑" panose="020B0503020204020204" charset="-122"/>
                          <a:ea typeface="微软雅黑" panose="020B0503020204020204" charset="-122"/>
                        </a:rPr>
                        <a:t>大部分免费</a:t>
                      </a:r>
                      <a:endParaRPr lang="zh-CN" altLang="en-US" sz="1600" b="1">
                        <a:latin typeface="微软雅黑" panose="020B0503020204020204" charset="-122"/>
                        <a:ea typeface="微软雅黑" panose="020B0503020204020204" charset="-122"/>
                      </a:endParaRPr>
                    </a:p>
                  </a:txBody>
                  <a:tcPr anchor="ctr"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latin typeface="Microsoft YaHei UI" panose="020B0503020204020204" pitchFamily="34" charset="-122"/>
                <a:ea typeface="Microsoft YaHei UI" panose="020B0503020204020204" pitchFamily="34" charset="-122"/>
              </a:rPr>
              <a:t>风河提供的强大的、业界公认的</a:t>
            </a:r>
            <a:r>
              <a:rPr lang="en-US" altLang="zh-CN">
                <a:latin typeface="Microsoft YaHei UI" panose="020B0503020204020204" pitchFamily="34" charset="-122"/>
                <a:ea typeface="Microsoft YaHei UI" panose="020B0503020204020204" pitchFamily="34" charset="-122"/>
              </a:rPr>
              <a:t> RTOS </a:t>
            </a:r>
            <a:r>
              <a:rPr lang="zh-CN" altLang="en-US">
                <a:latin typeface="Microsoft YaHei UI" panose="020B0503020204020204" pitchFamily="34" charset="-122"/>
                <a:ea typeface="Microsoft YaHei UI" panose="020B0503020204020204" pitchFamily="34" charset="-122"/>
              </a:rPr>
              <a:t>解决方案，</a:t>
            </a:r>
            <a:br>
              <a:rPr lang="zh-CN" altLang="en-US">
                <a:latin typeface="Microsoft YaHei UI" panose="020B0503020204020204" pitchFamily="34" charset="-122"/>
                <a:ea typeface="Microsoft YaHei UI" panose="020B0503020204020204" pitchFamily="34" charset="-122"/>
              </a:rPr>
            </a:br>
            <a:r>
              <a:rPr lang="zh-CN" altLang="en-US">
                <a:latin typeface="Microsoft YaHei UI" panose="020B0503020204020204" pitchFamily="34" charset="-122"/>
                <a:ea typeface="Microsoft YaHei UI" panose="020B0503020204020204" pitchFamily="34" charset="-122"/>
              </a:rPr>
              <a:t>让我们能够声势浩大地完成了上市。</a:t>
            </a:r>
            <a:endParaRPr lang="en-US" altLang="zh-CN">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13"/>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Michael Dalpiaz，Sirona</a:t>
            </a:r>
            <a:r>
              <a:rPr lang="zh-CN" altLang="en-US">
                <a:sym typeface="+mn-ea"/>
              </a:rPr>
              <a:t>牙科设备制造商首席</a:t>
            </a:r>
            <a:endParaRPr lang="zh-CN" altLang="en-US">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idx="1"/>
          </p:nvPr>
        </p:nvSpPr>
        <p:spPr bwMode="black">
          <a:xfrm>
            <a:off x="1852930" y="4031298"/>
            <a:ext cx="8486775" cy="1760537"/>
          </a:xfrm>
        </p:spPr>
        <p:txBody>
          <a:bodyPr rtlCol="0"/>
          <a:lstStyle/>
          <a:p>
            <a:pPr rtl="0"/>
            <a:r>
              <a:rPr lang="zh-CN" altLang="en-US">
                <a:latin typeface="Microsoft YaHei UI" panose="020B0503020204020204" pitchFamily="34" charset="-122"/>
                <a:ea typeface="Microsoft YaHei UI" panose="020B0503020204020204" pitchFamily="34" charset="-122"/>
              </a:rPr>
              <a:t>。</a:t>
            </a:r>
            <a:endParaRPr lang="zh-CN" altLang="en-US">
              <a:latin typeface="Microsoft YaHei UI" panose="020B0503020204020204" pitchFamily="34" charset="-122"/>
              <a:ea typeface="Microsoft YaHei UI" panose="020B0503020204020204" pitchFamily="34" charset="-122"/>
            </a:endParaRPr>
          </a:p>
        </p:txBody>
      </p:sp>
      <p:sp>
        <p:nvSpPr>
          <p:cNvPr id="9" name="文本占位符 8"/>
          <p:cNvSpPr/>
          <p:nvPr/>
        </p:nvSpPr>
        <p:spPr>
          <a:xfrm>
            <a:off x="1857375" y="4021138"/>
            <a:ext cx="8486775" cy="1760537"/>
          </a:xfrm>
          <a:prstGeom prst="rect">
            <a:avLst/>
          </a:prstGeom>
        </p:spPr>
        <p:txBody>
          <a:bodyPr vert="horz" lIns="91440" tIns="45720" rIns="91440" bIns="45720" rtlCol="0" anchor="ctr">
            <a:normAutofit/>
          </a:bodyPr>
          <a:lstStyle>
            <a:lvl1pPr marL="0" indent="0" algn="ctr" defTabSz="457200" rtl="0" eaLnBrk="1" latinLnBrk="0" hangingPunct="1">
              <a:spcBef>
                <a:spcPts val="0"/>
              </a:spcBef>
              <a:spcAft>
                <a:spcPts val="1000"/>
              </a:spcAft>
              <a:buClr>
                <a:schemeClr val="tx1"/>
              </a:buClr>
              <a:buSzPct val="100000"/>
              <a:buFont typeface="Arial" panose="020B0604020202020204"/>
              <a:buNone/>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457200" indent="0" algn="l" defTabSz="457200" rtl="0" eaLnBrk="1" latinLnBrk="0" hangingPunct="1">
              <a:spcBef>
                <a:spcPts val="0"/>
              </a:spcBef>
              <a:spcAft>
                <a:spcPts val="1000"/>
              </a:spcAft>
              <a:buClr>
                <a:schemeClr val="tx1"/>
              </a:buClr>
              <a:buSzPct val="100000"/>
              <a:buFont typeface="Arial" panose="020B0604020202020204"/>
              <a:buNone/>
              <a:defRPr sz="18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2pPr>
            <a:lvl3pPr marL="914400" indent="0" algn="l" defTabSz="457200" rtl="0" eaLnBrk="1" latinLnBrk="0" hangingPunct="1">
              <a:spcBef>
                <a:spcPts val="0"/>
              </a:spcBef>
              <a:spcAft>
                <a:spcPts val="1000"/>
              </a:spcAft>
              <a:buClr>
                <a:schemeClr val="tx1"/>
              </a:buClr>
              <a:buSzPct val="100000"/>
              <a:buFont typeface="Arial" panose="020B0604020202020204"/>
              <a:buNone/>
              <a:defRPr sz="16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3pPr>
            <a:lvl4pPr marL="1371600" indent="0" algn="l"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icrosoft YaHei UI" panose="020B0503020204020204" pitchFamily="34" charset="-122"/>
                <a:ea typeface="Microsoft YaHei UI" panose="020B0503020204020204" pitchFamily="34" charset="-122"/>
                <a:cs typeface="+mn-cs"/>
              </a:defRPr>
            </a:lvl5pPr>
            <a:lvl6pPr marL="2286000" indent="0" algn="l"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n-lt"/>
                <a:ea typeface="+mn-ea"/>
                <a:cs typeface="+mn-cs"/>
              </a:defRPr>
            </a:lvl9pPr>
          </a:lstStyle>
          <a:p>
            <a:r>
              <a:rPr lang="zh-CN" altLang="en-US" sz="2800">
                <a:sym typeface="+mn-ea"/>
              </a:rPr>
              <a:t>虽然</a:t>
            </a:r>
            <a:r>
              <a:rPr lang="en-US" altLang="zh-CN" sz="2800">
                <a:sym typeface="+mn-ea"/>
              </a:rPr>
              <a:t> VxWorks </a:t>
            </a:r>
            <a:r>
              <a:rPr lang="zh-CN" altLang="en-US" sz="2800">
                <a:sym typeface="+mn-ea"/>
              </a:rPr>
              <a:t>的许多策略可能看起来比较激进，</a:t>
            </a:r>
            <a:endParaRPr lang="zh-CN" altLang="en-US" sz="2800">
              <a:sym typeface="+mn-ea"/>
            </a:endParaRPr>
          </a:p>
          <a:p>
            <a:r>
              <a:rPr lang="zh-CN" altLang="en-US" sz="2800">
                <a:sym typeface="+mn-ea"/>
              </a:rPr>
              <a:t>但这种不折衷的策略正适合某些独特需求的领域。</a:t>
            </a:r>
            <a:endParaRPr lang="zh-CN" altLang="en-US" sz="28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hlinkClick r:id="rId1"/>
          </p:cNvPr>
          <p:cNvSpPr txBox="1"/>
          <p:nvPr/>
        </p:nvSpPr>
        <p:spPr>
          <a:xfrm>
            <a:off x="1454468" y="2778909"/>
            <a:ext cx="9096374" cy="1938992"/>
          </a:xfrm>
          <a:prstGeom prst="rect">
            <a:avLst/>
          </a:prstGeom>
          <a:noFill/>
        </p:spPr>
        <p:txBody>
          <a:bodyPr wrap="square" rtlCol="0">
            <a:noAutofit/>
          </a:bodyPr>
          <a:lstStyle/>
          <a:p>
            <a:pPr algn="ctr" rtl="0"/>
            <a:r>
              <a:rPr lang="en-US" altLang="zh-CN" sz="6000" dirty="0">
                <a:latin typeface="Microsoft YaHei UI" panose="020B0503020204020204" pitchFamily="34" charset="-122"/>
                <a:ea typeface="Microsoft YaHei UI" panose="020B0503020204020204" pitchFamily="34" charset="-122"/>
              </a:rPr>
              <a:t>THANKS</a:t>
            </a:r>
            <a:endParaRPr lang="en-US" altLang="zh-CN" sz="6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85" y="1135168"/>
            <a:ext cx="3814235" cy="1260000"/>
          </a:xfrm>
        </p:spPr>
        <p:txBody>
          <a:bodyPr rtlCol="0"/>
          <a:lstStyle/>
          <a:p>
            <a:pPr rtl="0"/>
            <a:r>
              <a:rPr lang="en-US" altLang="zh-CN" b="1" cap="none">
                <a:solidFill>
                  <a:schemeClr val="tx1"/>
                </a:solidFill>
                <a:uFillTx/>
                <a:ea typeface="Microsoft YaHei UI" panose="020B0503020204020204" pitchFamily="34" charset="-122"/>
                <a:sym typeface="+mn-ea"/>
              </a:rPr>
              <a:t>VxWork</a:t>
            </a:r>
            <a:r>
              <a:rPr lang="zh-CN" altLang="en-US" b="1" cap="none">
                <a:solidFill>
                  <a:schemeClr val="tx1"/>
                </a:solidFill>
                <a:uFillTx/>
                <a:ea typeface="Microsoft YaHei UI" panose="020B0503020204020204" pitchFamily="34" charset="-122"/>
              </a:rPr>
              <a:t>s操作系统</a:t>
            </a:r>
            <a:endParaRPr lang="zh-CN" altLang="en-US" b="1" cap="none">
              <a:solidFill>
                <a:schemeClr val="tx1"/>
              </a:solidFill>
              <a:uFillTx/>
              <a:ea typeface="Microsoft YaHei UI" panose="020B0503020204020204" pitchFamily="34" charset="-122"/>
            </a:endParaRPr>
          </a:p>
        </p:txBody>
      </p:sp>
      <p:sp>
        <p:nvSpPr>
          <p:cNvPr id="4" name="文本占位符 3"/>
          <p:cNvSpPr>
            <a:spLocks noGrp="1"/>
          </p:cNvSpPr>
          <p:nvPr>
            <p:ph type="body" sz="half" idx="2"/>
          </p:nvPr>
        </p:nvSpPr>
        <p:spPr>
          <a:xfrm>
            <a:off x="405130" y="2395220"/>
            <a:ext cx="4032250" cy="2686050"/>
          </a:xfrm>
        </p:spPr>
        <p:txBody>
          <a:bodyPr rtlCol="0">
            <a:noAutofit/>
          </a:bodyPr>
          <a:lstStyle/>
          <a:p>
            <a:pPr algn="l" rtl="0">
              <a:lnSpc>
                <a:spcPct val="150000"/>
              </a:lnSpc>
            </a:pPr>
            <a:r>
              <a:rPr lang="en-US" altLang="zh-CN" sz="2000" b="1">
                <a:latin typeface="Microsoft YaHei UI" panose="020B0503020204020204" pitchFamily="34" charset="-122"/>
                <a:ea typeface="Microsoft YaHei UI" panose="020B0503020204020204" pitchFamily="34" charset="-122"/>
              </a:rPr>
              <a:t>	VxWorks </a:t>
            </a:r>
            <a:r>
              <a:rPr lang="zh-CN" altLang="en-US" sz="2000" b="1">
                <a:latin typeface="Microsoft YaHei UI" panose="020B0503020204020204" pitchFamily="34" charset="-122"/>
                <a:ea typeface="Microsoft YaHei UI" panose="020B0503020204020204" pitchFamily="34" charset="-122"/>
              </a:rPr>
              <a:t>是美国 </a:t>
            </a:r>
            <a:r>
              <a:rPr lang="en-US" altLang="zh-CN" sz="2000" b="1">
                <a:latin typeface="Microsoft YaHei UI" panose="020B0503020204020204" pitchFamily="34" charset="-122"/>
                <a:ea typeface="Microsoft YaHei UI" panose="020B0503020204020204" pitchFamily="34" charset="-122"/>
              </a:rPr>
              <a:t>Wind River System </a:t>
            </a:r>
            <a:r>
              <a:rPr lang="zh-CN" altLang="en-US" sz="2000" b="1">
                <a:latin typeface="Microsoft YaHei UI" panose="020B0503020204020204" pitchFamily="34" charset="-122"/>
                <a:ea typeface="Microsoft YaHei UI" panose="020B0503020204020204" pitchFamily="34" charset="-122"/>
              </a:rPr>
              <a:t>公司（风河公司）推出的一个实时操作系统。</a:t>
            </a:r>
            <a:endParaRPr lang="zh-CN" altLang="en-US" sz="2000" b="1">
              <a:latin typeface="Microsoft YaHei UI" panose="020B0503020204020204" pitchFamily="34" charset="-122"/>
              <a:ea typeface="Microsoft YaHei UI" panose="020B0503020204020204" pitchFamily="34" charset="-122"/>
            </a:endParaRPr>
          </a:p>
          <a:p>
            <a:pPr algn="l" rtl="0">
              <a:lnSpc>
                <a:spcPct val="150000"/>
              </a:lnSpc>
            </a:pPr>
            <a:r>
              <a:rPr lang="en-US" altLang="zh-CN" sz="2000" b="1">
                <a:latin typeface="Microsoft YaHei UI" panose="020B0503020204020204" pitchFamily="34" charset="-122"/>
                <a:ea typeface="Microsoft YaHei UI" panose="020B0503020204020204" pitchFamily="34" charset="-122"/>
              </a:rPr>
              <a:t>	</a:t>
            </a:r>
            <a:r>
              <a:rPr lang="zh-CN" altLang="en-US" sz="2000" b="1">
                <a:latin typeface="Microsoft YaHei UI" panose="020B0503020204020204" pitchFamily="34" charset="-122"/>
                <a:ea typeface="Microsoft YaHei UI" panose="020B0503020204020204" pitchFamily="34" charset="-122"/>
              </a:rPr>
              <a:t>与其配套的</a:t>
            </a:r>
            <a:r>
              <a:rPr lang="en-US" altLang="zh-CN" sz="2000" b="1">
                <a:latin typeface="Microsoft YaHei UI" panose="020B0503020204020204" pitchFamily="34" charset="-122"/>
                <a:ea typeface="Microsoft YaHei UI" panose="020B0503020204020204" pitchFamily="34" charset="-122"/>
              </a:rPr>
              <a:t> Tornado </a:t>
            </a:r>
            <a:r>
              <a:rPr lang="zh-CN" altLang="en-US" sz="2000" b="1">
                <a:latin typeface="Microsoft YaHei UI" panose="020B0503020204020204" pitchFamily="34" charset="-122"/>
                <a:ea typeface="Microsoft YaHei UI" panose="020B0503020204020204" pitchFamily="34" charset="-122"/>
              </a:rPr>
              <a:t>是</a:t>
            </a:r>
            <a:r>
              <a:rPr lang="en-US" altLang="zh-CN" sz="2000" b="1">
                <a:latin typeface="Microsoft YaHei UI" panose="020B0503020204020204" pitchFamily="34" charset="-122"/>
                <a:ea typeface="Microsoft YaHei UI" panose="020B0503020204020204" pitchFamily="34" charset="-122"/>
              </a:rPr>
              <a:t> VxWorks </a:t>
            </a:r>
            <a:r>
              <a:rPr lang="zh-CN" altLang="en-US" sz="2000" b="1">
                <a:latin typeface="Microsoft YaHei UI" panose="020B0503020204020204" pitchFamily="34" charset="-122"/>
                <a:ea typeface="Microsoft YaHei UI" panose="020B0503020204020204" pitchFamily="34" charset="-122"/>
              </a:rPr>
              <a:t>的实时操作系统开发环境，提供了丰富的调试、仿真环境和工具。</a:t>
            </a:r>
            <a:endParaRPr lang="zh-CN" altLang="en-US" sz="2000" b="1">
              <a:latin typeface="Microsoft YaHei UI" panose="020B0503020204020204" pitchFamily="34" charset="-122"/>
              <a:ea typeface="Microsoft YaHei UI" panose="020B0503020204020204" pitchFamily="34" charset="-122"/>
            </a:endParaRPr>
          </a:p>
          <a:p>
            <a:pPr algn="l" rtl="0">
              <a:lnSpc>
                <a:spcPct val="150000"/>
              </a:lnSpc>
            </a:pPr>
            <a:endParaRPr lang="zh-CN" altLang="en-US" sz="2000" b="1">
              <a:latin typeface="Microsoft YaHei UI" panose="020B0503020204020204" pitchFamily="34" charset="-122"/>
              <a:ea typeface="Microsoft YaHei UI" panose="020B0503020204020204" pitchFamily="34" charset="-122"/>
            </a:endParaRPr>
          </a:p>
          <a:p>
            <a:pPr algn="l" rtl="0"/>
            <a:endParaRPr lang="zh-CN" altLang="en-US" sz="2000" b="1">
              <a:latin typeface="Microsoft YaHei UI" panose="020B0503020204020204" pitchFamily="34" charset="-122"/>
              <a:ea typeface="Microsoft YaHei UI" panose="020B0503020204020204" pitchFamily="34" charset="-122"/>
            </a:endParaRPr>
          </a:p>
        </p:txBody>
      </p:sp>
      <p:pic>
        <p:nvPicPr>
          <p:cNvPr id="8" name="内容占位符 7"/>
          <p:cNvPicPr>
            <a:picLocks noGrp="1" noChangeAspect="1"/>
          </p:cNvPicPr>
          <p:nvPr>
            <p:ph idx="1"/>
          </p:nvPr>
        </p:nvPicPr>
        <p:blipFill>
          <a:blip r:embed="rId1"/>
          <a:stretch>
            <a:fillRect/>
          </a:stretch>
        </p:blipFill>
        <p:spPr>
          <a:xfrm>
            <a:off x="3238372" y="1366683"/>
            <a:ext cx="9513812" cy="428622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z="3200" b="1">
                <a:latin typeface="Microsoft YaHei UI" panose="020B0503020204020204" pitchFamily="34" charset="-122"/>
                <a:ea typeface="Microsoft YaHei UI" panose="020B0503020204020204" pitchFamily="34" charset="-122"/>
              </a:rPr>
              <a:t>大纲</a:t>
            </a:r>
            <a:endParaRPr lang="zh-CN" altLang="en-US" sz="3200" b="1">
              <a:latin typeface="Microsoft YaHei UI" panose="020B0503020204020204" pitchFamily="34" charset="-122"/>
              <a:ea typeface="Microsoft YaHei UI" panose="020B0503020204020204" pitchFamily="34" charset="-122"/>
            </a:endParaRPr>
          </a:p>
        </p:txBody>
      </p:sp>
      <p:sp>
        <p:nvSpPr>
          <p:cNvPr id="11" name="椭圆形 9" descr="装饰元素"/>
          <p:cNvSpPr>
            <a:spLocks noChangeArrowheads="1"/>
          </p:cNvSpPr>
          <p:nvPr/>
        </p:nvSpPr>
        <p:spPr bwMode="auto">
          <a:xfrm>
            <a:off x="1711580" y="3757391"/>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p:spPr>
        <p:txBody>
          <a:bodyPr rtlCol="0"/>
          <a:lstStyle/>
          <a:p>
            <a:pPr rtl="0" eaLnBrk="1" fontAlgn="auto" hangingPunct="1">
              <a:spcBef>
                <a:spcPts val="0"/>
              </a:spcBef>
              <a:spcAft>
                <a:spcPts val="0"/>
              </a:spcAft>
              <a:defRPr/>
            </a:pPr>
            <a:endParaRPr lang="zh-CN" altLang="en-US" sz="2000" b="1">
              <a:latin typeface="Microsoft YaHei UI" panose="020B0503020204020204" pitchFamily="34" charset="-122"/>
              <a:ea typeface="Microsoft YaHei UI" panose="020B0503020204020204" pitchFamily="34" charset="-122"/>
            </a:endParaRPr>
          </a:p>
        </p:txBody>
      </p:sp>
      <p:sp>
        <p:nvSpPr>
          <p:cNvPr id="15" name="椭圆形 14" descr="装饰元素"/>
          <p:cNvSpPr>
            <a:spLocks noChangeArrowheads="1"/>
          </p:cNvSpPr>
          <p:nvPr/>
        </p:nvSpPr>
        <p:spPr bwMode="auto">
          <a:xfrm>
            <a:off x="3829549" y="3757391"/>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p:spPr>
        <p:txBody>
          <a:bodyPr rtlCol="0"/>
          <a:lstStyle/>
          <a:p>
            <a:pPr rtl="0" eaLnBrk="1" fontAlgn="auto" hangingPunct="1">
              <a:spcBef>
                <a:spcPts val="0"/>
              </a:spcBef>
              <a:spcAft>
                <a:spcPts val="0"/>
              </a:spcAft>
              <a:defRPr/>
            </a:pPr>
            <a:endParaRPr lang="zh-CN" altLang="en-US" sz="2000" b="1">
              <a:latin typeface="Microsoft YaHei UI" panose="020B0503020204020204" pitchFamily="34" charset="-122"/>
              <a:ea typeface="Microsoft YaHei UI" panose="020B0503020204020204" pitchFamily="34" charset="-122"/>
            </a:endParaRPr>
          </a:p>
        </p:txBody>
      </p:sp>
      <p:sp>
        <p:nvSpPr>
          <p:cNvPr id="17" name="椭圆形 270" descr="装饰元素"/>
          <p:cNvSpPr>
            <a:spLocks noChangeArrowheads="1"/>
          </p:cNvSpPr>
          <p:nvPr/>
        </p:nvSpPr>
        <p:spPr bwMode="auto">
          <a:xfrm>
            <a:off x="7988741" y="3757391"/>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p:spPr>
        <p:txBody>
          <a:bodyPr rtlCol="0"/>
          <a:lstStyle/>
          <a:p>
            <a:pPr rtl="0" eaLnBrk="1" fontAlgn="auto" hangingPunct="1">
              <a:spcBef>
                <a:spcPts val="0"/>
              </a:spcBef>
              <a:spcAft>
                <a:spcPts val="0"/>
              </a:spcAft>
              <a:defRPr/>
            </a:pPr>
            <a:endParaRPr lang="zh-CN" altLang="en-US" sz="2000" b="1" dirty="0">
              <a:latin typeface="Microsoft YaHei UI" panose="020B0503020204020204" pitchFamily="34" charset="-122"/>
              <a:ea typeface="Microsoft YaHei UI" panose="020B0503020204020204" pitchFamily="34" charset="-122"/>
            </a:endParaRPr>
          </a:p>
        </p:txBody>
      </p:sp>
      <p:sp>
        <p:nvSpPr>
          <p:cNvPr id="10" name="矩形 7" descr="日程表"/>
          <p:cNvSpPr>
            <a:spLocks noChangeArrowheads="1"/>
          </p:cNvSpPr>
          <p:nvPr/>
        </p:nvSpPr>
        <p:spPr bwMode="auto">
          <a:xfrm>
            <a:off x="1884000" y="3883391"/>
            <a:ext cx="8424000" cy="20638"/>
          </a:xfrm>
          <a:prstGeom prst="rect">
            <a:avLst/>
          </a:prstGeom>
          <a:solidFill>
            <a:schemeClr val="tx1">
              <a:lumMod val="50000"/>
            </a:schemeClr>
          </a:solidFill>
          <a:ln w="9525">
            <a:noFill/>
            <a:miter lim="800000"/>
          </a:ln>
        </p:spPr>
        <p:txBody>
          <a:bodyPr rtlCol="0"/>
          <a:lstStyle/>
          <a:p>
            <a:pPr rtl="0" eaLnBrk="1" fontAlgn="auto" hangingPunct="1">
              <a:spcBef>
                <a:spcPts val="0"/>
              </a:spcBef>
              <a:spcAft>
                <a:spcPts val="0"/>
              </a:spcAft>
              <a:defRPr/>
            </a:pPr>
            <a:endParaRPr lang="zh-CN" altLang="en-US" sz="2000" b="1">
              <a:latin typeface="Microsoft YaHei UI" panose="020B0503020204020204" pitchFamily="34" charset="-122"/>
              <a:ea typeface="Microsoft YaHei UI" panose="020B0503020204020204" pitchFamily="34" charset="-122"/>
            </a:endParaRPr>
          </a:p>
        </p:txBody>
      </p:sp>
      <p:pic>
        <p:nvPicPr>
          <p:cNvPr id="4" name="图片 3" descr="卷曲的页面"/>
          <p:cNvPicPr>
            <a:picLocks noChangeAspect="1"/>
          </p:cNvPicPr>
          <p:nvPr/>
        </p:nvPicPr>
        <p:blipFill>
          <a:blip r:embed="rId1"/>
          <a:stretch>
            <a:fillRect/>
          </a:stretch>
        </p:blipFill>
        <p:spPr>
          <a:xfrm>
            <a:off x="1711402" y="609494"/>
            <a:ext cx="1157288" cy="1157288"/>
          </a:xfrm>
          <a:prstGeom prst="rect">
            <a:avLst/>
          </a:prstGeom>
        </p:spPr>
      </p:pic>
      <p:sp>
        <p:nvSpPr>
          <p:cNvPr id="19" name="椭圆 18"/>
          <p:cNvSpPr/>
          <p:nvPr/>
        </p:nvSpPr>
        <p:spPr>
          <a:xfrm>
            <a:off x="1570355" y="3629025"/>
            <a:ext cx="533400" cy="5334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a:t>1</a:t>
            </a:r>
            <a:endParaRPr lang="en-US" altLang="zh-CN" sz="3600" b="1"/>
          </a:p>
        </p:txBody>
      </p:sp>
      <p:sp>
        <p:nvSpPr>
          <p:cNvPr id="20" name="椭圆 19"/>
          <p:cNvSpPr/>
          <p:nvPr/>
        </p:nvSpPr>
        <p:spPr>
          <a:xfrm>
            <a:off x="5839558" y="3637329"/>
            <a:ext cx="533400" cy="5334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2</a:t>
            </a:r>
            <a:endParaRPr lang="en-US" altLang="zh-CN" sz="3600" b="1" dirty="0"/>
          </a:p>
        </p:txBody>
      </p:sp>
      <p:sp>
        <p:nvSpPr>
          <p:cNvPr id="12" name="文本占位符 2"/>
          <p:cNvSpPr>
            <a:spLocks noGrp="1"/>
          </p:cNvSpPr>
          <p:nvPr/>
        </p:nvSpPr>
        <p:spPr>
          <a:xfrm>
            <a:off x="1282065" y="3039110"/>
            <a:ext cx="1203960" cy="494665"/>
          </a:xfrm>
          <a:prstGeom prst="rect">
            <a:avLst/>
          </a:prstGeom>
        </p:spPr>
        <p:txBody>
          <a:bodyPr vert="horz" lIns="91440" tIns="45720" rIns="91440" bIns="45720" rtlCol="0" anchor="t" anchorCtr="0">
            <a:noAutofit/>
          </a:bodyPr>
          <a:lstStyle>
            <a:lvl1pPr marL="0" indent="0" algn="l" defTabSz="457200" rtl="0" eaLnBrk="1" latinLnBrk="0" hangingPunct="1">
              <a:spcBef>
                <a:spcPts val="0"/>
              </a:spcBef>
              <a:spcAft>
                <a:spcPts val="1000"/>
              </a:spcAft>
              <a:buClr>
                <a:schemeClr val="tx1"/>
              </a:buClr>
              <a:buSzPct val="100000"/>
              <a:buFont typeface="Arial" panose="020B0604020202020204"/>
              <a:buNone/>
              <a:defRPr sz="1800" b="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457200" indent="0" algn="l" defTabSz="457200" rtl="0" eaLnBrk="1" latinLnBrk="0" hangingPunct="1">
              <a:spcBef>
                <a:spcPts val="0"/>
              </a:spcBef>
              <a:spcAft>
                <a:spcPts val="1000"/>
              </a:spcAft>
              <a:buClr>
                <a:schemeClr val="tx1"/>
              </a:buClr>
              <a:buSzPct val="100000"/>
              <a:buFont typeface="Arial" panose="020B0604020202020204"/>
              <a:buNone/>
              <a:defRPr sz="2000" b="1"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914400" indent="0" algn="l" defTabSz="457200" rtl="0" eaLnBrk="1" latinLnBrk="0" hangingPunct="1">
              <a:spcBef>
                <a:spcPts val="0"/>
              </a:spcBef>
              <a:spcAft>
                <a:spcPts val="1000"/>
              </a:spcAft>
              <a:buClr>
                <a:schemeClr val="tx1"/>
              </a:buClr>
              <a:buSzPct val="100000"/>
              <a:buFont typeface="Arial" panose="020B0604020202020204"/>
              <a:buNone/>
              <a:defRPr sz="1800" b="1"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3716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2860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9pPr>
          </a:lstStyle>
          <a:p>
            <a:pPr rtl="0"/>
            <a:r>
              <a:rPr lang="zh-CN" altLang="en-US" sz="2400" b="1">
                <a:latin typeface="Microsoft YaHei UI" panose="020B0503020204020204" pitchFamily="34" charset="-122"/>
                <a:ea typeface="Microsoft YaHei UI" panose="020B0503020204020204" pitchFamily="34" charset="-122"/>
              </a:rPr>
              <a:t>发展史</a:t>
            </a:r>
            <a:endParaRPr lang="zh-CN" altLang="en-US" sz="2400" b="1">
              <a:latin typeface="Microsoft YaHei UI" panose="020B0503020204020204" pitchFamily="34" charset="-122"/>
              <a:ea typeface="Microsoft YaHei UI" panose="020B0503020204020204" pitchFamily="34" charset="-122"/>
            </a:endParaRPr>
          </a:p>
        </p:txBody>
      </p:sp>
      <p:sp>
        <p:nvSpPr>
          <p:cNvPr id="22" name="椭圆 21"/>
          <p:cNvSpPr/>
          <p:nvPr/>
        </p:nvSpPr>
        <p:spPr>
          <a:xfrm>
            <a:off x="9937432" y="3584405"/>
            <a:ext cx="533400" cy="5334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t>3</a:t>
            </a:r>
            <a:endParaRPr lang="en-US" altLang="zh-CN" sz="3600" b="1" dirty="0"/>
          </a:p>
        </p:txBody>
      </p:sp>
      <p:sp>
        <p:nvSpPr>
          <p:cNvPr id="14" name="文本占位符 2"/>
          <p:cNvSpPr>
            <a:spLocks noGrp="1"/>
          </p:cNvSpPr>
          <p:nvPr/>
        </p:nvSpPr>
        <p:spPr>
          <a:xfrm>
            <a:off x="5690235" y="3039110"/>
            <a:ext cx="952500" cy="494665"/>
          </a:xfrm>
          <a:prstGeom prst="rect">
            <a:avLst/>
          </a:prstGeom>
        </p:spPr>
        <p:txBody>
          <a:bodyPr vert="horz" lIns="91440" tIns="45720" rIns="91440" bIns="45720" rtlCol="0" anchor="t" anchorCtr="0">
            <a:noAutofit/>
          </a:bodyPr>
          <a:lstStyle>
            <a:lvl1pPr marL="0" indent="0" algn="l" defTabSz="457200" rtl="0" eaLnBrk="1" latinLnBrk="0" hangingPunct="1">
              <a:spcBef>
                <a:spcPts val="0"/>
              </a:spcBef>
              <a:spcAft>
                <a:spcPts val="1000"/>
              </a:spcAft>
              <a:buClr>
                <a:schemeClr val="tx1"/>
              </a:buClr>
              <a:buSzPct val="100000"/>
              <a:buFont typeface="Arial" panose="020B0604020202020204"/>
              <a:buNone/>
              <a:defRPr sz="1800" b="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457200" indent="0" algn="l" defTabSz="457200" rtl="0" eaLnBrk="1" latinLnBrk="0" hangingPunct="1">
              <a:spcBef>
                <a:spcPts val="0"/>
              </a:spcBef>
              <a:spcAft>
                <a:spcPts val="1000"/>
              </a:spcAft>
              <a:buClr>
                <a:schemeClr val="tx1"/>
              </a:buClr>
              <a:buSzPct val="100000"/>
              <a:buFont typeface="Arial" panose="020B0604020202020204"/>
              <a:buNone/>
              <a:defRPr sz="2000" b="1"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914400" indent="0" algn="l" defTabSz="457200" rtl="0" eaLnBrk="1" latinLnBrk="0" hangingPunct="1">
              <a:spcBef>
                <a:spcPts val="0"/>
              </a:spcBef>
              <a:spcAft>
                <a:spcPts val="1000"/>
              </a:spcAft>
              <a:buClr>
                <a:schemeClr val="tx1"/>
              </a:buClr>
              <a:buSzPct val="100000"/>
              <a:buFont typeface="Arial" panose="020B0604020202020204"/>
              <a:buNone/>
              <a:defRPr sz="1800" b="1"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3716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2860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9pPr>
          </a:lstStyle>
          <a:p>
            <a:pPr rtl="0"/>
            <a:r>
              <a:rPr lang="zh-CN" altLang="en-US" sz="2400" b="1" dirty="0">
                <a:latin typeface="Microsoft YaHei UI" panose="020B0503020204020204" pitchFamily="34" charset="-122"/>
                <a:ea typeface="Microsoft YaHei UI" panose="020B0503020204020204" pitchFamily="34" charset="-122"/>
              </a:rPr>
              <a:t>应用</a:t>
            </a:r>
            <a:endParaRPr lang="zh-CN" altLang="en-US" sz="2400" b="1" dirty="0">
              <a:latin typeface="Microsoft YaHei UI" panose="020B0503020204020204" pitchFamily="34" charset="-122"/>
              <a:ea typeface="Microsoft YaHei UI" panose="020B0503020204020204" pitchFamily="34" charset="-122"/>
            </a:endParaRPr>
          </a:p>
        </p:txBody>
      </p:sp>
      <p:sp>
        <p:nvSpPr>
          <p:cNvPr id="21" name="文本占位符 2"/>
          <p:cNvSpPr>
            <a:spLocks noGrp="1"/>
          </p:cNvSpPr>
          <p:nvPr/>
        </p:nvSpPr>
        <p:spPr>
          <a:xfrm>
            <a:off x="9744710" y="3039110"/>
            <a:ext cx="918210" cy="494665"/>
          </a:xfrm>
          <a:prstGeom prst="rect">
            <a:avLst/>
          </a:prstGeom>
        </p:spPr>
        <p:txBody>
          <a:bodyPr vert="horz" lIns="91440" tIns="45720" rIns="91440" bIns="45720" rtlCol="0" anchor="t" anchorCtr="0">
            <a:noAutofit/>
          </a:bodyPr>
          <a:lstStyle>
            <a:lvl1pPr marL="0" indent="0" algn="l" defTabSz="457200" rtl="0" eaLnBrk="1" latinLnBrk="0" hangingPunct="1">
              <a:spcBef>
                <a:spcPts val="0"/>
              </a:spcBef>
              <a:spcAft>
                <a:spcPts val="1000"/>
              </a:spcAft>
              <a:buClr>
                <a:schemeClr val="tx1"/>
              </a:buClr>
              <a:buSzPct val="100000"/>
              <a:buFont typeface="Arial" panose="020B0604020202020204"/>
              <a:buNone/>
              <a:defRPr sz="1800" b="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457200" indent="0" algn="l" defTabSz="457200" rtl="0" eaLnBrk="1" latinLnBrk="0" hangingPunct="1">
              <a:spcBef>
                <a:spcPts val="0"/>
              </a:spcBef>
              <a:spcAft>
                <a:spcPts val="1000"/>
              </a:spcAft>
              <a:buClr>
                <a:schemeClr val="tx1"/>
              </a:buClr>
              <a:buSzPct val="100000"/>
              <a:buFont typeface="Arial" panose="020B0604020202020204"/>
              <a:buNone/>
              <a:defRPr sz="2000" b="1"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914400" indent="0" algn="l" defTabSz="457200" rtl="0" eaLnBrk="1" latinLnBrk="0" hangingPunct="1">
              <a:spcBef>
                <a:spcPts val="0"/>
              </a:spcBef>
              <a:spcAft>
                <a:spcPts val="1000"/>
              </a:spcAft>
              <a:buClr>
                <a:schemeClr val="tx1"/>
              </a:buClr>
              <a:buSzPct val="100000"/>
              <a:buFont typeface="Arial" panose="020B0604020202020204"/>
              <a:buNone/>
              <a:defRPr sz="1800" b="1"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3716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2860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panose="020B0604020202020204"/>
              <a:buNone/>
              <a:defRPr sz="1600" b="1" kern="1200" cap="none">
                <a:solidFill>
                  <a:schemeClr val="tx1"/>
                </a:solidFill>
                <a:effectLst/>
                <a:latin typeface="+mn-lt"/>
                <a:ea typeface="+mn-ea"/>
                <a:cs typeface="+mn-cs"/>
              </a:defRPr>
            </a:lvl9pPr>
          </a:lstStyle>
          <a:p>
            <a:pPr rtl="0"/>
            <a:r>
              <a:rPr lang="zh-CN" altLang="en-US" sz="2400" b="1" dirty="0">
                <a:latin typeface="Microsoft YaHei UI" panose="020B0503020204020204" pitchFamily="34" charset="-122"/>
                <a:ea typeface="Microsoft YaHei UI" panose="020B0503020204020204" pitchFamily="34" charset="-122"/>
              </a:rPr>
              <a:t>特点</a:t>
            </a:r>
            <a:endParaRPr lang="zh-CN" altLang="en-US" sz="2400" b="1"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0" y="2649220"/>
            <a:ext cx="5304790" cy="1259840"/>
          </a:xfrm>
        </p:spPr>
        <p:txBody>
          <a:bodyPr rtlCol="0"/>
          <a:lstStyle/>
          <a:p>
            <a:pPr algn="l" rtl="0"/>
            <a:r>
              <a:rPr lang="en-US" altLang="zh-CN" sz="3200" b="1" cap="none">
                <a:solidFill>
                  <a:schemeClr val="tx1"/>
                </a:solidFill>
                <a:uFillTx/>
                <a:ea typeface="Microsoft YaHei UI" panose="020B0503020204020204" pitchFamily="34" charset="-122"/>
                <a:sym typeface="+mn-ea"/>
              </a:rPr>
              <a:t>VxWork</a:t>
            </a:r>
            <a:r>
              <a:rPr lang="zh-CN" altLang="en-US" sz="3200" b="1" cap="none">
                <a:solidFill>
                  <a:schemeClr val="tx1"/>
                </a:solidFill>
                <a:uFillTx/>
                <a:sym typeface="+mn-ea"/>
              </a:rPr>
              <a:t>s</a:t>
            </a:r>
            <a:r>
              <a:rPr lang="zh-CN" altLang="en-US" sz="3200" b="1" cap="none">
                <a:solidFill>
                  <a:schemeClr val="tx1"/>
                </a:solidFill>
                <a:uFillTx/>
                <a:ea typeface="Microsoft YaHei UI" panose="020B0503020204020204" pitchFamily="34" charset="-122"/>
              </a:rPr>
              <a:t> 的发展历史</a:t>
            </a:r>
            <a:endParaRPr lang="zh-CN" altLang="en-US" sz="3200" b="1" cap="none">
              <a:solidFill>
                <a:schemeClr val="tx1"/>
              </a:solidFill>
              <a:uFillTx/>
              <a:ea typeface="Microsoft YaHei UI" panose="020B0503020204020204" pitchFamily="34" charset="-122"/>
            </a:endParaRPr>
          </a:p>
        </p:txBody>
      </p:sp>
      <p:sp>
        <p:nvSpPr>
          <p:cNvPr id="87" name="îŝḻïḍê"/>
          <p:cNvSpPr/>
          <p:nvPr/>
        </p:nvSpPr>
        <p:spPr bwMode="auto">
          <a:xfrm>
            <a:off x="2397760" y="123761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p>
        </p:txBody>
      </p:sp>
      <p:sp>
        <p:nvSpPr>
          <p:cNvPr id="6" name="椭圆 5"/>
          <p:cNvSpPr/>
          <p:nvPr/>
        </p:nvSpPr>
        <p:spPr>
          <a:xfrm>
            <a:off x="3272155" y="242824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a:t>01</a:t>
            </a:r>
            <a:endParaRPr lang="en-US" altLang="zh-CN" sz="7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z="3200" b="1" dirty="0">
                <a:latin typeface="Microsoft YaHei UI" panose="020B0503020204020204" pitchFamily="34" charset="-122"/>
                <a:ea typeface="Microsoft YaHei UI" panose="020B0503020204020204" pitchFamily="34" charset="-122"/>
              </a:rPr>
              <a:t>发展史</a:t>
            </a:r>
            <a:endParaRPr lang="zh-CN" altLang="en-US" sz="3200" b="1" dirty="0">
              <a:latin typeface="Microsoft YaHei UI" panose="020B0503020204020204" pitchFamily="34" charset="-122"/>
              <a:ea typeface="Microsoft YaHei UI" panose="020B0503020204020204" pitchFamily="34" charset="-122"/>
            </a:endParaRPr>
          </a:p>
        </p:txBody>
      </p:sp>
      <p:pic>
        <p:nvPicPr>
          <p:cNvPr id="24" name="图片 23" descr="日历图标"/>
          <p:cNvPicPr>
            <a:picLocks noChangeAspect="1"/>
          </p:cNvPicPr>
          <p:nvPr/>
        </p:nvPicPr>
        <p:blipFill>
          <a:blip r:embed="rId1"/>
          <a:stretch>
            <a:fillRect/>
          </a:stretch>
        </p:blipFill>
        <p:spPr>
          <a:xfrm>
            <a:off x="2140598" y="867886"/>
            <a:ext cx="742950" cy="742950"/>
          </a:xfrm>
          <a:prstGeom prst="rect">
            <a:avLst/>
          </a:prstGeom>
        </p:spPr>
      </p:pic>
      <p:sp>
        <p:nvSpPr>
          <p:cNvPr id="3" name="文本占位符 2"/>
          <p:cNvSpPr>
            <a:spLocks noGrp="1"/>
          </p:cNvSpPr>
          <p:nvPr>
            <p:ph type="body" idx="1"/>
          </p:nvPr>
        </p:nvSpPr>
        <p:spPr>
          <a:xfrm>
            <a:off x="2335941" y="2127886"/>
            <a:ext cx="7260342" cy="3309352"/>
          </a:xfrm>
        </p:spPr>
        <p:txBody>
          <a:bodyPr rtlCol="0"/>
          <a:lstStyle/>
          <a:p>
            <a:pPr marL="0" indent="0" rtl="0">
              <a:lnSpc>
                <a:spcPct val="150000"/>
              </a:lnSpc>
            </a:pPr>
            <a:r>
              <a:rPr lang="en-US" altLang="zh-CN" sz="2400" b="1" dirty="0">
                <a:solidFill>
                  <a:srgbClr val="FFFFFF"/>
                </a:solidFill>
                <a:latin typeface="Microsoft YaHei UI" panose="020B0503020204020204" pitchFamily="34" charset="-122"/>
                <a:ea typeface="Microsoft YaHei UI" panose="020B0503020204020204" pitchFamily="34" charset="-122"/>
              </a:rPr>
              <a:t>	30</a:t>
            </a:r>
            <a:r>
              <a:rPr lang="zh-CN" sz="2800" b="1" u="none" dirty="0">
                <a:solidFill>
                  <a:srgbClr val="FFFFFF"/>
                </a:solidFill>
                <a:latin typeface="Microsoft YaHei UI" panose="020B0503020204020204" pitchFamily="34" charset="-122"/>
                <a:ea typeface="Microsoft YaHei UI" panose="020B0503020204020204" pitchFamily="34" charset="-122"/>
              </a:rPr>
              <a:t>多年来，风河一直致力于为嵌入式软件开发打造一流的工具。世界领先的制造商和集成商们均使用</a:t>
            </a:r>
            <a:r>
              <a:rPr lang="zh-CN" sz="2800" b="1" dirty="0">
                <a:solidFill>
                  <a:srgbClr val="FFFFFF"/>
                </a:solidFill>
                <a:latin typeface="Microsoft YaHei UI" panose="020B0503020204020204" pitchFamily="34" charset="-122"/>
                <a:ea typeface="Microsoft YaHei UI" panose="020B0503020204020204" pitchFamily="34" charset="-122"/>
                <a:sym typeface="+mn-ea"/>
              </a:rPr>
              <a:t>风河</a:t>
            </a:r>
            <a:r>
              <a:rPr lang="zh-CN" sz="2800" b="1" u="none" dirty="0">
                <a:solidFill>
                  <a:srgbClr val="FFFFFF"/>
                </a:solidFill>
                <a:latin typeface="Microsoft YaHei UI" panose="020B0503020204020204" pitchFamily="34" charset="-122"/>
                <a:ea typeface="Microsoft YaHei UI" panose="020B0503020204020204" pitchFamily="34" charset="-122"/>
              </a:rPr>
              <a:t>的工具，从而更快、更高效地打造物联网智能设备、系统和网络。</a:t>
            </a:r>
            <a:endParaRPr lang="en-US" altLang="zh-CN" sz="2800" b="1" dirty="0">
              <a:solidFill>
                <a:srgbClr val="FFFFFF"/>
              </a:solidFill>
            </a:endParaRPr>
          </a:p>
          <a:p>
            <a:pPr marL="0" indent="0" rtl="0">
              <a:lnSpc>
                <a:spcPct val="150000"/>
              </a:lnSpc>
            </a:pPr>
            <a:r>
              <a:rPr lang="en-US" altLang="zh-CN" sz="2800" b="1" dirty="0">
                <a:solidFill>
                  <a:srgbClr val="FFFFFF"/>
                </a:solidFill>
                <a:latin typeface="Microsoft YaHei UI" panose="020B0503020204020204" pitchFamily="34" charset="-122"/>
                <a:ea typeface="Microsoft YaHei UI" panose="020B0503020204020204" pitchFamily="34" charset="-122"/>
              </a:rPr>
              <a:t>	</a:t>
            </a:r>
            <a:r>
              <a:rPr lang="zh-CN" altLang="en-US" sz="2800" b="1" dirty="0">
                <a:latin typeface="Microsoft YaHei UI" panose="020B0503020204020204" pitchFamily="34" charset="-122"/>
                <a:ea typeface="Microsoft YaHei UI" panose="020B0503020204020204" pitchFamily="34" charset="-122"/>
              </a:rPr>
              <a:t>下面是</a:t>
            </a:r>
            <a:r>
              <a:rPr lang="en-US" altLang="zh-CN" sz="2800" b="1" dirty="0">
                <a:latin typeface="Microsoft YaHei UI" panose="020B0503020204020204" pitchFamily="34" charset="-122"/>
                <a:ea typeface="Microsoft YaHei UI" panose="020B0503020204020204" pitchFamily="34" charset="-122"/>
              </a:rPr>
              <a:t> VxWorks </a:t>
            </a:r>
            <a:r>
              <a:rPr lang="zh-CN" altLang="en-US" sz="2800" b="1" dirty="0">
                <a:latin typeface="Microsoft YaHei UI" panose="020B0503020204020204" pitchFamily="34" charset="-122"/>
                <a:ea typeface="Microsoft YaHei UI" panose="020B0503020204020204" pitchFamily="34" charset="-122"/>
              </a:rPr>
              <a:t>系统的一些里程碑事件</a:t>
            </a:r>
            <a:endParaRPr lang="zh-CN" altLang="en-US" sz="2800" b="1" dirty="0">
              <a:solidFill>
                <a:srgbClr val="FFFFFF"/>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b="1">
                <a:latin typeface="Microsoft YaHei UI" panose="020B0503020204020204" pitchFamily="34" charset="-122"/>
                <a:ea typeface="Microsoft YaHei UI" panose="020B0503020204020204" pitchFamily="34" charset="-122"/>
              </a:rPr>
              <a:t>发展史</a:t>
            </a:r>
            <a:endParaRPr lang="zh-CN" altLang="en-US" b="1">
              <a:latin typeface="Microsoft YaHei UI" panose="020B0503020204020204" pitchFamily="34" charset="-122"/>
              <a:ea typeface="Microsoft YaHei UI" panose="020B0503020204020204" pitchFamily="34" charset="-122"/>
            </a:endParaRPr>
          </a:p>
        </p:txBody>
      </p:sp>
      <p:pic>
        <p:nvPicPr>
          <p:cNvPr id="24" name="图片 23" descr="日历图标"/>
          <p:cNvPicPr>
            <a:picLocks noChangeAspect="1"/>
          </p:cNvPicPr>
          <p:nvPr/>
        </p:nvPicPr>
        <p:blipFill>
          <a:blip r:embed="rId1"/>
          <a:stretch>
            <a:fillRect/>
          </a:stretch>
        </p:blipFill>
        <p:spPr>
          <a:xfrm>
            <a:off x="2140598" y="867886"/>
            <a:ext cx="742950" cy="742950"/>
          </a:xfrm>
          <a:prstGeom prst="rect">
            <a:avLst/>
          </a:prstGeom>
        </p:spPr>
      </p:pic>
      <p:sp>
        <p:nvSpPr>
          <p:cNvPr id="18" name="文本框 17"/>
          <p:cNvSpPr txBox="1"/>
          <p:nvPr/>
        </p:nvSpPr>
        <p:spPr>
          <a:xfrm>
            <a:off x="1162897" y="1869168"/>
            <a:ext cx="9887857" cy="4535714"/>
          </a:xfrm>
          <a:prstGeom prst="rect">
            <a:avLst/>
          </a:prstGeom>
          <a:noFill/>
        </p:spPr>
        <p:txBody>
          <a:bodyPr wrap="square" rtlCol="0">
            <a:noAutofit/>
          </a:bodyPr>
          <a:lstStyle/>
          <a:p>
            <a:pPr marL="285750" indent="-285750" rtl="0">
              <a:lnSpc>
                <a:spcPct val="150000"/>
              </a:lnSpc>
              <a:buFont typeface="Wingdings" panose="05000000000000000000" charset="0"/>
              <a:buChar char=""/>
            </a:pPr>
            <a:r>
              <a:rPr lang="en-US" altLang="zh-CN" b="1">
                <a:latin typeface="Microsoft YaHei UI" panose="020B0503020204020204" pitchFamily="34" charset="-122"/>
                <a:ea typeface="Microsoft YaHei UI" panose="020B0503020204020204" pitchFamily="34" charset="-122"/>
                <a:sym typeface="+mn-ea"/>
              </a:rPr>
              <a:t>1987</a:t>
            </a:r>
            <a:r>
              <a:rPr lang="zh-CN" altLang="en-US" b="1">
                <a:latin typeface="Microsoft YaHei UI" panose="020B0503020204020204" pitchFamily="34" charset="-122"/>
                <a:ea typeface="Microsoft YaHei UI" panose="020B0503020204020204" pitchFamily="34" charset="-122"/>
                <a:sym typeface="+mn-ea"/>
              </a:rPr>
              <a:t>：风河公司推出</a:t>
            </a:r>
            <a:r>
              <a:rPr lang="en-US" altLang="zh-CN" b="1">
                <a:latin typeface="Microsoft YaHei UI" panose="020B0503020204020204" pitchFamily="34" charset="-122"/>
                <a:ea typeface="Microsoft YaHei UI" panose="020B0503020204020204" pitchFamily="34" charset="-122"/>
                <a:sym typeface="+mn-ea"/>
              </a:rPr>
              <a:t> VxWorks</a:t>
            </a:r>
            <a:r>
              <a:rPr lang="zh-CN" altLang="en-US" b="1">
                <a:latin typeface="Microsoft YaHei UI" panose="020B0503020204020204" pitchFamily="34" charset="-122"/>
                <a:ea typeface="Microsoft YaHei UI" panose="020B0503020204020204" pitchFamily="34" charset="-122"/>
                <a:sym typeface="+mn-ea"/>
              </a:rPr>
              <a:t>，一种领导性的嵌入式实时操作系统。</a:t>
            </a:r>
            <a:endParaRPr lang="zh-CN" altLang="en-US"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endParaRPr lang="zh-CN" altLang="en-US"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r>
              <a:rPr lang="en-US" altLang="zh-CN" b="1">
                <a:latin typeface="Microsoft YaHei UI" panose="020B0503020204020204" pitchFamily="34" charset="-122"/>
                <a:ea typeface="Microsoft YaHei UI" panose="020B0503020204020204" pitchFamily="34" charset="-122"/>
                <a:sym typeface="+mn-ea"/>
              </a:rPr>
              <a:t>1995</a:t>
            </a:r>
            <a:r>
              <a:rPr lang="zh-CN" altLang="en-US" b="1">
                <a:latin typeface="Microsoft YaHei UI" panose="020B0503020204020204" pitchFamily="34" charset="-122"/>
                <a:ea typeface="Microsoft YaHei UI" panose="020B0503020204020204" pitchFamily="34" charset="-122"/>
                <a:sym typeface="+mn-ea"/>
              </a:rPr>
              <a:t>：</a:t>
            </a:r>
            <a:r>
              <a:rPr lang="en-US" altLang="zh-CN" b="1">
                <a:latin typeface="Microsoft YaHei UI" panose="020B0503020204020204" pitchFamily="34" charset="-122"/>
                <a:ea typeface="Microsoft YaHei UI" panose="020B0503020204020204" pitchFamily="34" charset="-122"/>
                <a:sym typeface="+mn-ea"/>
              </a:rPr>
              <a:t>VxWorks </a:t>
            </a:r>
            <a:r>
              <a:rPr lang="zh-CN" altLang="en-US" b="1">
                <a:latin typeface="Microsoft YaHei UI" panose="020B0503020204020204" pitchFamily="34" charset="-122"/>
                <a:ea typeface="Microsoft YaHei UI" panose="020B0503020204020204" pitchFamily="34" charset="-122"/>
                <a:sym typeface="+mn-ea"/>
              </a:rPr>
              <a:t>在</a:t>
            </a:r>
            <a:r>
              <a:rPr lang="en-US" altLang="zh-CN" b="1">
                <a:latin typeface="Microsoft YaHei UI" panose="020B0503020204020204" pitchFamily="34" charset="-122"/>
                <a:ea typeface="Microsoft YaHei UI" panose="020B0503020204020204" pitchFamily="34" charset="-122"/>
                <a:sym typeface="+mn-ea"/>
              </a:rPr>
              <a:t> NASA Clementine </a:t>
            </a:r>
            <a:r>
              <a:rPr lang="zh-CN" altLang="en-US" b="1">
                <a:latin typeface="Microsoft YaHei UI" panose="020B0503020204020204" pitchFamily="34" charset="-122"/>
                <a:ea typeface="Microsoft YaHei UI" panose="020B0503020204020204" pitchFamily="34" charset="-122"/>
                <a:sym typeface="+mn-ea"/>
              </a:rPr>
              <a:t>月球探测器上，发射入太空。</a:t>
            </a:r>
            <a:r>
              <a:rPr lang="en-US" altLang="zh-CN" b="1">
                <a:latin typeface="Microsoft YaHei UI" panose="020B0503020204020204" pitchFamily="34" charset="-122"/>
                <a:ea typeface="Microsoft YaHei UI" panose="020B0503020204020204" pitchFamily="34" charset="-122"/>
                <a:sym typeface="+mn-ea"/>
              </a:rPr>
              <a:t>Tornado</a:t>
            </a:r>
            <a:r>
              <a:rPr lang="zh-CN" altLang="en-US" b="1">
                <a:latin typeface="Microsoft YaHei UI" panose="020B0503020204020204" pitchFamily="34" charset="-122"/>
                <a:ea typeface="Microsoft YaHei UI" panose="020B0503020204020204" pitchFamily="34" charset="-122"/>
                <a:sym typeface="+mn-ea"/>
              </a:rPr>
              <a:t>集成开发环境出现，作为第一个图形化嵌入式开发环境，赢得了</a:t>
            </a:r>
            <a:r>
              <a:rPr lang="en-US" altLang="zh-CN" b="1">
                <a:latin typeface="Microsoft YaHei UI" panose="020B0503020204020204" pitchFamily="34" charset="-122"/>
                <a:ea typeface="Microsoft YaHei UI" panose="020B0503020204020204" pitchFamily="34" charset="-122"/>
                <a:sym typeface="+mn-ea"/>
              </a:rPr>
              <a:t>EDN</a:t>
            </a:r>
            <a:r>
              <a:rPr lang="zh-CN" altLang="en-US" b="1">
                <a:latin typeface="Microsoft YaHei UI" panose="020B0503020204020204" pitchFamily="34" charset="-122"/>
                <a:ea typeface="Microsoft YaHei UI" panose="020B0503020204020204" pitchFamily="34" charset="-122"/>
                <a:sym typeface="+mn-ea"/>
              </a:rPr>
              <a:t>嵌入式开发软件年度创新奖。</a:t>
            </a:r>
            <a:endParaRPr lang="zh-CN" altLang="en-US"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endParaRPr lang="zh-CN" altLang="en-US"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r>
              <a:rPr lang="en-US" altLang="zh-CN" b="1">
                <a:latin typeface="Microsoft YaHei UI" panose="020B0503020204020204" pitchFamily="34" charset="-122"/>
                <a:ea typeface="Microsoft YaHei UI" panose="020B0503020204020204" pitchFamily="34" charset="-122"/>
                <a:sym typeface="+mn-ea"/>
              </a:rPr>
              <a:t>1997</a:t>
            </a:r>
            <a:r>
              <a:rPr lang="zh-CN" altLang="en-US" b="1">
                <a:latin typeface="Microsoft YaHei UI" panose="020B0503020204020204" pitchFamily="34" charset="-122"/>
                <a:ea typeface="Microsoft YaHei UI" panose="020B0503020204020204" pitchFamily="34" charset="-122"/>
                <a:sym typeface="+mn-ea"/>
              </a:rPr>
              <a:t>：</a:t>
            </a:r>
            <a:r>
              <a:rPr lang="en-US" altLang="zh-CN" b="1">
                <a:latin typeface="Microsoft YaHei UI" panose="020B0503020204020204" pitchFamily="34" charset="-122"/>
                <a:ea typeface="Microsoft YaHei UI" panose="020B0503020204020204" pitchFamily="34" charset="-122"/>
                <a:sym typeface="+mn-ea"/>
              </a:rPr>
              <a:t>VxWorks </a:t>
            </a:r>
            <a:r>
              <a:rPr lang="zh-CN" altLang="en-US" b="1">
                <a:latin typeface="Microsoft YaHei UI" panose="020B0503020204020204" pitchFamily="34" charset="-122"/>
                <a:ea typeface="Microsoft YaHei UI" panose="020B0503020204020204" pitchFamily="34" charset="-122"/>
                <a:sym typeface="+mn-ea"/>
              </a:rPr>
              <a:t>作为</a:t>
            </a:r>
            <a:r>
              <a:rPr lang="en-US" altLang="zh-CN" b="1">
                <a:latin typeface="Microsoft YaHei UI" panose="020B0503020204020204" pitchFamily="34" charset="-122"/>
                <a:ea typeface="Microsoft YaHei UI" panose="020B0503020204020204" pitchFamily="34" charset="-122"/>
                <a:sym typeface="+mn-ea"/>
              </a:rPr>
              <a:t> NASA </a:t>
            </a:r>
            <a:r>
              <a:rPr lang="zh-CN" altLang="en-US" b="1">
                <a:latin typeface="Microsoft YaHei UI" panose="020B0503020204020204" pitchFamily="34" charset="-122"/>
                <a:ea typeface="Microsoft YaHei UI" panose="020B0503020204020204" pitchFamily="34" charset="-122"/>
                <a:sym typeface="+mn-ea"/>
              </a:rPr>
              <a:t>火星“探险者号”飞船的实时操作系统，登陆火星。</a:t>
            </a:r>
            <a:endParaRPr lang="zh-CN" altLang="en-US"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endParaRPr lang="zh-CN" altLang="en-US"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r>
              <a:rPr lang="en-US" altLang="zh-CN" b="1">
                <a:latin typeface="Microsoft YaHei UI" panose="020B0503020204020204" pitchFamily="34" charset="-122"/>
                <a:ea typeface="Microsoft YaHei UI" panose="020B0503020204020204" pitchFamily="34" charset="-122"/>
              </a:rPr>
              <a:t>2004</a:t>
            </a:r>
            <a:r>
              <a:rPr lang="zh-CN" altLang="en-US" b="1">
                <a:latin typeface="Microsoft YaHei UI" panose="020B0503020204020204" pitchFamily="34" charset="-122"/>
                <a:ea typeface="Microsoft YaHei UI" panose="020B0503020204020204" pitchFamily="34" charset="-122"/>
              </a:rPr>
              <a:t>：</a:t>
            </a:r>
            <a:r>
              <a:rPr lang="en-US" altLang="zh-CN" b="1">
                <a:latin typeface="Microsoft YaHei UI" panose="020B0503020204020204" pitchFamily="34" charset="-122"/>
                <a:ea typeface="Microsoft YaHei UI" panose="020B0503020204020204" pitchFamily="34" charset="-122"/>
              </a:rPr>
              <a:t>NASA</a:t>
            </a:r>
            <a:r>
              <a:rPr lang="zh-CN" altLang="en-US" b="1">
                <a:latin typeface="Microsoft YaHei UI" panose="020B0503020204020204" pitchFamily="34" charset="-122"/>
                <a:ea typeface="Microsoft YaHei UI" panose="020B0503020204020204" pitchFamily="34" charset="-122"/>
              </a:rPr>
              <a:t>的火星探测车“勇气号”和“机遇号”，使用</a:t>
            </a:r>
            <a:r>
              <a:rPr lang="en-US" altLang="zh-CN" b="1">
                <a:latin typeface="Microsoft YaHei UI" panose="020B0503020204020204" pitchFamily="34" charset="-122"/>
                <a:ea typeface="Microsoft YaHei UI" panose="020B0503020204020204" pitchFamily="34" charset="-122"/>
              </a:rPr>
              <a:t> VxWorks </a:t>
            </a:r>
            <a:r>
              <a:rPr lang="zh-CN" altLang="en-US" b="1">
                <a:latin typeface="Microsoft YaHei UI" panose="020B0503020204020204" pitchFamily="34" charset="-122"/>
                <a:ea typeface="Microsoft YaHei UI" panose="020B0503020204020204" pitchFamily="34" charset="-122"/>
              </a:rPr>
              <a:t>控制，登录火星。风河帮助美国天气频道制造</a:t>
            </a:r>
            <a:r>
              <a:rPr lang="en-US" altLang="zh-CN" b="1">
                <a:latin typeface="Microsoft YaHei UI" panose="020B0503020204020204" pitchFamily="34" charset="-122"/>
                <a:ea typeface="Microsoft YaHei UI" panose="020B0503020204020204" pitchFamily="34" charset="-122"/>
              </a:rPr>
              <a:t> IntelliStar </a:t>
            </a:r>
            <a:r>
              <a:rPr lang="zh-CN" altLang="en-US" b="1">
                <a:latin typeface="Microsoft YaHei UI" panose="020B0503020204020204" pitchFamily="34" charset="-122"/>
                <a:ea typeface="Microsoft YaHei UI" panose="020B0503020204020204" pitchFamily="34" charset="-122"/>
              </a:rPr>
              <a:t>（用于在电缆前端的天气频道的程序中插入当地天气）。</a:t>
            </a:r>
            <a:endParaRPr lang="zh-CN" altLang="en-US" b="1">
              <a:latin typeface="Microsoft YaHei UI" panose="020B0503020204020204" pitchFamily="34" charset="-122"/>
              <a:ea typeface="Microsoft YaHei UI" panose="020B0503020204020204" pitchFamily="34" charset="-122"/>
            </a:endParaRPr>
          </a:p>
          <a:p>
            <a:pPr marL="285750" indent="-285750" rtl="0">
              <a:lnSpc>
                <a:spcPct val="150000"/>
              </a:lnSpc>
              <a:buFont typeface="Wingdings" panose="05000000000000000000" charset="0"/>
              <a:buChar char=""/>
            </a:pPr>
            <a:endParaRPr lang="zh-CN" altLang="en-US" b="1">
              <a:latin typeface="Microsoft YaHei UI" panose="020B0503020204020204" pitchFamily="34" charset="-122"/>
              <a:ea typeface="Microsoft YaHei UI" panose="020B0503020204020204" pitchFamily="34" charset="-122"/>
            </a:endParaRPr>
          </a:p>
          <a:p>
            <a:pPr marL="285750" indent="-285750" rtl="0">
              <a:buFont typeface="Wingdings" panose="05000000000000000000" charset="0"/>
              <a:buChar char=""/>
            </a:pPr>
            <a:endParaRPr lang="zh-CN" altLang="en-US" b="1">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b="1">
                <a:latin typeface="Microsoft YaHei UI" panose="020B0503020204020204" pitchFamily="34" charset="-122"/>
                <a:ea typeface="Microsoft YaHei UI" panose="020B0503020204020204" pitchFamily="34" charset="-122"/>
              </a:rPr>
              <a:t>发展史</a:t>
            </a:r>
            <a:endParaRPr lang="zh-CN" altLang="en-US" b="1">
              <a:latin typeface="Microsoft YaHei UI" panose="020B0503020204020204" pitchFamily="34" charset="-122"/>
              <a:ea typeface="Microsoft YaHei UI" panose="020B0503020204020204" pitchFamily="34" charset="-122"/>
            </a:endParaRPr>
          </a:p>
        </p:txBody>
      </p:sp>
      <p:pic>
        <p:nvPicPr>
          <p:cNvPr id="24" name="图片 23" descr="日历图标"/>
          <p:cNvPicPr>
            <a:picLocks noChangeAspect="1"/>
          </p:cNvPicPr>
          <p:nvPr/>
        </p:nvPicPr>
        <p:blipFill>
          <a:blip r:embed="rId1"/>
          <a:stretch>
            <a:fillRect/>
          </a:stretch>
        </p:blipFill>
        <p:spPr>
          <a:xfrm>
            <a:off x="2140598" y="867886"/>
            <a:ext cx="742950" cy="742950"/>
          </a:xfrm>
          <a:prstGeom prst="rect">
            <a:avLst/>
          </a:prstGeom>
        </p:spPr>
      </p:pic>
      <p:sp>
        <p:nvSpPr>
          <p:cNvPr id="18" name="文本框 17"/>
          <p:cNvSpPr txBox="1"/>
          <p:nvPr/>
        </p:nvSpPr>
        <p:spPr>
          <a:xfrm>
            <a:off x="1004842" y="1953109"/>
            <a:ext cx="10023929" cy="4097262"/>
          </a:xfrm>
          <a:prstGeom prst="rect">
            <a:avLst/>
          </a:prstGeom>
          <a:noFill/>
        </p:spPr>
        <p:txBody>
          <a:bodyPr wrap="square" rtlCol="0">
            <a:noAutofit/>
          </a:bodyPr>
          <a:lstStyle/>
          <a:p>
            <a:pPr marL="285750" indent="-285750" rtl="0">
              <a:lnSpc>
                <a:spcPct val="150000"/>
              </a:lnSpc>
              <a:buFont typeface="Wingdings" panose="05000000000000000000" charset="0"/>
              <a:buChar char=""/>
            </a:pPr>
            <a:r>
              <a:rPr lang="en-US" altLang="zh-CN" sz="2000" b="1">
                <a:latin typeface="Microsoft YaHei UI" panose="020B0503020204020204" pitchFamily="34" charset="-122"/>
                <a:ea typeface="Microsoft YaHei UI" panose="020B0503020204020204" pitchFamily="34" charset="-122"/>
                <a:sym typeface="+mn-ea"/>
              </a:rPr>
              <a:t>2010</a:t>
            </a:r>
            <a:r>
              <a:rPr lang="zh-CN" altLang="en-US" sz="2000" b="1">
                <a:latin typeface="Microsoft YaHei UI" panose="020B0503020204020204" pitchFamily="34" charset="-122"/>
                <a:ea typeface="Microsoft YaHei UI" panose="020B0503020204020204" pitchFamily="34" charset="-122"/>
                <a:sym typeface="+mn-ea"/>
              </a:rPr>
              <a:t>：风河将</a:t>
            </a:r>
            <a:r>
              <a:rPr lang="en-US" altLang="zh-CN" sz="2000" b="1">
                <a:latin typeface="Microsoft YaHei UI" panose="020B0503020204020204" pitchFamily="34" charset="-122"/>
                <a:ea typeface="Microsoft YaHei UI" panose="020B0503020204020204" pitchFamily="34" charset="-122"/>
                <a:sym typeface="+mn-ea"/>
              </a:rPr>
              <a:t> Simics</a:t>
            </a:r>
            <a:r>
              <a:rPr lang="zh-CN" altLang="en-US" sz="2000" b="1">
                <a:latin typeface="Microsoft YaHei UI" panose="020B0503020204020204" pitchFamily="34" charset="-122"/>
                <a:ea typeface="Microsoft YaHei UI" panose="020B0503020204020204" pitchFamily="34" charset="-122"/>
                <a:sym typeface="+mn-ea"/>
              </a:rPr>
              <a:t>（一种完整系统模拟技术）加入产品集中。</a:t>
            </a:r>
            <a:r>
              <a:rPr lang="en-US" altLang="zh-CN" sz="2000" b="1">
                <a:latin typeface="Microsoft YaHei UI" panose="020B0503020204020204" pitchFamily="34" charset="-122"/>
                <a:ea typeface="Microsoft YaHei UI" panose="020B0503020204020204" pitchFamily="34" charset="-122"/>
                <a:sym typeface="+mn-ea"/>
              </a:rPr>
              <a:t>VxWorks </a:t>
            </a:r>
            <a:r>
              <a:rPr lang="zh-CN" altLang="en-US" sz="2000" b="1">
                <a:latin typeface="Microsoft YaHei UI" panose="020B0503020204020204" pitchFamily="34" charset="-122"/>
                <a:ea typeface="Microsoft YaHei UI" panose="020B0503020204020204" pitchFamily="34" charset="-122"/>
                <a:sym typeface="+mn-ea"/>
              </a:rPr>
              <a:t>成为第一个通过</a:t>
            </a:r>
            <a:r>
              <a:rPr lang="en-US" altLang="zh-CN" sz="2000" b="1">
                <a:latin typeface="Microsoft YaHei UI" panose="020B0503020204020204" pitchFamily="34" charset="-122"/>
                <a:ea typeface="Microsoft YaHei UI" panose="020B0503020204020204" pitchFamily="34" charset="-122"/>
                <a:sym typeface="+mn-ea"/>
              </a:rPr>
              <a:t>wurldtech</a:t>
            </a:r>
            <a:r>
              <a:rPr lang="zh-CN" altLang="en-US" sz="2000" b="1">
                <a:latin typeface="Microsoft YaHei UI" panose="020B0503020204020204" pitchFamily="34" charset="-122"/>
                <a:ea typeface="Microsoft YaHei UI" panose="020B0503020204020204" pitchFamily="34" charset="-122"/>
                <a:sym typeface="+mn-ea"/>
              </a:rPr>
              <a:t>公司的安全验证程序（一种工业网络安全）的</a:t>
            </a:r>
            <a:r>
              <a:rPr lang="en-US" altLang="zh-CN" sz="2000" b="1">
                <a:latin typeface="Microsoft YaHei UI" panose="020B0503020204020204" pitchFamily="34" charset="-122"/>
                <a:ea typeface="Microsoft YaHei UI" panose="020B0503020204020204" pitchFamily="34" charset="-122"/>
                <a:sym typeface="+mn-ea"/>
              </a:rPr>
              <a:t>RTOS</a:t>
            </a:r>
            <a:r>
              <a:rPr lang="zh-CN" altLang="en-US" sz="2000" b="1">
                <a:latin typeface="Microsoft YaHei UI" panose="020B0503020204020204" pitchFamily="34" charset="-122"/>
                <a:ea typeface="Microsoft YaHei UI" panose="020B0503020204020204" pitchFamily="34" charset="-122"/>
                <a:sym typeface="+mn-ea"/>
              </a:rPr>
              <a:t>。</a:t>
            </a:r>
            <a:endParaRPr lang="en-US" altLang="zh-CN" sz="2000"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endParaRPr lang="en-US" altLang="zh-CN" sz="2000" b="1">
              <a:latin typeface="Microsoft YaHei UI" panose="020B0503020204020204" pitchFamily="34" charset="-122"/>
              <a:ea typeface="Microsoft YaHei UI" panose="020B0503020204020204" pitchFamily="34" charset="-122"/>
              <a:sym typeface="+mn-ea"/>
            </a:endParaRPr>
          </a:p>
          <a:p>
            <a:pPr marL="285750" indent="-285750" rtl="0">
              <a:lnSpc>
                <a:spcPct val="150000"/>
              </a:lnSpc>
              <a:buFont typeface="Wingdings" panose="05000000000000000000" charset="0"/>
              <a:buChar char=""/>
            </a:pPr>
            <a:r>
              <a:rPr lang="en-US" altLang="zh-CN" sz="2000" b="1">
                <a:latin typeface="Microsoft YaHei UI" panose="020B0503020204020204" pitchFamily="34" charset="-122"/>
                <a:ea typeface="Microsoft YaHei UI" panose="020B0503020204020204" pitchFamily="34" charset="-122"/>
                <a:sym typeface="+mn-ea"/>
              </a:rPr>
              <a:t>2012</a:t>
            </a:r>
            <a:r>
              <a:rPr lang="zh-CN" altLang="en-US" sz="2000" b="1">
                <a:latin typeface="Microsoft YaHei UI" panose="020B0503020204020204" pitchFamily="34" charset="-122"/>
                <a:ea typeface="Microsoft YaHei UI" panose="020B0503020204020204" pitchFamily="34" charset="-122"/>
                <a:sym typeface="+mn-ea"/>
              </a:rPr>
              <a:t>：</a:t>
            </a:r>
            <a:r>
              <a:rPr lang="en-US" altLang="zh-CN" sz="2000" b="1">
                <a:latin typeface="Microsoft YaHei UI" panose="020B0503020204020204" pitchFamily="34" charset="-122"/>
                <a:ea typeface="Microsoft YaHei UI" panose="020B0503020204020204" pitchFamily="34" charset="-122"/>
                <a:sym typeface="+mn-ea"/>
              </a:rPr>
              <a:t>NASA JPL</a:t>
            </a:r>
            <a:r>
              <a:rPr lang="zh-CN" altLang="en-US" sz="2000" b="1">
                <a:latin typeface="Microsoft YaHei UI" panose="020B0503020204020204" pitchFamily="34" charset="-122"/>
                <a:ea typeface="Microsoft YaHei UI" panose="020B0503020204020204" pitchFamily="34" charset="-122"/>
                <a:sym typeface="+mn-ea"/>
              </a:rPr>
              <a:t>成功发射好奇号火星探测器。物联网网关和节点软件平台初次露面。</a:t>
            </a:r>
            <a:endParaRPr lang="zh-CN" altLang="en-US" sz="2000" b="1">
              <a:latin typeface="Microsoft YaHei UI" panose="020B0503020204020204" pitchFamily="34" charset="-122"/>
              <a:ea typeface="Microsoft YaHei UI" panose="020B0503020204020204" pitchFamily="34" charset="-122"/>
            </a:endParaRPr>
          </a:p>
          <a:p>
            <a:pPr marL="285750" indent="-285750" rtl="0">
              <a:lnSpc>
                <a:spcPct val="150000"/>
              </a:lnSpc>
              <a:buFont typeface="Wingdings" panose="05000000000000000000" charset="0"/>
              <a:buChar char=""/>
            </a:pPr>
            <a:endParaRPr lang="zh-CN" altLang="en-US" sz="2000" b="1">
              <a:latin typeface="Microsoft YaHei UI" panose="020B0503020204020204" pitchFamily="34" charset="-122"/>
              <a:ea typeface="Microsoft YaHei UI" panose="020B0503020204020204" pitchFamily="34" charset="-122"/>
            </a:endParaRPr>
          </a:p>
          <a:p>
            <a:pPr marL="285750" indent="-285750" rtl="0">
              <a:lnSpc>
                <a:spcPct val="150000"/>
              </a:lnSpc>
              <a:buFont typeface="Wingdings" panose="05000000000000000000" charset="0"/>
              <a:buChar char=""/>
            </a:pPr>
            <a:r>
              <a:rPr lang="en-US" altLang="zh-CN" sz="2000" b="1">
                <a:latin typeface="Microsoft YaHei UI" panose="020B0503020204020204" pitchFamily="34" charset="-122"/>
                <a:ea typeface="Microsoft YaHei UI" panose="020B0503020204020204" pitchFamily="34" charset="-122"/>
                <a:sym typeface="+mn-ea"/>
              </a:rPr>
              <a:t>2014</a:t>
            </a:r>
            <a:r>
              <a:rPr lang="zh-CN" altLang="en-US" sz="2000" b="1">
                <a:latin typeface="Microsoft YaHei UI" panose="020B0503020204020204" pitchFamily="34" charset="-122"/>
                <a:ea typeface="Microsoft YaHei UI" panose="020B0503020204020204" pitchFamily="34" charset="-122"/>
                <a:sym typeface="+mn-ea"/>
              </a:rPr>
              <a:t>：风河推出</a:t>
            </a:r>
            <a:r>
              <a:rPr lang="en-US" altLang="zh-CN" sz="2000" b="1">
                <a:latin typeface="Microsoft YaHei UI" panose="020B0503020204020204" pitchFamily="34" charset="-122"/>
                <a:ea typeface="Microsoft YaHei UI" panose="020B0503020204020204" pitchFamily="34" charset="-122"/>
                <a:sym typeface="+mn-ea"/>
              </a:rPr>
              <a:t>NFV</a:t>
            </a:r>
            <a:r>
              <a:rPr lang="zh-CN" altLang="en-US" sz="2000" b="1">
                <a:latin typeface="Microsoft YaHei UI" panose="020B0503020204020204" pitchFamily="34" charset="-122"/>
                <a:ea typeface="Microsoft YaHei UI" panose="020B0503020204020204" pitchFamily="34" charset="-122"/>
                <a:sym typeface="+mn-ea"/>
              </a:rPr>
              <a:t>应用的商业便携软件平台，和为物联网重塑的下一代</a:t>
            </a:r>
            <a:r>
              <a:rPr lang="en-US" altLang="zh-CN" sz="2000" b="1">
                <a:latin typeface="Microsoft YaHei UI" panose="020B0503020204020204" pitchFamily="34" charset="-122"/>
                <a:ea typeface="Microsoft YaHei UI" panose="020B0503020204020204" pitchFamily="34" charset="-122"/>
                <a:sym typeface="+mn-ea"/>
              </a:rPr>
              <a:t> VxWorks</a:t>
            </a:r>
            <a:r>
              <a:rPr lang="zh-CN" altLang="en-US" sz="2000" b="1">
                <a:latin typeface="Microsoft YaHei UI" panose="020B0503020204020204" pitchFamily="34" charset="-122"/>
                <a:ea typeface="Microsoft YaHei UI" panose="020B0503020204020204" pitchFamily="34" charset="-122"/>
                <a:sym typeface="+mn-ea"/>
              </a:rPr>
              <a:t>平台。风河被美国工业和安全局罚款</a:t>
            </a:r>
            <a:r>
              <a:rPr lang="en-US" altLang="zh-CN" sz="2000" b="1">
                <a:latin typeface="Microsoft YaHei UI" panose="020B0503020204020204" pitchFamily="34" charset="-122"/>
                <a:ea typeface="Microsoft YaHei UI" panose="020B0503020204020204" pitchFamily="34" charset="-122"/>
                <a:sym typeface="+mn-ea"/>
              </a:rPr>
              <a:t>75</a:t>
            </a:r>
            <a:r>
              <a:rPr lang="zh-CN" altLang="en-US" sz="2000" b="1">
                <a:latin typeface="Microsoft YaHei UI" panose="020B0503020204020204" pitchFamily="34" charset="-122"/>
                <a:ea typeface="Microsoft YaHei UI" panose="020B0503020204020204" pitchFamily="34" charset="-122"/>
                <a:sym typeface="+mn-ea"/>
              </a:rPr>
              <a:t>万美元，因为向以色列和朝鲜提供密码技术。</a:t>
            </a:r>
            <a:endParaRPr lang="zh-CN" altLang="en-US" sz="2000" b="1">
              <a:latin typeface="Microsoft YaHei UI" panose="020B0503020204020204" pitchFamily="34" charset="-122"/>
              <a:ea typeface="Microsoft YaHei UI" panose="020B0503020204020204" pitchFamily="34" charset="-122"/>
            </a:endParaRPr>
          </a:p>
          <a:p>
            <a:pPr marL="285750" indent="-285750" rtl="0">
              <a:lnSpc>
                <a:spcPct val="150000"/>
              </a:lnSpc>
              <a:buFont typeface="Wingdings" panose="05000000000000000000" charset="0"/>
              <a:buChar char=""/>
            </a:pPr>
            <a:endParaRPr lang="zh-CN" altLang="en-US" sz="2000" b="1">
              <a:latin typeface="Microsoft YaHei UI" panose="020B0503020204020204" pitchFamily="34" charset="-122"/>
              <a:ea typeface="Microsoft YaHei UI" panose="020B0503020204020204" pitchFamily="34" charset="-122"/>
            </a:endParaRPr>
          </a:p>
          <a:p>
            <a:pPr marL="285750" indent="-285750" rtl="0">
              <a:lnSpc>
                <a:spcPct val="150000"/>
              </a:lnSpc>
              <a:buFont typeface="Wingdings" panose="05000000000000000000" charset="0"/>
              <a:buChar char=""/>
            </a:pPr>
            <a:r>
              <a:rPr lang="en-US" altLang="zh-CN" sz="2000" b="1">
                <a:latin typeface="Microsoft YaHei UI" panose="020B0503020204020204" pitchFamily="34" charset="-122"/>
                <a:ea typeface="Microsoft YaHei UI" panose="020B0503020204020204" pitchFamily="34" charset="-122"/>
                <a:sym typeface="+mn-ea"/>
              </a:rPr>
              <a:t>2016</a:t>
            </a:r>
            <a:r>
              <a:rPr lang="zh-CN" altLang="en-US" sz="2000" b="1">
                <a:latin typeface="Microsoft YaHei UI" panose="020B0503020204020204" pitchFamily="34" charset="-122"/>
                <a:ea typeface="Microsoft YaHei UI" panose="020B0503020204020204" pitchFamily="34" charset="-122"/>
                <a:sym typeface="+mn-ea"/>
              </a:rPr>
              <a:t>：</a:t>
            </a:r>
            <a:r>
              <a:rPr lang="en-US" altLang="zh-CN" sz="2000" b="1">
                <a:latin typeface="Microsoft YaHei UI" panose="020B0503020204020204" pitchFamily="34" charset="-122"/>
                <a:ea typeface="Microsoft YaHei UI" panose="020B0503020204020204" pitchFamily="34" charset="-122"/>
                <a:sym typeface="+mn-ea"/>
              </a:rPr>
              <a:t>intel</a:t>
            </a:r>
            <a:r>
              <a:rPr lang="zh-CN" altLang="en-US" sz="2000" b="1">
                <a:latin typeface="Microsoft YaHei UI" panose="020B0503020204020204" pitchFamily="34" charset="-122"/>
                <a:ea typeface="Microsoft YaHei UI" panose="020B0503020204020204" pitchFamily="34" charset="-122"/>
                <a:sym typeface="+mn-ea"/>
              </a:rPr>
              <a:t>宣布计划完全将风河纳入自己的部门。</a:t>
            </a:r>
            <a:endParaRPr lang="zh-CN" altLang="en-US" sz="2000" b="1">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4145" y="2649220"/>
            <a:ext cx="4951095" cy="1259840"/>
          </a:xfrm>
        </p:spPr>
        <p:txBody>
          <a:bodyPr rtlCol="0"/>
          <a:lstStyle/>
          <a:p>
            <a:pPr algn="l" rtl="0"/>
            <a:r>
              <a:rPr lang="en-US" altLang="zh-CN" cap="none">
                <a:solidFill>
                  <a:schemeClr val="tx1"/>
                </a:solidFill>
                <a:uFillTx/>
                <a:ea typeface="Microsoft YaHei UI" panose="020B0503020204020204" pitchFamily="34" charset="-122"/>
                <a:sym typeface="+mn-ea"/>
              </a:rPr>
              <a:t>VxWork</a:t>
            </a:r>
            <a:r>
              <a:rPr lang="zh-CN" altLang="en-US" cap="none">
                <a:solidFill>
                  <a:schemeClr val="tx1"/>
                </a:solidFill>
                <a:uFillTx/>
                <a:sym typeface="+mn-ea"/>
              </a:rPr>
              <a:t>s</a:t>
            </a:r>
            <a:r>
              <a:rPr lang="zh-CN" altLang="en-US" cap="none">
                <a:solidFill>
                  <a:schemeClr val="tx1"/>
                </a:solidFill>
                <a:uFillTx/>
                <a:ea typeface="Microsoft YaHei UI" panose="020B0503020204020204" pitchFamily="34" charset="-122"/>
              </a:rPr>
              <a:t> 的应用</a:t>
            </a:r>
            <a:endParaRPr lang="zh-CN" altLang="en-US" cap="none">
              <a:solidFill>
                <a:schemeClr val="tx1"/>
              </a:solidFill>
              <a:uFillTx/>
              <a:ea typeface="Microsoft YaHei UI" panose="020B0503020204020204" pitchFamily="34" charset="-122"/>
            </a:endParaRPr>
          </a:p>
        </p:txBody>
      </p:sp>
      <p:sp>
        <p:nvSpPr>
          <p:cNvPr id="87" name="îŝḻïḍê"/>
          <p:cNvSpPr/>
          <p:nvPr/>
        </p:nvSpPr>
        <p:spPr bwMode="auto">
          <a:xfrm>
            <a:off x="2397760" y="123761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p>
        </p:txBody>
      </p:sp>
      <p:sp>
        <p:nvSpPr>
          <p:cNvPr id="6" name="椭圆 5"/>
          <p:cNvSpPr/>
          <p:nvPr/>
        </p:nvSpPr>
        <p:spPr>
          <a:xfrm>
            <a:off x="3272155" y="242824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t>02</a:t>
            </a:r>
            <a:endParaRPr lang="en-US" altLang="zh-CN" sz="7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6" y="561158"/>
            <a:ext cx="3075345" cy="869619"/>
          </a:xfrm>
        </p:spPr>
        <p:txBody>
          <a:bodyPr rtlCol="0"/>
          <a:lstStyle/>
          <a:p>
            <a:pPr algn="l" rtl="0"/>
            <a:r>
              <a:rPr lang="zh-CN" altLang="en-US" b="1" dirty="0">
                <a:latin typeface="Microsoft YaHei UI" panose="020B0503020204020204" pitchFamily="34" charset="-122"/>
                <a:ea typeface="Microsoft YaHei UI" panose="020B0503020204020204" pitchFamily="34" charset="-122"/>
              </a:rPr>
              <a:t>航空和国防领域</a:t>
            </a:r>
            <a:endParaRPr lang="zh-CN" altLang="en-US" b="1" dirty="0">
              <a:latin typeface="Microsoft YaHei UI" panose="020B0503020204020204" pitchFamily="34" charset="-122"/>
              <a:ea typeface="Microsoft YaHei UI" panose="020B0503020204020204" pitchFamily="34" charset="-122"/>
            </a:endParaRPr>
          </a:p>
        </p:txBody>
      </p:sp>
      <p:sp>
        <p:nvSpPr>
          <p:cNvPr id="17" name="文本框 16"/>
          <p:cNvSpPr txBox="1"/>
          <p:nvPr/>
        </p:nvSpPr>
        <p:spPr>
          <a:xfrm>
            <a:off x="2480549" y="2005781"/>
            <a:ext cx="1465007" cy="460375"/>
          </a:xfrm>
          <a:prstGeom prst="rect">
            <a:avLst/>
          </a:prstGeom>
          <a:noFill/>
        </p:spPr>
        <p:txBody>
          <a:bodyPr wrap="square" rtlCol="0">
            <a:spAutoFit/>
          </a:bodyPr>
          <a:lstStyle/>
          <a:p>
            <a:r>
              <a:rPr lang="zh-CN" altLang="en-US" sz="2400" b="1" dirty="0"/>
              <a:t>波音飞机</a:t>
            </a:r>
            <a:endParaRPr lang="zh-CN" altLang="en-US" sz="2400" b="1" dirty="0"/>
          </a:p>
        </p:txBody>
      </p:sp>
      <p:sp>
        <p:nvSpPr>
          <p:cNvPr id="18" name="文本框 17"/>
          <p:cNvSpPr txBox="1"/>
          <p:nvPr/>
        </p:nvSpPr>
        <p:spPr>
          <a:xfrm>
            <a:off x="7241540" y="1966595"/>
            <a:ext cx="3324860" cy="460375"/>
          </a:xfrm>
          <a:prstGeom prst="rect">
            <a:avLst/>
          </a:prstGeom>
          <a:noFill/>
        </p:spPr>
        <p:txBody>
          <a:bodyPr wrap="square" rtlCol="0">
            <a:spAutoFit/>
          </a:bodyPr>
          <a:lstStyle/>
          <a:p>
            <a:r>
              <a:rPr lang="en-US" altLang="zh-CN" sz="2400" b="1" dirty="0"/>
              <a:t>NASA </a:t>
            </a:r>
            <a:r>
              <a:rPr lang="zh-CN" altLang="en-US" sz="2400" b="1" dirty="0"/>
              <a:t>喷气推进实验室</a:t>
            </a:r>
            <a:endParaRPr lang="zh-CN" altLang="en-US" sz="2400" b="1" dirty="0"/>
          </a:p>
        </p:txBody>
      </p:sp>
      <p:pic>
        <p:nvPicPr>
          <p:cNvPr id="20" name="图片 19"/>
          <p:cNvPicPr>
            <a:picLocks noChangeAspect="1"/>
          </p:cNvPicPr>
          <p:nvPr/>
        </p:nvPicPr>
        <p:blipFill rotWithShape="1">
          <a:blip r:embed="rId1"/>
          <a:srcRect b="12046"/>
          <a:stretch>
            <a:fillRect/>
          </a:stretch>
        </p:blipFill>
        <p:spPr>
          <a:xfrm>
            <a:off x="507778" y="2630127"/>
            <a:ext cx="5410551" cy="3666714"/>
          </a:xfrm>
          <a:prstGeom prst="rect">
            <a:avLst/>
          </a:prstGeom>
        </p:spPr>
      </p:pic>
      <p:pic>
        <p:nvPicPr>
          <p:cNvPr id="3" name="图片 2"/>
          <p:cNvPicPr>
            <a:picLocks noChangeAspect="1"/>
          </p:cNvPicPr>
          <p:nvPr/>
        </p:nvPicPr>
        <p:blipFill>
          <a:blip r:embed="rId2"/>
          <a:stretch>
            <a:fillRect/>
          </a:stretch>
        </p:blipFill>
        <p:spPr>
          <a:xfrm>
            <a:off x="6335395" y="2630170"/>
            <a:ext cx="5296535" cy="366712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6277f68f-6a7f-4191-8a78-348b3c8230bc}"/>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天体">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1502</Words>
  <Application>WPS 演示</Application>
  <PresentationFormat>宽屏</PresentationFormat>
  <Paragraphs>177</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Arial</vt:lpstr>
      <vt:lpstr>宋体</vt:lpstr>
      <vt:lpstr>Wingdings</vt:lpstr>
      <vt:lpstr>Microsoft YaHei UI</vt:lpstr>
      <vt:lpstr>Arial</vt:lpstr>
      <vt:lpstr>Wingdings</vt:lpstr>
      <vt:lpstr>微软雅黑</vt:lpstr>
      <vt:lpstr>Arial Unicode MS</vt:lpstr>
      <vt:lpstr>Corbel</vt:lpstr>
      <vt:lpstr>webwppDefTheme</vt:lpstr>
      <vt:lpstr>天体</vt:lpstr>
      <vt:lpstr>VxWorks操作系统简介</vt:lpstr>
      <vt:lpstr>VxWorks操作系统</vt:lpstr>
      <vt:lpstr>大纲</vt:lpstr>
      <vt:lpstr>VxWorks 的发展历史</vt:lpstr>
      <vt:lpstr>发展史</vt:lpstr>
      <vt:lpstr>发展史</vt:lpstr>
      <vt:lpstr>发展史</vt:lpstr>
      <vt:lpstr>VxWorks 的应用</vt:lpstr>
      <vt:lpstr>航空和国防领域</vt:lpstr>
      <vt:lpstr>工业领域</vt:lpstr>
      <vt:lpstr>医疗领域</vt:lpstr>
      <vt:lpstr>VxWorks 的特点</vt:lpstr>
      <vt:lpstr>特点</vt:lpstr>
      <vt:lpstr>特点</vt:lpstr>
      <vt:lpstr>比较</vt:lpstr>
      <vt:lpstr>风河提供的强大的、业界公认的 RTOS 解决方案， 让我们能够声势浩大地完成了上市。</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VXWORKs操作系统简介</dc:title>
  <dc:creator/>
  <cp:lastModifiedBy>K</cp:lastModifiedBy>
  <cp:revision>25</cp:revision>
  <dcterms:created xsi:type="dcterms:W3CDTF">2020-10-25T12:57:00Z</dcterms:created>
  <dcterms:modified xsi:type="dcterms:W3CDTF">2024-12-26T06:30:47Z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2052-12.1.0.19302</vt:lpwstr>
  </property>
  <property fmtid="{D5CDD505-2E9C-101B-9397-08002B2CF9AE}" pid="4" name="ICV">
    <vt:lpwstr>E402796EE7BD4A48B271A77DB8596797_12</vt:lpwstr>
  </property>
</Properties>
</file>