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6"/>
  </p:handoutMasterIdLst>
  <p:sldIdLst>
    <p:sldId id="257" r:id="rId3"/>
    <p:sldId id="258" r:id="rId5"/>
    <p:sldId id="361" r:id="rId6"/>
    <p:sldId id="382" r:id="rId7"/>
    <p:sldId id="392" r:id="rId8"/>
    <p:sldId id="394" r:id="rId9"/>
    <p:sldId id="395" r:id="rId10"/>
    <p:sldId id="393" r:id="rId11"/>
    <p:sldId id="384" r:id="rId12"/>
    <p:sldId id="385" r:id="rId13"/>
    <p:sldId id="386" r:id="rId14"/>
    <p:sldId id="387" r:id="rId15"/>
    <p:sldId id="388" r:id="rId16"/>
    <p:sldId id="390" r:id="rId17"/>
    <p:sldId id="389" r:id="rId18"/>
    <p:sldId id="397" r:id="rId19"/>
    <p:sldId id="399" r:id="rId20"/>
    <p:sldId id="414" r:id="rId21"/>
    <p:sldId id="400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3" r:id="rId33"/>
    <p:sldId id="412" r:id="rId34"/>
    <p:sldId id="401" r:id="rId35"/>
    <p:sldId id="419" r:id="rId36"/>
    <p:sldId id="415" r:id="rId37"/>
    <p:sldId id="416" r:id="rId38"/>
    <p:sldId id="418" r:id="rId39"/>
    <p:sldId id="420" r:id="rId40"/>
    <p:sldId id="421" r:id="rId41"/>
    <p:sldId id="439" r:id="rId42"/>
    <p:sldId id="424" r:id="rId43"/>
    <p:sldId id="440" r:id="rId44"/>
    <p:sldId id="441" r:id="rId45"/>
    <p:sldId id="443" r:id="rId46"/>
    <p:sldId id="442" r:id="rId47"/>
    <p:sldId id="444" r:id="rId48"/>
    <p:sldId id="445" r:id="rId49"/>
    <p:sldId id="446" r:id="rId50"/>
    <p:sldId id="422" r:id="rId51"/>
    <p:sldId id="380" r:id="rId52"/>
    <p:sldId id="447" r:id="rId53"/>
    <p:sldId id="448" r:id="rId54"/>
    <p:sldId id="314" r:id="rId5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i="0" u="none" kern="1200" baseline="0">
        <a:solidFill>
          <a:srgbClr val="CC0000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i="0" u="none" kern="1200" baseline="0">
        <a:solidFill>
          <a:srgbClr val="CC0000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i="0" u="none" kern="1200" baseline="0">
        <a:solidFill>
          <a:srgbClr val="CC0000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i="0" u="none" kern="1200" baseline="0">
        <a:solidFill>
          <a:srgbClr val="CC0000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i="0" u="none" kern="1200" baseline="0">
        <a:solidFill>
          <a:srgbClr val="CC0000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i="0" u="none" kern="1200" baseline="0">
        <a:solidFill>
          <a:srgbClr val="CC0000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i="0" u="none" kern="1200" baseline="0">
        <a:solidFill>
          <a:srgbClr val="CC0000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i="0" u="none" kern="1200" baseline="0">
        <a:solidFill>
          <a:srgbClr val="CC0000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Ø"/>
      <a:defRPr sz="2400" b="1" i="0" u="none" kern="1200" baseline="0">
        <a:solidFill>
          <a:srgbClr val="CC0000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99"/>
    <a:srgbClr val="CC0000"/>
    <a:srgbClr val="008000"/>
    <a:srgbClr val="CCECFF"/>
    <a:srgbClr val="FF0000"/>
    <a:srgbClr val="FF33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0227"/>
    <p:restoredTop sz="94599"/>
  </p:normalViewPr>
  <p:slideViewPr>
    <p:cSldViewPr showGuides="1">
      <p:cViewPr varScale="1">
        <p:scale>
          <a:sx n="63" d="100"/>
          <a:sy n="63" d="100"/>
        </p:scale>
        <p:origin x="-12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52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kumimoji="0"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kumimoji="0"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kumimoji="0"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FontTx/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kumimoji="0"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kumimoji="0"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kumimoji="0"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FontTx/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Tx/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r>
              <a:rPr lang="en-GB" altLang="zh-CN" dirty="0"/>
              <a:t>Preface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Tx/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r>
              <a:rPr lang="en-GB" altLang="zh-CN" sz="2400" dirty="0">
                <a:latin typeface="Arial Black" panose="020B0A04020102020204" pitchFamily="34" charset="0"/>
              </a:rPr>
              <a:t>1: What is Data Structure  ?</a:t>
            </a:r>
            <a:endParaRPr lang="en-US" altLang="zh-C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Tx/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r>
              <a:rPr lang="en-GB" altLang="zh-CN" sz="2400" dirty="0">
                <a:latin typeface="Arial Black" panose="020B0A04020102020204" pitchFamily="34" charset="0"/>
              </a:rPr>
              <a:t>1: What is Data Structure  ?</a:t>
            </a:r>
            <a:endParaRPr lang="en-US" altLang="zh-C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Tx/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r>
              <a:rPr lang="en-GB" altLang="zh-CN" sz="2400" dirty="0">
                <a:latin typeface="Arial Black" panose="020B0A04020102020204" pitchFamily="34" charset="0"/>
              </a:rPr>
              <a:t>1: What is Data Structure  ?</a:t>
            </a:r>
            <a:endParaRPr lang="en-US" altLang="zh-C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Tx/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r>
              <a:rPr lang="en-GB" altLang="zh-CN" sz="2400" dirty="0">
                <a:latin typeface="Arial Black" panose="020B0A04020102020204" pitchFamily="34" charset="0"/>
              </a:rPr>
              <a:t>1: What is Data Structure  ?</a:t>
            </a:r>
            <a:endParaRPr lang="en-US" altLang="zh-C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Tx/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r>
              <a:rPr lang="en-GB" altLang="zh-CN" sz="2400" dirty="0">
                <a:latin typeface="Arial Black" panose="020B0A04020102020204" pitchFamily="34" charset="0"/>
              </a:rPr>
              <a:t>1: What is Data Structure  ?</a:t>
            </a:r>
            <a:endParaRPr lang="en-US" altLang="zh-C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Tx/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r>
              <a:rPr lang="en-GB" altLang="zh-CN" dirty="0"/>
              <a:t>Chapter 1	 </a:t>
            </a:r>
            <a:r>
              <a:rPr lang="en-GB" altLang="zh-CN" sz="800" dirty="0">
                <a:solidFill>
                  <a:srgbClr val="CC0000"/>
                </a:solidFill>
                <a:latin typeface="Arial Black" panose="020B0A04020102020204" pitchFamily="34" charset="0"/>
              </a:rPr>
              <a:t>Introduction</a:t>
            </a:r>
            <a:endParaRPr lang="en-US" altLang="zh-CN" sz="800" dirty="0">
              <a:solidFill>
                <a:srgbClr val="CC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Tx/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Tx/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Tx/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endParaRPr lang="zh-CN" altLang="zh-C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Tx/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r>
              <a:rPr lang="en-GB" altLang="zh-CN" dirty="0"/>
              <a:t>Chapter 1	 </a:t>
            </a:r>
            <a:r>
              <a:rPr lang="en-GB" altLang="zh-CN" sz="800" dirty="0">
                <a:solidFill>
                  <a:srgbClr val="CC0000"/>
                </a:solidFill>
                <a:latin typeface="Arial Black" panose="020B0A04020102020204" pitchFamily="34" charset="0"/>
              </a:rPr>
              <a:t>Introduction</a:t>
            </a:r>
            <a:endParaRPr lang="en-US" altLang="zh-CN" sz="800" dirty="0">
              <a:solidFill>
                <a:srgbClr val="CC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Tx/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r>
              <a:rPr lang="en-GB" altLang="zh-CN" dirty="0"/>
              <a:t>Chapter 1	 </a:t>
            </a:r>
            <a:r>
              <a:rPr lang="en-GB" altLang="zh-CN" sz="800" dirty="0">
                <a:solidFill>
                  <a:srgbClr val="CC0000"/>
                </a:solidFill>
                <a:latin typeface="Arial Black" panose="020B0A04020102020204" pitchFamily="34" charset="0"/>
              </a:rPr>
              <a:t>Introduction</a:t>
            </a:r>
            <a:endParaRPr lang="en-US" altLang="zh-CN" sz="800" dirty="0">
              <a:solidFill>
                <a:srgbClr val="CC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Tx/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r>
              <a:rPr lang="en-GB" altLang="zh-CN" sz="2400" dirty="0">
                <a:latin typeface="Arial Black" panose="020B0A04020102020204" pitchFamily="34" charset="0"/>
              </a:rPr>
              <a:t>2: What is ADT ? (1.1—1.5)</a:t>
            </a:r>
            <a:endParaRPr lang="en-GB" altLang="zh-C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Tx/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r>
              <a:rPr lang="en-GB" altLang="zh-CN" dirty="0"/>
              <a:t>Chapter 1	 </a:t>
            </a:r>
            <a:r>
              <a:rPr lang="en-GB" altLang="zh-CN" sz="800" dirty="0">
                <a:solidFill>
                  <a:srgbClr val="CC0000"/>
                </a:solidFill>
                <a:latin typeface="Arial Black" panose="020B0A04020102020204" pitchFamily="34" charset="0"/>
              </a:rPr>
              <a:t>Introduction</a:t>
            </a:r>
            <a:endParaRPr lang="en-US" altLang="zh-CN" sz="800" dirty="0">
              <a:solidFill>
                <a:srgbClr val="CC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Tx/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r>
              <a:rPr lang="en-GB" altLang="zh-CN" sz="2400" dirty="0">
                <a:latin typeface="Arial Black" panose="020B0A04020102020204" pitchFamily="34" charset="0"/>
              </a:rPr>
              <a:t>1: What is Data Structure  ?</a:t>
            </a:r>
            <a:endParaRPr lang="en-US" altLang="zh-C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Tx/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r>
              <a:rPr lang="en-GB" altLang="zh-CN" sz="2400" dirty="0">
                <a:latin typeface="Arial Black" panose="020B0A04020102020204" pitchFamily="34" charset="0"/>
              </a:rPr>
              <a:t>1: What is Data Structure  ?</a:t>
            </a:r>
            <a:endParaRPr lang="en-US" altLang="zh-C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Tx/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r>
              <a:rPr lang="en-GB" altLang="zh-CN" sz="2400" dirty="0">
                <a:latin typeface="Arial Black" panose="020B0A04020102020204" pitchFamily="34" charset="0"/>
              </a:rPr>
              <a:t>1: What is Data Structure  ?</a:t>
            </a:r>
            <a:endParaRPr lang="en-US" altLang="zh-C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Tx/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Arial" panose="020B0604020202020204" pitchFamily="34" charset="0"/>
              </a:rPr>
            </a:fld>
            <a:endParaRPr lang="en-US" altLang="zh-CN" sz="1200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/>
          <a:p>
            <a:pPr lvl="0" eaLnBrk="1" hangingPunct="1"/>
            <a:r>
              <a:rPr lang="en-GB" altLang="zh-CN" sz="2400" dirty="0">
                <a:latin typeface="Arial Black" panose="020B0A04020102020204" pitchFamily="34" charset="0"/>
              </a:rPr>
              <a:t>1: What is Data Structure  ?</a:t>
            </a:r>
            <a:endParaRPr lang="en-US" altLang="zh-C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checker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0800">
            <a:solidFill>
              <a:srgbClr val="3366FF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362200" y="152400"/>
            <a:ext cx="640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GB" sz="2400" b="0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数据结构与算法分析</a:t>
            </a:r>
            <a:r>
              <a:rPr kumimoji="1" lang="en-GB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2400" b="0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C++</a:t>
            </a:r>
            <a:r>
              <a:rPr kumimoji="1" lang="zh-CN" altLang="en-US" sz="2400" b="0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语言描述  </a:t>
            </a:r>
            <a:r>
              <a:rPr kumimoji="1" lang="zh-CN" altLang="en-US" sz="1800" b="0" i="1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（第二版）</a:t>
            </a:r>
            <a:endParaRPr kumimoji="1" lang="zh-CN" altLang="en-US" sz="1800" b="0" i="1" u="none" strike="noStrike" kern="1200" cap="none" spc="0" normalizeH="0" baseline="0" noProof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12954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2018.08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hecker/>
  </p:transition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1026"/>
          <p:cNvSpPr txBox="1"/>
          <p:nvPr/>
        </p:nvSpPr>
        <p:spPr>
          <a:xfrm>
            <a:off x="2209800" y="2362200"/>
            <a:ext cx="548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None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charset="0"/>
              </a:rPr>
              <a:t>Larry Nyhoff 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charset="0"/>
              </a:rPr>
              <a:t>著     黄达明等译</a:t>
            </a:r>
            <a:endParaRPr lang="zh-CN" altLang="en-US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051" name="Text Box 1027"/>
          <p:cNvSpPr txBox="1"/>
          <p:nvPr/>
        </p:nvSpPr>
        <p:spPr>
          <a:xfrm>
            <a:off x="900113" y="4114800"/>
            <a:ext cx="34051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Tx/>
              <a:buNone/>
            </a:pPr>
            <a:r>
              <a:rPr lang="en-GB" altLang="zh-CN" b="0" dirty="0">
                <a:latin typeface="Arial Black" panose="020B0A04020102020204" pitchFamily="34" charset="0"/>
              </a:rPr>
              <a:t>Introducer:</a:t>
            </a:r>
            <a:r>
              <a:rPr lang="en-GB" altLang="zh-CN" b="0" dirty="0">
                <a:solidFill>
                  <a:schemeClr val="accent2"/>
                </a:solidFill>
                <a:latin typeface="Times New Roman" panose="02020603050405020304" charset="0"/>
              </a:rPr>
              <a:t>      </a:t>
            </a:r>
            <a:r>
              <a:rPr lang="zh-CN" altLang="en-GB" dirty="0">
                <a:solidFill>
                  <a:schemeClr val="tx1"/>
                </a:solidFill>
                <a:latin typeface="Times New Roman" panose="02020603050405020304" charset="0"/>
              </a:rPr>
              <a:t>毛国红</a:t>
            </a:r>
            <a:endParaRPr lang="zh-CN" altLang="en-US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052" name="Text Box 1028"/>
          <p:cNvSpPr txBox="1"/>
          <p:nvPr/>
        </p:nvSpPr>
        <p:spPr>
          <a:xfrm>
            <a:off x="839788" y="4800600"/>
            <a:ext cx="45339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Tx/>
              <a:buNone/>
            </a:pPr>
            <a:r>
              <a:rPr lang="en-GB" altLang="zh-CN" b="0" dirty="0">
                <a:latin typeface="Arial Black" panose="020B0A04020102020204" pitchFamily="34" charset="0"/>
              </a:rPr>
              <a:t>E-mail:   </a:t>
            </a:r>
            <a:r>
              <a:rPr lang="en-GB" altLang="zh-CN" b="0" dirty="0">
                <a:solidFill>
                  <a:schemeClr val="tx1"/>
                </a:solidFill>
                <a:latin typeface="Arial Black" panose="020B0A04020102020204" pitchFamily="34" charset="0"/>
              </a:rPr>
              <a:t>1419470@qq.com</a:t>
            </a:r>
            <a:endParaRPr lang="en-US" altLang="zh-CN" b="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053" name="Text Box 1029"/>
          <p:cNvSpPr txBox="1"/>
          <p:nvPr/>
        </p:nvSpPr>
        <p:spPr>
          <a:xfrm>
            <a:off x="890588" y="5562600"/>
            <a:ext cx="55864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Tx/>
              <a:buNone/>
            </a:pPr>
            <a:r>
              <a:rPr lang="en-GB" altLang="zh-CN" b="0" dirty="0">
                <a:latin typeface="Arial Black" panose="020B0A04020102020204" pitchFamily="34" charset="0"/>
              </a:rPr>
              <a:t>Mobile:</a:t>
            </a:r>
            <a:r>
              <a:rPr lang="en-GB" altLang="zh-CN" b="0" dirty="0">
                <a:solidFill>
                  <a:schemeClr val="accent2"/>
                </a:solidFill>
                <a:latin typeface="Arial Black" panose="020B0A04020102020204" pitchFamily="34" charset="0"/>
              </a:rPr>
              <a:t>    13857144844 (644844)</a:t>
            </a:r>
            <a:endParaRPr lang="en-US" altLang="zh-CN" b="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2054" name="Picture 1030" descr="0-n-em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2362200"/>
            <a:ext cx="1674813" cy="2060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5" name="Rectangle 1031"/>
          <p:cNvSpPr>
            <a:spLocks noGrp="1"/>
          </p:cNvSpPr>
          <p:nvPr>
            <p:ph type="title" idx="4294967295"/>
          </p:nvPr>
        </p:nvSpPr>
        <p:spPr>
          <a:xfrm>
            <a:off x="685800" y="990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zh-CN" altLang="en-GB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数据结构与算法分析</a:t>
            </a:r>
            <a:br>
              <a:rPr lang="zh-CN" altLang="en-GB" sz="40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zh-CN" altLang="en-GB" sz="4000" dirty="0">
                <a:solidFill>
                  <a:schemeClr val="tx1"/>
                </a:solidFill>
                <a:latin typeface="Arial Black" panose="020B0A04020102020204" pitchFamily="34" charset="0"/>
              </a:rPr>
              <a:t>            </a:t>
            </a:r>
            <a:r>
              <a:rPr lang="en-GB" altLang="zh-CN" sz="3600" dirty="0">
                <a:solidFill>
                  <a:schemeClr val="tx1"/>
                </a:solidFill>
                <a:latin typeface="Arial Black" panose="020B0A04020102020204" pitchFamily="34" charset="0"/>
              </a:rPr>
              <a:t>– </a:t>
            </a:r>
            <a:r>
              <a:rPr lang="en-US" altLang="zh-CN" sz="3600" dirty="0">
                <a:solidFill>
                  <a:schemeClr val="tx1"/>
                </a:solidFill>
                <a:latin typeface="Arial Black" panose="020B0A04020102020204" pitchFamily="34" charset="0"/>
              </a:rPr>
              <a:t>C++</a:t>
            </a:r>
            <a:r>
              <a:rPr lang="zh-CN" alt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语言描述（第二版）</a:t>
            </a:r>
            <a:endParaRPr lang="zh-CN" altLang="en-US" sz="4000" dirty="0"/>
          </a:p>
        </p:txBody>
      </p:sp>
    </p:spTree>
  </p:cSld>
  <p:clrMapOvr>
    <a:masterClrMapping/>
  </p:clrMapOvr>
  <p:transition>
    <p:check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 Box 4"/>
          <p:cNvSpPr txBox="1"/>
          <p:nvPr/>
        </p:nvSpPr>
        <p:spPr>
          <a:xfrm>
            <a:off x="381000" y="1250950"/>
            <a:ext cx="8305800" cy="11874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应用：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需修一个圆形游泳池的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米宽走道，并在走道外加护栏。其中护栏的费用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35.00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元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米，走道费用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5.00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元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平方米。求修建费用，游泳池大小由用户给定。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1267" name="Group 5"/>
          <p:cNvGrpSpPr/>
          <p:nvPr/>
        </p:nvGrpSpPr>
        <p:grpSpPr>
          <a:xfrm>
            <a:off x="2362200" y="2590800"/>
            <a:ext cx="3886200" cy="3810000"/>
            <a:chOff x="960" y="1440"/>
            <a:chExt cx="2592" cy="2544"/>
          </a:xfrm>
        </p:grpSpPr>
        <p:sp>
          <p:nvSpPr>
            <p:cNvPr id="11269" name="Oval 6"/>
            <p:cNvSpPr/>
            <p:nvPr/>
          </p:nvSpPr>
          <p:spPr>
            <a:xfrm>
              <a:off x="960" y="1440"/>
              <a:ext cx="2592" cy="2544"/>
            </a:xfrm>
            <a:prstGeom prst="ellipse">
              <a:avLst/>
            </a:prstGeom>
            <a:solidFill>
              <a:srgbClr val="FF9900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1270" name="Oval 7"/>
            <p:cNvSpPr/>
            <p:nvPr/>
          </p:nvSpPr>
          <p:spPr>
            <a:xfrm>
              <a:off x="1344" y="1776"/>
              <a:ext cx="1872" cy="1872"/>
            </a:xfrm>
            <a:prstGeom prst="ellipse">
              <a:avLst/>
            </a:prstGeom>
            <a:solidFill>
              <a:srgbClr val="99CCFF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1271" name="Line 8"/>
            <p:cNvSpPr/>
            <p:nvPr/>
          </p:nvSpPr>
          <p:spPr>
            <a:xfrm>
              <a:off x="2256" y="2736"/>
              <a:ext cx="96" cy="9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2" name="Line 9"/>
            <p:cNvSpPr/>
            <p:nvPr/>
          </p:nvSpPr>
          <p:spPr>
            <a:xfrm>
              <a:off x="2256" y="2736"/>
              <a:ext cx="816" cy="9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3" name="Text Box 10"/>
            <p:cNvSpPr txBox="1"/>
            <p:nvPr/>
          </p:nvSpPr>
          <p:spPr>
            <a:xfrm>
              <a:off x="2064" y="2928"/>
              <a:ext cx="240" cy="306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r</a:t>
              </a:r>
              <a:endParaRPr lang="en-US" altLang="zh-CN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74" name="Text Box 11"/>
            <p:cNvSpPr txBox="1"/>
            <p:nvPr/>
          </p:nvSpPr>
          <p:spPr>
            <a:xfrm>
              <a:off x="2640" y="2976"/>
              <a:ext cx="528" cy="30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r+3</a:t>
              </a:r>
              <a:endParaRPr lang="en-US" altLang="zh-CN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268" name="Rectangle 12"/>
          <p:cNvSpPr/>
          <p:nvPr/>
        </p:nvSpPr>
        <p:spPr>
          <a:xfrm>
            <a:off x="381000" y="7620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例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1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：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Circle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类的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C++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表示与实现（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2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）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-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类使用</a:t>
            </a:r>
            <a:endParaRPr lang="zh-CN" altLang="en-GB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 Box 4"/>
          <p:cNvSpPr txBox="1"/>
          <p:nvPr/>
        </p:nvSpPr>
        <p:spPr>
          <a:xfrm>
            <a:off x="381000" y="1273175"/>
            <a:ext cx="8382000" cy="5248275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90000" bIns="90000" anchor="ctr">
            <a:spAutoFit/>
          </a:bodyPr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//pool.cpp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#include&lt;iostream.h&gt;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#include " circle.h "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const float fencePrice=35.00;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const float concretePrice=5.00;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void main()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  float radius,fenceCost,concreteCost;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cout&lt;&lt;"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输入游泳池半径：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";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cin&gt;&gt;radius;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circle pool(radius), poolRim(radius+3);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   fenceCost=poolRim.circumference()*fencePrice;</a:t>
            </a: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   concreteCost=(poolRim.area()-pool.area())*concretePrice;</a:t>
            </a: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cout&lt;&lt;"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护栏费用：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"&lt;&lt;fenceCost&lt;&lt;"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元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"&lt;&lt;endl;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cout&lt;&lt;"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走道费用：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"&lt;&lt;concreteCost&lt;&lt;"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元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"&lt;&lt;endl;  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}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6"/>
          <p:cNvSpPr/>
          <p:nvPr/>
        </p:nvSpPr>
        <p:spPr>
          <a:xfrm>
            <a:off x="381000" y="7620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例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1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：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Circle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类的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C++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表示与实现（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2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）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-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类使用</a:t>
            </a:r>
            <a:endParaRPr lang="zh-CN" altLang="en-GB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 Box 4"/>
          <p:cNvSpPr txBox="1"/>
          <p:nvPr/>
        </p:nvSpPr>
        <p:spPr>
          <a:xfrm>
            <a:off x="381000" y="1295400"/>
            <a:ext cx="8382000" cy="3724275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90000" bIns="90000">
            <a:spAutoFit/>
          </a:bodyPr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//circle.cpp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#include " circle.h "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float PI=3.14159;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circle::circle(float r)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:radius(r)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 }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float  circle::circumference() const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 return   2*PI*radius;     }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float  circle::area() const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 return   PI*radius *radius;     }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7"/>
          <p:cNvSpPr/>
          <p:nvPr/>
        </p:nvSpPr>
        <p:spPr>
          <a:xfrm>
            <a:off x="381000" y="7620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例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1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：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Circle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类的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C++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表示与实现（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3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）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-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类实现</a:t>
            </a:r>
            <a:endParaRPr lang="zh-CN" altLang="en-GB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251912" name="Rectangle 8"/>
          <p:cNvSpPr/>
          <p:nvPr/>
        </p:nvSpPr>
        <p:spPr>
          <a:xfrm>
            <a:off x="381000" y="5165725"/>
            <a:ext cx="83820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5.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类成员函数实现的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类域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限定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类名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::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) p138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；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6.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构造函数的初始化列表形式的参数传递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p146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7. inline code (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无复杂控制的函数体可以写成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inline)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 Box 5"/>
          <p:cNvSpPr txBox="1"/>
          <p:nvPr/>
        </p:nvSpPr>
        <p:spPr>
          <a:xfrm>
            <a:off x="381000" y="1365250"/>
            <a:ext cx="8382000" cy="53086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90000" bIns="90000" anchor="ctr">
            <a:spAutoFit/>
          </a:bodyPr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//circle_inline.h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float PI=3.14159;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class circle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 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public: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构造函数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circle(float r=0):radius(r)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{  } 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初始化半径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成员函数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float circumference()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const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 return   2*PI*radius;     }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计算圆周长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float area()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const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 return   PI*radius *radius;     }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计算圆半径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private: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数据成员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float radius;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半径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Arial" panose="020B0604020202020204" pitchFamily="34" charset="0"/>
              </a:rPr>
              <a:t>//implemention of circle class with  inline code</a:t>
            </a:r>
            <a:endParaRPr lang="en-US" altLang="zh-CN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7"/>
          <p:cNvSpPr/>
          <p:nvPr/>
        </p:nvSpPr>
        <p:spPr>
          <a:xfrm>
            <a:off x="381000" y="762000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例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1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：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Circle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类的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C++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表示与实现（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4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）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-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类实现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inline code</a:t>
            </a:r>
            <a:endParaRPr lang="en-GB" altLang="zh-CN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2" name="Group 11"/>
          <p:cNvGrpSpPr/>
          <p:nvPr/>
        </p:nvGrpSpPr>
        <p:grpSpPr>
          <a:xfrm>
            <a:off x="609600" y="1295400"/>
            <a:ext cx="8229600" cy="4572000"/>
            <a:chOff x="384" y="816"/>
            <a:chExt cx="5184" cy="2880"/>
          </a:xfrm>
        </p:grpSpPr>
        <p:sp>
          <p:nvSpPr>
            <p:cNvPr id="15364" name="Rectangle 7"/>
            <p:cNvSpPr/>
            <p:nvPr/>
          </p:nvSpPr>
          <p:spPr>
            <a:xfrm>
              <a:off x="384" y="816"/>
              <a:ext cx="5184" cy="312"/>
            </a:xfrm>
            <a:prstGeom prst="rect">
              <a:avLst/>
            </a:prstGeom>
            <a:solidFill>
              <a:srgbClr val="FFCC99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buFontTx/>
                <a:buNone/>
              </a:pPr>
              <a:r>
                <a: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Time </a:t>
              </a:r>
              <a:r>
                <a:rPr lang="en-US" altLang="zh-CN" dirty="0">
                  <a:latin typeface="Arial" panose="020B0604020202020204" pitchFamily="34" charset="0"/>
                </a:rPr>
                <a:t>ADT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5365" name="Rectangle 8"/>
            <p:cNvSpPr/>
            <p:nvPr/>
          </p:nvSpPr>
          <p:spPr>
            <a:xfrm>
              <a:off x="384" y="1152"/>
              <a:ext cx="5184" cy="254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Tx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数据元素集合：</a:t>
              </a:r>
              <a:endParaRPr lang="zh-CN" altLang="en-US" dirty="0">
                <a:latin typeface="Arial" panose="020B0604020202020204" pitchFamily="34" charset="0"/>
              </a:endParaRPr>
            </a:p>
            <a:p>
              <a:pPr>
                <a:buFontTx/>
                <a:buNone/>
              </a:pPr>
              <a:r>
                <a:rPr lang="zh-CN" altLang="en-US" sz="2000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        时，分，上午</a:t>
              </a:r>
              <a:r>
                <a: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/</a:t>
              </a:r>
              <a:r>
                <a:rPr lang="zh-CN" altLang="en-US" sz="2000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下午标记（</a:t>
              </a:r>
              <a:r>
                <a: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12</a:t>
              </a:r>
              <a:r>
                <a:rPr lang="zh-CN" altLang="en-US" sz="2000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小时制使用），军用格式时间</a:t>
              </a:r>
              <a:endParaRPr lang="zh-CN" altLang="en-US" dirty="0">
                <a:latin typeface="Arial" panose="020B0604020202020204" pitchFamily="34" charset="0"/>
              </a:endParaRPr>
            </a:p>
            <a:p>
              <a:pPr>
                <a:buFontTx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基本操作：</a:t>
              </a:r>
              <a:r>
                <a:rPr lang="en-US" altLang="zh-CN" dirty="0">
                  <a:solidFill>
                    <a:srgbClr val="008000"/>
                  </a:solidFill>
                  <a:latin typeface="Arial" panose="020B0604020202020204" pitchFamily="34" charset="0"/>
                </a:rPr>
                <a:t>// </a:t>
              </a:r>
              <a:r>
                <a:rPr lang="zh-CN" altLang="en-US" b="0" dirty="0">
                  <a:solidFill>
                    <a:srgbClr val="008000"/>
                  </a:solidFill>
                  <a:latin typeface="Arial" panose="020B0604020202020204" pitchFamily="34" charset="0"/>
                </a:rPr>
                <a:t>描述数据上的操作</a:t>
              </a:r>
              <a:endParaRPr lang="zh-CN" altLang="en-US" b="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  <a:p>
              <a:pPr lvl="1" eaLnBrk="1" hangingPunct="1">
                <a:buFontTx/>
                <a:buChar char="•"/>
              </a:pP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时间初始化：</a:t>
              </a:r>
              <a:r>
                <a: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12</a:t>
              </a: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：</a:t>
              </a:r>
              <a:r>
                <a: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00 AM</a:t>
              </a:r>
              <a:endParaRPr lang="en-US" altLang="zh-CN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lvl="1" eaLnBrk="1" hangingPunct="1">
                <a:buFontTx/>
                <a:buChar char="•"/>
              </a:pP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读取时间</a:t>
              </a:r>
              <a:endParaRPr lang="zh-CN" altLang="en-US" b="0" baseline="30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lvl="1" eaLnBrk="1" hangingPunct="1">
                <a:buFontTx/>
                <a:buChar char="•"/>
              </a:pP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显示时间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lvl="1" eaLnBrk="1" hangingPunct="1">
                <a:buFontTx/>
                <a:buChar char="•"/>
              </a:pP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输入和输出时间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lvl="1" eaLnBrk="1" hangingPunct="1">
                <a:buFontTx/>
                <a:buChar char="•"/>
              </a:pP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访问时间分量（时，分，上午</a:t>
              </a:r>
              <a:r>
                <a: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/</a:t>
              </a: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下午，军用格式时间）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lvl="1" eaLnBrk="1" hangingPunct="1">
                <a:buFontTx/>
                <a:buChar char="•"/>
              </a:pP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设置时间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lvl="1" eaLnBrk="1" hangingPunct="1">
                <a:buFontTx/>
                <a:buChar char="•"/>
              </a:pP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调整时间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lvl="1" eaLnBrk="1" hangingPunct="1">
                <a:buFontTx/>
                <a:buChar char="•"/>
              </a:pP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时间比较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5363" name="Rectangle 9"/>
          <p:cNvSpPr/>
          <p:nvPr/>
        </p:nvSpPr>
        <p:spPr>
          <a:xfrm>
            <a:off x="457200" y="7620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例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2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：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Time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类的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C++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表示与实现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-ADT</a:t>
            </a:r>
            <a:endParaRPr lang="en-GB" altLang="zh-CN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228600" y="6096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</a:rPr>
              <a:t>例</a:t>
            </a:r>
            <a:r>
              <a:rPr lang="en-GB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2</a:t>
            </a:r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</a:rPr>
              <a:t>：</a:t>
            </a:r>
            <a:r>
              <a:rPr lang="en-GB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Time</a:t>
            </a:r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</a:rPr>
              <a:t>类的</a:t>
            </a:r>
            <a:r>
              <a:rPr lang="en-GB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C++</a:t>
            </a:r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</a:rPr>
              <a:t>表示与实现</a:t>
            </a:r>
            <a:r>
              <a:rPr lang="en-GB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(</a:t>
            </a:r>
            <a:r>
              <a:rPr lang="en-GB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1)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类声明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p165</a:t>
            </a:r>
            <a:endParaRPr lang="en-US" altLang="zh-CN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Text Box 4"/>
          <p:cNvSpPr txBox="1"/>
          <p:nvPr/>
        </p:nvSpPr>
        <p:spPr>
          <a:xfrm>
            <a:off x="381000" y="1143000"/>
            <a:ext cx="8382000" cy="5437188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90000" bIns="90000">
            <a:spAutoFit/>
          </a:bodyPr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class Time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public: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Time( );      //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初始化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12:00 AM  p145,p146,p149</a:t>
            </a:r>
            <a:endParaRPr lang="en-US" altLang="zh-CN" sz="20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Time(unsigned initH,unsigned initM,char  initAMPM);// p145</a:t>
            </a:r>
            <a:endParaRPr lang="en-US" altLang="zh-CN" sz="20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     unsigned getHours()const; </a:t>
            </a: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     unsigned getMinutes()const;</a:t>
            </a: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     unsigned getAMPM()const;</a:t>
            </a: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     unsigned getMilTime()const; //p153</a:t>
            </a: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void set(unsigned h,unsigned m,char am_or_pm);  //p139 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    void display(ostream &amp;out)const; //139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    void read(istream &amp;in);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void advanced(unsigned h,unsigned m)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private: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unsigned myHours,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myMinutes;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char  myAMorPM;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unsigned myMilTime;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}; 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228600" y="6096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</a:rPr>
              <a:t>例</a:t>
            </a:r>
            <a:r>
              <a:rPr lang="en-GB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2</a:t>
            </a:r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</a:rPr>
              <a:t>：</a:t>
            </a:r>
            <a:r>
              <a:rPr lang="en-GB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Time</a:t>
            </a:r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</a:rPr>
              <a:t>类的</a:t>
            </a:r>
            <a:r>
              <a:rPr lang="en-GB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C++</a:t>
            </a:r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</a:rPr>
              <a:t>表示与实现</a:t>
            </a:r>
            <a:r>
              <a:rPr lang="en-GB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(</a:t>
            </a:r>
            <a:r>
              <a:rPr lang="en-GB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1)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类声明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p165</a:t>
            </a:r>
            <a:endParaRPr lang="en-US" altLang="zh-CN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Text Box 3"/>
          <p:cNvSpPr txBox="1"/>
          <p:nvPr/>
        </p:nvSpPr>
        <p:spPr>
          <a:xfrm>
            <a:off x="0" y="1219200"/>
            <a:ext cx="9144000" cy="4729163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90000" bIns="90000" anchor="ctr">
            <a:spAutoFit/>
          </a:bodyPr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非成员函数：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输入和输出重载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p154, p156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，或者使用友元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p160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ostream &amp; operator&lt;&lt;(ostream&amp; out,const Time&amp; t); //display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istream &amp; operator&gt;&gt;(istream&amp; in,Time &amp; t); //read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关系运算符重载 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p162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bool operator&lt;(const Time &amp; t1,const Time&amp; t2);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bool operator&gt;(const Time &amp; t1,const Time&amp; t2);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bool operator==const Time &amp; t1,const Time&amp; t2);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bool operator&lt;=(const Time &amp; t1,const Time&amp; t2);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bool operator&gt;=(const Time &amp; t1,const Time&amp; t2);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bool operator!=(const Time &amp; t1,const Time&amp; t2);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工具函数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int toMil(unsigned h,unsigned m,char am_pm);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void to_standard(unsigned m,unsigned &amp;h,unsigned &amp;m,char &amp; am_pm);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Text Box 5"/>
          <p:cNvSpPr txBox="1"/>
          <p:nvPr/>
        </p:nvSpPr>
        <p:spPr>
          <a:xfrm>
            <a:off x="457200" y="6172200"/>
            <a:ext cx="487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P140 Time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测试程序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总结及一些细节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p163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4"/>
          <p:cNvSpPr/>
          <p:nvPr/>
        </p:nvSpPr>
        <p:spPr>
          <a:xfrm>
            <a:off x="609600" y="1279525"/>
            <a:ext cx="8382000" cy="1736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AutoNum type="arabicPeriod"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当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C++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预定义的数据类型不能满足问题需求时，使用类机制创建新类型。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latin typeface="Arial" panose="020B0604020202020204" pitchFamily="34" charset="0"/>
              </a:rPr>
              <a:t>-</a:t>
            </a:r>
            <a:r>
              <a:rPr lang="zh-CN" altLang="en-US" sz="2000" dirty="0">
                <a:latin typeface="Arial" panose="020B0604020202020204" pitchFamily="34" charset="0"/>
              </a:rPr>
              <a:t>使用方法：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类声明放在头文件“新类型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.h”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，类操作定义放在实现文件”新类型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.cpp”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将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#include “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新类型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.h”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放在应用程序中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分别编译应用程序和”新类型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.cpp”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链接执行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8295" name="Rectangle 7"/>
          <p:cNvSpPr/>
          <p:nvPr/>
        </p:nvSpPr>
        <p:spPr>
          <a:xfrm>
            <a:off x="609600" y="3200400"/>
            <a:ext cx="8382000" cy="3505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2.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类声明的通用格式：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class 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类名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  <a:endParaRPr lang="en-US" altLang="zh-CN" sz="20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   public://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公有成员声明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原型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private://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私有成员声明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原型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};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-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类成员可以是数据或者函数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对象的访问，使用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或者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-&gt;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-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私有成员只能被类的成员或者友元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(friend)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访问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对象初始化通过自动调用构造函数完成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友元在类内声明，但它不算是类成员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总结及一些细节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p163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4"/>
          <p:cNvSpPr/>
          <p:nvPr/>
        </p:nvSpPr>
        <p:spPr>
          <a:xfrm>
            <a:off x="609600" y="1295400"/>
            <a:ext cx="8382000" cy="441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3. 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默认实参机制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p149</a:t>
            </a:r>
            <a:endParaRPr lang="en-US" altLang="zh-CN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    -</a:t>
            </a:r>
            <a:r>
              <a:rPr lang="zh-CN" altLang="en-US" sz="2000" dirty="0">
                <a:latin typeface="Arial" panose="020B0604020202020204" pitchFamily="34" charset="0"/>
              </a:rPr>
              <a:t>回忆</a:t>
            </a:r>
            <a:r>
              <a:rPr lang="en-US" altLang="zh-CN" sz="2000" dirty="0">
                <a:latin typeface="Arial" panose="020B0604020202020204" pitchFamily="34" charset="0"/>
              </a:rPr>
              <a:t>circle</a:t>
            </a:r>
            <a:r>
              <a:rPr lang="zh-CN" altLang="en-US" sz="2000" dirty="0">
                <a:latin typeface="Arial" panose="020B0604020202020204" pitchFamily="34" charset="0"/>
              </a:rPr>
              <a:t>类内的声明：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circle(float r=0);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相当于声明了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个构造函数：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circle(); 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和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circle(float r);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对象初始化支持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circle  a,  b(4.5);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    -</a:t>
            </a:r>
            <a:r>
              <a:rPr lang="zh-CN" altLang="en-US" sz="2000" dirty="0">
                <a:latin typeface="Arial" panose="020B0604020202020204" pitchFamily="34" charset="0"/>
              </a:rPr>
              <a:t>若在</a:t>
            </a:r>
            <a:r>
              <a:rPr lang="en-US" altLang="zh-CN" sz="2000" dirty="0">
                <a:latin typeface="Arial" panose="020B0604020202020204" pitchFamily="34" charset="0"/>
              </a:rPr>
              <a:t>Time</a:t>
            </a:r>
            <a:r>
              <a:rPr lang="zh-CN" altLang="en-US" sz="2000" dirty="0">
                <a:latin typeface="Arial" panose="020B0604020202020204" pitchFamily="34" charset="0"/>
              </a:rPr>
              <a:t>类内声明：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Time(unsigned initH=12,unsigned initM=0,char initAMPM=‘A’);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则相当于提供了几个构造函数？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对以下的对象初始化形式是否都支持？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Time t1, t2(5),t3(5,30),t4(5,30,’P’);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   -</a:t>
            </a:r>
            <a:r>
              <a:rPr lang="zh-CN" altLang="en-US" sz="2000" dirty="0">
                <a:latin typeface="Arial" panose="020B0604020202020204" pitchFamily="34" charset="0"/>
              </a:rPr>
              <a:t>默认参数的要点：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形参列表的默认参数后不能有无默认值的形参；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默认值在原型和定义中只能出现一次，通常在原型中给定。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总结及一些细节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p163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3"/>
          <p:cNvSpPr/>
          <p:nvPr/>
        </p:nvSpPr>
        <p:spPr>
          <a:xfrm>
            <a:off x="609600" y="1279525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4. 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关于类可缺省部分的讨论（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1369" name="Text Box 9"/>
          <p:cNvSpPr txBox="1"/>
          <p:nvPr/>
        </p:nvSpPr>
        <p:spPr>
          <a:xfrm>
            <a:off x="914400" y="1736725"/>
            <a:ext cx="88392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en-US" altLang="zh-CN" sz="2000" dirty="0">
                <a:latin typeface="Verdana" panose="020B0604030504040204" pitchFamily="34" charset="0"/>
              </a:rPr>
              <a:t>C++</a:t>
            </a:r>
            <a:r>
              <a:rPr lang="zh-CN" altLang="en-US" sz="2000" dirty="0">
                <a:latin typeface="Verdana" panose="020B0604030504040204" pitchFamily="34" charset="0"/>
              </a:rPr>
              <a:t>中构造类的关键字</a:t>
            </a:r>
            <a:r>
              <a:rPr lang="en-US" altLang="zh-CN" sz="2000" dirty="0">
                <a:latin typeface="Verdana" panose="020B0604030504040204" pitchFamily="34" charset="0"/>
              </a:rPr>
              <a:t>: class</a:t>
            </a:r>
            <a:endParaRPr lang="en-US" altLang="zh-CN" sz="2000" dirty="0"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zh-CN" altLang="en-US" sz="2000" dirty="0">
                <a:latin typeface="Verdana" panose="020B0604030504040204" pitchFamily="34" charset="0"/>
              </a:rPr>
              <a:t>最小的类</a:t>
            </a:r>
            <a:r>
              <a:rPr lang="en-US" altLang="zh-CN" sz="2000" dirty="0">
                <a:latin typeface="Verdana" panose="020B0604030504040204" pitchFamily="34" charset="0"/>
              </a:rPr>
              <a:t>:</a:t>
            </a:r>
            <a:endParaRPr lang="en-US" altLang="zh-CN" sz="2000" dirty="0">
              <a:solidFill>
                <a:srgbClr val="008000"/>
              </a:solidFill>
              <a:latin typeface="Verdana" panose="020B0604030504040204" pitchFamily="34" charset="0"/>
            </a:endParaRPr>
          </a:p>
        </p:txBody>
      </p:sp>
      <p:sp>
        <p:nvSpPr>
          <p:cNvPr id="271370" name="Text Box 10"/>
          <p:cNvSpPr txBox="1"/>
          <p:nvPr/>
        </p:nvSpPr>
        <p:spPr>
          <a:xfrm>
            <a:off x="990600" y="2559050"/>
            <a:ext cx="2590800" cy="1349375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class maxmini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} 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1371" name="Text Box 11"/>
          <p:cNvSpPr txBox="1"/>
          <p:nvPr/>
        </p:nvSpPr>
        <p:spPr>
          <a:xfrm>
            <a:off x="914400" y="4346575"/>
            <a:ext cx="4191000" cy="1920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zh-CN" altLang="en-US" sz="2000" dirty="0">
                <a:latin typeface="Verdana" panose="020B0604030504040204" pitchFamily="34" charset="0"/>
              </a:rPr>
              <a:t>最小的类可以做什么？</a:t>
            </a:r>
            <a:endParaRPr lang="zh-CN" altLang="en-US" sz="2000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Verdana" panose="020B0604030504040204" pitchFamily="34" charset="0"/>
              </a:rPr>
              <a:t>  </a:t>
            </a:r>
            <a:r>
              <a:rPr lang="en-US" altLang="zh-CN" sz="2000" dirty="0">
                <a:solidFill>
                  <a:srgbClr val="008000"/>
                </a:solidFill>
                <a:latin typeface="Verdana" panose="020B0604030504040204" pitchFamily="34" charset="0"/>
              </a:rPr>
              <a:t>folder  mini_1.cpp</a:t>
            </a:r>
            <a:endParaRPr lang="en-US" altLang="zh-CN" sz="2000" dirty="0">
              <a:solidFill>
                <a:srgbClr val="008000"/>
              </a:solidFill>
              <a:latin typeface="Verdana" panose="020B0604030504040204" pitchFamily="34" charset="0"/>
            </a:endParaRPr>
          </a:p>
          <a:p>
            <a:pPr lvl="1" eaLnBrk="1" hangingPunct="1">
              <a:buChar char="v"/>
            </a:pPr>
            <a:r>
              <a:rPr lang="en-US" altLang="zh-CN" sz="2000" dirty="0">
                <a:solidFill>
                  <a:srgbClr val="008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2000" dirty="0">
                <a:solidFill>
                  <a:srgbClr val="008000"/>
                </a:solidFill>
                <a:latin typeface="Verdana" panose="020B0604030504040204" pitchFamily="34" charset="0"/>
              </a:rPr>
              <a:t>无参构造</a:t>
            </a:r>
            <a:endParaRPr lang="zh-CN" altLang="en-US" sz="2000" dirty="0">
              <a:solidFill>
                <a:srgbClr val="008000"/>
              </a:solidFill>
              <a:latin typeface="Verdana" panose="020B0604030504040204" pitchFamily="34" charset="0"/>
            </a:endParaRPr>
          </a:p>
          <a:p>
            <a:pPr lvl="1" eaLnBrk="1" hangingPunct="1">
              <a:buChar char="v"/>
            </a:pPr>
            <a:r>
              <a:rPr lang="zh-CN" altLang="en-US" sz="2000" dirty="0">
                <a:solidFill>
                  <a:srgbClr val="008000"/>
                </a:solidFill>
                <a:latin typeface="Verdana" panose="020B0604030504040204" pitchFamily="34" charset="0"/>
              </a:rPr>
              <a:t> 对象复制构造</a:t>
            </a:r>
            <a:endParaRPr lang="zh-CN" altLang="en-US" sz="2000" dirty="0">
              <a:solidFill>
                <a:srgbClr val="008000"/>
              </a:solidFill>
              <a:latin typeface="Verdana" panose="020B0604030504040204" pitchFamily="34" charset="0"/>
            </a:endParaRPr>
          </a:p>
          <a:p>
            <a:pPr lvl="1" eaLnBrk="1" hangingPunct="1">
              <a:buChar char="v"/>
            </a:pPr>
            <a:r>
              <a:rPr lang="zh-CN" altLang="en-US" sz="2000" dirty="0">
                <a:solidFill>
                  <a:srgbClr val="008000"/>
                </a:solidFill>
                <a:latin typeface="Verdana" panose="020B0604030504040204" pitchFamily="34" charset="0"/>
              </a:rPr>
              <a:t> 赋值</a:t>
            </a:r>
            <a:endParaRPr lang="zh-CN" altLang="en-US" sz="2000" dirty="0">
              <a:solidFill>
                <a:srgbClr val="008000"/>
              </a:solidFill>
              <a:latin typeface="Verdana" panose="020B0604030504040204" pitchFamily="34" charset="0"/>
            </a:endParaRPr>
          </a:p>
          <a:p>
            <a:pPr lvl="1" eaLnBrk="1" hangingPunct="1">
              <a:buChar char="v"/>
            </a:pPr>
            <a:r>
              <a:rPr lang="zh-CN" altLang="en-US" sz="2000" dirty="0">
                <a:solidFill>
                  <a:srgbClr val="008000"/>
                </a:solidFill>
                <a:latin typeface="Verdana" panose="020B0604030504040204" pitchFamily="34" charset="0"/>
              </a:rPr>
              <a:t> 对象空间的回收</a:t>
            </a:r>
            <a:endParaRPr lang="zh-CN" altLang="en-US" sz="2000" dirty="0">
              <a:solidFill>
                <a:srgbClr val="008000"/>
              </a:solidFill>
              <a:latin typeface="Verdana" panose="020B0604030504040204" pitchFamily="34" charset="0"/>
            </a:endParaRPr>
          </a:p>
        </p:txBody>
      </p:sp>
      <p:sp>
        <p:nvSpPr>
          <p:cNvPr id="271372" name="Text Box 12"/>
          <p:cNvSpPr txBox="1"/>
          <p:nvPr/>
        </p:nvSpPr>
        <p:spPr>
          <a:xfrm>
            <a:off x="3581400" y="4937125"/>
            <a:ext cx="3810000" cy="13112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-----</a:t>
            </a:r>
            <a:r>
              <a:rPr lang="zh-CN" altLang="en-US" sz="2000" dirty="0">
                <a:latin typeface="Arial" panose="020B0604020202020204" pitchFamily="34" charset="0"/>
              </a:rPr>
              <a:t>无参构造函数       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-----</a:t>
            </a:r>
            <a:r>
              <a:rPr lang="zh-CN" altLang="en-US" sz="2000" dirty="0">
                <a:latin typeface="Arial" panose="020B0604020202020204" pitchFamily="34" charset="0"/>
              </a:rPr>
              <a:t>复制（拷贝）构造函数      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-----</a:t>
            </a:r>
            <a:r>
              <a:rPr lang="zh-CN" altLang="en-US" sz="2000" dirty="0">
                <a:latin typeface="Arial" panose="020B0604020202020204" pitchFamily="34" charset="0"/>
              </a:rPr>
              <a:t>赋值运算符重载    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-----</a:t>
            </a:r>
            <a:r>
              <a:rPr lang="zh-CN" altLang="en-US" sz="2000" dirty="0">
                <a:latin typeface="Arial" panose="020B0604020202020204" pitchFamily="34" charset="0"/>
              </a:rPr>
              <a:t>析构函数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271373" name="Rectangle 13"/>
          <p:cNvSpPr/>
          <p:nvPr/>
        </p:nvSpPr>
        <p:spPr>
          <a:xfrm>
            <a:off x="4038600" y="2362200"/>
            <a:ext cx="4572000" cy="1806575"/>
          </a:xfrm>
          <a:prstGeom prst="rect">
            <a:avLst/>
          </a:prstGeom>
          <a:solidFill>
            <a:srgbClr val="CCFFCC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void main()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mini objA,objB(objA),objC;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objB=objC;   }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9" grpId="0"/>
      <p:bldP spid="271370" grpId="0" animBg="1"/>
      <p:bldP spid="271371" grpId="0"/>
      <p:bldP spid="271372" grpId="0"/>
      <p:bldP spid="2713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16"/>
          <p:cNvSpPr/>
          <p:nvPr/>
        </p:nvSpPr>
        <p:spPr>
          <a:xfrm>
            <a:off x="533400" y="1905000"/>
            <a:ext cx="8610600" cy="2438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章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OOP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ADT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进阶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—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类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(p129-p175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自学为主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b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      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类的概念和基本类操作</a:t>
            </a:r>
            <a:br>
              <a:rPr lang="zh-CN" altLang="en-US" dirty="0">
                <a:solidFill>
                  <a:srgbClr val="FF0066"/>
                </a:solidFill>
                <a:latin typeface="Arial" panose="020B0604020202020204" pitchFamily="34" charset="0"/>
              </a:rPr>
            </a:b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9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章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ADT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实现：模版和标准容器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部分：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p393-p416)</a:t>
            </a:r>
            <a:b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      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重载和模版</a:t>
            </a:r>
            <a:br>
              <a:rPr lang="zh-CN" altLang="en-US" dirty="0">
                <a:solidFill>
                  <a:srgbClr val="FF0066"/>
                </a:solidFill>
                <a:latin typeface="Arial" panose="020B0604020202020204" pitchFamily="34" charset="0"/>
              </a:rPr>
            </a:b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14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章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OOP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ADT(p684-p727 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自学为主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b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        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继承和多态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Text Box 6"/>
          <p:cNvSpPr txBox="1"/>
          <p:nvPr/>
        </p:nvSpPr>
        <p:spPr>
          <a:xfrm>
            <a:off x="1981200" y="5638800"/>
            <a:ext cx="42068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Tx/>
              <a:buNone/>
            </a:pPr>
            <a:r>
              <a:rPr lang="en-GB" altLang="zh-CN" sz="2800" dirty="0">
                <a:latin typeface="Verdana" panose="020B0604030504040204" pitchFamily="34" charset="0"/>
              </a:rPr>
              <a:t>Start to Solve them!</a:t>
            </a:r>
            <a:endParaRPr lang="en-US" altLang="zh-CN" sz="2800" dirty="0">
              <a:latin typeface="Verdana" panose="020B0604030504040204" pitchFamily="34" charset="0"/>
            </a:endParaRPr>
          </a:p>
        </p:txBody>
      </p:sp>
      <p:pic>
        <p:nvPicPr>
          <p:cNvPr id="3076" name="Picture 7" descr="j0078782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5029200"/>
            <a:ext cx="1828800" cy="1455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" name="Rectangle 17"/>
          <p:cNvSpPr>
            <a:spLocks noGrp="1"/>
          </p:cNvSpPr>
          <p:nvPr>
            <p:ph type="title" idx="4294967295"/>
          </p:nvPr>
        </p:nvSpPr>
        <p:spPr>
          <a:xfrm>
            <a:off x="457200" y="762000"/>
            <a:ext cx="82296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</a:rPr>
              <a:t>学习准备</a:t>
            </a:r>
            <a:r>
              <a:rPr lang="en-US" altLang="zh-CN" sz="3200" b="1" dirty="0">
                <a:solidFill>
                  <a:srgbClr val="CC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</a:rPr>
              <a:t>：面向对象初步</a:t>
            </a:r>
            <a:r>
              <a:rPr lang="en-US" altLang="zh-CN" sz="3200" b="1" dirty="0">
                <a:solidFill>
                  <a:srgbClr val="CC0000"/>
                </a:solidFill>
                <a:latin typeface="Arial" panose="020B0604020202020204" pitchFamily="34" charset="0"/>
              </a:rPr>
              <a:t>—C++</a:t>
            </a: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</a:rPr>
              <a:t>类回顾</a:t>
            </a:r>
            <a:endParaRPr lang="zh-CN" altLang="en-US" sz="32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总结及一些细节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p163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3"/>
          <p:cNvSpPr/>
          <p:nvPr/>
        </p:nvSpPr>
        <p:spPr>
          <a:xfrm>
            <a:off x="609600" y="1279525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4. 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关于类可缺省部分的讨论（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3417" name="Text Box 9"/>
          <p:cNvSpPr txBox="1"/>
          <p:nvPr/>
        </p:nvSpPr>
        <p:spPr>
          <a:xfrm>
            <a:off x="1066800" y="1752600"/>
            <a:ext cx="883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zh-CN" altLang="en-US" sz="2000" dirty="0">
                <a:latin typeface="Verdana" panose="020B0604030504040204" pitchFamily="34" charset="0"/>
              </a:rPr>
              <a:t>最小类的稍微扩展</a:t>
            </a:r>
            <a:r>
              <a:rPr lang="en-US" altLang="zh-CN" sz="2000" dirty="0">
                <a:latin typeface="Verdana" panose="020B0604030504040204" pitchFamily="34" charset="0"/>
              </a:rPr>
              <a:t>:I</a:t>
            </a:r>
            <a:r>
              <a:rPr lang="zh-CN" altLang="en-US" sz="2000" dirty="0">
                <a:latin typeface="Verdana" panose="020B0604030504040204" pitchFamily="34" charset="0"/>
              </a:rPr>
              <a:t>型</a:t>
            </a:r>
            <a:endParaRPr lang="zh-CN" altLang="en-US" sz="2000" dirty="0">
              <a:latin typeface="Verdana" panose="020B0604030504040204" pitchFamily="34" charset="0"/>
            </a:endParaRPr>
          </a:p>
        </p:txBody>
      </p:sp>
      <p:sp>
        <p:nvSpPr>
          <p:cNvPr id="273418" name="Text Box 10"/>
          <p:cNvSpPr txBox="1"/>
          <p:nvPr/>
        </p:nvSpPr>
        <p:spPr>
          <a:xfrm>
            <a:off x="4876800" y="1851025"/>
            <a:ext cx="2895600" cy="1806575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class  mini  {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 private: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      int x;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} 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3419" name="Text Box 11"/>
          <p:cNvSpPr txBox="1"/>
          <p:nvPr/>
        </p:nvSpPr>
        <p:spPr>
          <a:xfrm>
            <a:off x="1066800" y="3641725"/>
            <a:ext cx="88392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en-US" altLang="zh-CN" sz="2000" dirty="0">
                <a:latin typeface="Verdana" panose="020B0604030504040204" pitchFamily="34" charset="0"/>
              </a:rPr>
              <a:t>I</a:t>
            </a:r>
            <a:r>
              <a:rPr lang="zh-CN" altLang="en-US" sz="2000" dirty="0">
                <a:latin typeface="Verdana" panose="020B0604030504040204" pitchFamily="34" charset="0"/>
              </a:rPr>
              <a:t>型扩展类的可以做什么？</a:t>
            </a:r>
            <a:endParaRPr lang="zh-CN" altLang="en-US" sz="2000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Verdana" panose="020B0604030504040204" pitchFamily="34" charset="0"/>
              </a:rPr>
              <a:t>  </a:t>
            </a:r>
            <a:r>
              <a:rPr lang="en-US" altLang="zh-CN" sz="2000" dirty="0">
                <a:solidFill>
                  <a:srgbClr val="008000"/>
                </a:solidFill>
                <a:latin typeface="Verdana" panose="020B0604030504040204" pitchFamily="34" charset="0"/>
              </a:rPr>
              <a:t>folder mini_2:mini_2.cpp</a:t>
            </a:r>
            <a:endParaRPr lang="en-US" altLang="zh-CN" sz="2000" dirty="0">
              <a:solidFill>
                <a:srgbClr val="008000"/>
              </a:solidFill>
              <a:latin typeface="Verdana" panose="020B0604030504040204" pitchFamily="34" charset="0"/>
            </a:endParaRPr>
          </a:p>
          <a:p>
            <a:pPr lvl="1" eaLnBrk="1" hangingPunct="1">
              <a:buChar char="v"/>
            </a:pPr>
            <a:r>
              <a:rPr lang="en-US" altLang="zh-CN" sz="2000" dirty="0">
                <a:solidFill>
                  <a:schemeClr val="accent2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编译警告对象未被初始化。</a:t>
            </a:r>
            <a:r>
              <a:rPr lang="zh-CN" altLang="en-US" sz="2000" dirty="0">
                <a:solidFill>
                  <a:srgbClr val="008000"/>
                </a:solidFill>
                <a:latin typeface="Verdana" panose="020B0604030504040204" pitchFamily="34" charset="0"/>
              </a:rPr>
              <a:t>可以对参数忽视不见。</a:t>
            </a:r>
            <a:endParaRPr lang="zh-CN" altLang="en-US" sz="2000" dirty="0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 lvl="1" eaLnBrk="1" hangingPunct="1">
              <a:buChar char="v"/>
            </a:pPr>
            <a:r>
              <a:rPr lang="zh-CN" altLang="en-US" sz="2000" dirty="0">
                <a:solidFill>
                  <a:srgbClr val="008000"/>
                </a:solidFill>
                <a:latin typeface="Verdana" panose="020B0604030504040204" pitchFamily="34" charset="0"/>
              </a:rPr>
              <a:t> 调整主程</a:t>
            </a:r>
            <a:r>
              <a:rPr lang="en-US" altLang="zh-CN" sz="2000" dirty="0">
                <a:solidFill>
                  <a:srgbClr val="008000"/>
                </a:solidFill>
                <a:latin typeface="Verdana" panose="020B0604030504040204" pitchFamily="34" charset="0"/>
              </a:rPr>
              <a:t>. mini_2adjust_main.cpp</a:t>
            </a:r>
            <a:endParaRPr lang="en-US" altLang="zh-CN" sz="2000" dirty="0">
              <a:solidFill>
                <a:srgbClr val="008000"/>
              </a:solidFill>
              <a:latin typeface="Verdana" panose="020B0604030504040204" pitchFamily="34" charset="0"/>
            </a:endParaRPr>
          </a:p>
        </p:txBody>
      </p:sp>
      <p:sp>
        <p:nvSpPr>
          <p:cNvPr id="273420" name="Rectangle 12"/>
          <p:cNvSpPr/>
          <p:nvPr/>
        </p:nvSpPr>
        <p:spPr>
          <a:xfrm>
            <a:off x="1676400" y="5051425"/>
            <a:ext cx="5334000" cy="1349375"/>
          </a:xfrm>
          <a:prstGeom prst="rect">
            <a:avLst/>
          </a:prstGeom>
          <a:solidFill>
            <a:srgbClr val="CCFFCC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void main()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 mini objA(3),objB(objA),objC(4);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objB=objC;   }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7" grpId="0"/>
      <p:bldP spid="273418" grpId="0" animBg="1"/>
      <p:bldP spid="273419" grpId="0"/>
      <p:bldP spid="2734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总结及一些细节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p163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Rectangle 3"/>
          <p:cNvSpPr/>
          <p:nvPr/>
        </p:nvSpPr>
        <p:spPr>
          <a:xfrm>
            <a:off x="609600" y="1279525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4. 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关于类可缺省部分的讨论（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4441" name="Text Box 9"/>
          <p:cNvSpPr txBox="1"/>
          <p:nvPr/>
        </p:nvSpPr>
        <p:spPr>
          <a:xfrm>
            <a:off x="914400" y="1736725"/>
            <a:ext cx="88392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en-US" altLang="zh-CN" sz="2000" dirty="0">
                <a:latin typeface="Verdana" panose="020B0604030504040204" pitchFamily="34" charset="0"/>
              </a:rPr>
              <a:t>I</a:t>
            </a:r>
            <a:r>
              <a:rPr lang="zh-CN" altLang="en-US" sz="2000" dirty="0">
                <a:latin typeface="Verdana" panose="020B0604030504040204" pitchFamily="34" charset="0"/>
              </a:rPr>
              <a:t>型扩展类的可以做什么？</a:t>
            </a:r>
            <a:endParaRPr lang="zh-CN" altLang="en-US" sz="2000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Verdana" panose="020B0604030504040204" pitchFamily="34" charset="0"/>
              </a:rPr>
              <a:t>  </a:t>
            </a:r>
            <a:r>
              <a:rPr lang="en-US" altLang="zh-CN" sz="2000" dirty="0">
                <a:solidFill>
                  <a:srgbClr val="008000"/>
                </a:solidFill>
                <a:latin typeface="Verdana" panose="020B0604030504040204" pitchFamily="34" charset="0"/>
              </a:rPr>
              <a:t>folder: mini_2adjust_mini.cpp</a:t>
            </a:r>
            <a:endParaRPr lang="en-US" altLang="zh-CN" sz="2000" dirty="0">
              <a:solidFill>
                <a:srgbClr val="008000"/>
              </a:solidFill>
              <a:latin typeface="Verdana" panose="020B0604030504040204" pitchFamily="34" charset="0"/>
            </a:endParaRPr>
          </a:p>
          <a:p>
            <a:pPr lvl="1" eaLnBrk="1" hangingPunct="1">
              <a:buChar char="v"/>
            </a:pPr>
            <a:r>
              <a:rPr lang="en-US" altLang="zh-CN" sz="2000" dirty="0">
                <a:solidFill>
                  <a:srgbClr val="008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2000" dirty="0">
                <a:solidFill>
                  <a:srgbClr val="008000"/>
                </a:solidFill>
                <a:latin typeface="Verdana" panose="020B0604030504040204" pitchFamily="34" charset="0"/>
              </a:rPr>
              <a:t>调整主程后不能正常构造</a:t>
            </a:r>
            <a:r>
              <a:rPr lang="en-US" altLang="zh-CN" sz="2000" dirty="0">
                <a:solidFill>
                  <a:srgbClr val="008000"/>
                </a:solidFill>
                <a:latin typeface="Verdana" panose="020B0604030504040204" pitchFamily="34" charset="0"/>
              </a:rPr>
              <a:t>—&gt;</a:t>
            </a:r>
            <a:r>
              <a:rPr lang="zh-CN" altLang="en-US" sz="2000" dirty="0">
                <a:solidFill>
                  <a:srgbClr val="008000"/>
                </a:solidFill>
                <a:latin typeface="Verdana" panose="020B0604030504040204" pitchFamily="34" charset="0"/>
              </a:rPr>
              <a:t>调整类定义</a:t>
            </a:r>
            <a:endParaRPr lang="zh-CN" altLang="en-US" sz="2000" dirty="0">
              <a:solidFill>
                <a:srgbClr val="008000"/>
              </a:solidFill>
              <a:latin typeface="Verdana" panose="020B0604030504040204" pitchFamily="34" charset="0"/>
            </a:endParaRPr>
          </a:p>
        </p:txBody>
      </p:sp>
      <p:sp>
        <p:nvSpPr>
          <p:cNvPr id="274442" name="Text Box 10"/>
          <p:cNvSpPr txBox="1"/>
          <p:nvPr/>
        </p:nvSpPr>
        <p:spPr>
          <a:xfrm>
            <a:off x="457200" y="2971800"/>
            <a:ext cx="3200400" cy="2720975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class  mini  {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public: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mini(int t):x(t)  {    }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 private: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      int x;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} 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3657600" y="2971800"/>
            <a:ext cx="5029200" cy="3178175"/>
            <a:chOff x="2304" y="1872"/>
            <a:chExt cx="3168" cy="2002"/>
          </a:xfrm>
        </p:grpSpPr>
        <p:sp>
          <p:nvSpPr>
            <p:cNvPr id="22535" name="Text Box 11"/>
            <p:cNvSpPr txBox="1"/>
            <p:nvPr/>
          </p:nvSpPr>
          <p:spPr>
            <a:xfrm>
              <a:off x="2688" y="1872"/>
              <a:ext cx="2784" cy="2002"/>
            </a:xfrm>
            <a:prstGeom prst="rect">
              <a:avLst/>
            </a:prstGeom>
            <a:solidFill>
              <a:srgbClr val="FFFF99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</a:rPr>
                <a:t>class  mini  {</a:t>
              </a:r>
              <a:endParaRPr lang="en-US" altLang="zh-CN" sz="2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</a:rPr>
                <a:t>public:</a:t>
              </a:r>
              <a:endParaRPr lang="en-US" altLang="zh-CN" sz="2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</a:rPr>
                <a:t>    mini(int t);</a:t>
              </a:r>
              <a:endParaRPr lang="en-US" altLang="zh-CN" sz="2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 private:</a:t>
              </a:r>
              <a:endPara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      int x;   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</a:rPr>
                <a:t>} ;</a:t>
              </a:r>
              <a:endParaRPr lang="en-US" altLang="zh-CN" sz="2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</a:rPr>
                <a:t>mini::mini(int t) {  x=t ;   }</a:t>
              </a:r>
              <a:endParaRPr lang="en-US" altLang="zh-CN" sz="2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008000"/>
                  </a:solidFill>
                  <a:latin typeface="Arial" panose="020B0604020202020204" pitchFamily="34" charset="0"/>
                </a:rPr>
                <a:t>//mini::mini(int t)</a:t>
              </a:r>
              <a:r>
                <a:rPr lang="zh-CN" altLang="en-US" sz="2000" dirty="0">
                  <a:solidFill>
                    <a:srgbClr val="008000"/>
                  </a:solidFill>
                  <a:latin typeface="Arial" panose="020B0604020202020204" pitchFamily="34" charset="0"/>
                </a:rPr>
                <a:t>：</a:t>
              </a:r>
              <a:r>
                <a:rPr lang="en-US" altLang="zh-CN" sz="2000" dirty="0">
                  <a:solidFill>
                    <a:srgbClr val="008000"/>
                  </a:solidFill>
                  <a:latin typeface="Arial" panose="020B0604020202020204" pitchFamily="34" charset="0"/>
                </a:rPr>
                <a:t>x(t)  {    }</a:t>
              </a:r>
              <a:endPara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36" name="Line 12"/>
            <p:cNvSpPr/>
            <p:nvPr/>
          </p:nvSpPr>
          <p:spPr>
            <a:xfrm>
              <a:off x="2304" y="2544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1" grpId="0"/>
      <p:bldP spid="2744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总结及一些细节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p163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3"/>
          <p:cNvSpPr/>
          <p:nvPr/>
        </p:nvSpPr>
        <p:spPr>
          <a:xfrm>
            <a:off x="609600" y="1279525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4. 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关于类可缺省部分的讨论（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5460" name="Text Box 4"/>
          <p:cNvSpPr txBox="1"/>
          <p:nvPr/>
        </p:nvSpPr>
        <p:spPr>
          <a:xfrm>
            <a:off x="990600" y="1736725"/>
            <a:ext cx="88392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en-US" altLang="zh-CN" sz="2000" dirty="0">
                <a:latin typeface="Verdana" panose="020B0604030504040204" pitchFamily="34" charset="0"/>
              </a:rPr>
              <a:t>I</a:t>
            </a:r>
            <a:r>
              <a:rPr lang="zh-CN" altLang="en-US" sz="2000" dirty="0">
                <a:latin typeface="Verdana" panose="020B0604030504040204" pitchFamily="34" charset="0"/>
              </a:rPr>
              <a:t>型扩展类的可以做什么？</a:t>
            </a:r>
            <a:endParaRPr lang="zh-CN" altLang="en-US" sz="2000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Verdana" panose="020B0604030504040204" pitchFamily="34" charset="0"/>
              </a:rPr>
              <a:t>  </a:t>
            </a:r>
            <a:r>
              <a:rPr lang="en-US" altLang="zh-CN" sz="2000" dirty="0">
                <a:solidFill>
                  <a:srgbClr val="008000"/>
                </a:solidFill>
                <a:latin typeface="Verdana" panose="020B0604030504040204" pitchFamily="34" charset="0"/>
              </a:rPr>
              <a:t>folder: mini_2check.cpp</a:t>
            </a:r>
            <a:endParaRPr lang="en-US" altLang="zh-CN" sz="2000" dirty="0">
              <a:solidFill>
                <a:srgbClr val="008000"/>
              </a:solidFill>
              <a:latin typeface="Verdana" panose="020B0604030504040204" pitchFamily="34" charset="0"/>
            </a:endParaRPr>
          </a:p>
          <a:p>
            <a:pPr lvl="1" eaLnBrk="1" hangingPunct="1">
              <a:buChar char="v"/>
            </a:pPr>
            <a:r>
              <a:rPr lang="zh-CN" altLang="en-US" sz="2000" dirty="0">
                <a:solidFill>
                  <a:srgbClr val="008000"/>
                </a:solidFill>
                <a:latin typeface="Verdana" panose="020B0604030504040204" pitchFamily="34" charset="0"/>
              </a:rPr>
              <a:t>调整类定义</a:t>
            </a:r>
            <a:r>
              <a:rPr lang="en-US" altLang="zh-CN" sz="2000" dirty="0">
                <a:solidFill>
                  <a:srgbClr val="008000"/>
                </a:solidFill>
                <a:latin typeface="Verdana" panose="020B0604030504040204" pitchFamily="34" charset="0"/>
              </a:rPr>
              <a:t>&amp;</a:t>
            </a:r>
            <a:r>
              <a:rPr lang="zh-CN" altLang="en-US" sz="2000" dirty="0">
                <a:solidFill>
                  <a:srgbClr val="008000"/>
                </a:solidFill>
                <a:latin typeface="Verdana" panose="020B0604030504040204" pitchFamily="34" charset="0"/>
              </a:rPr>
              <a:t>验证。</a:t>
            </a:r>
            <a:endParaRPr lang="zh-CN" altLang="en-US" sz="2000" dirty="0">
              <a:solidFill>
                <a:srgbClr val="008000"/>
              </a:solidFill>
              <a:latin typeface="Verdana" panose="020B0604030504040204" pitchFamily="34" charset="0"/>
            </a:endParaRPr>
          </a:p>
        </p:txBody>
      </p:sp>
      <p:sp>
        <p:nvSpPr>
          <p:cNvPr id="275461" name="Rectangle 5"/>
          <p:cNvSpPr/>
          <p:nvPr/>
        </p:nvSpPr>
        <p:spPr>
          <a:xfrm>
            <a:off x="304800" y="2895600"/>
            <a:ext cx="3962400" cy="3482975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#include &lt;iostream.h&gt;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class  mini{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public: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mini(int t):x(t){    }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//read the data member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int getx()const {return x;}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private: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int x;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};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5462" name="Rectangle 6"/>
          <p:cNvSpPr/>
          <p:nvPr/>
        </p:nvSpPr>
        <p:spPr>
          <a:xfrm>
            <a:off x="4572000" y="2917825"/>
            <a:ext cx="4267200" cy="3482975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void main()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mini objA(3),objB(objA),objC(4);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cout&lt;&lt;objA.getx()&lt;&lt;endl;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cout&lt;&lt;objB.getx()&lt;&lt;endl;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cout&lt;&lt;objC.getx()&lt;&lt;endl;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objB=objC;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cout&lt;&lt;objB.getx()&lt;&lt;endl;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…… }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/>
      <p:bldP spid="275461" grpId="0" animBg="1"/>
      <p:bldP spid="2754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总结及一些细节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p163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3"/>
          <p:cNvSpPr/>
          <p:nvPr/>
        </p:nvSpPr>
        <p:spPr>
          <a:xfrm>
            <a:off x="609600" y="1279525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4. 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关于类可缺省部分的讨论（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5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484" name="Text Box 4"/>
          <p:cNvSpPr txBox="1"/>
          <p:nvPr/>
        </p:nvSpPr>
        <p:spPr>
          <a:xfrm>
            <a:off x="1066800" y="1736725"/>
            <a:ext cx="88392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en-US" altLang="zh-CN" sz="2000" dirty="0">
                <a:latin typeface="Verdana" panose="020B0604030504040204" pitchFamily="34" charset="0"/>
              </a:rPr>
              <a:t>I</a:t>
            </a:r>
            <a:r>
              <a:rPr lang="zh-CN" altLang="en-US" sz="2000" dirty="0">
                <a:latin typeface="Verdana" panose="020B0604030504040204" pitchFamily="34" charset="0"/>
              </a:rPr>
              <a:t>型扩展类的可以做什么？</a:t>
            </a:r>
            <a:endParaRPr lang="zh-CN" altLang="en-US" sz="2000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Verdana" panose="020B0604030504040204" pitchFamily="34" charset="0"/>
              </a:rPr>
              <a:t>  </a:t>
            </a:r>
            <a:r>
              <a:rPr lang="en-US" altLang="zh-CN" sz="2000" dirty="0">
                <a:solidFill>
                  <a:srgbClr val="008000"/>
                </a:solidFill>
                <a:latin typeface="Verdana" panose="020B0604030504040204" pitchFamily="34" charset="0"/>
              </a:rPr>
              <a:t>folder: mini_2check.cpp</a:t>
            </a:r>
            <a:endParaRPr lang="en-US" altLang="zh-CN" sz="2000" dirty="0">
              <a:solidFill>
                <a:srgbClr val="008000"/>
              </a:solidFill>
              <a:latin typeface="Verdana" panose="020B0604030504040204" pitchFamily="34" charset="0"/>
            </a:endParaRPr>
          </a:p>
          <a:p>
            <a:pPr lvl="1" eaLnBrk="1" hangingPunct="1">
              <a:buChar char="v"/>
            </a:pPr>
            <a:r>
              <a:rPr lang="zh-CN" altLang="en-US" sz="2000" dirty="0">
                <a:solidFill>
                  <a:srgbClr val="008000"/>
                </a:solidFill>
                <a:latin typeface="Verdana" panose="020B0604030504040204" pitchFamily="34" charset="0"/>
              </a:rPr>
              <a:t>缺省总结</a:t>
            </a:r>
            <a:r>
              <a:rPr lang="en-US" altLang="zh-CN" sz="2000" dirty="0">
                <a:solidFill>
                  <a:srgbClr val="008000"/>
                </a:solidFill>
                <a:latin typeface="Verdana" panose="020B0604030504040204" pitchFamily="34" charset="0"/>
              </a:rPr>
              <a:t>: </a:t>
            </a:r>
            <a:r>
              <a:rPr lang="zh-CN" altLang="en-US" sz="2000" dirty="0">
                <a:solidFill>
                  <a:srgbClr val="008000"/>
                </a:solidFill>
                <a:latin typeface="Verdana" panose="020B0604030504040204" pitchFamily="34" charset="0"/>
              </a:rPr>
              <a:t>无参构造，复制构造，赋值，析构。</a:t>
            </a:r>
            <a:endParaRPr lang="zh-CN" altLang="en-US" sz="2000" dirty="0">
              <a:solidFill>
                <a:srgbClr val="008000"/>
              </a:solidFill>
              <a:latin typeface="Verdana" panose="020B0604030504040204" pitchFamily="34" charset="0"/>
            </a:endParaRPr>
          </a:p>
        </p:txBody>
      </p:sp>
      <p:sp>
        <p:nvSpPr>
          <p:cNvPr id="276485" name="Rectangle 5"/>
          <p:cNvSpPr/>
          <p:nvPr/>
        </p:nvSpPr>
        <p:spPr>
          <a:xfrm>
            <a:off x="76200" y="2819400"/>
            <a:ext cx="5257800" cy="3863975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void main()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mini objA(3),objB(objA),objC(4);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mini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objectD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cout&lt;&lt;objA.getx()&lt;&lt;endl;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cout&lt;&lt;objB.getx()&lt;&lt;endl;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cout&lt;&lt;objC.getx()&lt;&lt;endl;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objB=objC;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cout&lt;&lt;objB.getx()&lt;&lt;endl;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cout&lt;&lt;"set objA,objB,ojbC:5,6,7."&lt;&lt;endl;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486" name="Line 6"/>
          <p:cNvSpPr/>
          <p:nvPr/>
        </p:nvSpPr>
        <p:spPr>
          <a:xfrm>
            <a:off x="2971800" y="2514600"/>
            <a:ext cx="1219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487" name="Rectangle 7"/>
          <p:cNvSpPr/>
          <p:nvPr/>
        </p:nvSpPr>
        <p:spPr>
          <a:xfrm>
            <a:off x="5486400" y="2819400"/>
            <a:ext cx="3429000" cy="3101975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objA.setx(5);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objB.setx(6);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objC.setx(7);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cout&lt;&lt;objA.getx()&lt;&lt;endl;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cout&lt;&lt;objB.getx()&lt;&lt;endl;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cout&lt;&lt;objC.getx()&lt;&lt;endl;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/>
      <p:bldP spid="276485" grpId="0" animBg="1"/>
      <p:bldP spid="27648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总结及一些细节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p163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3"/>
          <p:cNvSpPr/>
          <p:nvPr/>
        </p:nvSpPr>
        <p:spPr>
          <a:xfrm>
            <a:off x="609600" y="1279525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4. 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关于类可缺省部分的讨论（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6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Text Box 4"/>
          <p:cNvSpPr txBox="1"/>
          <p:nvPr/>
        </p:nvSpPr>
        <p:spPr>
          <a:xfrm>
            <a:off x="457200" y="2308225"/>
            <a:ext cx="2895600" cy="1806575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class  mini  {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 private: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      int x;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} 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7509" name="Text Box 5"/>
          <p:cNvSpPr txBox="1"/>
          <p:nvPr/>
        </p:nvSpPr>
        <p:spPr>
          <a:xfrm>
            <a:off x="3810000" y="2308225"/>
            <a:ext cx="4953000" cy="4092575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class  mini  {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public:  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  mini();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  mini(const mini&amp; obj);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  void operator=(const mini&amp; obj);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  ~mini();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 private: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      int x; 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} 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7510" name="Line 6"/>
          <p:cNvSpPr/>
          <p:nvPr/>
        </p:nvSpPr>
        <p:spPr>
          <a:xfrm>
            <a:off x="1828800" y="4137025"/>
            <a:ext cx="1905000" cy="914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07" name="Text Box 7"/>
          <p:cNvSpPr txBox="1"/>
          <p:nvPr/>
        </p:nvSpPr>
        <p:spPr>
          <a:xfrm>
            <a:off x="990600" y="1752600"/>
            <a:ext cx="883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en-US" altLang="zh-CN" sz="2000" dirty="0">
                <a:latin typeface="Verdana" panose="020B0604030504040204" pitchFamily="34" charset="0"/>
              </a:rPr>
              <a:t>I</a:t>
            </a:r>
            <a:r>
              <a:rPr lang="zh-CN" altLang="en-US" sz="2000" dirty="0">
                <a:latin typeface="Verdana" panose="020B0604030504040204" pitchFamily="34" charset="0"/>
              </a:rPr>
              <a:t>型扩展类总结</a:t>
            </a:r>
            <a:endParaRPr lang="zh-CN" altLang="en-US" sz="2000" dirty="0">
              <a:solidFill>
                <a:srgbClr val="008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总结及一些细节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p163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3"/>
          <p:cNvSpPr/>
          <p:nvPr/>
        </p:nvSpPr>
        <p:spPr>
          <a:xfrm>
            <a:off x="609600" y="1279525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4. 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关于类可缺省部分的讨论（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Text Box 4"/>
          <p:cNvSpPr txBox="1"/>
          <p:nvPr/>
        </p:nvSpPr>
        <p:spPr>
          <a:xfrm>
            <a:off x="990600" y="1752600"/>
            <a:ext cx="883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en-US" altLang="zh-CN" sz="2000" dirty="0">
                <a:latin typeface="Verdana" panose="020B0604030504040204" pitchFamily="34" charset="0"/>
              </a:rPr>
              <a:t>I</a:t>
            </a:r>
            <a:r>
              <a:rPr lang="zh-CN" altLang="en-US" sz="2000" dirty="0">
                <a:latin typeface="Verdana" panose="020B0604030504040204" pitchFamily="34" charset="0"/>
              </a:rPr>
              <a:t>型扩展类总结</a:t>
            </a:r>
            <a:endParaRPr lang="zh-CN" altLang="en-US" sz="2000" dirty="0">
              <a:solidFill>
                <a:srgbClr val="008000"/>
              </a:solidFill>
              <a:latin typeface="Verdana" panose="020B0604030504040204" pitchFamily="34" charset="0"/>
            </a:endParaRPr>
          </a:p>
        </p:txBody>
      </p:sp>
      <p:sp>
        <p:nvSpPr>
          <p:cNvPr id="26629" name="Text Box 5"/>
          <p:cNvSpPr txBox="1"/>
          <p:nvPr/>
        </p:nvSpPr>
        <p:spPr>
          <a:xfrm>
            <a:off x="457200" y="2286000"/>
            <a:ext cx="2895600" cy="2720975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class  mini  {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public: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mini(int t):x(t) { }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 private: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      int x;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} 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1828800" y="2232025"/>
            <a:ext cx="6934200" cy="4549775"/>
            <a:chOff x="1152" y="1406"/>
            <a:chExt cx="4368" cy="2866"/>
          </a:xfrm>
        </p:grpSpPr>
        <p:grpSp>
          <p:nvGrpSpPr>
            <p:cNvPr id="26631" name="Group 10"/>
            <p:cNvGrpSpPr/>
            <p:nvPr/>
          </p:nvGrpSpPr>
          <p:grpSpPr>
            <a:xfrm>
              <a:off x="2400" y="1406"/>
              <a:ext cx="3120" cy="2866"/>
              <a:chOff x="2400" y="1406"/>
              <a:chExt cx="3120" cy="2866"/>
            </a:xfrm>
          </p:grpSpPr>
          <p:sp>
            <p:nvSpPr>
              <p:cNvPr id="26633" name="Text Box 8"/>
              <p:cNvSpPr txBox="1"/>
              <p:nvPr/>
            </p:nvSpPr>
            <p:spPr>
              <a:xfrm>
                <a:off x="2400" y="1406"/>
                <a:ext cx="3120" cy="2866"/>
              </a:xfrm>
              <a:prstGeom prst="rect">
                <a:avLst/>
              </a:prstGeom>
              <a:solidFill>
                <a:srgbClr val="CCFFFF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class  mini  {</a:t>
                </a:r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public:</a:t>
                </a:r>
                <a:endPara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  mini();</a:t>
                </a:r>
                <a:endPara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mini(int t):x(t) { }</a:t>
                </a:r>
                <a:endPara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  mini(const mini&amp; obj) {x=obj.x}</a:t>
                </a:r>
                <a:endPara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  void operator=(const mini&amp; obj)</a:t>
                </a:r>
                <a:endPara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  {x=obj.x;}</a:t>
                </a:r>
                <a:endPara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  ~mini(){ }</a:t>
                </a:r>
                <a:endPara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private:</a:t>
                </a:r>
                <a:endParaRPr lang="en-US" altLang="zh-CN" sz="2000" dirty="0">
                  <a:solidFill>
                    <a:schemeClr val="accent2"/>
                  </a:solidFill>
                  <a:latin typeface="Arial" panose="020B0604020202020204" pitchFamily="34" charset="0"/>
                </a:endParaRP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solidFill>
                      <a:schemeClr val="accent2"/>
                    </a:solidFill>
                    <a:latin typeface="Arial" panose="020B0604020202020204" pitchFamily="34" charset="0"/>
                  </a:rPr>
                  <a:t>      int x;      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} ;</a:t>
                </a:r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634" name="Line 9"/>
              <p:cNvSpPr/>
              <p:nvPr/>
            </p:nvSpPr>
            <p:spPr>
              <a:xfrm>
                <a:off x="2544" y="2160"/>
                <a:ext cx="67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6632" name="Line 6"/>
            <p:cNvSpPr/>
            <p:nvPr/>
          </p:nvSpPr>
          <p:spPr>
            <a:xfrm>
              <a:off x="1152" y="3168"/>
              <a:ext cx="1200" cy="5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总结及一些细节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p163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3"/>
          <p:cNvSpPr/>
          <p:nvPr/>
        </p:nvSpPr>
        <p:spPr>
          <a:xfrm>
            <a:off x="609600" y="1279525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4. 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关于类可缺省部分的讨论（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Text Box 4"/>
          <p:cNvSpPr txBox="1"/>
          <p:nvPr/>
        </p:nvSpPr>
        <p:spPr>
          <a:xfrm>
            <a:off x="990600" y="1752600"/>
            <a:ext cx="883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zh-CN" altLang="en-US" sz="2000" dirty="0">
                <a:latin typeface="Verdana" panose="020B0604030504040204" pitchFamily="34" charset="0"/>
              </a:rPr>
              <a:t>最小类的稍微扩展</a:t>
            </a:r>
            <a:r>
              <a:rPr lang="en-US" altLang="zh-CN" sz="2000" dirty="0">
                <a:latin typeface="Verdana" panose="020B0604030504040204" pitchFamily="34" charset="0"/>
              </a:rPr>
              <a:t>:II</a:t>
            </a:r>
            <a:r>
              <a:rPr lang="zh-CN" altLang="en-US" sz="2000" dirty="0">
                <a:latin typeface="Verdana" panose="020B0604030504040204" pitchFamily="34" charset="0"/>
              </a:rPr>
              <a:t>型</a:t>
            </a:r>
            <a:endParaRPr lang="zh-CN" altLang="en-US" sz="2000" dirty="0">
              <a:latin typeface="Verdana" panose="020B0604030504040204" pitchFamily="34" charset="0"/>
            </a:endParaRPr>
          </a:p>
        </p:txBody>
      </p:sp>
      <p:sp>
        <p:nvSpPr>
          <p:cNvPr id="279557" name="Text Box 5"/>
          <p:cNvSpPr txBox="1"/>
          <p:nvPr/>
        </p:nvSpPr>
        <p:spPr>
          <a:xfrm>
            <a:off x="4800600" y="1905000"/>
            <a:ext cx="2895600" cy="1806575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class  mini  {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 private: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int *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px;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} 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9558" name="Text Box 6"/>
          <p:cNvSpPr txBox="1"/>
          <p:nvPr/>
        </p:nvSpPr>
        <p:spPr>
          <a:xfrm>
            <a:off x="990600" y="4175125"/>
            <a:ext cx="7848600" cy="1920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en-US" altLang="zh-CN" sz="2000" dirty="0">
                <a:latin typeface="Verdana" panose="020B0604030504040204" pitchFamily="34" charset="0"/>
              </a:rPr>
              <a:t>II</a:t>
            </a:r>
            <a:r>
              <a:rPr lang="zh-CN" altLang="en-US" sz="2000" dirty="0">
                <a:latin typeface="Verdana" panose="020B0604030504040204" pitchFamily="34" charset="0"/>
              </a:rPr>
              <a:t>型扩展类的可以做什么？</a:t>
            </a:r>
            <a:endParaRPr lang="zh-CN" altLang="en-US" sz="2000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Verdana" panose="020B0604030504040204" pitchFamily="34" charset="0"/>
              </a:rPr>
              <a:t>  </a:t>
            </a:r>
            <a:r>
              <a:rPr lang="en-US" altLang="zh-CN" sz="2000" dirty="0">
                <a:solidFill>
                  <a:srgbClr val="008000"/>
                </a:solidFill>
                <a:latin typeface="Verdana" panose="020B0604030504040204" pitchFamily="34" charset="0"/>
              </a:rPr>
              <a:t>folder mini_3:</a:t>
            </a:r>
            <a:endParaRPr lang="en-US" altLang="zh-CN" sz="2000" dirty="0">
              <a:solidFill>
                <a:srgbClr val="008000"/>
              </a:solidFill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Verdana" panose="020B0604030504040204" pitchFamily="34" charset="0"/>
              </a:rPr>
              <a:t>      mini_3.cpp</a:t>
            </a:r>
            <a:endParaRPr lang="en-US" altLang="zh-CN" sz="2000" dirty="0">
              <a:solidFill>
                <a:srgbClr val="008000"/>
              </a:solidFill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Verdana" panose="020B0604030504040204" pitchFamily="34" charset="0"/>
              </a:rPr>
              <a:t>      mini_3adjust_main.cpp</a:t>
            </a:r>
            <a:endParaRPr lang="en-US" altLang="zh-CN" sz="2000" dirty="0">
              <a:solidFill>
                <a:srgbClr val="008000"/>
              </a:solidFill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Verdana" panose="020B0604030504040204" pitchFamily="34" charset="0"/>
              </a:rPr>
              <a:t>      mini_3adjust_mini.cpp</a:t>
            </a:r>
            <a:endParaRPr lang="en-US" altLang="zh-CN" sz="2000" dirty="0">
              <a:solidFill>
                <a:srgbClr val="008000"/>
              </a:solidFill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Verdana" panose="020B0604030504040204" pitchFamily="34" charset="0"/>
              </a:rPr>
              <a:t>      mini_3check.cpp</a:t>
            </a:r>
            <a:endParaRPr lang="en-US" altLang="zh-CN" sz="2000" dirty="0">
              <a:solidFill>
                <a:srgbClr val="008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7" grpId="0" animBg="1"/>
      <p:bldP spid="2795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总结及一些细节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p163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3"/>
          <p:cNvSpPr/>
          <p:nvPr/>
        </p:nvSpPr>
        <p:spPr>
          <a:xfrm>
            <a:off x="609600" y="1279525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4. 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关于类可缺省部分的讨论（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9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Text Box 10"/>
          <p:cNvSpPr txBox="1"/>
          <p:nvPr/>
        </p:nvSpPr>
        <p:spPr>
          <a:xfrm>
            <a:off x="1066800" y="1736725"/>
            <a:ext cx="883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en-US" altLang="zh-CN" sz="2000" dirty="0">
                <a:latin typeface="Verdana" panose="020B0604030504040204" pitchFamily="34" charset="0"/>
              </a:rPr>
              <a:t>II</a:t>
            </a:r>
            <a:r>
              <a:rPr lang="zh-CN" altLang="en-US" sz="2000" dirty="0">
                <a:latin typeface="Verdana" panose="020B0604030504040204" pitchFamily="34" charset="0"/>
              </a:rPr>
              <a:t>型扩展类的总结</a:t>
            </a:r>
            <a:r>
              <a:rPr lang="en-US" altLang="zh-CN" sz="2000" dirty="0">
                <a:latin typeface="Verdana" panose="020B0604030504040204" pitchFamily="34" charset="0"/>
              </a:rPr>
              <a:t>:</a:t>
            </a:r>
            <a:endParaRPr lang="en-US" altLang="zh-CN" sz="2000" dirty="0">
              <a:latin typeface="Verdana" panose="020B0604030504040204" pitchFamily="34" charset="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762000" y="2270125"/>
            <a:ext cx="1981200" cy="1143000"/>
            <a:chOff x="240" y="1152"/>
            <a:chExt cx="1248" cy="720"/>
          </a:xfrm>
        </p:grpSpPr>
        <p:sp>
          <p:nvSpPr>
            <p:cNvPr id="28700" name="Rectangle 12"/>
            <p:cNvSpPr/>
            <p:nvPr/>
          </p:nvSpPr>
          <p:spPr>
            <a:xfrm>
              <a:off x="480" y="1440"/>
              <a:ext cx="576" cy="432"/>
            </a:xfrm>
            <a:prstGeom prst="rect">
              <a:avLst/>
            </a:prstGeom>
            <a:solidFill>
              <a:srgbClr val="99CC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</a:rPr>
                <a:t>…</a:t>
              </a:r>
              <a:endParaRPr lang="en-US" altLang="zh-CN" sz="2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01" name="Rectangle 13"/>
            <p:cNvSpPr/>
            <p:nvPr/>
          </p:nvSpPr>
          <p:spPr>
            <a:xfrm>
              <a:off x="1056" y="1440"/>
              <a:ext cx="432" cy="432"/>
            </a:xfrm>
            <a:prstGeom prst="rect">
              <a:avLst/>
            </a:prstGeom>
            <a:solidFill>
              <a:srgbClr val="99CC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</a:rPr>
                <a:t>px</a:t>
              </a:r>
              <a:endParaRPr lang="en-US" altLang="zh-CN" sz="2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02" name="Text Box 14"/>
            <p:cNvSpPr txBox="1"/>
            <p:nvPr/>
          </p:nvSpPr>
          <p:spPr>
            <a:xfrm>
              <a:off x="240" y="1152"/>
              <a:ext cx="76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</a:rPr>
                <a:t>objA</a:t>
              </a:r>
              <a:endParaRPr lang="en-US" altLang="zh-CN" sz="2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703" name="Rectangle 15"/>
            <p:cNvSpPr/>
            <p:nvPr/>
          </p:nvSpPr>
          <p:spPr>
            <a:xfrm>
              <a:off x="480" y="1440"/>
              <a:ext cx="1008" cy="432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charset="0"/>
              </a:endParaRPr>
            </a:p>
          </p:txBody>
        </p:sp>
      </p:grpSp>
      <p:sp>
        <p:nvSpPr>
          <p:cNvPr id="280592" name="Line 16"/>
          <p:cNvSpPr/>
          <p:nvPr/>
        </p:nvSpPr>
        <p:spPr>
          <a:xfrm>
            <a:off x="2438400" y="3260725"/>
            <a:ext cx="0" cy="533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0593" name="Rectangle 17"/>
          <p:cNvSpPr/>
          <p:nvPr/>
        </p:nvSpPr>
        <p:spPr>
          <a:xfrm>
            <a:off x="2133600" y="3870325"/>
            <a:ext cx="685800" cy="609600"/>
          </a:xfrm>
          <a:prstGeom prst="rect">
            <a:avLst/>
          </a:prstGeom>
          <a:solidFill>
            <a:srgbClr val="FF99CC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2971800" y="2270125"/>
            <a:ext cx="1981200" cy="1143000"/>
            <a:chOff x="240" y="1152"/>
            <a:chExt cx="1248" cy="720"/>
          </a:xfrm>
        </p:grpSpPr>
        <p:sp>
          <p:nvSpPr>
            <p:cNvPr id="28696" name="Rectangle 19"/>
            <p:cNvSpPr/>
            <p:nvPr/>
          </p:nvSpPr>
          <p:spPr>
            <a:xfrm>
              <a:off x="480" y="1440"/>
              <a:ext cx="576" cy="432"/>
            </a:xfrm>
            <a:prstGeom prst="rect">
              <a:avLst/>
            </a:prstGeom>
            <a:solidFill>
              <a:srgbClr val="99CC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</a:rPr>
                <a:t>…</a:t>
              </a:r>
              <a:endParaRPr lang="en-US" altLang="zh-CN" sz="2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97" name="Rectangle 20"/>
            <p:cNvSpPr/>
            <p:nvPr/>
          </p:nvSpPr>
          <p:spPr>
            <a:xfrm>
              <a:off x="1056" y="1440"/>
              <a:ext cx="432" cy="432"/>
            </a:xfrm>
            <a:prstGeom prst="rect">
              <a:avLst/>
            </a:prstGeom>
            <a:solidFill>
              <a:srgbClr val="99CC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</a:rPr>
                <a:t>px</a:t>
              </a:r>
              <a:endParaRPr lang="en-US" altLang="zh-CN" sz="2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98" name="Text Box 21"/>
            <p:cNvSpPr txBox="1"/>
            <p:nvPr/>
          </p:nvSpPr>
          <p:spPr>
            <a:xfrm>
              <a:off x="240" y="1152"/>
              <a:ext cx="76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</a:rPr>
                <a:t>objB</a:t>
              </a:r>
              <a:endParaRPr lang="en-US" altLang="zh-CN" sz="2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99" name="Rectangle 22"/>
            <p:cNvSpPr/>
            <p:nvPr/>
          </p:nvSpPr>
          <p:spPr>
            <a:xfrm>
              <a:off x="480" y="1440"/>
              <a:ext cx="1008" cy="432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charset="0"/>
              </a:endParaRPr>
            </a:p>
          </p:txBody>
        </p:sp>
      </p:grpSp>
      <p:sp>
        <p:nvSpPr>
          <p:cNvPr id="280599" name="Line 23"/>
          <p:cNvSpPr/>
          <p:nvPr/>
        </p:nvSpPr>
        <p:spPr>
          <a:xfrm flipH="1">
            <a:off x="3124200" y="3184525"/>
            <a:ext cx="137160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4" name="Group 24"/>
          <p:cNvGrpSpPr/>
          <p:nvPr/>
        </p:nvGrpSpPr>
        <p:grpSpPr>
          <a:xfrm>
            <a:off x="5181600" y="2270125"/>
            <a:ext cx="1981200" cy="1143000"/>
            <a:chOff x="240" y="1152"/>
            <a:chExt cx="1248" cy="720"/>
          </a:xfrm>
        </p:grpSpPr>
        <p:sp>
          <p:nvSpPr>
            <p:cNvPr id="28692" name="Rectangle 25"/>
            <p:cNvSpPr/>
            <p:nvPr/>
          </p:nvSpPr>
          <p:spPr>
            <a:xfrm>
              <a:off x="480" y="1440"/>
              <a:ext cx="576" cy="432"/>
            </a:xfrm>
            <a:prstGeom prst="rect">
              <a:avLst/>
            </a:prstGeom>
            <a:solidFill>
              <a:srgbClr val="99CC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</a:rPr>
                <a:t>…</a:t>
              </a:r>
              <a:endParaRPr lang="en-US" altLang="zh-CN" sz="2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93" name="Rectangle 26"/>
            <p:cNvSpPr/>
            <p:nvPr/>
          </p:nvSpPr>
          <p:spPr>
            <a:xfrm>
              <a:off x="1056" y="1440"/>
              <a:ext cx="432" cy="432"/>
            </a:xfrm>
            <a:prstGeom prst="rect">
              <a:avLst/>
            </a:prstGeom>
            <a:solidFill>
              <a:srgbClr val="99CC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</a:rPr>
                <a:t>px</a:t>
              </a:r>
              <a:endParaRPr lang="en-US" altLang="zh-CN" sz="2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94" name="Text Box 27"/>
            <p:cNvSpPr txBox="1"/>
            <p:nvPr/>
          </p:nvSpPr>
          <p:spPr>
            <a:xfrm>
              <a:off x="240" y="1152"/>
              <a:ext cx="76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</a:rPr>
                <a:t>objC</a:t>
              </a:r>
              <a:endParaRPr lang="en-US" altLang="zh-CN" sz="2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695" name="Rectangle 28"/>
            <p:cNvSpPr/>
            <p:nvPr/>
          </p:nvSpPr>
          <p:spPr>
            <a:xfrm>
              <a:off x="480" y="1440"/>
              <a:ext cx="1008" cy="432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charset="0"/>
              </a:endParaRPr>
            </a:p>
          </p:txBody>
        </p:sp>
      </p:grpSp>
      <p:sp>
        <p:nvSpPr>
          <p:cNvPr id="280605" name="Line 29"/>
          <p:cNvSpPr/>
          <p:nvPr/>
        </p:nvSpPr>
        <p:spPr>
          <a:xfrm>
            <a:off x="6858000" y="3260725"/>
            <a:ext cx="0" cy="533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0606" name="Rectangle 30"/>
          <p:cNvSpPr/>
          <p:nvPr/>
        </p:nvSpPr>
        <p:spPr>
          <a:xfrm>
            <a:off x="6553200" y="3870325"/>
            <a:ext cx="685800" cy="609600"/>
          </a:xfrm>
          <a:prstGeom prst="rect">
            <a:avLst/>
          </a:prstGeom>
          <a:solidFill>
            <a:srgbClr val="FF99CC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oup 31"/>
          <p:cNvGrpSpPr/>
          <p:nvPr/>
        </p:nvGrpSpPr>
        <p:grpSpPr>
          <a:xfrm>
            <a:off x="3429000" y="3184525"/>
            <a:ext cx="2971800" cy="762000"/>
            <a:chOff x="1920" y="1728"/>
            <a:chExt cx="1872" cy="480"/>
          </a:xfrm>
        </p:grpSpPr>
        <p:sp>
          <p:nvSpPr>
            <p:cNvPr id="28688" name="Line 32"/>
            <p:cNvSpPr/>
            <p:nvPr/>
          </p:nvSpPr>
          <p:spPr>
            <a:xfrm>
              <a:off x="2688" y="1728"/>
              <a:ext cx="1104" cy="4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28689" name="Group 33"/>
            <p:cNvGrpSpPr/>
            <p:nvPr/>
          </p:nvGrpSpPr>
          <p:grpSpPr>
            <a:xfrm>
              <a:off x="1920" y="1920"/>
              <a:ext cx="288" cy="240"/>
              <a:chOff x="1920" y="1920"/>
              <a:chExt cx="288" cy="240"/>
            </a:xfrm>
          </p:grpSpPr>
          <p:sp>
            <p:nvSpPr>
              <p:cNvPr id="28690" name="Line 34"/>
              <p:cNvSpPr/>
              <p:nvPr/>
            </p:nvSpPr>
            <p:spPr>
              <a:xfrm>
                <a:off x="1920" y="1920"/>
                <a:ext cx="288" cy="192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91" name="Line 35"/>
              <p:cNvSpPr/>
              <p:nvPr/>
            </p:nvSpPr>
            <p:spPr>
              <a:xfrm flipH="1">
                <a:off x="2016" y="1920"/>
                <a:ext cx="96" cy="24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280612" name="Rectangle 36"/>
          <p:cNvSpPr/>
          <p:nvPr/>
        </p:nvSpPr>
        <p:spPr>
          <a:xfrm>
            <a:off x="1143000" y="5089525"/>
            <a:ext cx="2971800" cy="13112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objA.setx(5);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objB.setx(6);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objC.setx(7);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0613" name="Text Box 37"/>
          <p:cNvSpPr txBox="1"/>
          <p:nvPr/>
        </p:nvSpPr>
        <p:spPr>
          <a:xfrm>
            <a:off x="3352800" y="5318125"/>
            <a:ext cx="5638800" cy="7016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对象有自己的独立空间，但是派生的空间不是自然就拥有的。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93" grpId="0" animBg="1"/>
      <p:bldP spid="280606" grpId="0" animBg="1"/>
      <p:bldP spid="280612" grpId="0"/>
      <p:bldP spid="2806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总结及一些细节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p163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3"/>
          <p:cNvSpPr/>
          <p:nvPr/>
        </p:nvSpPr>
        <p:spPr>
          <a:xfrm>
            <a:off x="609600" y="1279525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4. 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关于类可缺省部分的讨论（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10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Text Box 4"/>
          <p:cNvSpPr txBox="1"/>
          <p:nvPr/>
        </p:nvSpPr>
        <p:spPr>
          <a:xfrm>
            <a:off x="990600" y="1736725"/>
            <a:ext cx="457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en-US" altLang="zh-CN" sz="2000" dirty="0">
                <a:latin typeface="Verdana" panose="020B0604030504040204" pitchFamily="34" charset="0"/>
              </a:rPr>
              <a:t>II</a:t>
            </a:r>
            <a:r>
              <a:rPr lang="zh-CN" altLang="en-US" sz="2000" dirty="0">
                <a:latin typeface="Verdana" panose="020B0604030504040204" pitchFamily="34" charset="0"/>
              </a:rPr>
              <a:t>型扩展类的总结</a:t>
            </a:r>
            <a:r>
              <a:rPr lang="en-US" altLang="zh-CN" sz="2000" dirty="0">
                <a:latin typeface="Verdana" panose="020B0604030504040204" pitchFamily="34" charset="0"/>
              </a:rPr>
              <a:t>:</a:t>
            </a:r>
            <a:endParaRPr lang="en-US" altLang="zh-CN" sz="2000" dirty="0">
              <a:latin typeface="Verdana" panose="020B0604030504040204" pitchFamily="34" charset="0"/>
            </a:endParaRPr>
          </a:p>
        </p:txBody>
      </p:sp>
      <p:sp>
        <p:nvSpPr>
          <p:cNvPr id="29701" name="Text Box 5"/>
          <p:cNvSpPr txBox="1"/>
          <p:nvPr/>
        </p:nvSpPr>
        <p:spPr>
          <a:xfrm>
            <a:off x="457200" y="2286000"/>
            <a:ext cx="3276600" cy="2720975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class  mini  {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public: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mini(int t) {px=new int(t); }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private: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      int * px;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} 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1606" name="Line 6"/>
          <p:cNvSpPr/>
          <p:nvPr/>
        </p:nvSpPr>
        <p:spPr>
          <a:xfrm>
            <a:off x="1905000" y="5334000"/>
            <a:ext cx="1905000" cy="609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9703" name="Group 10"/>
          <p:cNvGrpSpPr/>
          <p:nvPr/>
        </p:nvGrpSpPr>
        <p:grpSpPr>
          <a:xfrm>
            <a:off x="3886200" y="2286000"/>
            <a:ext cx="4953000" cy="4092575"/>
            <a:chOff x="2448" y="1440"/>
            <a:chExt cx="3120" cy="2578"/>
          </a:xfrm>
        </p:grpSpPr>
        <p:sp>
          <p:nvSpPr>
            <p:cNvPr id="29704" name="Text Box 8"/>
            <p:cNvSpPr txBox="1"/>
            <p:nvPr/>
          </p:nvSpPr>
          <p:spPr>
            <a:xfrm>
              <a:off x="2448" y="1440"/>
              <a:ext cx="3120" cy="2578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</a:rPr>
                <a:t>class  mini  {</a:t>
              </a:r>
              <a:endParaRPr lang="en-US" altLang="zh-CN" sz="2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public:</a:t>
              </a: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   mini();</a:t>
              </a: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   mini(const mini&amp; obj) {px=obj.px}</a:t>
              </a: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   void operator=(const mini&amp; obj)</a:t>
              </a: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   {px=obj.px;}</a:t>
              </a: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   ~mini(){  };</a:t>
              </a: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private:</a:t>
              </a:r>
              <a:endPara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      int * px;       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</a:rPr>
                <a:t>} ;</a:t>
              </a:r>
              <a:endParaRPr lang="en-US" altLang="zh-CN" sz="2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705" name="Line 9"/>
            <p:cNvSpPr/>
            <p:nvPr/>
          </p:nvSpPr>
          <p:spPr>
            <a:xfrm>
              <a:off x="2592" y="2160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总结及一些细节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p163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3"/>
          <p:cNvSpPr/>
          <p:nvPr/>
        </p:nvSpPr>
        <p:spPr>
          <a:xfrm>
            <a:off x="609600" y="1279525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4. 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关于类可缺省部分的讨论（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11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2628" name="Text Box 4"/>
          <p:cNvSpPr txBox="1"/>
          <p:nvPr/>
        </p:nvSpPr>
        <p:spPr>
          <a:xfrm>
            <a:off x="914400" y="1828800"/>
            <a:ext cx="7924800" cy="2835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25000"/>
              </a:spcBef>
              <a:buFontTx/>
              <a:buChar char="•"/>
            </a:pPr>
            <a:r>
              <a:rPr lang="en-US" altLang="zh-CN" sz="2000" dirty="0">
                <a:latin typeface="Verdana" panose="020B0604030504040204" pitchFamily="34" charset="0"/>
              </a:rPr>
              <a:t>I</a:t>
            </a:r>
            <a:r>
              <a:rPr lang="zh-CN" altLang="en-US" sz="2000" dirty="0">
                <a:latin typeface="Verdana" panose="020B0604030504040204" pitchFamily="34" charset="0"/>
              </a:rPr>
              <a:t>型、</a:t>
            </a:r>
            <a:r>
              <a:rPr lang="en-US" altLang="zh-CN" sz="2000" dirty="0">
                <a:latin typeface="Verdana" panose="020B0604030504040204" pitchFamily="34" charset="0"/>
              </a:rPr>
              <a:t>II</a:t>
            </a:r>
            <a:r>
              <a:rPr lang="zh-CN" altLang="en-US" sz="2000" dirty="0">
                <a:latin typeface="Verdana" panose="020B0604030504040204" pitchFamily="34" charset="0"/>
              </a:rPr>
              <a:t>型扩展类的总结</a:t>
            </a:r>
            <a:r>
              <a:rPr lang="en-US" altLang="zh-CN" sz="2000" dirty="0">
                <a:latin typeface="Verdana" panose="020B0604030504040204" pitchFamily="34" charset="0"/>
              </a:rPr>
              <a:t>:</a:t>
            </a:r>
            <a:endParaRPr lang="en-US" altLang="zh-CN" sz="2000" dirty="0">
              <a:latin typeface="Verdana" panose="020B0604030504040204" pitchFamily="34" charset="0"/>
            </a:endParaRPr>
          </a:p>
          <a:p>
            <a:pPr lvl="1" eaLnBrk="1" hangingPunct="1">
              <a:spcBef>
                <a:spcPct val="25000"/>
              </a:spcBef>
              <a:buClr>
                <a:srgbClr val="FF0000"/>
              </a:buClr>
              <a:buChar char="v"/>
            </a:pP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类可缺省成员函数有：无参构造函数、复制构造函数、赋值重载函数、析构函数。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 eaLnBrk="1" hangingPunct="1">
              <a:spcBef>
                <a:spcPct val="25000"/>
              </a:spcBef>
              <a:buClr>
                <a:srgbClr val="FF0000"/>
              </a:buClr>
              <a:buChar char="v"/>
            </a:pP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其中无参构造在有构造函数的情况下自动消失缺省。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 eaLnBrk="1" hangingPunct="1">
              <a:spcBef>
                <a:spcPct val="25000"/>
              </a:spcBef>
              <a:buClr>
                <a:srgbClr val="FF0000"/>
              </a:buClr>
              <a:buChar char="v"/>
            </a:pP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所有缺省部分只能处理类的自然成员，对于动态申请的空间无预知能力，不能处理。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 eaLnBrk="1" hangingPunct="1">
              <a:spcBef>
                <a:spcPct val="25000"/>
              </a:spcBef>
              <a:buClr>
                <a:srgbClr val="FF0000"/>
              </a:buClr>
              <a:buChar char="v"/>
            </a:pP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因此，在涉及动态申请空间的情况下，建议手工重写可缺省部分。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262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charRg st="1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2628">
                                            <p:txEl>
                                              <p:charRg st="14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charRg st="51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2628">
                                            <p:txEl>
                                              <p:charRg st="51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charRg st="75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2628">
                                            <p:txEl>
                                              <p:charRg st="75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charRg st="113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2628">
                                            <p:txEl>
                                              <p:charRg st="113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 bldLvl="2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609600"/>
            <a:ext cx="86106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 eaLnBrk="1" hangingPunct="1"/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章  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</a:rPr>
              <a:t>OOP</a:t>
            </a: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</a:rPr>
              <a:t>ADT</a:t>
            </a: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进阶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</a:rPr>
              <a:t>—</a:t>
            </a: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类</a:t>
            </a:r>
            <a:endParaRPr lang="zh-CN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Rectangle 11"/>
          <p:cNvSpPr/>
          <p:nvPr/>
        </p:nvSpPr>
        <p:spPr>
          <a:xfrm>
            <a:off x="457200" y="1323975"/>
            <a:ext cx="59007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GB" dirty="0">
                <a:latin typeface="Arial" panose="020B0604020202020204" pitchFamily="34" charset="0"/>
              </a:rPr>
              <a:t>抽象数据类型</a:t>
            </a:r>
            <a:r>
              <a:rPr lang="en-US" altLang="zh-CN" dirty="0">
                <a:latin typeface="Arial" panose="020B0604020202020204" pitchFamily="34" charset="0"/>
              </a:rPr>
              <a:t>(ADT) </a:t>
            </a:r>
            <a:r>
              <a:rPr lang="zh-CN" altLang="en-US" dirty="0">
                <a:latin typeface="Arial" panose="020B0604020202020204" pitchFamily="34" charset="0"/>
              </a:rPr>
              <a:t>在</a:t>
            </a:r>
            <a:r>
              <a:rPr lang="en-US" altLang="zh-CN" dirty="0">
                <a:latin typeface="Arial" panose="020B0604020202020204" pitchFamily="34" charset="0"/>
              </a:rPr>
              <a:t>C++</a:t>
            </a:r>
            <a:r>
              <a:rPr lang="zh-CN" altLang="en-US" dirty="0">
                <a:latin typeface="Arial" panose="020B0604020202020204" pitchFamily="34" charset="0"/>
              </a:rPr>
              <a:t>中的表达：类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12"/>
          <p:cNvSpPr/>
          <p:nvPr/>
        </p:nvSpPr>
        <p:spPr>
          <a:xfrm>
            <a:off x="762000" y="1752600"/>
            <a:ext cx="8305800" cy="182880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- </a:t>
            </a:r>
            <a:r>
              <a:rPr lang="zh-CN" altLang="en-US" dirty="0">
                <a:latin typeface="Arial" panose="020B0604020202020204" pitchFamily="34" charset="0"/>
              </a:rPr>
              <a:t>类：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 结构与行为相似的对象的共同特征的描述（静态）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- </a:t>
            </a:r>
            <a:r>
              <a:rPr lang="zh-CN" altLang="en-US" dirty="0">
                <a:latin typeface="Arial" panose="020B0604020202020204" pitchFamily="34" charset="0"/>
              </a:rPr>
              <a:t>对象：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类的实例化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—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拥有自己独立的内部状态；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属性与行为的封装单位；实体在计算机中的模拟（动态）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dirty="0">
                <a:latin typeface="Arial" panose="020B0604020202020204" pitchFamily="34" charset="0"/>
              </a:rPr>
              <a:t>- class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用户自定义类类型的关键字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01" name="Text Box 13"/>
          <p:cNvSpPr txBox="1"/>
          <p:nvPr/>
        </p:nvSpPr>
        <p:spPr>
          <a:xfrm>
            <a:off x="457200" y="3609975"/>
            <a:ext cx="3124200" cy="29622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</a:rPr>
              <a:t>声明：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(</a:t>
            </a:r>
            <a:r>
              <a:rPr lang="zh-CN" altLang="en-US" sz="2000" dirty="0">
                <a:latin typeface="Arial" panose="020B0604020202020204" pitchFamily="34" charset="0"/>
              </a:rPr>
              <a:t>头文件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类名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.h</a:t>
            </a:r>
            <a:r>
              <a:rPr lang="en-US" altLang="zh-CN" sz="2000" dirty="0">
                <a:latin typeface="Arial" panose="020B0604020202020204" pitchFamily="34" charset="0"/>
              </a:rPr>
              <a:t>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class  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类名字 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public:   …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rgbClr val="009900"/>
                </a:solidFill>
                <a:latin typeface="Arial" panose="020B0604020202020204" pitchFamily="34" charset="0"/>
              </a:rPr>
              <a:t>// protected:   …</a:t>
            </a:r>
            <a:endParaRPr lang="en-US" altLang="zh-CN" sz="2000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private:   …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}</a:t>
            </a:r>
            <a:r>
              <a:rPr lang="zh-CN" altLang="en-US" sz="2000" dirty="0">
                <a:latin typeface="Arial" panose="020B0604020202020204" pitchFamily="34" charset="0"/>
              </a:rPr>
              <a:t>；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//--------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类的声明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02" name="Text Box 14"/>
          <p:cNvSpPr txBox="1"/>
          <p:nvPr/>
        </p:nvSpPr>
        <p:spPr>
          <a:xfrm>
            <a:off x="3581400" y="3609975"/>
            <a:ext cx="2438400" cy="29622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</a:rPr>
              <a:t>实现：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(</a:t>
            </a:r>
            <a:r>
              <a:rPr lang="zh-CN" altLang="en-US" sz="2000" dirty="0">
                <a:latin typeface="Arial" panose="020B0604020202020204" pitchFamily="34" charset="0"/>
              </a:rPr>
              <a:t>实现文件 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      类名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.cpp</a:t>
            </a:r>
            <a:r>
              <a:rPr lang="en-US" altLang="zh-CN" sz="2000" dirty="0">
                <a:latin typeface="Arial" panose="020B0604020202020204" pitchFamily="34" charset="0"/>
              </a:rPr>
              <a:t>)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……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FontTx/>
              <a:buNone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FontTx/>
              <a:buNone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FontTx/>
              <a:buNone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FontTx/>
              <a:buNone/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4103" name="Text Box 15"/>
          <p:cNvSpPr txBox="1"/>
          <p:nvPr/>
        </p:nvSpPr>
        <p:spPr>
          <a:xfrm>
            <a:off x="6019800" y="3609975"/>
            <a:ext cx="2819400" cy="29622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just">
              <a:spcBef>
                <a:spcPct val="20000"/>
              </a:spcBef>
              <a:buFontTx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</a:rPr>
              <a:t>使用 </a:t>
            </a:r>
            <a:r>
              <a:rPr lang="en-US" altLang="zh-CN" sz="2000" dirty="0">
                <a:latin typeface="Arial" panose="020B0604020202020204" pitchFamily="34" charset="0"/>
              </a:rPr>
              <a:t>: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#include “</a:t>
            </a:r>
            <a:r>
              <a:rPr lang="zh-CN" altLang="en-US" sz="2000" dirty="0">
                <a:latin typeface="Arial" panose="020B0604020202020204" pitchFamily="34" charset="0"/>
              </a:rPr>
              <a:t>类名</a:t>
            </a:r>
            <a:r>
              <a:rPr lang="en-US" altLang="zh-CN" sz="2000" dirty="0">
                <a:latin typeface="Arial" panose="020B0604020202020204" pitchFamily="34" charset="0"/>
              </a:rPr>
              <a:t>.h”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FontTx/>
              <a:buChar char="•"/>
            </a:pP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注意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: &lt;&gt; 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的区别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p133</a:t>
            </a: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FontTx/>
              <a:buNone/>
            </a:pP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类名字  对象名；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FontTx/>
              <a:buNone/>
            </a:pP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FontTx/>
              <a:buNone/>
            </a:pP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Bef>
                <a:spcPct val="20000"/>
              </a:spcBef>
              <a:buFontTx/>
              <a:buNone/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4104" name="Group 19"/>
          <p:cNvGrpSpPr/>
          <p:nvPr/>
        </p:nvGrpSpPr>
        <p:grpSpPr>
          <a:xfrm>
            <a:off x="457200" y="3200400"/>
            <a:ext cx="7239000" cy="3352800"/>
            <a:chOff x="288" y="2016"/>
            <a:chExt cx="4560" cy="2112"/>
          </a:xfrm>
        </p:grpSpPr>
        <p:sp>
          <p:nvSpPr>
            <p:cNvPr id="4105" name="Rectangle 16"/>
            <p:cNvSpPr/>
            <p:nvPr/>
          </p:nvSpPr>
          <p:spPr>
            <a:xfrm>
              <a:off x="288" y="2256"/>
              <a:ext cx="3504" cy="1872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4106" name="Line 17"/>
            <p:cNvSpPr/>
            <p:nvPr/>
          </p:nvSpPr>
          <p:spPr>
            <a:xfrm flipV="1">
              <a:off x="3600" y="2112"/>
              <a:ext cx="432" cy="1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07" name="Text Box 18"/>
            <p:cNvSpPr txBox="1"/>
            <p:nvPr/>
          </p:nvSpPr>
          <p:spPr>
            <a:xfrm>
              <a:off x="4032" y="2016"/>
              <a:ext cx="816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类库</a:t>
              </a:r>
              <a:endPara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heck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总结及一些细节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p163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3"/>
          <p:cNvSpPr/>
          <p:nvPr/>
        </p:nvSpPr>
        <p:spPr>
          <a:xfrm>
            <a:off x="609600" y="1279525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4. 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关于类可缺省部分的讨论（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12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Text Box 7"/>
          <p:cNvSpPr txBox="1"/>
          <p:nvPr/>
        </p:nvSpPr>
        <p:spPr>
          <a:xfrm>
            <a:off x="990600" y="1752600"/>
            <a:ext cx="6781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en-US" altLang="zh-CN" sz="2000" dirty="0">
                <a:latin typeface="Verdana" panose="020B0604030504040204" pitchFamily="34" charset="0"/>
              </a:rPr>
              <a:t>II</a:t>
            </a:r>
            <a:r>
              <a:rPr lang="zh-CN" altLang="en-US" sz="2000" dirty="0">
                <a:latin typeface="Verdana" panose="020B0604030504040204" pitchFamily="34" charset="0"/>
              </a:rPr>
              <a:t>型扩展类的修正</a:t>
            </a:r>
            <a:r>
              <a:rPr lang="en-US" altLang="zh-CN" sz="2000" dirty="0">
                <a:latin typeface="Verdana" panose="020B0604030504040204" pitchFamily="34" charset="0"/>
              </a:rPr>
              <a:t>:</a:t>
            </a:r>
            <a:endParaRPr lang="en-US" altLang="zh-CN" sz="2000" dirty="0">
              <a:latin typeface="Verdana" panose="020B0604030504040204" pitchFamily="34" charset="0"/>
            </a:endParaRPr>
          </a:p>
        </p:txBody>
      </p:sp>
      <p:sp>
        <p:nvSpPr>
          <p:cNvPr id="284680" name="Text Box 8"/>
          <p:cNvSpPr txBox="1"/>
          <p:nvPr/>
        </p:nvSpPr>
        <p:spPr>
          <a:xfrm>
            <a:off x="152400" y="2286000"/>
            <a:ext cx="4343400" cy="3101975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class  mini  {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public: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  mini();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  mini(const mini&amp; obj) ;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  void operator=(const mini&amp; obj);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 ~mini();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private: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      int * px;  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} 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4681" name="Text Box 9"/>
          <p:cNvSpPr txBox="1"/>
          <p:nvPr/>
        </p:nvSpPr>
        <p:spPr>
          <a:xfrm>
            <a:off x="4648200" y="2286000"/>
            <a:ext cx="4343400" cy="3863975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mini::mini()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 px=NULL; }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mini::mini(const mini&amp; obj) 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{int t=*(obj.px);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px=new int(t); }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void operator=(const mini&amp; obj)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 if (px==NULL) {px=new int;}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*px=*(obj.px); }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 ~mini()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  delete px;  }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80" grpId="0" animBg="1"/>
      <p:bldP spid="28468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总结及一些细节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p163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609600" y="1279525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4. 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关于类可缺省部分的讨论（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13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Text Box 4"/>
          <p:cNvSpPr txBox="1"/>
          <p:nvPr/>
        </p:nvSpPr>
        <p:spPr>
          <a:xfrm>
            <a:off x="990600" y="1676400"/>
            <a:ext cx="6096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en-US" altLang="zh-CN" sz="2000" dirty="0">
                <a:latin typeface="Verdana" panose="020B0604030504040204" pitchFamily="34" charset="0"/>
              </a:rPr>
              <a:t>Example-&gt;class student</a:t>
            </a:r>
            <a:endParaRPr lang="en-US" altLang="zh-CN" sz="2000" dirty="0">
              <a:latin typeface="Verdana" panose="020B0604030504040204" pitchFamily="34" charset="0"/>
            </a:endParaRPr>
          </a:p>
        </p:txBody>
      </p:sp>
      <p:sp>
        <p:nvSpPr>
          <p:cNvPr id="283653" name="Rectangle 5"/>
          <p:cNvSpPr/>
          <p:nvPr/>
        </p:nvSpPr>
        <p:spPr>
          <a:xfrm>
            <a:off x="76200" y="2133600"/>
            <a:ext cx="4495800" cy="44958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//student1.h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class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Student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public: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Student (char * n);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//Student (const Student &amp; o);</a:t>
            </a: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//void operator=(const Student&amp; o); </a:t>
            </a: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//~Student( );</a:t>
            </a: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char  *Get_name();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void  Change_name(char *n);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private: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char name[20];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};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3654" name="Rectangle 6"/>
          <p:cNvSpPr/>
          <p:nvPr/>
        </p:nvSpPr>
        <p:spPr>
          <a:xfrm>
            <a:off x="4648200" y="2133600"/>
            <a:ext cx="4267200" cy="44958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//student2.h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class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Student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public: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Student (char * n);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Student (const Student &amp; o);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void operator=(const Student&amp; o);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~Student( 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char  *Get_name();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void  Change_name(char *n);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private: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char *name;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};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3" grpId="0" animBg="1"/>
      <p:bldP spid="2836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总结及一些细节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p163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4"/>
          <p:cNvSpPr/>
          <p:nvPr/>
        </p:nvSpPr>
        <p:spPr>
          <a:xfrm>
            <a:off x="609600" y="1295400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5.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关于运算符重载的讨论（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2389" name="Text Box 5"/>
          <p:cNvSpPr txBox="1"/>
          <p:nvPr/>
        </p:nvSpPr>
        <p:spPr>
          <a:xfrm>
            <a:off x="914400" y="1738313"/>
            <a:ext cx="78486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zh-CN" altLang="en-US" sz="2000" dirty="0">
                <a:latin typeface="Verdana" panose="020B0604030504040204" pitchFamily="34" charset="0"/>
              </a:rPr>
              <a:t>类域（回顾作用域的概念</a:t>
            </a:r>
            <a:r>
              <a:rPr lang="en-US" altLang="zh-CN" sz="2000" dirty="0">
                <a:latin typeface="Verdana" panose="020B0604030504040204" pitchFamily="34" charset="0"/>
              </a:rPr>
              <a:t>---</a:t>
            </a:r>
            <a:r>
              <a:rPr lang="zh-CN" altLang="en-US" sz="2000" dirty="0">
                <a:latin typeface="Verdana" panose="020B0604030504040204" pitchFamily="34" charset="0"/>
              </a:rPr>
              <a:t>变量的可见范围）</a:t>
            </a:r>
            <a:endParaRPr lang="zh-CN" altLang="en-US" sz="2000" dirty="0">
              <a:latin typeface="Verdana" panose="020B0604030504040204" pitchFamily="34" charset="0"/>
            </a:endParaRPr>
          </a:p>
          <a:p>
            <a:pPr lvl="1" eaLnBrk="1" hangingPunct="1">
              <a:buChar char="v"/>
            </a:pP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局部（函数参数、函数体、块）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 eaLnBrk="1" hangingPunct="1">
              <a:buChar char="v"/>
            </a:pP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全局（全局变量）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 eaLnBrk="1" hangingPunct="1">
              <a:buChar char="v"/>
            </a:pP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类域（类数据成员、类的成员函数</a:t>
            </a: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—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可以跨文件）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72390" name="Text Box 6"/>
          <p:cNvSpPr txBox="1"/>
          <p:nvPr/>
        </p:nvSpPr>
        <p:spPr>
          <a:xfrm>
            <a:off x="914400" y="3200400"/>
            <a:ext cx="8001000" cy="253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zh-CN" altLang="en-US" sz="2000" dirty="0">
                <a:latin typeface="Verdana" panose="020B0604030504040204" pitchFamily="34" charset="0"/>
              </a:rPr>
              <a:t>运算符重载</a:t>
            </a:r>
            <a:endParaRPr lang="zh-CN" altLang="en-US" sz="2000" dirty="0">
              <a:latin typeface="Verdana" panose="020B0604030504040204" pitchFamily="34" charset="0"/>
            </a:endParaRPr>
          </a:p>
          <a:p>
            <a:pPr lvl="1" eaLnBrk="1" hangingPunct="1">
              <a:buChar char="v"/>
            </a:pP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重载形式：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 eaLnBrk="1" hangingPunct="1">
              <a:buNone/>
            </a:pP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   遵从系统运算符的运算意义，操作数个数；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 eaLnBrk="1" hangingPunct="1">
              <a:buNone/>
            </a:pP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   关键字</a:t>
            </a:r>
            <a:r>
              <a:rPr lang="en-US" altLang="zh-CN" sz="2000" dirty="0">
                <a:solidFill>
                  <a:srgbClr val="FF0000"/>
                </a:solidFill>
                <a:latin typeface="Verdana" panose="020B0604030504040204" pitchFamily="34" charset="0"/>
              </a:rPr>
              <a:t>operator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 eaLnBrk="1" hangingPunct="1">
              <a:buChar char="v"/>
            </a:pP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作为普通函数     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 eaLnBrk="1" hangingPunct="1">
              <a:buNone/>
            </a:pP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a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▲ b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   operator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▲(a,b)</a:t>
            </a:r>
            <a:endParaRPr lang="en-US" altLang="zh-CN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 eaLnBrk="1" hangingPunct="1">
              <a:buChar char="v"/>
            </a:pP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作为类成员  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 eaLnBrk="1" hangingPunct="1">
              <a:buNone/>
            </a:pP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a ▲ b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   a.operator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▲</a:t>
            </a:r>
            <a:r>
              <a:rPr lang="en-US" altLang="zh-CN" sz="2000" dirty="0">
                <a:latin typeface="Times New Roman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(b)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38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charRg st="2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2389">
                                            <p:txEl>
                                              <p:charRg st="23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charRg st="38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2389">
                                            <p:txEl>
                                              <p:charRg st="38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charRg st="4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2389">
                                            <p:txEl>
                                              <p:charRg st="47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239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>
                                            <p:txEl>
                                              <p:charRg st="6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2390">
                                            <p:txEl>
                                              <p:charRg st="6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>
                                            <p:txEl>
                                              <p:charRg st="1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2390">
                                            <p:txEl>
                                              <p:charRg st="12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2390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>
                                            <p:txEl>
                                              <p:charRg st="5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2390">
                                            <p:txEl>
                                              <p:charRg st="51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>
                                            <p:txEl>
                                              <p:charRg st="63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2390">
                                            <p:txEl>
                                              <p:charRg st="63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>
                                            <p:txEl>
                                              <p:charRg st="98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72390">
                                            <p:txEl>
                                              <p:charRg st="98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>
                                            <p:txEl>
                                              <p:charRg st="107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72390">
                                            <p:txEl>
                                              <p:charRg st="107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 bldLvl="2" build="p"/>
      <p:bldP spid="272390" grpId="0" bldLvl="2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总结及一些细节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p163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3"/>
          <p:cNvSpPr/>
          <p:nvPr/>
        </p:nvSpPr>
        <p:spPr>
          <a:xfrm>
            <a:off x="609600" y="1295400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5.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关于运算符重载的讨论（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0820" name="Text Box 4"/>
          <p:cNvSpPr txBox="1"/>
          <p:nvPr/>
        </p:nvSpPr>
        <p:spPr>
          <a:xfrm>
            <a:off x="914400" y="1738313"/>
            <a:ext cx="78486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zh-CN" altLang="en-US" sz="2000" dirty="0">
                <a:latin typeface="Verdana" panose="020B0604030504040204" pitchFamily="34" charset="0"/>
              </a:rPr>
              <a:t>重载运算符时的抉择：成员函数？ 非成员函数？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 eaLnBrk="1" hangingPunct="1">
              <a:buChar char="v"/>
            </a:pP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输入</a:t>
            </a: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输出运算符 </a:t>
            </a: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(&gt;&gt; , &lt;&lt;)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lvl="1" eaLnBrk="1" hangingPunct="1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Time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</a:rPr>
              <a:t>类内输出：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display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</a:rPr>
              <a:t>； 输入：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read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90821" name="Text Box 5"/>
          <p:cNvSpPr txBox="1"/>
          <p:nvPr/>
        </p:nvSpPr>
        <p:spPr>
          <a:xfrm>
            <a:off x="1981200" y="2743200"/>
            <a:ext cx="6858000" cy="1349375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rgbClr val="FF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重载</a:t>
            </a: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&lt;&lt;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：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p154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cout&lt;&lt;aTime;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对比：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aTime.display(cout);</a:t>
            </a:r>
            <a:endParaRPr lang="en-US" altLang="zh-CN" sz="2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0822" name="Text Box 6"/>
          <p:cNvSpPr txBox="1"/>
          <p:nvPr/>
        </p:nvSpPr>
        <p:spPr>
          <a:xfrm>
            <a:off x="1981200" y="4267200"/>
            <a:ext cx="6858000" cy="1311275"/>
          </a:xfrm>
          <a:prstGeom prst="rect">
            <a:avLst/>
          </a:prstGeom>
          <a:solidFill>
            <a:srgbClr val="CCECFF"/>
          </a:solidFill>
          <a:ln w="38100">
            <a:noFill/>
          </a:ln>
        </p:spPr>
        <p:txBody>
          <a:bodyPr>
            <a:spAutoFit/>
          </a:bodyPr>
          <a:p>
            <a:pPr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重载</a:t>
            </a: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&gt;&gt;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：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p156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cin&gt;&gt;aTime;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对比：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aTime.read(cin);</a:t>
            </a:r>
            <a:endParaRPr lang="en-US" altLang="zh-CN" sz="2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0823" name="Rectangle 7"/>
          <p:cNvSpPr/>
          <p:nvPr/>
        </p:nvSpPr>
        <p:spPr>
          <a:xfrm>
            <a:off x="1128713" y="5791200"/>
            <a:ext cx="7710487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eaLnBrk="1" hangingPunct="1"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重载运算符后输入输出更自然；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1" hangingPunct="1"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输入输出运算符重载必然是普通函数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90824" name="Rectangle 8"/>
          <p:cNvSpPr/>
          <p:nvPr/>
        </p:nvSpPr>
        <p:spPr>
          <a:xfrm>
            <a:off x="5091113" y="2057400"/>
            <a:ext cx="22288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重载为非成员函数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082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charRg st="2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0820">
                                            <p:txEl>
                                              <p:charRg st="23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charRg st="42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0820">
                                            <p:txEl>
                                              <p:charRg st="42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082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>
                                            <p:txEl>
                                              <p:charRg st="16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0823">
                                            <p:txEl>
                                              <p:charRg st="16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9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0" grpId="0" bldLvl="2" build="p"/>
      <p:bldP spid="290821" grpId="0" animBg="1"/>
      <p:bldP spid="290822" grpId="0" animBg="1"/>
      <p:bldP spid="290823" grpId="0" bldLvl="2" build="p"/>
      <p:bldP spid="2908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总结及一些细节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p163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3"/>
          <p:cNvSpPr/>
          <p:nvPr/>
        </p:nvSpPr>
        <p:spPr>
          <a:xfrm>
            <a:off x="609600" y="1295400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5.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关于运算符重载的讨论（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Text Box 4"/>
          <p:cNvSpPr txBox="1"/>
          <p:nvPr/>
        </p:nvSpPr>
        <p:spPr>
          <a:xfrm>
            <a:off x="914400" y="1738313"/>
            <a:ext cx="78486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zh-CN" altLang="en-US" sz="2000" dirty="0">
                <a:latin typeface="Verdana" panose="020B0604030504040204" pitchFamily="34" charset="0"/>
              </a:rPr>
              <a:t>重载运算符时的抉择：成员函数？ 非成员函数？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 eaLnBrk="1" hangingPunct="1">
              <a:buChar char="v"/>
            </a:pP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输入</a:t>
            </a: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输出运算符 </a:t>
            </a: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(&gt;&gt; , &lt;&lt;)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重载为非成员函数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lvl="1" eaLnBrk="1" hangingPunct="1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Time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</a:rPr>
              <a:t>类内输出：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display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</a:rPr>
              <a:t>； 输入：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read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86726" name="Text Box 6"/>
          <p:cNvSpPr txBox="1"/>
          <p:nvPr/>
        </p:nvSpPr>
        <p:spPr>
          <a:xfrm>
            <a:off x="1981200" y="2743200"/>
            <a:ext cx="6858000" cy="1958975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rgbClr val="FF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类外输出：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p154</a:t>
            </a:r>
            <a:endParaRPr lang="en-US" altLang="zh-CN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 eaLnBrk="1" hangingPunct="1"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ostream&amp;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  operator&lt;&lt;(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ostream&amp;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 out,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charset="0"/>
              </a:rPr>
              <a:t>const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 Time&amp;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 t)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lvl="1" eaLnBrk="1" hangingPunct="1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{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lvl="1" eaLnBrk="1" hangingPunct="1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     t.display(out);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lvl="1" eaLnBrk="1" hangingPunct="1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     return out;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lvl="1" eaLnBrk="1" hangingPunct="1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86727" name="Text Box 7"/>
          <p:cNvSpPr txBox="1"/>
          <p:nvPr/>
        </p:nvSpPr>
        <p:spPr>
          <a:xfrm>
            <a:off x="1981200" y="4800600"/>
            <a:ext cx="6858000" cy="1920875"/>
          </a:xfrm>
          <a:prstGeom prst="rect">
            <a:avLst/>
          </a:prstGeom>
          <a:solidFill>
            <a:srgbClr val="CCECFF"/>
          </a:solidFill>
          <a:ln w="38100">
            <a:noFill/>
          </a:ln>
        </p:spPr>
        <p:txBody>
          <a:bodyPr>
            <a:spAutoFit/>
          </a:bodyPr>
          <a:p>
            <a:pPr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类外输入：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p156</a:t>
            </a:r>
            <a:endParaRPr lang="en-US" altLang="zh-CN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 eaLnBrk="1" hangingPunct="1"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istream&amp;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  operator&gt;&gt;(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istream&amp;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 in,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Time&amp;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 t)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lvl="1" eaLnBrk="1" hangingPunct="1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{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lvl="1" eaLnBrk="1" hangingPunct="1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     t.read(in);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lvl="1" eaLnBrk="1" hangingPunct="1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     return in;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 lvl="1" eaLnBrk="1" hangingPunct="1"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6" grpId="0" animBg="1"/>
      <p:bldP spid="2867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总结及一些细节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p163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3"/>
          <p:cNvSpPr/>
          <p:nvPr/>
        </p:nvSpPr>
        <p:spPr>
          <a:xfrm>
            <a:off x="609600" y="1295400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5.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关于运算符重载的讨论（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4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Text Box 4"/>
          <p:cNvSpPr txBox="1"/>
          <p:nvPr/>
        </p:nvSpPr>
        <p:spPr>
          <a:xfrm>
            <a:off x="914400" y="1738313"/>
            <a:ext cx="7848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zh-CN" altLang="en-US" sz="2000" dirty="0">
                <a:latin typeface="Verdana" panose="020B0604030504040204" pitchFamily="34" charset="0"/>
              </a:rPr>
              <a:t>重载运算符时的抉择：成员函数？ 非成员函数？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 eaLnBrk="1" hangingPunct="1">
              <a:buChar char="v"/>
            </a:pP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比较运算符 </a:t>
            </a: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(&lt;,&gt;,==,&lt;=,&gt;=,!=) </a:t>
            </a:r>
            <a:endParaRPr lang="en-US" altLang="zh-CN" sz="2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87750" name="Text Box 6"/>
          <p:cNvSpPr txBox="1"/>
          <p:nvPr/>
        </p:nvSpPr>
        <p:spPr>
          <a:xfrm>
            <a:off x="1524000" y="2536825"/>
            <a:ext cx="7315200" cy="1044575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rgbClr val="FF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类外重载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p163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bool operator&lt;(const Time &amp; t1,const Time&amp; t2)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//2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个参数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   t1.getMilTime()&lt;t2.getMilTime();      }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7751" name="Text Box 7"/>
          <p:cNvSpPr txBox="1"/>
          <p:nvPr/>
        </p:nvSpPr>
        <p:spPr>
          <a:xfrm>
            <a:off x="1524000" y="3794125"/>
            <a:ext cx="7315200" cy="1311275"/>
          </a:xfrm>
          <a:prstGeom prst="rect">
            <a:avLst/>
          </a:prstGeom>
          <a:solidFill>
            <a:srgbClr val="CCECFF"/>
          </a:solidFill>
          <a:ln w="38100">
            <a:noFill/>
          </a:ln>
        </p:spPr>
        <p:txBody>
          <a:bodyPr>
            <a:spAutoFit/>
          </a:bodyPr>
          <a:p>
            <a:pPr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类内重载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p162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Time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类中添加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bool operator&lt;(const Time&amp; t);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bool  Time::operator&lt;(const Time&amp; t)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//1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个参数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   return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(*this).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mymilTime&lt; t.getMilTime();    }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7752" name="Text Box 8"/>
          <p:cNvSpPr txBox="1"/>
          <p:nvPr/>
        </p:nvSpPr>
        <p:spPr>
          <a:xfrm>
            <a:off x="1447800" y="5318125"/>
            <a:ext cx="7848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两者均可行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类似的运算符还有：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，*，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（负）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7753" name="Rectangle 9"/>
          <p:cNvSpPr/>
          <p:nvPr/>
        </p:nvSpPr>
        <p:spPr>
          <a:xfrm>
            <a:off x="6019800" y="2071688"/>
            <a:ext cx="20431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成员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非成员均可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0" grpId="0" animBg="1"/>
      <p:bldP spid="287751" grpId="0" animBg="1"/>
      <p:bldP spid="287752" grpId="0"/>
      <p:bldP spid="2877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总结及一些细节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p163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3"/>
          <p:cNvSpPr/>
          <p:nvPr/>
        </p:nvSpPr>
        <p:spPr>
          <a:xfrm>
            <a:off x="609600" y="1295400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5.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关于运算符重载的讨论（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5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9796" name="Text Box 4"/>
          <p:cNvSpPr txBox="1"/>
          <p:nvPr/>
        </p:nvSpPr>
        <p:spPr>
          <a:xfrm>
            <a:off x="914400" y="1738313"/>
            <a:ext cx="7848600" cy="2225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zh-CN" altLang="en-US" sz="2000" dirty="0">
                <a:latin typeface="Verdana" panose="020B0604030504040204" pitchFamily="34" charset="0"/>
              </a:rPr>
              <a:t>重载运算符时的抉择：成员函数？ 非成员函数？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 eaLnBrk="1" hangingPunct="1">
              <a:buChar char="v"/>
            </a:pP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赋值运算符 </a:t>
            </a: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(=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，自反赋值运算符</a:t>
            </a: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) </a:t>
            </a:r>
            <a:r>
              <a:rPr lang="zh-CN" altLang="en-US" sz="2000" dirty="0">
                <a:solidFill>
                  <a:srgbClr val="FF0000"/>
                </a:solidFill>
                <a:latin typeface="Verdana" panose="020B0604030504040204" pitchFamily="34" charset="0"/>
              </a:rPr>
              <a:t>成员函数</a:t>
            </a:r>
            <a:endParaRPr lang="zh-CN" altLang="en-US" sz="200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lvl="1" eaLnBrk="1" hangingPunct="1">
              <a:buChar char="v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成员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非成员的原则：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修改第一操作数的值，重载实现为成员函数；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简单的根据操作数产生新值，重载实现为非成员函数（普通函数）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1" hangingPunct="1">
              <a:buChar char="v"/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9800" name="Rectangle 8"/>
          <p:cNvSpPr/>
          <p:nvPr/>
        </p:nvSpPr>
        <p:spPr>
          <a:xfrm>
            <a:off x="990600" y="4038600"/>
            <a:ext cx="7620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eaLnBrk="1" hangingPunct="1">
              <a:buFontTx/>
              <a:buChar char="•"/>
            </a:pP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</a:rPr>
              <a:t>注意：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作为成员函数和作为普通函数的参数个数的差异。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赋值类运算符必须作为成员函数重载。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作为成员函数重载时，第一运算分量就是调用对象本身。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/>
      <p:bldP spid="28980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4572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</a:rPr>
              <a:t>总结及一些细节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p163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3"/>
          <p:cNvSpPr/>
          <p:nvPr/>
        </p:nvSpPr>
        <p:spPr>
          <a:xfrm>
            <a:off x="609600" y="1295400"/>
            <a:ext cx="838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6.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冗余声明问题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P164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2868" name="Text Box 4"/>
          <p:cNvSpPr txBox="1"/>
          <p:nvPr/>
        </p:nvSpPr>
        <p:spPr>
          <a:xfrm>
            <a:off x="914400" y="1738313"/>
            <a:ext cx="7848600" cy="161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zh-CN" altLang="en-US" sz="2000" dirty="0">
                <a:latin typeface="Verdana" panose="020B0604030504040204" pitchFamily="34" charset="0"/>
              </a:rPr>
              <a:t>条件编译</a:t>
            </a:r>
            <a:endParaRPr lang="zh-CN" altLang="en-US" sz="2000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#ifdef TIME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#define TIME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……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#endif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292870" name="Rectangle 6"/>
          <p:cNvSpPr/>
          <p:nvPr/>
        </p:nvSpPr>
        <p:spPr>
          <a:xfrm>
            <a:off x="609600" y="3429000"/>
            <a:ext cx="47244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7.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指向对象的指针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P167</a:t>
            </a:r>
            <a:endParaRPr lang="en-US" altLang="zh-CN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Time t;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Time  *timePtr=&amp;t;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两种访问方式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cout&lt;&lt;timePtr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-&gt;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getMilTime();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cout&lt;&lt;(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timePtr)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getMilTime();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92871" name="Text Box 7"/>
          <p:cNvSpPr txBox="1"/>
          <p:nvPr/>
        </p:nvSpPr>
        <p:spPr>
          <a:xfrm>
            <a:off x="914400" y="5638800"/>
            <a:ext cx="4191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en-US" altLang="zh-CN" sz="2000" dirty="0">
                <a:latin typeface="Verdana" panose="020B0604030504040204" pitchFamily="34" charset="0"/>
              </a:rPr>
              <a:t>this</a:t>
            </a:r>
            <a:r>
              <a:rPr lang="zh-CN" altLang="en-US" sz="2000" dirty="0">
                <a:latin typeface="Verdana" panose="020B0604030504040204" pitchFamily="34" charset="0"/>
              </a:rPr>
              <a:t>指针：每个对象隐含的指向自己的指针，类内使用 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p169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292873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0600" y="2144713"/>
            <a:ext cx="4114800" cy="20462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2874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114800"/>
            <a:ext cx="4054475" cy="2759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/>
      <p:bldP spid="292870" grpId="0"/>
      <p:bldP spid="29287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609600"/>
            <a:ext cx="86106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 eaLnBrk="1" hangingPunct="1"/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</a:rPr>
              <a:t>9</a:t>
            </a: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章  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</a:rPr>
              <a:t>ADT</a:t>
            </a: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实现：模版和标准容器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</a:rPr>
              <a:t>(p393-p416)</a:t>
            </a:r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3"/>
          <p:cNvSpPr/>
          <p:nvPr/>
        </p:nvSpPr>
        <p:spPr>
          <a:xfrm>
            <a:off x="457200" y="1323975"/>
            <a:ext cx="52927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C++</a:t>
            </a:r>
            <a:r>
              <a:rPr lang="zh-CN" altLang="en-US" dirty="0">
                <a:latin typeface="Arial" panose="020B0604020202020204" pitchFamily="34" charset="0"/>
              </a:rPr>
              <a:t>中重用性和通用性：重载和模版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9940" name="Text Box 12"/>
          <p:cNvSpPr txBox="1"/>
          <p:nvPr/>
        </p:nvSpPr>
        <p:spPr>
          <a:xfrm>
            <a:off x="685800" y="1738313"/>
            <a:ext cx="88392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zh-CN" altLang="en-US" sz="2000" dirty="0">
                <a:latin typeface="Verdana" panose="020B0604030504040204" pitchFamily="34" charset="0"/>
              </a:rPr>
              <a:t>设计“参数”的要求</a:t>
            </a:r>
            <a:endParaRPr lang="zh-CN" altLang="en-US" sz="2000" dirty="0">
              <a:latin typeface="Verdana" panose="020B0604030504040204" pitchFamily="34" charset="0"/>
            </a:endParaRPr>
          </a:p>
          <a:p>
            <a:pPr lvl="1" eaLnBrk="1" hangingPunct="1">
              <a:buClr>
                <a:srgbClr val="FF0000"/>
              </a:buClr>
              <a:buNone/>
            </a:pPr>
            <a:r>
              <a:rPr lang="en-US" altLang="zh-CN" sz="2000" dirty="0">
                <a:latin typeface="Verdana" panose="020B0604030504040204" pitchFamily="34" charset="0"/>
              </a:rPr>
              <a:t>1) 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函数中，将</a:t>
            </a:r>
            <a:r>
              <a:rPr lang="zh-CN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必须的但是暂时未知值的数据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设计成参数。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3901" name="Rectangle 13"/>
          <p:cNvSpPr/>
          <p:nvPr/>
        </p:nvSpPr>
        <p:spPr>
          <a:xfrm>
            <a:off x="1066800" y="2514600"/>
            <a:ext cx="7543800" cy="1038225"/>
          </a:xfrm>
          <a:prstGeom prst="rect">
            <a:avLst/>
          </a:prstGeom>
          <a:solidFill>
            <a:srgbClr val="CCFF99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2000" rIns="72000">
            <a:spAutoFit/>
          </a:bodyPr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Verdana" panose="020B0604030504040204" pitchFamily="34" charset="0"/>
              </a:rPr>
              <a:t>//</a:t>
            </a:r>
            <a:r>
              <a:rPr lang="zh-CN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判断两个整型值是否相等</a:t>
            </a:r>
            <a:endParaRPr lang="zh-CN" altLang="en-US" sz="2000" dirty="0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1800" dirty="0">
                <a:solidFill>
                  <a:schemeClr val="tx1"/>
                </a:solidFill>
                <a:latin typeface="Verdana" panose="020B0604030504040204" pitchFamily="34" charset="0"/>
              </a:rPr>
              <a:t>int iEqual(int x,int y)</a:t>
            </a:r>
            <a:endParaRPr lang="en-US" altLang="zh-CN" sz="1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1800" dirty="0">
                <a:solidFill>
                  <a:schemeClr val="tx1"/>
                </a:solidFill>
                <a:latin typeface="Verdana" panose="020B0604030504040204" pitchFamily="34" charset="0"/>
              </a:rPr>
              <a:t>{     return (x==y);   }</a:t>
            </a:r>
            <a:endParaRPr lang="en-US" altLang="zh-CN" sz="18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3902" name="Rectangle 14"/>
          <p:cNvSpPr/>
          <p:nvPr/>
        </p:nvSpPr>
        <p:spPr>
          <a:xfrm>
            <a:off x="1066800" y="3962400"/>
            <a:ext cx="7543800" cy="1038225"/>
          </a:xfrm>
          <a:prstGeom prst="rect">
            <a:avLst/>
          </a:prstGeom>
          <a:solidFill>
            <a:srgbClr val="CCFF99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2000" rIns="72000">
            <a:spAutoFit/>
          </a:bodyPr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Verdana" panose="020B0604030504040204" pitchFamily="34" charset="0"/>
              </a:rPr>
              <a:t>//</a:t>
            </a:r>
            <a:r>
              <a:rPr lang="zh-CN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判断两个浮点值是否相等</a:t>
            </a:r>
            <a:endParaRPr lang="zh-CN" altLang="en-US" sz="2000" dirty="0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1800" dirty="0">
                <a:solidFill>
                  <a:schemeClr val="tx1"/>
                </a:solidFill>
                <a:latin typeface="Verdana" panose="020B0604030504040204" pitchFamily="34" charset="0"/>
              </a:rPr>
              <a:t>int fEqual(double x,double y)</a:t>
            </a:r>
            <a:endParaRPr lang="en-US" altLang="zh-CN" sz="1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1800" dirty="0">
                <a:solidFill>
                  <a:schemeClr val="tx1"/>
                </a:solidFill>
                <a:latin typeface="Verdana" panose="020B0604030504040204" pitchFamily="34" charset="0"/>
              </a:rPr>
              <a:t>{     return (x==y);   }</a:t>
            </a:r>
            <a:endParaRPr lang="en-US" altLang="zh-CN" sz="18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3903" name="Rectangle 15"/>
          <p:cNvSpPr/>
          <p:nvPr/>
        </p:nvSpPr>
        <p:spPr>
          <a:xfrm>
            <a:off x="1066800" y="5029200"/>
            <a:ext cx="7543800" cy="1038225"/>
          </a:xfrm>
          <a:prstGeom prst="rect">
            <a:avLst/>
          </a:prstGeom>
          <a:solidFill>
            <a:srgbClr val="CCFF99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2000" rIns="72000">
            <a:spAutoFit/>
          </a:bodyPr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Verdana" panose="020B0604030504040204" pitchFamily="34" charset="0"/>
              </a:rPr>
              <a:t>//</a:t>
            </a:r>
            <a:r>
              <a:rPr lang="zh-CN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判断两个时间值是否相等</a:t>
            </a:r>
            <a:r>
              <a:rPr lang="en-US" altLang="zh-CN" sz="2000" dirty="0">
                <a:solidFill>
                  <a:schemeClr val="accent2"/>
                </a:solidFill>
                <a:latin typeface="Verdana" panose="020B0604030504040204" pitchFamily="34" charset="0"/>
              </a:rPr>
              <a:t>,Time</a:t>
            </a:r>
            <a:r>
              <a:rPr lang="zh-CN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支持比较运算</a:t>
            </a:r>
            <a:endParaRPr lang="zh-CN" altLang="en-US" sz="2000" dirty="0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1800" dirty="0">
                <a:solidFill>
                  <a:schemeClr val="tx1"/>
                </a:solidFill>
                <a:latin typeface="Verdana" panose="020B0604030504040204" pitchFamily="34" charset="0"/>
              </a:rPr>
              <a:t>int sEqual(Time x,Time y)</a:t>
            </a:r>
            <a:endParaRPr lang="en-US" altLang="zh-CN" sz="1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1800" dirty="0">
                <a:solidFill>
                  <a:schemeClr val="tx1"/>
                </a:solidFill>
                <a:latin typeface="Verdana" panose="020B0604030504040204" pitchFamily="34" charset="0"/>
              </a:rPr>
              <a:t>{     return (x==y);   }</a:t>
            </a:r>
            <a:endParaRPr lang="en-US" altLang="zh-CN" sz="18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93904" name="Text Box 16"/>
          <p:cNvSpPr txBox="1"/>
          <p:nvPr/>
        </p:nvSpPr>
        <p:spPr>
          <a:xfrm>
            <a:off x="990600" y="6232525"/>
            <a:ext cx="7772400" cy="396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负担：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记住三个名字，根据参数类型的不同分别调用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重载机制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293905" name="Text Box 17"/>
          <p:cNvSpPr txBox="1"/>
          <p:nvPr/>
        </p:nvSpPr>
        <p:spPr>
          <a:xfrm>
            <a:off x="990600" y="3505200"/>
            <a:ext cx="7696200" cy="396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可能还有：判断两个浮点值是否相等，判断两个字符串是否相等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1" grpId="0" animBg="1"/>
      <p:bldP spid="293902" grpId="0" animBg="1"/>
      <p:bldP spid="293903" grpId="0" animBg="1"/>
      <p:bldP spid="293904" grpId="0"/>
      <p:bldP spid="29390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685800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C0000"/>
                </a:solidFill>
              </a:rPr>
              <a:t>C++</a:t>
            </a:r>
            <a:r>
              <a:rPr lang="zh-CN" altLang="en-US" sz="2400" b="1" dirty="0">
                <a:solidFill>
                  <a:srgbClr val="CC0000"/>
                </a:solidFill>
              </a:rPr>
              <a:t>中重用性和通用性：重载和模版</a:t>
            </a:r>
            <a:endParaRPr lang="zh-CN" altLang="en-US" sz="2400" b="1" dirty="0">
              <a:solidFill>
                <a:srgbClr val="CC0000"/>
              </a:solidFill>
            </a:endParaRPr>
          </a:p>
        </p:txBody>
      </p:sp>
      <p:sp>
        <p:nvSpPr>
          <p:cNvPr id="40963" name="Text Box 3"/>
          <p:cNvSpPr txBox="1"/>
          <p:nvPr/>
        </p:nvSpPr>
        <p:spPr>
          <a:xfrm>
            <a:off x="533400" y="1143000"/>
            <a:ext cx="88392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zh-CN" altLang="en-US" sz="2000" dirty="0">
                <a:latin typeface="Verdana" panose="020B0604030504040204" pitchFamily="34" charset="0"/>
              </a:rPr>
              <a:t>设计“参数”的要求</a:t>
            </a:r>
            <a:endParaRPr lang="zh-CN" altLang="en-US" sz="2000" dirty="0">
              <a:latin typeface="Verdana" panose="020B0604030504040204" pitchFamily="34" charset="0"/>
            </a:endParaRPr>
          </a:p>
          <a:p>
            <a:pPr lvl="1" eaLnBrk="1" hangingPunct="1">
              <a:buClr>
                <a:srgbClr val="FF0000"/>
              </a:buClr>
              <a:buNone/>
            </a:pPr>
            <a:r>
              <a:rPr lang="en-US" altLang="zh-CN" sz="2000" dirty="0">
                <a:latin typeface="Verdana" panose="020B0604030504040204" pitchFamily="34" charset="0"/>
              </a:rPr>
              <a:t>2) 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函数中，将</a:t>
            </a:r>
            <a:r>
              <a:rPr lang="zh-CN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必须的但是暂时未知类型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设计成参数。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30760" name="Rectangle 8"/>
          <p:cNvSpPr/>
          <p:nvPr/>
        </p:nvSpPr>
        <p:spPr>
          <a:xfrm>
            <a:off x="1066800" y="2344738"/>
            <a:ext cx="7543800" cy="1038225"/>
          </a:xfrm>
          <a:prstGeom prst="rect">
            <a:avLst/>
          </a:prstGeom>
          <a:solidFill>
            <a:srgbClr val="FFCC99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2000" rIns="72000">
            <a:spAutoFit/>
          </a:bodyPr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008000"/>
                </a:solidFill>
                <a:latin typeface="Verdana" panose="020B060403050404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Verdana" panose="020B0604030504040204" pitchFamily="34" charset="0"/>
              </a:rPr>
              <a:t>判断两个整型值是否相等</a:t>
            </a:r>
            <a:endParaRPr lang="zh-CN" altLang="en-US" sz="2000" dirty="0">
              <a:solidFill>
                <a:srgbClr val="008000"/>
              </a:solidFill>
              <a:latin typeface="Verdana" panose="020B0604030504040204" pitchFamily="34" charset="0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1800" dirty="0">
                <a:solidFill>
                  <a:schemeClr val="tx1"/>
                </a:solidFill>
                <a:latin typeface="Verdana" panose="020B0604030504040204" pitchFamily="34" charset="0"/>
              </a:rPr>
              <a:t>int Equal(int x,int y)</a:t>
            </a:r>
            <a:endParaRPr lang="en-US" altLang="zh-CN" sz="1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1800" dirty="0">
                <a:solidFill>
                  <a:schemeClr val="tx1"/>
                </a:solidFill>
                <a:latin typeface="Verdana" panose="020B0604030504040204" pitchFamily="34" charset="0"/>
              </a:rPr>
              <a:t>{     return (x==y);   }</a:t>
            </a:r>
            <a:endParaRPr lang="en-US" altLang="zh-CN" sz="18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30761" name="Rectangle 9"/>
          <p:cNvSpPr/>
          <p:nvPr/>
        </p:nvSpPr>
        <p:spPr>
          <a:xfrm>
            <a:off x="1066800" y="3563938"/>
            <a:ext cx="7543800" cy="1038225"/>
          </a:xfrm>
          <a:prstGeom prst="rect">
            <a:avLst/>
          </a:prstGeom>
          <a:solidFill>
            <a:srgbClr val="FFCC99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2000" rIns="72000">
            <a:spAutoFit/>
          </a:bodyPr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008000"/>
                </a:solidFill>
                <a:latin typeface="Verdana" panose="020B060403050404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Verdana" panose="020B0604030504040204" pitchFamily="34" charset="0"/>
              </a:rPr>
              <a:t>判断两个浮点值是否相等</a:t>
            </a:r>
            <a:endParaRPr lang="zh-CN" altLang="en-US" sz="2000" dirty="0">
              <a:solidFill>
                <a:srgbClr val="008000"/>
              </a:solidFill>
              <a:latin typeface="Verdana" panose="020B0604030504040204" pitchFamily="34" charset="0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1800" dirty="0">
                <a:solidFill>
                  <a:schemeClr val="tx1"/>
                </a:solidFill>
                <a:latin typeface="Verdana" panose="020B0604030504040204" pitchFamily="34" charset="0"/>
              </a:rPr>
              <a:t>int Equal(double x,double y)</a:t>
            </a:r>
            <a:endParaRPr lang="en-US" altLang="zh-CN" sz="1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1800" dirty="0">
                <a:solidFill>
                  <a:schemeClr val="tx1"/>
                </a:solidFill>
                <a:latin typeface="Verdana" panose="020B0604030504040204" pitchFamily="34" charset="0"/>
              </a:rPr>
              <a:t>{     return (x==y);   }</a:t>
            </a:r>
            <a:endParaRPr lang="en-US" altLang="zh-CN" sz="18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30762" name="Rectangle 10"/>
          <p:cNvSpPr/>
          <p:nvPr/>
        </p:nvSpPr>
        <p:spPr>
          <a:xfrm>
            <a:off x="1066800" y="4783138"/>
            <a:ext cx="7543800" cy="1038225"/>
          </a:xfrm>
          <a:prstGeom prst="rect">
            <a:avLst/>
          </a:prstGeom>
          <a:solidFill>
            <a:srgbClr val="FFCC99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2000" rIns="72000">
            <a:spAutoFit/>
          </a:bodyPr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008000"/>
                </a:solidFill>
                <a:latin typeface="Verdana" panose="020B060403050404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Verdana" panose="020B0604030504040204" pitchFamily="34" charset="0"/>
              </a:rPr>
              <a:t>判断两个时间值是否相等</a:t>
            </a:r>
            <a:endParaRPr lang="zh-CN" altLang="en-US" sz="2000" dirty="0">
              <a:solidFill>
                <a:srgbClr val="008000"/>
              </a:solidFill>
              <a:latin typeface="Verdana" panose="020B0604030504040204" pitchFamily="34" charset="0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1800" dirty="0">
                <a:solidFill>
                  <a:schemeClr val="tx1"/>
                </a:solidFill>
                <a:latin typeface="Verdana" panose="020B0604030504040204" pitchFamily="34" charset="0"/>
              </a:rPr>
              <a:t>int Equal(Time x,Time y)</a:t>
            </a:r>
            <a:endParaRPr lang="en-US" altLang="zh-CN" sz="18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1800" dirty="0">
                <a:solidFill>
                  <a:schemeClr val="tx1"/>
                </a:solidFill>
                <a:latin typeface="Verdana" panose="020B0604030504040204" pitchFamily="34" charset="0"/>
              </a:rPr>
              <a:t>{     return (x==y);   }</a:t>
            </a:r>
            <a:endParaRPr lang="en-US" altLang="zh-CN" sz="18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30763" name="Text Box 11"/>
          <p:cNvSpPr txBox="1"/>
          <p:nvPr/>
        </p:nvSpPr>
        <p:spPr>
          <a:xfrm>
            <a:off x="990600" y="5927725"/>
            <a:ext cx="7848600" cy="7016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负担：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相同的函数实现形式要书写三遍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类属机制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类型做参数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，也称为模版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40968" name="Text Box 12"/>
          <p:cNvSpPr txBox="1"/>
          <p:nvPr/>
        </p:nvSpPr>
        <p:spPr>
          <a:xfrm>
            <a:off x="990600" y="1905000"/>
            <a:ext cx="7696200" cy="396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重载形式的实现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0" grpId="0" animBg="1"/>
      <p:bldP spid="330761" grpId="0" animBg="1"/>
      <p:bldP spid="330762" grpId="0" animBg="1"/>
      <p:bldP spid="3307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2" name="Group 31"/>
          <p:cNvGrpSpPr/>
          <p:nvPr/>
        </p:nvGrpSpPr>
        <p:grpSpPr>
          <a:xfrm>
            <a:off x="533400" y="882650"/>
            <a:ext cx="8229600" cy="4864100"/>
            <a:chOff x="336" y="556"/>
            <a:chExt cx="5184" cy="3064"/>
          </a:xfrm>
        </p:grpSpPr>
        <p:sp>
          <p:nvSpPr>
            <p:cNvPr id="5125" name="AutoShape 5"/>
            <p:cNvSpPr/>
            <p:nvPr/>
          </p:nvSpPr>
          <p:spPr>
            <a:xfrm>
              <a:off x="960" y="960"/>
              <a:ext cx="385" cy="453"/>
            </a:xfrm>
            <a:prstGeom prst="foldedCorner">
              <a:avLst>
                <a:gd name="adj" fmla="val 12500"/>
              </a:avLst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5126" name="AutoShape 6"/>
            <p:cNvSpPr/>
            <p:nvPr/>
          </p:nvSpPr>
          <p:spPr>
            <a:xfrm>
              <a:off x="960" y="2688"/>
              <a:ext cx="384" cy="453"/>
            </a:xfrm>
            <a:prstGeom prst="foldedCorner">
              <a:avLst>
                <a:gd name="adj" fmla="val 12500"/>
              </a:avLst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5127" name="Oval 7"/>
            <p:cNvSpPr/>
            <p:nvPr/>
          </p:nvSpPr>
          <p:spPr>
            <a:xfrm>
              <a:off x="1872" y="768"/>
              <a:ext cx="768" cy="768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p>
              <a:pPr algn="ctr"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C++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编译器</a:t>
              </a: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8" name="Oval 8"/>
            <p:cNvSpPr/>
            <p:nvPr/>
          </p:nvSpPr>
          <p:spPr>
            <a:xfrm>
              <a:off x="1872" y="2544"/>
              <a:ext cx="768" cy="768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C++</a:t>
              </a:r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编译器</a:t>
              </a: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29" name="AutoShape 9"/>
            <p:cNvSpPr/>
            <p:nvPr/>
          </p:nvSpPr>
          <p:spPr>
            <a:xfrm>
              <a:off x="3167" y="960"/>
              <a:ext cx="385" cy="453"/>
            </a:xfrm>
            <a:prstGeom prst="foldedCorner">
              <a:avLst>
                <a:gd name="adj" fmla="val 12500"/>
              </a:avLst>
            </a:prstGeom>
            <a:solidFill>
              <a:srgbClr val="FF99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5130" name="AutoShape 10"/>
            <p:cNvSpPr/>
            <p:nvPr/>
          </p:nvSpPr>
          <p:spPr>
            <a:xfrm>
              <a:off x="3168" y="2736"/>
              <a:ext cx="385" cy="453"/>
            </a:xfrm>
            <a:prstGeom prst="foldedCorner">
              <a:avLst>
                <a:gd name="adj" fmla="val 12500"/>
              </a:avLst>
            </a:prstGeom>
            <a:solidFill>
              <a:srgbClr val="FF99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5131" name="Oval 11"/>
            <p:cNvSpPr/>
            <p:nvPr/>
          </p:nvSpPr>
          <p:spPr>
            <a:xfrm>
              <a:off x="3504" y="1824"/>
              <a:ext cx="912" cy="480"/>
            </a:xfrm>
            <a:prstGeom prst="ellipse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链接程序</a:t>
              </a: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2" name="AutoShape 12"/>
            <p:cNvSpPr/>
            <p:nvPr/>
          </p:nvSpPr>
          <p:spPr>
            <a:xfrm>
              <a:off x="4848" y="1851"/>
              <a:ext cx="385" cy="453"/>
            </a:xfrm>
            <a:prstGeom prst="foldedCorner">
              <a:avLst>
                <a:gd name="adj" fmla="val 12500"/>
              </a:avLst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5133" name="Text Box 13"/>
            <p:cNvSpPr txBox="1"/>
            <p:nvPr/>
          </p:nvSpPr>
          <p:spPr>
            <a:xfrm>
              <a:off x="864" y="576"/>
              <a:ext cx="62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程序的源文件</a:t>
              </a: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4" name="Text Box 14"/>
            <p:cNvSpPr txBox="1"/>
            <p:nvPr/>
          </p:nvSpPr>
          <p:spPr>
            <a:xfrm>
              <a:off x="336" y="1824"/>
              <a:ext cx="57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库的  头文件</a:t>
              </a: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5" name="Text Box 15"/>
            <p:cNvSpPr txBox="1"/>
            <p:nvPr/>
          </p:nvSpPr>
          <p:spPr>
            <a:xfrm>
              <a:off x="864" y="3216"/>
              <a:ext cx="72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库的     实现文件</a:t>
              </a: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6" name="Text Box 16"/>
            <p:cNvSpPr txBox="1"/>
            <p:nvPr/>
          </p:nvSpPr>
          <p:spPr>
            <a:xfrm>
              <a:off x="3024" y="556"/>
              <a:ext cx="76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程序的   目标文件</a:t>
              </a: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7" name="Text Box 17"/>
            <p:cNvSpPr txBox="1"/>
            <p:nvPr/>
          </p:nvSpPr>
          <p:spPr>
            <a:xfrm>
              <a:off x="3072" y="3216"/>
              <a:ext cx="76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库的          目标文件</a:t>
              </a: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8" name="Text Box 18"/>
            <p:cNvSpPr txBox="1"/>
            <p:nvPr/>
          </p:nvSpPr>
          <p:spPr>
            <a:xfrm>
              <a:off x="4656" y="2352"/>
              <a:ext cx="86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程序的     可执行文件</a:t>
              </a:r>
              <a:endParaRPr lang="zh-CN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39" name="Line 19"/>
            <p:cNvSpPr/>
            <p:nvPr/>
          </p:nvSpPr>
          <p:spPr>
            <a:xfrm>
              <a:off x="1344" y="1152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40" name="Line 21"/>
            <p:cNvSpPr/>
            <p:nvPr/>
          </p:nvSpPr>
          <p:spPr>
            <a:xfrm>
              <a:off x="2640" y="1152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41" name="Line 22"/>
            <p:cNvSpPr/>
            <p:nvPr/>
          </p:nvSpPr>
          <p:spPr>
            <a:xfrm>
              <a:off x="1344" y="2928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42" name="Line 23"/>
            <p:cNvSpPr/>
            <p:nvPr/>
          </p:nvSpPr>
          <p:spPr>
            <a:xfrm>
              <a:off x="2640" y="2928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43" name="Line 24"/>
            <p:cNvSpPr/>
            <p:nvPr/>
          </p:nvSpPr>
          <p:spPr>
            <a:xfrm>
              <a:off x="3552" y="1152"/>
              <a:ext cx="384" cy="6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44" name="Line 25"/>
            <p:cNvSpPr/>
            <p:nvPr/>
          </p:nvSpPr>
          <p:spPr>
            <a:xfrm flipV="1">
              <a:off x="3552" y="2304"/>
              <a:ext cx="384" cy="6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45" name="Line 26"/>
            <p:cNvSpPr/>
            <p:nvPr/>
          </p:nvSpPr>
          <p:spPr>
            <a:xfrm>
              <a:off x="4416" y="2064"/>
              <a:ext cx="4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46" name="Line 27"/>
            <p:cNvSpPr/>
            <p:nvPr/>
          </p:nvSpPr>
          <p:spPr>
            <a:xfrm flipV="1">
              <a:off x="1152" y="1392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5147" name="Line 28"/>
            <p:cNvSpPr/>
            <p:nvPr/>
          </p:nvSpPr>
          <p:spPr>
            <a:xfrm>
              <a:off x="1152" y="2256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5148" name="AutoShape 4"/>
            <p:cNvSpPr/>
            <p:nvPr/>
          </p:nvSpPr>
          <p:spPr>
            <a:xfrm>
              <a:off x="960" y="1824"/>
              <a:ext cx="385" cy="453"/>
            </a:xfrm>
            <a:prstGeom prst="foldedCorner">
              <a:avLst>
                <a:gd name="adj" fmla="val 12500"/>
              </a:avLst>
            </a:prstGeom>
            <a:solidFill>
              <a:srgbClr val="99CC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charset="0"/>
              </a:endParaRPr>
            </a:p>
          </p:txBody>
        </p:sp>
      </p:grpSp>
      <p:sp>
        <p:nvSpPr>
          <p:cNvPr id="5123" name="Rectangle 30"/>
          <p:cNvSpPr/>
          <p:nvPr/>
        </p:nvSpPr>
        <p:spPr>
          <a:xfrm>
            <a:off x="1447800" y="2743200"/>
            <a:ext cx="762000" cy="2362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5124" name="Rectangle 32"/>
          <p:cNvSpPr>
            <a:spLocks noGrp="1"/>
          </p:cNvSpPr>
          <p:nvPr>
            <p:ph type="title" idx="4294967295"/>
          </p:nvPr>
        </p:nvSpPr>
        <p:spPr>
          <a:xfrm>
            <a:off x="2667000" y="6019800"/>
            <a:ext cx="32004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r>
              <a:rPr lang="zh-CN" altLang="en-US" sz="1800" dirty="0">
                <a:solidFill>
                  <a:schemeClr val="tx1"/>
                </a:solidFill>
              </a:rPr>
              <a:t>图</a:t>
            </a:r>
            <a:r>
              <a:rPr lang="en-US" altLang="zh-CN" sz="1800" dirty="0">
                <a:solidFill>
                  <a:schemeClr val="tx1"/>
                </a:solidFill>
              </a:rPr>
              <a:t>4.1 </a:t>
            </a:r>
            <a:r>
              <a:rPr lang="zh-CN" altLang="en-US" sz="1800" dirty="0">
                <a:solidFill>
                  <a:schemeClr val="tx1"/>
                </a:solidFill>
              </a:rPr>
              <a:t>程序的翻译过程   </a:t>
            </a:r>
            <a:r>
              <a:rPr lang="en-US" altLang="zh-CN" sz="1800" dirty="0">
                <a:solidFill>
                  <a:schemeClr val="tx1"/>
                </a:solidFill>
              </a:rPr>
              <a:t>p134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heck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3"/>
          <p:cNvSpPr>
            <a:spLocks noGrp="1"/>
          </p:cNvSpPr>
          <p:nvPr>
            <p:ph type="title" idx="4294967295"/>
          </p:nvPr>
        </p:nvSpPr>
        <p:spPr>
          <a:xfrm>
            <a:off x="228600" y="685800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C0000"/>
                </a:solidFill>
              </a:rPr>
              <a:t>C++</a:t>
            </a:r>
            <a:r>
              <a:rPr lang="zh-CN" altLang="en-US" sz="2400" b="1" dirty="0">
                <a:solidFill>
                  <a:srgbClr val="CC0000"/>
                </a:solidFill>
              </a:rPr>
              <a:t>中重用性和通用性：重载和模版</a:t>
            </a:r>
            <a:endParaRPr lang="zh-CN" altLang="en-US" sz="2400" b="1" dirty="0">
              <a:solidFill>
                <a:srgbClr val="CC0000"/>
              </a:solidFill>
            </a:endParaRPr>
          </a:p>
        </p:txBody>
      </p:sp>
      <p:sp>
        <p:nvSpPr>
          <p:cNvPr id="41987" name="Text Box 9"/>
          <p:cNvSpPr txBox="1"/>
          <p:nvPr/>
        </p:nvSpPr>
        <p:spPr>
          <a:xfrm>
            <a:off x="533400" y="1143000"/>
            <a:ext cx="88392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zh-CN" altLang="en-US" sz="2000" dirty="0">
                <a:latin typeface="Verdana" panose="020B0604030504040204" pitchFamily="34" charset="0"/>
              </a:rPr>
              <a:t>设计“参数”的要求</a:t>
            </a:r>
            <a:endParaRPr lang="zh-CN" altLang="en-US" sz="2000" dirty="0">
              <a:latin typeface="Verdana" panose="020B0604030504040204" pitchFamily="34" charset="0"/>
            </a:endParaRPr>
          </a:p>
          <a:p>
            <a:pPr lvl="1" eaLnBrk="1" hangingPunct="1">
              <a:buClr>
                <a:srgbClr val="FF0000"/>
              </a:buClr>
              <a:buNone/>
            </a:pPr>
            <a:r>
              <a:rPr lang="en-US" altLang="zh-CN" sz="2000" dirty="0">
                <a:latin typeface="Verdana" panose="020B0604030504040204" pitchFamily="34" charset="0"/>
              </a:rPr>
              <a:t>2) 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函数中，将</a:t>
            </a:r>
            <a:r>
              <a:rPr lang="zh-CN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必须的但是暂时未知类型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设计成参数。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00042" name="Rectangle 10"/>
          <p:cNvSpPr/>
          <p:nvPr/>
        </p:nvSpPr>
        <p:spPr>
          <a:xfrm>
            <a:off x="609600" y="2362200"/>
            <a:ext cx="7924800" cy="1439863"/>
          </a:xfrm>
          <a:prstGeom prst="rect">
            <a:avLst/>
          </a:prstGeom>
          <a:solidFill>
            <a:srgbClr val="CCECFF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2000" rIns="72000">
            <a:spAutoFit/>
          </a:bodyPr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判断两个值是否相等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template&lt;typename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&gt;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//template&lt;class T&gt;</a:t>
            </a: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int Equal(T x,T y)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     return (x==y);   }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0043" name="Text Box 11"/>
          <p:cNvSpPr txBox="1"/>
          <p:nvPr/>
        </p:nvSpPr>
        <p:spPr>
          <a:xfrm>
            <a:off x="609600" y="1905000"/>
            <a:ext cx="7696200" cy="396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类属形式的实现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—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模板函数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:  p402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00044" name="Rectangle 12"/>
          <p:cNvSpPr/>
          <p:nvPr/>
        </p:nvSpPr>
        <p:spPr>
          <a:xfrm>
            <a:off x="609600" y="3962400"/>
            <a:ext cx="7924800" cy="1774825"/>
          </a:xfrm>
          <a:prstGeom prst="rect">
            <a:avLst/>
          </a:prstGeom>
          <a:solidFill>
            <a:srgbClr val="CCECFF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72000" rIns="72000">
            <a:spAutoFit/>
          </a:bodyPr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使用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: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根据调用时传递的参数类型自动实例化，变形三个重载形式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参看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:Templatefunction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cout&lt;&lt;Equal(3,5);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cout&lt;&lt;Equal(4.1,5.3);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cout&lt;&lt;Equal(aTime,bTime);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0045" name="Text Box 13"/>
          <p:cNvSpPr txBox="1"/>
          <p:nvPr/>
        </p:nvSpPr>
        <p:spPr>
          <a:xfrm>
            <a:off x="609600" y="6308725"/>
            <a:ext cx="7772400" cy="396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扩展：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从类属函数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模板函数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)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类属类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模板类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300046" name="Text Box 14"/>
          <p:cNvSpPr txBox="1"/>
          <p:nvPr/>
        </p:nvSpPr>
        <p:spPr>
          <a:xfrm>
            <a:off x="609600" y="5867400"/>
            <a:ext cx="7772400" cy="396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自学书中的例子：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交换两个数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-swap 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和 显示一个数组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-display</a:t>
            </a: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2" grpId="0" animBg="1"/>
      <p:bldP spid="300043" grpId="0"/>
      <p:bldP spid="300044" grpId="0" animBg="1"/>
      <p:bldP spid="300045" grpId="0"/>
      <p:bldP spid="3000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685800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C0000"/>
                </a:solidFill>
              </a:rPr>
              <a:t>C++</a:t>
            </a:r>
            <a:r>
              <a:rPr lang="zh-CN" altLang="en-US" sz="2400" b="1" dirty="0">
                <a:solidFill>
                  <a:srgbClr val="CC0000"/>
                </a:solidFill>
              </a:rPr>
              <a:t>中重用性和通用性：重载和模版</a:t>
            </a:r>
            <a:endParaRPr lang="zh-CN" altLang="en-US" sz="2400" b="1" dirty="0">
              <a:solidFill>
                <a:srgbClr val="CC0000"/>
              </a:solidFill>
            </a:endParaRPr>
          </a:p>
        </p:txBody>
      </p:sp>
      <p:sp>
        <p:nvSpPr>
          <p:cNvPr id="43011" name="Text Box 8"/>
          <p:cNvSpPr txBox="1"/>
          <p:nvPr/>
        </p:nvSpPr>
        <p:spPr>
          <a:xfrm>
            <a:off x="457200" y="1143000"/>
            <a:ext cx="88392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zh-CN" altLang="en-US" sz="2000" dirty="0">
                <a:latin typeface="Verdana" panose="020B0604030504040204" pitchFamily="34" charset="0"/>
              </a:rPr>
              <a:t>设计“参数”的要求</a:t>
            </a:r>
            <a:endParaRPr lang="zh-CN" altLang="en-US" sz="2000" dirty="0">
              <a:latin typeface="Verdana" panose="020B0604030504040204" pitchFamily="34" charset="0"/>
            </a:endParaRPr>
          </a:p>
          <a:p>
            <a:pPr lvl="1" eaLnBrk="1" hangingPunct="1">
              <a:buClr>
                <a:srgbClr val="FF0000"/>
              </a:buClr>
              <a:buNone/>
            </a:pPr>
            <a:r>
              <a:rPr lang="en-US" altLang="zh-CN" sz="2000" dirty="0">
                <a:latin typeface="Verdana" panose="020B0604030504040204" pitchFamily="34" charset="0"/>
              </a:rPr>
              <a:t>3) </a:t>
            </a:r>
            <a:r>
              <a:rPr lang="zh-CN" altLang="en-US" sz="2000" u="sng" dirty="0">
                <a:solidFill>
                  <a:schemeClr val="tx1"/>
                </a:solidFill>
                <a:latin typeface="Verdana" panose="020B0604030504040204" pitchFamily="34" charset="0"/>
              </a:rPr>
              <a:t>类定义中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，将</a:t>
            </a:r>
            <a:r>
              <a:rPr lang="zh-CN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必须的但是暂时未知类型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设计成参数。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32809" name="Text Box 9"/>
          <p:cNvSpPr txBox="1"/>
          <p:nvPr/>
        </p:nvSpPr>
        <p:spPr>
          <a:xfrm>
            <a:off x="609600" y="1981200"/>
            <a:ext cx="7696200" cy="396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语法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: p406-p407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2810" name="Text Box 10"/>
          <p:cNvSpPr txBox="1"/>
          <p:nvPr/>
        </p:nvSpPr>
        <p:spPr>
          <a:xfrm>
            <a:off x="304800" y="2514600"/>
            <a:ext cx="8686800" cy="3787775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defTabSz="341630"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template  &lt;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class </a:t>
            </a:r>
            <a:r>
              <a:rPr lang="en-US" altLang="zh-CN" sz="2000" dirty="0">
                <a:latin typeface="Arial" panose="020B0604020202020204" pitchFamily="34" charset="0"/>
              </a:rPr>
              <a:t>/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typename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T </a:t>
            </a:r>
            <a:r>
              <a:rPr lang="en-US" altLang="zh-CN" sz="2000" dirty="0">
                <a:latin typeface="Arial" panose="020B0604020202020204" pitchFamily="34" charset="0"/>
              </a:rPr>
              <a:t>&gt;  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class TemplateClass{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public: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构造函数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: 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带一个类型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T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的常量引用参数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TemplateClass (const T&amp; item); 	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T f();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成员函数：使用类型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T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作为返回值类型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void g( T  item);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成员函数，使用类型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T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作为参数类型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...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private: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		T dataValue;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数据成员，类型为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T</a:t>
            </a: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		...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};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2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9" grpId="0"/>
      <p:bldP spid="3328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685800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C0000"/>
                </a:solidFill>
              </a:rPr>
              <a:t>C++</a:t>
            </a:r>
            <a:r>
              <a:rPr lang="zh-CN" altLang="en-US" sz="2400" b="1" dirty="0">
                <a:solidFill>
                  <a:srgbClr val="CC0000"/>
                </a:solidFill>
              </a:rPr>
              <a:t>中重用性和通用性：重载和模版</a:t>
            </a:r>
            <a:endParaRPr lang="zh-CN" altLang="en-US" sz="2400" b="1" dirty="0">
              <a:solidFill>
                <a:srgbClr val="CC0000"/>
              </a:solidFill>
            </a:endParaRPr>
          </a:p>
        </p:txBody>
      </p:sp>
      <p:sp>
        <p:nvSpPr>
          <p:cNvPr id="44035" name="Text Box 3"/>
          <p:cNvSpPr txBox="1"/>
          <p:nvPr/>
        </p:nvSpPr>
        <p:spPr>
          <a:xfrm>
            <a:off x="457200" y="1143000"/>
            <a:ext cx="88392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zh-CN" altLang="en-US" sz="2000" dirty="0">
                <a:latin typeface="Verdana" panose="020B0604030504040204" pitchFamily="34" charset="0"/>
              </a:rPr>
              <a:t>设计“参数”的要求</a:t>
            </a:r>
            <a:endParaRPr lang="zh-CN" altLang="en-US" sz="2000" dirty="0">
              <a:latin typeface="Verdana" panose="020B0604030504040204" pitchFamily="34" charset="0"/>
            </a:endParaRPr>
          </a:p>
          <a:p>
            <a:pPr lvl="1" eaLnBrk="1" hangingPunct="1">
              <a:buClr>
                <a:srgbClr val="FF0000"/>
              </a:buClr>
              <a:buNone/>
            </a:pPr>
            <a:r>
              <a:rPr lang="en-US" altLang="zh-CN" sz="2000" dirty="0">
                <a:latin typeface="Verdana" panose="020B0604030504040204" pitchFamily="34" charset="0"/>
              </a:rPr>
              <a:t>3) </a:t>
            </a:r>
            <a:r>
              <a:rPr lang="zh-CN" altLang="en-US" sz="2000" u="sng" dirty="0">
                <a:solidFill>
                  <a:schemeClr val="tx1"/>
                </a:solidFill>
                <a:latin typeface="Verdana" panose="020B0604030504040204" pitchFamily="34" charset="0"/>
              </a:rPr>
              <a:t>类定义中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，将</a:t>
            </a:r>
            <a:r>
              <a:rPr lang="zh-CN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必须的但是暂时未知类型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设计成参数。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34854" name="Text Box 6"/>
          <p:cNvSpPr txBox="1"/>
          <p:nvPr/>
        </p:nvSpPr>
        <p:spPr>
          <a:xfrm>
            <a:off x="609600" y="1981200"/>
            <a:ext cx="7696200" cy="396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例程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参看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TemplateClass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4855" name="Text Box 7"/>
          <p:cNvSpPr txBox="1"/>
          <p:nvPr/>
        </p:nvSpPr>
        <p:spPr>
          <a:xfrm>
            <a:off x="304800" y="2514600"/>
            <a:ext cx="8686800" cy="3787775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defTabSz="341630"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 MULT1_PARA.hpp</a:t>
            </a: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template  &lt; typename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T1,</a:t>
            </a:r>
            <a:r>
              <a:rPr lang="en-US" altLang="zh-CN" sz="2000" dirty="0">
                <a:latin typeface="Arial" panose="020B0604020202020204" pitchFamily="34" charset="0"/>
              </a:rPr>
              <a:t>typename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T2 </a:t>
            </a:r>
            <a:r>
              <a:rPr lang="en-US" altLang="zh-CN" sz="2000" dirty="0">
                <a:latin typeface="Arial" panose="020B0604020202020204" pitchFamily="34" charset="0"/>
              </a:rPr>
              <a:t>&gt;  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class MULT1_PARA{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public: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MULT1_PARA (const T1&amp; x,const T2&amp; y); 	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void show();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private: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	T1 first;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T2 second;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};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 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模板类的实现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, 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后一页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4" grpId="0"/>
      <p:bldP spid="33485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685800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C0000"/>
                </a:solidFill>
              </a:rPr>
              <a:t>C++</a:t>
            </a:r>
            <a:r>
              <a:rPr lang="zh-CN" altLang="en-US" sz="2400" b="1" dirty="0">
                <a:solidFill>
                  <a:srgbClr val="CC0000"/>
                </a:solidFill>
              </a:rPr>
              <a:t>中重用性和通用性：重载和模版</a:t>
            </a:r>
            <a:endParaRPr lang="zh-CN" altLang="en-US" sz="2400" b="1" dirty="0">
              <a:solidFill>
                <a:srgbClr val="CC0000"/>
              </a:solidFill>
            </a:endParaRPr>
          </a:p>
        </p:txBody>
      </p:sp>
      <p:sp>
        <p:nvSpPr>
          <p:cNvPr id="45059" name="Text Box 3"/>
          <p:cNvSpPr txBox="1"/>
          <p:nvPr/>
        </p:nvSpPr>
        <p:spPr>
          <a:xfrm>
            <a:off x="457200" y="1143000"/>
            <a:ext cx="88392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zh-CN" altLang="en-US" sz="2000" dirty="0">
                <a:latin typeface="Verdana" panose="020B0604030504040204" pitchFamily="34" charset="0"/>
              </a:rPr>
              <a:t>设计“参数”的要求</a:t>
            </a:r>
            <a:endParaRPr lang="zh-CN" altLang="en-US" sz="2000" dirty="0">
              <a:latin typeface="Verdana" panose="020B0604030504040204" pitchFamily="34" charset="0"/>
            </a:endParaRPr>
          </a:p>
          <a:p>
            <a:pPr lvl="1" eaLnBrk="1" hangingPunct="1">
              <a:buClr>
                <a:srgbClr val="FF0000"/>
              </a:buClr>
              <a:buNone/>
            </a:pPr>
            <a:r>
              <a:rPr lang="en-US" altLang="zh-CN" sz="2000" dirty="0">
                <a:latin typeface="Verdana" panose="020B0604030504040204" pitchFamily="34" charset="0"/>
              </a:rPr>
              <a:t>3) </a:t>
            </a:r>
            <a:r>
              <a:rPr lang="zh-CN" altLang="en-US" sz="2000" u="sng" dirty="0">
                <a:solidFill>
                  <a:schemeClr val="tx1"/>
                </a:solidFill>
                <a:latin typeface="Verdana" panose="020B0604030504040204" pitchFamily="34" charset="0"/>
              </a:rPr>
              <a:t>类定义中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，将</a:t>
            </a:r>
            <a:r>
              <a:rPr lang="zh-CN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必须的但是暂时未知类型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设计成参数。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38948" name="Text Box 4"/>
          <p:cNvSpPr txBox="1"/>
          <p:nvPr/>
        </p:nvSpPr>
        <p:spPr>
          <a:xfrm>
            <a:off x="609600" y="1981200"/>
            <a:ext cx="7696200" cy="396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例程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参看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TemplateClass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8950" name="Text Box 6"/>
          <p:cNvSpPr txBox="1"/>
          <p:nvPr/>
        </p:nvSpPr>
        <p:spPr>
          <a:xfrm>
            <a:off x="304800" y="2514600"/>
            <a:ext cx="8686800" cy="3482975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defTabSz="341630"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 MULT1_PARA.hpp</a:t>
            </a: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template  &lt; typename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T1,</a:t>
            </a:r>
            <a:r>
              <a:rPr lang="en-US" altLang="zh-CN" sz="2000" dirty="0">
                <a:latin typeface="Arial" panose="020B0604020202020204" pitchFamily="34" charset="0"/>
              </a:rPr>
              <a:t>typename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T2 </a:t>
            </a:r>
            <a:r>
              <a:rPr lang="en-US" altLang="zh-CN" sz="2000" dirty="0">
                <a:latin typeface="Arial" panose="020B0604020202020204" pitchFamily="34" charset="0"/>
              </a:rPr>
              <a:t>&gt;  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MULT1_PARA&lt;T1,T2&gt; :: MULT1_PARA (T1 x,T2 y):first(x),second(y)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          }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template  &lt; typename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T1,</a:t>
            </a:r>
            <a:r>
              <a:rPr lang="en-US" altLang="zh-CN" sz="2000" dirty="0">
                <a:latin typeface="Arial" panose="020B0604020202020204" pitchFamily="34" charset="0"/>
              </a:rPr>
              <a:t>typename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T2 </a:t>
            </a:r>
            <a:r>
              <a:rPr lang="en-US" altLang="zh-CN" sz="2000" dirty="0">
                <a:latin typeface="Arial" panose="020B0604020202020204" pitchFamily="34" charset="0"/>
              </a:rPr>
              <a:t>&gt;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void  MULT1_PARA&lt;T1,T2&gt; :: show()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  cout&lt;&lt;first&lt;&lt;endl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cout&lt;&lt;second&lt;&lt;endl;    }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dirty="0">
                <a:latin typeface="Arial" panose="020B0604020202020204" pitchFamily="34" charset="0"/>
              </a:rPr>
              <a:t>注意模板类定义文件的特点：类界面和实现不分离。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 模板类的使用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后一页  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8" grpId="0"/>
      <p:bldP spid="33895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685800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C0000"/>
                </a:solidFill>
              </a:rPr>
              <a:t>C++</a:t>
            </a:r>
            <a:r>
              <a:rPr lang="zh-CN" altLang="en-US" sz="2400" b="1" dirty="0">
                <a:solidFill>
                  <a:srgbClr val="CC0000"/>
                </a:solidFill>
              </a:rPr>
              <a:t>中重用性和通用性：重载和模版</a:t>
            </a:r>
            <a:endParaRPr lang="zh-CN" altLang="en-US" sz="2400" b="1" dirty="0">
              <a:solidFill>
                <a:srgbClr val="CC0000"/>
              </a:solidFill>
            </a:endParaRPr>
          </a:p>
        </p:txBody>
      </p:sp>
      <p:sp>
        <p:nvSpPr>
          <p:cNvPr id="46083" name="Text Box 3"/>
          <p:cNvSpPr txBox="1"/>
          <p:nvPr/>
        </p:nvSpPr>
        <p:spPr>
          <a:xfrm>
            <a:off x="457200" y="1143000"/>
            <a:ext cx="88392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zh-CN" altLang="en-US" sz="2000" dirty="0">
                <a:latin typeface="Verdana" panose="020B0604030504040204" pitchFamily="34" charset="0"/>
              </a:rPr>
              <a:t>设计“参数”的要求</a:t>
            </a:r>
            <a:endParaRPr lang="zh-CN" altLang="en-US" sz="2000" dirty="0">
              <a:latin typeface="Verdana" panose="020B0604030504040204" pitchFamily="34" charset="0"/>
            </a:endParaRPr>
          </a:p>
          <a:p>
            <a:pPr lvl="1" eaLnBrk="1" hangingPunct="1">
              <a:buClr>
                <a:srgbClr val="FF0000"/>
              </a:buClr>
              <a:buNone/>
            </a:pPr>
            <a:r>
              <a:rPr lang="en-US" altLang="zh-CN" sz="2000" dirty="0">
                <a:latin typeface="Verdana" panose="020B0604030504040204" pitchFamily="34" charset="0"/>
              </a:rPr>
              <a:t>3) </a:t>
            </a:r>
            <a:r>
              <a:rPr lang="zh-CN" altLang="en-US" sz="2000" u="sng" dirty="0">
                <a:solidFill>
                  <a:schemeClr val="tx1"/>
                </a:solidFill>
                <a:latin typeface="Verdana" panose="020B0604030504040204" pitchFamily="34" charset="0"/>
              </a:rPr>
              <a:t>类定义中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，将</a:t>
            </a:r>
            <a:r>
              <a:rPr lang="zh-CN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必须的但是暂时未知类型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设计成参数。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6084" name="Text Box 6"/>
          <p:cNvSpPr txBox="1"/>
          <p:nvPr/>
        </p:nvSpPr>
        <p:spPr>
          <a:xfrm>
            <a:off x="609600" y="1981200"/>
            <a:ext cx="7696200" cy="396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例程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参看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MULT1_PARA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6903" name="Text Box 7"/>
          <p:cNvSpPr txBox="1"/>
          <p:nvPr/>
        </p:nvSpPr>
        <p:spPr>
          <a:xfrm>
            <a:off x="228600" y="2514600"/>
            <a:ext cx="8686800" cy="3787775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defTabSz="341630"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 MULT1_PARA_main.cpp</a:t>
            </a: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#include” MULT1_PARA.hpp”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int main()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{    //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注意模板类实例化的方法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Time aTime(5,30,’p’);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latin typeface="Arial" panose="020B0604020202020204" pitchFamily="34" charset="0"/>
              </a:rPr>
              <a:t>MULT1_PARA&lt;int,double&gt;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obj1(2 , 3.14);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latin typeface="Arial" panose="020B0604020202020204" pitchFamily="34" charset="0"/>
              </a:rPr>
              <a:t>MULT1_PARA&lt;Time,char&gt;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obj2(aTime, 'Y');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     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 obj1.show();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 obj2.show();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34163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 return 0;      }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6904" name="Text Box 8"/>
          <p:cNvSpPr txBox="1"/>
          <p:nvPr/>
        </p:nvSpPr>
        <p:spPr>
          <a:xfrm>
            <a:off x="228600" y="6384925"/>
            <a:ext cx="8915400" cy="396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buClr>
                <a:srgbClr val="CC0000"/>
              </a:buClr>
              <a:buChar char="v"/>
            </a:pPr>
            <a:r>
              <a:rPr lang="zh-CN" altLang="en-US" sz="2000" dirty="0">
                <a:latin typeface="宋体" panose="02010600030101010101" pitchFamily="2" charset="-122"/>
              </a:rPr>
              <a:t>采用模板定义的类。必须实例化后才能成为创建对象的类类型。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3" grpId="0" animBg="1"/>
      <p:bldP spid="33690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685800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C0000"/>
                </a:solidFill>
              </a:rPr>
              <a:t>C++</a:t>
            </a:r>
            <a:r>
              <a:rPr lang="zh-CN" altLang="en-US" sz="2400" b="1" dirty="0">
                <a:solidFill>
                  <a:srgbClr val="CC0000"/>
                </a:solidFill>
              </a:rPr>
              <a:t>中重用性和通用性：重载和模版</a:t>
            </a:r>
            <a:endParaRPr lang="zh-CN" altLang="en-US" sz="2400" b="1" dirty="0">
              <a:solidFill>
                <a:srgbClr val="CC0000"/>
              </a:solidFill>
            </a:endParaRPr>
          </a:p>
        </p:txBody>
      </p:sp>
      <p:sp>
        <p:nvSpPr>
          <p:cNvPr id="47107" name="Text Box 3"/>
          <p:cNvSpPr txBox="1"/>
          <p:nvPr/>
        </p:nvSpPr>
        <p:spPr>
          <a:xfrm>
            <a:off x="457200" y="1143000"/>
            <a:ext cx="88392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zh-CN" altLang="en-US" sz="2000" dirty="0">
                <a:latin typeface="Verdana" panose="020B0604030504040204" pitchFamily="34" charset="0"/>
              </a:rPr>
              <a:t>设计“参数”的要求</a:t>
            </a:r>
            <a:endParaRPr lang="zh-CN" altLang="en-US" sz="2000" dirty="0">
              <a:latin typeface="Verdana" panose="020B0604030504040204" pitchFamily="34" charset="0"/>
            </a:endParaRPr>
          </a:p>
          <a:p>
            <a:pPr lvl="1" eaLnBrk="1" hangingPunct="1">
              <a:buClr>
                <a:srgbClr val="FF0000"/>
              </a:buClr>
              <a:buNone/>
            </a:pPr>
            <a:r>
              <a:rPr lang="en-US" altLang="zh-CN" sz="2000" dirty="0">
                <a:latin typeface="Verdana" panose="020B0604030504040204" pitchFamily="34" charset="0"/>
              </a:rPr>
              <a:t>3) </a:t>
            </a:r>
            <a:r>
              <a:rPr lang="zh-CN" altLang="en-US" sz="2000" u="sng" dirty="0">
                <a:solidFill>
                  <a:schemeClr val="tx1"/>
                </a:solidFill>
                <a:latin typeface="Verdana" panose="020B0604030504040204" pitchFamily="34" charset="0"/>
              </a:rPr>
              <a:t>类定义中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，将</a:t>
            </a:r>
            <a:r>
              <a:rPr lang="zh-CN" altLang="en-US" sz="2000" dirty="0">
                <a:solidFill>
                  <a:schemeClr val="accent2"/>
                </a:solidFill>
                <a:latin typeface="Verdana" panose="020B0604030504040204" pitchFamily="34" charset="0"/>
              </a:rPr>
              <a:t>必须的但是暂时未知类型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设计成参数。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40996" name="Text Box 4"/>
          <p:cNvSpPr txBox="1"/>
          <p:nvPr/>
        </p:nvSpPr>
        <p:spPr>
          <a:xfrm>
            <a:off x="609600" y="1981200"/>
            <a:ext cx="8229600" cy="31400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关于类模版的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条重要规则：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p407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：所有定义在类声明之外的操作必须是模版函数（类内成员自动的约束为模版函数）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：任何将模版类的名字作类型使用时必须参数化（类名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参数表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&gt;)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：当使用类模版时，编译器必须能找到相应的操作定义（模版文件的组织：           方法一，头文件和实现文件放在一起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ClassName.h;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方法二，实现放在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ClassName.template,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ClassName.h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的最后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#include “ClassName.template”   )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charRg st="1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0996">
                                            <p:txEl>
                                              <p:charRg st="18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charRg st="57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0996">
                                            <p:txEl>
                                              <p:charRg st="57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charRg st="89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0996">
                                            <p:txEl>
                                              <p:charRg st="89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>
                                            <p:txEl>
                                              <p:charRg st="164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0996">
                                            <p:txEl>
                                              <p:charRg st="164" end="2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685800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CC0000"/>
                </a:solidFill>
              </a:rPr>
              <a:t>STL(Standard Template Library</a:t>
            </a:r>
            <a:r>
              <a:rPr lang="zh-CN" altLang="en-US" sz="2400" b="1" dirty="0">
                <a:solidFill>
                  <a:srgbClr val="CC0000"/>
                </a:solidFill>
              </a:rPr>
              <a:t>，标准模版库</a:t>
            </a:r>
            <a:r>
              <a:rPr lang="en-US" altLang="zh-CN" sz="2400" b="1" dirty="0">
                <a:solidFill>
                  <a:srgbClr val="CC0000"/>
                </a:solidFill>
              </a:rPr>
              <a:t>) p418</a:t>
            </a:r>
            <a:endParaRPr lang="en-US" altLang="zh-CN" sz="2400" b="1" dirty="0">
              <a:solidFill>
                <a:srgbClr val="CC0000"/>
              </a:solidFill>
            </a:endParaRPr>
          </a:p>
        </p:txBody>
      </p:sp>
      <p:sp>
        <p:nvSpPr>
          <p:cNvPr id="48131" name="Text Box 3"/>
          <p:cNvSpPr txBox="1"/>
          <p:nvPr/>
        </p:nvSpPr>
        <p:spPr>
          <a:xfrm>
            <a:off x="533400" y="1143000"/>
            <a:ext cx="8382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20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世纪</a:t>
            </a: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90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年代早期，</a:t>
            </a: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HP 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实验室的</a:t>
            </a: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Alex Stepanov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Meng Lee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使用类和函数的模版库扩展了</a:t>
            </a: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C++</a:t>
            </a:r>
            <a:endParaRPr lang="en-US" altLang="zh-CN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endParaRPr lang="en-US" altLang="zh-CN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>
              <a:buFontTx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1994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年，</a:t>
            </a: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ANSI/ISO 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将</a:t>
            </a: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STL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吸收为标准</a:t>
            </a: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C++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的一部分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pic>
        <p:nvPicPr>
          <p:cNvPr id="48132" name="Picture 6" descr="1244557971yFeOfA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2743200"/>
            <a:ext cx="2514600" cy="335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3" name="Rectangle 9"/>
          <p:cNvSpPr/>
          <p:nvPr/>
        </p:nvSpPr>
        <p:spPr>
          <a:xfrm>
            <a:off x="6324600" y="6096000"/>
            <a:ext cx="20558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762000" indent="-76200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</a:rPr>
              <a:t>Alex Stepanov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8134" name="Text Box 11"/>
          <p:cNvSpPr txBox="1"/>
          <p:nvPr/>
        </p:nvSpPr>
        <p:spPr>
          <a:xfrm>
            <a:off x="533400" y="2819400"/>
            <a:ext cx="5486400" cy="2225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STL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的</a:t>
            </a: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个组成：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</a:rPr>
              <a:t>容器类模版</a:t>
            </a:r>
            <a:r>
              <a:rPr lang="en-US" altLang="zh-CN" sz="2000" dirty="0">
                <a:latin typeface="Times New Roman" panose="02020603050405020304" charset="0"/>
              </a:rPr>
              <a:t>Container :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</a:rPr>
              <a:t>一组类模版，可以用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</a:rPr>
              <a:t>                                           于存储数据的通用结构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</a:rPr>
              <a:t>迭代器</a:t>
            </a:r>
            <a:r>
              <a:rPr lang="en-US" altLang="zh-CN" sz="2000" dirty="0">
                <a:latin typeface="Times New Roman" panose="02020603050405020304" charset="0"/>
              </a:rPr>
              <a:t>Iterator: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</a:rPr>
              <a:t>提供逐一访问容器元素的通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</a:rPr>
              <a:t>                               用方法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</a:rPr>
              <a:t>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</a:rPr>
              <a:t>算法模版</a:t>
            </a:r>
            <a:r>
              <a:rPr lang="en-US" altLang="zh-CN" sz="2000" dirty="0">
                <a:latin typeface="Times New Roman" panose="02020603050405020304" charset="0"/>
              </a:rPr>
              <a:t>Algorithm: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</a:rPr>
              <a:t>一组函数模版，提供容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</a:rPr>
              <a:t>                                       器对象上最常用的操作  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check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>
          <a:xfrm>
            <a:off x="304800" y="762000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8000"/>
                </a:solidFill>
              </a:rPr>
              <a:t>图</a:t>
            </a:r>
            <a:r>
              <a:rPr lang="en-US" altLang="zh-CN" sz="2400" b="1" dirty="0">
                <a:solidFill>
                  <a:srgbClr val="008000"/>
                </a:solidFill>
              </a:rPr>
              <a:t>9.1 </a:t>
            </a:r>
            <a:r>
              <a:rPr lang="zh-CN" altLang="en-US" sz="2400" b="1" dirty="0">
                <a:solidFill>
                  <a:srgbClr val="008000"/>
                </a:solidFill>
              </a:rPr>
              <a:t>算法与数据的并行发展过程 </a:t>
            </a:r>
            <a:r>
              <a:rPr lang="en-US" altLang="zh-CN" sz="2400" b="1" dirty="0">
                <a:solidFill>
                  <a:srgbClr val="008000"/>
                </a:solidFill>
              </a:rPr>
              <a:t>p395</a:t>
            </a:r>
            <a:endParaRPr lang="en-US" altLang="zh-CN" sz="2400" b="1" dirty="0">
              <a:solidFill>
                <a:srgbClr val="008000"/>
              </a:solidFill>
            </a:endParaRPr>
          </a:p>
        </p:txBody>
      </p:sp>
      <p:grpSp>
        <p:nvGrpSpPr>
          <p:cNvPr id="49155" name="Group 47"/>
          <p:cNvGrpSpPr/>
          <p:nvPr/>
        </p:nvGrpSpPr>
        <p:grpSpPr>
          <a:xfrm>
            <a:off x="381000" y="1447800"/>
            <a:ext cx="7620000" cy="5181600"/>
            <a:chOff x="240" y="912"/>
            <a:chExt cx="4800" cy="3264"/>
          </a:xfrm>
        </p:grpSpPr>
        <p:grpSp>
          <p:nvGrpSpPr>
            <p:cNvPr id="49156" name="Group 40"/>
            <p:cNvGrpSpPr/>
            <p:nvPr/>
          </p:nvGrpSpPr>
          <p:grpSpPr>
            <a:xfrm>
              <a:off x="912" y="912"/>
              <a:ext cx="4128" cy="192"/>
              <a:chOff x="912" y="912"/>
              <a:chExt cx="4128" cy="192"/>
            </a:xfrm>
          </p:grpSpPr>
          <p:sp>
            <p:nvSpPr>
              <p:cNvPr id="49187" name="Rectangle 8"/>
              <p:cNvSpPr/>
              <p:nvPr/>
            </p:nvSpPr>
            <p:spPr>
              <a:xfrm>
                <a:off x="912" y="912"/>
                <a:ext cx="816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marL="762000" indent="-762000" algn="ctr">
                  <a:buNone/>
                </a:pPr>
                <a:r>
                  <a:rPr lang="zh-CN" altLang="en-US" dirty="0">
                    <a:latin typeface="Times New Roman" panose="02020603050405020304" charset="0"/>
                  </a:rPr>
                  <a:t>数据结构</a:t>
                </a:r>
                <a:endParaRPr lang="zh-CN" altLang="en-US" dirty="0">
                  <a:latin typeface="Times New Roman" panose="02020603050405020304" charset="0"/>
                </a:endParaRPr>
              </a:p>
            </p:txBody>
          </p:sp>
          <p:sp>
            <p:nvSpPr>
              <p:cNvPr id="49188" name="Rectangle 9"/>
              <p:cNvSpPr/>
              <p:nvPr/>
            </p:nvSpPr>
            <p:spPr>
              <a:xfrm>
                <a:off x="1872" y="912"/>
                <a:ext cx="816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marL="762000" indent="-762000" algn="ctr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+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89" name="Rectangle 10"/>
              <p:cNvSpPr/>
              <p:nvPr/>
            </p:nvSpPr>
            <p:spPr>
              <a:xfrm>
                <a:off x="2784" y="912"/>
                <a:ext cx="816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marL="762000" indent="-762000" algn="ctr">
                  <a:buNone/>
                </a:pPr>
                <a:r>
                  <a:rPr lang="zh-CN" altLang="en-US" dirty="0">
                    <a:solidFill>
                      <a:srgbClr val="009900"/>
                    </a:solidFill>
                    <a:latin typeface="Arial" panose="020B0604020202020204" pitchFamily="34" charset="0"/>
                  </a:rPr>
                  <a:t>算法</a:t>
                </a:r>
                <a:endParaRPr lang="zh-CN" altLang="en-US" dirty="0">
                  <a:solidFill>
                    <a:srgbClr val="0099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90" name="Rectangle 11"/>
              <p:cNvSpPr/>
              <p:nvPr/>
            </p:nvSpPr>
            <p:spPr>
              <a:xfrm>
                <a:off x="3504" y="912"/>
                <a:ext cx="816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marL="762000" indent="-762000" algn="ctr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=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91" name="Rectangle 12"/>
              <p:cNvSpPr/>
              <p:nvPr/>
            </p:nvSpPr>
            <p:spPr>
              <a:xfrm>
                <a:off x="4224" y="912"/>
                <a:ext cx="816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marL="762000" indent="-762000" algn="ctr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程序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9157" name="Rectangle 13"/>
            <p:cNvSpPr/>
            <p:nvPr/>
          </p:nvSpPr>
          <p:spPr>
            <a:xfrm>
              <a:off x="912" y="1344"/>
              <a:ext cx="81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762000" indent="-762000" algn="ctr">
                <a:buNone/>
              </a:pPr>
              <a:r>
                <a:rPr lang="zh-CN" altLang="en-US" sz="2000" dirty="0">
                  <a:latin typeface="Times New Roman" panose="02020603050405020304" charset="0"/>
                </a:rPr>
                <a:t>数据类型</a:t>
              </a:r>
              <a:endParaRPr lang="zh-CN" altLang="en-US" sz="2000" dirty="0">
                <a:latin typeface="Times New Roman" panose="02020603050405020304" charset="0"/>
              </a:endParaRPr>
            </a:p>
          </p:txBody>
        </p:sp>
        <p:sp>
          <p:nvSpPr>
            <p:cNvPr id="49158" name="Rectangle 14"/>
            <p:cNvSpPr/>
            <p:nvPr/>
          </p:nvSpPr>
          <p:spPr>
            <a:xfrm>
              <a:off x="576" y="1728"/>
              <a:ext cx="1536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marL="762000" indent="-762000" algn="ctr">
                <a:buNone/>
              </a:pPr>
              <a:r>
                <a:rPr lang="zh-CN" altLang="en-US" sz="2000" dirty="0">
                  <a:latin typeface="Times New Roman" panose="02020603050405020304" charset="0"/>
                </a:rPr>
                <a:t>用户定义类型</a:t>
              </a:r>
              <a:endParaRPr lang="zh-CN" altLang="en-US" sz="2000" dirty="0">
                <a:latin typeface="Times New Roman" panose="02020603050405020304" charset="0"/>
              </a:endParaRPr>
            </a:p>
            <a:p>
              <a:pPr marL="762000" indent="-762000" algn="ctr">
                <a:buNone/>
              </a:pPr>
              <a:r>
                <a:rPr lang="zh-CN" altLang="en-US" sz="2000" dirty="0">
                  <a:latin typeface="Times New Roman" panose="02020603050405020304" charset="0"/>
                </a:rPr>
                <a:t>（</a:t>
              </a:r>
              <a:r>
                <a:rPr lang="en-US" altLang="zh-CN" sz="2000" dirty="0">
                  <a:latin typeface="Times New Roman" panose="02020603050405020304" charset="0"/>
                </a:rPr>
                <a:t>enum,struct</a:t>
              </a:r>
              <a:r>
                <a:rPr lang="zh-CN" altLang="en-US" sz="2000" dirty="0">
                  <a:latin typeface="Times New Roman" panose="02020603050405020304" charset="0"/>
                </a:rPr>
                <a:t>等）</a:t>
              </a:r>
              <a:endParaRPr lang="zh-CN" altLang="en-US" sz="2000" dirty="0">
                <a:latin typeface="Times New Roman" panose="02020603050405020304" charset="0"/>
              </a:endParaRPr>
            </a:p>
          </p:txBody>
        </p:sp>
        <p:sp>
          <p:nvSpPr>
            <p:cNvPr id="49159" name="Rectangle 15"/>
            <p:cNvSpPr/>
            <p:nvPr/>
          </p:nvSpPr>
          <p:spPr>
            <a:xfrm>
              <a:off x="2736" y="1776"/>
              <a:ext cx="10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marL="762000" indent="-762000" algn="ctr">
                <a:buNone/>
              </a:pPr>
              <a:r>
                <a:rPr lang="zh-CN" altLang="en-US" sz="2000" dirty="0">
                  <a:solidFill>
                    <a:srgbClr val="009900"/>
                  </a:solidFill>
                  <a:latin typeface="Times New Roman" panose="02020603050405020304" charset="0"/>
                </a:rPr>
                <a:t>特定函数</a:t>
              </a:r>
              <a:endParaRPr lang="zh-CN" altLang="en-US" sz="2000" dirty="0">
                <a:solidFill>
                  <a:srgbClr val="0099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49160" name="Rectangle 16"/>
            <p:cNvSpPr/>
            <p:nvPr/>
          </p:nvSpPr>
          <p:spPr>
            <a:xfrm>
              <a:off x="2688" y="1344"/>
              <a:ext cx="1104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marL="762000" indent="-762000" algn="ctr">
                <a:buNone/>
              </a:pPr>
              <a:r>
                <a:rPr lang="zh-CN" altLang="en-US" sz="2000" dirty="0">
                  <a:solidFill>
                    <a:srgbClr val="009900"/>
                  </a:solidFill>
                  <a:latin typeface="Times New Roman" panose="02020603050405020304" charset="0"/>
                </a:rPr>
                <a:t>内联代码</a:t>
              </a:r>
              <a:endParaRPr lang="zh-CN" altLang="en-US" sz="2000" dirty="0">
                <a:solidFill>
                  <a:srgbClr val="0099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49161" name="Rectangle 17"/>
            <p:cNvSpPr/>
            <p:nvPr/>
          </p:nvSpPr>
          <p:spPr>
            <a:xfrm>
              <a:off x="912" y="2304"/>
              <a:ext cx="81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762000" indent="-762000" algn="ctr">
                <a:buNone/>
              </a:pPr>
              <a:r>
                <a:rPr lang="zh-CN" altLang="en-US" sz="2000" dirty="0">
                  <a:latin typeface="Times New Roman" panose="02020603050405020304" charset="0"/>
                </a:rPr>
                <a:t>类</a:t>
              </a:r>
              <a:endParaRPr lang="zh-CN" altLang="en-US" sz="2000" dirty="0">
                <a:latin typeface="Times New Roman" panose="02020603050405020304" charset="0"/>
              </a:endParaRPr>
            </a:p>
          </p:txBody>
        </p:sp>
        <p:sp>
          <p:nvSpPr>
            <p:cNvPr id="49162" name="Rectangle 18"/>
            <p:cNvSpPr/>
            <p:nvPr/>
          </p:nvSpPr>
          <p:spPr>
            <a:xfrm>
              <a:off x="912" y="3072"/>
              <a:ext cx="81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762000" indent="-762000" algn="ctr">
                <a:buNone/>
              </a:pPr>
              <a:r>
                <a:rPr lang="zh-CN" altLang="en-US" sz="2000" dirty="0">
                  <a:latin typeface="Times New Roman" panose="02020603050405020304" charset="0"/>
                </a:rPr>
                <a:t>类库</a:t>
              </a:r>
              <a:endParaRPr lang="zh-CN" altLang="en-US" sz="2000" dirty="0">
                <a:latin typeface="Times New Roman" panose="02020603050405020304" charset="0"/>
              </a:endParaRPr>
            </a:p>
          </p:txBody>
        </p:sp>
        <p:sp>
          <p:nvSpPr>
            <p:cNvPr id="49163" name="Rectangle 19"/>
            <p:cNvSpPr/>
            <p:nvPr/>
          </p:nvSpPr>
          <p:spPr>
            <a:xfrm>
              <a:off x="240" y="2640"/>
              <a:ext cx="81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762000" indent="-762000" algn="ctr">
                <a:buNone/>
              </a:pPr>
              <a:r>
                <a:rPr lang="zh-CN" altLang="en-US" sz="2000" dirty="0">
                  <a:latin typeface="Times New Roman" panose="02020603050405020304" charset="0"/>
                </a:rPr>
                <a:t>类模版</a:t>
              </a:r>
              <a:endParaRPr lang="zh-CN" altLang="en-US" sz="2000" dirty="0">
                <a:latin typeface="Times New Roman" panose="02020603050405020304" charset="0"/>
              </a:endParaRPr>
            </a:p>
          </p:txBody>
        </p:sp>
        <p:sp>
          <p:nvSpPr>
            <p:cNvPr id="49164" name="Rectangle 20"/>
            <p:cNvSpPr/>
            <p:nvPr/>
          </p:nvSpPr>
          <p:spPr>
            <a:xfrm>
              <a:off x="2784" y="3072"/>
              <a:ext cx="81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762000" indent="-762000" algn="ctr">
                <a:buNone/>
              </a:pPr>
              <a:r>
                <a:rPr lang="zh-CN" altLang="en-US" sz="2000" dirty="0">
                  <a:solidFill>
                    <a:srgbClr val="009900"/>
                  </a:solidFill>
                  <a:latin typeface="Times New Roman" panose="02020603050405020304" charset="0"/>
                </a:rPr>
                <a:t>函数库</a:t>
              </a:r>
              <a:endParaRPr lang="zh-CN" altLang="en-US" sz="2000" dirty="0">
                <a:solidFill>
                  <a:srgbClr val="0099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49165" name="Rectangle 21"/>
            <p:cNvSpPr/>
            <p:nvPr/>
          </p:nvSpPr>
          <p:spPr>
            <a:xfrm>
              <a:off x="3888" y="2304"/>
              <a:ext cx="81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762000" indent="-762000" algn="ctr">
                <a:buNone/>
              </a:pPr>
              <a:r>
                <a:rPr lang="zh-CN" altLang="en-US" sz="2000" dirty="0">
                  <a:solidFill>
                    <a:srgbClr val="009900"/>
                  </a:solidFill>
                  <a:latin typeface="Times New Roman" panose="02020603050405020304" charset="0"/>
                </a:rPr>
                <a:t>重载函数</a:t>
              </a:r>
              <a:endParaRPr lang="zh-CN" altLang="en-US" sz="2000" dirty="0">
                <a:solidFill>
                  <a:srgbClr val="0099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49166" name="Rectangle 22"/>
            <p:cNvSpPr/>
            <p:nvPr/>
          </p:nvSpPr>
          <p:spPr>
            <a:xfrm>
              <a:off x="3888" y="2832"/>
              <a:ext cx="81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762000" indent="-762000" algn="ctr">
                <a:buNone/>
              </a:pPr>
              <a:r>
                <a:rPr lang="zh-CN" altLang="en-US" sz="2000" dirty="0">
                  <a:solidFill>
                    <a:srgbClr val="009900"/>
                  </a:solidFill>
                  <a:latin typeface="Times New Roman" panose="02020603050405020304" charset="0"/>
                </a:rPr>
                <a:t>函数模版</a:t>
              </a:r>
              <a:endParaRPr lang="zh-CN" altLang="en-US" sz="2000" dirty="0">
                <a:solidFill>
                  <a:srgbClr val="0099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49167" name="Rectangle 23"/>
            <p:cNvSpPr/>
            <p:nvPr/>
          </p:nvSpPr>
          <p:spPr>
            <a:xfrm>
              <a:off x="1296" y="3600"/>
              <a:ext cx="624" cy="32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54000" bIns="54000" anchor="ctr">
              <a:spAutoFit/>
            </a:bodyPr>
            <a:p>
              <a:pPr marL="762000" indent="-762000" algn="ctr">
                <a:buNone/>
              </a:pPr>
              <a:r>
                <a:rPr lang="zh-CN" altLang="en-US" dirty="0">
                  <a:latin typeface="Times New Roman" panose="02020603050405020304" charset="0"/>
                </a:rPr>
                <a:t>容器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345112" name="Rectangle 24"/>
            <p:cNvSpPr>
              <a:spLocks noChangeArrowheads="1"/>
            </p:cNvSpPr>
            <p:nvPr/>
          </p:nvSpPr>
          <p:spPr bwMode="auto">
            <a:xfrm>
              <a:off x="1920" y="3600"/>
              <a:ext cx="816" cy="332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</a:ln>
            <a:effectLst/>
          </p:spPr>
          <p:txBody>
            <a:bodyPr tIns="18000" bIns="18000"/>
            <a:lstStyle/>
            <a:p>
              <a:pPr marL="762000" marR="0" lvl="0" indent="-7620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迭代器</a:t>
              </a:r>
              <a:endPara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9" name="Rectangle 25"/>
            <p:cNvSpPr/>
            <p:nvPr/>
          </p:nvSpPr>
          <p:spPr>
            <a:xfrm>
              <a:off x="2736" y="3600"/>
              <a:ext cx="624" cy="32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54000" bIns="54000" anchor="ctr">
              <a:spAutoFit/>
            </a:bodyPr>
            <a:p>
              <a:pPr marL="762000" indent="-762000" algn="ctr">
                <a:buNone/>
              </a:pPr>
              <a:r>
                <a:rPr lang="zh-CN" altLang="en-US" dirty="0">
                  <a:solidFill>
                    <a:srgbClr val="009900"/>
                  </a:solidFill>
                  <a:latin typeface="Times New Roman" panose="02020603050405020304" charset="0"/>
                </a:rPr>
                <a:t>算法</a:t>
              </a:r>
              <a:endParaRPr lang="zh-CN" altLang="en-US" dirty="0">
                <a:solidFill>
                  <a:srgbClr val="0099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49170" name="Rectangle 26"/>
            <p:cNvSpPr/>
            <p:nvPr/>
          </p:nvSpPr>
          <p:spPr>
            <a:xfrm>
              <a:off x="1920" y="3984"/>
              <a:ext cx="816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marL="762000" indent="-762000" algn="ctr">
                <a:buNone/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charset="0"/>
                </a:rPr>
                <a:t>标准模版库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charset="0"/>
                </a:rPr>
                <a:t>(STL)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49171" name="Line 27"/>
            <p:cNvSpPr/>
            <p:nvPr/>
          </p:nvSpPr>
          <p:spPr>
            <a:xfrm>
              <a:off x="1344" y="1152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72" name="Line 30"/>
            <p:cNvSpPr/>
            <p:nvPr/>
          </p:nvSpPr>
          <p:spPr>
            <a:xfrm>
              <a:off x="1344" y="2544"/>
              <a:ext cx="0" cy="5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73" name="Line 31"/>
            <p:cNvSpPr/>
            <p:nvPr/>
          </p:nvSpPr>
          <p:spPr>
            <a:xfrm flipH="1">
              <a:off x="720" y="2400"/>
              <a:ext cx="48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74" name="Line 32"/>
            <p:cNvSpPr/>
            <p:nvPr/>
          </p:nvSpPr>
          <p:spPr>
            <a:xfrm>
              <a:off x="816" y="2880"/>
              <a:ext cx="336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75" name="Line 33"/>
            <p:cNvSpPr/>
            <p:nvPr/>
          </p:nvSpPr>
          <p:spPr>
            <a:xfrm>
              <a:off x="3168" y="1152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76" name="Line 34"/>
            <p:cNvSpPr/>
            <p:nvPr/>
          </p:nvSpPr>
          <p:spPr>
            <a:xfrm>
              <a:off x="3168" y="1584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77" name="Line 35"/>
            <p:cNvSpPr/>
            <p:nvPr/>
          </p:nvSpPr>
          <p:spPr>
            <a:xfrm>
              <a:off x="3168" y="2064"/>
              <a:ext cx="0" cy="10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78" name="Line 36"/>
            <p:cNvSpPr/>
            <p:nvPr/>
          </p:nvSpPr>
          <p:spPr>
            <a:xfrm>
              <a:off x="3600" y="1968"/>
              <a:ext cx="672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79" name="Line 37"/>
            <p:cNvSpPr/>
            <p:nvPr/>
          </p:nvSpPr>
          <p:spPr>
            <a:xfrm>
              <a:off x="4272" y="2544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80" name="Line 38"/>
            <p:cNvSpPr/>
            <p:nvPr/>
          </p:nvSpPr>
          <p:spPr>
            <a:xfrm flipH="1">
              <a:off x="3264" y="2448"/>
              <a:ext cx="672" cy="6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81" name="Line 39"/>
            <p:cNvSpPr/>
            <p:nvPr/>
          </p:nvSpPr>
          <p:spPr>
            <a:xfrm flipH="1">
              <a:off x="3360" y="2928"/>
              <a:ext cx="576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82" name="Line 41"/>
            <p:cNvSpPr/>
            <p:nvPr/>
          </p:nvSpPr>
          <p:spPr>
            <a:xfrm>
              <a:off x="1344" y="1536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83" name="Line 42"/>
            <p:cNvSpPr/>
            <p:nvPr/>
          </p:nvSpPr>
          <p:spPr>
            <a:xfrm>
              <a:off x="1344" y="2112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84" name="AutoShape 43"/>
            <p:cNvSpPr/>
            <p:nvPr/>
          </p:nvSpPr>
          <p:spPr>
            <a:xfrm>
              <a:off x="1824" y="3792"/>
              <a:ext cx="1008" cy="96"/>
            </a:xfrm>
            <a:prstGeom prst="leftRightArrow">
              <a:avLst>
                <a:gd name="adj1" fmla="val 50000"/>
                <a:gd name="adj2" fmla="val 210000"/>
              </a:avLst>
            </a:prstGeom>
            <a:noFill/>
            <a:ln w="381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49185" name="Line 44"/>
            <p:cNvSpPr/>
            <p:nvPr/>
          </p:nvSpPr>
          <p:spPr>
            <a:xfrm>
              <a:off x="1344" y="3312"/>
              <a:ext cx="24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86" name="Line 45"/>
            <p:cNvSpPr/>
            <p:nvPr/>
          </p:nvSpPr>
          <p:spPr>
            <a:xfrm flipH="1">
              <a:off x="3024" y="3312"/>
              <a:ext cx="144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>
    <p:check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>
          <a:xfrm>
            <a:off x="228600" y="609600"/>
            <a:ext cx="86106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 eaLnBrk="1" hangingPunct="1"/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第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</a:rPr>
              <a:t>14</a:t>
            </a: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章  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</a:rPr>
              <a:t>OOP</a:t>
            </a: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</a:rPr>
              <a:t>ADT</a:t>
            </a:r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Rectangle 3"/>
          <p:cNvSpPr/>
          <p:nvPr/>
        </p:nvSpPr>
        <p:spPr>
          <a:xfrm>
            <a:off x="457200" y="1323975"/>
            <a:ext cx="45799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GB" dirty="0">
                <a:latin typeface="Arial" panose="020B0604020202020204" pitchFamily="34" charset="0"/>
              </a:rPr>
              <a:t>面向对象编程的</a:t>
            </a:r>
            <a:r>
              <a:rPr lang="en-GB" altLang="zh-CN" dirty="0">
                <a:latin typeface="Arial" panose="020B0604020202020204" pitchFamily="34" charset="0"/>
              </a:rPr>
              <a:t>3</a:t>
            </a:r>
            <a:r>
              <a:rPr lang="zh-CN" altLang="en-GB" dirty="0">
                <a:latin typeface="Arial" panose="020B0604020202020204" pitchFamily="34" charset="0"/>
              </a:rPr>
              <a:t>个基本性质：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95940" name="Rectangle 4"/>
          <p:cNvSpPr/>
          <p:nvPr/>
        </p:nvSpPr>
        <p:spPr>
          <a:xfrm>
            <a:off x="762000" y="1752600"/>
            <a:ext cx="8153400" cy="1828800"/>
          </a:xfrm>
          <a:prstGeom prst="rect">
            <a:avLst/>
          </a:prstGeom>
          <a:noFill/>
          <a:ln w="38100">
            <a:noFill/>
          </a:ln>
        </p:spPr>
        <p:txBody>
          <a:bodyPr/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rgbClr val="009900"/>
                </a:solidFill>
                <a:latin typeface="Arial" panose="020B0604020202020204" pitchFamily="34" charset="0"/>
              </a:rPr>
              <a:t>- </a:t>
            </a:r>
            <a:r>
              <a:rPr lang="zh-CN" altLang="en-US" sz="2000" dirty="0">
                <a:solidFill>
                  <a:srgbClr val="009900"/>
                </a:solidFill>
                <a:latin typeface="Arial" panose="020B0604020202020204" pitchFamily="34" charset="0"/>
              </a:rPr>
              <a:t>封装：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数据及相关操作封装在一个实体中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(ADT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，并保证定义和实现分离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；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C++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中，使用类来实现封装性和公共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私有互相独立。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继承：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一个类从另一个类派生迩来，新类继承了源类的数据成员和函数成员。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--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构造新类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多态：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相同的名字在不同的情况下表现不同的行为。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--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静态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动态联编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95948" name="Rectangle 12"/>
          <p:cNvSpPr/>
          <p:nvPr/>
        </p:nvSpPr>
        <p:spPr>
          <a:xfrm>
            <a:off x="457200" y="3581400"/>
            <a:ext cx="8382000" cy="2955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GB" dirty="0">
                <a:latin typeface="Arial" panose="020B0604020202020204" pitchFamily="34" charset="0"/>
              </a:rPr>
              <a:t>继承和</a:t>
            </a:r>
            <a:r>
              <a:rPr lang="en-GB" altLang="zh-CN" dirty="0">
                <a:latin typeface="Arial" panose="020B0604020202020204" pitchFamily="34" charset="0"/>
              </a:rPr>
              <a:t>OOD(</a:t>
            </a:r>
            <a:r>
              <a:rPr lang="zh-CN" altLang="en-GB" dirty="0">
                <a:latin typeface="Arial" panose="020B0604020202020204" pitchFamily="34" charset="0"/>
              </a:rPr>
              <a:t>面向对象设计</a:t>
            </a:r>
            <a:r>
              <a:rPr lang="en-GB" altLang="zh-CN" dirty="0">
                <a:latin typeface="Arial" panose="020B0604020202020204" pitchFamily="34" charset="0"/>
              </a:rPr>
              <a:t>)—</a:t>
            </a:r>
            <a:r>
              <a:rPr lang="zh-CN" altLang="en-GB" dirty="0">
                <a:latin typeface="Arial" panose="020B0604020202020204" pitchFamily="34" charset="0"/>
              </a:rPr>
              <a:t>如何构造新类？</a:t>
            </a:r>
            <a:r>
              <a:rPr lang="en-GB" altLang="zh-CN" dirty="0">
                <a:latin typeface="Arial" panose="020B0604020202020204" pitchFamily="34" charset="0"/>
              </a:rPr>
              <a:t>P686</a:t>
            </a:r>
            <a:endParaRPr lang="en-GB" altLang="zh-CN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FF3399"/>
                </a:solidFill>
                <a:latin typeface="Arial" panose="020B0604020202020204" pitchFamily="34" charset="0"/>
              </a:rPr>
              <a:t>   -</a:t>
            </a:r>
            <a:r>
              <a:rPr lang="zh-CN" altLang="en-US" sz="2000" dirty="0">
                <a:solidFill>
                  <a:srgbClr val="FF3399"/>
                </a:solidFill>
                <a:latin typeface="Arial" panose="020B0604020202020204" pitchFamily="34" charset="0"/>
              </a:rPr>
              <a:t>简单法：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在原有类基础上添加新的函数成员或者数据成员</a:t>
            </a:r>
            <a:br>
              <a:rPr lang="zh-CN" altLang="en-US" sz="2000" dirty="0">
                <a:solidFill>
                  <a:srgbClr val="FF3399"/>
                </a:solidFill>
                <a:latin typeface="Arial" panose="020B0604020202020204" pitchFamily="34" charset="0"/>
              </a:rPr>
            </a:br>
            <a:r>
              <a:rPr lang="zh-CN" altLang="en-US" sz="2000" dirty="0">
                <a:solidFill>
                  <a:srgbClr val="FF3399"/>
                </a:solidFill>
                <a:latin typeface="Arial" panose="020B0604020202020204" pitchFamily="34" charset="0"/>
              </a:rPr>
              <a:t>                   </a:t>
            </a:r>
            <a:r>
              <a:rPr lang="zh-CN" altLang="en-US" sz="2000" dirty="0">
                <a:solidFill>
                  <a:srgbClr val="009900"/>
                </a:solidFill>
                <a:latin typeface="Arial" panose="020B0604020202020204" pitchFamily="34" charset="0"/>
              </a:rPr>
              <a:t>缺点：会削弱原有类，可能导致无法正常工作</a:t>
            </a:r>
            <a:endParaRPr lang="zh-CN" altLang="en-US" sz="2000" dirty="0">
              <a:solidFill>
                <a:srgbClr val="009900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rgbClr val="FF3399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000" dirty="0">
                <a:solidFill>
                  <a:srgbClr val="FF3399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rgbClr val="FF3399"/>
                </a:solidFill>
                <a:latin typeface="Arial" panose="020B0604020202020204" pitchFamily="34" charset="0"/>
              </a:rPr>
              <a:t>复制</a:t>
            </a:r>
            <a:r>
              <a:rPr lang="en-US" altLang="zh-CN" sz="2000" dirty="0">
                <a:solidFill>
                  <a:srgbClr val="FF3399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rgbClr val="FF3399"/>
                </a:solidFill>
                <a:latin typeface="Arial" panose="020B0604020202020204" pitchFamily="34" charset="0"/>
              </a:rPr>
              <a:t>粘贴方法：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将原有类的数据成员和函数成员复制粘贴到新类中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9900"/>
                </a:solidFill>
                <a:latin typeface="Times New Roman" panose="02020603050405020304" charset="0"/>
              </a:rPr>
              <a:t>                 </a:t>
            </a:r>
            <a:r>
              <a:rPr lang="zh-CN" altLang="en-US" sz="2000" dirty="0">
                <a:solidFill>
                  <a:srgbClr val="009900"/>
                </a:solidFill>
                <a:latin typeface="Times New Roman" panose="02020603050405020304" charset="0"/>
              </a:rPr>
              <a:t>缺点：新类和原有类互相分离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适配器法：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将原有类作为新类的数据成员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—has-a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组合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面向对象的方法：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从原有类中派生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—is-a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继承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优点：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charset="0"/>
              </a:rPr>
              <a:t>①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新类复用原有类的成员（数据和操作）；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charset="0"/>
              </a:rPr>
              <a:t>②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对基类的修改会直接影响到派生类；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charset="0"/>
              </a:rPr>
              <a:t>③</a:t>
            </a:r>
            <a:r>
              <a:rPr lang="zh-CN" alt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由派生类导致的问题不会影响基类</a:t>
            </a:r>
            <a:endParaRPr lang="zh-CN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0" grpId="0"/>
      <p:bldP spid="29594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1666" name="Text Box 2"/>
          <p:cNvSpPr txBox="1"/>
          <p:nvPr/>
        </p:nvSpPr>
        <p:spPr>
          <a:xfrm>
            <a:off x="4191000" y="1143000"/>
            <a:ext cx="2514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en-US" altLang="zh-CN" sz="2000" dirty="0">
                <a:latin typeface="Verdana" panose="020B0604030504040204" pitchFamily="34" charset="0"/>
              </a:rPr>
              <a:t>Has-a</a:t>
            </a:r>
            <a:r>
              <a:rPr lang="zh-CN" altLang="en-US" sz="2000" dirty="0">
                <a:latin typeface="Verdana" panose="020B0604030504040204" pitchFamily="34" charset="0"/>
              </a:rPr>
              <a:t>类组合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title" idx="4294967295"/>
          </p:nvPr>
        </p:nvSpPr>
        <p:spPr>
          <a:xfrm>
            <a:off x="228600" y="609600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zh-CN" altLang="en-GB" sz="2400" b="1" dirty="0">
                <a:solidFill>
                  <a:srgbClr val="CC0000"/>
                </a:solidFill>
              </a:rPr>
              <a:t>继承和</a:t>
            </a:r>
            <a:r>
              <a:rPr lang="en-GB" altLang="zh-CN" sz="2400" b="1" dirty="0">
                <a:solidFill>
                  <a:srgbClr val="CC0000"/>
                </a:solidFill>
              </a:rPr>
              <a:t>OOD(</a:t>
            </a:r>
            <a:r>
              <a:rPr lang="zh-CN" altLang="en-GB" sz="2400" b="1" dirty="0">
                <a:solidFill>
                  <a:srgbClr val="CC0000"/>
                </a:solidFill>
              </a:rPr>
              <a:t>面向对象设计</a:t>
            </a:r>
            <a:r>
              <a:rPr lang="en-GB" altLang="zh-CN" sz="2400" b="1" dirty="0">
                <a:solidFill>
                  <a:srgbClr val="CC0000"/>
                </a:solidFill>
              </a:rPr>
              <a:t>)</a:t>
            </a:r>
            <a:r>
              <a:rPr lang="en-GB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—</a:t>
            </a:r>
            <a:r>
              <a:rPr lang="zh-CN" altLang="en-GB" sz="2400" b="1" dirty="0">
                <a:solidFill>
                  <a:srgbClr val="CC0000"/>
                </a:solidFill>
              </a:rPr>
              <a:t>如何构造新类？</a:t>
            </a:r>
            <a:r>
              <a:rPr lang="en-GB" altLang="zh-CN" sz="2400" b="1" dirty="0">
                <a:solidFill>
                  <a:srgbClr val="CC0000"/>
                </a:solidFill>
              </a:rPr>
              <a:t>P686</a:t>
            </a:r>
            <a:endParaRPr lang="en-US" altLang="zh-CN" sz="2400" b="1" dirty="0">
              <a:solidFill>
                <a:srgbClr val="CC0000"/>
              </a:solidFill>
            </a:endParaRPr>
          </a:p>
        </p:txBody>
      </p:sp>
      <p:sp>
        <p:nvSpPr>
          <p:cNvPr id="241668" name="Text Box 4"/>
          <p:cNvSpPr txBox="1"/>
          <p:nvPr/>
        </p:nvSpPr>
        <p:spPr>
          <a:xfrm>
            <a:off x="4191000" y="3810000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en-US" altLang="zh-CN" sz="2000" dirty="0">
                <a:latin typeface="Verdana" panose="020B0604030504040204" pitchFamily="34" charset="0"/>
              </a:rPr>
              <a:t>Is-a</a:t>
            </a:r>
            <a:r>
              <a:rPr lang="zh-CN" altLang="en-US" sz="2000" dirty="0">
                <a:latin typeface="Verdana" panose="020B0604030504040204" pitchFamily="34" charset="0"/>
              </a:rPr>
              <a:t>继承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41669" name="Text Box 5"/>
          <p:cNvSpPr txBox="1"/>
          <p:nvPr/>
        </p:nvSpPr>
        <p:spPr>
          <a:xfrm>
            <a:off x="609600" y="1143000"/>
            <a:ext cx="6477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Char char="•"/>
            </a:pPr>
            <a:r>
              <a:rPr lang="zh-CN" altLang="en-US" sz="2000" dirty="0">
                <a:latin typeface="Verdana" panose="020B0604030504040204" pitchFamily="34" charset="0"/>
              </a:rPr>
              <a:t>原始类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51206" name="Text Box 6"/>
          <p:cNvSpPr txBox="1"/>
          <p:nvPr/>
        </p:nvSpPr>
        <p:spPr>
          <a:xfrm>
            <a:off x="685800" y="1600200"/>
            <a:ext cx="3200400" cy="2881313"/>
          </a:xfrm>
          <a:prstGeom prst="rect">
            <a:avLst/>
          </a:prstGeom>
          <a:solidFill>
            <a:srgbClr val="FF99CC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class A{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public: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   A(int t):x(t){  }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   int getx()const {return x;}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   void setx(int t){x=t;  }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private: //protected: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   int x;     };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7" name="Text Box 7"/>
          <p:cNvSpPr txBox="1"/>
          <p:nvPr/>
        </p:nvSpPr>
        <p:spPr>
          <a:xfrm>
            <a:off x="5181600" y="1600200"/>
            <a:ext cx="3200400" cy="2055813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class B{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public: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   B(int t):objx(t){  }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private: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   A  objx;     };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8" name="Text Box 8"/>
          <p:cNvSpPr txBox="1"/>
          <p:nvPr/>
        </p:nvSpPr>
        <p:spPr>
          <a:xfrm>
            <a:off x="5181600" y="4267200"/>
            <a:ext cx="3200400" cy="1643063"/>
          </a:xfrm>
          <a:prstGeom prst="rect">
            <a:avLst/>
          </a:prstGeom>
          <a:solidFill>
            <a:srgbClr val="99CCFF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class C:public A{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public: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   C(int t):A(t){  }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</a:rPr>
              <a:t>};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9" name="Rectangle 10"/>
          <p:cNvSpPr/>
          <p:nvPr/>
        </p:nvSpPr>
        <p:spPr>
          <a:xfrm>
            <a:off x="228600" y="5943600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GB" dirty="0">
                <a:solidFill>
                  <a:srgbClr val="009900"/>
                </a:solidFill>
                <a:latin typeface="Times New Roman" panose="02020603050405020304" charset="0"/>
              </a:rPr>
              <a:t>继承例</a:t>
            </a:r>
            <a:r>
              <a:rPr lang="en-GB" altLang="zh-CN" dirty="0">
                <a:solidFill>
                  <a:srgbClr val="009900"/>
                </a:solidFill>
                <a:latin typeface="Times New Roman" panose="02020603050405020304" charset="0"/>
              </a:rPr>
              <a:t>p689</a:t>
            </a:r>
            <a:r>
              <a:rPr lang="zh-CN" altLang="en-GB" dirty="0">
                <a:solidFill>
                  <a:srgbClr val="009900"/>
                </a:solidFill>
                <a:latin typeface="Times New Roman" panose="02020603050405020304" charset="0"/>
              </a:rPr>
              <a:t>：许可证问题</a:t>
            </a:r>
            <a:endParaRPr lang="zh-CN" altLang="en-US" dirty="0">
              <a:solidFill>
                <a:srgbClr val="0099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6" grpId="0"/>
      <p:bldP spid="241668" grpId="0"/>
      <p:bldP spid="2416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28600" y="762000"/>
            <a:ext cx="8534400" cy="5334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en-GB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ADT </a:t>
            </a:r>
            <a:r>
              <a:rPr lang="zh-CN" altLang="en-GB" sz="2400" b="1" dirty="0">
                <a:solidFill>
                  <a:srgbClr val="CC0000"/>
                </a:solidFill>
                <a:latin typeface="Arial" panose="020B0604020202020204" pitchFamily="34" charset="0"/>
              </a:rPr>
              <a:t>的描述形式</a:t>
            </a:r>
            <a:endParaRPr lang="zh-CN" altLang="en-GB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304800" y="1905000"/>
            <a:ext cx="8534400" cy="3162300"/>
            <a:chOff x="192" y="1032"/>
            <a:chExt cx="5376" cy="1992"/>
          </a:xfrm>
        </p:grpSpPr>
        <p:sp>
          <p:nvSpPr>
            <p:cNvPr id="6150" name="Rectangle 5"/>
            <p:cNvSpPr/>
            <p:nvPr/>
          </p:nvSpPr>
          <p:spPr>
            <a:xfrm>
              <a:off x="192" y="1032"/>
              <a:ext cx="5376" cy="312"/>
            </a:xfrm>
            <a:prstGeom prst="rect">
              <a:avLst/>
            </a:prstGeom>
            <a:solidFill>
              <a:srgbClr val="FFCC99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buFontTx/>
                <a:buNone/>
              </a:pP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</a:rPr>
                <a:t>名称</a:t>
              </a: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</a:rPr>
                <a:t>ADT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6151" name="Rectangle 7"/>
            <p:cNvSpPr/>
            <p:nvPr/>
          </p:nvSpPr>
          <p:spPr>
            <a:xfrm>
              <a:off x="192" y="1344"/>
              <a:ext cx="5376" cy="1680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Tx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数据元素集合：</a:t>
              </a:r>
              <a:endParaRPr lang="zh-CN" altLang="en-US" dirty="0">
                <a:latin typeface="Arial" panose="020B0604020202020204" pitchFamily="34" charset="0"/>
              </a:endParaRPr>
            </a:p>
            <a:p>
              <a:pPr>
                <a:buFontTx/>
                <a:buNone/>
              </a:pP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       描述数据的结构（存储特点和结构特点）</a:t>
              </a:r>
              <a:endParaRPr lang="zh-CN" altLang="en-US" dirty="0">
                <a:latin typeface="Arial" panose="020B0604020202020204" pitchFamily="34" charset="0"/>
              </a:endParaRPr>
            </a:p>
            <a:p>
              <a:pPr>
                <a:buFontTx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基本操作：</a:t>
              </a:r>
              <a:r>
                <a:rPr lang="en-US" altLang="zh-CN" dirty="0">
                  <a:solidFill>
                    <a:srgbClr val="008000"/>
                  </a:solidFill>
                  <a:latin typeface="Arial" panose="020B0604020202020204" pitchFamily="34" charset="0"/>
                </a:rPr>
                <a:t>// </a:t>
              </a:r>
              <a:r>
                <a:rPr lang="zh-CN" altLang="en-US" b="0" dirty="0">
                  <a:solidFill>
                    <a:srgbClr val="008000"/>
                  </a:solidFill>
                  <a:latin typeface="Arial" panose="020B0604020202020204" pitchFamily="34" charset="0"/>
                </a:rPr>
                <a:t>描述数据上的操作</a:t>
              </a:r>
              <a:endParaRPr lang="zh-CN" altLang="en-US" b="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  <a:p>
              <a:pPr lvl="1" eaLnBrk="1" hangingPunct="1">
                <a:buFontTx/>
                <a:buChar char="•"/>
              </a:pP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操作名称</a:t>
              </a:r>
              <a:r>
                <a: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：操作动作描述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lvl="1" eaLnBrk="1" hangingPunct="1">
                <a:buFontTx/>
                <a:buChar char="•"/>
              </a:pP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操作名称</a:t>
              </a:r>
              <a:r>
                <a: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2</a:t>
              </a: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：操作动作描述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lvl="1" eaLnBrk="1" hangingPunct="1">
                <a:buFontTx/>
                <a:buChar char="•"/>
              </a:pPr>
              <a:r>
                <a: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……</a:t>
              </a:r>
              <a:endParaRPr lang="en-US" altLang="zh-CN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lvl="1" eaLnBrk="1" hangingPunct="1">
                <a:buFontTx/>
                <a:buChar char="•"/>
              </a:pP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操作名称</a:t>
              </a:r>
              <a:r>
                <a: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n</a:t>
              </a: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：操作动作描述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148" name="Rectangle 10"/>
          <p:cNvSpPr/>
          <p:nvPr/>
        </p:nvSpPr>
        <p:spPr>
          <a:xfrm>
            <a:off x="228600" y="1295400"/>
            <a:ext cx="85344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buClr>
                <a:srgbClr val="CC0000"/>
              </a:buClr>
              <a:buNone/>
            </a:pPr>
            <a:r>
              <a:rPr lang="en-GB" altLang="zh-CN" dirty="0">
                <a:solidFill>
                  <a:schemeClr val="tx1"/>
                </a:solidFill>
                <a:latin typeface="Arial" panose="020B0604020202020204" pitchFamily="34" charset="0"/>
              </a:rPr>
              <a:t>1</a:t>
            </a:r>
            <a:r>
              <a:rPr lang="zh-CN" altLang="en-GB" dirty="0">
                <a:solidFill>
                  <a:schemeClr val="tx1"/>
                </a:solidFill>
                <a:latin typeface="Arial" panose="020B0604020202020204" pitchFamily="34" charset="0"/>
              </a:rPr>
              <a:t>：回忆前面数组的抽象数据类型表示（</a:t>
            </a:r>
            <a:r>
              <a:rPr lang="en-GB" altLang="zh-CN" dirty="0">
                <a:solidFill>
                  <a:schemeClr val="tx1"/>
                </a:solidFill>
                <a:latin typeface="Arial" panose="020B0604020202020204" pitchFamily="34" charset="0"/>
              </a:rPr>
              <a:t>Array ADT</a:t>
            </a:r>
            <a:r>
              <a:rPr lang="zh-CN" altLang="en-GB" dirty="0">
                <a:solidFill>
                  <a:schemeClr val="tx1"/>
                </a:solidFill>
                <a:latin typeface="Arial" panose="020B0604020202020204" pitchFamily="34" charset="0"/>
              </a:rPr>
              <a:t>）</a:t>
            </a:r>
            <a:r>
              <a:rPr lang="en-GB" altLang="zh-CN" dirty="0">
                <a:solidFill>
                  <a:schemeClr val="tx1"/>
                </a:solidFill>
                <a:latin typeface="Arial" panose="020B0604020202020204" pitchFamily="34" charset="0"/>
              </a:rPr>
              <a:t>p77</a:t>
            </a:r>
            <a:endParaRPr lang="en-GB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7036" name="Rectangle 12"/>
          <p:cNvSpPr/>
          <p:nvPr/>
        </p:nvSpPr>
        <p:spPr>
          <a:xfrm>
            <a:off x="228600" y="5334000"/>
            <a:ext cx="8686800" cy="1219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buClr>
                <a:srgbClr val="CC0000"/>
              </a:buClr>
              <a:buNone/>
            </a:pPr>
            <a:r>
              <a:rPr lang="en-GB" altLang="zh-CN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zh-CN" altLang="en-GB" dirty="0">
                <a:solidFill>
                  <a:schemeClr val="tx1"/>
                </a:solidFill>
                <a:latin typeface="Arial" panose="020B0604020202020204" pitchFamily="34" charset="0"/>
              </a:rPr>
              <a:t>：不是唯一的表示，是书中采用的形式。</a:t>
            </a:r>
            <a:br>
              <a:rPr lang="zh-CN" altLang="en-GB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zh-CN" altLang="en-GB" dirty="0">
                <a:solidFill>
                  <a:schemeClr val="tx1"/>
                </a:solidFill>
                <a:latin typeface="Arial" panose="020B0604020202020204" pitchFamily="34" charset="0"/>
              </a:rPr>
              <a:t>     也可以有其他的表示：接近自然语言（抽象于实现的程序设计语言，描述数据类型的数据与操作）</a:t>
            </a:r>
            <a:endParaRPr lang="zh-CN" altLang="en-GB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3"/>
          <p:cNvSpPr>
            <a:spLocks noGrp="1"/>
          </p:cNvSpPr>
          <p:nvPr>
            <p:ph type="title" idx="4294967295"/>
          </p:nvPr>
        </p:nvSpPr>
        <p:spPr>
          <a:xfrm>
            <a:off x="228600" y="609600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zh-CN" altLang="en-GB" sz="2400" b="1" dirty="0">
                <a:solidFill>
                  <a:srgbClr val="009900"/>
                </a:solidFill>
              </a:rPr>
              <a:t>继承例：许可证问题</a:t>
            </a:r>
            <a:endParaRPr lang="zh-CN" altLang="en-US" sz="2400" b="1" dirty="0">
              <a:solidFill>
                <a:srgbClr val="009900"/>
              </a:solidFill>
            </a:endParaRPr>
          </a:p>
        </p:txBody>
      </p:sp>
      <p:sp>
        <p:nvSpPr>
          <p:cNvPr id="52227" name="Rectangle 9"/>
          <p:cNvSpPr/>
          <p:nvPr/>
        </p:nvSpPr>
        <p:spPr>
          <a:xfrm>
            <a:off x="457200" y="1143000"/>
            <a:ext cx="8458200" cy="2819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None/>
            </a:pPr>
            <a: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-</a:t>
            </a:r>
            <a:r>
              <a:rPr lang="zh-CN" altLang="en-GB" sz="2000" dirty="0">
                <a:solidFill>
                  <a:schemeClr val="tx1"/>
                </a:solidFill>
                <a:latin typeface="Times New Roman" panose="02020603050405020304" charset="0"/>
              </a:rPr>
              <a:t>继承的类层次设计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p689/p690</a:t>
            </a:r>
            <a:b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</a:br>
            <a: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-</a:t>
            </a:r>
            <a:r>
              <a:rPr lang="zh-CN" altLang="en-GB" sz="2000" dirty="0">
                <a:solidFill>
                  <a:schemeClr val="tx1"/>
                </a:solidFill>
                <a:latin typeface="Times New Roman" panose="02020603050405020304" charset="0"/>
              </a:rPr>
              <a:t>继承的类层次实现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p690-p692</a:t>
            </a:r>
            <a:b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</a:br>
            <a: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-</a:t>
            </a:r>
            <a:r>
              <a:rPr lang="zh-CN" altLang="en-GB" sz="2000" dirty="0">
                <a:solidFill>
                  <a:schemeClr val="tx1"/>
                </a:solidFill>
                <a:latin typeface="Times New Roman" panose="02020603050405020304" charset="0"/>
              </a:rPr>
              <a:t>派生类的声明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p693</a:t>
            </a:r>
            <a:b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</a:br>
            <a: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-</a:t>
            </a:r>
            <a:r>
              <a:rPr lang="zh-CN" altLang="en-GB" sz="2000" dirty="0">
                <a:solidFill>
                  <a:schemeClr val="tx1"/>
                </a:solidFill>
                <a:latin typeface="Times New Roman" panose="02020603050405020304" charset="0"/>
              </a:rPr>
              <a:t>访问控制，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protected</a:t>
            </a:r>
            <a:r>
              <a:rPr lang="zh-CN" altLang="en-GB" sz="2000" dirty="0">
                <a:solidFill>
                  <a:schemeClr val="tx1"/>
                </a:solidFill>
                <a:latin typeface="Times New Roman" panose="02020603050405020304" charset="0"/>
              </a:rPr>
              <a:t>（保护域）的使用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p693</a:t>
            </a:r>
            <a:b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</a:br>
            <a: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-</a:t>
            </a:r>
            <a:r>
              <a:rPr lang="zh-CN" altLang="en-GB" sz="2000" dirty="0">
                <a:solidFill>
                  <a:schemeClr val="tx1"/>
                </a:solidFill>
                <a:latin typeface="Times New Roman" panose="02020603050405020304" charset="0"/>
              </a:rPr>
              <a:t>类之间的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is-a,has-a,uses-a</a:t>
            </a:r>
            <a:r>
              <a:rPr lang="zh-CN" altLang="en-GB" sz="2000" dirty="0">
                <a:solidFill>
                  <a:schemeClr val="tx1"/>
                </a:solidFill>
                <a:latin typeface="Times New Roman" panose="02020603050405020304" charset="0"/>
              </a:rPr>
              <a:t>的关系，决定关系的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2</a:t>
            </a:r>
            <a:r>
              <a:rPr lang="zh-CN" altLang="en-GB" sz="2000" dirty="0">
                <a:solidFill>
                  <a:schemeClr val="tx1"/>
                </a:solidFill>
                <a:latin typeface="Times New Roman" panose="02020603050405020304" charset="0"/>
              </a:rPr>
              <a:t>个测试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p695</a:t>
            </a:r>
            <a:b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</a:br>
            <a: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-</a:t>
            </a:r>
            <a:r>
              <a:rPr lang="zh-CN" altLang="en-GB" sz="2000" dirty="0">
                <a:solidFill>
                  <a:schemeClr val="tx1"/>
                </a:solidFill>
                <a:latin typeface="Times New Roman" panose="02020603050405020304" charset="0"/>
              </a:rPr>
              <a:t>派生类的构造函数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p697</a:t>
            </a:r>
            <a:b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</a:br>
            <a: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-</a:t>
            </a:r>
            <a:r>
              <a:rPr lang="zh-CN" altLang="en-GB" sz="2000" dirty="0">
                <a:solidFill>
                  <a:schemeClr val="tx1"/>
                </a:solidFill>
                <a:latin typeface="Times New Roman" panose="02020603050405020304" charset="0"/>
              </a:rPr>
              <a:t>派生类访问或者修改继承自基类的数据成员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p697</a:t>
            </a:r>
            <a:b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</a:br>
            <a: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-</a:t>
            </a:r>
            <a:r>
              <a:rPr lang="zh-CN" altLang="en-GB" sz="2000" dirty="0">
                <a:solidFill>
                  <a:schemeClr val="tx1"/>
                </a:solidFill>
                <a:latin typeface="Times New Roman" panose="02020603050405020304" charset="0"/>
              </a:rPr>
              <a:t>派生类复用基类的操作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charset="0"/>
              </a:rPr>
              <a:t>p698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checker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3"/>
          <p:cNvSpPr>
            <a:spLocks noGrp="1"/>
          </p:cNvSpPr>
          <p:nvPr>
            <p:ph type="title" idx="4294967295"/>
          </p:nvPr>
        </p:nvSpPr>
        <p:spPr>
          <a:xfrm>
            <a:off x="228600" y="609600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 eaLnBrk="1" hangingPunct="1">
              <a:buFont typeface="Wingdings" panose="05000000000000000000" pitchFamily="2" charset="2"/>
              <a:buChar char="Ø"/>
            </a:pPr>
            <a:r>
              <a:rPr lang="zh-CN" altLang="en-GB" sz="2400" b="1" dirty="0">
                <a:solidFill>
                  <a:srgbClr val="CC0000"/>
                </a:solidFill>
              </a:rPr>
              <a:t>多态性在</a:t>
            </a:r>
            <a:r>
              <a:rPr lang="en-GB" altLang="zh-CN" sz="2400" b="1" dirty="0">
                <a:solidFill>
                  <a:srgbClr val="CC0000"/>
                </a:solidFill>
              </a:rPr>
              <a:t>C++</a:t>
            </a:r>
            <a:r>
              <a:rPr lang="zh-CN" altLang="en-GB" sz="2400" b="1" dirty="0">
                <a:solidFill>
                  <a:srgbClr val="CC0000"/>
                </a:solidFill>
              </a:rPr>
              <a:t>中</a:t>
            </a:r>
            <a:endParaRPr lang="zh-CN" altLang="en-US" sz="2400" b="1" dirty="0">
              <a:solidFill>
                <a:srgbClr val="CC0000"/>
              </a:solidFill>
            </a:endParaRPr>
          </a:p>
        </p:txBody>
      </p:sp>
      <p:sp>
        <p:nvSpPr>
          <p:cNvPr id="349194" name="Text Box 10"/>
          <p:cNvSpPr txBox="1"/>
          <p:nvPr/>
        </p:nvSpPr>
        <p:spPr>
          <a:xfrm>
            <a:off x="533400" y="990600"/>
            <a:ext cx="77724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函数重载（缺省参数）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Verdana" panose="020B0604030504040204" pitchFamily="34" charset="0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Verdana" panose="020B0604030504040204" pitchFamily="34" charset="0"/>
              </a:rPr>
              <a:t>模板类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Verdana" panose="020B0604030504040204" pitchFamily="34" charset="0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Verdana" panose="020B0604030504040204" pitchFamily="34" charset="0"/>
              </a:rPr>
              <a:t>继承模型中：虚基类</a:t>
            </a:r>
            <a:r>
              <a:rPr lang="en-US" altLang="zh-CN" sz="2000" dirty="0">
                <a:solidFill>
                  <a:srgbClr val="FF0000"/>
                </a:solidFill>
                <a:latin typeface="Verdana" panose="020B0604030504040204" pitchFamily="34" charset="0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Verdana" panose="020B0604030504040204" pitchFamily="34" charset="0"/>
              </a:rPr>
              <a:t>指针  </a:t>
            </a:r>
            <a:r>
              <a:rPr lang="en-US" altLang="zh-CN" sz="2000" dirty="0">
                <a:solidFill>
                  <a:srgbClr val="FF0000"/>
                </a:solidFill>
                <a:latin typeface="Verdana" panose="020B0604030504040204" pitchFamily="34" charset="0"/>
              </a:rPr>
              <a:t>p711</a:t>
            </a:r>
            <a:endParaRPr lang="en-US" altLang="zh-CN" sz="2000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type="subTitle" idx="1"/>
          </p:nvPr>
        </p:nvSpPr>
        <p:spPr>
          <a:xfrm>
            <a:off x="914400" y="2133600"/>
            <a:ext cx="7924800" cy="1981200"/>
          </a:xfrm>
          <a:noFill/>
          <a:ln>
            <a:noFill/>
          </a:ln>
        </p:spPr>
        <p:txBody>
          <a:bodyPr/>
          <a:p>
            <a:pPr algn="l" eaLnBrk="1" hangingPunct="1">
              <a:spcBef>
                <a:spcPct val="50000"/>
              </a:spcBef>
              <a:buClrTx/>
              <a:buSzTx/>
              <a:buFontTx/>
            </a:pPr>
            <a:r>
              <a:rPr lang="en-US" altLang="zh-CN" sz="2800" b="1" dirty="0">
                <a:solidFill>
                  <a:srgbClr val="008000"/>
                </a:solidFill>
                <a:latin typeface="Arial" panose="020B0604020202020204" pitchFamily="34" charset="0"/>
                <a:ea typeface="+mn-ea"/>
                <a:cs typeface="+mn-cs"/>
              </a:rPr>
              <a:t>What’s next?</a:t>
            </a:r>
            <a:endParaRPr lang="en-US" altLang="zh-CN" sz="2800" b="1" dirty="0">
              <a:solidFill>
                <a:srgbClr val="008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algn="l" eaLnBrk="1" hangingPunct="1">
              <a:spcBef>
                <a:spcPct val="50000"/>
              </a:spcBef>
              <a:buClrTx/>
              <a:buSzTx/>
              <a:buFontTx/>
            </a:pPr>
            <a:r>
              <a:rPr lang="en-US" altLang="zh-CN" b="1" dirty="0">
                <a:solidFill>
                  <a:srgbClr val="008000"/>
                </a:solidFill>
                <a:latin typeface="Arial" panose="020B0604020202020204" pitchFamily="34" charset="0"/>
                <a:ea typeface="+mn-ea"/>
                <a:cs typeface="+mn-cs"/>
              </a:rPr>
              <a:t>                                          Let’s go…</a:t>
            </a:r>
            <a:endParaRPr lang="en-US" altLang="zh-CN" b="1" dirty="0">
              <a:solidFill>
                <a:srgbClr val="008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endParaRPr lang="en-US" altLang="zh-CN" dirty="0">
              <a:solidFill>
                <a:srgbClr val="008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4275" name="Text Box 3"/>
          <p:cNvSpPr txBox="1">
            <a:spLocks noGrp="1"/>
          </p:cNvSpPr>
          <p:nvPr>
            <p:ph type="ctrTitle"/>
          </p:nvPr>
        </p:nvSpPr>
        <p:spPr>
          <a:xfrm>
            <a:off x="304800" y="990600"/>
            <a:ext cx="7772400" cy="762000"/>
          </a:xfrm>
          <a:noFill/>
          <a:ln w="38100">
            <a:noFill/>
          </a:ln>
        </p:spPr>
        <p:txBody>
          <a:bodyPr/>
          <a:p>
            <a:pPr eaLnBrk="1" hangingPunct="1">
              <a:spcBef>
                <a:spcPct val="50000"/>
              </a:spcBef>
              <a:buClrTx/>
              <a:buSzTx/>
              <a:buFontTx/>
            </a:pPr>
            <a:r>
              <a:rPr lang="en-US" altLang="zh-CN" sz="3200" b="1" dirty="0">
                <a:solidFill>
                  <a:srgbClr val="CC0000"/>
                </a:solidFill>
                <a:latin typeface="Arial" panose="020B0604020202020204" pitchFamily="34" charset="0"/>
              </a:rPr>
              <a:t>Thanks for your patience.</a:t>
            </a:r>
            <a:endParaRPr lang="en-US" altLang="zh-CN" sz="32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4"/>
          <p:cNvSpPr/>
          <p:nvPr/>
        </p:nvSpPr>
        <p:spPr>
          <a:xfrm>
            <a:off x="4192588" y="3121025"/>
            <a:ext cx="9144000" cy="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endParaRPr lang="zh-CN" altLang="en-US" dirty="0">
              <a:latin typeface="Times New Roman" panose="02020603050405020304" charset="0"/>
            </a:endParaRPr>
          </a:p>
        </p:txBody>
      </p:sp>
      <p:pic>
        <p:nvPicPr>
          <p:cNvPr id="54277" name="Picture 5" descr="0-n-em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3276600"/>
            <a:ext cx="3048000" cy="29067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228600" y="609600"/>
            <a:ext cx="7772400" cy="457200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zh-CN" altLang="en-GB" sz="2400" b="1" dirty="0">
                <a:solidFill>
                  <a:schemeClr val="tx1"/>
                </a:solidFill>
                <a:latin typeface="Arial" panose="020B0604020202020204" pitchFamily="34" charset="0"/>
              </a:rPr>
              <a:t>另一种</a:t>
            </a:r>
            <a:r>
              <a:rPr lang="en-GB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ADT</a:t>
            </a:r>
            <a:r>
              <a:rPr lang="zh-CN" altLang="en-GB" sz="2400" b="1" dirty="0">
                <a:solidFill>
                  <a:schemeClr val="tx1"/>
                </a:solidFill>
                <a:latin typeface="Arial" panose="020B0604020202020204" pitchFamily="34" charset="0"/>
              </a:rPr>
              <a:t>的描述形式</a:t>
            </a:r>
            <a:endParaRPr lang="zh-CN" altLang="en-GB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410200"/>
          </a:xfrm>
          <a:noFill/>
          <a:ln w="38100">
            <a:solidFill>
              <a:schemeClr val="tx1"/>
            </a:solidFill>
            <a:miter/>
          </a:ln>
        </p:spPr>
        <p:txBody>
          <a:bodyPr/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latin typeface="Arial" panose="020B0604020202020204" pitchFamily="34" charset="0"/>
              </a:rPr>
              <a:t>名称  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4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数据</a:t>
            </a: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zh-CN" altLang="en-US" sz="2400" dirty="0">
                <a:latin typeface="Arial" panose="020B0604020202020204" pitchFamily="34" charset="0"/>
              </a:rPr>
              <a:t>描述数据的结构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4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en-GB" altLang="zh-CN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</a:rPr>
              <a:t>操作</a:t>
            </a:r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</a:t>
            </a:r>
            <a:r>
              <a:rPr lang="zh-CN" altLang="en-US" sz="2400" dirty="0">
                <a:latin typeface="Arial" panose="020B0604020202020204" pitchFamily="34" charset="0"/>
              </a:rPr>
              <a:t>描述数据上的操作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charset="0"/>
              </a:rPr>
              <a:t>	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charset="0"/>
              </a:rPr>
              <a:t>Constructor</a:t>
            </a:r>
            <a:r>
              <a:rPr lang="en-GB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charset="0"/>
              </a:rPr>
              <a:t>(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</a:rPr>
              <a:t>初始化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charset="0"/>
              </a:rPr>
              <a:t>)</a:t>
            </a:r>
            <a:endParaRPr lang="en-US" altLang="zh-CN" sz="2000" b="1" dirty="0">
              <a:solidFill>
                <a:srgbClr val="008000"/>
              </a:solidFill>
              <a:latin typeface="Arial" panose="020B0604020202020204" pitchFamily="3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Values</a:t>
            </a:r>
            <a:r>
              <a:rPr lang="en-GB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</a:rPr>
              <a:t>初始值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zh-CN" altLang="en-US" sz="2000" dirty="0">
                <a:latin typeface="Arial" panose="020B0604020202020204" pitchFamily="34" charset="0"/>
              </a:rPr>
              <a:t>对象初始化使用的数据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	</a:t>
            </a:r>
            <a:r>
              <a:rPr lang="en-US" altLang="zh-CN" sz="20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GB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</a:rPr>
              <a:t>处理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</a:rPr>
              <a:t>初始化对象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charset="0"/>
              </a:rPr>
              <a:t>   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charset="0"/>
              </a:rPr>
              <a:t>Operations_1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 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  <a:r>
              <a:rPr lang="en-US" altLang="zh-CN" sz="20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GB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</a:rPr>
              <a:t>输入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000" dirty="0">
                <a:latin typeface="Arial" panose="020B0604020202020204" pitchFamily="34" charset="0"/>
              </a:rPr>
              <a:t>用户输入数据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             </a:t>
            </a:r>
            <a:r>
              <a:rPr lang="en-US" altLang="zh-CN" sz="20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GB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</a:rPr>
              <a:t>处理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000" dirty="0">
                <a:latin typeface="Arial" panose="020B0604020202020204" pitchFamily="34" charset="0"/>
              </a:rPr>
              <a:t>数据处理的动作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altLang="zh-CN" sz="20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GB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</a:rPr>
              <a:t>输出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</a:rPr>
              <a:t>返回给用户的数据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	</a:t>
            </a:r>
            <a:r>
              <a:rPr lang="en-US" altLang="zh-CN" sz="20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Preconditions</a:t>
            </a:r>
            <a:r>
              <a:rPr lang="en-GB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</a:rPr>
              <a:t>先决条件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</a:rPr>
              <a:t>执行操作之前系统的须具备的状态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	</a:t>
            </a:r>
            <a:r>
              <a:rPr lang="en-US" altLang="zh-CN" sz="20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Postconditions</a:t>
            </a:r>
            <a:r>
              <a:rPr lang="en-GB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</a:rPr>
              <a:t>后继条件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000" dirty="0">
                <a:latin typeface="Arial" panose="020B0604020202020204" pitchFamily="34" charset="0"/>
              </a:rPr>
              <a:t>执行操作后的系统状态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Operation_2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Operation_n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 ADT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latin typeface="Arial" panose="020B0604020202020204" pitchFamily="34" charset="0"/>
              </a:rPr>
              <a:t>名称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304800" y="762000"/>
            <a:ext cx="8534400" cy="1219200"/>
          </a:xfrm>
          <a:noFill/>
          <a:ln>
            <a:noFill/>
          </a:ln>
        </p:spPr>
        <p:txBody>
          <a:bodyPr/>
          <a:p>
            <a:pPr algn="l" eaLnBrk="1" hangingPunct="1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en-GB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ADT </a:t>
            </a:r>
            <a:r>
              <a:rPr lang="zh-CN" altLang="en-GB" sz="2400" b="1" dirty="0">
                <a:solidFill>
                  <a:srgbClr val="CC0000"/>
                </a:solidFill>
                <a:latin typeface="Arial" panose="020B0604020202020204" pitchFamily="34" charset="0"/>
              </a:rPr>
              <a:t>的</a:t>
            </a:r>
            <a:r>
              <a:rPr lang="en-GB" altLang="zh-CN" sz="2400" b="1" dirty="0">
                <a:solidFill>
                  <a:srgbClr val="CC0000"/>
                </a:solidFill>
                <a:latin typeface="Arial" panose="020B0604020202020204" pitchFamily="34" charset="0"/>
              </a:rPr>
              <a:t>C++</a:t>
            </a:r>
            <a:r>
              <a:rPr lang="zh-CN" altLang="en-GB" sz="2400" b="1" dirty="0">
                <a:solidFill>
                  <a:srgbClr val="CC0000"/>
                </a:solidFill>
                <a:latin typeface="Arial" panose="020B0604020202020204" pitchFamily="34" charset="0"/>
              </a:rPr>
              <a:t>表示与实现</a:t>
            </a:r>
            <a:br>
              <a:rPr lang="zh-CN" altLang="en-GB" sz="2400" b="1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zh-CN" altLang="en-GB" sz="2400" b="1" dirty="0">
                <a:solidFill>
                  <a:srgbClr val="CC0000"/>
                </a:solidFill>
                <a:latin typeface="Arial" panose="020B0604020202020204" pitchFamily="34" charset="0"/>
              </a:rPr>
              <a:t>  </a:t>
            </a:r>
            <a:r>
              <a:rPr lang="en-GB" altLang="zh-CN" sz="2400" b="1" dirty="0">
                <a:solidFill>
                  <a:schemeClr val="folHlink"/>
                </a:solidFill>
                <a:latin typeface="Arial" panose="020B0604020202020204" pitchFamily="34" charset="0"/>
              </a:rPr>
              <a:t>-</a:t>
            </a:r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</a:rPr>
              <a:t>例</a:t>
            </a:r>
            <a:r>
              <a:rPr lang="en-GB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1</a:t>
            </a:r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</a:rPr>
              <a:t>：一个简单的类：</a:t>
            </a:r>
            <a:r>
              <a:rPr lang="en-GB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Circle</a:t>
            </a:r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</a:rPr>
              <a:t>的</a:t>
            </a:r>
            <a:r>
              <a:rPr lang="en-GB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C++</a:t>
            </a:r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</a:rPr>
              <a:t>表示与实现</a:t>
            </a:r>
            <a:b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</a:rPr>
            </a:br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</a:rPr>
              <a:t>  </a:t>
            </a:r>
            <a:r>
              <a:rPr lang="en-GB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-</a:t>
            </a:r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</a:rPr>
              <a:t>例</a:t>
            </a:r>
            <a:r>
              <a:rPr lang="en-GB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2</a:t>
            </a:r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</a:rPr>
              <a:t>：</a:t>
            </a:r>
            <a:r>
              <a:rPr lang="en-GB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Time</a:t>
            </a:r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</a:rPr>
              <a:t>的</a:t>
            </a:r>
            <a:r>
              <a:rPr lang="en-GB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C++</a:t>
            </a:r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</a:rPr>
              <a:t>表示与实现  </a:t>
            </a:r>
            <a:r>
              <a:rPr lang="en-GB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p139-p167</a:t>
            </a:r>
            <a:endParaRPr lang="zh-CN" altLang="en-GB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304800" y="3162300"/>
            <a:ext cx="8534400" cy="3162300"/>
            <a:chOff x="192" y="1032"/>
            <a:chExt cx="5376" cy="1992"/>
          </a:xfrm>
        </p:grpSpPr>
        <p:sp>
          <p:nvSpPr>
            <p:cNvPr id="8198" name="Rectangle 13"/>
            <p:cNvSpPr/>
            <p:nvPr/>
          </p:nvSpPr>
          <p:spPr>
            <a:xfrm>
              <a:off x="192" y="1032"/>
              <a:ext cx="5376" cy="312"/>
            </a:xfrm>
            <a:prstGeom prst="rect">
              <a:avLst/>
            </a:prstGeom>
            <a:solidFill>
              <a:srgbClr val="FFCC99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buFontTx/>
                <a:buNone/>
              </a:pPr>
              <a:r>
                <a: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Circle </a:t>
              </a:r>
              <a:r>
                <a:rPr lang="en-US" altLang="zh-CN" dirty="0">
                  <a:latin typeface="Arial" panose="020B0604020202020204" pitchFamily="34" charset="0"/>
                </a:rPr>
                <a:t>ADT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8199" name="Rectangle 14"/>
            <p:cNvSpPr/>
            <p:nvPr/>
          </p:nvSpPr>
          <p:spPr>
            <a:xfrm>
              <a:off x="192" y="1344"/>
              <a:ext cx="5376" cy="1680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FontTx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数据元素集合：</a:t>
              </a:r>
              <a:endParaRPr lang="zh-CN" altLang="en-US" dirty="0">
                <a:latin typeface="Arial" panose="020B0604020202020204" pitchFamily="34" charset="0"/>
              </a:endParaRPr>
            </a:p>
            <a:p>
              <a:pPr>
                <a:buFontTx/>
                <a:buNone/>
              </a:pPr>
              <a:r>
                <a:rPr lang="zh-CN" altLang="en-US" sz="2000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        </a:t>
              </a: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非负实数</a:t>
              </a:r>
              <a:r>
                <a: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r</a:t>
              </a: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表示圆半径</a:t>
              </a:r>
              <a:endParaRPr lang="zh-CN" altLang="en-US" dirty="0">
                <a:latin typeface="Arial" panose="020B0604020202020204" pitchFamily="34" charset="0"/>
              </a:endParaRPr>
            </a:p>
            <a:p>
              <a:pPr>
                <a:buFontTx/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基本操作：</a:t>
              </a:r>
              <a:r>
                <a:rPr lang="en-US" altLang="zh-CN" dirty="0">
                  <a:solidFill>
                    <a:srgbClr val="008000"/>
                  </a:solidFill>
                  <a:latin typeface="Arial" panose="020B0604020202020204" pitchFamily="34" charset="0"/>
                </a:rPr>
                <a:t>// </a:t>
              </a:r>
              <a:r>
                <a:rPr lang="zh-CN" altLang="en-US" b="0" dirty="0">
                  <a:solidFill>
                    <a:srgbClr val="008000"/>
                  </a:solidFill>
                  <a:latin typeface="Arial" panose="020B0604020202020204" pitchFamily="34" charset="0"/>
                </a:rPr>
                <a:t>描述数据上的操作</a:t>
              </a:r>
              <a:endParaRPr lang="zh-CN" altLang="en-US" b="0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  <a:p>
              <a:pPr lvl="1" eaLnBrk="1" hangingPunct="1">
                <a:buFontTx/>
                <a:buChar char="•"/>
              </a:pP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圆初始化：给定圆半径</a:t>
              </a:r>
              <a:r>
                <a: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r</a:t>
              </a:r>
              <a:endParaRPr lang="en-US" altLang="zh-CN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lvl="1" eaLnBrk="1" hangingPunct="1">
                <a:buFontTx/>
                <a:buChar char="•"/>
              </a:pP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计算圆面积：面积</a:t>
              </a:r>
              <a:r>
                <a: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=</a:t>
              </a:r>
              <a:r>
                <a: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∏</a:t>
              </a:r>
              <a:r>
                <a: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·r</a:t>
              </a:r>
              <a:r>
                <a:rPr lang="en-US" altLang="zh-CN" b="0" baseline="30000" dirty="0">
                  <a:solidFill>
                    <a:schemeClr val="tx1"/>
                  </a:solidFill>
                  <a:latin typeface="Arial" panose="020B0604020202020204" pitchFamily="34" charset="0"/>
                </a:rPr>
                <a:t>2</a:t>
              </a:r>
              <a:endParaRPr lang="en-US" altLang="zh-CN" b="0" baseline="300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lvl="1" eaLnBrk="1" hangingPunct="1">
                <a:buFontTx/>
                <a:buChar char="•"/>
              </a:pPr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计算圆周长：周长</a:t>
              </a:r>
              <a:r>
                <a: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=2</a:t>
              </a:r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</a:rPr>
                <a:t>·</a:t>
              </a:r>
              <a:r>
                <a:rPr lang="en-US" altLang="zh-CN" sz="2000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∏</a:t>
              </a:r>
              <a:r>
                <a: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</a:rPr>
                <a:t>·r</a:t>
              </a:r>
              <a:endParaRPr lang="en-US" altLang="zh-CN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60111" name="Rectangle 15"/>
          <p:cNvSpPr/>
          <p:nvPr/>
        </p:nvSpPr>
        <p:spPr>
          <a:xfrm>
            <a:off x="304800" y="26670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例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1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：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Circle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类的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C++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表示与实现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-ADT</a:t>
            </a:r>
            <a:endParaRPr lang="en-GB" altLang="zh-CN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Line 16"/>
          <p:cNvSpPr/>
          <p:nvPr/>
        </p:nvSpPr>
        <p:spPr>
          <a:xfrm>
            <a:off x="0" y="2286000"/>
            <a:ext cx="9144000" cy="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228600" y="609600"/>
            <a:ext cx="7772400" cy="457200"/>
          </a:xfrm>
          <a:noFill/>
          <a:ln>
            <a:noFill/>
          </a:ln>
        </p:spPr>
        <p:txBody>
          <a:bodyPr/>
          <a:p>
            <a:pPr algn="l" eaLnBrk="1" hangingPunct="1">
              <a:buFont typeface="Wingdings" panose="05000000000000000000" pitchFamily="2" charset="2"/>
              <a:buNone/>
            </a:pPr>
            <a:r>
              <a:rPr lang="en-GB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Circle</a:t>
            </a:r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</a:rPr>
              <a:t>的另一种</a:t>
            </a:r>
            <a:r>
              <a:rPr lang="en-GB" altLang="zh-CN" sz="2400" b="1" dirty="0">
                <a:solidFill>
                  <a:srgbClr val="008000"/>
                </a:solidFill>
                <a:latin typeface="Arial" panose="020B0604020202020204" pitchFamily="34" charset="0"/>
              </a:rPr>
              <a:t>ADT</a:t>
            </a:r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</a:rPr>
              <a:t>描述形式</a:t>
            </a:r>
            <a:endParaRPr lang="zh-CN" altLang="en-GB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304800" y="1143000"/>
            <a:ext cx="8153400" cy="5410200"/>
          </a:xfrm>
          <a:noFill/>
          <a:ln w="38100">
            <a:solidFill>
              <a:schemeClr val="tx1"/>
            </a:solidFill>
            <a:miter/>
          </a:ln>
        </p:spPr>
        <p:txBody>
          <a:bodyPr/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400" dirty="0">
                <a:latin typeface="Arial" panose="020B0604020202020204" pitchFamily="34" charset="0"/>
              </a:rPr>
              <a:t>Circle   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en-US" altLang="zh-CN" sz="2400" b="1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sz="24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数据</a:t>
            </a:r>
            <a:r>
              <a:rPr lang="en-US" altLang="zh-CN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zh-CN" altLang="en-US" sz="2000" dirty="0">
                <a:latin typeface="Arial" panose="020B0604020202020204" pitchFamily="34" charset="0"/>
              </a:rPr>
              <a:t>非负实数表示圆半径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4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en-GB" altLang="zh-CN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</a:rPr>
              <a:t>操作</a:t>
            </a:r>
            <a:r>
              <a:rPr lang="zh-CN" altLang="en-GB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zh-CN" altLang="en-GB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charset="0"/>
              </a:rPr>
              <a:t>	    Constructor</a:t>
            </a:r>
            <a:r>
              <a:rPr lang="en-GB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charset="0"/>
              </a:rPr>
              <a:t>(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</a:rPr>
              <a:t>初始化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  <a:cs typeface="Times New Roman" panose="02020603050405020304" charset="0"/>
              </a:rPr>
              <a:t>)</a:t>
            </a:r>
            <a:endParaRPr lang="en-US" altLang="zh-CN" sz="2000" b="1" dirty="0">
              <a:solidFill>
                <a:srgbClr val="008000"/>
              </a:solidFill>
              <a:latin typeface="Arial" panose="020B0604020202020204" pitchFamily="3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Values</a:t>
            </a:r>
            <a:r>
              <a:rPr lang="en-GB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</a:rPr>
              <a:t>初始值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zh-CN" altLang="en-US" sz="2000" dirty="0">
                <a:latin typeface="Arial" panose="020B0604020202020204" pitchFamily="34" charset="0"/>
              </a:rPr>
              <a:t>非负实数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	</a:t>
            </a:r>
            <a:r>
              <a:rPr lang="en-US" altLang="zh-CN" sz="20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GB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</a:rPr>
              <a:t>处理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</a:rPr>
              <a:t>给半径赋值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charset="0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charset="0"/>
              </a:rPr>
              <a:t>Operations_1:area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cs typeface="Times New Roman" panose="0202060305040502030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20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GB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</a:rPr>
              <a:t>输入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000" dirty="0">
                <a:latin typeface="Arial" panose="020B0604020202020204" pitchFamily="34" charset="0"/>
              </a:rPr>
              <a:t>无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            </a:t>
            </a:r>
            <a:r>
              <a:rPr lang="en-US" altLang="zh-CN" sz="20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GB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</a:rPr>
              <a:t>处理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000" dirty="0">
                <a:latin typeface="Arial" panose="020B0604020202020204" pitchFamily="34" charset="0"/>
              </a:rPr>
              <a:t>计算圆的面积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20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GB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</a:rPr>
              <a:t>输出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</a:rPr>
              <a:t>圆面积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Operation_2:circumference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0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GB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</a:rPr>
              <a:t>输入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000" dirty="0">
                <a:latin typeface="Arial" panose="020B0604020202020204" pitchFamily="34" charset="0"/>
              </a:rPr>
              <a:t>无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Arial" panose="020B0604020202020204" pitchFamily="34" charset="0"/>
              </a:rPr>
              <a:t>            </a:t>
            </a:r>
            <a:r>
              <a:rPr lang="en-US" altLang="zh-CN" sz="20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GB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</a:rPr>
              <a:t>处理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000" dirty="0">
                <a:latin typeface="Arial" panose="020B0604020202020204" pitchFamily="34" charset="0"/>
              </a:rPr>
              <a:t>计算圆的周长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2000" b="1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GB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</a:rPr>
              <a:t>输出</a:t>
            </a:r>
            <a:r>
              <a:rPr lang="zh-CN" altLang="en-GB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zh-CN" altLang="en-US" sz="2000" dirty="0">
                <a:latin typeface="Arial" panose="020B0604020202020204" pitchFamily="34" charset="0"/>
              </a:rPr>
              <a:t>圆周长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 ADT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400" dirty="0">
                <a:latin typeface="Arial" panose="020B0604020202020204" pitchFamily="34" charset="0"/>
              </a:rPr>
              <a:t>Circle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4"/>
          <p:cNvSpPr txBox="1"/>
          <p:nvPr/>
        </p:nvSpPr>
        <p:spPr>
          <a:xfrm>
            <a:off x="304800" y="1447800"/>
            <a:ext cx="8534400" cy="3724275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90000" bIns="90000" anchor="ctr">
            <a:spAutoFit/>
          </a:bodyPr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//circle.h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class circle  {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public: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构造函数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circle(float r);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初始化半径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circle(float r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=0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);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zh-CN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     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成员函数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float circumference()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计算圆周长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float area()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计算圆半径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private: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数据成员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float radius; </a:t>
            </a:r>
            <a:r>
              <a:rPr lang="en-US" altLang="zh-CN" sz="2000" dirty="0">
                <a:solidFill>
                  <a:srgbClr val="008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</a:rPr>
              <a:t>半径</a:t>
            </a:r>
            <a:endParaRPr lang="zh-CN" altLang="en-US" sz="20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6"/>
          <p:cNvSpPr/>
          <p:nvPr/>
        </p:nvSpPr>
        <p:spPr>
          <a:xfrm>
            <a:off x="304800" y="7620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例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1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：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Circle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类的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C++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表示与实现（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1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）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</a:rPr>
              <a:t>-</a:t>
            </a:r>
            <a:r>
              <a:rPr lang="zh-CN" altLang="en-GB" dirty="0">
                <a:solidFill>
                  <a:srgbClr val="008000"/>
                </a:solidFill>
                <a:latin typeface="Arial" panose="020B0604020202020204" pitchFamily="34" charset="0"/>
              </a:rPr>
              <a:t>类声明</a:t>
            </a:r>
            <a:endParaRPr lang="zh-CN" altLang="en-GB" dirty="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248840" name="Rectangle 8"/>
          <p:cNvSpPr/>
          <p:nvPr/>
        </p:nvSpPr>
        <p:spPr>
          <a:xfrm>
            <a:off x="304800" y="5181600"/>
            <a:ext cx="8534400" cy="161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Tx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类声明的语法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p131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访问控制字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(public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</a:rPr>
              <a:t>protected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private)-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信息隐藏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p138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；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3.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构造函数语法规则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p143/p146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；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与类名相同，可以有参数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无参数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缺省参数，无返回值及类型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4.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类内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const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的用法；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修饰形参，修饰函数 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</a:rPr>
              <a:t>p137)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0" grpId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777777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/>
      <a:lstStyle>
        <a:defPPr marL="762000" marR="0" indent="-7620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Ø"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t" anchorCtr="0" compatLnSpc="1"/>
      <a:lstStyle>
        <a:defPPr marL="762000" marR="0" indent="-7620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Ø"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14962</Words>
  <Application>WPS 演示</Application>
  <PresentationFormat>全屏显示(4:3)</PresentationFormat>
  <Paragraphs>1031</Paragraphs>
  <Slides>52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Arial</vt:lpstr>
      <vt:lpstr>宋体</vt:lpstr>
      <vt:lpstr>Wingdings</vt:lpstr>
      <vt:lpstr>Times New Roman</vt:lpstr>
      <vt:lpstr>Arial Black</vt:lpstr>
      <vt:lpstr>Verdana</vt:lpstr>
      <vt:lpstr>华文中宋</vt:lpstr>
      <vt:lpstr>微软雅黑</vt:lpstr>
      <vt:lpstr>Arial Unicode MS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ibm</dc:creator>
  <cp:lastModifiedBy>Kukukukiki</cp:lastModifiedBy>
  <cp:revision>203</cp:revision>
  <dcterms:created xsi:type="dcterms:W3CDTF">2010-08-29T15:32:59Z</dcterms:created>
  <dcterms:modified xsi:type="dcterms:W3CDTF">2019-09-24T15:52:31Z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2052-11.1.0.9005</vt:lpwstr>
  </property>
</Properties>
</file>