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9"/>
    <p:restoredTop sz="94645"/>
  </p:normalViewPr>
  <p:slideViewPr>
    <p:cSldViewPr showGuides="1"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FB456-0EED-4876-9B65-D5FECD0D614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53733D-B6A4-4F3B-86AE-6EEE2C18A27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AF8B25-7B41-496D-9F5B-17529A04B4E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15DF68-210A-4EDC-ACD4-784A63A7F32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AF8B25-7B41-496D-9F5B-17529A04B4E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15DF68-210A-4EDC-ACD4-784A63A7F32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AF8B25-7B41-496D-9F5B-17529A04B4E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15DF68-210A-4EDC-ACD4-784A63A7F32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AF8B25-7B41-496D-9F5B-17529A04B4E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15DF68-210A-4EDC-ACD4-784A63A7F32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AF8B25-7B41-496D-9F5B-17529A04B4E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15DF68-210A-4EDC-ACD4-784A63A7F32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AF8B25-7B41-496D-9F5B-17529A04B4E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15DF68-210A-4EDC-ACD4-784A63A7F32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AF8B25-7B41-496D-9F5B-17529A04B4E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15DF68-210A-4EDC-ACD4-784A63A7F32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AF8B25-7B41-496D-9F5B-17529A04B4E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15DF68-210A-4EDC-ACD4-784A63A7F32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AF8B25-7B41-496D-9F5B-17529A04B4E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15DF68-210A-4EDC-ACD4-784A63A7F32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AF8B25-7B41-496D-9F5B-17529A04B4E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15DF68-210A-4EDC-ACD4-784A63A7F32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AF8B25-7B41-496D-9F5B-17529A04B4E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15DF68-210A-4EDC-ACD4-784A63A7F32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AF8B25-7B41-496D-9F5B-17529A04B4E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15DF68-210A-4EDC-ACD4-784A63A7F32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lang="zh-CN" altLang="en-US" b="1" dirty="0"/>
              <a:t>计算机网络原理</a:t>
            </a:r>
            <a:br>
              <a:rPr lang="en-US" altLang="zh-CN" b="1" dirty="0"/>
            </a:br>
            <a:r>
              <a:rPr lang="zh-CN" altLang="en-US" b="1" dirty="0"/>
              <a:t>期末复习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期末考试题型及分值分布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填空题：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选择题：</a:t>
            </a:r>
            <a:r>
              <a:rPr lang="en-US" altLang="zh-CN" dirty="0"/>
              <a:t>20</a:t>
            </a:r>
            <a:r>
              <a:rPr lang="zh-CN" altLang="en-US" dirty="0"/>
              <a:t>分，</a:t>
            </a:r>
            <a:r>
              <a:rPr lang="en-US" altLang="zh-CN" dirty="0"/>
              <a:t>20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简答题：</a:t>
            </a:r>
            <a:r>
              <a:rPr lang="en-US" altLang="zh-CN" dirty="0"/>
              <a:t>20</a:t>
            </a:r>
            <a:r>
              <a:rPr lang="zh-CN" altLang="en-US" dirty="0"/>
              <a:t>分，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综合题（</a:t>
            </a:r>
            <a:r>
              <a:rPr lang="en-US" altLang="zh-CN" dirty="0"/>
              <a:t>50</a:t>
            </a:r>
            <a:r>
              <a:rPr lang="zh-CN" altLang="en-US" dirty="0"/>
              <a:t>分，</a:t>
            </a:r>
            <a:r>
              <a:rPr lang="en-US" altLang="zh-CN" dirty="0"/>
              <a:t>5</a:t>
            </a:r>
            <a:r>
              <a:rPr lang="zh-CN" altLang="en-US" dirty="0"/>
              <a:t>道）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/>
              <a:t>第一章</a:t>
            </a:r>
            <a:endParaRPr lang="zh-CN" altLang="en-US" b="1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70000"/>
              </a:lnSpc>
            </a:pPr>
            <a:r>
              <a:rPr lang="zh-CN" altLang="en-US" sz="3000" b="1" dirty="0"/>
              <a:t>网络与互联网</a:t>
            </a:r>
            <a:endParaRPr lang="en-US" altLang="zh-CN" sz="3000" b="1" dirty="0"/>
          </a:p>
          <a:p>
            <a:pPr eaLnBrk="1" hangingPunct="1">
              <a:lnSpc>
                <a:spcPct val="70000"/>
              </a:lnSpc>
            </a:pPr>
            <a:r>
              <a:rPr lang="zh-CN" altLang="en-US" sz="3000" b="1" dirty="0"/>
              <a:t>网络的主要功能</a:t>
            </a:r>
            <a:endParaRPr lang="en-US" altLang="zh-CN" sz="3000" b="1" dirty="0"/>
          </a:p>
          <a:p>
            <a:pPr eaLnBrk="1" hangingPunct="1">
              <a:lnSpc>
                <a:spcPct val="70000"/>
              </a:lnSpc>
            </a:pPr>
            <a:r>
              <a:rPr lang="en-US" altLang="zh-CN" sz="3000" b="1" dirty="0"/>
              <a:t>Internet/ARPANET</a:t>
            </a:r>
            <a:endParaRPr lang="en-US" altLang="zh-CN" sz="3000" b="1" dirty="0"/>
          </a:p>
          <a:p>
            <a:pPr eaLnBrk="1" hangingPunct="1">
              <a:lnSpc>
                <a:spcPct val="70000"/>
              </a:lnSpc>
            </a:pPr>
            <a:r>
              <a:rPr lang="en-US" altLang="zh-CN" sz="3000" b="1" dirty="0"/>
              <a:t>C/S</a:t>
            </a:r>
            <a:r>
              <a:rPr lang="zh-CN" altLang="zh-CN" sz="3000" b="1" dirty="0"/>
              <a:t>方式</a:t>
            </a:r>
            <a:r>
              <a:rPr lang="en-US" altLang="zh-CN" sz="3000" b="1" dirty="0"/>
              <a:t>/B/S</a:t>
            </a:r>
            <a:r>
              <a:rPr lang="zh-CN" altLang="en-US" sz="3000" b="1" dirty="0"/>
              <a:t>方式</a:t>
            </a:r>
            <a:r>
              <a:rPr lang="en-US" altLang="zh-CN" sz="3000" b="1" dirty="0"/>
              <a:t>/P2P</a:t>
            </a:r>
            <a:r>
              <a:rPr lang="zh-CN" altLang="zh-CN" sz="3000" b="1" dirty="0"/>
              <a:t>方式</a:t>
            </a:r>
            <a:endParaRPr lang="en-US" altLang="zh-CN" sz="3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lang="zh-CN" altLang="zh-CN" sz="3000" b="1" dirty="0"/>
              <a:t>电路交换</a:t>
            </a:r>
            <a:r>
              <a:rPr lang="en-US" altLang="zh-CN" sz="3000" b="1" dirty="0"/>
              <a:t>/</a:t>
            </a:r>
            <a:r>
              <a:rPr lang="zh-CN" altLang="zh-CN" sz="3000" b="1" dirty="0"/>
              <a:t>报文交换</a:t>
            </a:r>
            <a:r>
              <a:rPr lang="en-US" altLang="zh-CN" sz="3000" b="1" dirty="0"/>
              <a:t>/</a:t>
            </a:r>
            <a:r>
              <a:rPr lang="zh-CN" altLang="zh-CN" sz="3000" b="1" dirty="0"/>
              <a:t>分组交换</a:t>
            </a:r>
            <a:r>
              <a:rPr lang="zh-CN" altLang="en-US" sz="3000" b="1" dirty="0"/>
              <a:t>，优缺点。</a:t>
            </a:r>
            <a:endParaRPr lang="en-US" altLang="zh-CN" sz="3000" b="1" dirty="0"/>
          </a:p>
          <a:p>
            <a:pPr eaLnBrk="1" hangingPunct="1">
              <a:lnSpc>
                <a:spcPct val="70000"/>
              </a:lnSpc>
            </a:pPr>
            <a:r>
              <a:rPr lang="zh-CN" altLang="en-US" sz="3000" b="1" dirty="0"/>
              <a:t>网络分类：</a:t>
            </a:r>
            <a:r>
              <a:rPr lang="en-US" altLang="zh-CN" sz="3000" b="1" dirty="0"/>
              <a:t>WAN/MAN/LAN/PAN</a:t>
            </a:r>
            <a:endParaRPr lang="en-US" altLang="zh-CN" sz="3000" b="1" dirty="0"/>
          </a:p>
          <a:p>
            <a:pPr eaLnBrk="1" hangingPunct="1">
              <a:lnSpc>
                <a:spcPct val="70000"/>
              </a:lnSpc>
            </a:pPr>
            <a:r>
              <a:rPr lang="zh-CN" altLang="zh-CN" sz="3000" b="1" dirty="0"/>
              <a:t>速率</a:t>
            </a:r>
            <a:r>
              <a:rPr lang="en-US" altLang="zh-CN" sz="3000" b="1" dirty="0"/>
              <a:t>/</a:t>
            </a:r>
            <a:r>
              <a:rPr lang="zh-CN" altLang="zh-CN" sz="3000" b="1" dirty="0"/>
              <a:t>带宽</a:t>
            </a:r>
            <a:r>
              <a:rPr lang="en-US" altLang="zh-CN" sz="3000" b="1" dirty="0"/>
              <a:t>(</a:t>
            </a:r>
            <a:r>
              <a:rPr lang="zh-CN" altLang="zh-CN" sz="3000" b="1" dirty="0"/>
              <a:t>频率带宽，</a:t>
            </a:r>
            <a:r>
              <a:rPr lang="zh-CN" altLang="en-US" sz="3000" b="1" dirty="0"/>
              <a:t>防护带宽，</a:t>
            </a:r>
            <a:r>
              <a:rPr lang="zh-CN" altLang="zh-CN" sz="3000" b="1" dirty="0"/>
              <a:t>数据传输带宽</a:t>
            </a:r>
            <a:r>
              <a:rPr lang="en-US" altLang="zh-CN" sz="3000" b="1" dirty="0"/>
              <a:t>)/</a:t>
            </a:r>
            <a:r>
              <a:rPr lang="zh-CN" altLang="zh-CN" sz="3000" b="1" dirty="0"/>
              <a:t>吞吐量</a:t>
            </a:r>
            <a:r>
              <a:rPr lang="en-US" altLang="zh-CN" sz="3000" b="1" dirty="0"/>
              <a:t>/</a:t>
            </a:r>
            <a:r>
              <a:rPr lang="zh-CN" altLang="zh-CN" sz="3000" b="1" dirty="0"/>
              <a:t>时延</a:t>
            </a:r>
            <a:r>
              <a:rPr lang="en-US" altLang="zh-CN" sz="3000" b="1" dirty="0"/>
              <a:t>(</a:t>
            </a:r>
            <a:r>
              <a:rPr lang="zh-CN" altLang="en-US" sz="3000" b="1" dirty="0"/>
              <a:t>总延时、</a:t>
            </a:r>
            <a:r>
              <a:rPr lang="zh-CN" altLang="zh-CN" sz="3000" b="1" dirty="0"/>
              <a:t>发送</a:t>
            </a:r>
            <a:r>
              <a:rPr lang="en-US" altLang="zh-CN" sz="3000" b="1" dirty="0"/>
              <a:t>/</a:t>
            </a:r>
            <a:r>
              <a:rPr lang="zh-CN" altLang="zh-CN" sz="3000" b="1" dirty="0"/>
              <a:t>传输、传播、处理、排队</a:t>
            </a:r>
            <a:r>
              <a:rPr lang="en-US" altLang="zh-CN" sz="3000" b="1" dirty="0"/>
              <a:t>)</a:t>
            </a:r>
            <a:endParaRPr lang="en-US" altLang="zh-CN" sz="3000" b="1" dirty="0"/>
          </a:p>
          <a:p>
            <a:pPr eaLnBrk="1" hangingPunct="1">
              <a:lnSpc>
                <a:spcPct val="70000"/>
              </a:lnSpc>
            </a:pPr>
            <a:r>
              <a:rPr lang="zh-CN" altLang="zh-CN" sz="3000" b="1" dirty="0"/>
              <a:t> </a:t>
            </a:r>
            <a:r>
              <a:rPr lang="en-US" altLang="zh-CN" sz="3000" b="1" dirty="0"/>
              <a:t>OSI/RM</a:t>
            </a:r>
            <a:r>
              <a:rPr lang="zh-CN" altLang="zh-CN" sz="3000" b="1" dirty="0"/>
              <a:t>，</a:t>
            </a:r>
            <a:r>
              <a:rPr lang="en-US" altLang="zh-CN" sz="3000" b="1" dirty="0"/>
              <a:t>TCP/IP</a:t>
            </a:r>
            <a:r>
              <a:rPr lang="zh-CN" altLang="en-US" sz="3000" b="1" dirty="0"/>
              <a:t>网络结构</a:t>
            </a:r>
            <a:r>
              <a:rPr lang="zh-CN" altLang="zh-CN" sz="3000" b="1" dirty="0"/>
              <a:t>，网络协议，网络体系结构，分层，</a:t>
            </a:r>
            <a:r>
              <a:rPr lang="zh-CN" altLang="en-US" sz="3000" b="1" dirty="0"/>
              <a:t>七层、</a:t>
            </a:r>
            <a:r>
              <a:rPr lang="zh-CN" altLang="zh-CN" sz="3000" b="1" dirty="0"/>
              <a:t>五层</a:t>
            </a:r>
            <a:r>
              <a:rPr lang="zh-CN" altLang="en-US" sz="3000" b="1" dirty="0"/>
              <a:t>和四层</a:t>
            </a:r>
            <a:r>
              <a:rPr lang="zh-CN" altLang="zh-CN" sz="3000" b="1" dirty="0"/>
              <a:t>协议模型，</a:t>
            </a:r>
            <a:r>
              <a:rPr lang="en-US" altLang="zh-CN" sz="3000" b="1" dirty="0"/>
              <a:t>TCP/IP</a:t>
            </a:r>
            <a:r>
              <a:rPr lang="zh-CN" altLang="zh-CN" sz="3000" b="1" dirty="0"/>
              <a:t>协议簇</a:t>
            </a:r>
            <a:r>
              <a:rPr lang="zh-CN" altLang="en-US" sz="3000" b="1" dirty="0"/>
              <a:t>，为何分层（缩小问题，提高可扩展性）</a:t>
            </a:r>
            <a:endParaRPr lang="zh-CN" altLang="zh-CN" sz="3000" b="1" dirty="0"/>
          </a:p>
          <a:p>
            <a:pPr eaLnBrk="1" hangingPunct="1">
              <a:lnSpc>
                <a:spcPct val="70000"/>
              </a:lnSpc>
            </a:pPr>
            <a:endParaRPr lang="zh-CN" altLang="en-US" sz="3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/>
              <a:t>第二章</a:t>
            </a:r>
            <a:endParaRPr lang="zh-CN" altLang="en-US" b="1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395605" y="1124585"/>
            <a:ext cx="8229600" cy="554863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 dirty="0"/>
              <a:t>物理层四大特性</a:t>
            </a:r>
            <a:endParaRPr lang="en-US" altLang="zh-CN" sz="2800" b="1" dirty="0"/>
          </a:p>
          <a:p>
            <a:pPr eaLnBrk="1" hangingPunct="1"/>
            <a:r>
              <a:rPr lang="zh-CN" altLang="zh-CN" sz="2800" b="1" dirty="0"/>
              <a:t>信道</a:t>
            </a:r>
            <a:r>
              <a:rPr lang="zh-CN" altLang="en-US" sz="2800" b="1" dirty="0"/>
              <a:t>、比特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字节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单</a:t>
            </a:r>
            <a:r>
              <a:rPr lang="zh-CN" altLang="zh-CN" sz="2800" b="1" dirty="0"/>
              <a:t>工</a:t>
            </a:r>
            <a:r>
              <a:rPr lang="en-US" altLang="zh-CN" sz="2800" b="1" dirty="0"/>
              <a:t>/</a:t>
            </a:r>
            <a:r>
              <a:rPr lang="zh-CN" altLang="zh-CN" sz="2800" b="1" dirty="0"/>
              <a:t>半双工</a:t>
            </a:r>
            <a:r>
              <a:rPr lang="en-US" altLang="zh-CN" sz="2800" b="1" dirty="0"/>
              <a:t>/</a:t>
            </a:r>
            <a:r>
              <a:rPr lang="zh-CN" altLang="zh-CN" sz="2800" b="1" dirty="0"/>
              <a:t>全双工</a:t>
            </a:r>
            <a:endParaRPr lang="en-US" altLang="zh-CN" sz="2800" b="1" dirty="0"/>
          </a:p>
          <a:p>
            <a:pPr algn="just" eaLnBrk="1" hangingPunct="1"/>
            <a:r>
              <a:rPr lang="zh-CN" altLang="en-US" sz="2800" b="1" dirty="0"/>
              <a:t>数字信号、模拟信号，调制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解调（</a:t>
            </a:r>
            <a:r>
              <a:rPr lang="en-US" altLang="zh-CN" sz="2800" b="1" dirty="0"/>
              <a:t>AM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FM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PM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algn="just" eaLnBrk="1" hangingPunct="1"/>
            <a:r>
              <a:rPr lang="zh-CN" altLang="en-US" sz="2800" b="1" dirty="0"/>
              <a:t>常用编码（不归零码，曼彻斯特编码）</a:t>
            </a:r>
            <a:endParaRPr lang="en-US" altLang="zh-CN" sz="2800" b="1" dirty="0"/>
          </a:p>
          <a:p>
            <a:pPr algn="just" eaLnBrk="1" hangingPunct="1"/>
            <a:r>
              <a:rPr lang="zh-CN" altLang="en-US" sz="2800" b="1" dirty="0"/>
              <a:t>信道的极限容量，信噪比，香农公式，奈氏准则</a:t>
            </a:r>
            <a:endParaRPr lang="en-US" altLang="zh-CN" sz="2800" b="1" dirty="0"/>
          </a:p>
          <a:p>
            <a:pPr algn="just" eaLnBrk="1" hangingPunct="1"/>
            <a:r>
              <a:rPr lang="zh-CN" altLang="en-US" sz="2800" b="1" dirty="0"/>
              <a:t>单播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多播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广播</a:t>
            </a:r>
            <a:endParaRPr lang="en-US" altLang="zh-CN" sz="2800" b="1" dirty="0"/>
          </a:p>
          <a:p>
            <a:pPr algn="just" eaLnBrk="1" hangingPunct="1"/>
            <a:r>
              <a:rPr lang="zh-CN" altLang="en-US" sz="2800" b="1" dirty="0"/>
              <a:t>网络拓扑（总线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星型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环形）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传输介质（光纤、同轴电缆、双绞线、卫星通信）</a:t>
            </a:r>
            <a:endParaRPr lang="en-US" altLang="zh-CN" sz="2800" b="1" dirty="0"/>
          </a:p>
          <a:p>
            <a:pPr eaLnBrk="1" hangingPunct="1"/>
            <a:r>
              <a:rPr lang="zh-CN" altLang="zh-CN" sz="2800" b="1" dirty="0"/>
              <a:t>信道复用技术</a:t>
            </a:r>
            <a:r>
              <a:rPr lang="en-US" altLang="zh-CN" sz="2800" b="1" dirty="0"/>
              <a:t>(FDM/TDM/WDM/CDMA)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/>
              <a:t>第三章</a:t>
            </a:r>
            <a:endParaRPr lang="zh-CN" altLang="en-US" b="1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70000"/>
              </a:lnSpc>
            </a:pPr>
            <a:r>
              <a:rPr lang="zh-CN" altLang="en-US" sz="2200" b="1" dirty="0"/>
              <a:t>数据链路层基本问题</a:t>
            </a:r>
            <a:endParaRPr lang="en-US" altLang="zh-CN" sz="2200" b="1" dirty="0"/>
          </a:p>
          <a:p>
            <a:pPr eaLnBrk="1" hangingPunct="1">
              <a:lnSpc>
                <a:spcPct val="70000"/>
              </a:lnSpc>
            </a:pPr>
            <a:r>
              <a:rPr lang="zh-CN" altLang="zh-CN" sz="2200" b="1" dirty="0"/>
              <a:t>点对点信道</a:t>
            </a:r>
            <a:r>
              <a:rPr lang="en-US" altLang="zh-CN" sz="2200" b="1" dirty="0"/>
              <a:t>/</a:t>
            </a:r>
            <a:r>
              <a:rPr lang="zh-CN" altLang="zh-CN" sz="2200" b="1" dirty="0"/>
              <a:t>广播信道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 PPP</a:t>
            </a:r>
            <a:r>
              <a:rPr lang="zh-CN" altLang="en-US" sz="2200" b="1" dirty="0"/>
              <a:t>协议的字节填充和</a:t>
            </a:r>
            <a:r>
              <a:rPr lang="en-US" altLang="zh-CN" sz="2200" b="1" dirty="0"/>
              <a:t>0</a:t>
            </a:r>
            <a:r>
              <a:rPr lang="zh-CN" altLang="en-US" sz="2200" b="1" dirty="0"/>
              <a:t>字节填充</a:t>
            </a:r>
            <a:endParaRPr lang="en-US" altLang="zh-CN" sz="2200" b="1" dirty="0"/>
          </a:p>
          <a:p>
            <a:pPr eaLnBrk="1" hangingPunct="1">
              <a:lnSpc>
                <a:spcPct val="70000"/>
              </a:lnSpc>
            </a:pPr>
            <a:r>
              <a:rPr lang="zh-CN" altLang="zh-CN" sz="2200" b="1" dirty="0"/>
              <a:t>数据链路</a:t>
            </a:r>
            <a:r>
              <a:rPr lang="en-US" altLang="zh-CN" sz="2200" b="1" dirty="0"/>
              <a:t>/</a:t>
            </a:r>
            <a:r>
              <a:rPr lang="zh-CN" altLang="zh-CN" sz="2200" b="1" dirty="0"/>
              <a:t>帧，成帧，</a:t>
            </a:r>
            <a:r>
              <a:rPr lang="zh-CN" altLang="en-US" sz="2200" b="1" dirty="0"/>
              <a:t>最小帧，</a:t>
            </a:r>
            <a:r>
              <a:rPr lang="en-US" altLang="zh-CN" sz="2200" b="1" dirty="0"/>
              <a:t>MTU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CRC</a:t>
            </a:r>
            <a:r>
              <a:rPr lang="zh-CN" altLang="en-US" sz="2200" b="1" dirty="0"/>
              <a:t>检错码</a:t>
            </a:r>
            <a:endParaRPr lang="en-US" altLang="zh-CN" sz="2200" b="1" dirty="0"/>
          </a:p>
          <a:p>
            <a:pPr eaLnBrk="1" hangingPunct="1">
              <a:lnSpc>
                <a:spcPct val="70000"/>
              </a:lnSpc>
            </a:pPr>
            <a:r>
              <a:rPr lang="zh-CN" altLang="zh-CN" sz="2200" b="1" dirty="0"/>
              <a:t>传输差错及可靠传输，局域网拓扑结构</a:t>
            </a:r>
            <a:r>
              <a:rPr lang="zh-CN" altLang="en-US" sz="2200" b="1" dirty="0"/>
              <a:t>（总线型</a:t>
            </a:r>
            <a:r>
              <a:rPr lang="en-US" altLang="zh-CN" sz="2200" b="1" dirty="0"/>
              <a:t>/</a:t>
            </a:r>
            <a:r>
              <a:rPr lang="zh-CN" altLang="en-US" sz="2200" b="1" dirty="0"/>
              <a:t>环形</a:t>
            </a:r>
            <a:r>
              <a:rPr lang="en-US" altLang="zh-CN" sz="2200" b="1" dirty="0"/>
              <a:t>/</a:t>
            </a:r>
            <a:r>
              <a:rPr lang="zh-CN" altLang="en-US" sz="2200" b="1" dirty="0"/>
              <a:t>星形）</a:t>
            </a:r>
            <a:endParaRPr lang="en-US" altLang="zh-CN" sz="2200" b="1" dirty="0"/>
          </a:p>
          <a:p>
            <a:pPr eaLnBrk="1" hangingPunct="1">
              <a:lnSpc>
                <a:spcPct val="70000"/>
              </a:lnSpc>
            </a:pPr>
            <a:r>
              <a:rPr lang="en-US" altLang="zh-CN" sz="2200" b="1" dirty="0"/>
              <a:t>CSMA/CD</a:t>
            </a:r>
            <a:r>
              <a:rPr lang="zh-CN" altLang="zh-CN" sz="2200" b="1" dirty="0"/>
              <a:t>协议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作用</a:t>
            </a:r>
            <a:r>
              <a:rPr lang="zh-CN" altLang="zh-CN" sz="2200" b="1" dirty="0"/>
              <a:t>、</a:t>
            </a:r>
            <a:r>
              <a:rPr lang="zh-CN" altLang="en-US" sz="2200" b="1" dirty="0"/>
              <a:t>无连接、</a:t>
            </a:r>
            <a:r>
              <a:rPr lang="zh-CN" altLang="zh-CN" sz="2200" b="1" dirty="0"/>
              <a:t>半双工、</a:t>
            </a:r>
            <a:r>
              <a:rPr lang="en-US" altLang="zh-CN" sz="2200" b="1" dirty="0"/>
              <a:t>2</a:t>
            </a:r>
            <a:r>
              <a:rPr lang="zh-CN" altLang="zh-CN" sz="2200" b="1" dirty="0"/>
              <a:t>τ、截断二进制指数退避、最小帧长</a:t>
            </a:r>
            <a:r>
              <a:rPr lang="en-US" altLang="zh-CN" sz="2200" b="1" dirty="0"/>
              <a:t>)</a:t>
            </a:r>
            <a:endParaRPr lang="en-US" altLang="zh-CN" sz="2200" b="1" dirty="0"/>
          </a:p>
          <a:p>
            <a:pPr eaLnBrk="1" hangingPunct="1">
              <a:lnSpc>
                <a:spcPct val="70000"/>
              </a:lnSpc>
            </a:pPr>
            <a:r>
              <a:rPr lang="en-US" altLang="zh-CN" sz="2200" b="1" dirty="0"/>
              <a:t>MAC</a:t>
            </a:r>
            <a:r>
              <a:rPr lang="zh-CN" altLang="zh-CN" sz="2200" b="1" dirty="0"/>
              <a:t>物理地址，</a:t>
            </a:r>
            <a:r>
              <a:rPr lang="en-US" altLang="zh-CN" sz="2200" b="1" dirty="0"/>
              <a:t>MAC</a:t>
            </a:r>
            <a:r>
              <a:rPr lang="zh-CN" altLang="zh-CN" sz="2200" b="1" dirty="0"/>
              <a:t>帧格式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FCS</a:t>
            </a:r>
            <a:r>
              <a:rPr lang="zh-CN" altLang="zh-CN" sz="2200" b="1" dirty="0"/>
              <a:t>和最大帧长</a:t>
            </a:r>
            <a:endParaRPr lang="en-US" altLang="zh-CN" sz="2200" b="1" dirty="0"/>
          </a:p>
          <a:p>
            <a:pPr eaLnBrk="1" hangingPunct="1">
              <a:lnSpc>
                <a:spcPct val="70000"/>
              </a:lnSpc>
            </a:pPr>
            <a:r>
              <a:rPr lang="zh-CN" altLang="zh-CN" sz="2200" b="1" dirty="0"/>
              <a:t>扩展以太网</a:t>
            </a:r>
            <a:r>
              <a:rPr lang="zh-CN" altLang="en-US" sz="2200" b="1" dirty="0"/>
              <a:t>：设备（中继器、集线器、网桥、交换机），</a:t>
            </a:r>
            <a:r>
              <a:rPr lang="zh-CN" altLang="zh-CN" sz="2200" b="1" dirty="0"/>
              <a:t>冲突域</a:t>
            </a:r>
            <a:r>
              <a:rPr lang="en-US" altLang="zh-CN" sz="2200" b="1" dirty="0"/>
              <a:t>/</a:t>
            </a:r>
            <a:r>
              <a:rPr lang="zh-CN" altLang="en-US" sz="2200" b="1" dirty="0"/>
              <a:t>广播域</a:t>
            </a:r>
            <a:r>
              <a:rPr lang="zh-CN" altLang="zh-CN" sz="2200" b="1" dirty="0"/>
              <a:t>，网桥及其工作过程</a:t>
            </a:r>
            <a:endParaRPr lang="en-US" altLang="zh-CN" sz="2200" b="1" dirty="0"/>
          </a:p>
          <a:p>
            <a:pPr eaLnBrk="1" hangingPunct="1">
              <a:lnSpc>
                <a:spcPct val="70000"/>
              </a:lnSpc>
            </a:pPr>
            <a:r>
              <a:rPr lang="en-US" altLang="zh-CN" sz="2200" b="1" dirty="0"/>
              <a:t>IEEE802</a:t>
            </a:r>
            <a:r>
              <a:rPr lang="zh-CN" altLang="zh-CN" sz="2200" b="1" dirty="0"/>
              <a:t>标准</a:t>
            </a:r>
            <a:r>
              <a:rPr lang="zh-CN" altLang="en-US" sz="2200" b="1" dirty="0"/>
              <a:t>（</a:t>
            </a:r>
            <a:r>
              <a:rPr lang="en-US" altLang="zh-CN" sz="2200" b="1" dirty="0"/>
              <a:t>10/100/1000Base/T</a:t>
            </a:r>
            <a:r>
              <a:rPr lang="zh-CN" altLang="en-US" sz="2200" b="1" dirty="0"/>
              <a:t>）（速度、介质类型（双绞线）和网段长度、传输信号（基带）等）</a:t>
            </a:r>
            <a:endParaRPr lang="en-US" altLang="zh-CN" sz="2200" b="1" dirty="0"/>
          </a:p>
          <a:p>
            <a:pPr eaLnBrk="1" hangingPunct="1">
              <a:lnSpc>
                <a:spcPct val="70000"/>
              </a:lnSpc>
            </a:pPr>
            <a:r>
              <a:rPr lang="zh-CN" altLang="en-US" sz="2200" b="1" dirty="0"/>
              <a:t>交换机、交换机的自学习功能</a:t>
            </a:r>
            <a:endParaRPr lang="en-US" altLang="zh-CN" sz="2200" b="1" dirty="0"/>
          </a:p>
          <a:p>
            <a:pPr eaLnBrk="1" hangingPunct="1">
              <a:lnSpc>
                <a:spcPct val="70000"/>
              </a:lnSpc>
            </a:pPr>
            <a:r>
              <a:rPr lang="en-US" altLang="zh-CN" sz="2200" b="1" dirty="0"/>
              <a:t>VLAN</a:t>
            </a:r>
            <a:endParaRPr lang="en-US" altLang="zh-CN" sz="2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/>
              <a:t>第四章</a:t>
            </a:r>
            <a:endParaRPr lang="zh-CN" altLang="en-US" b="1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3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70000"/>
              </a:lnSpc>
            </a:pPr>
            <a:r>
              <a:rPr lang="zh-CN" altLang="zh-CN" sz="2500" b="1" dirty="0"/>
              <a:t>面向连接</a:t>
            </a:r>
            <a:r>
              <a:rPr lang="en-US" altLang="zh-CN" sz="2500" b="1" dirty="0"/>
              <a:t>/</a:t>
            </a:r>
            <a:r>
              <a:rPr lang="zh-CN" altLang="zh-CN" sz="2500" b="1" dirty="0"/>
              <a:t>无连接服务</a:t>
            </a:r>
            <a:endParaRPr lang="en-US" altLang="zh-CN" sz="2500" b="1" dirty="0"/>
          </a:p>
          <a:p>
            <a:pPr eaLnBrk="1" hangingPunct="1">
              <a:lnSpc>
                <a:spcPct val="70000"/>
              </a:lnSpc>
            </a:pPr>
            <a:r>
              <a:rPr lang="zh-CN" altLang="zh-CN" sz="2500" b="1" dirty="0"/>
              <a:t>虚电路</a:t>
            </a:r>
            <a:r>
              <a:rPr lang="en-US" altLang="zh-CN" sz="2500" b="1" dirty="0"/>
              <a:t>/</a:t>
            </a:r>
            <a:r>
              <a:rPr lang="zh-CN" altLang="zh-CN" sz="2500" b="1" dirty="0"/>
              <a:t>数据报服务</a:t>
            </a:r>
            <a:endParaRPr lang="en-US" altLang="zh-CN" sz="2500" b="1" dirty="0"/>
          </a:p>
          <a:p>
            <a:pPr eaLnBrk="1" hangingPunct="1">
              <a:lnSpc>
                <a:spcPct val="70000"/>
              </a:lnSpc>
            </a:pPr>
            <a:r>
              <a:rPr lang="en-US" altLang="zh-CN" sz="2500" b="1" dirty="0"/>
              <a:t>IP</a:t>
            </a:r>
            <a:r>
              <a:rPr lang="zh-CN" altLang="zh-CN" sz="2500" b="1" dirty="0"/>
              <a:t>协议</a:t>
            </a:r>
            <a:r>
              <a:rPr lang="zh-CN" altLang="en-US" sz="2500" b="1" dirty="0"/>
              <a:t>族</a:t>
            </a:r>
            <a:r>
              <a:rPr lang="en-US" altLang="zh-CN" sz="2500" b="1" dirty="0"/>
              <a:t>(IP/ARP/ICMP/IGMP)</a:t>
            </a:r>
            <a:r>
              <a:rPr lang="zh-CN" altLang="en-US" sz="2500" b="1" dirty="0"/>
              <a:t> </a:t>
            </a:r>
            <a:endParaRPr lang="en-US" altLang="zh-CN" sz="2500" b="1" dirty="0"/>
          </a:p>
          <a:p>
            <a:pPr eaLnBrk="1" hangingPunct="1">
              <a:lnSpc>
                <a:spcPct val="70000"/>
              </a:lnSpc>
            </a:pPr>
            <a:r>
              <a:rPr lang="en-US" altLang="zh-CN" sz="2500" b="1" dirty="0"/>
              <a:t>IP</a:t>
            </a:r>
            <a:r>
              <a:rPr lang="zh-CN" altLang="zh-CN" sz="2500" b="1" dirty="0"/>
              <a:t>地址</a:t>
            </a:r>
            <a:r>
              <a:rPr lang="en-US" altLang="zh-CN" sz="2500" b="1" dirty="0"/>
              <a:t>(</a:t>
            </a:r>
            <a:r>
              <a:rPr lang="zh-CN" altLang="zh-CN" sz="2500" b="1" dirty="0"/>
              <a:t>点分十进制记法、分类</a:t>
            </a:r>
            <a:r>
              <a:rPr lang="zh-CN" altLang="en-US" sz="2500" b="1" dirty="0"/>
              <a:t>（</a:t>
            </a:r>
            <a:r>
              <a:rPr lang="en-US" altLang="zh-CN" sz="2500" b="1" dirty="0"/>
              <a:t>A/B/C</a:t>
            </a:r>
            <a:r>
              <a:rPr lang="zh-CN" altLang="en-US" sz="2500" b="1" dirty="0"/>
              <a:t>、内</a:t>
            </a:r>
            <a:r>
              <a:rPr lang="en-US" altLang="zh-CN" sz="2500" b="1" dirty="0"/>
              <a:t>/</a:t>
            </a:r>
            <a:r>
              <a:rPr lang="zh-CN" altLang="en-US" sz="2500" b="1" dirty="0"/>
              <a:t>外网、单播、广播、多播）</a:t>
            </a:r>
            <a:r>
              <a:rPr lang="zh-CN" altLang="zh-CN" sz="2500" b="1" dirty="0"/>
              <a:t>、</a:t>
            </a:r>
            <a:r>
              <a:rPr lang="en-US" altLang="zh-CN" sz="2500" b="1" dirty="0"/>
              <a:t>A/B/C</a:t>
            </a:r>
            <a:r>
              <a:rPr lang="zh-CN" altLang="en-US" sz="2500" b="1" dirty="0"/>
              <a:t>类地址的网络和主机数量、特点和范围、</a:t>
            </a:r>
            <a:r>
              <a:rPr lang="zh-CN" altLang="zh-CN" sz="2500" b="1" dirty="0"/>
              <a:t>特殊</a:t>
            </a:r>
            <a:r>
              <a:rPr lang="en-US" altLang="zh-CN" sz="2500" b="1" dirty="0"/>
              <a:t>IP</a:t>
            </a:r>
            <a:r>
              <a:rPr lang="zh-CN" altLang="zh-CN" sz="2500" b="1" dirty="0"/>
              <a:t>地址</a:t>
            </a:r>
            <a:r>
              <a:rPr lang="en-US" altLang="zh-CN" sz="2500" b="1" dirty="0"/>
              <a:t>)</a:t>
            </a:r>
            <a:r>
              <a:rPr lang="zh-CN" altLang="zh-CN" sz="2500" b="1" dirty="0"/>
              <a:t>，</a:t>
            </a:r>
            <a:r>
              <a:rPr lang="en-US" altLang="zh-CN" sz="2500" b="1" dirty="0"/>
              <a:t>IPv6</a:t>
            </a:r>
            <a:r>
              <a:rPr lang="zh-CN" altLang="en-US" sz="2500" b="1" dirty="0"/>
              <a:t>地址</a:t>
            </a:r>
            <a:endParaRPr lang="en-US" altLang="zh-CN" sz="2500" b="1" dirty="0"/>
          </a:p>
          <a:p>
            <a:pPr eaLnBrk="1" hangingPunct="1">
              <a:lnSpc>
                <a:spcPct val="70000"/>
              </a:lnSpc>
            </a:pPr>
            <a:r>
              <a:rPr lang="en-US" altLang="zh-CN" sz="2500" b="1" dirty="0"/>
              <a:t>ARP</a:t>
            </a:r>
            <a:r>
              <a:rPr lang="zh-CN" altLang="zh-CN" sz="2500" b="1" dirty="0"/>
              <a:t>工作过程</a:t>
            </a:r>
            <a:r>
              <a:rPr lang="zh-CN" altLang="en-US" sz="2500" b="1" dirty="0"/>
              <a:t>，</a:t>
            </a:r>
            <a:r>
              <a:rPr lang="en-US" altLang="zh-CN" sz="2500" b="1" dirty="0"/>
              <a:t>IP</a:t>
            </a:r>
            <a:r>
              <a:rPr lang="zh-CN" altLang="zh-CN" sz="2500" b="1" dirty="0"/>
              <a:t>数据报</a:t>
            </a:r>
            <a:r>
              <a:rPr lang="en-US" altLang="zh-CN" sz="2500" b="1" dirty="0"/>
              <a:t>(</a:t>
            </a:r>
            <a:r>
              <a:rPr lang="zh-CN" altLang="zh-CN" sz="2500" b="1" dirty="0"/>
              <a:t>首部构成的主要域、</a:t>
            </a:r>
            <a:r>
              <a:rPr lang="en-US" altLang="zh-CN" sz="2500" b="1" dirty="0"/>
              <a:t>MTU</a:t>
            </a:r>
            <a:r>
              <a:rPr lang="zh-CN" altLang="en-US" sz="2500" b="1" dirty="0"/>
              <a:t>、校验和、</a:t>
            </a:r>
            <a:r>
              <a:rPr lang="zh-CN" altLang="zh-CN" sz="2500" b="1" dirty="0"/>
              <a:t>分片</a:t>
            </a:r>
            <a:r>
              <a:rPr lang="zh-CN" altLang="en-US" sz="2500" b="1" dirty="0"/>
              <a:t>（</a:t>
            </a:r>
            <a:r>
              <a:rPr lang="en-US" altLang="zh-CN" sz="2500" b="1" dirty="0"/>
              <a:t>MTU/</a:t>
            </a:r>
            <a:r>
              <a:rPr lang="zh-CN" altLang="en-US" sz="2500" b="1" dirty="0"/>
              <a:t>数据）</a:t>
            </a:r>
            <a:r>
              <a:rPr lang="en-US" altLang="zh-CN" sz="2500" b="1" dirty="0"/>
              <a:t>)</a:t>
            </a:r>
            <a:r>
              <a:rPr lang="zh-CN" altLang="zh-CN" sz="2500" b="1" dirty="0"/>
              <a:t>，</a:t>
            </a:r>
            <a:r>
              <a:rPr lang="en-US" altLang="zh-CN" sz="2500" b="1" dirty="0"/>
              <a:t>IP</a:t>
            </a:r>
            <a:r>
              <a:rPr lang="zh-CN" altLang="zh-CN" sz="2500" b="1" dirty="0"/>
              <a:t>转发工作过程</a:t>
            </a:r>
            <a:endParaRPr lang="en-US" altLang="zh-CN" sz="2500" b="1" dirty="0"/>
          </a:p>
          <a:p>
            <a:pPr eaLnBrk="1" hangingPunct="1">
              <a:lnSpc>
                <a:spcPct val="70000"/>
              </a:lnSpc>
            </a:pPr>
            <a:r>
              <a:rPr lang="zh-CN" altLang="zh-CN" sz="2500" b="1" dirty="0"/>
              <a:t>子网划分，子网掩码</a:t>
            </a:r>
            <a:r>
              <a:rPr lang="zh-CN" altLang="en-US" sz="2500" b="1" dirty="0"/>
              <a:t>，带子网掩码的路由过程、无分类编址</a:t>
            </a:r>
            <a:r>
              <a:rPr lang="en-US" altLang="zh-CN" sz="2500" b="1" dirty="0"/>
              <a:t>CIDR</a:t>
            </a:r>
            <a:endParaRPr lang="en-US" altLang="zh-CN" sz="2500" b="1" dirty="0"/>
          </a:p>
          <a:p>
            <a:pPr eaLnBrk="1" hangingPunct="1">
              <a:lnSpc>
                <a:spcPct val="70000"/>
              </a:lnSpc>
            </a:pPr>
            <a:r>
              <a:rPr lang="en-US" altLang="zh-CN" sz="2500" b="1" dirty="0"/>
              <a:t>ICMP</a:t>
            </a:r>
            <a:r>
              <a:rPr lang="zh-CN" altLang="en-US" sz="2500" b="1" dirty="0"/>
              <a:t>（</a:t>
            </a:r>
            <a:r>
              <a:rPr lang="en-US" altLang="zh-CN" sz="2500" b="1" dirty="0"/>
              <a:t>Ping, Tracert</a:t>
            </a:r>
            <a:r>
              <a:rPr lang="zh-CN" altLang="en-US" sz="2500" b="1" dirty="0"/>
              <a:t>）</a:t>
            </a:r>
            <a:endParaRPr lang="en-US" altLang="zh-CN" sz="2500" b="1" dirty="0"/>
          </a:p>
          <a:p>
            <a:pPr eaLnBrk="1" hangingPunct="1">
              <a:lnSpc>
                <a:spcPct val="70000"/>
              </a:lnSpc>
            </a:pPr>
            <a:r>
              <a:rPr lang="en-US" altLang="zh-CN" sz="2500" b="1" dirty="0"/>
              <a:t>RIP</a:t>
            </a:r>
            <a:r>
              <a:rPr lang="zh-CN" altLang="zh-CN" sz="2500" b="1" dirty="0"/>
              <a:t>协议</a:t>
            </a:r>
            <a:r>
              <a:rPr lang="zh-CN" altLang="en-US" sz="2500" b="1" dirty="0"/>
              <a:t>（</a:t>
            </a:r>
            <a:r>
              <a:rPr lang="zh-CN" altLang="zh-CN" sz="2500" b="1" dirty="0"/>
              <a:t>距离向量路由算法，</a:t>
            </a:r>
            <a:r>
              <a:rPr lang="en-US" altLang="zh-CN" sz="2500" b="1" dirty="0"/>
              <a:t>RIP</a:t>
            </a:r>
            <a:r>
              <a:rPr lang="zh-CN" altLang="zh-CN" sz="2500" b="1" dirty="0"/>
              <a:t>的优缺点</a:t>
            </a:r>
            <a:r>
              <a:rPr lang="en-US" altLang="zh-CN" sz="2500" b="1" dirty="0"/>
              <a:t>/</a:t>
            </a:r>
            <a:r>
              <a:rPr lang="zh-CN" altLang="en-US" sz="2500" b="1" dirty="0"/>
              <a:t>适用场合），</a:t>
            </a:r>
            <a:r>
              <a:rPr lang="en-US" altLang="zh-CN" sz="2500" b="1" dirty="0"/>
              <a:t>OSPF</a:t>
            </a:r>
            <a:r>
              <a:rPr lang="zh-CN" altLang="en-US" sz="2500" b="1" dirty="0"/>
              <a:t>的基本概念（类型、基本算法，与</a:t>
            </a:r>
            <a:r>
              <a:rPr lang="en-US" altLang="zh-CN" sz="2500" b="1" dirty="0"/>
              <a:t>RIP</a:t>
            </a:r>
            <a:r>
              <a:rPr lang="zh-CN" altLang="en-US" sz="2500" b="1" dirty="0"/>
              <a:t>的对比），</a:t>
            </a:r>
            <a:r>
              <a:rPr lang="en-US" altLang="zh-CN" sz="2500" b="1" dirty="0"/>
              <a:t>VPN</a:t>
            </a:r>
            <a:r>
              <a:rPr lang="zh-CN" altLang="zh-CN" sz="2500" b="1" dirty="0"/>
              <a:t>和隧道技术，</a:t>
            </a:r>
            <a:r>
              <a:rPr lang="en-US" altLang="zh-CN" sz="2500" b="1" dirty="0"/>
              <a:t>NAT</a:t>
            </a:r>
            <a:endParaRPr lang="en-US" altLang="zh-CN" sz="2500" b="1" dirty="0"/>
          </a:p>
          <a:p>
            <a:pPr eaLnBrk="1" hangingPunct="1">
              <a:lnSpc>
                <a:spcPct val="70000"/>
              </a:lnSpc>
            </a:pPr>
            <a:r>
              <a:rPr lang="zh-CN" altLang="en-US" sz="2500" b="1" dirty="0"/>
              <a:t>网络层设备：路由器的作用和基本原理</a:t>
            </a:r>
            <a:endParaRPr lang="zh-CN" altLang="zh-CN" sz="25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/>
              <a:t>第五章</a:t>
            </a:r>
            <a:endParaRPr lang="zh-CN" altLang="en-US" b="1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404938"/>
            <a:ext cx="8229600" cy="452596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zh-CN" sz="2500" b="1" dirty="0"/>
              <a:t>进程通信，复用</a:t>
            </a:r>
            <a:r>
              <a:rPr lang="en-US" altLang="zh-CN" sz="2500" b="1" dirty="0"/>
              <a:t>/</a:t>
            </a:r>
            <a:r>
              <a:rPr lang="zh-CN" altLang="zh-CN" sz="2500" b="1" dirty="0"/>
              <a:t>分用</a:t>
            </a:r>
            <a:endParaRPr lang="en-US" altLang="zh-CN" sz="25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500" b="1" dirty="0"/>
              <a:t>TCP</a:t>
            </a:r>
            <a:r>
              <a:rPr lang="zh-CN" altLang="en-US" sz="2500" b="1" dirty="0"/>
              <a:t>（可靠）</a:t>
            </a:r>
            <a:r>
              <a:rPr lang="en-US" altLang="zh-CN" sz="2500" b="1" dirty="0"/>
              <a:t>/UDP</a:t>
            </a:r>
            <a:r>
              <a:rPr lang="zh-CN" altLang="en-US" sz="2500" b="1" dirty="0"/>
              <a:t>（不可靠）</a:t>
            </a:r>
            <a:r>
              <a:rPr lang="zh-CN" altLang="zh-CN" sz="2500" b="1" dirty="0"/>
              <a:t>，协议端口号</a:t>
            </a:r>
            <a:r>
              <a:rPr lang="zh-CN" altLang="en-US" sz="2500" b="1" dirty="0"/>
              <a:t>，套接字</a:t>
            </a:r>
            <a:endParaRPr lang="en-US" altLang="zh-CN" sz="25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500" b="1" dirty="0"/>
              <a:t>UDP</a:t>
            </a:r>
            <a:r>
              <a:rPr lang="zh-CN" altLang="zh-CN" sz="2500" b="1" dirty="0"/>
              <a:t>主要功能和首部构成，校验和</a:t>
            </a:r>
            <a:endParaRPr lang="en-US" altLang="zh-CN" sz="25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500" b="1" dirty="0"/>
              <a:t>TCP</a:t>
            </a:r>
            <a:r>
              <a:rPr lang="zh-CN" altLang="zh-CN" sz="2500" b="1" dirty="0"/>
              <a:t>主要功能和连接，可靠传输</a:t>
            </a:r>
            <a:r>
              <a:rPr lang="en-US" altLang="zh-CN" sz="2500" b="1" dirty="0"/>
              <a:t>(</a:t>
            </a:r>
            <a:r>
              <a:rPr lang="zh-CN" altLang="en-US" sz="2500" b="1" dirty="0"/>
              <a:t>确认</a:t>
            </a:r>
            <a:r>
              <a:rPr lang="en-US" altLang="zh-CN" sz="2500" b="1" dirty="0"/>
              <a:t>/</a:t>
            </a:r>
            <a:r>
              <a:rPr lang="zh-CN" altLang="en-US" sz="2500" b="1" dirty="0"/>
              <a:t>重传，</a:t>
            </a:r>
            <a:r>
              <a:rPr lang="zh-CN" altLang="zh-CN" sz="2500" b="1" dirty="0"/>
              <a:t>停等协议，超时重传，自动重传请求</a:t>
            </a:r>
            <a:r>
              <a:rPr lang="en-US" altLang="zh-CN" sz="2500" b="1" dirty="0"/>
              <a:t>ARQ</a:t>
            </a:r>
            <a:r>
              <a:rPr lang="zh-CN" altLang="zh-CN" sz="2500" b="1" dirty="0"/>
              <a:t>，</a:t>
            </a:r>
            <a:r>
              <a:rPr lang="zh-CN" altLang="en-US" sz="2500" b="1" dirty="0"/>
              <a:t>以字节为单位的</a:t>
            </a:r>
            <a:r>
              <a:rPr lang="zh-CN" altLang="zh-CN" sz="2500" b="1" dirty="0"/>
              <a:t>滑动窗口协议</a:t>
            </a:r>
            <a:r>
              <a:rPr lang="zh-CN" altLang="en-US" sz="2500" b="1" dirty="0"/>
              <a:t>工作过程</a:t>
            </a:r>
            <a:r>
              <a:rPr lang="zh-CN" altLang="zh-CN" sz="2500" b="1" dirty="0"/>
              <a:t>，发送和接收窗口</a:t>
            </a:r>
            <a:r>
              <a:rPr lang="zh-CN" altLang="en-US" sz="2500" b="1" dirty="0"/>
              <a:t>，</a:t>
            </a:r>
            <a:r>
              <a:rPr lang="en-US" altLang="zh-CN" sz="2500" b="1" dirty="0"/>
              <a:t>Go-back-N)</a:t>
            </a:r>
            <a:endParaRPr lang="en-US" altLang="zh-CN" sz="25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500" b="1" dirty="0"/>
              <a:t>TCP</a:t>
            </a:r>
            <a:r>
              <a:rPr lang="zh-CN" altLang="zh-CN" sz="2500" b="1" dirty="0"/>
              <a:t>首部格式</a:t>
            </a:r>
            <a:endParaRPr lang="en-US" altLang="zh-CN" sz="25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500" b="1" dirty="0"/>
              <a:t>SACK</a:t>
            </a:r>
            <a:r>
              <a:rPr lang="zh-CN" altLang="en-US" sz="2500" b="1" dirty="0"/>
              <a:t>确认</a:t>
            </a:r>
            <a:endParaRPr lang="en-US" altLang="zh-CN" sz="25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500" b="1" dirty="0"/>
              <a:t>TCP</a:t>
            </a:r>
            <a:r>
              <a:rPr lang="zh-CN" altLang="zh-CN" sz="2500" b="1" dirty="0"/>
              <a:t>流量控制</a:t>
            </a:r>
            <a:r>
              <a:rPr lang="zh-CN" altLang="en-US" sz="2500" b="1" dirty="0"/>
              <a:t>（发送窗口、接收窗口、窗口变化）</a:t>
            </a:r>
            <a:endParaRPr lang="en-US" altLang="zh-CN" sz="25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500" b="1" dirty="0"/>
              <a:t>TCP</a:t>
            </a:r>
            <a:r>
              <a:rPr lang="zh-CN" altLang="zh-CN" sz="2500" b="1" dirty="0"/>
              <a:t>拥塞控制</a:t>
            </a:r>
            <a:r>
              <a:rPr lang="en-US" altLang="zh-CN" sz="2500" b="1" dirty="0"/>
              <a:t>(</a:t>
            </a:r>
            <a:r>
              <a:rPr lang="zh-CN" altLang="zh-CN" sz="2500" b="1" dirty="0"/>
              <a:t>慢开始、拥塞避免、快重传、快恢复</a:t>
            </a:r>
            <a:r>
              <a:rPr lang="zh-CN" altLang="en-US" sz="2500" b="1" dirty="0"/>
              <a:t>），传输轮次定义</a:t>
            </a:r>
            <a:endParaRPr lang="en-US" altLang="zh-CN" sz="25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500" b="1" dirty="0"/>
              <a:t>TCP</a:t>
            </a:r>
            <a:r>
              <a:rPr lang="zh-CN" altLang="en-US" sz="2500" b="1" dirty="0"/>
              <a:t>可靠</a:t>
            </a:r>
            <a:r>
              <a:rPr lang="zh-CN" altLang="zh-CN" sz="2500" b="1" dirty="0"/>
              <a:t>连接的建立</a:t>
            </a:r>
            <a:r>
              <a:rPr lang="en-US" altLang="zh-CN" sz="2500" b="1" dirty="0"/>
              <a:t>/</a:t>
            </a:r>
            <a:r>
              <a:rPr lang="zh-CN" altLang="zh-CN" sz="2500" b="1" dirty="0"/>
              <a:t>释放</a:t>
            </a:r>
            <a:r>
              <a:rPr lang="zh-CN" altLang="en-US" sz="2500" b="1" dirty="0"/>
              <a:t>、状态及状态转换图</a:t>
            </a:r>
            <a:endParaRPr lang="en-US" altLang="zh-CN" sz="25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500" b="1" dirty="0"/>
              <a:t>应用层协议对于运输层协议的依赖，基于</a:t>
            </a:r>
            <a:r>
              <a:rPr lang="en-US" altLang="zh-CN" sz="2500" b="1" dirty="0"/>
              <a:t>TCP</a:t>
            </a:r>
            <a:r>
              <a:rPr lang="zh-CN" altLang="en-US" sz="2500" b="1" dirty="0"/>
              <a:t>的应用层协议，基于</a:t>
            </a:r>
            <a:r>
              <a:rPr lang="en-US" altLang="zh-CN" sz="2500" b="1" dirty="0"/>
              <a:t>UDP</a:t>
            </a:r>
            <a:r>
              <a:rPr lang="zh-CN" altLang="en-US" sz="2500" b="1" dirty="0"/>
              <a:t>的应用层协议</a:t>
            </a:r>
            <a:endParaRPr lang="en-US" altLang="zh-CN" sz="2500" b="1" dirty="0"/>
          </a:p>
          <a:p>
            <a:pPr eaLnBrk="1" hangingPunct="1">
              <a:lnSpc>
                <a:spcPct val="80000"/>
              </a:lnSpc>
            </a:pPr>
            <a:endParaRPr lang="zh-CN" altLang="zh-CN" sz="25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/>
              <a:t>第六章、第七章和第九章</a:t>
            </a:r>
            <a:endParaRPr lang="zh-CN" altLang="en-US" b="1" dirty="0"/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第六章</a:t>
            </a:r>
            <a:endParaRPr kumimoji="0" lang="zh-CN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DNS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系统，域名构成，域名的解析过程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、域名服务器的作用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协议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的功能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：作用、端口、连接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DHCP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：作用、工作过程、广播形式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电子邮件：发（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SMTP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）、收（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IMAP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第七章</a:t>
            </a:r>
            <a:endParaRPr kumimoji="0" lang="zh-CN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安全威胁和攻击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类型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，安全类型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（被动攻击、被动攻击及应对手段）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对称密钥密码体制和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AES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，公钥密码体制和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RSA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数字签名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、摘要（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MD5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）、报文认证的作用和基本原理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第九章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WLAN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Wifi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802.11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），设备：无线路由器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无线网卡，分类：有基础设施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无基础设施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1528</Words>
  <Application>WPS 演示</Application>
  <PresentationFormat/>
  <Paragraphs>90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计算机网络原理 期末复习</vt:lpstr>
      <vt:lpstr>期末考试题型及分值分布</vt:lpstr>
      <vt:lpstr>第一章</vt:lpstr>
      <vt:lpstr>第二章</vt:lpstr>
      <vt:lpstr>第三章</vt:lpstr>
      <vt:lpstr>第四章</vt:lpstr>
      <vt:lpstr>第五章</vt:lpstr>
      <vt:lpstr>第六章、第七章和第九章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计算机网络期末复习</dc:title>
  <dc:creator>Chris</dc:creator>
  <cp:lastModifiedBy>K</cp:lastModifiedBy>
  <cp:revision>55</cp:revision>
  <dcterms:created xsi:type="dcterms:W3CDTF">2010-12-28T06:22:00Z</dcterms:created>
  <dcterms:modified xsi:type="dcterms:W3CDTF">2024-12-25T09:49:13Z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712E6B7A219248D5AAC3C4CD4D810411_12</vt:lpwstr>
  </property>
</Properties>
</file>