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62" r:id="rId4"/>
    <p:sldId id="363" r:id="rId5"/>
    <p:sldId id="364" r:id="rId6"/>
    <p:sldId id="365" r:id="rId7"/>
  </p:sldIdLst>
  <p:sldSz cx="9144000" cy="6858000" type="screen4x3"/>
  <p:notesSz cx="6623050" cy="981075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隶书" panose="02010509060101010101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6666FF"/>
    <a:srgbClr val="0000FF"/>
    <a:srgbClr val="FFFFFF"/>
    <a:srgbClr val="CC0000"/>
    <a:srgbClr val="CCECFF"/>
    <a:srgbClr val="99C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46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733800" y="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838200" y="762000"/>
            <a:ext cx="4876800" cy="36576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648200"/>
            <a:ext cx="4800600" cy="441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733800" y="9296400"/>
            <a:ext cx="28956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0900" y="3810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3810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43509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6904" y="1295400"/>
            <a:ext cx="343509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1371600" y="1295400"/>
            <a:ext cx="70104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Rectangle 4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latin typeface="隶书" panose="02010509060101010101" pitchFamily="1" charset="-122"/>
              </a:defRPr>
            </a:lvl1pPr>
          </a:lstStyle>
          <a:p>
            <a:pPr lvl="0" eaLnBrk="1" fontAlgn="base" hangingPunct="1">
              <a:lnSpc>
                <a:spcPct val="130000"/>
              </a:lnSpc>
            </a:pPr>
            <a:r>
              <a:rPr lang="zh-CN" altLang="en-US" strike="noStrike" noProof="1" dirty="0"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strike="noStrike" noProof="1" dirty="0">
                <a:latin typeface="Verdana" panose="020B0604030504040204" pitchFamily="2" charset="0"/>
                <a:ea typeface="华文行楷" panose="02010800040101010101" pitchFamily="2" charset="-122"/>
                <a:cs typeface="+mn-ea"/>
              </a:rPr>
              <a:t>计算机学院</a:t>
            </a:r>
            <a:endParaRPr lang="zh-CN" altLang="en-US" sz="1400" strike="noStrike" noProof="1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r>
              <a:rPr lang="en-GB" altLang="en-US" sz="140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/10</a:t>
            </a:r>
            <a:endParaRPr lang="en-GB" altLang="en-US" sz="1400" strike="noStrike" noProof="1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2" name="Line 8"/>
          <p:cNvSpPr/>
          <p:nvPr userDrawn="1"/>
        </p:nvSpPr>
        <p:spPr>
          <a:xfrm flipH="1">
            <a:off x="685800" y="976313"/>
            <a:ext cx="845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33" name="Line 9"/>
          <p:cNvSpPr/>
          <p:nvPr userDrawn="1"/>
        </p:nvSpPr>
        <p:spPr>
          <a:xfrm>
            <a:off x="1371600" y="457200"/>
            <a:ext cx="0" cy="441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pic>
        <p:nvPicPr>
          <p:cNvPr id="1034" name="Picture 12" descr="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6038" y="1014413"/>
            <a:ext cx="126365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rgbClr val="FFFF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日期占位符 3"/>
          <p:cNvSpPr txBox="1">
            <a:spLocks noGrp="1"/>
          </p:cNvSpPr>
          <p:nvPr/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BB962C8B-B14F-4D97-AF65-F5344CB8AC3E}" type="datetime1">
              <a:rPr lang="zh-CN" altLang="en-US" sz="10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4" name="页脚占位符 4"/>
          <p:cNvSpPr txBox="1">
            <a:spLocks noGrp="1"/>
          </p:cNvSpPr>
          <p:nvPr/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1400" dirty="0">
                <a:latin typeface="隶书" panose="02010509060101010101" pitchFamily="1" charset="-122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307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/10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Rectangle 4"/>
          <p:cNvSpPr/>
          <p:nvPr/>
        </p:nvSpPr>
        <p:spPr>
          <a:xfrm>
            <a:off x="1371600" y="0"/>
            <a:ext cx="7772400" cy="34290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772400" cy="1219200"/>
          </a:xfrm>
        </p:spPr>
        <p:txBody>
          <a:bodyPr wrap="square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4400" dirty="0"/>
              <a:t>计算机组成原理</a:t>
            </a:r>
            <a:br>
              <a:rPr lang="zh-CN" altLang="en-US" sz="4400" dirty="0"/>
            </a:br>
            <a:r>
              <a:rPr lang="zh-CN" altLang="en-US" dirty="0"/>
              <a:t> </a:t>
            </a:r>
            <a:r>
              <a:rPr lang="zh-CN" altLang="en-US" dirty="0">
                <a:latin typeface="Verdana" panose="020B0604030504040204" pitchFamily="2" charset="0"/>
              </a:rPr>
              <a:t>——</a:t>
            </a:r>
            <a:r>
              <a:rPr lang="zh-CN" altLang="en-US" dirty="0"/>
              <a:t> </a:t>
            </a:r>
            <a:r>
              <a:rPr lang="zh-CN" altLang="en-US" sz="3200" dirty="0"/>
              <a:t>第二章作业解答</a:t>
            </a:r>
            <a:endParaRPr lang="zh-CN" altLang="en-US" sz="3200" dirty="0"/>
          </a:p>
        </p:txBody>
      </p:sp>
      <p:sp>
        <p:nvSpPr>
          <p:cNvPr id="3078" name="Rectangle 3"/>
          <p:cNvSpPr>
            <a:spLocks noGrp="1"/>
          </p:cNvSpPr>
          <p:nvPr>
            <p:ph type="subTitle"/>
          </p:nvPr>
        </p:nvSpPr>
        <p:spPr>
          <a:xfrm>
            <a:off x="1371600" y="4419600"/>
            <a:ext cx="6400800" cy="1447800"/>
          </a:xfrm>
        </p:spPr>
        <p:txBody>
          <a:bodyPr wrap="square" anchor="t"/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l" eaLnBrk="1" hangingPunct="1">
              <a:buClrTx/>
              <a:buSzTx/>
              <a:buFontTx/>
              <a:buNone/>
            </a:pPr>
            <a:r>
              <a:rPr lang="zh-CN" altLang="en-US" dirty="0">
                <a:ea typeface="华文行楷" panose="02010800040101010101" pitchFamily="2" charset="-122"/>
              </a:rPr>
              <a:t>浙江工业大学</a:t>
            </a:r>
            <a:endParaRPr lang="zh-CN" altLang="en-US" dirty="0">
              <a:ea typeface="华文行楷" panose="02010800040101010101" pitchFamily="2" charset="-122"/>
            </a:endParaRPr>
          </a:p>
          <a:p>
            <a:pPr marL="0" lvl="0" indent="0" algn="l" eaLnBrk="1" hangingPunct="1">
              <a:buClrTx/>
              <a:buSzTx/>
              <a:buFontTx/>
              <a:buNone/>
            </a:pPr>
            <a:r>
              <a:rPr lang="zh-CN" altLang="en-US" dirty="0">
                <a:ea typeface="华文行楷" panose="02010800040101010101" pitchFamily="2" charset="-122"/>
              </a:rPr>
              <a:t>计算机学院</a:t>
            </a:r>
            <a:endParaRPr lang="zh-CN" altLang="en-US" dirty="0">
              <a:ea typeface="华文行楷" panose="02010800040101010101" pitchFamily="2" charset="-122"/>
            </a:endParaRPr>
          </a:p>
        </p:txBody>
      </p:sp>
      <p:sp>
        <p:nvSpPr>
          <p:cNvPr id="3079" name="Rectangle 5"/>
          <p:cNvSpPr/>
          <p:nvPr/>
        </p:nvSpPr>
        <p:spPr>
          <a:xfrm>
            <a:off x="1371600" y="6096000"/>
            <a:ext cx="32004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080" name="Line 6"/>
          <p:cNvSpPr/>
          <p:nvPr/>
        </p:nvSpPr>
        <p:spPr>
          <a:xfrm>
            <a:off x="838200" y="34290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BB962C8B-B14F-4D97-AF65-F5344CB8AC3E}" type="datetime1">
              <a:rPr lang="zh-CN" altLang="en-US" sz="10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1400" dirty="0">
                <a:latin typeface="隶书" panose="02010509060101010101" pitchFamily="1" charset="-122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/10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type="body"/>
          </p:nvPr>
        </p:nvSpPr>
        <p:spPr>
          <a:xfrm>
            <a:off x="900113" y="1125538"/>
            <a:ext cx="7880350" cy="5086350"/>
          </a:xfrm>
        </p:spPr>
        <p:txBody>
          <a:bodyPr wrap="square" anchor="t"/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x+y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/>
              <a:t>[x]</a:t>
            </a:r>
            <a:r>
              <a:rPr lang="zh-CN" altLang="en-US" sz="2400" baseline="-25000" dirty="0"/>
              <a:t>浮</a:t>
            </a:r>
            <a:r>
              <a:rPr lang="en-US" altLang="zh-CN" sz="2400" dirty="0"/>
              <a:t>=11 1101, 00.100101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/>
              <a:t>[y]</a:t>
            </a:r>
            <a:r>
              <a:rPr lang="zh-CN" altLang="en-US" sz="2400" baseline="-25000" dirty="0"/>
              <a:t>浮</a:t>
            </a:r>
            <a:r>
              <a:rPr lang="en-US" altLang="zh-CN" sz="2400" dirty="0"/>
              <a:t>=11 1110, 11.100010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对阶：△</a:t>
            </a:r>
            <a:r>
              <a:rPr lang="en-US" altLang="zh-CN" sz="2400" dirty="0"/>
              <a:t>E=E</a:t>
            </a:r>
            <a:r>
              <a:rPr lang="zh-CN" altLang="en-US" sz="2400" dirty="0"/>
              <a:t>ｘ</a:t>
            </a:r>
            <a:r>
              <a:rPr lang="en-US" altLang="zh-CN" sz="2400" dirty="0"/>
              <a:t>-E</a:t>
            </a:r>
            <a:r>
              <a:rPr lang="zh-CN" altLang="en-US" sz="2400" dirty="0"/>
              <a:t>ｙ</a:t>
            </a:r>
            <a:r>
              <a:rPr lang="en-US" altLang="zh-CN" sz="2400" dirty="0"/>
              <a:t>=11 1101- 11 1110 =111111 Mx</a:t>
            </a:r>
            <a:r>
              <a:rPr lang="zh-CN" altLang="en-US" sz="2400" dirty="0"/>
              <a:t>右移</a:t>
            </a:r>
            <a:r>
              <a:rPr lang="en-US" altLang="zh-CN" sz="2400" dirty="0"/>
              <a:t>1</a:t>
            </a:r>
            <a:r>
              <a:rPr lang="zh-CN" altLang="en-US" sz="2400" dirty="0"/>
              <a:t>位，</a:t>
            </a:r>
            <a:r>
              <a:rPr lang="en-US" altLang="zh-CN" sz="2400" dirty="0"/>
              <a:t>Ex</a:t>
            </a:r>
            <a:r>
              <a:rPr lang="zh-CN" altLang="en-US" sz="2400" dirty="0"/>
              <a:t>加</a:t>
            </a:r>
            <a:r>
              <a:rPr lang="en-US" altLang="zh-CN" sz="2400" dirty="0"/>
              <a:t>1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x=11 0110 , 00.010010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尾数相加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/>
              <a:t>00.010010(1)+11.100010=11.110100(1)      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结果规格化：左规两位，</a:t>
            </a:r>
            <a:r>
              <a:rPr lang="en-US" altLang="zh-CN" sz="2400" dirty="0"/>
              <a:t>11.010010</a:t>
            </a:r>
            <a:r>
              <a:rPr lang="zh-CN" altLang="en-US" sz="2400" dirty="0"/>
              <a:t>；阶码</a:t>
            </a:r>
            <a:r>
              <a:rPr lang="en-US" altLang="zh-CN" sz="2400" dirty="0"/>
              <a:t>-2</a:t>
            </a:r>
            <a:r>
              <a:rPr lang="zh-CN" altLang="en-US" sz="2400" dirty="0"/>
              <a:t>为</a:t>
            </a:r>
            <a:r>
              <a:rPr lang="en-US" altLang="zh-CN" sz="2400" dirty="0"/>
              <a:t>11 1100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溢出判断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阶码符号位为</a:t>
            </a:r>
            <a:r>
              <a:rPr lang="en-US" altLang="zh-CN" sz="2400" dirty="0"/>
              <a:t>11</a:t>
            </a:r>
            <a:r>
              <a:rPr lang="zh-CN" altLang="en-US" sz="2400" dirty="0"/>
              <a:t>，不溢出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x+y=2</a:t>
            </a:r>
            <a:r>
              <a:rPr lang="en-US" altLang="zh-CN" sz="2400" b="1" baseline="30000" dirty="0"/>
              <a:t>-100</a:t>
            </a:r>
            <a:r>
              <a:rPr lang="en-US" altLang="zh-CN" sz="2400" b="1" dirty="0"/>
              <a:t>×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-0.101110</a:t>
            </a:r>
            <a:r>
              <a:rPr lang="zh-CN" altLang="en-US" sz="2400" b="1" dirty="0"/>
              <a:t>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 txBox="1">
            <a:spLocks noGrp="1"/>
          </p:cNvSpPr>
          <p:nvPr/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BB962C8B-B14F-4D97-AF65-F5344CB8AC3E}" type="datetime1">
              <a:rPr lang="zh-CN" altLang="en-US" sz="10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8434" name="页脚占位符 4"/>
          <p:cNvSpPr txBox="1">
            <a:spLocks noGrp="1"/>
          </p:cNvSpPr>
          <p:nvPr/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1400" dirty="0">
                <a:latin typeface="隶书" panose="02010509060101010101" pitchFamily="1" charset="-122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/10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type="body"/>
          </p:nvPr>
        </p:nvSpPr>
        <p:spPr>
          <a:xfrm>
            <a:off x="1263650" y="981075"/>
            <a:ext cx="7880350" cy="5256213"/>
          </a:xfrm>
        </p:spPr>
        <p:txBody>
          <a:bodyPr wrap="square" anchor="t"/>
          <a:p>
            <a:pPr lvl="1"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[x]</a:t>
            </a:r>
            <a:r>
              <a:rPr lang="zh-CN" altLang="en-US" sz="2400" baseline="-25000" dirty="0"/>
              <a:t>浮</a:t>
            </a:r>
            <a:r>
              <a:rPr lang="en-US" altLang="zh-CN" sz="2400" dirty="0"/>
              <a:t>=11 1101, 00.100101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dirty="0"/>
              <a:t>[y]</a:t>
            </a:r>
            <a:r>
              <a:rPr lang="zh-CN" altLang="en-US" sz="2400" baseline="-25000" dirty="0"/>
              <a:t>浮</a:t>
            </a:r>
            <a:r>
              <a:rPr lang="en-US" altLang="zh-CN" sz="2400" dirty="0"/>
              <a:t>=11 1110, 11.100010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dirty="0"/>
              <a:t>[-y]</a:t>
            </a:r>
            <a:r>
              <a:rPr lang="zh-CN" altLang="en-US" sz="2400" baseline="-25000" dirty="0"/>
              <a:t>浮</a:t>
            </a:r>
            <a:r>
              <a:rPr lang="en-US" altLang="zh-CN" sz="2400" dirty="0"/>
              <a:t>=11 1110, 00.011110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对阶：△</a:t>
            </a:r>
            <a:r>
              <a:rPr lang="en-US" altLang="zh-CN" sz="2400" dirty="0"/>
              <a:t>E=E</a:t>
            </a:r>
            <a:r>
              <a:rPr lang="zh-CN" altLang="en-US" sz="2400" dirty="0"/>
              <a:t>ｘ</a:t>
            </a:r>
            <a:r>
              <a:rPr lang="en-US" altLang="zh-CN" sz="2400" dirty="0"/>
              <a:t>-E</a:t>
            </a:r>
            <a:r>
              <a:rPr lang="zh-CN" altLang="en-US" sz="2400" dirty="0"/>
              <a:t>ｙ</a:t>
            </a:r>
            <a:r>
              <a:rPr lang="en-US" altLang="zh-CN" sz="2400" dirty="0"/>
              <a:t>=11 1101- 11 1110 =11111 Mx</a:t>
            </a:r>
            <a:r>
              <a:rPr lang="zh-CN" altLang="en-US" sz="2400" dirty="0"/>
              <a:t>右移</a:t>
            </a:r>
            <a:r>
              <a:rPr lang="en-US" altLang="zh-CN" sz="2400" dirty="0"/>
              <a:t>1</a:t>
            </a:r>
            <a:r>
              <a:rPr lang="zh-CN" altLang="en-US" sz="2400" dirty="0"/>
              <a:t>位，</a:t>
            </a:r>
            <a:r>
              <a:rPr lang="en-US" altLang="zh-CN" sz="2400" dirty="0"/>
              <a:t>Ex</a:t>
            </a:r>
            <a:r>
              <a:rPr lang="zh-CN" altLang="en-US" sz="2400" dirty="0"/>
              <a:t>加</a:t>
            </a:r>
            <a:r>
              <a:rPr lang="en-US" altLang="zh-CN" sz="2400" dirty="0"/>
              <a:t>1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x=11 1110 , 00.010010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尾数相减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dirty="0"/>
              <a:t>00.010010(1)+00.011110=00.110000(1)      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结果已规格化，尾数采用</a:t>
            </a:r>
            <a:r>
              <a:rPr lang="en-US" altLang="zh-CN" sz="2400" dirty="0"/>
              <a:t>0</a:t>
            </a:r>
            <a:r>
              <a:rPr lang="zh-CN" altLang="en-US" sz="2400" dirty="0"/>
              <a:t>舍</a:t>
            </a:r>
            <a:r>
              <a:rPr lang="en-US" altLang="zh-CN" sz="2400" dirty="0"/>
              <a:t>1</a:t>
            </a:r>
            <a:r>
              <a:rPr lang="zh-CN" altLang="en-US" sz="2400" dirty="0"/>
              <a:t>入法为</a:t>
            </a:r>
            <a:r>
              <a:rPr lang="en-US" altLang="zh-CN" sz="2400" dirty="0"/>
              <a:t>0.110001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溢出判断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阶码符号位为</a:t>
            </a:r>
            <a:r>
              <a:rPr lang="en-US" altLang="zh-CN" sz="2400" dirty="0"/>
              <a:t>11</a:t>
            </a:r>
            <a:r>
              <a:rPr lang="zh-CN" altLang="en-US" sz="2400" dirty="0"/>
              <a:t>，不溢出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X-Y=2</a:t>
            </a:r>
            <a:r>
              <a:rPr lang="en-US" altLang="zh-CN" sz="2400" b="1" baseline="30000" dirty="0"/>
              <a:t>-010</a:t>
            </a:r>
            <a:r>
              <a:rPr lang="en-US" altLang="zh-CN" sz="2400" b="1" dirty="0"/>
              <a:t>×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0.110001</a:t>
            </a:r>
            <a:r>
              <a:rPr lang="zh-CN" altLang="en-US" sz="2400" b="1" dirty="0"/>
              <a:t>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BB962C8B-B14F-4D97-AF65-F5344CB8AC3E}" type="datetime1">
              <a:rPr lang="zh-CN" altLang="en-US" sz="10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9458" name="页脚占位符 4"/>
          <p:cNvSpPr txBox="1">
            <a:spLocks noGrp="1"/>
          </p:cNvSpPr>
          <p:nvPr/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1400" dirty="0">
                <a:latin typeface="隶书" panose="02010509060101010101" pitchFamily="1" charset="-122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/10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/>
          </p:cNvSpPr>
          <p:nvPr>
            <p:ph type="body"/>
          </p:nvPr>
        </p:nvSpPr>
        <p:spPr>
          <a:xfrm>
            <a:off x="971550" y="1052513"/>
            <a:ext cx="7880350" cy="5256212"/>
          </a:xfrm>
        </p:spPr>
        <p:txBody>
          <a:bodyPr wrap="square" anchor="t"/>
          <a:p>
            <a:pPr lvl="1" eaLnBrk="1" hangingPunct="1">
              <a:buNone/>
            </a:pPr>
            <a:r>
              <a:rPr lang="en-US" altLang="zh-CN" sz="2800" dirty="0"/>
              <a:t>2.(1) 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阶码相加：</a:t>
            </a:r>
            <a:r>
              <a:rPr lang="en-US" altLang="zh-CN" sz="2800" dirty="0"/>
              <a:t>3+4=7</a:t>
            </a:r>
            <a:r>
              <a:rPr lang="zh-CN" altLang="en-US" sz="2800" dirty="0"/>
              <a:t>，</a:t>
            </a:r>
            <a:r>
              <a:rPr lang="en-US" altLang="zh-CN" sz="2800" dirty="0"/>
              <a:t>00</a:t>
            </a:r>
            <a:r>
              <a:rPr lang="en-US" altLang="zh-CN" sz="2800" dirty="0"/>
              <a:t> 0111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尾数相乘：</a:t>
            </a:r>
            <a:r>
              <a:rPr lang="en-US" altLang="zh-CN" sz="2800" dirty="0"/>
              <a:t>0.1101000*(-0.1001000)=-0.011101010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尾数规格化：左规一位，</a:t>
            </a:r>
            <a:r>
              <a:rPr lang="en-US" altLang="zh-CN" sz="2800" dirty="0"/>
              <a:t>-0.1110101(0</a:t>
            </a:r>
            <a:r>
              <a:rPr lang="zh-CN" altLang="en-US" sz="2800" dirty="0"/>
              <a:t>舍</a:t>
            </a:r>
            <a:r>
              <a:rPr lang="en-US" altLang="zh-CN" sz="2800" dirty="0"/>
              <a:t>1</a:t>
            </a:r>
            <a:r>
              <a:rPr lang="zh-CN" altLang="en-US" sz="2800" dirty="0"/>
              <a:t>入</a:t>
            </a:r>
            <a:r>
              <a:rPr lang="en-US" altLang="zh-CN" sz="2800" dirty="0"/>
              <a:t>)</a:t>
            </a:r>
            <a:r>
              <a:rPr lang="zh-CN" altLang="en-US" sz="2800" dirty="0"/>
              <a:t>，阶码</a:t>
            </a:r>
            <a:r>
              <a:rPr lang="en-US" altLang="zh-CN" sz="2800" dirty="0"/>
              <a:t>-1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最后值为（</a:t>
            </a:r>
            <a:r>
              <a:rPr lang="en-US" altLang="zh-CN" sz="2800" dirty="0"/>
              <a:t>-0.111011</a:t>
            </a:r>
            <a:r>
              <a:rPr lang="zh-CN" altLang="en-US" sz="2800" dirty="0"/>
              <a:t>）*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6</a:t>
            </a:r>
            <a:endParaRPr lang="en-US" altLang="zh-CN" sz="2800" baseline="30000" dirty="0"/>
          </a:p>
          <a:p>
            <a:pPr marL="457200" lvl="1" indent="0" eaLnBrk="1" hangingPunct="1">
              <a:buNone/>
            </a:pPr>
            <a:r>
              <a:rPr lang="en-US" altLang="zh-CN" sz="2800" dirty="0"/>
              <a:t>                    00 0110</a:t>
            </a:r>
            <a:r>
              <a:rPr lang="zh-CN" altLang="en-US" sz="2800" dirty="0"/>
              <a:t>，</a:t>
            </a:r>
            <a:r>
              <a:rPr lang="en-US" altLang="zh-CN" sz="2800" dirty="0"/>
              <a:t>1 1110101</a:t>
            </a:r>
            <a:endParaRPr lang="en-US" altLang="zh-CN" sz="2800" dirty="0"/>
          </a:p>
          <a:p>
            <a:pPr marL="457200" lvl="1" indent="0" eaLnBrk="1" hangingPunct="1">
              <a:buNone/>
            </a:pPr>
            <a:r>
              <a:rPr lang="zh-CN" altLang="en-US" sz="2800" dirty="0"/>
              <a:t>简化了过程，学生需要有</a:t>
            </a:r>
            <a:r>
              <a:rPr lang="zh-CN" altLang="en-US" sz="2800" dirty="0"/>
              <a:t>过程</a:t>
            </a:r>
            <a:endParaRPr lang="en-US" altLang="zh-CN" sz="2800" dirty="0"/>
          </a:p>
          <a:p>
            <a:pPr lvl="1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日期占位符 3"/>
          <p:cNvSpPr txBox="1">
            <a:spLocks noGrp="1"/>
          </p:cNvSpPr>
          <p:nvPr/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BB962C8B-B14F-4D97-AF65-F5344CB8AC3E}" type="datetime1">
              <a:rPr lang="zh-CN" altLang="en-US" sz="10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482" name="页脚占位符 4"/>
          <p:cNvSpPr txBox="1">
            <a:spLocks noGrp="1"/>
          </p:cNvSpPr>
          <p:nvPr/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1400" dirty="0">
                <a:latin typeface="隶书" panose="02010509060101010101" pitchFamily="1" charset="-122"/>
              </a:rPr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/10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endParaRPr lang="zh-CN" altLang="en-US" dirty="0"/>
          </a:p>
        </p:txBody>
      </p:sp>
      <p:sp>
        <p:nvSpPr>
          <p:cNvPr id="20485" name="Rectangle 3"/>
          <p:cNvSpPr>
            <a:spLocks noGrp="1"/>
          </p:cNvSpPr>
          <p:nvPr>
            <p:ph type="body"/>
          </p:nvPr>
        </p:nvSpPr>
        <p:spPr>
          <a:xfrm>
            <a:off x="971550" y="1052513"/>
            <a:ext cx="7880350" cy="5256212"/>
          </a:xfrm>
        </p:spPr>
        <p:txBody>
          <a:bodyPr wrap="square" anchor="t"/>
          <a:p>
            <a:pPr lvl="1" eaLnBrk="1" hangingPunct="1">
              <a:buNone/>
            </a:pPr>
            <a:r>
              <a:rPr lang="en-US" altLang="zh-CN" sz="2800" dirty="0"/>
              <a:t>10.(2)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|</a:t>
            </a:r>
            <a:r>
              <a:rPr lang="zh-CN" altLang="en-US" sz="2800" dirty="0"/>
              <a:t>被除数</a:t>
            </a:r>
            <a:r>
              <a:rPr lang="en-US" altLang="zh-CN" sz="2800" dirty="0"/>
              <a:t>|</a:t>
            </a:r>
            <a:r>
              <a:rPr lang="zh-CN" altLang="en-US" sz="2800" dirty="0"/>
              <a:t>＜ </a:t>
            </a:r>
            <a:r>
              <a:rPr lang="en-US" altLang="zh-CN" sz="2800" dirty="0"/>
              <a:t>|</a:t>
            </a:r>
            <a:r>
              <a:rPr lang="zh-CN" altLang="en-US" sz="2800" dirty="0"/>
              <a:t>除数</a:t>
            </a:r>
            <a:r>
              <a:rPr lang="en-US" altLang="zh-CN" sz="2800" dirty="0"/>
              <a:t>|</a:t>
            </a:r>
            <a:r>
              <a:rPr lang="zh-CN" altLang="en-US" sz="2800" dirty="0"/>
              <a:t>，不需调整尾数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阶码相减：</a:t>
            </a:r>
            <a:r>
              <a:rPr lang="en-US" altLang="zh-CN" sz="2800" dirty="0"/>
              <a:t>-2-3=-5</a:t>
            </a:r>
            <a:r>
              <a:rPr lang="zh-CN" altLang="en-US" sz="2800" dirty="0"/>
              <a:t>，</a:t>
            </a:r>
            <a:r>
              <a:rPr lang="en-US" altLang="zh-CN" sz="2800" dirty="0"/>
              <a:t>11 </a:t>
            </a:r>
            <a:r>
              <a:rPr lang="en-US" altLang="zh-CN" sz="2800" dirty="0"/>
              <a:t>1011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尾数相除：</a:t>
            </a:r>
            <a:r>
              <a:rPr lang="en-US" altLang="zh-CN" sz="2800" dirty="0"/>
              <a:t>0.0110100÷0.1111000</a:t>
            </a:r>
            <a:r>
              <a:rPr lang="zh-CN" altLang="en-US" sz="2800" dirty="0"/>
              <a:t>，商为</a:t>
            </a:r>
            <a:r>
              <a:rPr lang="en-US" altLang="zh-CN" sz="2800" dirty="0"/>
              <a:t>0.0110111</a:t>
            </a:r>
            <a:r>
              <a:rPr lang="zh-CN" altLang="en-US" sz="2800" dirty="0"/>
              <a:t>，余数为</a:t>
            </a:r>
            <a:r>
              <a:rPr lang="en-US" altLang="zh-CN" sz="2800" dirty="0"/>
              <a:t>0.0111000*2</a:t>
            </a:r>
            <a:r>
              <a:rPr lang="en-US" altLang="zh-CN" sz="2800" baseline="30000" dirty="0"/>
              <a:t>-7</a:t>
            </a:r>
            <a:endParaRPr lang="en-US" altLang="zh-CN" sz="2800" baseline="30000" dirty="0"/>
          </a:p>
          <a:p>
            <a:pPr lvl="1" eaLnBrk="1" hangingPunct="1"/>
            <a:r>
              <a:rPr lang="zh-CN" altLang="en-US" sz="2800" dirty="0"/>
              <a:t>商规格化：左规一位，</a:t>
            </a:r>
            <a:r>
              <a:rPr lang="en-US" altLang="zh-CN" sz="2800" dirty="0"/>
              <a:t>0.1101110</a:t>
            </a:r>
            <a:r>
              <a:rPr lang="zh-CN" altLang="en-US" sz="2800" dirty="0"/>
              <a:t>，阶码</a:t>
            </a:r>
            <a:r>
              <a:rPr lang="en-US" altLang="zh-CN" sz="2800" dirty="0"/>
              <a:t>-1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最后商为（</a:t>
            </a:r>
            <a:r>
              <a:rPr lang="en-US" altLang="zh-CN" sz="2800" dirty="0"/>
              <a:t>0.1101110</a:t>
            </a:r>
            <a:r>
              <a:rPr lang="zh-CN" altLang="en-US" sz="2800" dirty="0"/>
              <a:t>）*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-6 </a:t>
            </a:r>
            <a:endParaRPr lang="en-US" altLang="zh-CN" sz="2800" baseline="30000" dirty="0"/>
          </a:p>
          <a:p>
            <a:pPr marL="457200" lvl="1" indent="0" eaLnBrk="1" hangingPunct="1">
              <a:buNone/>
            </a:pPr>
            <a:r>
              <a:rPr lang="zh-CN" altLang="en-US" sz="2800" baseline="30000" dirty="0"/>
              <a:t>  </a:t>
            </a:r>
            <a:r>
              <a:rPr lang="en-US" altLang="zh-CN" sz="2800" dirty="0"/>
              <a:t>11 1010</a:t>
            </a:r>
            <a:r>
              <a:rPr lang="zh-CN" altLang="en-US" sz="2800" dirty="0"/>
              <a:t>，</a:t>
            </a:r>
            <a:r>
              <a:rPr lang="en-US" altLang="zh-CN" sz="2800" dirty="0"/>
              <a:t>0 1101110</a:t>
            </a:r>
            <a:endParaRPr lang="zh-CN" altLang="en-US" sz="2800" baseline="30000" dirty="0"/>
          </a:p>
          <a:p>
            <a:pPr lvl="1" eaLnBrk="1" hangingPunct="1"/>
            <a:r>
              <a:rPr lang="zh-CN" altLang="en-US" sz="2800" b="1" dirty="0"/>
              <a:t>余数为</a:t>
            </a:r>
            <a:r>
              <a:rPr lang="en-US" altLang="zh-CN" sz="2800" dirty="0"/>
              <a:t>0.0111000*2</a:t>
            </a:r>
            <a:r>
              <a:rPr lang="en-US" altLang="zh-CN" sz="2800" baseline="30000" dirty="0"/>
              <a:t>-7</a:t>
            </a:r>
            <a:endParaRPr lang="en-US" altLang="zh-CN" sz="2800" baseline="30000" dirty="0"/>
          </a:p>
          <a:p>
            <a:pPr marL="457200" lvl="1" indent="0" eaLnBrk="1" hangingPunct="1">
              <a:buNone/>
            </a:pPr>
            <a:r>
              <a:rPr lang="en-US" altLang="zh-CN" sz="2800" dirty="0"/>
              <a:t>11 1001</a:t>
            </a:r>
            <a:r>
              <a:rPr lang="zh-CN" altLang="en-US" sz="2800" dirty="0"/>
              <a:t>，</a:t>
            </a:r>
            <a:r>
              <a:rPr lang="en-US" altLang="zh-CN" sz="2800" dirty="0"/>
              <a:t>0 0111000      </a:t>
            </a:r>
            <a:r>
              <a:rPr lang="zh-CN" altLang="en-US" sz="2800" dirty="0"/>
              <a:t>学生需要过程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777777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演示</Application>
  <PresentationFormat>全屏显示(4:3)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隶书</vt:lpstr>
      <vt:lpstr>Verdana</vt:lpstr>
      <vt:lpstr>华文行楷</vt:lpstr>
      <vt:lpstr>Times New Roman</vt:lpstr>
      <vt:lpstr>微软雅黑</vt:lpstr>
      <vt:lpstr>Arial Unicode MS</vt:lpstr>
      <vt:lpstr>Calibri</vt:lpstr>
      <vt:lpstr>Default Design</vt:lpstr>
      <vt:lpstr>计算机组成原理  —— 第二章作业解答</vt:lpstr>
      <vt:lpstr>PowerPoint 演示文稿</vt:lpstr>
      <vt:lpstr>PowerPoint 演示文稿</vt:lpstr>
      <vt:lpstr>PowerPoint 演示文稿</vt:lpstr>
      <vt:lpstr>PowerPoint 演示文稿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  —— 第二章作业解答</dc:title>
  <dc:creator>lenovo</dc:creator>
  <cp:lastModifiedBy>Kukukukiki</cp:lastModifiedBy>
  <cp:revision>325</cp:revision>
  <dcterms:created xsi:type="dcterms:W3CDTF">2003-12-11T10:30:00Z</dcterms:created>
  <dcterms:modified xsi:type="dcterms:W3CDTF">2020-04-16T11:12:49Z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