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sldIdLst>
    <p:sldId id="256" r:id="rId4"/>
    <p:sldId id="338" r:id="rId5"/>
    <p:sldId id="355" r:id="rId6"/>
    <p:sldId id="356" r:id="rId7"/>
    <p:sldId id="357" r:id="rId8"/>
    <p:sldId id="358" r:id="rId9"/>
    <p:sldId id="359" r:id="rId10"/>
    <p:sldId id="360" r:id="rId11"/>
    <p:sldId id="366" r:id="rId12"/>
    <p:sldId id="367" r:id="rId13"/>
    <p:sldId id="368" r:id="rId14"/>
    <p:sldId id="369" r:id="rId15"/>
  </p:sldIdLst>
  <p:sldSz cx="9144000" cy="6858000" type="screen4x3"/>
  <p:notesSz cx="6623050" cy="9810750"/>
  <p:defaultTextStyle>
    <a:defPPr>
      <a:defRPr lang="en-GB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6666FF"/>
    <a:srgbClr val="0000FF"/>
    <a:srgbClr val="FFFFFF"/>
    <a:srgbClr val="CC0000"/>
    <a:srgbClr val="CCECFF"/>
    <a:srgbClr val="99CC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472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733800" y="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2" name="幻灯片图像占位符 2051"/>
          <p:cNvSpPr>
            <a:spLocks noGrp="1"/>
          </p:cNvSpPr>
          <p:nvPr>
            <p:ph type="sldImg" idx="2"/>
          </p:nvPr>
        </p:nvSpPr>
        <p:spPr>
          <a:xfrm>
            <a:off x="838200" y="762000"/>
            <a:ext cx="4876800" cy="36576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文本占位符 2052"/>
          <p:cNvSpPr>
            <a:spLocks noGrp="1"/>
          </p:cNvSpPr>
          <p:nvPr>
            <p:ph type="body" sz="quarter" idx="3"/>
          </p:nvPr>
        </p:nvSpPr>
        <p:spPr>
          <a:xfrm>
            <a:off x="914400" y="4648200"/>
            <a:ext cx="4800600" cy="441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9296400"/>
            <a:ext cx="2895600" cy="533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733800" y="9296400"/>
            <a:ext cx="2895600" cy="533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00900" y="3810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1600" y="3810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1295400"/>
            <a:ext cx="343509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46904" y="1295400"/>
            <a:ext cx="343509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00900" y="3810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1600" y="3810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1295400"/>
            <a:ext cx="343509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46904" y="1295400"/>
            <a:ext cx="343509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文本占位符 1025"/>
          <p:cNvSpPr>
            <a:spLocks noGrp="1"/>
          </p:cNvSpPr>
          <p:nvPr>
            <p:ph type="body" idx="1"/>
          </p:nvPr>
        </p:nvSpPr>
        <p:spPr>
          <a:xfrm>
            <a:off x="1371600" y="1295400"/>
            <a:ext cx="7010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7" name="日期占位符 1026"/>
          <p:cNvSpPr>
            <a:spLocks noGrp="1"/>
          </p:cNvSpPr>
          <p:nvPr>
            <p:ph type="dt" sz="half" idx="2"/>
          </p:nvPr>
        </p:nvSpPr>
        <p:spPr>
          <a:xfrm>
            <a:off x="0" y="61722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>
                <a:latin typeface="Verdan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8" name="页脚占位符 1027"/>
          <p:cNvSpPr>
            <a:spLocks noGrp="1"/>
          </p:cNvSpPr>
          <p:nvPr>
            <p:ph type="ftr" sz="quarter" idx="3"/>
          </p:nvPr>
        </p:nvSpPr>
        <p:spPr>
          <a:xfrm>
            <a:off x="1371600" y="6081713"/>
            <a:ext cx="4343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隶书" panose="02010509060101010101" pitchFamily="1" charset="-122"/>
                <a:ea typeface="隶书" panose="02010509060101010101" pitchFamily="1" charset="-122"/>
              </a:defRPr>
            </a:lvl1pPr>
          </a:lstStyle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1029" name="灯片编号占位符 102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矩形 1029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2" name="直接连接符 1031"/>
          <p:cNvSpPr/>
          <p:nvPr userDrawn="1"/>
        </p:nvSpPr>
        <p:spPr>
          <a:xfrm flipH="1">
            <a:off x="685800" y="976313"/>
            <a:ext cx="845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3" name="直接连接符 1032"/>
          <p:cNvSpPr/>
          <p:nvPr userDrawn="1"/>
        </p:nvSpPr>
        <p:spPr>
          <a:xfrm>
            <a:off x="1371600" y="457200"/>
            <a:ext cx="0" cy="441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34" name="图片 1033" descr="logo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6038" y="1014413"/>
            <a:ext cx="1263650" cy="12128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FFFFCC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600" b="0" i="0" u="none" kern="120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2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文本占位符 1025"/>
          <p:cNvSpPr>
            <a:spLocks noGrp="1"/>
          </p:cNvSpPr>
          <p:nvPr>
            <p:ph type="body" idx="1"/>
          </p:nvPr>
        </p:nvSpPr>
        <p:spPr>
          <a:xfrm>
            <a:off x="1371600" y="1295400"/>
            <a:ext cx="7010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7" name="日期占位符 1026"/>
          <p:cNvSpPr>
            <a:spLocks noGrp="1"/>
          </p:cNvSpPr>
          <p:nvPr>
            <p:ph type="dt" sz="half" idx="2"/>
          </p:nvPr>
        </p:nvSpPr>
        <p:spPr>
          <a:xfrm>
            <a:off x="0" y="61722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>
                <a:latin typeface="Verdan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8" name="页脚占位符 1027"/>
          <p:cNvSpPr>
            <a:spLocks noGrp="1"/>
          </p:cNvSpPr>
          <p:nvPr>
            <p:ph type="ftr" sz="quarter" idx="3"/>
          </p:nvPr>
        </p:nvSpPr>
        <p:spPr>
          <a:xfrm>
            <a:off x="1371600" y="6081713"/>
            <a:ext cx="4343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隶书" panose="02010509060101010101" pitchFamily="1" charset="-122"/>
                <a:ea typeface="隶书" panose="02010509060101010101" pitchFamily="1" charset="-122"/>
              </a:defRPr>
            </a:lvl1pPr>
          </a:lstStyle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1029" name="灯片编号占位符 102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矩形 1029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2" name="直接连接符 1031"/>
          <p:cNvSpPr/>
          <p:nvPr userDrawn="1"/>
        </p:nvSpPr>
        <p:spPr>
          <a:xfrm flipH="1">
            <a:off x="685800" y="976313"/>
            <a:ext cx="845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3" name="直接连接符 1032"/>
          <p:cNvSpPr/>
          <p:nvPr userDrawn="1"/>
        </p:nvSpPr>
        <p:spPr>
          <a:xfrm>
            <a:off x="1371600" y="457200"/>
            <a:ext cx="0" cy="441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34" name="图片 1033" descr="logo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6038" y="1014413"/>
            <a:ext cx="1263650" cy="12128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FFFFCC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600" b="0" i="0" u="none" kern="120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2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074" name="矩形 3073"/>
          <p:cNvSpPr/>
          <p:nvPr/>
        </p:nvSpPr>
        <p:spPr>
          <a:xfrm>
            <a:off x="1371600" y="0"/>
            <a:ext cx="7772400" cy="342900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5" name="标题 3074"/>
          <p:cNvSpPr>
            <a:spLocks noGrp="1"/>
          </p:cNvSpPr>
          <p:nvPr>
            <p:ph type="ctrTitle"/>
          </p:nvPr>
        </p:nvSpPr>
        <p:spPr>
          <a:xfrm>
            <a:off x="1371600" y="1905000"/>
            <a:ext cx="7772400" cy="1219200"/>
          </a:xfrm>
        </p:spPr>
        <p:txBody>
          <a:bodyPr anchor="ctr"/>
          <a:p>
            <a:pPr algn="l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sz="4400" kern="1200" baseline="0" dirty="0">
                <a:latin typeface="隶书" panose="02010509060101010101" pitchFamily="1" charset="-122"/>
                <a:ea typeface="隶书" panose="02010509060101010101" pitchFamily="1" charset="-122"/>
              </a:rPr>
              <a:t>计算机组成原理</a:t>
            </a:r>
            <a:br>
              <a:rPr lang="zh-CN" altLang="en-US" sz="4400" kern="1200" baseline="0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3600" kern="1200" baseline="0" dirty="0">
                <a:latin typeface="隶书" panose="02010509060101010101" pitchFamily="1" charset="-122"/>
                <a:ea typeface="宋体" panose="02010600030101010101" pitchFamily="2" charset="-122"/>
              </a:rPr>
              <a:t> </a:t>
            </a:r>
            <a:r>
              <a:rPr lang="zh-CN" altLang="en-US" sz="3600" kern="1200" baseline="0" dirty="0">
                <a:latin typeface="Verdana" panose="020B0604030504040204" pitchFamily="2" charset="0"/>
                <a:ea typeface="宋体" panose="02010600030101010101" pitchFamily="2" charset="-122"/>
              </a:rPr>
              <a:t>——</a:t>
            </a:r>
            <a:r>
              <a:rPr lang="zh-CN" altLang="en-US" sz="3600" kern="1200" baseline="0" dirty="0">
                <a:latin typeface="隶书" panose="02010509060101010101" pitchFamily="1" charset="-122"/>
                <a:ea typeface="宋体" panose="02010600030101010101" pitchFamily="2" charset="-122"/>
              </a:rPr>
              <a:t> </a:t>
            </a:r>
            <a:r>
              <a:rPr lang="zh-CN" altLang="en-US" sz="3200" kern="1200" baseline="0" dirty="0">
                <a:latin typeface="隶书" panose="02010509060101010101" pitchFamily="1" charset="-122"/>
                <a:ea typeface="宋体" panose="02010600030101010101" pitchFamily="2" charset="-122"/>
              </a:rPr>
              <a:t>作业解答</a:t>
            </a:r>
            <a:endParaRPr lang="zh-CN" altLang="en-US" sz="3200" kern="1200" baseline="0" dirty="0">
              <a:latin typeface="隶书" panose="02010509060101010101" pitchFamily="1" charset="-122"/>
              <a:ea typeface="宋体" panose="02010600030101010101" pitchFamily="2" charset="-122"/>
            </a:endParaRPr>
          </a:p>
        </p:txBody>
      </p:sp>
      <p:sp>
        <p:nvSpPr>
          <p:cNvPr id="3076" name="副标题 3075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447800"/>
          </a:xfrm>
        </p:spPr>
        <p:txBody>
          <a:bodyPr/>
          <a:p>
            <a:pPr algn="l" defTabSz="914400">
              <a:buClrTx/>
              <a:buSzTx/>
              <a:buFontTx/>
            </a:pPr>
            <a:r>
              <a:rPr lang="zh-CN" altLang="en-US" sz="3000" kern="1200" baseline="0" dirty="0">
                <a:latin typeface="隶书" panose="02010509060101010101" pitchFamily="1" charset="-122"/>
                <a:ea typeface="华文行楷" panose="02010800040101010101" pitchFamily="2" charset="-122"/>
              </a:rPr>
              <a:t>浙江工业大学</a:t>
            </a:r>
            <a:endParaRPr lang="zh-CN" altLang="en-US" sz="3000" kern="1200" baseline="0" dirty="0">
              <a:latin typeface="隶书" panose="02010509060101010101" pitchFamily="1" charset="-122"/>
              <a:ea typeface="华文行楷" panose="02010800040101010101" pitchFamily="2" charset="-122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3000" kern="1200" baseline="0" dirty="0">
                <a:latin typeface="隶书" panose="02010509060101010101" pitchFamily="1" charset="-122"/>
                <a:ea typeface="华文行楷" panose="02010800040101010101" pitchFamily="2" charset="-122"/>
              </a:rPr>
              <a:t>计算机学院</a:t>
            </a:r>
            <a:endParaRPr lang="zh-CN" altLang="en-US" sz="3000" kern="1200" baseline="0" dirty="0">
              <a:latin typeface="隶书" panose="02010509060101010101" pitchFamily="1" charset="-122"/>
              <a:ea typeface="华文行楷" panose="02010800040101010101" pitchFamily="2" charset="-122"/>
            </a:endParaRPr>
          </a:p>
        </p:txBody>
      </p:sp>
      <p:sp>
        <p:nvSpPr>
          <p:cNvPr id="3077" name="矩形 3076"/>
          <p:cNvSpPr/>
          <p:nvPr/>
        </p:nvSpPr>
        <p:spPr>
          <a:xfrm>
            <a:off x="1371600" y="6096000"/>
            <a:ext cx="32004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8" name="直接连接符 3077"/>
          <p:cNvSpPr/>
          <p:nvPr/>
        </p:nvSpPr>
        <p:spPr>
          <a:xfrm>
            <a:off x="838200" y="3429000"/>
            <a:ext cx="830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170" name="文本框 7169"/>
          <p:cNvSpPr txBox="1"/>
          <p:nvPr/>
        </p:nvSpPr>
        <p:spPr>
          <a:xfrm>
            <a:off x="1476375" y="981075"/>
            <a:ext cx="36718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存储空间分配：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172" name="表格 7171"/>
          <p:cNvGraphicFramePr/>
          <p:nvPr>
            <p:custDataLst>
              <p:tags r:id="rId1"/>
            </p:custDataLst>
          </p:nvPr>
        </p:nvGraphicFramePr>
        <p:xfrm>
          <a:off x="1571943" y="1535748"/>
          <a:ext cx="6921500" cy="4545965"/>
        </p:xfrm>
        <a:graphic>
          <a:graphicData uri="http://schemas.openxmlformats.org/drawingml/2006/table">
            <a:tbl>
              <a:tblPr/>
              <a:tblGrid>
                <a:gridCol w="2462213"/>
                <a:gridCol w="1877060"/>
                <a:gridCol w="2582227"/>
              </a:tblGrid>
              <a:tr h="520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19</a:t>
                      </a:r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18</a:t>
                      </a:r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17</a:t>
                      </a:r>
                      <a:r>
                        <a:rPr lang="en-US" altLang="zh-CN" sz="2400" b="1" dirty="0"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0</a:t>
                      </a:r>
                      <a:endParaRPr lang="zh-CN" altLang="en-US" sz="2400" b="1" baseline="-25000" dirty="0"/>
                    </a:p>
                  </a:txBody>
                  <a:tcPr marL="90000" marR="90000" marT="46800" marB="46800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100000"/>
                      </a:schemeClr>
                    </a:solidFill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芯片</a:t>
                      </a:r>
                      <a:endParaRPr lang="zh-CN" altLang="en-US" dirty="0"/>
                    </a:p>
                  </a:txBody>
                  <a:tcPr marL="90000" marR="90000" marT="46800" marB="46800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100000"/>
                      </a:schemeClr>
                    </a:solidFill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0064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50000"/>
                        </a:spcBef>
                        <a:buNone/>
                      </a:pP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0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0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0 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0</a:t>
                      </a:r>
                      <a:endParaRPr lang="en-US" altLang="zh-CN" sz="2400" b="1" dirty="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ctr">
                        <a:spcBef>
                          <a:spcPct val="50000"/>
                        </a:spcBef>
                        <a:buNone/>
                      </a:pP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0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0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1 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dirty="0"/>
                        <a:t>256K*16</a:t>
                      </a:r>
                      <a:endParaRPr lang="en-US" altLang="zh-CN" sz="24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dirty="0">
                          <a:sym typeface="+mn-ea"/>
                        </a:rPr>
                        <a:t>256K*16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4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50000"/>
                        </a:spcBef>
                        <a:buNone/>
                      </a:pP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0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0 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0</a:t>
                      </a:r>
                      <a:endParaRPr lang="en-US" altLang="zh-CN" sz="2400" b="1" dirty="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ctr">
                        <a:spcBef>
                          <a:spcPct val="50000"/>
                        </a:spcBef>
                        <a:buNone/>
                      </a:pP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0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1 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1</a:t>
                      </a:r>
                      <a:endParaRPr lang="en-US" altLang="zh-CN" sz="2400" b="1" dirty="0">
                        <a:solidFill>
                          <a:srgbClr val="0000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dirty="0">
                          <a:sym typeface="+mn-ea"/>
                        </a:rPr>
                        <a:t>256K*16</a:t>
                      </a:r>
                      <a:endParaRPr lang="en-US" altLang="zh-CN" sz="24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dirty="0">
                          <a:sym typeface="+mn-ea"/>
                        </a:rPr>
                        <a:t>256K*16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48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50000"/>
                        </a:spcBef>
                        <a:buNone/>
                      </a:pP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0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0 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0</a:t>
                      </a:r>
                      <a:endParaRPr lang="en-US" altLang="zh-CN" sz="2400" b="1" dirty="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ctr">
                        <a:spcBef>
                          <a:spcPct val="50000"/>
                        </a:spcBef>
                        <a:buNone/>
                      </a:pP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0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1 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dirty="0">
                          <a:sym typeface="+mn-ea"/>
                        </a:rPr>
                        <a:t>256K*16</a:t>
                      </a:r>
                      <a:endParaRPr lang="en-US" altLang="zh-CN" sz="24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dirty="0">
                          <a:sym typeface="+mn-ea"/>
                        </a:rPr>
                        <a:t>256K*16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4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50000"/>
                        </a:spcBef>
                        <a:buNone/>
                      </a:pP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0 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0</a:t>
                      </a:r>
                      <a:endParaRPr lang="en-US" altLang="zh-CN" sz="2400" b="1" dirty="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ctr">
                        <a:spcBef>
                          <a:spcPct val="50000"/>
                        </a:spcBef>
                        <a:buNone/>
                      </a:pP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1 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dirty="0">
                          <a:sym typeface="+mn-ea"/>
                        </a:rPr>
                        <a:t>256K*16</a:t>
                      </a:r>
                      <a:endParaRPr lang="en-US" altLang="zh-CN" sz="24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dirty="0">
                          <a:sym typeface="+mn-ea"/>
                        </a:rPr>
                        <a:t>256K*16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8194" name="文本框 8193"/>
          <p:cNvSpPr txBox="1"/>
          <p:nvPr/>
        </p:nvSpPr>
        <p:spPr>
          <a:xfrm>
            <a:off x="1476375" y="981075"/>
            <a:ext cx="36718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片选逻辑：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195" name="表格 8194"/>
          <p:cNvGraphicFramePr/>
          <p:nvPr>
            <p:custDataLst>
              <p:tags r:id="rId1"/>
            </p:custDataLst>
          </p:nvPr>
        </p:nvGraphicFramePr>
        <p:xfrm>
          <a:off x="1979613" y="1700213"/>
          <a:ext cx="6096000" cy="2125663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4333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芯片容量</a:t>
                      </a:r>
                      <a:endParaRPr lang="zh-CN" altLang="en-US" sz="20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30">
                      <a:fgClr>
                        <a:srgbClr val="6699FF">
                          <a:alpha val="100000"/>
                        </a:srgbClr>
                      </a:fgClr>
                      <a:bgClr>
                        <a:srgbClr val="FFFFFF">
                          <a:alpha val="100000"/>
                        </a:srgbClr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芯片地址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30">
                      <a:fgClr>
                        <a:srgbClr val="6699FF">
                          <a:alpha val="100000"/>
                        </a:srgbClr>
                      </a:fgClr>
                      <a:bgClr>
                        <a:srgbClr val="FFFFFF">
                          <a:alpha val="100000"/>
                        </a:srgbClr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片选信号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30">
                      <a:fgClr>
                        <a:srgbClr val="6699FF">
                          <a:alpha val="100000"/>
                        </a:srgbClr>
                      </a:fgClr>
                      <a:bgClr>
                        <a:srgbClr val="FFFFFF">
                          <a:alpha val="100000"/>
                        </a:srgbClr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片选逻辑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30">
                      <a:fgClr>
                        <a:srgbClr val="6699FF">
                          <a:alpha val="100000"/>
                        </a:srgbClr>
                      </a:fgClr>
                      <a:bgClr>
                        <a:srgbClr val="FFFFFF">
                          <a:alpha val="100000"/>
                        </a:srgbClr>
                      </a:bgClr>
                    </a:pattFill>
                  </a:tcPr>
                </a:tc>
              </a:tr>
              <a:tr h="43338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256K*32</a:t>
                      </a:r>
                      <a:endParaRPr lang="en-US" altLang="zh-CN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17</a:t>
                      </a: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~A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CS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19</a:t>
                      </a: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18</a:t>
                      </a:r>
                      <a:endParaRPr lang="en-US" altLang="zh-CN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256K*32</a:t>
                      </a:r>
                      <a:endParaRPr lang="en-US" altLang="zh-CN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17</a:t>
                      </a: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~A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CS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19</a:t>
                      </a: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18</a:t>
                      </a:r>
                      <a:endParaRPr lang="zh-CN" altLang="en-US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256K*32</a:t>
                      </a:r>
                      <a:endParaRPr lang="en-US" altLang="zh-CN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17</a:t>
                      </a: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~A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CS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19</a:t>
                      </a: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18</a:t>
                      </a:r>
                      <a:endParaRPr lang="zh-CN" altLang="en-US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256K*32</a:t>
                      </a:r>
                      <a:endParaRPr lang="en-US" altLang="zh-CN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17</a:t>
                      </a: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~A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CS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19</a:t>
                      </a: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18</a:t>
                      </a:r>
                      <a:endParaRPr lang="zh-CN" altLang="en-US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27" name="直接连接符 8226"/>
          <p:cNvSpPr/>
          <p:nvPr/>
        </p:nvSpPr>
        <p:spPr>
          <a:xfrm>
            <a:off x="7092950" y="2205038"/>
            <a:ext cx="1809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8" name="文本框 8227"/>
          <p:cNvSpPr txBox="1"/>
          <p:nvPr/>
        </p:nvSpPr>
        <p:spPr>
          <a:xfrm>
            <a:off x="2051050" y="4292600"/>
            <a:ext cx="55435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需</a:t>
            </a:r>
            <a:r>
              <a:rPr lang="en-US" altLang="zh-CN" b="1" dirty="0">
                <a:ea typeface="宋体" panose="02010600030101010101" pitchFamily="2" charset="-122"/>
              </a:rPr>
              <a:t>2</a:t>
            </a:r>
            <a:r>
              <a:rPr lang="zh-CN" altLang="en-US" b="1" dirty="0">
                <a:ea typeface="宋体" panose="02010600030101010101" pitchFamily="2" charset="-122"/>
              </a:rPr>
              <a:t>位地址做芯片选择，故需</a:t>
            </a:r>
            <a:r>
              <a:rPr lang="en-US" altLang="zh-CN" b="1" dirty="0">
                <a:ea typeface="宋体" panose="02010600030101010101" pitchFamily="2" charset="-122"/>
              </a:rPr>
              <a:t>2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ea typeface="宋体" panose="02010600030101010101" pitchFamily="2" charset="-122"/>
              </a:rPr>
              <a:t>4</a:t>
            </a:r>
            <a:r>
              <a:rPr lang="zh-CN" altLang="en-US" b="1" dirty="0">
                <a:ea typeface="宋体" panose="02010600030101010101" pitchFamily="2" charset="-122"/>
              </a:rPr>
              <a:t>译码器生成片选信号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8229" name="直接连接符 8228"/>
          <p:cNvSpPr/>
          <p:nvPr/>
        </p:nvSpPr>
        <p:spPr>
          <a:xfrm>
            <a:off x="7380288" y="2205038"/>
            <a:ext cx="1809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30" name="直接连接符 8229"/>
          <p:cNvSpPr/>
          <p:nvPr/>
        </p:nvSpPr>
        <p:spPr>
          <a:xfrm>
            <a:off x="7308850" y="2636838"/>
            <a:ext cx="1809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31" name="直接连接符 8230"/>
          <p:cNvSpPr/>
          <p:nvPr/>
        </p:nvSpPr>
        <p:spPr>
          <a:xfrm>
            <a:off x="7054850" y="3068638"/>
            <a:ext cx="1809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grpSp>
        <p:nvGrpSpPr>
          <p:cNvPr id="9218" name="组合 9217"/>
          <p:cNvGrpSpPr/>
          <p:nvPr/>
        </p:nvGrpSpPr>
        <p:grpSpPr>
          <a:xfrm>
            <a:off x="1371600" y="1341438"/>
            <a:ext cx="7772400" cy="4419600"/>
            <a:chOff x="0" y="0"/>
            <a:chExt cx="5088" cy="2784"/>
          </a:xfrm>
        </p:grpSpPr>
        <p:sp>
          <p:nvSpPr>
            <p:cNvPr id="9219" name="矩形 9218"/>
            <p:cNvSpPr/>
            <p:nvPr/>
          </p:nvSpPr>
          <p:spPr>
            <a:xfrm>
              <a:off x="1920" y="816"/>
              <a:ext cx="720" cy="81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1400" dirty="0">
                <a:ea typeface="宋体" panose="02010600030101010101" pitchFamily="2" charset="-122"/>
              </a:endParaRPr>
            </a:p>
          </p:txBody>
        </p:sp>
        <p:sp>
          <p:nvSpPr>
            <p:cNvPr id="9220" name="文本框 9219"/>
            <p:cNvSpPr txBox="1"/>
            <p:nvPr/>
          </p:nvSpPr>
          <p:spPr>
            <a:xfrm>
              <a:off x="1968" y="1008"/>
              <a:ext cx="3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CS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21" name="直接连接符 9220"/>
            <p:cNvSpPr/>
            <p:nvPr/>
          </p:nvSpPr>
          <p:spPr>
            <a:xfrm>
              <a:off x="2016" y="100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2" name="文本框 9221"/>
            <p:cNvSpPr txBox="1"/>
            <p:nvPr/>
          </p:nvSpPr>
          <p:spPr>
            <a:xfrm>
              <a:off x="1968" y="1248"/>
              <a:ext cx="3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WE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23" name="直接连接符 9222"/>
            <p:cNvSpPr/>
            <p:nvPr/>
          </p:nvSpPr>
          <p:spPr>
            <a:xfrm>
              <a:off x="2016" y="124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4" name="文本框 9223"/>
            <p:cNvSpPr txBox="1"/>
            <p:nvPr/>
          </p:nvSpPr>
          <p:spPr>
            <a:xfrm>
              <a:off x="2159" y="912"/>
              <a:ext cx="48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25</a:t>
              </a:r>
              <a:r>
                <a:rPr lang="zh-CN" altLang="en-US" sz="1400" dirty="0">
                  <a:ea typeface="宋体" panose="02010600030101010101" pitchFamily="2" charset="-122"/>
                </a:rPr>
                <a:t>6</a:t>
              </a:r>
              <a:r>
                <a:rPr lang="en-US" altLang="zh-CN" sz="1400" dirty="0">
                  <a:ea typeface="宋体" panose="02010600030101010101" pitchFamily="2" charset="-122"/>
                </a:rPr>
                <a:t>K*32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25" name="文本框 9224"/>
            <p:cNvSpPr txBox="1"/>
            <p:nvPr/>
          </p:nvSpPr>
          <p:spPr>
            <a:xfrm>
              <a:off x="2064" y="1440"/>
              <a:ext cx="48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D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0</a:t>
              </a:r>
              <a:r>
                <a:rPr lang="en-US" altLang="zh-CN" sz="1400" dirty="0">
                  <a:ea typeface="宋体" panose="02010600030101010101" pitchFamily="2" charset="-122"/>
                </a:rPr>
                <a:t>-D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31</a:t>
              </a:r>
              <a:endParaRPr lang="en-US" altLang="zh-CN" sz="1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226" name="矩形 9225"/>
            <p:cNvSpPr/>
            <p:nvPr/>
          </p:nvSpPr>
          <p:spPr>
            <a:xfrm>
              <a:off x="3888" y="816"/>
              <a:ext cx="720" cy="81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1400" dirty="0">
                <a:ea typeface="宋体" panose="02010600030101010101" pitchFamily="2" charset="-122"/>
              </a:endParaRPr>
            </a:p>
          </p:txBody>
        </p:sp>
        <p:sp>
          <p:nvSpPr>
            <p:cNvPr id="9227" name="文本框 9226"/>
            <p:cNvSpPr txBox="1"/>
            <p:nvPr/>
          </p:nvSpPr>
          <p:spPr>
            <a:xfrm>
              <a:off x="3936" y="1008"/>
              <a:ext cx="3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CS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28" name="直接连接符 9227"/>
            <p:cNvSpPr/>
            <p:nvPr/>
          </p:nvSpPr>
          <p:spPr>
            <a:xfrm>
              <a:off x="3984" y="100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9" name="文本框 9228"/>
            <p:cNvSpPr txBox="1"/>
            <p:nvPr/>
          </p:nvSpPr>
          <p:spPr>
            <a:xfrm>
              <a:off x="3936" y="1248"/>
              <a:ext cx="3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WE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30" name="直接连接符 9229"/>
            <p:cNvSpPr/>
            <p:nvPr/>
          </p:nvSpPr>
          <p:spPr>
            <a:xfrm>
              <a:off x="3984" y="124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1" name="文本框 9230"/>
            <p:cNvSpPr txBox="1"/>
            <p:nvPr/>
          </p:nvSpPr>
          <p:spPr>
            <a:xfrm>
              <a:off x="4128" y="912"/>
              <a:ext cx="48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25</a:t>
              </a:r>
              <a:r>
                <a:rPr lang="zh-CN" altLang="en-US" sz="1400" dirty="0">
                  <a:ea typeface="宋体" panose="02010600030101010101" pitchFamily="2" charset="-122"/>
                </a:rPr>
                <a:t>6</a:t>
              </a:r>
              <a:r>
                <a:rPr lang="en-US" altLang="zh-CN" sz="1400" dirty="0">
                  <a:ea typeface="宋体" panose="02010600030101010101" pitchFamily="2" charset="-122"/>
                </a:rPr>
                <a:t>K*32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32" name="文本框 9231"/>
            <p:cNvSpPr txBox="1"/>
            <p:nvPr/>
          </p:nvSpPr>
          <p:spPr>
            <a:xfrm>
              <a:off x="4032" y="1440"/>
              <a:ext cx="48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D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0</a:t>
              </a:r>
              <a:r>
                <a:rPr lang="en-US" altLang="zh-CN" sz="1400" dirty="0">
                  <a:ea typeface="宋体" panose="02010600030101010101" pitchFamily="2" charset="-122"/>
                </a:rPr>
                <a:t>-D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31</a:t>
              </a:r>
              <a:endParaRPr lang="en-US" altLang="zh-CN" sz="1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233" name="文本框 9232"/>
            <p:cNvSpPr txBox="1"/>
            <p:nvPr/>
          </p:nvSpPr>
          <p:spPr>
            <a:xfrm>
              <a:off x="0" y="912"/>
              <a:ext cx="1248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ea typeface="宋体" panose="02010600030101010101" pitchFamily="2" charset="-122"/>
                </a:rPr>
                <a:t>地址线</a:t>
              </a:r>
              <a:r>
                <a:rPr lang="en-US" altLang="zh-CN" sz="1400" dirty="0">
                  <a:ea typeface="宋体" panose="02010600030101010101" pitchFamily="2" charset="-122"/>
                </a:rPr>
                <a:t>A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17</a:t>
              </a:r>
              <a:endParaRPr lang="en-US" altLang="zh-CN" sz="1400" dirty="0"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1400" dirty="0"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           A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0                </a:t>
              </a:r>
              <a:endParaRPr lang="en-US" altLang="zh-CN" sz="1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234" name="左右箭头 9233"/>
            <p:cNvSpPr/>
            <p:nvPr/>
          </p:nvSpPr>
          <p:spPr>
            <a:xfrm>
              <a:off x="384" y="2304"/>
              <a:ext cx="4464" cy="192"/>
            </a:xfrm>
            <a:prstGeom prst="leftRightArrow">
              <a:avLst>
                <a:gd name="adj1" fmla="val 50000"/>
                <a:gd name="adj2" fmla="val 465000"/>
              </a:avLst>
            </a:pr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文本框 9234"/>
            <p:cNvSpPr txBox="1"/>
            <p:nvPr/>
          </p:nvSpPr>
          <p:spPr>
            <a:xfrm>
              <a:off x="3840" y="2592"/>
              <a:ext cx="124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ea typeface="宋体" panose="02010600030101010101" pitchFamily="2" charset="-122"/>
                </a:rPr>
                <a:t>数据线</a:t>
              </a:r>
              <a:r>
                <a:rPr lang="en-US" altLang="zh-CN" sz="1400" dirty="0">
                  <a:ea typeface="宋体" panose="02010600030101010101" pitchFamily="2" charset="-122"/>
                </a:rPr>
                <a:t>D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0</a:t>
              </a:r>
              <a:r>
                <a:rPr lang="en-US" altLang="zh-CN" sz="1400" dirty="0">
                  <a:ea typeface="宋体" panose="02010600030101010101" pitchFamily="2" charset="-122"/>
                </a:rPr>
                <a:t>-D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31</a:t>
              </a:r>
              <a:endParaRPr lang="en-US" altLang="zh-CN" sz="1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236" name="上下箭头 9235"/>
            <p:cNvSpPr/>
            <p:nvPr/>
          </p:nvSpPr>
          <p:spPr>
            <a:xfrm>
              <a:off x="2160" y="1632"/>
              <a:ext cx="144" cy="720"/>
            </a:xfrm>
            <a:prstGeom prst="upDownArrow">
              <a:avLst>
                <a:gd name="adj1" fmla="val 50000"/>
                <a:gd name="adj2" fmla="val 100000"/>
              </a:avLst>
            </a:pr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上下箭头 9236"/>
            <p:cNvSpPr/>
            <p:nvPr/>
          </p:nvSpPr>
          <p:spPr>
            <a:xfrm>
              <a:off x="4128" y="1632"/>
              <a:ext cx="144" cy="720"/>
            </a:xfrm>
            <a:prstGeom prst="upDownArrow">
              <a:avLst>
                <a:gd name="adj1" fmla="val 50000"/>
                <a:gd name="adj2" fmla="val 100000"/>
              </a:avLst>
            </a:pr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直接连接符 9237"/>
            <p:cNvSpPr/>
            <p:nvPr/>
          </p:nvSpPr>
          <p:spPr>
            <a:xfrm>
              <a:off x="576" y="2064"/>
              <a:ext cx="32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9" name="直接连接符 9238"/>
            <p:cNvSpPr/>
            <p:nvPr/>
          </p:nvSpPr>
          <p:spPr>
            <a:xfrm>
              <a:off x="1776" y="1296"/>
              <a:ext cx="0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0" name="直接连接符 9239"/>
            <p:cNvSpPr/>
            <p:nvPr/>
          </p:nvSpPr>
          <p:spPr>
            <a:xfrm>
              <a:off x="1776" y="1296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1" name="直接连接符 9240"/>
            <p:cNvSpPr/>
            <p:nvPr/>
          </p:nvSpPr>
          <p:spPr>
            <a:xfrm>
              <a:off x="3744" y="1296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3" name="直接连接符 9242"/>
            <p:cNvSpPr/>
            <p:nvPr/>
          </p:nvSpPr>
          <p:spPr>
            <a:xfrm>
              <a:off x="336" y="196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4" name="椭圆 9243"/>
            <p:cNvSpPr/>
            <p:nvPr/>
          </p:nvSpPr>
          <p:spPr>
            <a:xfrm>
              <a:off x="4032" y="768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椭圆 9244"/>
            <p:cNvSpPr/>
            <p:nvPr/>
          </p:nvSpPr>
          <p:spPr>
            <a:xfrm>
              <a:off x="2064" y="768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矩形 9245"/>
            <p:cNvSpPr/>
            <p:nvPr/>
          </p:nvSpPr>
          <p:spPr>
            <a:xfrm>
              <a:off x="960" y="816"/>
              <a:ext cx="720" cy="81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1400" dirty="0">
                <a:ea typeface="宋体" panose="02010600030101010101" pitchFamily="2" charset="-122"/>
              </a:endParaRPr>
            </a:p>
          </p:txBody>
        </p:sp>
        <p:sp>
          <p:nvSpPr>
            <p:cNvPr id="9247" name="文本框 9246"/>
            <p:cNvSpPr txBox="1"/>
            <p:nvPr/>
          </p:nvSpPr>
          <p:spPr>
            <a:xfrm>
              <a:off x="1008" y="1008"/>
              <a:ext cx="3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CS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48" name="直接连接符 9247"/>
            <p:cNvSpPr/>
            <p:nvPr/>
          </p:nvSpPr>
          <p:spPr>
            <a:xfrm>
              <a:off x="1056" y="100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9" name="文本框 9248"/>
            <p:cNvSpPr txBox="1"/>
            <p:nvPr/>
          </p:nvSpPr>
          <p:spPr>
            <a:xfrm>
              <a:off x="1008" y="1248"/>
              <a:ext cx="3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WE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50" name="直接连接符 9249"/>
            <p:cNvSpPr/>
            <p:nvPr/>
          </p:nvSpPr>
          <p:spPr>
            <a:xfrm>
              <a:off x="1056" y="124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1" name="文本框 9250"/>
            <p:cNvSpPr txBox="1"/>
            <p:nvPr/>
          </p:nvSpPr>
          <p:spPr>
            <a:xfrm>
              <a:off x="1200" y="912"/>
              <a:ext cx="48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25</a:t>
              </a:r>
              <a:r>
                <a:rPr lang="zh-CN" altLang="en-US" sz="1400" dirty="0">
                  <a:ea typeface="宋体" panose="02010600030101010101" pitchFamily="2" charset="-122"/>
                </a:rPr>
                <a:t>6</a:t>
              </a:r>
              <a:r>
                <a:rPr lang="en-US" altLang="zh-CN" sz="1400" dirty="0">
                  <a:ea typeface="宋体" panose="02010600030101010101" pitchFamily="2" charset="-122"/>
                </a:rPr>
                <a:t>K*32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52" name="文本框 9251"/>
            <p:cNvSpPr txBox="1"/>
            <p:nvPr/>
          </p:nvSpPr>
          <p:spPr>
            <a:xfrm>
              <a:off x="1104" y="1440"/>
              <a:ext cx="48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D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0</a:t>
              </a:r>
              <a:r>
                <a:rPr lang="en-US" altLang="zh-CN" sz="1400" dirty="0">
                  <a:ea typeface="宋体" panose="02010600030101010101" pitchFamily="2" charset="-122"/>
                </a:rPr>
                <a:t>-D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31</a:t>
              </a:r>
              <a:endParaRPr lang="en-US" altLang="zh-CN" sz="1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253" name="矩形 9252"/>
            <p:cNvSpPr/>
            <p:nvPr/>
          </p:nvSpPr>
          <p:spPr>
            <a:xfrm>
              <a:off x="2928" y="816"/>
              <a:ext cx="720" cy="81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1400" dirty="0">
                <a:ea typeface="宋体" panose="02010600030101010101" pitchFamily="2" charset="-122"/>
              </a:endParaRPr>
            </a:p>
          </p:txBody>
        </p:sp>
        <p:sp>
          <p:nvSpPr>
            <p:cNvPr id="9254" name="文本框 9253"/>
            <p:cNvSpPr txBox="1"/>
            <p:nvPr/>
          </p:nvSpPr>
          <p:spPr>
            <a:xfrm>
              <a:off x="2976" y="1008"/>
              <a:ext cx="3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CS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55" name="直接连接符 9254"/>
            <p:cNvSpPr/>
            <p:nvPr/>
          </p:nvSpPr>
          <p:spPr>
            <a:xfrm>
              <a:off x="3024" y="100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6" name="文本框 9255"/>
            <p:cNvSpPr txBox="1"/>
            <p:nvPr/>
          </p:nvSpPr>
          <p:spPr>
            <a:xfrm>
              <a:off x="2976" y="1248"/>
              <a:ext cx="3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WE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57" name="直接连接符 9256"/>
            <p:cNvSpPr/>
            <p:nvPr/>
          </p:nvSpPr>
          <p:spPr>
            <a:xfrm>
              <a:off x="3024" y="124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8" name="文本框 9257"/>
            <p:cNvSpPr txBox="1"/>
            <p:nvPr/>
          </p:nvSpPr>
          <p:spPr>
            <a:xfrm>
              <a:off x="3168" y="912"/>
              <a:ext cx="48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25</a:t>
              </a:r>
              <a:r>
                <a:rPr lang="zh-CN" altLang="en-US" sz="1400" dirty="0">
                  <a:ea typeface="宋体" panose="02010600030101010101" pitchFamily="2" charset="-122"/>
                </a:rPr>
                <a:t>6</a:t>
              </a:r>
              <a:r>
                <a:rPr lang="en-US" altLang="zh-CN" sz="1400" dirty="0">
                  <a:ea typeface="宋体" panose="02010600030101010101" pitchFamily="2" charset="-122"/>
                </a:rPr>
                <a:t>K*32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59" name="文本框 9258"/>
            <p:cNvSpPr txBox="1"/>
            <p:nvPr/>
          </p:nvSpPr>
          <p:spPr>
            <a:xfrm>
              <a:off x="3072" y="1440"/>
              <a:ext cx="48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D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0</a:t>
              </a:r>
              <a:r>
                <a:rPr lang="en-US" altLang="zh-CN" sz="1400" dirty="0">
                  <a:ea typeface="宋体" panose="02010600030101010101" pitchFamily="2" charset="-122"/>
                </a:rPr>
                <a:t>-D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31</a:t>
              </a:r>
              <a:endParaRPr lang="en-US" altLang="zh-CN" sz="1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260" name="直接连接符 9259"/>
            <p:cNvSpPr/>
            <p:nvPr/>
          </p:nvSpPr>
          <p:spPr>
            <a:xfrm>
              <a:off x="816" y="1296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1" name="直接连接符 9260"/>
            <p:cNvSpPr/>
            <p:nvPr/>
          </p:nvSpPr>
          <p:spPr>
            <a:xfrm>
              <a:off x="2784" y="1296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2" name="椭圆 9261"/>
            <p:cNvSpPr/>
            <p:nvPr/>
          </p:nvSpPr>
          <p:spPr>
            <a:xfrm>
              <a:off x="3072" y="768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椭圆 9262"/>
            <p:cNvSpPr/>
            <p:nvPr/>
          </p:nvSpPr>
          <p:spPr>
            <a:xfrm>
              <a:off x="1104" y="768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上下箭头 9263"/>
            <p:cNvSpPr/>
            <p:nvPr/>
          </p:nvSpPr>
          <p:spPr>
            <a:xfrm>
              <a:off x="3216" y="1632"/>
              <a:ext cx="144" cy="720"/>
            </a:xfrm>
            <a:prstGeom prst="upDownArrow">
              <a:avLst>
                <a:gd name="adj1" fmla="val 50000"/>
                <a:gd name="adj2" fmla="val 100000"/>
              </a:avLst>
            </a:pr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上下箭头 9264"/>
            <p:cNvSpPr/>
            <p:nvPr/>
          </p:nvSpPr>
          <p:spPr>
            <a:xfrm>
              <a:off x="1248" y="1632"/>
              <a:ext cx="144" cy="720"/>
            </a:xfrm>
            <a:prstGeom prst="upDownArrow">
              <a:avLst>
                <a:gd name="adj1" fmla="val 50000"/>
                <a:gd name="adj2" fmla="val 100000"/>
              </a:avLst>
            </a:pr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直接连接符 9265"/>
            <p:cNvSpPr/>
            <p:nvPr/>
          </p:nvSpPr>
          <p:spPr>
            <a:xfrm>
              <a:off x="816" y="1296"/>
              <a:ext cx="0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7" name="直接连接符 9266"/>
            <p:cNvSpPr/>
            <p:nvPr/>
          </p:nvSpPr>
          <p:spPr>
            <a:xfrm>
              <a:off x="2784" y="1296"/>
              <a:ext cx="0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8" name="直接连接符 9267"/>
            <p:cNvSpPr/>
            <p:nvPr/>
          </p:nvSpPr>
          <p:spPr>
            <a:xfrm>
              <a:off x="3744" y="1296"/>
              <a:ext cx="0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9" name="直接连接符 9268"/>
            <p:cNvSpPr/>
            <p:nvPr/>
          </p:nvSpPr>
          <p:spPr>
            <a:xfrm>
              <a:off x="480" y="960"/>
              <a:ext cx="480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0" name="直接连接符 9269"/>
            <p:cNvSpPr/>
            <p:nvPr/>
          </p:nvSpPr>
          <p:spPr>
            <a:xfrm>
              <a:off x="528" y="1440"/>
              <a:ext cx="432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1" name="直接连接符 9270"/>
            <p:cNvSpPr/>
            <p:nvPr/>
          </p:nvSpPr>
          <p:spPr>
            <a:xfrm>
              <a:off x="1680" y="1392"/>
              <a:ext cx="240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2" name="直接连接符 9271"/>
            <p:cNvSpPr/>
            <p:nvPr/>
          </p:nvSpPr>
          <p:spPr>
            <a:xfrm>
              <a:off x="1680" y="1008"/>
              <a:ext cx="240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3" name="直接连接符 9272"/>
            <p:cNvSpPr/>
            <p:nvPr/>
          </p:nvSpPr>
          <p:spPr>
            <a:xfrm>
              <a:off x="2640" y="1392"/>
              <a:ext cx="288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4" name="直接连接符 9273"/>
            <p:cNvSpPr/>
            <p:nvPr/>
          </p:nvSpPr>
          <p:spPr>
            <a:xfrm>
              <a:off x="2640" y="1008"/>
              <a:ext cx="288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5" name="直接连接符 9274"/>
            <p:cNvSpPr/>
            <p:nvPr/>
          </p:nvSpPr>
          <p:spPr>
            <a:xfrm>
              <a:off x="3648" y="1392"/>
              <a:ext cx="240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6" name="直接连接符 9275"/>
            <p:cNvSpPr/>
            <p:nvPr/>
          </p:nvSpPr>
          <p:spPr>
            <a:xfrm>
              <a:off x="3648" y="1008"/>
              <a:ext cx="240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7" name="矩形 9276"/>
            <p:cNvSpPr/>
            <p:nvPr/>
          </p:nvSpPr>
          <p:spPr>
            <a:xfrm>
              <a:off x="672" y="0"/>
              <a:ext cx="240" cy="57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algn="ctr"/>
              <a:r>
                <a:rPr lang="zh-CN" altLang="en-US" sz="1400" dirty="0">
                  <a:ea typeface="宋体" panose="02010600030101010101" pitchFamily="2" charset="-122"/>
                </a:rPr>
                <a:t>译码器</a:t>
              </a:r>
              <a:endParaRPr lang="zh-CN" altLang="en-US" sz="1400" dirty="0">
                <a:ea typeface="宋体" panose="02010600030101010101" pitchFamily="2" charset="-122"/>
              </a:endParaRPr>
            </a:p>
          </p:txBody>
        </p:sp>
        <p:sp>
          <p:nvSpPr>
            <p:cNvPr id="9278" name="文本框 9277"/>
            <p:cNvSpPr txBox="1"/>
            <p:nvPr/>
          </p:nvSpPr>
          <p:spPr>
            <a:xfrm>
              <a:off x="0" y="48"/>
              <a:ext cx="1248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ea typeface="宋体" panose="02010600030101010101" pitchFamily="2" charset="-122"/>
                </a:rPr>
                <a:t>地址线</a:t>
              </a:r>
              <a:r>
                <a:rPr lang="en-US" altLang="zh-CN" sz="1400" dirty="0">
                  <a:ea typeface="宋体" panose="02010600030101010101" pitchFamily="2" charset="-122"/>
                </a:rPr>
                <a:t>A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19</a:t>
              </a:r>
              <a:endParaRPr lang="en-US" altLang="zh-CN" sz="1400" baseline="-25000" dirty="0"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1400" dirty="0">
                  <a:ea typeface="宋体" panose="02010600030101010101" pitchFamily="2" charset="-122"/>
                </a:rPr>
                <a:t>           </a:t>
              </a:r>
              <a:r>
                <a:rPr lang="en-US" altLang="zh-CN" sz="1400" dirty="0">
                  <a:ea typeface="宋体" panose="02010600030101010101" pitchFamily="2" charset="-122"/>
                </a:rPr>
                <a:t>A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18                </a:t>
              </a:r>
              <a:endParaRPr lang="en-US" altLang="zh-CN" sz="1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279" name="直接连接符 9278"/>
            <p:cNvSpPr/>
            <p:nvPr/>
          </p:nvSpPr>
          <p:spPr>
            <a:xfrm>
              <a:off x="480" y="144"/>
              <a:ext cx="192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0" name="直接连接符 9279"/>
            <p:cNvSpPr/>
            <p:nvPr/>
          </p:nvSpPr>
          <p:spPr>
            <a:xfrm>
              <a:off x="480" y="384"/>
              <a:ext cx="192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1" name="直接连接符 9280"/>
            <p:cNvSpPr/>
            <p:nvPr/>
          </p:nvSpPr>
          <p:spPr>
            <a:xfrm>
              <a:off x="912" y="192"/>
              <a:ext cx="192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2" name="直接连接符 9281"/>
            <p:cNvSpPr/>
            <p:nvPr/>
          </p:nvSpPr>
          <p:spPr>
            <a:xfrm>
              <a:off x="1104" y="192"/>
              <a:ext cx="0" cy="62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3" name="直接连接符 9282"/>
            <p:cNvSpPr/>
            <p:nvPr/>
          </p:nvSpPr>
          <p:spPr>
            <a:xfrm>
              <a:off x="912" y="336"/>
              <a:ext cx="1152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4" name="直接连接符 9283"/>
            <p:cNvSpPr/>
            <p:nvPr/>
          </p:nvSpPr>
          <p:spPr>
            <a:xfrm>
              <a:off x="2064" y="336"/>
              <a:ext cx="0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5" name="直接连接符 9284"/>
            <p:cNvSpPr/>
            <p:nvPr/>
          </p:nvSpPr>
          <p:spPr>
            <a:xfrm>
              <a:off x="912" y="96"/>
              <a:ext cx="216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6" name="直接连接符 9285"/>
            <p:cNvSpPr/>
            <p:nvPr/>
          </p:nvSpPr>
          <p:spPr>
            <a:xfrm>
              <a:off x="3072" y="96"/>
              <a:ext cx="0" cy="72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7" name="直接连接符 9286"/>
            <p:cNvSpPr/>
            <p:nvPr/>
          </p:nvSpPr>
          <p:spPr>
            <a:xfrm>
              <a:off x="912" y="480"/>
              <a:ext cx="312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8" name="直接连接符 9287"/>
            <p:cNvSpPr/>
            <p:nvPr/>
          </p:nvSpPr>
          <p:spPr>
            <a:xfrm>
              <a:off x="4032" y="480"/>
              <a:ext cx="0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9" name="文本框 9288"/>
            <p:cNvSpPr txBox="1"/>
            <p:nvPr/>
          </p:nvSpPr>
          <p:spPr>
            <a:xfrm>
              <a:off x="1152" y="576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ea typeface="宋体" panose="02010600030101010101" pitchFamily="2" charset="-122"/>
                </a:rPr>
                <a:t>00</a:t>
              </a:r>
              <a:endParaRPr lang="zh-CN" altLang="en-US" sz="1400" dirty="0">
                <a:ea typeface="宋体" panose="02010600030101010101" pitchFamily="2" charset="-122"/>
              </a:endParaRPr>
            </a:p>
          </p:txBody>
        </p:sp>
        <p:sp>
          <p:nvSpPr>
            <p:cNvPr id="9290" name="文本框 9289"/>
            <p:cNvSpPr txBox="1"/>
            <p:nvPr/>
          </p:nvSpPr>
          <p:spPr>
            <a:xfrm>
              <a:off x="2112" y="576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ea typeface="宋体" panose="02010600030101010101" pitchFamily="2" charset="-122"/>
                </a:rPr>
                <a:t>01</a:t>
              </a:r>
              <a:endParaRPr lang="zh-CN" altLang="en-US" sz="1400" dirty="0">
                <a:ea typeface="宋体" panose="02010600030101010101" pitchFamily="2" charset="-122"/>
              </a:endParaRPr>
            </a:p>
          </p:txBody>
        </p:sp>
        <p:sp>
          <p:nvSpPr>
            <p:cNvPr id="9291" name="文本框 9290"/>
            <p:cNvSpPr txBox="1"/>
            <p:nvPr/>
          </p:nvSpPr>
          <p:spPr>
            <a:xfrm>
              <a:off x="3120" y="576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ea typeface="宋体" panose="02010600030101010101" pitchFamily="2" charset="-122"/>
                </a:rPr>
                <a:t>10</a:t>
              </a:r>
              <a:endParaRPr lang="zh-CN" altLang="en-US" sz="1400" dirty="0">
                <a:ea typeface="宋体" panose="02010600030101010101" pitchFamily="2" charset="-122"/>
              </a:endParaRPr>
            </a:p>
          </p:txBody>
        </p:sp>
        <p:sp>
          <p:nvSpPr>
            <p:cNvPr id="9292" name="文本框 9291"/>
            <p:cNvSpPr txBox="1"/>
            <p:nvPr/>
          </p:nvSpPr>
          <p:spPr>
            <a:xfrm>
              <a:off x="4080" y="576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ea typeface="宋体" panose="02010600030101010101" pitchFamily="2" charset="-122"/>
                </a:rPr>
                <a:t>11</a:t>
              </a:r>
              <a:endParaRPr lang="zh-CN" altLang="en-US" sz="1400" dirty="0">
                <a:ea typeface="宋体" panose="02010600030101010101" pitchFamily="2" charset="-122"/>
              </a:endParaRPr>
            </a:p>
          </p:txBody>
        </p:sp>
      </p:grpSp>
      <p:sp>
        <p:nvSpPr>
          <p:cNvPr id="9242" name="文本框 9241"/>
          <p:cNvSpPr txBox="1"/>
          <p:nvPr/>
        </p:nvSpPr>
        <p:spPr>
          <a:xfrm>
            <a:off x="1649622" y="4465638"/>
            <a:ext cx="673669" cy="3063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1400" dirty="0">
                <a:ea typeface="宋体" panose="02010600030101010101" pitchFamily="2" charset="-122"/>
              </a:rPr>
              <a:t>R/W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098" name="文本占位符 4097"/>
          <p:cNvSpPr>
            <a:spLocks noGrp="1"/>
          </p:cNvSpPr>
          <p:nvPr>
            <p:ph type="body" idx="1"/>
          </p:nvPr>
        </p:nvSpPr>
        <p:spPr>
          <a:xfrm>
            <a:off x="1371600" y="1295400"/>
            <a:ext cx="7391400" cy="4572000"/>
          </a:xfrm>
        </p:spPr>
        <p:txBody>
          <a:bodyPr/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1、</a:t>
            </a:r>
            <a:r>
              <a:rPr lang="en-US" altLang="zh-CN" sz="2800" dirty="0"/>
              <a:t>(1)2</a:t>
            </a:r>
            <a:r>
              <a:rPr lang="en-US" altLang="zh-CN" sz="2800" baseline="30000" dirty="0"/>
              <a:t>20</a:t>
            </a:r>
            <a:r>
              <a:rPr lang="en-US" altLang="zh-CN" sz="2800" dirty="0"/>
              <a:t>*32</a:t>
            </a:r>
            <a:r>
              <a:rPr lang="zh-CN" altLang="en-US" sz="2800" dirty="0"/>
              <a:t>位</a:t>
            </a:r>
            <a:r>
              <a:rPr lang="en-US" altLang="zh-CN" sz="2800" dirty="0"/>
              <a:t>/8</a:t>
            </a:r>
            <a:r>
              <a:rPr lang="zh-CN" altLang="en-US" sz="2800" dirty="0"/>
              <a:t>位</a:t>
            </a:r>
            <a:r>
              <a:rPr lang="en-US" altLang="zh-CN" sz="2800" dirty="0"/>
              <a:t>=2</a:t>
            </a:r>
            <a:r>
              <a:rPr lang="en-US" altLang="zh-CN" sz="2800" baseline="30000" dirty="0"/>
              <a:t>22</a:t>
            </a:r>
            <a:r>
              <a:rPr lang="en-US" altLang="zh-CN" sz="2800" dirty="0"/>
              <a:t>B=4MB</a:t>
            </a:r>
            <a:endParaRPr lang="en-US" altLang="zh-CN" sz="2800" dirty="0"/>
          </a:p>
          <a:p>
            <a:pPr>
              <a:lnSpc>
                <a:spcPct val="120000"/>
              </a:lnSpc>
              <a:buNone/>
            </a:pPr>
            <a:r>
              <a:rPr lang="en-US" altLang="zh-CN" sz="2800" dirty="0"/>
              <a:t>(2)4MB/(512K*8</a:t>
            </a:r>
            <a:r>
              <a:rPr lang="zh-CN" altLang="en-US" sz="2800" dirty="0"/>
              <a:t>位</a:t>
            </a:r>
            <a:r>
              <a:rPr lang="en-US" altLang="zh-CN" sz="2800" dirty="0"/>
              <a:t>)=8</a:t>
            </a:r>
            <a:r>
              <a:rPr lang="zh-CN" altLang="en-US" sz="2800" dirty="0"/>
              <a:t>片</a:t>
            </a:r>
            <a:endParaRPr lang="zh-CN" altLang="en-US" sz="2800" dirty="0"/>
          </a:p>
          <a:p>
            <a:pPr>
              <a:lnSpc>
                <a:spcPct val="120000"/>
              </a:lnSpc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片</a:t>
            </a:r>
            <a:r>
              <a:rPr lang="en-US" altLang="zh-CN" sz="2800" dirty="0"/>
              <a:t>512K*8</a:t>
            </a:r>
            <a:r>
              <a:rPr lang="zh-CN" altLang="en-US" sz="2800" dirty="0"/>
              <a:t>位的芯片采用位扩展方式连接，扩展为</a:t>
            </a:r>
            <a:r>
              <a:rPr lang="en-US" altLang="zh-CN" sz="2800" dirty="0"/>
              <a:t>512K*32</a:t>
            </a:r>
            <a:r>
              <a:rPr lang="zh-CN" altLang="en-US" sz="2800" dirty="0"/>
              <a:t>位，</a:t>
            </a:r>
            <a:endParaRPr lang="zh-CN" altLang="en-US" sz="2800" dirty="0"/>
          </a:p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两组</a:t>
            </a:r>
            <a:r>
              <a:rPr lang="en-US" altLang="zh-CN" sz="2800" dirty="0"/>
              <a:t>512K*32</a:t>
            </a:r>
            <a:r>
              <a:rPr lang="zh-CN" altLang="en-US" sz="2800" dirty="0"/>
              <a:t>位采用字扩展方式连接，扩展为</a:t>
            </a:r>
            <a:r>
              <a:rPr lang="en-US" altLang="zh-CN" sz="2800" dirty="0"/>
              <a:t>1024K*32</a:t>
            </a:r>
            <a:r>
              <a:rPr lang="zh-CN" altLang="en-US" sz="2800" dirty="0"/>
              <a:t>位的存储器</a:t>
            </a:r>
            <a:endParaRPr lang="zh-CN" altLang="en-US" sz="2800" dirty="0"/>
          </a:p>
          <a:p>
            <a:pPr>
              <a:lnSpc>
                <a:spcPct val="120000"/>
              </a:lnSpc>
              <a:buNone/>
            </a:pPr>
            <a:r>
              <a:rPr lang="en-US" altLang="zh-CN" sz="2800" dirty="0"/>
              <a:t>(3)</a:t>
            </a:r>
            <a:r>
              <a:rPr lang="zh-CN" altLang="en-US" sz="2800" dirty="0"/>
              <a:t>地址分配与片选逻辑</a:t>
            </a:r>
            <a:endParaRPr lang="zh-CN" altLang="en-US" sz="2800" dirty="0"/>
          </a:p>
        </p:txBody>
      </p:sp>
      <p:sp>
        <p:nvSpPr>
          <p:cNvPr id="4099" name="标题 4098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第三章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5122" name="文本框 5121"/>
          <p:cNvSpPr txBox="1"/>
          <p:nvPr/>
        </p:nvSpPr>
        <p:spPr>
          <a:xfrm>
            <a:off x="1476375" y="981075"/>
            <a:ext cx="36718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存储空间分配：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123" name="表格 5122"/>
          <p:cNvGraphicFramePr/>
          <p:nvPr/>
        </p:nvGraphicFramePr>
        <p:xfrm>
          <a:off x="2268538" y="4365625"/>
          <a:ext cx="6096000" cy="1190625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芯片容量</a:t>
                      </a:r>
                      <a:endParaRPr lang="zh-CN" altLang="en-US" sz="20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30">
                      <a:fgClr>
                        <a:srgbClr val="6699FF">
                          <a:alpha val="100000"/>
                        </a:srgbClr>
                      </a:fgClr>
                      <a:bgClr>
                        <a:srgbClr val="FFFFFF">
                          <a:alpha val="100000"/>
                        </a:srgbClr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芯片地址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30">
                      <a:fgClr>
                        <a:srgbClr val="6699FF">
                          <a:alpha val="100000"/>
                        </a:srgbClr>
                      </a:fgClr>
                      <a:bgClr>
                        <a:srgbClr val="FFFFFF">
                          <a:alpha val="100000"/>
                        </a:srgbClr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片选信号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30">
                      <a:fgClr>
                        <a:srgbClr val="6699FF">
                          <a:alpha val="100000"/>
                        </a:srgbClr>
                      </a:fgClr>
                      <a:bgClr>
                        <a:srgbClr val="FFFFFF">
                          <a:alpha val="100000"/>
                        </a:srgbClr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片选逻辑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30">
                      <a:fgClr>
                        <a:srgbClr val="6699FF">
                          <a:alpha val="100000"/>
                        </a:srgbClr>
                      </a:fgClr>
                      <a:bgClr>
                        <a:srgbClr val="FFFFFF">
                          <a:alpha val="100000"/>
                        </a:srgbClr>
                      </a:bgClr>
                    </a:pattFill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512K*32</a:t>
                      </a:r>
                      <a:endParaRPr lang="en-US" altLang="zh-CN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18</a:t>
                      </a: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~A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CS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19</a:t>
                      </a:r>
                      <a:endParaRPr lang="en-US" altLang="zh-CN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512K*32</a:t>
                      </a:r>
                      <a:endParaRPr lang="en-US" altLang="zh-CN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18</a:t>
                      </a: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~A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CS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45" name="直接连接符 5144"/>
          <p:cNvSpPr/>
          <p:nvPr/>
        </p:nvSpPr>
        <p:spPr>
          <a:xfrm>
            <a:off x="7451725" y="4868863"/>
            <a:ext cx="1809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146" name="表格 5145"/>
          <p:cNvGraphicFramePr/>
          <p:nvPr/>
        </p:nvGraphicFramePr>
        <p:xfrm>
          <a:off x="1547813" y="1557338"/>
          <a:ext cx="7200900" cy="2533650"/>
        </p:xfrm>
        <a:graphic>
          <a:graphicData uri="http://schemas.openxmlformats.org/drawingml/2006/table">
            <a:tbl>
              <a:tblPr/>
              <a:tblGrid>
                <a:gridCol w="2462213"/>
                <a:gridCol w="1138237"/>
                <a:gridCol w="1225550"/>
                <a:gridCol w="1182688"/>
                <a:gridCol w="1192212"/>
              </a:tblGrid>
              <a:tr h="520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19</a:t>
                      </a:r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18</a:t>
                      </a:r>
                      <a:r>
                        <a:rPr lang="en-US" altLang="zh-CN" sz="2400" b="1" dirty="0"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0</a:t>
                      </a:r>
                      <a:endParaRPr lang="zh-CN" altLang="en-US" sz="2400" b="1" baseline="-25000" dirty="0"/>
                    </a:p>
                  </a:txBody>
                  <a:tcPr marL="90000" marR="90000" marT="46800" marB="46800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trellis">
                      <a:fgClr>
                        <a:schemeClr val="folHlink">
                          <a:alpha val="100000"/>
                        </a:schemeClr>
                      </a:fgClr>
                      <a:bgClr>
                        <a:schemeClr val="accent2">
                          <a:alpha val="100000"/>
                        </a:schemeClr>
                      </a:bgClr>
                    </a:pattFill>
                  </a:tcPr>
                </a:tc>
                <a:tc gridSpan="4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芯片</a:t>
                      </a:r>
                      <a:endParaRPr lang="zh-CN" altLang="en-US" dirty="0"/>
                    </a:p>
                  </a:txBody>
                  <a:tcPr marL="90000" marR="90000" marT="46800" marB="46800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trellis">
                      <a:fgClr>
                        <a:schemeClr val="folHlink">
                          <a:alpha val="100000"/>
                        </a:schemeClr>
                      </a:fgClr>
                      <a:bgClr>
                        <a:schemeClr val="accent2">
                          <a:alpha val="100000"/>
                        </a:schemeClr>
                      </a:bgClr>
                    </a:pattFill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0064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50000"/>
                        </a:spcBef>
                        <a:buNone/>
                      </a:pP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0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0 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0</a:t>
                      </a:r>
                      <a:endParaRPr lang="en-US" altLang="zh-CN" sz="2400" b="1" dirty="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ctr">
                        <a:spcBef>
                          <a:spcPct val="50000"/>
                        </a:spcBef>
                        <a:buNone/>
                      </a:pP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0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1 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1</a:t>
                      </a:r>
                      <a:endParaRPr lang="zh-CN" altLang="en-US" sz="2400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512K*8</a:t>
                      </a:r>
                      <a:endParaRPr lang="en-US" altLang="zh-CN" sz="24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512K*8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512K*8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512K*8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4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50000"/>
                        </a:spcBef>
                        <a:buNone/>
                      </a:pP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0 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0</a:t>
                      </a:r>
                      <a:endParaRPr lang="en-US" altLang="zh-CN" sz="2400" b="1" dirty="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ctr">
                        <a:spcBef>
                          <a:spcPct val="50000"/>
                        </a:spcBef>
                        <a:buNone/>
                      </a:pP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1 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512K*8</a:t>
                      </a:r>
                      <a:endParaRPr lang="en-US" altLang="zh-CN" sz="24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512K*8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512K*8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512K*8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69" name="文本框 5168"/>
          <p:cNvSpPr txBox="1"/>
          <p:nvPr/>
        </p:nvSpPr>
        <p:spPr>
          <a:xfrm>
            <a:off x="2411413" y="5661025"/>
            <a:ext cx="55435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需</a:t>
            </a:r>
            <a:r>
              <a:rPr lang="en-US" altLang="zh-CN" b="1" dirty="0">
                <a:ea typeface="宋体" panose="02010600030101010101" pitchFamily="2" charset="-122"/>
              </a:rPr>
              <a:t>1</a:t>
            </a:r>
            <a:r>
              <a:rPr lang="zh-CN" altLang="en-US" b="1" dirty="0">
                <a:ea typeface="宋体" panose="02010600030101010101" pitchFamily="2" charset="-122"/>
              </a:rPr>
              <a:t>位地址做芯片选择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146" name="文本占位符 6145"/>
          <p:cNvSpPr>
            <a:spLocks noGrp="1"/>
          </p:cNvSpPr>
          <p:nvPr>
            <p:ph type="body" idx="1"/>
          </p:nvPr>
        </p:nvSpPr>
        <p:spPr>
          <a:xfrm>
            <a:off x="1371600" y="1295400"/>
            <a:ext cx="7391400" cy="4572000"/>
          </a:xfrm>
        </p:spPr>
        <p:txBody>
          <a:bodyPr/>
          <a:p>
            <a:pPr>
              <a:lnSpc>
                <a:spcPct val="120000"/>
              </a:lnSpc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(1)</a:t>
            </a:r>
            <a:r>
              <a:rPr lang="zh-CN" altLang="en-US" sz="2800" dirty="0"/>
              <a:t>（</a:t>
            </a:r>
            <a:r>
              <a:rPr lang="en-US" altLang="zh-CN" sz="2800" dirty="0"/>
              <a:t>64K*32</a:t>
            </a:r>
            <a:r>
              <a:rPr lang="zh-CN" altLang="en-US" sz="2800" dirty="0"/>
              <a:t>位）</a:t>
            </a:r>
            <a:r>
              <a:rPr lang="en-US" altLang="zh-CN" sz="2800" dirty="0"/>
              <a:t>/(16K*8</a:t>
            </a:r>
            <a:r>
              <a:rPr lang="zh-CN" altLang="en-US" sz="2800" dirty="0"/>
              <a:t>位</a:t>
            </a:r>
            <a:r>
              <a:rPr lang="en-US" altLang="zh-CN" sz="2800" dirty="0"/>
              <a:t>)=4*4=16</a:t>
            </a:r>
            <a:r>
              <a:rPr lang="zh-CN" altLang="en-US" sz="2800" dirty="0"/>
              <a:t>片</a:t>
            </a:r>
            <a:endParaRPr lang="zh-CN" altLang="en-US" sz="2800" dirty="0"/>
          </a:p>
          <a:p>
            <a:pPr>
              <a:lnSpc>
                <a:spcPct val="120000"/>
              </a:lnSpc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片</a:t>
            </a:r>
            <a:r>
              <a:rPr lang="en-US" altLang="zh-CN" sz="2800" dirty="0"/>
              <a:t>16K*8</a:t>
            </a:r>
            <a:r>
              <a:rPr lang="zh-CN" altLang="en-US" sz="2800" dirty="0"/>
              <a:t>位的芯片采用位扩展方式连接，扩展为</a:t>
            </a:r>
            <a:r>
              <a:rPr lang="en-US" altLang="zh-CN" sz="2800" dirty="0"/>
              <a:t>16K*32</a:t>
            </a:r>
            <a:r>
              <a:rPr lang="zh-CN" altLang="en-US" sz="2800" dirty="0"/>
              <a:t>位，</a:t>
            </a:r>
            <a:endParaRPr lang="zh-CN" altLang="en-US" sz="2800" dirty="0"/>
          </a:p>
          <a:p>
            <a:pPr>
              <a:lnSpc>
                <a:spcPct val="120000"/>
              </a:lnSpc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组</a:t>
            </a:r>
            <a:r>
              <a:rPr lang="en-US" altLang="zh-CN" sz="2800" dirty="0"/>
              <a:t>16K*32</a:t>
            </a:r>
            <a:r>
              <a:rPr lang="zh-CN" altLang="en-US" sz="2800" dirty="0"/>
              <a:t>位采用字扩展方式连接，扩展为</a:t>
            </a:r>
            <a:r>
              <a:rPr lang="en-US" altLang="zh-CN" sz="2800" dirty="0"/>
              <a:t>64K*32</a:t>
            </a:r>
            <a:r>
              <a:rPr lang="zh-CN" altLang="en-US" sz="2800" dirty="0"/>
              <a:t>位的存储器</a:t>
            </a:r>
            <a:endParaRPr lang="zh-CN" altLang="en-US" sz="2800" dirty="0"/>
          </a:p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地址分配与片选逻辑</a:t>
            </a:r>
            <a:endParaRPr lang="zh-CN" altLang="en-US" sz="2800" dirty="0"/>
          </a:p>
        </p:txBody>
      </p:sp>
      <p:sp>
        <p:nvSpPr>
          <p:cNvPr id="6147" name="标题 6146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第三章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170" name="文本框 7169"/>
          <p:cNvSpPr txBox="1"/>
          <p:nvPr/>
        </p:nvSpPr>
        <p:spPr>
          <a:xfrm>
            <a:off x="1476375" y="981075"/>
            <a:ext cx="36718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存储空间分配：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1" name="直接连接符 7170"/>
          <p:cNvSpPr/>
          <p:nvPr/>
        </p:nvSpPr>
        <p:spPr>
          <a:xfrm>
            <a:off x="7453313" y="5029200"/>
            <a:ext cx="1809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7172" name="表格 7171"/>
          <p:cNvGraphicFramePr/>
          <p:nvPr/>
        </p:nvGraphicFramePr>
        <p:xfrm>
          <a:off x="1547813" y="1557338"/>
          <a:ext cx="7200900" cy="4545013"/>
        </p:xfrm>
        <a:graphic>
          <a:graphicData uri="http://schemas.openxmlformats.org/drawingml/2006/table">
            <a:tbl>
              <a:tblPr/>
              <a:tblGrid>
                <a:gridCol w="2462213"/>
                <a:gridCol w="1138237"/>
                <a:gridCol w="1225550"/>
                <a:gridCol w="1150938"/>
                <a:gridCol w="1223962"/>
              </a:tblGrid>
              <a:tr h="520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15</a:t>
                      </a:r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14</a:t>
                      </a:r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13</a:t>
                      </a:r>
                      <a:r>
                        <a:rPr lang="en-US" altLang="zh-CN" sz="2400" b="1" dirty="0"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0</a:t>
                      </a:r>
                      <a:endParaRPr lang="zh-CN" altLang="en-US" sz="2400" b="1" baseline="-25000" dirty="0"/>
                    </a:p>
                  </a:txBody>
                  <a:tcPr marL="90000" marR="90000" marT="46800" marB="46800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100000"/>
                      </a:schemeClr>
                    </a:solidFill>
                  </a:tcPr>
                </a:tc>
                <a:tc gridSpan="4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芯片</a:t>
                      </a:r>
                      <a:endParaRPr lang="zh-CN" altLang="en-US" dirty="0"/>
                    </a:p>
                  </a:txBody>
                  <a:tcPr marL="90000" marR="90000" marT="46800" marB="46800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100000"/>
                      </a:schemeClr>
                    </a:solidFill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0064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50000"/>
                        </a:spcBef>
                        <a:buNone/>
                      </a:pP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0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0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0 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0</a:t>
                      </a:r>
                      <a:endParaRPr lang="en-US" altLang="zh-CN" sz="2400" b="1" dirty="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ctr">
                        <a:spcBef>
                          <a:spcPct val="50000"/>
                        </a:spcBef>
                        <a:buNone/>
                      </a:pP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0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0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1 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16K*8</a:t>
                      </a:r>
                      <a:endParaRPr lang="en-US" altLang="zh-CN" sz="24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16K*8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16K*8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16K*8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4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50000"/>
                        </a:spcBef>
                        <a:buNone/>
                      </a:pP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0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0 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0</a:t>
                      </a:r>
                      <a:endParaRPr lang="en-US" altLang="zh-CN" sz="2400" b="1" dirty="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ctr">
                        <a:spcBef>
                          <a:spcPct val="50000"/>
                        </a:spcBef>
                        <a:buNone/>
                      </a:pP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0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1 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1</a:t>
                      </a:r>
                      <a:endParaRPr lang="en-US" altLang="zh-CN" sz="2400" b="1" dirty="0">
                        <a:solidFill>
                          <a:srgbClr val="0000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16K*8</a:t>
                      </a:r>
                      <a:endParaRPr lang="en-US" altLang="zh-CN" sz="24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16K*8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16K*8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16K*8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48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50000"/>
                        </a:spcBef>
                        <a:buNone/>
                      </a:pP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0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0 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0</a:t>
                      </a:r>
                      <a:endParaRPr lang="en-US" altLang="zh-CN" sz="2400" b="1" dirty="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ctr">
                        <a:spcBef>
                          <a:spcPct val="50000"/>
                        </a:spcBef>
                        <a:buNone/>
                      </a:pP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0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1 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16K*8</a:t>
                      </a:r>
                      <a:endParaRPr lang="en-US" altLang="zh-CN" sz="24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16K*8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16K*8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16K*8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4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50000"/>
                        </a:spcBef>
                        <a:buNone/>
                      </a:pP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0 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0</a:t>
                      </a:r>
                      <a:endParaRPr lang="en-US" altLang="zh-CN" sz="2400" b="1" dirty="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ctr">
                        <a:spcBef>
                          <a:spcPct val="50000"/>
                        </a:spcBef>
                        <a:buNone/>
                      </a:pP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CC0000"/>
                          </a:solidFill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1 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Times New Roman" panose="02020603050405020304" pitchFamily="2" charset="0"/>
                        </a:rPr>
                        <a:t>…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 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16K*8</a:t>
                      </a:r>
                      <a:endParaRPr lang="en-US" altLang="zh-CN" sz="24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16K*8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16K*8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16K*8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8194" name="文本框 8193"/>
          <p:cNvSpPr txBox="1"/>
          <p:nvPr/>
        </p:nvSpPr>
        <p:spPr>
          <a:xfrm>
            <a:off x="1476375" y="981075"/>
            <a:ext cx="36718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片选逻辑：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195" name="表格 8194"/>
          <p:cNvGraphicFramePr/>
          <p:nvPr>
            <p:custDataLst>
              <p:tags r:id="rId1"/>
            </p:custDataLst>
          </p:nvPr>
        </p:nvGraphicFramePr>
        <p:xfrm>
          <a:off x="1979613" y="1700213"/>
          <a:ext cx="6096000" cy="2125663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4333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芯片容量</a:t>
                      </a:r>
                      <a:endParaRPr lang="zh-CN" altLang="en-US" sz="20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30">
                      <a:fgClr>
                        <a:srgbClr val="6699FF">
                          <a:alpha val="100000"/>
                        </a:srgbClr>
                      </a:fgClr>
                      <a:bgClr>
                        <a:srgbClr val="FFFFFF">
                          <a:alpha val="100000"/>
                        </a:srgbClr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芯片地址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30">
                      <a:fgClr>
                        <a:srgbClr val="6699FF">
                          <a:alpha val="100000"/>
                        </a:srgbClr>
                      </a:fgClr>
                      <a:bgClr>
                        <a:srgbClr val="FFFFFF">
                          <a:alpha val="100000"/>
                        </a:srgbClr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片选信号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30">
                      <a:fgClr>
                        <a:srgbClr val="6699FF">
                          <a:alpha val="100000"/>
                        </a:srgbClr>
                      </a:fgClr>
                      <a:bgClr>
                        <a:srgbClr val="FFFFFF">
                          <a:alpha val="100000"/>
                        </a:srgbClr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片选逻辑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30">
                      <a:fgClr>
                        <a:srgbClr val="6699FF">
                          <a:alpha val="100000"/>
                        </a:srgbClr>
                      </a:fgClr>
                      <a:bgClr>
                        <a:srgbClr val="FFFFFF">
                          <a:alpha val="100000"/>
                        </a:srgbClr>
                      </a:bgClr>
                    </a:pattFill>
                  </a:tcPr>
                </a:tc>
              </a:tr>
              <a:tr h="43338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16K*32</a:t>
                      </a:r>
                      <a:endParaRPr lang="en-US" altLang="zh-CN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13</a:t>
                      </a: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~A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CS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14</a:t>
                      </a:r>
                      <a:endParaRPr lang="en-US" altLang="zh-CN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16K*32</a:t>
                      </a:r>
                      <a:endParaRPr lang="en-US" altLang="zh-CN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13</a:t>
                      </a: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~A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CS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14</a:t>
                      </a:r>
                      <a:endParaRPr lang="zh-CN" altLang="en-US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16K*32</a:t>
                      </a:r>
                      <a:endParaRPr lang="en-US" altLang="zh-CN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13</a:t>
                      </a: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~A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CS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14</a:t>
                      </a:r>
                      <a:endParaRPr lang="zh-CN" altLang="en-US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16K*32</a:t>
                      </a:r>
                      <a:endParaRPr lang="en-US" altLang="zh-CN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13</a:t>
                      </a: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~A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CS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lang="en-US" altLang="zh-CN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1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14</a:t>
                      </a:r>
                      <a:endParaRPr lang="zh-CN" altLang="en-US" sz="1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27" name="直接连接符 8226"/>
          <p:cNvSpPr/>
          <p:nvPr/>
        </p:nvSpPr>
        <p:spPr>
          <a:xfrm>
            <a:off x="7092950" y="2205038"/>
            <a:ext cx="1809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8" name="文本框 8227"/>
          <p:cNvSpPr txBox="1"/>
          <p:nvPr/>
        </p:nvSpPr>
        <p:spPr>
          <a:xfrm>
            <a:off x="2051050" y="4292600"/>
            <a:ext cx="55435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需</a:t>
            </a:r>
            <a:r>
              <a:rPr lang="en-US" altLang="zh-CN" b="1" dirty="0">
                <a:ea typeface="宋体" panose="02010600030101010101" pitchFamily="2" charset="-122"/>
              </a:rPr>
              <a:t>2</a:t>
            </a:r>
            <a:r>
              <a:rPr lang="zh-CN" altLang="en-US" b="1" dirty="0">
                <a:ea typeface="宋体" panose="02010600030101010101" pitchFamily="2" charset="-122"/>
              </a:rPr>
              <a:t>位地址做芯片选择，故需</a:t>
            </a:r>
            <a:r>
              <a:rPr lang="en-US" altLang="zh-CN" b="1" dirty="0">
                <a:ea typeface="宋体" panose="02010600030101010101" pitchFamily="2" charset="-122"/>
              </a:rPr>
              <a:t>2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ea typeface="宋体" panose="02010600030101010101" pitchFamily="2" charset="-122"/>
              </a:rPr>
              <a:t>4</a:t>
            </a:r>
            <a:r>
              <a:rPr lang="zh-CN" altLang="en-US" b="1" dirty="0">
                <a:ea typeface="宋体" panose="02010600030101010101" pitchFamily="2" charset="-122"/>
              </a:rPr>
              <a:t>译码器生成片选信号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8229" name="直接连接符 8228"/>
          <p:cNvSpPr/>
          <p:nvPr/>
        </p:nvSpPr>
        <p:spPr>
          <a:xfrm>
            <a:off x="7380288" y="2205038"/>
            <a:ext cx="1809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30" name="直接连接符 8229"/>
          <p:cNvSpPr/>
          <p:nvPr/>
        </p:nvSpPr>
        <p:spPr>
          <a:xfrm>
            <a:off x="7308850" y="2636838"/>
            <a:ext cx="1809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31" name="直接连接符 8230"/>
          <p:cNvSpPr/>
          <p:nvPr/>
        </p:nvSpPr>
        <p:spPr>
          <a:xfrm>
            <a:off x="7054850" y="3068638"/>
            <a:ext cx="1809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grpSp>
        <p:nvGrpSpPr>
          <p:cNvPr id="9218" name="组合 9217"/>
          <p:cNvGrpSpPr/>
          <p:nvPr/>
        </p:nvGrpSpPr>
        <p:grpSpPr>
          <a:xfrm>
            <a:off x="1371600" y="1341438"/>
            <a:ext cx="7772400" cy="4419600"/>
            <a:chOff x="0" y="0"/>
            <a:chExt cx="5088" cy="2784"/>
          </a:xfrm>
        </p:grpSpPr>
        <p:sp>
          <p:nvSpPr>
            <p:cNvPr id="9219" name="矩形 9218"/>
            <p:cNvSpPr/>
            <p:nvPr/>
          </p:nvSpPr>
          <p:spPr>
            <a:xfrm>
              <a:off x="1920" y="816"/>
              <a:ext cx="720" cy="81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1400" dirty="0">
                <a:ea typeface="宋体" panose="02010600030101010101" pitchFamily="2" charset="-122"/>
              </a:endParaRPr>
            </a:p>
          </p:txBody>
        </p:sp>
        <p:sp>
          <p:nvSpPr>
            <p:cNvPr id="9220" name="文本框 9219"/>
            <p:cNvSpPr txBox="1"/>
            <p:nvPr/>
          </p:nvSpPr>
          <p:spPr>
            <a:xfrm>
              <a:off x="1968" y="1008"/>
              <a:ext cx="3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CS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21" name="直接连接符 9220"/>
            <p:cNvSpPr/>
            <p:nvPr/>
          </p:nvSpPr>
          <p:spPr>
            <a:xfrm>
              <a:off x="2016" y="100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2" name="文本框 9221"/>
            <p:cNvSpPr txBox="1"/>
            <p:nvPr/>
          </p:nvSpPr>
          <p:spPr>
            <a:xfrm>
              <a:off x="1968" y="1248"/>
              <a:ext cx="3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WE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23" name="直接连接符 9222"/>
            <p:cNvSpPr/>
            <p:nvPr/>
          </p:nvSpPr>
          <p:spPr>
            <a:xfrm>
              <a:off x="2016" y="124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4" name="文本框 9223"/>
            <p:cNvSpPr txBox="1"/>
            <p:nvPr/>
          </p:nvSpPr>
          <p:spPr>
            <a:xfrm>
              <a:off x="2159" y="912"/>
              <a:ext cx="48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ea typeface="宋体" panose="02010600030101010101" pitchFamily="2" charset="-122"/>
                </a:rPr>
                <a:t>16</a:t>
              </a:r>
              <a:r>
                <a:rPr lang="en-US" altLang="zh-CN" sz="1400" dirty="0">
                  <a:ea typeface="宋体" panose="02010600030101010101" pitchFamily="2" charset="-122"/>
                </a:rPr>
                <a:t>K*32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25" name="文本框 9224"/>
            <p:cNvSpPr txBox="1"/>
            <p:nvPr/>
          </p:nvSpPr>
          <p:spPr>
            <a:xfrm>
              <a:off x="2064" y="1440"/>
              <a:ext cx="48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D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0</a:t>
              </a:r>
              <a:r>
                <a:rPr lang="en-US" altLang="zh-CN" sz="1400" dirty="0">
                  <a:ea typeface="宋体" panose="02010600030101010101" pitchFamily="2" charset="-122"/>
                </a:rPr>
                <a:t>-D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31</a:t>
              </a:r>
              <a:endParaRPr lang="en-US" altLang="zh-CN" sz="1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226" name="矩形 9225"/>
            <p:cNvSpPr/>
            <p:nvPr/>
          </p:nvSpPr>
          <p:spPr>
            <a:xfrm>
              <a:off x="3888" y="816"/>
              <a:ext cx="720" cy="81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1400" dirty="0">
                <a:ea typeface="宋体" panose="02010600030101010101" pitchFamily="2" charset="-122"/>
              </a:endParaRPr>
            </a:p>
          </p:txBody>
        </p:sp>
        <p:sp>
          <p:nvSpPr>
            <p:cNvPr id="9227" name="文本框 9226"/>
            <p:cNvSpPr txBox="1"/>
            <p:nvPr/>
          </p:nvSpPr>
          <p:spPr>
            <a:xfrm>
              <a:off x="3936" y="1008"/>
              <a:ext cx="3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CS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28" name="直接连接符 9227"/>
            <p:cNvSpPr/>
            <p:nvPr/>
          </p:nvSpPr>
          <p:spPr>
            <a:xfrm>
              <a:off x="3984" y="100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9" name="文本框 9228"/>
            <p:cNvSpPr txBox="1"/>
            <p:nvPr/>
          </p:nvSpPr>
          <p:spPr>
            <a:xfrm>
              <a:off x="3936" y="1248"/>
              <a:ext cx="3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WE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30" name="直接连接符 9229"/>
            <p:cNvSpPr/>
            <p:nvPr/>
          </p:nvSpPr>
          <p:spPr>
            <a:xfrm>
              <a:off x="3984" y="124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1" name="文本框 9230"/>
            <p:cNvSpPr txBox="1"/>
            <p:nvPr/>
          </p:nvSpPr>
          <p:spPr>
            <a:xfrm>
              <a:off x="4128" y="912"/>
              <a:ext cx="48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ea typeface="宋体" panose="02010600030101010101" pitchFamily="2" charset="-122"/>
                </a:rPr>
                <a:t>16</a:t>
              </a:r>
              <a:r>
                <a:rPr lang="en-US" altLang="zh-CN" sz="1400" dirty="0">
                  <a:ea typeface="宋体" panose="02010600030101010101" pitchFamily="2" charset="-122"/>
                </a:rPr>
                <a:t>K*32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32" name="文本框 9231"/>
            <p:cNvSpPr txBox="1"/>
            <p:nvPr/>
          </p:nvSpPr>
          <p:spPr>
            <a:xfrm>
              <a:off x="4032" y="1440"/>
              <a:ext cx="48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D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0</a:t>
              </a:r>
              <a:r>
                <a:rPr lang="en-US" altLang="zh-CN" sz="1400" dirty="0">
                  <a:ea typeface="宋体" panose="02010600030101010101" pitchFamily="2" charset="-122"/>
                </a:rPr>
                <a:t>-D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31</a:t>
              </a:r>
              <a:endParaRPr lang="en-US" altLang="zh-CN" sz="1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233" name="文本框 9232"/>
            <p:cNvSpPr txBox="1"/>
            <p:nvPr/>
          </p:nvSpPr>
          <p:spPr>
            <a:xfrm>
              <a:off x="0" y="912"/>
              <a:ext cx="1248" cy="5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ea typeface="宋体" panose="02010600030101010101" pitchFamily="2" charset="-122"/>
                </a:rPr>
                <a:t>地址线</a:t>
              </a:r>
              <a:r>
                <a:rPr lang="en-US" altLang="zh-CN" sz="1400" dirty="0">
                  <a:ea typeface="宋体" panose="02010600030101010101" pitchFamily="2" charset="-122"/>
                </a:rPr>
                <a:t>A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13</a:t>
              </a:r>
              <a:endParaRPr lang="en-US" altLang="zh-CN" sz="1400" dirty="0"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1400" dirty="0"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           A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0                </a:t>
              </a:r>
              <a:endParaRPr lang="en-US" altLang="zh-CN" sz="1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234" name="左右箭头 9233"/>
            <p:cNvSpPr/>
            <p:nvPr/>
          </p:nvSpPr>
          <p:spPr>
            <a:xfrm>
              <a:off x="384" y="2304"/>
              <a:ext cx="4464" cy="192"/>
            </a:xfrm>
            <a:prstGeom prst="leftRightArrow">
              <a:avLst>
                <a:gd name="adj1" fmla="val 50000"/>
                <a:gd name="adj2" fmla="val 465000"/>
              </a:avLst>
            </a:pr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文本框 9234"/>
            <p:cNvSpPr txBox="1"/>
            <p:nvPr/>
          </p:nvSpPr>
          <p:spPr>
            <a:xfrm>
              <a:off x="3840" y="2592"/>
              <a:ext cx="124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ea typeface="宋体" panose="02010600030101010101" pitchFamily="2" charset="-122"/>
                </a:rPr>
                <a:t>数据线</a:t>
              </a:r>
              <a:r>
                <a:rPr lang="en-US" altLang="zh-CN" sz="1400" dirty="0">
                  <a:ea typeface="宋体" panose="02010600030101010101" pitchFamily="2" charset="-122"/>
                </a:rPr>
                <a:t>D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0</a:t>
              </a:r>
              <a:r>
                <a:rPr lang="en-US" altLang="zh-CN" sz="1400" dirty="0">
                  <a:ea typeface="宋体" panose="02010600030101010101" pitchFamily="2" charset="-122"/>
                </a:rPr>
                <a:t>-D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31</a:t>
              </a:r>
              <a:endParaRPr lang="en-US" altLang="zh-CN" sz="1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236" name="上下箭头 9235"/>
            <p:cNvSpPr/>
            <p:nvPr/>
          </p:nvSpPr>
          <p:spPr>
            <a:xfrm>
              <a:off x="2160" y="1632"/>
              <a:ext cx="144" cy="720"/>
            </a:xfrm>
            <a:prstGeom prst="upDownArrow">
              <a:avLst>
                <a:gd name="adj1" fmla="val 50000"/>
                <a:gd name="adj2" fmla="val 100000"/>
              </a:avLst>
            </a:pr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上下箭头 9236"/>
            <p:cNvSpPr/>
            <p:nvPr/>
          </p:nvSpPr>
          <p:spPr>
            <a:xfrm>
              <a:off x="4128" y="1632"/>
              <a:ext cx="144" cy="720"/>
            </a:xfrm>
            <a:prstGeom prst="upDownArrow">
              <a:avLst>
                <a:gd name="adj1" fmla="val 50000"/>
                <a:gd name="adj2" fmla="val 100000"/>
              </a:avLst>
            </a:pr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直接连接符 9237"/>
            <p:cNvSpPr/>
            <p:nvPr/>
          </p:nvSpPr>
          <p:spPr>
            <a:xfrm>
              <a:off x="576" y="2064"/>
              <a:ext cx="32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9" name="直接连接符 9238"/>
            <p:cNvSpPr/>
            <p:nvPr/>
          </p:nvSpPr>
          <p:spPr>
            <a:xfrm>
              <a:off x="1776" y="1296"/>
              <a:ext cx="0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0" name="直接连接符 9239"/>
            <p:cNvSpPr/>
            <p:nvPr/>
          </p:nvSpPr>
          <p:spPr>
            <a:xfrm>
              <a:off x="1776" y="1296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1" name="直接连接符 9240"/>
            <p:cNvSpPr/>
            <p:nvPr/>
          </p:nvSpPr>
          <p:spPr>
            <a:xfrm>
              <a:off x="3744" y="1296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2" name="文本框 9241"/>
            <p:cNvSpPr txBox="1"/>
            <p:nvPr/>
          </p:nvSpPr>
          <p:spPr>
            <a:xfrm>
              <a:off x="182" y="1968"/>
              <a:ext cx="441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R/W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43" name="直接连接符 9242"/>
            <p:cNvSpPr/>
            <p:nvPr/>
          </p:nvSpPr>
          <p:spPr>
            <a:xfrm>
              <a:off x="336" y="196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4" name="椭圆 9243"/>
            <p:cNvSpPr/>
            <p:nvPr/>
          </p:nvSpPr>
          <p:spPr>
            <a:xfrm>
              <a:off x="4032" y="768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椭圆 9244"/>
            <p:cNvSpPr/>
            <p:nvPr/>
          </p:nvSpPr>
          <p:spPr>
            <a:xfrm>
              <a:off x="2064" y="768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矩形 9245"/>
            <p:cNvSpPr/>
            <p:nvPr/>
          </p:nvSpPr>
          <p:spPr>
            <a:xfrm>
              <a:off x="960" y="816"/>
              <a:ext cx="720" cy="81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1400" dirty="0">
                <a:ea typeface="宋体" panose="02010600030101010101" pitchFamily="2" charset="-122"/>
              </a:endParaRPr>
            </a:p>
          </p:txBody>
        </p:sp>
        <p:sp>
          <p:nvSpPr>
            <p:cNvPr id="9247" name="文本框 9246"/>
            <p:cNvSpPr txBox="1"/>
            <p:nvPr/>
          </p:nvSpPr>
          <p:spPr>
            <a:xfrm>
              <a:off x="1008" y="1008"/>
              <a:ext cx="3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CS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48" name="直接连接符 9247"/>
            <p:cNvSpPr/>
            <p:nvPr/>
          </p:nvSpPr>
          <p:spPr>
            <a:xfrm>
              <a:off x="1056" y="100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9" name="文本框 9248"/>
            <p:cNvSpPr txBox="1"/>
            <p:nvPr/>
          </p:nvSpPr>
          <p:spPr>
            <a:xfrm>
              <a:off x="1008" y="1248"/>
              <a:ext cx="3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WE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50" name="直接连接符 9249"/>
            <p:cNvSpPr/>
            <p:nvPr/>
          </p:nvSpPr>
          <p:spPr>
            <a:xfrm>
              <a:off x="1056" y="124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1" name="文本框 9250"/>
            <p:cNvSpPr txBox="1"/>
            <p:nvPr/>
          </p:nvSpPr>
          <p:spPr>
            <a:xfrm>
              <a:off x="1200" y="912"/>
              <a:ext cx="48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ea typeface="宋体" panose="02010600030101010101" pitchFamily="2" charset="-122"/>
                </a:rPr>
                <a:t>16</a:t>
              </a:r>
              <a:r>
                <a:rPr lang="en-US" altLang="zh-CN" sz="1400" dirty="0">
                  <a:ea typeface="宋体" panose="02010600030101010101" pitchFamily="2" charset="-122"/>
                </a:rPr>
                <a:t>K*32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52" name="文本框 9251"/>
            <p:cNvSpPr txBox="1"/>
            <p:nvPr/>
          </p:nvSpPr>
          <p:spPr>
            <a:xfrm>
              <a:off x="1104" y="1440"/>
              <a:ext cx="48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D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0</a:t>
              </a:r>
              <a:r>
                <a:rPr lang="en-US" altLang="zh-CN" sz="1400" dirty="0">
                  <a:ea typeface="宋体" panose="02010600030101010101" pitchFamily="2" charset="-122"/>
                </a:rPr>
                <a:t>-D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31</a:t>
              </a:r>
              <a:endParaRPr lang="en-US" altLang="zh-CN" sz="1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253" name="矩形 9252"/>
            <p:cNvSpPr/>
            <p:nvPr/>
          </p:nvSpPr>
          <p:spPr>
            <a:xfrm>
              <a:off x="2928" y="816"/>
              <a:ext cx="720" cy="81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1400" dirty="0">
                <a:ea typeface="宋体" panose="02010600030101010101" pitchFamily="2" charset="-122"/>
              </a:endParaRPr>
            </a:p>
          </p:txBody>
        </p:sp>
        <p:sp>
          <p:nvSpPr>
            <p:cNvPr id="9254" name="文本框 9253"/>
            <p:cNvSpPr txBox="1"/>
            <p:nvPr/>
          </p:nvSpPr>
          <p:spPr>
            <a:xfrm>
              <a:off x="2976" y="1008"/>
              <a:ext cx="3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CS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55" name="直接连接符 9254"/>
            <p:cNvSpPr/>
            <p:nvPr/>
          </p:nvSpPr>
          <p:spPr>
            <a:xfrm>
              <a:off x="3024" y="100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6" name="文本框 9255"/>
            <p:cNvSpPr txBox="1"/>
            <p:nvPr/>
          </p:nvSpPr>
          <p:spPr>
            <a:xfrm>
              <a:off x="2976" y="1248"/>
              <a:ext cx="3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WE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57" name="直接连接符 9256"/>
            <p:cNvSpPr/>
            <p:nvPr/>
          </p:nvSpPr>
          <p:spPr>
            <a:xfrm>
              <a:off x="3024" y="124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8" name="文本框 9257"/>
            <p:cNvSpPr txBox="1"/>
            <p:nvPr/>
          </p:nvSpPr>
          <p:spPr>
            <a:xfrm>
              <a:off x="3168" y="912"/>
              <a:ext cx="48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ea typeface="宋体" panose="02010600030101010101" pitchFamily="2" charset="-122"/>
                </a:rPr>
                <a:t>16</a:t>
              </a:r>
              <a:r>
                <a:rPr lang="en-US" altLang="zh-CN" sz="1400" dirty="0">
                  <a:ea typeface="宋体" panose="02010600030101010101" pitchFamily="2" charset="-122"/>
                </a:rPr>
                <a:t>K*32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9259" name="文本框 9258"/>
            <p:cNvSpPr txBox="1"/>
            <p:nvPr/>
          </p:nvSpPr>
          <p:spPr>
            <a:xfrm>
              <a:off x="3072" y="1440"/>
              <a:ext cx="48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ea typeface="宋体" panose="02010600030101010101" pitchFamily="2" charset="-122"/>
                </a:rPr>
                <a:t>D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0</a:t>
              </a:r>
              <a:r>
                <a:rPr lang="en-US" altLang="zh-CN" sz="1400" dirty="0">
                  <a:ea typeface="宋体" panose="02010600030101010101" pitchFamily="2" charset="-122"/>
                </a:rPr>
                <a:t>-D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31</a:t>
              </a:r>
              <a:endParaRPr lang="en-US" altLang="zh-CN" sz="1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260" name="直接连接符 9259"/>
            <p:cNvSpPr/>
            <p:nvPr/>
          </p:nvSpPr>
          <p:spPr>
            <a:xfrm>
              <a:off x="816" y="1296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1" name="直接连接符 9260"/>
            <p:cNvSpPr/>
            <p:nvPr/>
          </p:nvSpPr>
          <p:spPr>
            <a:xfrm>
              <a:off x="2784" y="1296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2" name="椭圆 9261"/>
            <p:cNvSpPr/>
            <p:nvPr/>
          </p:nvSpPr>
          <p:spPr>
            <a:xfrm>
              <a:off x="3072" y="768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椭圆 9262"/>
            <p:cNvSpPr/>
            <p:nvPr/>
          </p:nvSpPr>
          <p:spPr>
            <a:xfrm>
              <a:off x="1104" y="768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上下箭头 9263"/>
            <p:cNvSpPr/>
            <p:nvPr/>
          </p:nvSpPr>
          <p:spPr>
            <a:xfrm>
              <a:off x="3216" y="1632"/>
              <a:ext cx="144" cy="720"/>
            </a:xfrm>
            <a:prstGeom prst="upDownArrow">
              <a:avLst>
                <a:gd name="adj1" fmla="val 50000"/>
                <a:gd name="adj2" fmla="val 100000"/>
              </a:avLst>
            </a:pr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上下箭头 9264"/>
            <p:cNvSpPr/>
            <p:nvPr/>
          </p:nvSpPr>
          <p:spPr>
            <a:xfrm>
              <a:off x="1248" y="1632"/>
              <a:ext cx="144" cy="720"/>
            </a:xfrm>
            <a:prstGeom prst="upDownArrow">
              <a:avLst>
                <a:gd name="adj1" fmla="val 50000"/>
                <a:gd name="adj2" fmla="val 100000"/>
              </a:avLst>
            </a:pr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直接连接符 9265"/>
            <p:cNvSpPr/>
            <p:nvPr/>
          </p:nvSpPr>
          <p:spPr>
            <a:xfrm>
              <a:off x="816" y="1296"/>
              <a:ext cx="0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7" name="直接连接符 9266"/>
            <p:cNvSpPr/>
            <p:nvPr/>
          </p:nvSpPr>
          <p:spPr>
            <a:xfrm>
              <a:off x="2784" y="1296"/>
              <a:ext cx="0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8" name="直接连接符 9267"/>
            <p:cNvSpPr/>
            <p:nvPr/>
          </p:nvSpPr>
          <p:spPr>
            <a:xfrm>
              <a:off x="3744" y="1296"/>
              <a:ext cx="0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9" name="直接连接符 9268"/>
            <p:cNvSpPr/>
            <p:nvPr/>
          </p:nvSpPr>
          <p:spPr>
            <a:xfrm>
              <a:off x="480" y="960"/>
              <a:ext cx="480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0" name="直接连接符 9269"/>
            <p:cNvSpPr/>
            <p:nvPr/>
          </p:nvSpPr>
          <p:spPr>
            <a:xfrm>
              <a:off x="528" y="1440"/>
              <a:ext cx="432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1" name="直接连接符 9270"/>
            <p:cNvSpPr/>
            <p:nvPr/>
          </p:nvSpPr>
          <p:spPr>
            <a:xfrm>
              <a:off x="1680" y="1392"/>
              <a:ext cx="240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2" name="直接连接符 9271"/>
            <p:cNvSpPr/>
            <p:nvPr/>
          </p:nvSpPr>
          <p:spPr>
            <a:xfrm>
              <a:off x="1680" y="1008"/>
              <a:ext cx="240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3" name="直接连接符 9272"/>
            <p:cNvSpPr/>
            <p:nvPr/>
          </p:nvSpPr>
          <p:spPr>
            <a:xfrm>
              <a:off x="2640" y="1392"/>
              <a:ext cx="288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4" name="直接连接符 9273"/>
            <p:cNvSpPr/>
            <p:nvPr/>
          </p:nvSpPr>
          <p:spPr>
            <a:xfrm>
              <a:off x="2640" y="1008"/>
              <a:ext cx="288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5" name="直接连接符 9274"/>
            <p:cNvSpPr/>
            <p:nvPr/>
          </p:nvSpPr>
          <p:spPr>
            <a:xfrm>
              <a:off x="3648" y="1392"/>
              <a:ext cx="240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6" name="直接连接符 9275"/>
            <p:cNvSpPr/>
            <p:nvPr/>
          </p:nvSpPr>
          <p:spPr>
            <a:xfrm>
              <a:off x="3648" y="1008"/>
              <a:ext cx="240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7" name="矩形 9276"/>
            <p:cNvSpPr/>
            <p:nvPr/>
          </p:nvSpPr>
          <p:spPr>
            <a:xfrm>
              <a:off x="672" y="0"/>
              <a:ext cx="240" cy="57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algn="ctr"/>
              <a:r>
                <a:rPr lang="zh-CN" altLang="en-US" sz="1400" dirty="0">
                  <a:ea typeface="宋体" panose="02010600030101010101" pitchFamily="2" charset="-122"/>
                </a:rPr>
                <a:t>译码器</a:t>
              </a:r>
              <a:endParaRPr lang="zh-CN" altLang="en-US" sz="1400" dirty="0">
                <a:ea typeface="宋体" panose="02010600030101010101" pitchFamily="2" charset="-122"/>
              </a:endParaRPr>
            </a:p>
          </p:txBody>
        </p:sp>
        <p:sp>
          <p:nvSpPr>
            <p:cNvPr id="9278" name="文本框 9277"/>
            <p:cNvSpPr txBox="1"/>
            <p:nvPr/>
          </p:nvSpPr>
          <p:spPr>
            <a:xfrm>
              <a:off x="0" y="48"/>
              <a:ext cx="1248" cy="3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ea typeface="宋体" panose="02010600030101010101" pitchFamily="2" charset="-122"/>
                </a:rPr>
                <a:t>地址线</a:t>
              </a:r>
              <a:r>
                <a:rPr lang="en-US" altLang="zh-CN" sz="1400" dirty="0">
                  <a:ea typeface="宋体" panose="02010600030101010101" pitchFamily="2" charset="-122"/>
                </a:rPr>
                <a:t>A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15</a:t>
              </a:r>
              <a:endParaRPr lang="en-US" altLang="zh-CN" sz="1400" baseline="-25000" dirty="0"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1400" dirty="0">
                  <a:ea typeface="宋体" panose="02010600030101010101" pitchFamily="2" charset="-122"/>
                </a:rPr>
                <a:t>           </a:t>
              </a:r>
              <a:r>
                <a:rPr lang="en-US" altLang="zh-CN" sz="1400" dirty="0">
                  <a:ea typeface="宋体" panose="02010600030101010101" pitchFamily="2" charset="-122"/>
                </a:rPr>
                <a:t>A</a:t>
              </a:r>
              <a:r>
                <a:rPr lang="en-US" altLang="zh-CN" sz="1400" baseline="-25000" dirty="0">
                  <a:ea typeface="宋体" panose="02010600030101010101" pitchFamily="2" charset="-122"/>
                </a:rPr>
                <a:t>14                </a:t>
              </a:r>
              <a:endParaRPr lang="en-US" altLang="zh-CN" sz="1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279" name="直接连接符 9278"/>
            <p:cNvSpPr/>
            <p:nvPr/>
          </p:nvSpPr>
          <p:spPr>
            <a:xfrm>
              <a:off x="480" y="144"/>
              <a:ext cx="192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0" name="直接连接符 9279"/>
            <p:cNvSpPr/>
            <p:nvPr/>
          </p:nvSpPr>
          <p:spPr>
            <a:xfrm>
              <a:off x="480" y="384"/>
              <a:ext cx="192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1" name="直接连接符 9280"/>
            <p:cNvSpPr/>
            <p:nvPr/>
          </p:nvSpPr>
          <p:spPr>
            <a:xfrm>
              <a:off x="912" y="192"/>
              <a:ext cx="192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2" name="直接连接符 9281"/>
            <p:cNvSpPr/>
            <p:nvPr/>
          </p:nvSpPr>
          <p:spPr>
            <a:xfrm>
              <a:off x="1104" y="192"/>
              <a:ext cx="0" cy="62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3" name="直接连接符 9282"/>
            <p:cNvSpPr/>
            <p:nvPr/>
          </p:nvSpPr>
          <p:spPr>
            <a:xfrm>
              <a:off x="912" y="336"/>
              <a:ext cx="1152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4" name="直接连接符 9283"/>
            <p:cNvSpPr/>
            <p:nvPr/>
          </p:nvSpPr>
          <p:spPr>
            <a:xfrm>
              <a:off x="2064" y="336"/>
              <a:ext cx="0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5" name="直接连接符 9284"/>
            <p:cNvSpPr/>
            <p:nvPr/>
          </p:nvSpPr>
          <p:spPr>
            <a:xfrm>
              <a:off x="912" y="96"/>
              <a:ext cx="216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6" name="直接连接符 9285"/>
            <p:cNvSpPr/>
            <p:nvPr/>
          </p:nvSpPr>
          <p:spPr>
            <a:xfrm>
              <a:off x="3072" y="96"/>
              <a:ext cx="0" cy="72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7" name="直接连接符 9286"/>
            <p:cNvSpPr/>
            <p:nvPr/>
          </p:nvSpPr>
          <p:spPr>
            <a:xfrm>
              <a:off x="912" y="480"/>
              <a:ext cx="312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8" name="直接连接符 9287"/>
            <p:cNvSpPr/>
            <p:nvPr/>
          </p:nvSpPr>
          <p:spPr>
            <a:xfrm>
              <a:off x="4032" y="480"/>
              <a:ext cx="0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9" name="文本框 9288"/>
            <p:cNvSpPr txBox="1"/>
            <p:nvPr/>
          </p:nvSpPr>
          <p:spPr>
            <a:xfrm>
              <a:off x="1152" y="576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ea typeface="宋体" panose="02010600030101010101" pitchFamily="2" charset="-122"/>
                </a:rPr>
                <a:t>00</a:t>
              </a:r>
              <a:endParaRPr lang="zh-CN" altLang="en-US" sz="1400" dirty="0">
                <a:ea typeface="宋体" panose="02010600030101010101" pitchFamily="2" charset="-122"/>
              </a:endParaRPr>
            </a:p>
          </p:txBody>
        </p:sp>
        <p:sp>
          <p:nvSpPr>
            <p:cNvPr id="9290" name="文本框 9289"/>
            <p:cNvSpPr txBox="1"/>
            <p:nvPr/>
          </p:nvSpPr>
          <p:spPr>
            <a:xfrm>
              <a:off x="2112" y="576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ea typeface="宋体" panose="02010600030101010101" pitchFamily="2" charset="-122"/>
                </a:rPr>
                <a:t>01</a:t>
              </a:r>
              <a:endParaRPr lang="zh-CN" altLang="en-US" sz="1400" dirty="0">
                <a:ea typeface="宋体" panose="02010600030101010101" pitchFamily="2" charset="-122"/>
              </a:endParaRPr>
            </a:p>
          </p:txBody>
        </p:sp>
        <p:sp>
          <p:nvSpPr>
            <p:cNvPr id="9291" name="文本框 9290"/>
            <p:cNvSpPr txBox="1"/>
            <p:nvPr/>
          </p:nvSpPr>
          <p:spPr>
            <a:xfrm>
              <a:off x="3120" y="576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ea typeface="宋体" panose="02010600030101010101" pitchFamily="2" charset="-122"/>
                </a:rPr>
                <a:t>10</a:t>
              </a:r>
              <a:endParaRPr lang="zh-CN" altLang="en-US" sz="1400" dirty="0">
                <a:ea typeface="宋体" panose="02010600030101010101" pitchFamily="2" charset="-122"/>
              </a:endParaRPr>
            </a:p>
          </p:txBody>
        </p:sp>
        <p:sp>
          <p:nvSpPr>
            <p:cNvPr id="9292" name="文本框 9291"/>
            <p:cNvSpPr txBox="1"/>
            <p:nvPr/>
          </p:nvSpPr>
          <p:spPr>
            <a:xfrm>
              <a:off x="4080" y="576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ea typeface="宋体" panose="02010600030101010101" pitchFamily="2" charset="-122"/>
                </a:rPr>
                <a:t>11</a:t>
              </a:r>
              <a:endParaRPr lang="zh-CN" altLang="en-US" sz="1400" dirty="0"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36625" y="5596255"/>
            <a:ext cx="75215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重点：数据线</a:t>
            </a:r>
            <a:r>
              <a:rPr lang="en-US" altLang="zh-CN" sz="2000"/>
              <a:t>A0-15</a:t>
            </a:r>
            <a:r>
              <a:rPr lang="zh-CN" altLang="en-US" sz="2000"/>
              <a:t>，</a:t>
            </a:r>
            <a:r>
              <a:rPr lang="en-US" altLang="zh-CN" sz="2000"/>
              <a:t>A0-13</a:t>
            </a:r>
            <a:r>
              <a:rPr lang="zh-CN" altLang="en-US" sz="2000"/>
              <a:t>为片内选址，</a:t>
            </a:r>
            <a:r>
              <a:rPr lang="en-US" altLang="zh-CN" sz="2000"/>
              <a:t>A15A14</a:t>
            </a:r>
            <a:r>
              <a:rPr lang="zh-CN" altLang="en-US" sz="2000"/>
              <a:t>为片选信号；数据线</a:t>
            </a:r>
            <a:r>
              <a:rPr lang="en-US" altLang="zh-CN" sz="2000"/>
              <a:t>D0-31</a:t>
            </a:r>
            <a:r>
              <a:rPr lang="zh-CN" altLang="en-US" sz="2000"/>
              <a:t>，为双向箭头线；译码器可以用与门或者与非门代替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42" name="文本占位符 10241"/>
          <p:cNvSpPr>
            <a:spLocks noGrp="1"/>
          </p:cNvSpPr>
          <p:nvPr>
            <p:ph type="body" idx="1"/>
          </p:nvPr>
        </p:nvSpPr>
        <p:spPr>
          <a:xfrm>
            <a:off x="1403350" y="836613"/>
            <a:ext cx="7740650" cy="5616575"/>
          </a:xfrm>
        </p:spPr>
        <p:txBody>
          <a:bodyPr/>
          <a:p>
            <a:pPr>
              <a:lnSpc>
                <a:spcPct val="120000"/>
              </a:lnSpc>
              <a:buNone/>
            </a:pPr>
            <a:r>
              <a:rPr lang="en-US" altLang="zh-CN" sz="2400" dirty="0"/>
              <a:t>(2)</a:t>
            </a:r>
            <a:r>
              <a:rPr lang="zh-CN" altLang="en-US" sz="2400" dirty="0"/>
              <a:t>假设</a:t>
            </a:r>
            <a:r>
              <a:rPr lang="en-US" altLang="zh-CN" sz="2400" dirty="0"/>
              <a:t>16K*8</a:t>
            </a:r>
            <a:r>
              <a:rPr lang="zh-CN" altLang="en-US" sz="2400" dirty="0"/>
              <a:t>位的</a:t>
            </a:r>
            <a:r>
              <a:rPr lang="en-US" altLang="zh-CN" sz="2400" dirty="0"/>
              <a:t>DRAM</a:t>
            </a:r>
            <a:r>
              <a:rPr lang="zh-CN" altLang="en-US" sz="2400" dirty="0"/>
              <a:t>芯片采用</a:t>
            </a:r>
            <a:r>
              <a:rPr lang="en-US" altLang="zh-CN" sz="2400" dirty="0"/>
              <a:t>128</a:t>
            </a:r>
            <a:r>
              <a:rPr lang="zh-CN" altLang="en-US" sz="2400" dirty="0"/>
              <a:t>行*</a:t>
            </a:r>
            <a:r>
              <a:rPr lang="en-US" altLang="zh-CN" sz="2400" dirty="0"/>
              <a:t>128</a:t>
            </a:r>
            <a:r>
              <a:rPr lang="zh-CN" altLang="en-US" sz="2400" dirty="0"/>
              <a:t>列的存储元矩阵。若采用集中式刷新方式，则刷新一次所需的时间为</a:t>
            </a:r>
            <a:r>
              <a:rPr lang="en-US" altLang="zh-CN" sz="2400" dirty="0"/>
              <a:t>128*0.5us=64us</a:t>
            </a:r>
            <a:r>
              <a:rPr lang="zh-CN" altLang="en-US" sz="2400" dirty="0"/>
              <a:t>，在这期间不能进行读写操作，这显然与题中所述</a:t>
            </a:r>
            <a:r>
              <a:rPr lang="en-US" altLang="zh-CN" sz="2400" dirty="0"/>
              <a:t>CPU</a:t>
            </a:r>
            <a:r>
              <a:rPr lang="zh-CN" altLang="en-US" sz="2400" dirty="0"/>
              <a:t>在</a:t>
            </a:r>
            <a:r>
              <a:rPr lang="en-US" altLang="zh-CN" sz="2400" dirty="0"/>
              <a:t>1us</a:t>
            </a:r>
            <a:r>
              <a:rPr lang="zh-CN" altLang="en-US" sz="2400" dirty="0"/>
              <a:t>内至少要访问一次相违背，因此无法采用集中刷新方式；若采用分散式刷新，则每读</a:t>
            </a:r>
            <a:r>
              <a:rPr lang="en-US" altLang="zh-CN" sz="2400" dirty="0"/>
              <a:t>/</a:t>
            </a:r>
            <a:r>
              <a:rPr lang="zh-CN" altLang="en-US" sz="2400" dirty="0"/>
              <a:t>写一次刷新一次，使得读</a:t>
            </a:r>
            <a:r>
              <a:rPr lang="en-US" altLang="zh-CN" sz="2400" dirty="0"/>
              <a:t>/</a:t>
            </a:r>
            <a:r>
              <a:rPr lang="zh-CN" altLang="en-US" sz="2400" dirty="0"/>
              <a:t>写周期增加到</a:t>
            </a:r>
            <a:r>
              <a:rPr lang="en-US" altLang="zh-CN" sz="2400" dirty="0"/>
              <a:t>1us</a:t>
            </a:r>
            <a:r>
              <a:rPr lang="zh-CN" altLang="en-US" sz="2400" dirty="0"/>
              <a:t>，即在</a:t>
            </a:r>
            <a:r>
              <a:rPr lang="en-US" altLang="zh-CN" sz="2400" dirty="0"/>
              <a:t>1us</a:t>
            </a:r>
            <a:r>
              <a:rPr lang="zh-CN" altLang="en-US" sz="2400" dirty="0"/>
              <a:t>的时间内</a:t>
            </a:r>
            <a:r>
              <a:rPr lang="en-US" altLang="zh-CN" sz="2400" dirty="0"/>
              <a:t>CPU</a:t>
            </a:r>
            <a:r>
              <a:rPr lang="zh-CN" altLang="en-US" sz="2400" dirty="0"/>
              <a:t>只能访存一次，也不太合适。</a:t>
            </a:r>
            <a:endParaRPr lang="zh-CN" altLang="en-US" sz="2400" dirty="0"/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故采用</a:t>
            </a:r>
            <a:r>
              <a:rPr lang="zh-CN" altLang="en-US" sz="2400" b="1" dirty="0">
                <a:solidFill>
                  <a:schemeClr val="accent2"/>
                </a:solidFill>
              </a:rPr>
              <a:t>异步刷新方式</a:t>
            </a:r>
            <a:r>
              <a:rPr lang="zh-CN" altLang="en-US" sz="2400" dirty="0"/>
              <a:t>，即利用最大刷新间隔。假设最大刷新间隔为</a:t>
            </a:r>
            <a:r>
              <a:rPr lang="en-US" altLang="zh-CN" sz="2400" dirty="0"/>
              <a:t>2ms</a:t>
            </a:r>
            <a:r>
              <a:rPr lang="zh-CN" altLang="en-US" sz="2400" dirty="0"/>
              <a:t>，则两次刷新的最大时间间隔为：</a:t>
            </a:r>
            <a:r>
              <a:rPr lang="en-US" altLang="zh-CN" sz="2400" b="1" dirty="0">
                <a:solidFill>
                  <a:schemeClr val="accent2"/>
                </a:solidFill>
              </a:rPr>
              <a:t>2ms/128</a:t>
            </a:r>
            <a:r>
              <a:rPr lang="zh-CN" altLang="en-US" sz="2400" b="1" dirty="0">
                <a:solidFill>
                  <a:schemeClr val="accent2"/>
                </a:solidFill>
              </a:rPr>
              <a:t>行</a:t>
            </a:r>
            <a:r>
              <a:rPr lang="en-US" altLang="zh-CN" sz="2400" b="1" dirty="0">
                <a:solidFill>
                  <a:schemeClr val="accent2"/>
                </a:solidFill>
              </a:rPr>
              <a:t>=15.6us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chemeClr val="folHlink"/>
                </a:solidFill>
              </a:rPr>
              <a:t>   第三小问不做</a:t>
            </a:r>
            <a:endParaRPr lang="zh-CN" altLang="en-US" sz="2400" b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146" name="文本占位符 6145"/>
          <p:cNvSpPr>
            <a:spLocks noGrp="1"/>
          </p:cNvSpPr>
          <p:nvPr>
            <p:ph type="body" idx="1"/>
          </p:nvPr>
        </p:nvSpPr>
        <p:spPr>
          <a:xfrm>
            <a:off x="1371600" y="1295400"/>
            <a:ext cx="7391400" cy="4572000"/>
          </a:xfrm>
        </p:spPr>
        <p:txBody>
          <a:bodyPr/>
          <a:p>
            <a:pPr>
              <a:lnSpc>
                <a:spcPct val="120000"/>
              </a:lnSpc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(1)</a:t>
            </a:r>
            <a:r>
              <a:rPr lang="zh-CN" altLang="en-US" sz="2800" dirty="0"/>
              <a:t>（</a:t>
            </a:r>
            <a:r>
              <a:rPr lang="en-US" altLang="zh-CN" sz="2800" dirty="0"/>
              <a:t>1024</a:t>
            </a:r>
            <a:r>
              <a:rPr lang="en-US" altLang="zh-CN" sz="2800" dirty="0"/>
              <a:t>K*32</a:t>
            </a:r>
            <a:r>
              <a:rPr lang="zh-CN" altLang="en-US" sz="2800" dirty="0"/>
              <a:t>位）</a:t>
            </a:r>
            <a:r>
              <a:rPr lang="en-US" altLang="zh-CN" sz="2800" dirty="0"/>
              <a:t>/(256K*16</a:t>
            </a:r>
            <a:r>
              <a:rPr lang="zh-CN" altLang="en-US" sz="2800" dirty="0"/>
              <a:t>位</a:t>
            </a:r>
            <a:r>
              <a:rPr lang="en-US" altLang="zh-CN" sz="2800" dirty="0"/>
              <a:t>)=8</a:t>
            </a:r>
            <a:r>
              <a:rPr lang="zh-CN" altLang="en-US" sz="2800" dirty="0"/>
              <a:t>片</a:t>
            </a:r>
            <a:endParaRPr lang="zh-CN" altLang="en-US" sz="2800" dirty="0"/>
          </a:p>
          <a:p>
            <a:pPr>
              <a:lnSpc>
                <a:spcPct val="120000"/>
              </a:lnSpc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片</a:t>
            </a:r>
            <a:r>
              <a:rPr lang="en-US" altLang="zh-CN" sz="2800" dirty="0"/>
              <a:t>25</a:t>
            </a:r>
            <a:r>
              <a:rPr lang="en-US" altLang="zh-CN" sz="2800" dirty="0"/>
              <a:t>6K*16</a:t>
            </a:r>
            <a:r>
              <a:rPr lang="zh-CN" altLang="en-US" sz="2800" dirty="0"/>
              <a:t>位的芯片采用位扩展方式连接，扩展为</a:t>
            </a:r>
            <a:r>
              <a:rPr lang="en-US" altLang="zh-CN" sz="2800" dirty="0"/>
              <a:t>25</a:t>
            </a:r>
            <a:r>
              <a:rPr lang="en-US" altLang="zh-CN" sz="2800" dirty="0"/>
              <a:t>6K*32</a:t>
            </a:r>
            <a:r>
              <a:rPr lang="zh-CN" altLang="en-US" sz="2800" dirty="0"/>
              <a:t>位，</a:t>
            </a:r>
            <a:endParaRPr lang="zh-CN" altLang="en-US" sz="2800" dirty="0"/>
          </a:p>
          <a:p>
            <a:pPr>
              <a:lnSpc>
                <a:spcPct val="120000"/>
              </a:lnSpc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组</a:t>
            </a:r>
            <a:r>
              <a:rPr lang="en-US" altLang="zh-CN" sz="2800" dirty="0"/>
              <a:t>25</a:t>
            </a:r>
            <a:r>
              <a:rPr lang="en-US" altLang="zh-CN" sz="2800" dirty="0"/>
              <a:t>6K*32</a:t>
            </a:r>
            <a:r>
              <a:rPr lang="zh-CN" altLang="en-US" sz="2800" dirty="0"/>
              <a:t>位采用字扩展方式连接，扩展为</a:t>
            </a:r>
            <a:r>
              <a:rPr lang="en-US" altLang="zh-CN" sz="2800" dirty="0"/>
              <a:t>1024</a:t>
            </a:r>
            <a:r>
              <a:rPr lang="en-US" altLang="zh-CN" sz="2800" dirty="0"/>
              <a:t>K*32</a:t>
            </a:r>
            <a:r>
              <a:rPr lang="zh-CN" altLang="en-US" sz="2800" dirty="0"/>
              <a:t>位的存储器</a:t>
            </a:r>
            <a:endParaRPr lang="zh-CN" altLang="en-US" sz="2800" dirty="0"/>
          </a:p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地址分配与片选逻辑</a:t>
            </a:r>
            <a:endParaRPr lang="zh-CN" altLang="en-US" sz="2800" dirty="0"/>
          </a:p>
        </p:txBody>
      </p:sp>
      <p:sp>
        <p:nvSpPr>
          <p:cNvPr id="6147" name="标题 6146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第三章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6c0a4bd-5338-4d7d-88e9-9940cd2df9c1}"/>
</p:tagLst>
</file>

<file path=ppt/tags/tag2.xml><?xml version="1.0" encoding="utf-8"?>
<p:tagLst xmlns:p="http://schemas.openxmlformats.org/presentationml/2006/main">
  <p:tag name="KSO_WM_UNIT_TABLE_BEAUTIFY" val="smartTable{26ff1ec8-6668-4a2d-a85d-45ac013b624e}"/>
</p:tagLst>
</file>

<file path=ppt/tags/tag3.xml><?xml version="1.0" encoding="utf-8"?>
<p:tagLst xmlns:p="http://schemas.openxmlformats.org/presentationml/2006/main">
  <p:tag name="KSO_WM_UNIT_TABLE_BEAUTIFY" val="smartTable{b99ac24a-8ea3-40b5-9dcc-ac0809d8693e}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777777"/>
      </a:hlink>
      <a:folHlink>
        <a:srgbClr val="B2B2B2"/>
      </a:folHlink>
    </a:clrScheme>
    <a:fontScheme name="">
      <a:majorFont>
        <a:latin typeface="隶书"/>
        <a:ea typeface="隶书"/>
        <a:cs typeface=""/>
      </a:majorFont>
      <a:minorFont>
        <a:latin typeface="隶书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777777"/>
      </a:hlink>
      <a:folHlink>
        <a:srgbClr val="B2B2B2"/>
      </a:folHlink>
    </a:clrScheme>
    <a:fontScheme name="">
      <a:majorFont>
        <a:latin typeface="隶书"/>
        <a:ea typeface="隶书"/>
        <a:cs typeface=""/>
      </a:majorFont>
      <a:minorFont>
        <a:latin typeface="隶书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1996</Words>
  <Application>WPS 演示</Application>
  <PresentationFormat>On-screen Show</PresentationFormat>
  <Paragraphs>451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Verdana</vt:lpstr>
      <vt:lpstr>隶书</vt:lpstr>
      <vt:lpstr>华文行楷</vt:lpstr>
      <vt:lpstr>微软雅黑</vt:lpstr>
      <vt:lpstr>Arial Unicode MS</vt:lpstr>
      <vt:lpstr>Default Design</vt:lpstr>
      <vt:lpstr>1_Default Design</vt:lpstr>
      <vt:lpstr>计算机组成原理  —— 作业解答</vt:lpstr>
      <vt:lpstr>第三章</vt:lpstr>
      <vt:lpstr>PowerPoint 演示文稿</vt:lpstr>
      <vt:lpstr>第三章</vt:lpstr>
      <vt:lpstr>PowerPoint 演示文稿</vt:lpstr>
      <vt:lpstr>PowerPoint 演示文稿</vt:lpstr>
      <vt:lpstr>PowerPoint 演示文稿</vt:lpstr>
      <vt:lpstr>PowerPoint 演示文稿</vt:lpstr>
      <vt:lpstr>第三章</vt:lpstr>
      <vt:lpstr>PowerPoint 演示文稿</vt:lpstr>
      <vt:lpstr>PowerPoint 演示文稿</vt:lpstr>
      <vt:lpstr>PowerPoint 演示文稿</vt:lpstr>
    </vt:vector>
  </TitlesOfParts>
  <Company>Boenk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Content Management</dc:title>
  <dc:creator>Erik Hauters</dc:creator>
  <cp:lastModifiedBy>Kukukukiki</cp:lastModifiedBy>
  <cp:revision>295</cp:revision>
  <dcterms:created xsi:type="dcterms:W3CDTF">2003-12-11T10:30:00Z</dcterms:created>
  <dcterms:modified xsi:type="dcterms:W3CDTF">2020-06-27T15:48:22Z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