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46" r:id="rId4"/>
    <p:sldId id="352" r:id="rId5"/>
  </p:sldIdLst>
  <p:sldSz cx="9144000" cy="6858000" type="screen4x3"/>
  <p:notesSz cx="6623050" cy="9810750"/>
  <p:defaultTextStyle>
    <a:defPPr>
      <a:defRPr lang="en-GB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6666FF"/>
    <a:srgbClr val="0000FF"/>
    <a:srgbClr val="FFFFFF"/>
    <a:srgbClr val="CC0000"/>
    <a:srgbClr val="CCECFF"/>
    <a:srgbClr val="99CC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465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733800" y="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2" name="幻灯片图像占位符 2051"/>
          <p:cNvSpPr>
            <a:spLocks noGrp="1"/>
          </p:cNvSpPr>
          <p:nvPr>
            <p:ph type="sldImg" idx="2"/>
          </p:nvPr>
        </p:nvSpPr>
        <p:spPr>
          <a:xfrm>
            <a:off x="838200" y="762000"/>
            <a:ext cx="4876800" cy="36576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 idx="3"/>
          </p:nvPr>
        </p:nvSpPr>
        <p:spPr>
          <a:xfrm>
            <a:off x="914400" y="4648200"/>
            <a:ext cx="4800600" cy="441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9296400"/>
            <a:ext cx="2895600" cy="533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733800" y="9296400"/>
            <a:ext cx="2895600" cy="533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00900" y="3810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1600" y="3810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1295400"/>
            <a:ext cx="343509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46904" y="1295400"/>
            <a:ext cx="343509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文本占位符 1025"/>
          <p:cNvSpPr>
            <a:spLocks noGrp="1"/>
          </p:cNvSpPr>
          <p:nvPr>
            <p:ph type="body" idx="1"/>
          </p:nvPr>
        </p:nvSpPr>
        <p:spPr>
          <a:xfrm>
            <a:off x="1371600" y="1295400"/>
            <a:ext cx="7010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7" name="日期占位符 1026"/>
          <p:cNvSpPr>
            <a:spLocks noGrp="1"/>
          </p:cNvSpPr>
          <p:nvPr>
            <p:ph type="dt" sz="half" idx="2"/>
          </p:nvPr>
        </p:nvSpPr>
        <p:spPr>
          <a:xfrm>
            <a:off x="0" y="6172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>
                <a:latin typeface="Verdan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8" name="页脚占位符 1027"/>
          <p:cNvSpPr>
            <a:spLocks noGrp="1"/>
          </p:cNvSpPr>
          <p:nvPr>
            <p:ph type="ftr" sz="quarter" idx="3"/>
          </p:nvPr>
        </p:nvSpPr>
        <p:spPr>
          <a:xfrm>
            <a:off x="1371600" y="6081713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隶书" panose="02010509060101010101" pitchFamily="1" charset="-122"/>
                <a:ea typeface="隶书" panose="02010509060101010101" pitchFamily="1" charset="-122"/>
              </a:defRPr>
            </a:lvl1pPr>
          </a:lstStyle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矩形 1029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2" name="直接连接符 1031"/>
          <p:cNvSpPr/>
          <p:nvPr userDrawn="1"/>
        </p:nvSpPr>
        <p:spPr>
          <a:xfrm flipH="1">
            <a:off x="685800" y="976313"/>
            <a:ext cx="845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3" name="直接连接符 1032"/>
          <p:cNvSpPr/>
          <p:nvPr userDrawn="1"/>
        </p:nvSpPr>
        <p:spPr>
          <a:xfrm>
            <a:off x="1371600" y="457200"/>
            <a:ext cx="0" cy="441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34" name="图片 1033" descr="logo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6038" y="1014413"/>
            <a:ext cx="1263650" cy="12128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FFCC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600" b="0" i="0" u="none" kern="120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2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隶书" panose="02010509060101010101" pitchFamily="1" charset="-122"/>
          <a:ea typeface="隶书" panose="02010509060101010101" pitchFamily="1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074" name="矩形 3073"/>
          <p:cNvSpPr/>
          <p:nvPr/>
        </p:nvSpPr>
        <p:spPr>
          <a:xfrm>
            <a:off x="1371600" y="0"/>
            <a:ext cx="7772400" cy="342900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5" name="标题 3074"/>
          <p:cNvSpPr>
            <a:spLocks noGrp="1"/>
          </p:cNvSpPr>
          <p:nvPr>
            <p:ph type="ctrTitle"/>
          </p:nvPr>
        </p:nvSpPr>
        <p:spPr>
          <a:xfrm>
            <a:off x="1371600" y="1905000"/>
            <a:ext cx="7772400" cy="1219200"/>
          </a:xfrm>
        </p:spPr>
        <p:txBody>
          <a:bodyPr anchor="ctr"/>
          <a:p>
            <a:pPr algn="l" defTabSz="914400">
              <a:lnSpc>
                <a:spcPct val="150000"/>
              </a:lnSpc>
              <a:buClrTx/>
              <a:buSzTx/>
              <a:buFontTx/>
            </a:pPr>
            <a:r>
              <a:rPr lang="zh-CN" altLang="en-US" sz="4400" kern="1200" baseline="0" dirty="0">
                <a:latin typeface="隶书" panose="02010509060101010101" pitchFamily="1" charset="-122"/>
                <a:ea typeface="隶书" panose="02010509060101010101" pitchFamily="1" charset="-122"/>
              </a:rPr>
              <a:t>计算机组成原理</a:t>
            </a:r>
            <a:br>
              <a:rPr lang="zh-CN" altLang="en-US" sz="4400" kern="1200" baseline="0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3600" kern="1200" baseline="0" dirty="0">
                <a:latin typeface="隶书" panose="02010509060101010101" pitchFamily="1" charset="-122"/>
                <a:ea typeface="宋体" panose="02010600030101010101" pitchFamily="2" charset="-122"/>
              </a:rPr>
              <a:t> </a:t>
            </a:r>
            <a:r>
              <a:rPr lang="zh-CN" altLang="en-US" sz="3600" kern="1200" baseline="0" dirty="0">
                <a:latin typeface="Verdana" panose="020B0604030504040204" pitchFamily="2" charset="0"/>
                <a:ea typeface="宋体" panose="02010600030101010101" pitchFamily="2" charset="-122"/>
              </a:rPr>
              <a:t>——</a:t>
            </a:r>
            <a:r>
              <a:rPr lang="zh-CN" altLang="en-US" sz="3600" kern="1200" baseline="0" dirty="0">
                <a:latin typeface="隶书" panose="02010509060101010101" pitchFamily="1" charset="-122"/>
                <a:ea typeface="宋体" panose="02010600030101010101" pitchFamily="2" charset="-122"/>
              </a:rPr>
              <a:t> </a:t>
            </a:r>
            <a:r>
              <a:rPr lang="zh-CN" altLang="en-US" sz="3200" kern="1200" baseline="0" dirty="0">
                <a:latin typeface="隶书" panose="02010509060101010101" pitchFamily="1" charset="-122"/>
                <a:ea typeface="宋体" panose="02010600030101010101" pitchFamily="2" charset="-122"/>
              </a:rPr>
              <a:t>作业解答</a:t>
            </a:r>
            <a:endParaRPr lang="zh-CN" altLang="en-US" sz="3200" kern="1200" baseline="0" dirty="0">
              <a:latin typeface="隶书" panose="02010509060101010101" pitchFamily="1" charset="-122"/>
              <a:ea typeface="宋体" panose="02010600030101010101" pitchFamily="2" charset="-122"/>
            </a:endParaRPr>
          </a:p>
        </p:txBody>
      </p:sp>
      <p:sp>
        <p:nvSpPr>
          <p:cNvPr id="3076" name="副标题 3075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447800"/>
          </a:xfrm>
        </p:spPr>
        <p:txBody>
          <a:bodyPr/>
          <a:p>
            <a:pPr algn="l" defTabSz="914400">
              <a:buClrTx/>
              <a:buSzTx/>
              <a:buFontTx/>
            </a:pPr>
            <a:r>
              <a:rPr lang="zh-CN" altLang="en-US" sz="3000" kern="1200" baseline="0" dirty="0">
                <a:latin typeface="隶书" panose="02010509060101010101" pitchFamily="1" charset="-122"/>
                <a:ea typeface="华文行楷" panose="02010800040101010101" pitchFamily="2" charset="-122"/>
              </a:rPr>
              <a:t>浙江工业大学</a:t>
            </a:r>
            <a:endParaRPr lang="zh-CN" altLang="en-US" sz="3000" kern="1200" baseline="0" dirty="0">
              <a:latin typeface="隶书" panose="02010509060101010101" pitchFamily="1" charset="-122"/>
              <a:ea typeface="华文行楷" panose="02010800040101010101" pitchFamily="2" charset="-122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3000" kern="1200" baseline="0" dirty="0">
                <a:latin typeface="隶书" panose="02010509060101010101" pitchFamily="1" charset="-122"/>
                <a:ea typeface="华文行楷" panose="02010800040101010101" pitchFamily="2" charset="-122"/>
              </a:rPr>
              <a:t>计算机学院</a:t>
            </a:r>
            <a:endParaRPr lang="zh-CN" altLang="en-US" sz="3000" kern="1200" baseline="0" dirty="0">
              <a:latin typeface="隶书" panose="02010509060101010101" pitchFamily="1" charset="-122"/>
              <a:ea typeface="华文行楷" panose="02010800040101010101" pitchFamily="2" charset="-122"/>
            </a:endParaRPr>
          </a:p>
        </p:txBody>
      </p:sp>
      <p:sp>
        <p:nvSpPr>
          <p:cNvPr id="3077" name="矩形 3076"/>
          <p:cNvSpPr/>
          <p:nvPr/>
        </p:nvSpPr>
        <p:spPr>
          <a:xfrm>
            <a:off x="1371600" y="6096000"/>
            <a:ext cx="32004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8" name="直接连接符 3077"/>
          <p:cNvSpPr/>
          <p:nvPr/>
        </p:nvSpPr>
        <p:spPr>
          <a:xfrm>
            <a:off x="838200" y="3429000"/>
            <a:ext cx="830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1266" name="文本占位符 11265"/>
          <p:cNvSpPr>
            <a:spLocks noGrp="1"/>
          </p:cNvSpPr>
          <p:nvPr>
            <p:ph type="body" idx="1"/>
          </p:nvPr>
        </p:nvSpPr>
        <p:spPr>
          <a:xfrm>
            <a:off x="1371600" y="1295400"/>
            <a:ext cx="7391400" cy="4800600"/>
          </a:xfrm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>
                <a:sym typeface="+mn-ea"/>
              </a:rPr>
              <a:t>顺序存储器和交叉存储器连续读出</a:t>
            </a:r>
            <a:r>
              <a:rPr lang="en-US" altLang="zh-CN" sz="2400">
                <a:sym typeface="+mn-ea"/>
              </a:rPr>
              <a:t>m=8</a:t>
            </a:r>
            <a:r>
              <a:rPr lang="zh-CN" altLang="en-US" sz="2400">
                <a:sym typeface="+mn-ea"/>
              </a:rPr>
              <a:t>个字的信息总量都是：</a:t>
            </a:r>
            <a:endParaRPr lang="zh-CN" altLang="en-US" sz="2400"/>
          </a:p>
          <a:p>
            <a:pPr>
              <a:lnSpc>
                <a:spcPct val="90000"/>
              </a:lnSpc>
              <a:buNone/>
            </a:pPr>
            <a:r>
              <a:rPr lang="zh-CN" altLang="en-US" sz="2400">
                <a:sym typeface="+mn-ea"/>
              </a:rPr>
              <a:t>			</a:t>
            </a:r>
            <a:r>
              <a:rPr lang="en-US" altLang="zh-CN" sz="2400">
                <a:sym typeface="+mn-ea"/>
              </a:rPr>
              <a:t>q=64b×8=512b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zh-CN" altLang="en-US" sz="2400">
                <a:sym typeface="+mn-ea"/>
              </a:rPr>
              <a:t>顺序存储器和交叉存储器连续读出</a:t>
            </a:r>
            <a:r>
              <a:rPr lang="en-US" altLang="zh-CN" sz="2400">
                <a:sym typeface="+mn-ea"/>
              </a:rPr>
              <a:t>4</a:t>
            </a:r>
            <a:r>
              <a:rPr lang="zh-CN" altLang="en-US" sz="2400">
                <a:sym typeface="+mn-ea"/>
              </a:rPr>
              <a:t>个字所需的时间分别是：</a:t>
            </a:r>
            <a:endParaRPr lang="zh-CN" altLang="en-US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olidFill>
                  <a:srgbClr val="CC0000"/>
                </a:solidFill>
                <a:sym typeface="+mn-ea"/>
              </a:rPr>
              <a:t>t2=mT=8×100ns=800ns=8×10</a:t>
            </a:r>
            <a:r>
              <a:rPr lang="en-US" altLang="zh-CN" sz="2400" baseline="30000">
                <a:solidFill>
                  <a:srgbClr val="CC0000"/>
                </a:solidFill>
                <a:sym typeface="+mn-ea"/>
              </a:rPr>
              <a:t>-7</a:t>
            </a:r>
            <a:r>
              <a:rPr lang="en-US" altLang="zh-CN" sz="2400">
                <a:solidFill>
                  <a:srgbClr val="CC0000"/>
                </a:solidFill>
                <a:sym typeface="+mn-ea"/>
              </a:rPr>
              <a:t>s</a:t>
            </a:r>
            <a:endParaRPr lang="en-US" altLang="zh-CN" sz="240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olidFill>
                  <a:srgbClr val="CC0000"/>
                </a:solidFill>
                <a:sym typeface="+mn-ea"/>
              </a:rPr>
              <a:t>t1=T+(m-1)t=100ns+7*50ns=450ns=4.5×10</a:t>
            </a:r>
            <a:r>
              <a:rPr lang="en-US" altLang="zh-CN" sz="2400" baseline="30000">
                <a:solidFill>
                  <a:srgbClr val="CC0000"/>
                </a:solidFill>
                <a:sym typeface="+mn-ea"/>
              </a:rPr>
              <a:t>-7</a:t>
            </a:r>
            <a:r>
              <a:rPr lang="en-US" altLang="zh-CN" sz="2400">
                <a:solidFill>
                  <a:srgbClr val="CC0000"/>
                </a:solidFill>
                <a:sym typeface="+mn-ea"/>
              </a:rPr>
              <a:t>s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zh-CN" altLang="en-US" sz="2400">
                <a:sym typeface="+mn-ea"/>
              </a:rPr>
              <a:t>顺序存储器和交叉存储器的带宽分别是：</a:t>
            </a:r>
            <a:endParaRPr lang="zh-CN" altLang="en-US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ym typeface="+mn-ea"/>
              </a:rPr>
              <a:t>W2=q/t2=512b÷(8×10</a:t>
            </a:r>
            <a:r>
              <a:rPr lang="en-US" altLang="zh-CN" sz="2400" baseline="30000">
                <a:sym typeface="+mn-ea"/>
              </a:rPr>
              <a:t>-7</a:t>
            </a:r>
            <a:r>
              <a:rPr lang="en-US" altLang="zh-CN" sz="2400">
                <a:sym typeface="+mn-ea"/>
              </a:rPr>
              <a:t>)s=640Mb/s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ym typeface="+mn-ea"/>
              </a:rPr>
              <a:t>W1=q/t1=512b÷(4.5×10</a:t>
            </a:r>
            <a:r>
              <a:rPr lang="en-US" altLang="zh-CN" sz="2400" baseline="30000">
                <a:sym typeface="+mn-ea"/>
              </a:rPr>
              <a:t>-7</a:t>
            </a:r>
            <a:r>
              <a:rPr lang="en-US" altLang="zh-CN" sz="2400">
                <a:sym typeface="+mn-ea"/>
              </a:rPr>
              <a:t>)s=1140Mb/s</a:t>
            </a:r>
            <a:endParaRPr lang="en-US" altLang="zh-CN" sz="2400"/>
          </a:p>
          <a:p>
            <a:pPr>
              <a:lnSpc>
                <a:spcPct val="120000"/>
              </a:lnSpc>
              <a:buNone/>
            </a:pPr>
            <a:endParaRPr lang="en-US" altLang="zh-CN" sz="2400" dirty="0"/>
          </a:p>
        </p:txBody>
      </p:sp>
      <p:sp>
        <p:nvSpPr>
          <p:cNvPr id="11267" name="标题 1126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第三章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p>
            <a:pPr lvl="0">
              <a:lnSpc>
                <a:spcPct val="130000"/>
              </a:lnSpc>
            </a:pPr>
            <a:r>
              <a:rPr lang="zh-CN" altLang="en-US" dirty="0"/>
              <a:t>计算机组成原理</a:t>
            </a:r>
            <a:br>
              <a:rPr lang="nl-BE" altLang="en-US" sz="1400" b="1" dirty="0">
                <a:latin typeface="隶书" panose="02010509060101010101" pitchFamily="1" charset="-122"/>
                <a:ea typeface="隶书" panose="02010509060101010101" pitchFamily="1" charset="-122"/>
              </a:rPr>
            </a:br>
            <a:r>
              <a:rPr lang="zh-CN" altLang="en-US" sz="1400" dirty="0">
                <a:latin typeface="Verdana" panose="020B0604030504040204" pitchFamily="2" charset="0"/>
                <a:ea typeface="华文行楷" panose="02010800040101010101" pitchFamily="2" charset="-122"/>
              </a:rPr>
              <a:t>计算机学院</a:t>
            </a:r>
            <a:endParaRPr lang="zh-CN" altLang="en-US" sz="1400" dirty="0">
              <a:latin typeface="Verdana" panose="020B0604030504040204" pitchFamily="2" charset="0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r>
              <a:rPr lang="en-GB" altLang="en-US" sz="1400" dirty="0">
                <a:latin typeface="Verdana" panose="020B0604030504040204" pitchFamily="2" charset="0"/>
                <a:ea typeface="宋体" panose="02010600030101010101" pitchFamily="2" charset="-122"/>
              </a:rPr>
              <a:t>/12</a:t>
            </a:r>
            <a:endParaRPr lang="en-GB" altLang="en-US" sz="1400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r>
              <a:rPr lang="zh-CN" altLang="en-US" dirty="0"/>
              <a:t>第三章</a:t>
            </a:r>
            <a:endParaRPr lang="zh-CN" altLang="en-US" dirty="0"/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xfrm>
            <a:off x="971550" y="1052513"/>
            <a:ext cx="7880350" cy="5256212"/>
          </a:xfrm>
        </p:spPr>
        <p:txBody>
          <a:bodyPr/>
          <a:p>
            <a:pPr marL="952500" lvl="1" indent="-495300"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设取指周期为</a:t>
            </a:r>
            <a:r>
              <a:rPr lang="en-US" altLang="zh-CN" sz="2800" dirty="0"/>
              <a:t>T</a:t>
            </a:r>
            <a:r>
              <a:rPr lang="zh-CN" altLang="en-US" sz="2800" dirty="0"/>
              <a:t>，总线周期为</a:t>
            </a:r>
            <a:r>
              <a:rPr lang="en-US" altLang="zh-CN" sz="2800" dirty="0"/>
              <a:t>τ</a:t>
            </a:r>
            <a:r>
              <a:rPr lang="zh-CN" altLang="en-US" sz="2800" dirty="0"/>
              <a:t>，指令执行时间为</a:t>
            </a:r>
            <a:r>
              <a:rPr lang="en-US" altLang="zh-CN" sz="2800" dirty="0"/>
              <a:t>t0</a:t>
            </a:r>
            <a:r>
              <a:rPr lang="zh-CN" altLang="en-US" sz="2800" dirty="0"/>
              <a:t>，则</a:t>
            </a:r>
            <a:endParaRPr lang="zh-CN" altLang="en-US" sz="2800" dirty="0"/>
          </a:p>
          <a:p>
            <a:pPr marL="952500" lvl="1" indent="-495300">
              <a:buAutoNum type="arabicParenBoth"/>
            </a:pPr>
            <a:r>
              <a:rPr lang="zh-CN" altLang="en-US" sz="2800" dirty="0"/>
              <a:t>所需时间</a:t>
            </a:r>
            <a:r>
              <a:rPr lang="en-US" altLang="zh-CN" sz="2800" dirty="0"/>
              <a:t>T</a:t>
            </a:r>
            <a:r>
              <a:rPr lang="zh-CN" altLang="en-US" sz="2800" baseline="-25000" dirty="0"/>
              <a:t>总</a:t>
            </a:r>
            <a:r>
              <a:rPr lang="en-US" altLang="zh-CN" sz="2800" dirty="0"/>
              <a:t>=</a:t>
            </a:r>
            <a:r>
              <a:rPr lang="zh-CN" altLang="en-US" sz="2800" dirty="0"/>
              <a:t>（</a:t>
            </a:r>
            <a:r>
              <a:rPr lang="en-US" altLang="zh-CN" sz="2800" dirty="0"/>
              <a:t>T+</a:t>
            </a:r>
            <a:r>
              <a:rPr lang="zh-CN" altLang="en-US" sz="2800" dirty="0"/>
              <a:t>3</a:t>
            </a:r>
            <a:r>
              <a:rPr lang="en-US" altLang="zh-CN" sz="2800" dirty="0"/>
              <a:t>τ+</a:t>
            </a:r>
            <a:r>
              <a:rPr lang="zh-CN" altLang="en-US" sz="2800" dirty="0"/>
              <a:t>4</a:t>
            </a:r>
            <a:r>
              <a:rPr lang="en-US" altLang="zh-CN" sz="2800" dirty="0"/>
              <a:t>t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)80= 80T+</a:t>
            </a:r>
            <a:r>
              <a:rPr lang="zh-CN" altLang="en-US" sz="2800" dirty="0"/>
              <a:t>24</a:t>
            </a:r>
            <a:r>
              <a:rPr lang="en-US" altLang="zh-CN" sz="2800" dirty="0"/>
              <a:t>0τ+</a:t>
            </a:r>
            <a:r>
              <a:rPr lang="zh-CN" altLang="en-US" sz="2800" dirty="0"/>
              <a:t>32</a:t>
            </a:r>
            <a:r>
              <a:rPr lang="en-US" altLang="zh-CN" sz="2800" dirty="0"/>
              <a:t>0t</a:t>
            </a:r>
            <a:r>
              <a:rPr lang="en-US" altLang="zh-CN" sz="2800" baseline="-25000" dirty="0">
                <a:sym typeface="Arial" panose="020B0604020202020204" pitchFamily="34" charset="0"/>
              </a:rPr>
              <a:t>0</a:t>
            </a:r>
            <a:endParaRPr lang="en-US" altLang="zh-CN" sz="2800" baseline="-25000" dirty="0">
              <a:sym typeface="Arial" panose="020B0604020202020204" pitchFamily="34" charset="0"/>
            </a:endParaRPr>
          </a:p>
          <a:p>
            <a:pPr marL="952500" lvl="1" indent="-495300">
              <a:buNone/>
            </a:pPr>
            <a:endParaRPr lang="en-US" altLang="zh-CN" sz="2800" dirty="0"/>
          </a:p>
          <a:p>
            <a:pPr marL="952500" lvl="1" indent="-495300">
              <a:buNone/>
            </a:pPr>
            <a:r>
              <a:rPr lang="en-US" altLang="zh-CN" sz="2800" dirty="0"/>
              <a:t>(2) </a:t>
            </a:r>
            <a:r>
              <a:rPr lang="zh-CN" altLang="en-US" sz="2800" dirty="0"/>
              <a:t>所需时间</a:t>
            </a:r>
            <a:r>
              <a:rPr lang="en-US" altLang="zh-CN" sz="2800" dirty="0"/>
              <a:t>T</a:t>
            </a:r>
            <a:r>
              <a:rPr lang="zh-CN" altLang="en-US" sz="2800" baseline="-25000" dirty="0"/>
              <a:t>总</a:t>
            </a:r>
            <a:r>
              <a:rPr lang="en-US" altLang="zh-CN" sz="2800" dirty="0"/>
              <a:t>=</a:t>
            </a:r>
            <a:r>
              <a:rPr lang="zh-CN" altLang="en-US" sz="2800" dirty="0"/>
              <a:t>（</a:t>
            </a:r>
            <a:r>
              <a:rPr lang="en-US" altLang="zh-CN" sz="2800" dirty="0"/>
              <a:t>T+7τ+8t</a:t>
            </a:r>
            <a:r>
              <a:rPr lang="en-US" altLang="zh-CN" sz="2800" baseline="-25000" dirty="0">
                <a:sym typeface="Arial" panose="020B0604020202020204" pitchFamily="34" charset="0"/>
              </a:rPr>
              <a:t>0</a:t>
            </a:r>
            <a:r>
              <a:rPr lang="en-US" altLang="zh-CN" sz="2800" dirty="0"/>
              <a:t>)</a:t>
            </a:r>
            <a:r>
              <a:rPr lang="zh-CN" altLang="en-US" sz="2800" dirty="0"/>
              <a:t>4</a:t>
            </a:r>
            <a:r>
              <a:rPr lang="en-US" altLang="zh-CN" sz="2800" dirty="0"/>
              <a:t>0= </a:t>
            </a:r>
            <a:r>
              <a:rPr lang="zh-CN" altLang="en-US" sz="2800" dirty="0"/>
              <a:t>4</a:t>
            </a:r>
            <a:r>
              <a:rPr lang="en-US" altLang="zh-CN" sz="2800" dirty="0"/>
              <a:t>0T+</a:t>
            </a:r>
            <a:r>
              <a:rPr lang="zh-CN" altLang="en-US" sz="2800" dirty="0"/>
              <a:t>28</a:t>
            </a:r>
            <a:r>
              <a:rPr lang="en-US" altLang="zh-CN" sz="2800" dirty="0"/>
              <a:t>0τ+</a:t>
            </a:r>
            <a:r>
              <a:rPr lang="zh-CN" altLang="en-US" sz="2800" dirty="0"/>
              <a:t>32</a:t>
            </a:r>
            <a:r>
              <a:rPr lang="en-US" altLang="zh-CN" sz="2800" dirty="0"/>
              <a:t>0t</a:t>
            </a:r>
            <a:r>
              <a:rPr lang="en-US" altLang="zh-CN" sz="2800" baseline="-25000" dirty="0">
                <a:sym typeface="Arial" panose="020B0604020202020204" pitchFamily="34" charset="0"/>
              </a:rPr>
              <a:t>0</a:t>
            </a:r>
            <a:endParaRPr lang="en-US" altLang="zh-CN" sz="2800" baseline="-25000" dirty="0">
              <a:sym typeface="Arial" panose="020B0604020202020204" pitchFamily="34" charset="0"/>
            </a:endParaRPr>
          </a:p>
          <a:p>
            <a:pPr marL="952500" lvl="1" indent="-495300">
              <a:buNone/>
            </a:pPr>
            <a:r>
              <a:rPr lang="zh-CN" altLang="en-US" sz="2800" dirty="0"/>
              <a:t>故运行时间不相等</a:t>
            </a:r>
            <a:endParaRPr lang="zh-CN" altLang="en-US" sz="2800" dirty="0"/>
          </a:p>
          <a:p>
            <a:pPr marL="952500" lvl="1" indent="-49530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777777"/>
      </a:hlink>
      <a:folHlink>
        <a:srgbClr val="B2B2B2"/>
      </a:folHlink>
    </a:clrScheme>
    <a:fontScheme name="">
      <a:majorFont>
        <a:latin typeface="隶书"/>
        <a:ea typeface="隶书"/>
        <a:cs typeface=""/>
      </a:majorFont>
      <a:minorFont>
        <a:latin typeface="隶书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WPS 演示</Application>
  <PresentationFormat>On-screen Show</PresentationFormat>
  <Paragraphs>44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Verdana</vt:lpstr>
      <vt:lpstr>隶书</vt:lpstr>
      <vt:lpstr>华文行楷</vt:lpstr>
      <vt:lpstr>微软雅黑</vt:lpstr>
      <vt:lpstr>Arial Unicode MS</vt:lpstr>
      <vt:lpstr>Default Design</vt:lpstr>
      <vt:lpstr>计算机组成原理  —— 作业解答</vt:lpstr>
      <vt:lpstr>第三章</vt:lpstr>
      <vt:lpstr>第三章</vt:lpstr>
    </vt:vector>
  </TitlesOfParts>
  <Company>Boenk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Content Management</dc:title>
  <dc:creator>Erik Hauters</dc:creator>
  <cp:lastModifiedBy>Kukukukiki</cp:lastModifiedBy>
  <cp:revision>289</cp:revision>
  <dcterms:created xsi:type="dcterms:W3CDTF">2003-12-11T10:30:00Z</dcterms:created>
  <dcterms:modified xsi:type="dcterms:W3CDTF">2020-06-27T15:49:20Z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