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338" r:id="rId4"/>
    <p:sldId id="356" r:id="rId5"/>
    <p:sldId id="365" r:id="rId6"/>
    <p:sldId id="346" r:id="rId7"/>
    <p:sldId id="366" r:id="rId8"/>
    <p:sldId id="361" r:id="rId9"/>
    <p:sldId id="367" r:id="rId10"/>
    <p:sldId id="352" r:id="rId11"/>
    <p:sldId id="368" r:id="rId12"/>
    <p:sldId id="369" r:id="rId13"/>
  </p:sldIdLst>
  <p:sldSz cx="9144000" cy="6858000" type="screen4x3"/>
  <p:notesSz cx="6623050" cy="9810750"/>
  <p:defaultTextStyle>
    <a:defPPr>
      <a:defRPr lang="en-GB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6666FF"/>
    <a:srgbClr val="0000FF"/>
    <a:srgbClr val="FFFFFF"/>
    <a:srgbClr val="CC0000"/>
    <a:srgbClr val="CCECFF"/>
    <a:srgbClr val="99CC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298" y="-1044"/>
      </p:cViewPr>
      <p:guideLst>
        <p:guide orient="horz" pos="2160"/>
        <p:guide pos="4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020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52850" y="0"/>
            <a:ext cx="287020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0213"/>
            <a:ext cx="287020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52850" y="9320213"/>
            <a:ext cx="287020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GB" sz="1200" dirty="0">
                <a:ea typeface="宋体" panose="02010600030101010101" pitchFamily="2" charset="-122"/>
              </a:rPr>
            </a:fld>
            <a:endParaRPr lang="zh-CN" altLang="en-GB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TextEdit="1"/>
          </p:cNvSpPr>
          <p:nvPr>
            <p:ph type="sldImg" idx="2"/>
          </p:nvPr>
        </p:nvSpPr>
        <p:spPr>
          <a:xfrm>
            <a:off x="838200" y="762000"/>
            <a:ext cx="4876800" cy="365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4800600" cy="441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296400"/>
            <a:ext cx="2895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00900" y="3810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381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1600" y="1295400"/>
            <a:ext cx="3429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295400"/>
            <a:ext cx="3429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57600"/>
            <a:ext cx="3429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371600" y="3810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1371600" y="1295400"/>
            <a:ext cx="7010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zh-CN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zh-CN" dirty="0"/>
              <a:t>Second level</a:t>
            </a:r>
            <a:endParaRPr lang="en-GB" altLang="zh-CN" dirty="0"/>
          </a:p>
          <a:p>
            <a:pPr lvl="2"/>
            <a:r>
              <a:rPr lang="en-GB" altLang="zh-CN" dirty="0"/>
              <a:t>Third level</a:t>
            </a:r>
            <a:endParaRPr lang="en-GB" altLang="zh-CN" dirty="0"/>
          </a:p>
          <a:p>
            <a:pPr lvl="3"/>
            <a:r>
              <a:rPr lang="en-GB" altLang="zh-CN" dirty="0"/>
              <a:t>Fourth level</a:t>
            </a:r>
            <a:endParaRPr lang="en-GB" altLang="zh-CN" dirty="0"/>
          </a:p>
          <a:p>
            <a:pPr lvl="4"/>
            <a:r>
              <a:rPr lang="en-GB" altLang="zh-CN" dirty="0"/>
              <a:t>Fifth level</a:t>
            </a:r>
            <a:endParaRPr lang="en-GB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172200"/>
            <a:ext cx="1143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B4A75B-B1A5-4031-B57F-CD30E726721B}" type="datetime1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GB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371600" y="6081713"/>
            <a:ext cx="4343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 sz="14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GB" dirty="0"/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GB" altLang="zh-CN" dirty="0"/>
              <a:t>CLICK TO EDIT MASTER TITLE STYLE</a:t>
            </a:r>
            <a:endParaRPr lang="en-GB" altLang="zh-CN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>
            <a:off x="685800" y="976313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371600" y="4572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034" name="Picture 12" descr="logo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6038" y="1014413"/>
            <a:ext cx="126365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FFCC"/>
          </a:solidFill>
          <a:latin typeface="隶书" panose="02010509060101010101" pitchFamily="49" charset="-122"/>
          <a:ea typeface="隶书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05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4"/>
          <p:cNvSpPr/>
          <p:nvPr/>
        </p:nvSpPr>
        <p:spPr>
          <a:xfrm>
            <a:off x="1371600" y="0"/>
            <a:ext cx="7772400" cy="3429000"/>
          </a:xfrm>
          <a:prstGeom prst="rect">
            <a:avLst/>
          </a:prstGeom>
          <a:solidFill>
            <a:srgbClr val="000080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ctrTitle"/>
          </p:nvPr>
        </p:nvSpPr>
        <p:spPr>
          <a:xfrm>
            <a:off x="1371600" y="1905000"/>
            <a:ext cx="7772400" cy="1219200"/>
          </a:xfrm>
        </p:spPr>
        <p:txBody>
          <a:bodyPr vert="horz" wrap="square" lIns="91440" tIns="45720" rIns="91440" bIns="45720" anchor="ctr"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zh-CN" altLang="nl-BE" sz="4400" dirty="0"/>
              <a:t>计算机组成原理</a:t>
            </a:r>
            <a:br>
              <a:rPr lang="zh-CN" altLang="nl-BE" sz="4400" dirty="0"/>
            </a:br>
            <a:r>
              <a:rPr lang="zh-CN" altLang="nl-BE" dirty="0">
                <a:ea typeface="宋体" panose="02010600030101010101" pitchFamily="2" charset="-122"/>
              </a:rPr>
              <a:t> </a:t>
            </a:r>
            <a:r>
              <a:rPr lang="zh-CN" altLang="nl-BE" dirty="0">
                <a:latin typeface="Verdana" panose="020B0604030504040204" pitchFamily="34" charset="0"/>
                <a:ea typeface="宋体" panose="02010600030101010101" pitchFamily="2" charset="-122"/>
              </a:rPr>
              <a:t>——</a:t>
            </a:r>
            <a:r>
              <a:rPr lang="zh-CN" altLang="nl-BE" dirty="0">
                <a:ea typeface="宋体" panose="02010600030101010101" pitchFamily="2" charset="-122"/>
              </a:rPr>
              <a:t> </a:t>
            </a:r>
            <a:r>
              <a:rPr lang="zh-CN" altLang="fr-BE" sz="3200" dirty="0">
                <a:ea typeface="宋体" panose="02010600030101010101" pitchFamily="2" charset="-122"/>
              </a:rPr>
              <a:t>作业解答</a:t>
            </a:r>
            <a:endParaRPr lang="en-GB" altLang="zh-CN" sz="3200" dirty="0">
              <a:ea typeface="宋体" panose="02010600030101010101" pitchFamily="2" charset="-122"/>
            </a:endParaRPr>
          </a:p>
        </p:txBody>
      </p:sp>
      <p:sp>
        <p:nvSpPr>
          <p:cNvPr id="2055" name="Rectangle 3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447800"/>
          </a:xfrm>
        </p:spPr>
        <p:txBody>
          <a:bodyPr vert="horz" wrap="square" lIns="91440" tIns="45720" rIns="91440" bIns="45720" anchor="t"/>
          <a:p>
            <a:pPr algn="l" eaLnBrk="1" hangingPunct="1">
              <a:buClrTx/>
              <a:buSzTx/>
              <a:buFontTx/>
            </a:pPr>
            <a:r>
              <a:rPr lang="zh-CN" altLang="nl-BE" dirty="0">
                <a:latin typeface="+mn-lt"/>
                <a:ea typeface="华文行楷" panose="02010800040101010101" pitchFamily="2" charset="-122"/>
                <a:cs typeface="+mn-cs"/>
              </a:rPr>
              <a:t>浙江工业大学</a:t>
            </a:r>
            <a:endParaRPr lang="zh-CN" altLang="nl-BE" dirty="0">
              <a:latin typeface="+mn-lt"/>
              <a:ea typeface="华文行楷" panose="02010800040101010101" pitchFamily="2" charset="-122"/>
              <a:cs typeface="+mn-cs"/>
            </a:endParaRPr>
          </a:p>
          <a:p>
            <a:pPr algn="l" eaLnBrk="1" hangingPunct="1">
              <a:buClrTx/>
              <a:buSzTx/>
              <a:buFontTx/>
            </a:pPr>
            <a:r>
              <a:rPr lang="zh-CN" altLang="nl-BE" dirty="0">
                <a:latin typeface="+mn-lt"/>
                <a:ea typeface="华文行楷" panose="02010800040101010101" pitchFamily="2" charset="-122"/>
                <a:cs typeface="+mn-cs"/>
              </a:rPr>
              <a:t>计算机学院</a:t>
            </a:r>
            <a:endParaRPr lang="zh-CN" altLang="en-GB" dirty="0">
              <a:latin typeface="+mn-lt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2056" name="Rectangle 5"/>
          <p:cNvSpPr/>
          <p:nvPr/>
        </p:nvSpPr>
        <p:spPr>
          <a:xfrm>
            <a:off x="1371600" y="6096000"/>
            <a:ext cx="32004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7" name="Line 6"/>
          <p:cNvSpPr/>
          <p:nvPr/>
        </p:nvSpPr>
        <p:spPr>
          <a:xfrm>
            <a:off x="838200" y="3429000"/>
            <a:ext cx="830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第三章</a:t>
            </a:r>
            <a:endParaRPr lang="zh-CN" altLang="en-US" dirty="0"/>
          </a:p>
        </p:txBody>
      </p:sp>
      <p:sp>
        <p:nvSpPr>
          <p:cNvPr id="12294" name="Rectangle 3"/>
          <p:cNvSpPr>
            <a:spLocks noGrp="1"/>
          </p:cNvSpPr>
          <p:nvPr>
            <p:ph idx="1"/>
          </p:nvPr>
        </p:nvSpPr>
        <p:spPr>
          <a:xfrm>
            <a:off x="971550" y="1052513"/>
            <a:ext cx="7880350" cy="5256212"/>
          </a:xfrm>
        </p:spPr>
        <p:txBody>
          <a:bodyPr vert="horz" wrap="square" lIns="91440" tIns="45720" rIns="91440" bIns="45720" anchor="t"/>
          <a:p>
            <a:pPr marL="952500" lvl="1" indent="-495300" eaLnBrk="1" hangingPunct="1">
              <a:buNone/>
            </a:pPr>
            <a:r>
              <a:rPr lang="zh-CN" altLang="en-US" sz="2800" dirty="0"/>
              <a:t>补充</a:t>
            </a:r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1 707 10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表示间址，一级形式地址为</a:t>
            </a:r>
            <a:r>
              <a:rPr lang="en-US" altLang="zh-CN" sz="2800" dirty="0"/>
              <a:t>00010Q</a:t>
            </a:r>
            <a:r>
              <a:rPr lang="zh-CN" altLang="en-US" sz="2800" dirty="0"/>
              <a:t>，此地址指向内容为</a:t>
            </a:r>
            <a:r>
              <a:rPr lang="en-US" altLang="zh-CN" sz="2800" dirty="0"/>
              <a:t>1 000 05</a:t>
            </a:r>
            <a:r>
              <a:rPr lang="zh-CN" altLang="en-US" sz="2800" dirty="0"/>
              <a:t>，也为间址，二级形式地址为</a:t>
            </a:r>
            <a:r>
              <a:rPr lang="en-US" altLang="zh-CN" sz="2800" dirty="0"/>
              <a:t>00005Q</a:t>
            </a:r>
            <a:r>
              <a:rPr lang="zh-CN" altLang="en-US" sz="2800" dirty="0"/>
              <a:t>，该地址指向为内容为</a:t>
            </a:r>
            <a:r>
              <a:rPr lang="en-US" altLang="zh-CN" sz="2800" dirty="0"/>
              <a:t>1 000 01</a:t>
            </a:r>
            <a:r>
              <a:rPr lang="zh-CN" altLang="en-US" sz="2800" dirty="0"/>
              <a:t>，仍间址，三级形式地址为</a:t>
            </a:r>
            <a:r>
              <a:rPr lang="en-US" altLang="zh-CN" sz="2800" dirty="0"/>
              <a:t>00001Q</a:t>
            </a:r>
            <a:r>
              <a:rPr lang="zh-CN" altLang="en-US" sz="2800" dirty="0"/>
              <a:t>，该地址指向内容为</a:t>
            </a:r>
            <a:r>
              <a:rPr lang="en-US" altLang="zh-CN" sz="2800" dirty="0"/>
              <a:t>0 467 10</a:t>
            </a:r>
            <a:r>
              <a:rPr lang="zh-CN" altLang="en-US" sz="2800" dirty="0"/>
              <a:t>，直接寻址，因此有效地址</a:t>
            </a:r>
            <a:r>
              <a:rPr lang="en-US" altLang="zh-CN" sz="2800" dirty="0"/>
              <a:t>EA=00010Q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0 123 05Q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0</a:t>
            </a:r>
            <a:r>
              <a:rPr lang="zh-CN" altLang="en-US" sz="2800" dirty="0"/>
              <a:t>表示直接寻址，故有效地址</a:t>
            </a:r>
            <a:r>
              <a:rPr lang="en-US" altLang="zh-CN" sz="2800" dirty="0"/>
              <a:t>EA=00005Q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第四章</a:t>
            </a:r>
            <a:endParaRPr lang="zh-CN" altLang="en-US" dirty="0"/>
          </a:p>
        </p:txBody>
      </p:sp>
      <p:graphicFrame>
        <p:nvGraphicFramePr>
          <p:cNvPr id="181251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82875" y="1268413"/>
          <a:ext cx="3545205" cy="4892675"/>
        </p:xfrm>
        <a:graphic>
          <a:graphicData uri="http://schemas.openxmlformats.org/drawingml/2006/table">
            <a:tbl>
              <a:tblPr/>
              <a:tblGrid>
                <a:gridCol w="2105025"/>
                <a:gridCol w="14398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地址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内容</a:t>
                      </a:r>
                      <a:endParaRPr kumimoji="0" lang="zh-CN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00000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100002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00001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046710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00002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054304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00003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100000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00004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102543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00005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100001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00006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063215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00007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077710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00010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100005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日期占位符 5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页脚占位符 6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3076" name="灯片编号占位符 7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Rectangle 7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第四章</a:t>
            </a:r>
            <a:endParaRPr lang="zh-CN" altLang="en-US" dirty="0"/>
          </a:p>
        </p:txBody>
      </p:sp>
      <p:sp>
        <p:nvSpPr>
          <p:cNvPr id="3078" name="Rectangle 3"/>
          <p:cNvSpPr>
            <a:spLocks noGrp="1"/>
          </p:cNvSpPr>
          <p:nvPr>
            <p:ph type="body" sz="half" idx="1"/>
          </p:nvPr>
        </p:nvSpPr>
        <p:spPr>
          <a:xfrm>
            <a:off x="1371600" y="1295400"/>
            <a:ext cx="7088188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、假定采用固定操作码长度，若要满足指令系统共有</a:t>
            </a:r>
            <a:r>
              <a:rPr lang="en-US" altLang="zh-CN" sz="2400" dirty="0"/>
              <a:t>70</a:t>
            </a:r>
            <a:r>
              <a:rPr lang="zh-CN" altLang="en-US" sz="2400" dirty="0"/>
              <a:t>条指令，则操作码的位数至少为</a:t>
            </a:r>
            <a:r>
              <a:rPr lang="en-US" altLang="zh-CN" sz="2400" dirty="0"/>
              <a:t>7</a:t>
            </a:r>
            <a:r>
              <a:rPr lang="zh-CN" altLang="en-US" sz="2400" dirty="0"/>
              <a:t>位。</a:t>
            </a:r>
            <a:r>
              <a:rPr lang="en-US" altLang="zh-CN" sz="2400" dirty="0"/>
              <a:t>32</a:t>
            </a:r>
            <a:r>
              <a:rPr lang="zh-CN" altLang="en-US" sz="2400" dirty="0"/>
              <a:t>位的指令格式如下：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/>
              <a:t>双操作数：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/>
              <a:t>单操作数：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dirty="0"/>
              <a:t>无操作数</a:t>
            </a:r>
            <a:endParaRPr lang="zh-CN" altLang="en-US" sz="2400" dirty="0"/>
          </a:p>
        </p:txBody>
      </p:sp>
      <p:graphicFrame>
        <p:nvGraphicFramePr>
          <p:cNvPr id="108726" name="Group 182"/>
          <p:cNvGraphicFramePr>
            <a:graphicFrameLocks noGrp="1"/>
          </p:cNvGraphicFramePr>
          <p:nvPr/>
        </p:nvGraphicFramePr>
        <p:xfrm>
          <a:off x="1547813" y="3357563"/>
          <a:ext cx="6048375" cy="457200"/>
        </p:xfrm>
        <a:graphic>
          <a:graphicData uri="http://schemas.openxmlformats.org/drawingml/2006/table">
            <a:tbl>
              <a:tblPr/>
              <a:tblGrid>
                <a:gridCol w="1871662"/>
                <a:gridCol w="647700"/>
                <a:gridCol w="1873250"/>
                <a:gridCol w="1655763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－  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709" name="Group 165"/>
          <p:cNvGraphicFramePr>
            <a:graphicFrameLocks noGrp="1"/>
          </p:cNvGraphicFramePr>
          <p:nvPr/>
        </p:nvGraphicFramePr>
        <p:xfrm>
          <a:off x="1547813" y="4292600"/>
          <a:ext cx="6048375" cy="457200"/>
        </p:xfrm>
        <a:graphic>
          <a:graphicData uri="http://schemas.openxmlformats.org/drawingml/2006/table">
            <a:tbl>
              <a:tblPr/>
              <a:tblGrid>
                <a:gridCol w="1871662"/>
                <a:gridCol w="41767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8711" name="Group 167"/>
          <p:cNvGraphicFramePr>
            <a:graphicFrameLocks noGrp="1"/>
          </p:cNvGraphicFramePr>
          <p:nvPr>
            <p:ph sz="half" idx="1"/>
          </p:nvPr>
        </p:nvGraphicFramePr>
        <p:xfrm>
          <a:off x="1476375" y="5229225"/>
          <a:ext cx="6048375" cy="457200"/>
        </p:xfrm>
        <a:graphic>
          <a:graphicData uri="http://schemas.openxmlformats.org/drawingml/2006/table">
            <a:tbl>
              <a:tblPr/>
              <a:tblGrid>
                <a:gridCol w="1871663"/>
                <a:gridCol w="417671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－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410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idx="1"/>
          </p:nvPr>
        </p:nvSpPr>
        <p:spPr>
          <a:xfrm>
            <a:off x="1371600" y="1295400"/>
            <a:ext cx="73914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</a:t>
            </a:r>
            <a:r>
              <a:rPr lang="en-US" altLang="zh-CN" sz="2800" dirty="0"/>
              <a:t>I</a:t>
            </a:r>
            <a:r>
              <a:rPr lang="zh-CN" altLang="en-US" sz="2800" dirty="0"/>
              <a:t>为间接特征，</a:t>
            </a:r>
            <a:r>
              <a:rPr lang="en-US" altLang="zh-CN" sz="2800" dirty="0"/>
              <a:t>I=0</a:t>
            </a:r>
            <a:r>
              <a:rPr lang="zh-CN" altLang="en-US" sz="2800" dirty="0"/>
              <a:t>表示直接方式，</a:t>
            </a:r>
            <a:r>
              <a:rPr lang="en-US" altLang="zh-CN" sz="2800" dirty="0"/>
              <a:t>I=1</a:t>
            </a:r>
            <a:r>
              <a:rPr lang="zh-CN" altLang="en-US" sz="2800" dirty="0"/>
              <a:t>表示间接方式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E=D</a:t>
            </a:r>
            <a:r>
              <a:rPr lang="zh-CN" altLang="en-US" sz="2800" dirty="0"/>
              <a:t>，</a:t>
            </a:r>
            <a:r>
              <a:rPr lang="en-US" altLang="zh-CN" sz="2800" dirty="0"/>
              <a:t>I=0</a:t>
            </a:r>
            <a:r>
              <a:rPr lang="zh-CN" altLang="en-US" sz="2800" dirty="0"/>
              <a:t>，</a:t>
            </a:r>
            <a:r>
              <a:rPr lang="en-US" altLang="zh-CN" sz="2800" dirty="0"/>
              <a:t>X=00</a:t>
            </a:r>
            <a:r>
              <a:rPr lang="zh-CN" altLang="en-US" sz="2800" dirty="0"/>
              <a:t>，表示为直接寻址方式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E=</a:t>
            </a:r>
            <a:r>
              <a:rPr lang="zh-CN" altLang="en-US" sz="2800" dirty="0"/>
              <a:t>（</a:t>
            </a:r>
            <a:r>
              <a:rPr lang="en-US" altLang="zh-CN" sz="2800" dirty="0"/>
              <a:t>PC</a:t>
            </a:r>
            <a:r>
              <a:rPr lang="zh-CN" altLang="en-US" sz="2800" dirty="0"/>
              <a:t>）</a:t>
            </a:r>
            <a:r>
              <a:rPr lang="en-US" altLang="zh-CN" sz="2800" dirty="0"/>
              <a:t>+D</a:t>
            </a:r>
            <a:r>
              <a:rPr lang="zh-CN" altLang="en-US" sz="2800" dirty="0"/>
              <a:t>，</a:t>
            </a:r>
            <a:r>
              <a:rPr lang="en-US" altLang="zh-CN" sz="2800" dirty="0"/>
              <a:t>I=0</a:t>
            </a:r>
            <a:r>
              <a:rPr lang="zh-CN" altLang="en-US" sz="2800" dirty="0"/>
              <a:t>，</a:t>
            </a:r>
            <a:r>
              <a:rPr lang="en-US" altLang="zh-CN" sz="2800" dirty="0"/>
              <a:t>X=01</a:t>
            </a:r>
            <a:r>
              <a:rPr lang="zh-CN" altLang="en-US" sz="2800" dirty="0"/>
              <a:t>，表示为相对寻址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E=</a:t>
            </a:r>
            <a:r>
              <a:rPr lang="zh-CN" altLang="en-US" sz="2800" dirty="0"/>
              <a:t>（</a:t>
            </a:r>
            <a:r>
              <a:rPr lang="en-US" altLang="zh-CN" sz="2800" dirty="0"/>
              <a:t>R</a:t>
            </a:r>
            <a:r>
              <a:rPr lang="zh-CN" altLang="en-US" sz="2800" dirty="0"/>
              <a:t>）</a:t>
            </a:r>
            <a:r>
              <a:rPr lang="en-US" altLang="zh-CN" sz="2800" dirty="0"/>
              <a:t>+D</a:t>
            </a:r>
            <a:r>
              <a:rPr lang="zh-CN" altLang="en-US" sz="2800" dirty="0"/>
              <a:t>，</a:t>
            </a:r>
            <a:r>
              <a:rPr lang="en-US" altLang="zh-CN" sz="2800" dirty="0"/>
              <a:t>I=0</a:t>
            </a:r>
            <a:r>
              <a:rPr lang="zh-CN" altLang="en-US" sz="2800" dirty="0"/>
              <a:t>，</a:t>
            </a:r>
            <a:r>
              <a:rPr lang="en-US" altLang="zh-CN" sz="2800" dirty="0"/>
              <a:t>X=10</a:t>
            </a:r>
            <a:r>
              <a:rPr lang="zh-CN" altLang="en-US" sz="2800" dirty="0"/>
              <a:t>，表示为变址寻址（</a:t>
            </a:r>
            <a:r>
              <a:rPr lang="en-US" altLang="zh-CN" sz="2800" dirty="0"/>
              <a:t>R</a:t>
            </a:r>
            <a:r>
              <a:rPr lang="zh-CN" altLang="en-US" sz="2800" dirty="0"/>
              <a:t>为变址寄存器）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E=</a:t>
            </a:r>
            <a:r>
              <a:rPr lang="zh-CN" altLang="en-US" sz="2800" dirty="0"/>
              <a:t>（</a:t>
            </a:r>
            <a:r>
              <a:rPr lang="en-US" altLang="zh-CN" sz="2800" dirty="0"/>
              <a:t>R1</a:t>
            </a:r>
            <a:r>
              <a:rPr lang="zh-CN" altLang="en-US" sz="2800" dirty="0"/>
              <a:t>）</a:t>
            </a:r>
            <a:r>
              <a:rPr lang="en-US" altLang="zh-CN" sz="2800" dirty="0"/>
              <a:t>+D</a:t>
            </a:r>
            <a:r>
              <a:rPr lang="zh-CN" altLang="en-US" sz="2800" dirty="0"/>
              <a:t>，</a:t>
            </a:r>
            <a:r>
              <a:rPr lang="en-US" altLang="zh-CN" sz="2800" dirty="0"/>
              <a:t>I=0</a:t>
            </a:r>
            <a:r>
              <a:rPr lang="zh-CN" altLang="en-US" sz="2800" dirty="0"/>
              <a:t>，</a:t>
            </a:r>
            <a:r>
              <a:rPr lang="en-US" altLang="zh-CN" sz="2800" dirty="0"/>
              <a:t>X=11</a:t>
            </a:r>
            <a:r>
              <a:rPr lang="zh-CN" altLang="en-US" sz="2800" dirty="0"/>
              <a:t>，表示为基址寻址（</a:t>
            </a:r>
            <a:r>
              <a:rPr lang="en-US" altLang="zh-CN" sz="2800" dirty="0"/>
              <a:t>R1</a:t>
            </a:r>
            <a:r>
              <a:rPr lang="zh-CN" altLang="en-US" sz="2800" dirty="0"/>
              <a:t>为基址寄存器）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idx="1"/>
          </p:nvPr>
        </p:nvSpPr>
        <p:spPr>
          <a:xfrm>
            <a:off x="1371600" y="1295400"/>
            <a:ext cx="7391400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/>
              <a:t>E=</a:t>
            </a:r>
            <a:r>
              <a:rPr lang="zh-CN" altLang="en-US" sz="2800" dirty="0"/>
              <a:t>（</a:t>
            </a:r>
            <a:r>
              <a:rPr lang="en-US" altLang="zh-CN" sz="2800" dirty="0"/>
              <a:t>D</a:t>
            </a:r>
            <a:r>
              <a:rPr lang="zh-CN" altLang="en-US" sz="2800" dirty="0"/>
              <a:t>），</a:t>
            </a:r>
            <a:r>
              <a:rPr lang="en-US" altLang="zh-CN" sz="2800" dirty="0"/>
              <a:t>I=1</a:t>
            </a:r>
            <a:r>
              <a:rPr lang="zh-CN" altLang="en-US" sz="2800" dirty="0"/>
              <a:t>，</a:t>
            </a:r>
            <a:r>
              <a:rPr lang="en-US" altLang="zh-CN" sz="2800" dirty="0"/>
              <a:t>X=00</a:t>
            </a:r>
            <a:r>
              <a:rPr lang="zh-CN" altLang="en-US" sz="2800" dirty="0"/>
              <a:t>，表示为间接寻址方式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en-US" altLang="zh-CN" sz="2800" dirty="0"/>
              <a:t>E=</a:t>
            </a:r>
            <a:r>
              <a:rPr lang="zh-CN" altLang="en-US" sz="2800" dirty="0"/>
              <a:t>（（</a:t>
            </a:r>
            <a:r>
              <a:rPr lang="en-US" altLang="zh-CN" sz="2800" dirty="0"/>
              <a:t>R1</a:t>
            </a:r>
            <a:r>
              <a:rPr lang="zh-CN" altLang="en-US" sz="2800" dirty="0"/>
              <a:t>）</a:t>
            </a:r>
            <a:r>
              <a:rPr lang="en-US" altLang="zh-CN" sz="2800" dirty="0"/>
              <a:t>+D</a:t>
            </a:r>
            <a:r>
              <a:rPr lang="zh-CN" altLang="en-US" sz="2800" dirty="0"/>
              <a:t>），</a:t>
            </a:r>
            <a:r>
              <a:rPr lang="en-US" altLang="zh-CN" sz="2800" dirty="0"/>
              <a:t>I=1</a:t>
            </a:r>
            <a:r>
              <a:rPr lang="zh-CN" altLang="en-US" sz="2800" dirty="0"/>
              <a:t>，</a:t>
            </a:r>
            <a:r>
              <a:rPr lang="en-US" altLang="zh-CN" sz="2800" dirty="0"/>
              <a:t>X=11</a:t>
            </a:r>
            <a:r>
              <a:rPr lang="zh-CN" altLang="en-US" sz="2800" dirty="0"/>
              <a:t>，表示为基址间接寻址（</a:t>
            </a:r>
            <a:r>
              <a:rPr lang="en-US" altLang="zh-CN" sz="2800" dirty="0"/>
              <a:t>R1</a:t>
            </a:r>
            <a:r>
              <a:rPr lang="zh-CN" altLang="en-US" sz="2800" dirty="0"/>
              <a:t>为基址寄存器）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idx="1"/>
          </p:nvPr>
        </p:nvSpPr>
        <p:spPr>
          <a:xfrm>
            <a:off x="1371600" y="1295400"/>
            <a:ext cx="7304088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8.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）某机字长为</a:t>
            </a:r>
            <a:r>
              <a:rPr lang="en-US" altLang="zh-CN" sz="2800" dirty="0"/>
              <a:t>32</a:t>
            </a:r>
            <a:r>
              <a:rPr lang="zh-CN" altLang="en-US" sz="2800" dirty="0"/>
              <a:t>位，单字长指令，故指令长度为</a:t>
            </a:r>
            <a:r>
              <a:rPr lang="en-US" altLang="zh-CN" sz="2800" dirty="0"/>
              <a:t>32</a:t>
            </a:r>
            <a:r>
              <a:rPr lang="zh-CN" altLang="en-US" sz="2800" dirty="0"/>
              <a:t>位。共有</a:t>
            </a:r>
            <a:r>
              <a:rPr lang="en-US" altLang="zh-CN" sz="2800" dirty="0"/>
              <a:t>50</a:t>
            </a:r>
            <a:r>
              <a:rPr lang="zh-CN" altLang="en-US" sz="2800" dirty="0"/>
              <a:t>种操作码，采用固定操作码格式，故操作码字段长度至少为</a:t>
            </a:r>
            <a:r>
              <a:rPr lang="en-US" altLang="zh-CN" sz="2800" dirty="0"/>
              <a:t>6</a:t>
            </a:r>
            <a:r>
              <a:rPr lang="zh-CN" altLang="en-US" sz="2800" dirty="0"/>
              <a:t>位。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/>
              <a:t>有四种寻址方式，故寻址模式至少为</a:t>
            </a:r>
            <a:r>
              <a:rPr lang="en-US" altLang="zh-CN" sz="2800" dirty="0"/>
              <a:t>2</a:t>
            </a:r>
            <a:r>
              <a:rPr lang="zh-CN" altLang="en-US" sz="2800" dirty="0"/>
              <a:t>位。指令格式安排如下：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800" dirty="0"/>
          </a:p>
        </p:txBody>
      </p:sp>
      <p:graphicFrame>
        <p:nvGraphicFramePr>
          <p:cNvPr id="138257" name="Group 17"/>
          <p:cNvGraphicFramePr>
            <a:graphicFrameLocks noGrp="1"/>
          </p:cNvGraphicFramePr>
          <p:nvPr>
            <p:ph sz="half" idx="1"/>
          </p:nvPr>
        </p:nvGraphicFramePr>
        <p:xfrm>
          <a:off x="1547813" y="4797425"/>
          <a:ext cx="7058025" cy="503238"/>
        </p:xfrm>
        <a:graphic>
          <a:graphicData uri="http://schemas.openxmlformats.org/drawingml/2006/table">
            <a:tbl>
              <a:tblPr/>
              <a:tblGrid>
                <a:gridCol w="1800225"/>
                <a:gridCol w="1728787"/>
                <a:gridCol w="352901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xfrm>
            <a:off x="1371600" y="1295400"/>
            <a:ext cx="7304088" cy="4572000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/>
              <a:t>8.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）为了增加寻址方式，可以适当增加寻址模式位，比如增加到</a:t>
            </a:r>
            <a:r>
              <a:rPr lang="en-US" altLang="zh-CN" sz="2800" dirty="0"/>
              <a:t>3</a:t>
            </a:r>
            <a:r>
              <a:rPr lang="zh-CN" altLang="en-US" sz="2800" dirty="0"/>
              <a:t>位，则可以表示</a:t>
            </a:r>
            <a:r>
              <a:rPr lang="en-US" altLang="zh-CN" sz="2800" dirty="0"/>
              <a:t>8</a:t>
            </a:r>
            <a:r>
              <a:rPr lang="zh-CN" altLang="en-US" sz="2800" dirty="0"/>
              <a:t>种寻址方式。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sz="2800" dirty="0"/>
          </a:p>
        </p:txBody>
      </p:sp>
      <p:graphicFrame>
        <p:nvGraphicFramePr>
          <p:cNvPr id="172036" name="Group 4"/>
          <p:cNvGraphicFramePr>
            <a:graphicFrameLocks noGrp="1"/>
          </p:cNvGraphicFramePr>
          <p:nvPr>
            <p:ph sz="half" idx="1"/>
          </p:nvPr>
        </p:nvGraphicFramePr>
        <p:xfrm>
          <a:off x="1619250" y="3141663"/>
          <a:ext cx="7058025" cy="503238"/>
        </p:xfrm>
        <a:graphic>
          <a:graphicData uri="http://schemas.openxmlformats.org/drawingml/2006/table">
            <a:tbl>
              <a:tblPr/>
              <a:tblGrid>
                <a:gridCol w="1800225"/>
                <a:gridCol w="1728788"/>
                <a:gridCol w="3529012"/>
              </a:tblGrid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9220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3"/>
          <p:cNvSpPr txBox="1"/>
          <p:nvPr/>
        </p:nvSpPr>
        <p:spPr>
          <a:xfrm>
            <a:off x="1547813" y="1052513"/>
            <a:ext cx="7200900" cy="5219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补充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单字长单地址指令，故指令长度为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位（机器字长为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位），共有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条指令，故指令操作码为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位，指令格式为：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若采用直接寻址方式，即指令中给出的地址即为有效地址，地址为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位，能访问的主存单元为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）若增加一位直接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间接标志，则指令格式为：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8744" name="Group 24"/>
          <p:cNvGraphicFramePr>
            <a:graphicFrameLocks noGrp="1"/>
          </p:cNvGraphicFramePr>
          <p:nvPr>
            <p:ph idx="1"/>
          </p:nvPr>
        </p:nvGraphicFramePr>
        <p:xfrm>
          <a:off x="1619250" y="2565400"/>
          <a:ext cx="7016750" cy="457200"/>
        </p:xfrm>
        <a:graphic>
          <a:graphicData uri="http://schemas.openxmlformats.org/drawingml/2006/table">
            <a:tbl>
              <a:tblPr/>
              <a:tblGrid>
                <a:gridCol w="2171700"/>
                <a:gridCol w="484505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8769" name="Group 49"/>
          <p:cNvGraphicFramePr>
            <a:graphicFrameLocks noGrp="1"/>
          </p:cNvGraphicFramePr>
          <p:nvPr>
            <p:ph idx="1"/>
          </p:nvPr>
        </p:nvGraphicFramePr>
        <p:xfrm>
          <a:off x="2339975" y="5229225"/>
          <a:ext cx="5761038" cy="457200"/>
        </p:xfrm>
        <a:graphic>
          <a:graphicData uri="http://schemas.openxmlformats.org/drawingml/2006/table">
            <a:tbl>
              <a:tblPr/>
              <a:tblGrid>
                <a:gridCol w="1782763"/>
                <a:gridCol w="1385887"/>
                <a:gridCol w="2592388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I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244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2"/>
          <p:cNvSpPr txBox="1"/>
          <p:nvPr/>
        </p:nvSpPr>
        <p:spPr>
          <a:xfrm>
            <a:off x="1547813" y="1052513"/>
            <a:ext cx="7200900" cy="2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指令直接寻址的范围为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若采用间接寻址方式，则指令可寻址的范围为主存容量的大小。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9211" name="Group 11"/>
          <p:cNvGraphicFramePr>
            <a:graphicFrameLocks noGrp="1"/>
          </p:cNvGraphicFramePr>
          <p:nvPr>
            <p:ph idx="1"/>
          </p:nvPr>
        </p:nvGraphicFramePr>
        <p:xfrm>
          <a:off x="2124075" y="1125538"/>
          <a:ext cx="5761038" cy="457200"/>
        </p:xfrm>
        <a:graphic>
          <a:graphicData uri="http://schemas.openxmlformats.org/drawingml/2006/table">
            <a:tbl>
              <a:tblPr/>
              <a:tblGrid>
                <a:gridCol w="1782763"/>
                <a:gridCol w="1385887"/>
                <a:gridCol w="2592388"/>
              </a:tblGrid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OP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I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位）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BB962C8B-B14F-4D97-AF65-F5344CB8AC3E}" type="datetime1">
              <a:rPr lang="zh-CN" altLang="en-US" sz="10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计算机组成原理</a:t>
            </a:r>
            <a:br>
              <a:rPr kumimoji="0" lang="nl-BE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zh-CN" altLang="nl-BE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0" lang="zh-CN" altLang="en-GB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GB" sz="1400" dirty="0">
                <a:latin typeface="Verdana" panose="020B0604030504040204" pitchFamily="34" charset="0"/>
                <a:ea typeface="宋体" panose="02010600030101010101" pitchFamily="2" charset="-122"/>
              </a:rPr>
            </a:fld>
            <a:r>
              <a:rPr lang="en-GB" altLang="zh-CN" sz="1400" dirty="0">
                <a:latin typeface="Verdana" panose="020B0604030504040204" pitchFamily="34" charset="0"/>
                <a:ea typeface="宋体" panose="02010600030101010101" pitchFamily="2" charset="-122"/>
              </a:rPr>
              <a:t>/12</a:t>
            </a:r>
            <a:endParaRPr lang="en-GB" altLang="zh-CN" sz="14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第四章</a:t>
            </a:r>
            <a:endParaRPr lang="zh-CN" altLang="en-US" dirty="0"/>
          </a:p>
        </p:txBody>
      </p:sp>
      <p:sp>
        <p:nvSpPr>
          <p:cNvPr id="11270" name="Rectangle 3"/>
          <p:cNvSpPr>
            <a:spLocks noGrp="1"/>
          </p:cNvSpPr>
          <p:nvPr>
            <p:ph idx="1"/>
          </p:nvPr>
        </p:nvSpPr>
        <p:spPr>
          <a:xfrm>
            <a:off x="971550" y="1052513"/>
            <a:ext cx="7880350" cy="5256212"/>
          </a:xfrm>
        </p:spPr>
        <p:txBody>
          <a:bodyPr vert="horz" wrap="square" lIns="91440" tIns="45720" rIns="91440" bIns="45720" anchor="t"/>
          <a:p>
            <a:pPr marL="952500" lvl="1" indent="-495300" eaLnBrk="1" hangingPunct="1">
              <a:buNone/>
            </a:pPr>
            <a:endParaRPr lang="zh-CN" altLang="en-US" sz="2800" dirty="0"/>
          </a:p>
          <a:p>
            <a:pPr marL="952500" lvl="1" indent="-495300" eaLnBrk="1" hangingPunct="1">
              <a:buNone/>
            </a:pPr>
            <a:r>
              <a:rPr lang="zh-CN" altLang="en-US" sz="2800" dirty="0"/>
              <a:t>补充</a:t>
            </a:r>
            <a:r>
              <a:rPr lang="en-US" altLang="zh-CN" sz="2800" dirty="0"/>
              <a:t>2.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0 000 00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0</a:t>
            </a:r>
            <a:r>
              <a:rPr lang="zh-CN" altLang="en-US" sz="2800" dirty="0"/>
              <a:t>表示为直接寻址，故有效地址</a:t>
            </a:r>
            <a:r>
              <a:rPr lang="en-US" altLang="zh-CN" sz="2800" dirty="0"/>
              <a:t>EA=00000Q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1 000 00</a:t>
            </a:r>
            <a:endParaRPr lang="en-US" altLang="zh-CN" sz="2800" dirty="0"/>
          </a:p>
          <a:p>
            <a:pPr marL="952500" lvl="1" indent="-495300" eaLnBrk="1" hangingPunct="1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表示间接寻址，一级形式地址为</a:t>
            </a:r>
            <a:r>
              <a:rPr lang="en-US" altLang="zh-CN" sz="2800" dirty="0"/>
              <a:t>00000Q</a:t>
            </a:r>
            <a:r>
              <a:rPr lang="zh-CN" altLang="en-US" sz="2800" dirty="0"/>
              <a:t>，此地址指向内容为</a:t>
            </a:r>
            <a:r>
              <a:rPr lang="en-US" altLang="zh-CN" sz="2800" dirty="0"/>
              <a:t>1 000 02</a:t>
            </a:r>
            <a:r>
              <a:rPr lang="zh-CN" altLang="en-US" sz="2800" dirty="0"/>
              <a:t>，也为间址，二级形式地址为</a:t>
            </a:r>
            <a:r>
              <a:rPr lang="en-US" altLang="zh-CN" sz="2800" dirty="0"/>
              <a:t>00002Q</a:t>
            </a:r>
            <a:r>
              <a:rPr lang="zh-CN" altLang="en-US" sz="2800" dirty="0"/>
              <a:t>，该地址指向为内容为</a:t>
            </a:r>
            <a:r>
              <a:rPr lang="en-US" altLang="zh-CN" sz="2800" dirty="0"/>
              <a:t>0 543 04</a:t>
            </a:r>
            <a:r>
              <a:rPr lang="zh-CN" altLang="en-US" sz="2800" dirty="0"/>
              <a:t>，直接寻址，因此有效地址</a:t>
            </a:r>
            <a:r>
              <a:rPr lang="en-US" altLang="zh-CN" sz="2800" dirty="0"/>
              <a:t>EA=00004Q</a:t>
            </a:r>
            <a:endParaRPr lang="en-US" altLang="zh-CN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f7f1287-e215-4ae0-93ac-d0c3e5ef4000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77777"/>
      </a:hlink>
      <a:folHlink>
        <a:srgbClr val="B2B2B2"/>
      </a:folHlink>
    </a:clrScheme>
    <a:fontScheme name="Default Design">
      <a:majorFont>
        <a:latin typeface="隶书"/>
        <a:ea typeface="隶书"/>
        <a:cs typeface=""/>
      </a:majorFont>
      <a:minorFont>
        <a:latin typeface="隶书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WPS 演示</Application>
  <PresentationFormat>全屏显示(4:3)</PresentationFormat>
  <Paragraphs>208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隶书</vt:lpstr>
      <vt:lpstr>Verdana</vt:lpstr>
      <vt:lpstr>华文行楷</vt:lpstr>
      <vt:lpstr>微软雅黑</vt:lpstr>
      <vt:lpstr>Arial Unicode MS</vt:lpstr>
      <vt:lpstr>Default Design</vt:lpstr>
      <vt:lpstr>计算机组成原理  —— 作业解答</vt:lpstr>
      <vt:lpstr>第四章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第四章</vt:lpstr>
      <vt:lpstr>第三章</vt:lpstr>
      <vt:lpstr>第四章</vt:lpstr>
    </vt:vector>
  </TitlesOfParts>
  <Company>Boenk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Content Management</dc:title>
  <dc:creator>Erik Hauters</dc:creator>
  <cp:lastModifiedBy>Kukukukiki</cp:lastModifiedBy>
  <cp:revision>301</cp:revision>
  <dcterms:created xsi:type="dcterms:W3CDTF">2003-12-11T10:30:00Z</dcterms:created>
  <dcterms:modified xsi:type="dcterms:W3CDTF">2020-06-27T15:48:56Z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