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0"/>
  </p:handoutMasterIdLst>
  <p:sldIdLst>
    <p:sldId id="271" r:id="rId3"/>
    <p:sldId id="356" r:id="rId4"/>
    <p:sldId id="357" r:id="rId6"/>
    <p:sldId id="358" r:id="rId7"/>
    <p:sldId id="360" r:id="rId8"/>
    <p:sldId id="361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009999"/>
    <a:srgbClr val="00808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8"/>
    <p:restoredTop sz="90296"/>
  </p:normalViewPr>
  <p:slideViewPr>
    <p:cSldViewPr showGuides="1">
      <p:cViewPr varScale="1">
        <p:scale>
          <a:sx n="68" d="100"/>
          <a:sy n="68" d="100"/>
        </p:scale>
        <p:origin x="-12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smtClean="0"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7170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9218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思维习惯，解决问题的思路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1266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3314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15362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823FED-8639-48C7-A540-5BC74564B78D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>
                <a:latin typeface="楷体_GB2312" pitchFamily="49" charset="-122"/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邮电大学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计算机学院杨旭东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43A968-9800-4EF9-B017-137F05069413}" type="datetime1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hyperlink" Target="&#35745;&#31639;&#26426;&#32452;&#25104;&#21407;&#29702;&#8212;09-10-2&#26412;&#31185;&#25480;&#35838;&#35745;&#21010;&#20070;.doc" TargetMode="External"/><Relationship Id="rId1" Type="http://schemas.openxmlformats.org/officeDocument/2006/relationships/hyperlink" Target="&#35745;&#31639;&#26426;&#32452;&#25104;&#21407;&#29702;&#8212;10-11-2&#26412;&#31185;&#25480;&#35838;&#35745;&#21010;&#20070;.do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hyperlink" Target="http://www1.hrbust.edu.cn/xueyuan/com/jpkc/dmtjx.htm" TargetMode="External"/><Relationship Id="rId2" Type="http://schemas.openxmlformats.org/officeDocument/2006/relationships/hyperlink" Target="http://jpkc.swjtu.edu.cn/c95/course/" TargetMode="External"/><Relationship Id="rId1" Type="http://schemas.openxmlformats.org/officeDocument/2006/relationships/hyperlink" Target="http://kczy.zjut.edu.cn:80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dirty="0"/>
              <a:t>计算机组成原理 </a:t>
            </a:r>
            <a:r>
              <a:rPr lang="en-US" altLang="zh-CN" dirty="0"/>
              <a:t>— </a:t>
            </a:r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课程主要内容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课程的性质、目的和任务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课程安排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fr-BE" dirty="0"/>
              <a:t>参考资料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endParaRPr lang="en-US" altLang="zh-CN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pSp>
        <p:nvGrpSpPr>
          <p:cNvPr id="2" name="Group 43"/>
          <p:cNvGrpSpPr/>
          <p:nvPr/>
        </p:nvGrpSpPr>
        <p:grpSpPr>
          <a:xfrm>
            <a:off x="5003800" y="4941888"/>
            <a:ext cx="1944688" cy="581025"/>
            <a:chOff x="1873" y="2611"/>
            <a:chExt cx="976" cy="365"/>
          </a:xfrm>
        </p:grpSpPr>
        <p:sp>
          <p:nvSpPr>
            <p:cNvPr id="6148" name="AutoShape 44"/>
            <p:cNvSpPr/>
            <p:nvPr/>
          </p:nvSpPr>
          <p:spPr>
            <a:xfrm>
              <a:off x="1873" y="2611"/>
              <a:ext cx="976" cy="3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49" name="Text Box 45"/>
            <p:cNvSpPr txBox="1"/>
            <p:nvPr/>
          </p:nvSpPr>
          <p:spPr>
            <a:xfrm>
              <a:off x="2207" y="2740"/>
              <a:ext cx="32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接口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3" name="Group 46"/>
          <p:cNvGrpSpPr/>
          <p:nvPr/>
        </p:nvGrpSpPr>
        <p:grpSpPr>
          <a:xfrm>
            <a:off x="5003800" y="4437063"/>
            <a:ext cx="1944688" cy="581025"/>
            <a:chOff x="1873" y="2611"/>
            <a:chExt cx="976" cy="365"/>
          </a:xfrm>
        </p:grpSpPr>
        <p:sp>
          <p:nvSpPr>
            <p:cNvPr id="6151" name="AutoShape 47"/>
            <p:cNvSpPr/>
            <p:nvPr/>
          </p:nvSpPr>
          <p:spPr>
            <a:xfrm>
              <a:off x="1873" y="2611"/>
              <a:ext cx="976" cy="3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2" name="Text Box 48"/>
            <p:cNvSpPr txBox="1"/>
            <p:nvPr/>
          </p:nvSpPr>
          <p:spPr>
            <a:xfrm>
              <a:off x="2207" y="2740"/>
              <a:ext cx="32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总线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" name="Group 39"/>
          <p:cNvGrpSpPr/>
          <p:nvPr/>
        </p:nvGrpSpPr>
        <p:grpSpPr>
          <a:xfrm>
            <a:off x="2051050" y="5876925"/>
            <a:ext cx="1944688" cy="581025"/>
            <a:chOff x="1873" y="2611"/>
            <a:chExt cx="976" cy="365"/>
          </a:xfrm>
        </p:grpSpPr>
        <p:sp>
          <p:nvSpPr>
            <p:cNvPr id="6154" name="AutoShape 40"/>
            <p:cNvSpPr/>
            <p:nvPr/>
          </p:nvSpPr>
          <p:spPr>
            <a:xfrm>
              <a:off x="1873" y="2611"/>
              <a:ext cx="976" cy="3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5" name="Text Box 41"/>
            <p:cNvSpPr txBox="1"/>
            <p:nvPr/>
          </p:nvSpPr>
          <p:spPr>
            <a:xfrm>
              <a:off x="2093" y="2740"/>
              <a:ext cx="5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输出系统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2051050" y="5372100"/>
            <a:ext cx="1944688" cy="581025"/>
            <a:chOff x="1873" y="2611"/>
            <a:chExt cx="976" cy="365"/>
          </a:xfrm>
        </p:grpSpPr>
        <p:sp>
          <p:nvSpPr>
            <p:cNvPr id="6157" name="AutoShape 37"/>
            <p:cNvSpPr/>
            <p:nvPr/>
          </p:nvSpPr>
          <p:spPr>
            <a:xfrm>
              <a:off x="1873" y="2611"/>
              <a:ext cx="976" cy="3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8" name="Text Box 38"/>
            <p:cNvSpPr txBox="1"/>
            <p:nvPr/>
          </p:nvSpPr>
          <p:spPr>
            <a:xfrm>
              <a:off x="2093" y="2740"/>
              <a:ext cx="55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输入系统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6" name="Group 33"/>
          <p:cNvGrpSpPr/>
          <p:nvPr/>
        </p:nvGrpSpPr>
        <p:grpSpPr>
          <a:xfrm>
            <a:off x="2051050" y="4868863"/>
            <a:ext cx="1944688" cy="581025"/>
            <a:chOff x="1873" y="2611"/>
            <a:chExt cx="976" cy="365"/>
          </a:xfrm>
        </p:grpSpPr>
        <p:sp>
          <p:nvSpPr>
            <p:cNvPr id="6160" name="AutoShape 34"/>
            <p:cNvSpPr/>
            <p:nvPr/>
          </p:nvSpPr>
          <p:spPr>
            <a:xfrm>
              <a:off x="1873" y="2611"/>
              <a:ext cx="976" cy="3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1" name="Text Box 35"/>
            <p:cNvSpPr txBox="1"/>
            <p:nvPr/>
          </p:nvSpPr>
          <p:spPr>
            <a:xfrm>
              <a:off x="2149" y="2740"/>
              <a:ext cx="43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控制器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7" name="Group 30"/>
          <p:cNvGrpSpPr/>
          <p:nvPr/>
        </p:nvGrpSpPr>
        <p:grpSpPr>
          <a:xfrm>
            <a:off x="2051050" y="4364038"/>
            <a:ext cx="1944688" cy="581025"/>
            <a:chOff x="1873" y="2611"/>
            <a:chExt cx="976" cy="365"/>
          </a:xfrm>
        </p:grpSpPr>
        <p:sp>
          <p:nvSpPr>
            <p:cNvPr id="6163" name="AutoShape 31"/>
            <p:cNvSpPr/>
            <p:nvPr/>
          </p:nvSpPr>
          <p:spPr>
            <a:xfrm>
              <a:off x="1873" y="2611"/>
              <a:ext cx="976" cy="3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4" name="Text Box 32"/>
            <p:cNvSpPr txBox="1"/>
            <p:nvPr/>
          </p:nvSpPr>
          <p:spPr>
            <a:xfrm>
              <a:off x="2149" y="2740"/>
              <a:ext cx="43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存储器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2051050" y="3859213"/>
            <a:ext cx="1944688" cy="581025"/>
            <a:chOff x="1873" y="2611"/>
            <a:chExt cx="976" cy="365"/>
          </a:xfrm>
        </p:grpSpPr>
        <p:sp>
          <p:nvSpPr>
            <p:cNvPr id="6166" name="AutoShape 7"/>
            <p:cNvSpPr/>
            <p:nvPr/>
          </p:nvSpPr>
          <p:spPr>
            <a:xfrm>
              <a:off x="1873" y="2611"/>
              <a:ext cx="976" cy="365"/>
            </a:xfrm>
            <a:prstGeom prst="can">
              <a:avLst>
                <a:gd name="adj" fmla="val 25000"/>
              </a:avLst>
            </a:prstGeom>
            <a:gradFill rotWithShape="1">
              <a:gsLst>
                <a:gs pos="0">
                  <a:srgbClr val="004747"/>
                </a:gs>
                <a:gs pos="50000">
                  <a:srgbClr val="009999"/>
                </a:gs>
                <a:gs pos="100000">
                  <a:srgbClr val="004747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7" name="Text Box 8"/>
            <p:cNvSpPr txBox="1"/>
            <p:nvPr/>
          </p:nvSpPr>
          <p:spPr>
            <a:xfrm>
              <a:off x="2149" y="2740"/>
              <a:ext cx="439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</a:rPr>
                <a:t>运算器</a:t>
              </a:r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55318" name="AutoShape 22"/>
          <p:cNvSpPr>
            <a:spLocks noChangeArrowheads="1"/>
          </p:cNvSpPr>
          <p:nvPr/>
        </p:nvSpPr>
        <p:spPr bwMode="gray">
          <a:xfrm>
            <a:off x="2195513" y="2924175"/>
            <a:ext cx="1622425" cy="1009650"/>
          </a:xfrm>
          <a:prstGeom prst="downArrow">
            <a:avLst>
              <a:gd name="adj1" fmla="val 67093"/>
              <a:gd name="adj2" fmla="val 64051"/>
            </a:avLst>
          </a:prstGeom>
          <a:gradFill rotWithShape="1">
            <a:gsLst>
              <a:gs pos="0">
                <a:schemeClr val="bg2">
                  <a:gamma/>
                  <a:tint val="63529"/>
                  <a:invGamma/>
                  <a:alpha val="12000"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1  </a:t>
            </a:r>
            <a:r>
              <a:rPr lang="zh-CN" altLang="en-US" dirty="0"/>
              <a:t>课程主要内容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4411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762000" marR="0" lvl="0" indent="-762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3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计算机单机系统的</a:t>
            </a:r>
            <a:r>
              <a:rPr kumimoji="0" lang="zh-CN" altLang="en-US" sz="3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硬件</a:t>
            </a:r>
            <a:r>
              <a:rPr kumimoji="0" lang="zh-CN" altLang="en-US" sz="3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组成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5205" marR="0" lvl="1" indent="-6604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</a:rPr>
              <a:t>五大功能部件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工作原理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逻辑实现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设计方法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及相互连接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构成整机的方法。</a:t>
            </a: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38" name="AutoShape 42"/>
          <p:cNvSpPr>
            <a:spLocks noChangeArrowheads="1"/>
          </p:cNvSpPr>
          <p:nvPr/>
        </p:nvSpPr>
        <p:spPr bwMode="gray">
          <a:xfrm>
            <a:off x="5110163" y="3498850"/>
            <a:ext cx="1622425" cy="1009650"/>
          </a:xfrm>
          <a:prstGeom prst="downArrow">
            <a:avLst>
              <a:gd name="adj1" fmla="val 67093"/>
              <a:gd name="adj2" fmla="val 64051"/>
            </a:avLst>
          </a:prstGeom>
          <a:gradFill rotWithShape="1">
            <a:gsLst>
              <a:gs pos="0">
                <a:schemeClr val="bg2">
                  <a:gamma/>
                  <a:tint val="63529"/>
                  <a:invGamma/>
                  <a:alpha val="12000"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9">
                                            <p:txEl>
                                              <p:charRg st="14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8" grpId="0" animBg="1"/>
      <p:bldP spid="55299" grpId="0" build="p"/>
      <p:bldP spid="553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195" name="Rectangle 2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2  </a:t>
            </a:r>
            <a:r>
              <a:rPr lang="zh-CN" altLang="en-US" dirty="0"/>
              <a:t>课程的性质、目的和任务</a:t>
            </a:r>
            <a:endParaRPr lang="zh-CN" altLang="en-US" dirty="0"/>
          </a:p>
        </p:txBody>
      </p:sp>
      <p:sp>
        <p:nvSpPr>
          <p:cNvPr id="57369" name="Rectangle 25"/>
          <p:cNvSpPr>
            <a:spLocks noGrp="1"/>
          </p:cNvSpPr>
          <p:nvPr>
            <p:ph idx="1"/>
          </p:nvPr>
        </p:nvSpPr>
        <p:spPr>
          <a:xfrm>
            <a:off x="457200" y="1719263"/>
            <a:ext cx="8291513" cy="4411662"/>
          </a:xfrm>
          <a:ln/>
        </p:spPr>
        <p:txBody>
          <a:bodyPr vert="horz" wrap="square" lIns="91440" tIns="45720" rIns="91440" bIns="45720" anchor="t"/>
          <a:p>
            <a:pPr marL="762000" indent="-762000" eaLnBrk="1" hangingPunct="1">
              <a:lnSpc>
                <a:spcPct val="90000"/>
              </a:lnSpc>
            </a:pPr>
            <a:r>
              <a:rPr lang="zh-CN" altLang="en-US" sz="3400" dirty="0"/>
              <a:t>课程的性质</a:t>
            </a:r>
            <a:endParaRPr lang="zh-CN" altLang="en-US" sz="3200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1005205" lvl="1" indent="-660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是软件工程专业开设的基础必修课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1005205" lvl="1" indent="-660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是软件工程专业的唯一侧重硬件的课程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762000" indent="-762000" eaLnBrk="1" hangingPunct="1">
              <a:lnSpc>
                <a:spcPct val="90000"/>
              </a:lnSpc>
            </a:pPr>
            <a:r>
              <a:rPr lang="zh-CN" altLang="en-US" sz="3400" dirty="0"/>
              <a:t>学习目的和任务</a:t>
            </a:r>
            <a:endParaRPr lang="zh-CN" altLang="en-US" sz="3400" dirty="0"/>
          </a:p>
          <a:p>
            <a:pPr marL="1005205" lvl="1" indent="-660400" eaLnBrk="1" hangingPunct="1"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学习计算机中数与指令的表示、运算基础、存储原理、处理机的结构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marL="1005205" lvl="1" indent="-660400" eaLnBrk="1" hangingPunct="1">
              <a:lnSpc>
                <a:spcPct val="9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掌握整个计算机硬件系统的组成及工作原理，掌握总线、</a:t>
            </a:r>
            <a:r>
              <a:rPr lang="en-US" altLang="zh-CN" sz="2800" dirty="0">
                <a:latin typeface="Times New Roman" panose="02020603050405020304" charset="0"/>
                <a:ea typeface="楷体_GB2312" pitchFamily="49" charset="-122"/>
              </a:rPr>
              <a:t>I/O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接口、常用的外部设备的基本概念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charRg st="6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9">
                                            <p:txEl>
                                              <p:charRg st="6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69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charRg st="48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69">
                                            <p:txEl>
                                              <p:charRg st="48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>
                                            <p:txEl>
                                              <p:charRg st="79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69">
                                            <p:txEl>
                                              <p:charRg st="79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10242" name="灯片编号占位符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3  </a:t>
            </a:r>
            <a:r>
              <a:rPr lang="zh-CN" altLang="en-US" dirty="0"/>
              <a:t>课程安排（</a:t>
            </a:r>
            <a:r>
              <a:rPr lang="zh-CN" altLang="en-US" sz="3000" b="0" dirty="0">
                <a:solidFill>
                  <a:schemeClr val="tx1"/>
                </a:solidFill>
              </a:rPr>
              <a:t>详见</a:t>
            </a:r>
            <a:r>
              <a:rPr lang="zh-CN" altLang="en-US" sz="3000" b="0" dirty="0">
                <a:solidFill>
                  <a:schemeClr val="tx1"/>
                </a:solidFill>
                <a:hlinkClick r:id="rId1" action="ppaction://hlinkfile"/>
              </a:rPr>
              <a:t>授课计</a:t>
            </a:r>
            <a:r>
              <a:rPr lang="zh-CN" altLang="en-US" sz="3000" b="0" dirty="0">
                <a:solidFill>
                  <a:schemeClr val="tx1"/>
                </a:solidFill>
                <a:hlinkClick r:id="rId2" action="ppaction://hlinkfile"/>
              </a:rPr>
              <a:t>划书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59455" name="Group 63"/>
          <p:cNvGraphicFramePr>
            <a:graphicFrameLocks noGrp="1"/>
          </p:cNvGraphicFramePr>
          <p:nvPr>
            <p:ph sz="half" idx="1"/>
          </p:nvPr>
        </p:nvGraphicFramePr>
        <p:xfrm>
          <a:off x="1331913" y="1700213"/>
          <a:ext cx="6084888" cy="3941763"/>
        </p:xfrm>
        <a:graphic>
          <a:graphicData uri="http://schemas.openxmlformats.org/drawingml/2006/table">
            <a:tbl>
              <a:tblPr/>
              <a:tblGrid>
                <a:gridCol w="1325562"/>
                <a:gridCol w="3513138"/>
                <a:gridCol w="1246187"/>
              </a:tblGrid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第一章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计算机系统概论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第二章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运算方法和运算器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第三章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内部存储器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第四章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指令系统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第五章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中央处理器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第六章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总线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第七章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外围设备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第八章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输入输出系统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学时</a:t>
                      </a:r>
                      <a:endParaRPr kumimoji="0" lang="zh-CN" alt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4  </a:t>
            </a:r>
            <a:r>
              <a:rPr lang="zh-CN" altLang="en-US" dirty="0"/>
              <a:t>参考资料</a:t>
            </a:r>
            <a:endParaRPr lang="zh-CN" altLang="en-US" dirty="0"/>
          </a:p>
        </p:txBody>
      </p:sp>
      <p:graphicFrame>
        <p:nvGraphicFramePr>
          <p:cNvPr id="64583" name="Group 71"/>
          <p:cNvGraphicFramePr>
            <a:graphicFrameLocks noGrp="1"/>
          </p:cNvGraphicFramePr>
          <p:nvPr>
            <p:ph idx="1"/>
          </p:nvPr>
        </p:nvGraphicFramePr>
        <p:xfrm>
          <a:off x="827088" y="1412875"/>
          <a:ext cx="6985000" cy="4879975"/>
        </p:xfrm>
        <a:graphic>
          <a:graphicData uri="http://schemas.openxmlformats.org/drawingml/2006/table">
            <a:tbl>
              <a:tblPr/>
              <a:tblGrid>
                <a:gridCol w="1225550"/>
                <a:gridCol w="3455987"/>
                <a:gridCol w="2303463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类别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名称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作者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7781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3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教材类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《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计算机组成原理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》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罗克露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《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计算机组成原理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》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蒋本珊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《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计算机组成原理与</a:t>
                      </a:r>
                      <a:b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</a:b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汇编语言程序设计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》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徐洁</a:t>
                      </a: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《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计算机组成结构化方法（英文影印版）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》 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[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荷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]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楷体_GB2312" pitchFamily="49" charset="-122"/>
                        </a:rPr>
                        <a:t>Andrew S.Tanenbaum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其它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习题类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《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计算机组成原理 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–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b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</a:b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试题、题解与题库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》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白中英、李伟华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《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计算机组成原理学习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指导与习题解析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》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蒋本珊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4  </a:t>
            </a:r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67618" name="Rectangle 34"/>
          <p:cNvSpPr/>
          <p:nvPr/>
        </p:nvSpPr>
        <p:spPr>
          <a:xfrm>
            <a:off x="457200" y="1719263"/>
            <a:ext cx="8291513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762000" indent="-7620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3400" dirty="0">
                <a:latin typeface="Arial" panose="020B0604020202020204" pitchFamily="34" charset="0"/>
                <a:ea typeface="宋体" panose="02010600030101010101" pitchFamily="2" charset="-122"/>
              </a:rPr>
              <a:t>精品课程网址</a:t>
            </a:r>
            <a:endParaRPr lang="zh-CN" altLang="en-US" sz="3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005205" lvl="1" indent="-660400" eaLnBrk="1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我院：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hlinkClick r:id="rId1"/>
              </a:rPr>
              <a:t>http://kczy.zjut.edu.cn:8001/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05205" lvl="1" indent="-660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西南交通大学：</a:t>
            </a:r>
            <a:b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hlinkClick r:id="rId2"/>
              </a:rPr>
              <a:t>http://jpkc.swjtu.edu.cn/c95/course/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05205" lvl="1" indent="-660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</a:rPr>
              <a:t>哈尔滨理工大学：</a:t>
            </a:r>
            <a:b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hlinkClick r:id="rId3"/>
              </a:rPr>
              <a:t>http://www.hrbust.edu.cn/xueyuan/com/jpkc/dmtjx.htm</a:t>
            </a:r>
            <a:endParaRPr lang="en-US" altLang="zh-CN" sz="24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05205" lvl="1" indent="-660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</a:rPr>
              <a:t>华中师范大学</a:t>
            </a:r>
            <a:endParaRPr lang="zh-CN" altLang="en-US" sz="260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1005205" lvl="1" indent="-660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Times New Roman" panose="02020603050405020304" charset="0"/>
                <a:ea typeface="宋体" panose="02010600030101010101" pitchFamily="2" charset="-122"/>
              </a:rPr>
              <a:t>其他</a:t>
            </a:r>
            <a:endParaRPr lang="zh-CN" altLang="en-US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>
                                            <p:txEl>
                                              <p:charRg st="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618">
                                            <p:txEl>
                                              <p:charRg st="7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>
                                            <p:txEl>
                                              <p:charRg st="4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618">
                                            <p:txEl>
                                              <p:charRg st="4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>
                                            <p:txEl>
                                              <p:charRg st="8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7618">
                                            <p:txEl>
                                              <p:charRg st="85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>
                                            <p:txEl>
                                              <p:charRg st="14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618">
                                            <p:txEl>
                                              <p:charRg st="147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>
                                            <p:txEl>
                                              <p:charRg st="15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7618">
                                            <p:txEl>
                                              <p:charRg st="15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演示</Application>
  <PresentationFormat>全屏显示(4:3)</PresentationFormat>
  <Paragraphs>168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楷体_GB2312</vt:lpstr>
      <vt:lpstr>新宋体</vt:lpstr>
      <vt:lpstr>Arial</vt:lpstr>
      <vt:lpstr>微软雅黑</vt:lpstr>
      <vt:lpstr>Arial Unicode MS</vt:lpstr>
      <vt:lpstr>楷体_GB2312</vt:lpstr>
      <vt:lpstr>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杨旭东</dc:creator>
  <cp:lastModifiedBy>Kukukukiki</cp:lastModifiedBy>
  <cp:revision>127</cp:revision>
  <dcterms:created xsi:type="dcterms:W3CDTF">2008-05-19T20:45:51Z</dcterms:created>
  <dcterms:modified xsi:type="dcterms:W3CDTF">2020-02-19T12:24:39Z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