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1" r:id="rId4"/>
    <p:sldId id="318" r:id="rId5"/>
    <p:sldId id="258" r:id="rId7"/>
    <p:sldId id="331" r:id="rId8"/>
    <p:sldId id="332" r:id="rId9"/>
    <p:sldId id="356" r:id="rId10"/>
    <p:sldId id="357" r:id="rId11"/>
    <p:sldId id="358" r:id="rId12"/>
    <p:sldId id="359" r:id="rId13"/>
    <p:sldId id="360" r:id="rId14"/>
    <p:sldId id="363" r:id="rId15"/>
    <p:sldId id="361" r:id="rId16"/>
    <p:sldId id="362" r:id="rId17"/>
    <p:sldId id="364" r:id="rId18"/>
    <p:sldId id="352" r:id="rId19"/>
    <p:sldId id="348" r:id="rId20"/>
    <p:sldId id="339" r:id="rId21"/>
    <p:sldId id="341" r:id="rId22"/>
    <p:sldId id="324" r:id="rId23"/>
    <p:sldId id="345" r:id="rId24"/>
    <p:sldId id="355" r:id="rId25"/>
    <p:sldId id="279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470" initials="E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clrMru>
    <a:srgbClr val="009999"/>
    <a:srgbClr val="00808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commentAuthors" Target="commentAuthors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3T20:04:57.146" idx="1">
    <p:pos x="1326" y="1859"/>
    <p:text>内存地址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23T20:08:08.058" idx="3">
    <p:pos x="4454" y="2881"/>
    <p:text>0 1</p:text>
  </p:cm>
  <p:cm authorId="1" dt="2020-02-23T20:08:49.033" idx="4">
    <p:pos x="4463" y="2001"/>
    <p:text>与硬件相关</p:text>
  </p:cm>
  <p:cm authorId="1" dt="2020-02-23T20:08:59.233" idx="5">
    <p:pos x="4454" y="1592"/>
    <p:text>脱离硬件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eaLnBrk="1" fontAlgn="base" hangingPunct="1"/>
            <a:endParaRPr lang="en-US" altLang="x-none"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 algn="r" eaLnBrk="1" fontAlgn="base" hangingPunct="1"/>
            <a:endParaRPr lang="en-US" altLang="x-none"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3076" name="Rectangle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0"/>
            <a:r>
              <a:rPr lang="zh-CN" altLang="en-US" dirty="0"/>
              <a:t>第二级</a:t>
            </a:r>
            <a:endParaRPr lang="zh-CN" altLang="en-US" dirty="0"/>
          </a:p>
          <a:p>
            <a:pPr lvl="2" indent="0"/>
            <a:r>
              <a:rPr lang="zh-CN" altLang="en-US" dirty="0"/>
              <a:t>第三级</a:t>
            </a:r>
            <a:endParaRPr lang="zh-CN" altLang="en-US" dirty="0"/>
          </a:p>
          <a:p>
            <a:pPr lvl="3" indent="0"/>
            <a:r>
              <a:rPr lang="zh-CN" altLang="en-US" dirty="0"/>
              <a:t>第四级</a:t>
            </a:r>
            <a:endParaRPr lang="zh-CN" altLang="en-US" dirty="0"/>
          </a:p>
          <a:p>
            <a:pPr lvl="4" indent="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078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eaLnBrk="1" fontAlgn="base" hangingPunct="1"/>
            <a:endParaRPr lang="en-US" altLang="x-none" sz="1200" strike="noStrike" noProof="1" dirty="0">
              <a:latin typeface="Times New Roman" panose="02020603050405020304" charset="0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en-US" altLang="x-none" sz="1200" strike="noStrike" noProof="1" dirty="0">
                <a:latin typeface="Times New Roman" panose="02020603050405020304" charset="0"/>
                <a:ea typeface="宋体" panose="02010600030101010101" pitchFamily="2" charset="-122"/>
                <a:cs typeface="+mn-ea"/>
              </a:rPr>
            </a:fld>
            <a:endParaRPr lang="en-US" altLang="x-none" sz="1200" strike="noStrike" noProof="1" dirty="0">
              <a:latin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6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6147" name="Rectangle 2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 eaLnBrk="1" hangingPunct="1"/>
            <a:r>
              <a:rPr lang="zh-CN" altLang="en-US" dirty="0"/>
              <a:t>，例如计算尺是用长度来标示数值；时钟是用指针在表盘上转动来表示时间；电表是用角度来反映电量大小，这些都是模拟计算装置。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  <p:sp>
        <p:nvSpPr>
          <p:cNvPr id="9219" name="Rectangle 2"/>
          <p:cNvSpPr>
            <a:spLocks noGrp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 eaLnBrk="1" hangingPunct="1"/>
            <a:r>
              <a:rPr lang="zh-CN" altLang="en-US" dirty="0"/>
              <a:t>专用和通用是根据计算机的效率、速度、价格、运行的经济性和适应性来划分的。专用机是最有效、最经济和最快速的计算机</a:t>
            </a:r>
            <a:r>
              <a:rPr lang="en-US" altLang="zh-CN" dirty="0"/>
              <a:t>,</a:t>
            </a:r>
            <a:r>
              <a:rPr lang="zh-CN" altLang="en-US" dirty="0"/>
              <a:t>但是它的适应性很差。通用机适应性很大</a:t>
            </a:r>
            <a:r>
              <a:rPr lang="en-US" altLang="zh-CN" dirty="0"/>
              <a:t>,</a:t>
            </a:r>
            <a:r>
              <a:rPr lang="zh-CN" altLang="en-US" dirty="0"/>
              <a:t>但是牺牲了效率、速度和经济性。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幻灯片图像占位符 11265"/>
          <p:cNvSpPr>
            <a:spLocks noGrp="1"/>
          </p:cNvSpPr>
          <p:nvPr>
            <p:ph type="sldImg"/>
          </p:nvPr>
        </p:nvSpPr>
        <p:spPr>
          <a:ln w="1"/>
        </p:spPr>
      </p:sp>
      <p:sp>
        <p:nvSpPr>
          <p:cNvPr id="11267" name="文本占位符 11266"/>
          <p:cNvSpPr>
            <a:spLocks noGrp="1"/>
          </p:cNvSpPr>
          <p:nvPr>
            <p:ph type="body"/>
          </p:nvPr>
        </p:nvSpPr>
        <p:spPr>
          <a:ln w="1"/>
        </p:spPr>
        <p:txBody>
          <a:bodyPr anchor="ctr"/>
          <a:p>
            <a:pPr lvl="0"/>
            <a:r>
              <a:rPr lang="zh-CN" altLang="en-US" dirty="0"/>
              <a:t>2014年12月16日新闻：在最近发布的世界超级计算机500强排行榜上，广州超级计算机中心的“天河二号”超级计算机再次夺冠，这已经是连续三次蝉联排行榜第一名之后第四次夺冠。天河二号是由中国国防科技大学所研发的超级计算机，其浮点运算速度高达每秒33.86千万亿次，已连续四次蝉联世界超级计算机TOP500排行榜第一位，相比第二名“泰坦”速度快了近一倍。天河二号使用的是英特尔Xeon Phi处理器。</a:t>
            </a:r>
            <a:endParaRPr lang="zh-CN" altLang="en-US" dirty="0"/>
          </a:p>
          <a:p>
            <a:pPr lvl="0"/>
            <a:endParaRPr lang="zh-CN" altLang="en-US" dirty="0"/>
          </a:p>
          <a:p>
            <a:pPr lvl="0"/>
            <a:r>
              <a:rPr lang="zh-CN" altLang="en-US" dirty="0"/>
              <a:t>“天河二号”是由国防科学技术大学研制的超级计算机系统，以峰值计算速度每秒5.49亿亿次、持续计算速度每秒3.39亿亿次双精度浮点运算的优异性能位居榜首，成为全球最快超级计算机。[1] </a:t>
            </a:r>
            <a:endParaRPr lang="zh-CN" altLang="en-US" dirty="0"/>
          </a:p>
          <a:p>
            <a:pPr lvl="0"/>
            <a:r>
              <a:rPr lang="zh-CN" altLang="en-US" dirty="0"/>
              <a:t>2014年11月17日公布的全球超级计算机500强榜单中，中国“天河二号”以比第二名美国“泰坦”快近一倍的速度连续第四次获得冠军。[2] </a:t>
            </a:r>
            <a:endParaRPr lang="zh-CN" altLang="en-US" dirty="0"/>
          </a:p>
          <a:p>
            <a:pPr lvl="0"/>
            <a:r>
              <a:rPr lang="zh-CN" altLang="en-US" dirty="0"/>
              <a:t>2015年5月，“天河二号”上成功进行了3万亿粒子数中微子和暗物质的宇宙学N体数值模拟，揭示了宇宙大爆炸1600万年之后至今约137亿年的漫长演化进程。同时这是迄今为止世界上粒子数最多的N体数值模拟。[3] </a:t>
            </a:r>
            <a:endParaRPr lang="zh-CN" altLang="en-US" dirty="0"/>
          </a:p>
          <a:p>
            <a:pPr lvl="0"/>
            <a:r>
              <a:rPr lang="zh-CN" altLang="en-US" dirty="0"/>
              <a:t>2015年11月16日，全球超级计算机500强榜单在美国公布，“天河二号”超级计算机以每秒33．86千万亿次连续第六度称雄。[4] 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/>
            <a:r>
              <a:rPr lang="zh-CN" altLang="en-US" dirty="0">
                <a:latin typeface="Arial" panose="020B0604020202020204" pitchFamily="34" charset="0"/>
              </a:rPr>
              <a:t>冯</a:t>
            </a:r>
            <a:r>
              <a:rPr lang="en-US" altLang="zh-CN" dirty="0">
                <a:latin typeface="Arial" panose="020B0604020202020204" pitchFamily="34" charset="0"/>
              </a:rPr>
              <a:t>·</a:t>
            </a:r>
            <a:r>
              <a:rPr lang="zh-CN" altLang="en-US" dirty="0">
                <a:latin typeface="Arial" panose="020B0604020202020204" pitchFamily="34" charset="0"/>
              </a:rPr>
              <a:t>诺伊曼是</a:t>
            </a:r>
            <a:r>
              <a:rPr lang="en-US" altLang="zh-CN" dirty="0">
                <a:latin typeface="Arial" panose="020B0604020202020204" pitchFamily="34" charset="0"/>
              </a:rPr>
              <a:t>20</a:t>
            </a:r>
            <a:r>
              <a:rPr lang="zh-CN" altLang="en-US" dirty="0">
                <a:latin typeface="Arial" panose="020B0604020202020204" pitchFamily="34" charset="0"/>
              </a:rPr>
              <a:t>世纪最杰出的数学家之一，他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en-US" dirty="0">
                <a:latin typeface="Arial" panose="020B0604020202020204" pitchFamily="34" charset="0"/>
              </a:rPr>
              <a:t>岁能心算八位数除法，</a:t>
            </a:r>
            <a:r>
              <a:rPr lang="en-US" altLang="zh-CN" dirty="0">
                <a:latin typeface="Arial" panose="020B0604020202020204" pitchFamily="34" charset="0"/>
              </a:rPr>
              <a:t>8</a:t>
            </a:r>
            <a:r>
              <a:rPr lang="zh-CN" altLang="en-US" dirty="0">
                <a:latin typeface="Arial" panose="020B0604020202020204" pitchFamily="34" charset="0"/>
              </a:rPr>
              <a:t>岁掌握微积分，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en-US" dirty="0">
                <a:latin typeface="Arial" panose="020B0604020202020204" pitchFamily="34" charset="0"/>
              </a:rPr>
              <a:t>岁就对集合论、泛函分析等深奥的数学领域了如指掌 。</a:t>
            </a:r>
            <a:endParaRPr lang="zh-CN" altLang="en-US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冯诺依曼可以说是和达芬奇同一级别的天才，他会讲多国语言，是物理学家和数学家，对听到、看到和读到的东西都过目不忘，甚至能将几年前读过的书逐字逐句地背诵出来。在他对计算机开始感兴趣时，他已经是世界上杰出的数学家了。</a:t>
            </a:r>
            <a:endParaRPr lang="en-US" altLang="zh-CN" dirty="0">
              <a:latin typeface="Arial" panose="020B0604020202020204" pitchFamily="34" charset="0"/>
            </a:endParaRPr>
          </a:p>
          <a:p>
            <a:pPr lvl="0"/>
            <a:r>
              <a:rPr lang="zh-CN" altLang="en-US" dirty="0">
                <a:latin typeface="Arial" panose="020B0604020202020204" pitchFamily="34" charset="0"/>
              </a:rPr>
              <a:t>据说能心算完成用无穷级数等复杂数学方法进行的求解，被称为“超高速计算机”。</a:t>
            </a:r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r>
              <a:rPr lang="zh-CN" altLang="en-US" dirty="0"/>
              <a:t>三、微处理器的发展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dirty="0"/>
              <a:t>1971</a:t>
            </a:r>
            <a:r>
              <a:rPr lang="zh-CN" altLang="en-US" dirty="0"/>
              <a:t>年</a:t>
            </a:r>
            <a:r>
              <a:rPr lang="en-US" altLang="zh-CN" dirty="0"/>
              <a:t>Intel</a:t>
            </a:r>
            <a:r>
              <a:rPr lang="zh-CN" altLang="en-US" dirty="0"/>
              <a:t>公司开发出</a:t>
            </a:r>
            <a:r>
              <a:rPr lang="en-US" altLang="zh-CN" dirty="0"/>
              <a:t>Intel 4004</a:t>
            </a:r>
            <a:r>
              <a:rPr lang="zh-CN" altLang="en-US" dirty="0"/>
              <a:t>。这是第一个将</a:t>
            </a:r>
            <a:r>
              <a:rPr lang="en-US" altLang="zh-CN" dirty="0"/>
              <a:t>CPU</a:t>
            </a:r>
            <a:r>
              <a:rPr lang="zh-CN" altLang="en-US" dirty="0"/>
              <a:t>的所有元件都放入同一块芯片内的产品，于是，微处理器诞生了。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微处理器演变中的另一个主要进步是</a:t>
            </a:r>
            <a:r>
              <a:rPr lang="en-US" altLang="zh-CN" dirty="0"/>
              <a:t>1972</a:t>
            </a:r>
            <a:r>
              <a:rPr lang="zh-CN" altLang="en-US" dirty="0"/>
              <a:t>年出现的</a:t>
            </a:r>
            <a:r>
              <a:rPr lang="en-US" altLang="zh-CN" dirty="0"/>
              <a:t>Intel 8008</a:t>
            </a:r>
            <a:r>
              <a:rPr lang="zh-CN" altLang="en-US" dirty="0"/>
              <a:t>，这是第一个</a:t>
            </a:r>
            <a:r>
              <a:rPr lang="en-US" altLang="zh-CN" dirty="0"/>
              <a:t>8</a:t>
            </a:r>
            <a:r>
              <a:rPr lang="zh-CN" altLang="en-US" dirty="0"/>
              <a:t>位微处理器，它比</a:t>
            </a:r>
            <a:r>
              <a:rPr lang="en-US" altLang="zh-CN" dirty="0"/>
              <a:t>4004</a:t>
            </a:r>
            <a:r>
              <a:rPr lang="zh-CN" altLang="en-US" dirty="0"/>
              <a:t>复杂一倍。 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dirty="0"/>
              <a:t>1974</a:t>
            </a:r>
            <a:r>
              <a:rPr lang="zh-CN" altLang="en-US" dirty="0"/>
              <a:t>年出现了</a:t>
            </a:r>
            <a:r>
              <a:rPr lang="en-US" altLang="zh-CN" dirty="0"/>
              <a:t>Intel 8080</a:t>
            </a:r>
            <a:r>
              <a:rPr lang="zh-CN" altLang="en-US" dirty="0"/>
              <a:t>。这是第一个通用微处理器，而</a:t>
            </a:r>
            <a:r>
              <a:rPr lang="en-US" altLang="zh-CN" dirty="0"/>
              <a:t>4004</a:t>
            </a:r>
            <a:r>
              <a:rPr lang="zh-CN" altLang="en-US" dirty="0"/>
              <a:t>和</a:t>
            </a:r>
            <a:r>
              <a:rPr lang="en-US" altLang="zh-CN" dirty="0"/>
              <a:t>8008</a:t>
            </a:r>
            <a:r>
              <a:rPr lang="zh-CN" altLang="en-US" dirty="0"/>
              <a:t>是为特殊用途而设计的。</a:t>
            </a:r>
            <a:r>
              <a:rPr lang="en-US" altLang="zh-CN" dirty="0"/>
              <a:t>8080</a:t>
            </a:r>
            <a:r>
              <a:rPr lang="zh-CN" altLang="en-US" dirty="0"/>
              <a:t>是为通用微机而设计的中央处理器。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70</a:t>
            </a:r>
            <a:r>
              <a:rPr lang="zh-CN" altLang="en-US" dirty="0"/>
              <a:t>年代末才出现强大的通用</a:t>
            </a:r>
            <a:r>
              <a:rPr lang="en-US" altLang="zh-CN" dirty="0"/>
              <a:t>16</a:t>
            </a:r>
            <a:r>
              <a:rPr lang="zh-CN" altLang="en-US" dirty="0"/>
              <a:t>位微处理器，</a:t>
            </a:r>
            <a:r>
              <a:rPr lang="en-US" altLang="zh-CN" dirty="0"/>
              <a:t>8086</a:t>
            </a:r>
            <a:r>
              <a:rPr lang="zh-CN" altLang="en-US" dirty="0"/>
              <a:t>便是其中之一。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这一发展趋势中的另一阶段是在</a:t>
            </a:r>
            <a:r>
              <a:rPr lang="en-US" altLang="zh-CN" dirty="0"/>
              <a:t>1981</a:t>
            </a:r>
            <a:r>
              <a:rPr lang="zh-CN" altLang="en-US" dirty="0"/>
              <a:t>年，贝尔实验室和</a:t>
            </a:r>
            <a:r>
              <a:rPr lang="en-US" altLang="zh-CN" dirty="0"/>
              <a:t>HP</a:t>
            </a:r>
            <a:r>
              <a:rPr lang="zh-CN" altLang="en-US" dirty="0"/>
              <a:t>公司开发出了</a:t>
            </a:r>
            <a:r>
              <a:rPr lang="en-US" altLang="zh-CN" dirty="0"/>
              <a:t>32</a:t>
            </a:r>
            <a:r>
              <a:rPr lang="zh-CN" altLang="en-US" dirty="0"/>
              <a:t>位单片微处理器。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en-US" altLang="zh-CN" dirty="0"/>
              <a:t>Intel</a:t>
            </a:r>
            <a:r>
              <a:rPr lang="zh-CN" altLang="en-US" dirty="0"/>
              <a:t>于</a:t>
            </a:r>
            <a:r>
              <a:rPr lang="en-US" altLang="zh-CN" dirty="0"/>
              <a:t>1985</a:t>
            </a:r>
            <a:r>
              <a:rPr lang="zh-CN" altLang="en-US" dirty="0"/>
              <a:t>年推出了</a:t>
            </a:r>
            <a:r>
              <a:rPr lang="en-US" altLang="zh-CN" dirty="0"/>
              <a:t>32</a:t>
            </a:r>
            <a:r>
              <a:rPr lang="zh-CN" altLang="en-US" dirty="0"/>
              <a:t>位微处理器</a:t>
            </a:r>
            <a:r>
              <a:rPr lang="en-US" altLang="zh-CN" dirty="0"/>
              <a:t>Intel 80386</a:t>
            </a:r>
            <a:r>
              <a:rPr lang="zh-CN" altLang="en-US" dirty="0"/>
              <a:t>，具有多任务处理功能。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</a:pPr>
            <a:r>
              <a:rPr lang="zh-CN" altLang="en-US" dirty="0"/>
              <a:t>到现在的</a:t>
            </a:r>
            <a:r>
              <a:rPr lang="en-US" altLang="zh-CN" dirty="0"/>
              <a:t>64</a:t>
            </a:r>
            <a:r>
              <a:rPr lang="zh-CN" altLang="en-US" dirty="0"/>
              <a:t>位处理器和多核处理器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8436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 eaLnBrk="1" hangingPunct="1"/>
            <a:r>
              <a:rPr lang="en-US" altLang="zh-CN" dirty="0"/>
              <a:t>20</a:t>
            </a:r>
            <a:r>
              <a:rPr lang="zh-CN" altLang="en-US" dirty="0"/>
              <a:t>世纪初，电子管的出现，使构成电子记数器和存贮部件成为可能，</a:t>
            </a:r>
            <a:r>
              <a:rPr lang="en-US" altLang="zh-CN" dirty="0"/>
              <a:t>1946</a:t>
            </a:r>
            <a:r>
              <a:rPr lang="zh-CN" altLang="en-US" dirty="0"/>
              <a:t>年诞生第一台现代电子计算机</a:t>
            </a:r>
            <a:r>
              <a:rPr lang="en-US" altLang="zh-CN" dirty="0"/>
              <a:t>ENIAC</a:t>
            </a:r>
            <a:r>
              <a:rPr lang="zh-CN" altLang="en-US" dirty="0"/>
              <a:t>，它重达</a:t>
            </a:r>
            <a:r>
              <a:rPr lang="en-US" altLang="zh-CN" dirty="0"/>
              <a:t>30</a:t>
            </a:r>
            <a:r>
              <a:rPr lang="zh-CN" altLang="en-US" dirty="0"/>
              <a:t>吨，用了</a:t>
            </a:r>
            <a:r>
              <a:rPr lang="en-US" altLang="zh-CN" dirty="0"/>
              <a:t>18000</a:t>
            </a:r>
            <a:r>
              <a:rPr lang="zh-CN" altLang="en-US" dirty="0"/>
              <a:t>多个电子管，功率</a:t>
            </a:r>
            <a:r>
              <a:rPr lang="en-US" altLang="zh-CN" dirty="0"/>
              <a:t>150</a:t>
            </a:r>
            <a:r>
              <a:rPr lang="zh-CN" altLang="en-US" dirty="0"/>
              <a:t>千瓦，占地均</a:t>
            </a:r>
            <a:r>
              <a:rPr lang="en-US" altLang="zh-CN" dirty="0"/>
              <a:t>170</a:t>
            </a:r>
            <a:r>
              <a:rPr lang="zh-CN" altLang="en-US" dirty="0"/>
              <a:t>平方米，运行速度为每秒</a:t>
            </a:r>
            <a:r>
              <a:rPr lang="en-US" altLang="zh-CN" dirty="0"/>
              <a:t>5000</a:t>
            </a:r>
            <a:r>
              <a:rPr lang="zh-CN" altLang="en-US" dirty="0"/>
              <a:t>次，当时投资约</a:t>
            </a:r>
            <a:r>
              <a:rPr lang="en-US" altLang="zh-CN" dirty="0"/>
              <a:t>140</a:t>
            </a:r>
            <a:r>
              <a:rPr lang="zh-CN" altLang="en-US" dirty="0"/>
              <a:t>万美圆 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英特尔研制出的第一款计算机芯片</a:t>
            </a:r>
            <a:r>
              <a:rPr lang="en-US" altLang="zh-CN" dirty="0">
                <a:latin typeface="Arial" panose="020B0604020202020204" pitchFamily="34" charset="0"/>
              </a:rPr>
              <a:t>——</a:t>
            </a:r>
            <a:r>
              <a:rPr lang="zh-CN" altLang="en-US" dirty="0"/>
              <a:t>俗称电脑的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大脑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，仅内置 </a:t>
            </a:r>
            <a:r>
              <a:rPr lang="en-US" altLang="zh-CN" dirty="0"/>
              <a:t>2,300 </a:t>
            </a:r>
            <a:r>
              <a:rPr lang="zh-CN" altLang="en-US" dirty="0"/>
              <a:t>个晶体管，而英特尔于 </a:t>
            </a:r>
            <a:r>
              <a:rPr lang="en-US" altLang="zh-CN" dirty="0"/>
              <a:t>2007 </a:t>
            </a:r>
            <a:r>
              <a:rPr lang="zh-CN" altLang="en-US" dirty="0"/>
              <a:t>年 </a:t>
            </a:r>
            <a:r>
              <a:rPr lang="en-US" altLang="zh-CN" dirty="0"/>
              <a:t>11 </a:t>
            </a:r>
            <a:r>
              <a:rPr lang="zh-CN" altLang="en-US" dirty="0"/>
              <a:t>月发布的最新基于 </a:t>
            </a:r>
            <a:r>
              <a:rPr lang="en-US" altLang="zh-CN" dirty="0"/>
              <a:t>45 </a:t>
            </a:r>
            <a:r>
              <a:rPr lang="zh-CN" altLang="en-US" dirty="0"/>
              <a:t>纳米生产工艺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的芯片则包含 </a:t>
            </a:r>
            <a:r>
              <a:rPr lang="en-US" altLang="zh-CN" dirty="0"/>
              <a:t>8.2 </a:t>
            </a:r>
            <a:r>
              <a:rPr lang="zh-CN" altLang="en-US" dirty="0"/>
              <a:t>亿个晶体管。</a:t>
            </a:r>
            <a:endParaRPr lang="zh-CN" altLang="en-US" dirty="0"/>
          </a:p>
          <a:p>
            <a:pPr lvl="0" eaLnBrk="1" hangingPunct="1"/>
            <a:endParaRPr lang="zh-CN" altLang="en-US" dirty="0"/>
          </a:p>
          <a:p>
            <a:pPr lvl="0" eaLnBrk="1" hangingPunct="1"/>
            <a:r>
              <a:rPr lang="zh-CN" altLang="en-US" dirty="0"/>
              <a:t>规模分类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　　名称 门</a:t>
            </a:r>
            <a:r>
              <a:rPr lang="en-US" altLang="zh-CN" dirty="0"/>
              <a:t>/</a:t>
            </a:r>
            <a:r>
              <a:rPr lang="zh-CN" altLang="en-US" dirty="0"/>
              <a:t>芯片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　　</a:t>
            </a:r>
            <a:r>
              <a:rPr lang="en-US" altLang="zh-CN" dirty="0"/>
              <a:t>SSI </a:t>
            </a:r>
            <a:r>
              <a:rPr lang="zh-CN" altLang="en-US" dirty="0"/>
              <a:t>少于</a:t>
            </a:r>
            <a:r>
              <a:rPr lang="en-US" altLang="zh-CN" dirty="0"/>
              <a:t>100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　　</a:t>
            </a:r>
            <a:r>
              <a:rPr lang="en-US" altLang="zh-CN" dirty="0"/>
              <a:t>MSI 100~1000</a:t>
            </a:r>
            <a:endParaRPr lang="en-US" altLang="zh-CN" dirty="0"/>
          </a:p>
          <a:p>
            <a:pPr lvl="0" eaLnBrk="1" hangingPunct="1"/>
            <a:r>
              <a:rPr lang="zh-CN" altLang="en-US" dirty="0"/>
              <a:t>　　</a:t>
            </a:r>
            <a:r>
              <a:rPr lang="en-US" altLang="zh-CN" dirty="0"/>
              <a:t>LSI 1000~10</a:t>
            </a:r>
            <a:r>
              <a:rPr lang="zh-CN" altLang="en-US" dirty="0"/>
              <a:t>万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　　</a:t>
            </a:r>
            <a:r>
              <a:rPr lang="en-US" altLang="zh-CN" dirty="0"/>
              <a:t>VLSI 10</a:t>
            </a:r>
            <a:r>
              <a:rPr lang="zh-CN" altLang="en-US" dirty="0"/>
              <a:t>万</a:t>
            </a:r>
            <a:r>
              <a:rPr lang="en-US" altLang="zh-CN" dirty="0"/>
              <a:t>~1000</a:t>
            </a:r>
            <a:r>
              <a:rPr lang="zh-CN" altLang="en-US" dirty="0"/>
              <a:t>万</a:t>
            </a:r>
            <a:endParaRPr lang="zh-CN" altLang="en-US" dirty="0"/>
          </a:p>
          <a:p>
            <a:pPr lvl="0" eaLnBrk="1" hangingPunct="1"/>
            <a:r>
              <a:rPr lang="zh-CN" altLang="en-US" dirty="0"/>
              <a:t>　　</a:t>
            </a:r>
            <a:r>
              <a:rPr lang="en-US" altLang="zh-CN" dirty="0"/>
              <a:t>ULSI 1000</a:t>
            </a:r>
            <a:r>
              <a:rPr lang="zh-CN" altLang="en-US" dirty="0"/>
              <a:t>万以上</a:t>
            </a:r>
            <a:endParaRPr lang="zh-CN" altLang="en-US" dirty="0"/>
          </a:p>
          <a:p>
            <a:pPr lvl="0" eaLnBrk="1" hangingPunct="1">
              <a:lnSpc>
                <a:spcPct val="80000"/>
              </a:lnSpc>
              <a:buFont typeface="Wingdings" panose="05000000000000000000" pitchFamily="2" charset="2"/>
              <a:buChar char="•"/>
            </a:pP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50</a:t>
            </a:r>
            <a:r>
              <a:rPr lang="zh-CN" altLang="en-US" dirty="0"/>
              <a:t>～</a:t>
            </a:r>
            <a:r>
              <a:rPr lang="en-US" altLang="zh-CN" dirty="0"/>
              <a:t>60</a:t>
            </a:r>
            <a:r>
              <a:rPr lang="zh-CN" altLang="en-US" dirty="0"/>
              <a:t>年代，所有计算机存储器都是由微小的铁磁体环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1970</a:t>
            </a:r>
            <a:r>
              <a:rPr lang="zh-CN" altLang="en-US" dirty="0"/>
              <a:t>年，仙童半导体公司生产出了第一个较大容量半导体存储器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从</a:t>
            </a:r>
            <a:r>
              <a:rPr lang="en-US" altLang="zh-CN" dirty="0"/>
              <a:t>1970</a:t>
            </a:r>
            <a:r>
              <a:rPr lang="zh-CN" altLang="en-US" dirty="0"/>
              <a:t>年起，半导体存储器经历了</a:t>
            </a:r>
            <a:r>
              <a:rPr lang="en-US" altLang="zh-CN" dirty="0"/>
              <a:t>11</a:t>
            </a:r>
            <a:r>
              <a:rPr lang="zh-CN" altLang="en-US" dirty="0"/>
              <a:t>代：单个芯片</a:t>
            </a:r>
            <a:r>
              <a:rPr lang="en-US" altLang="zh-CN" dirty="0"/>
              <a:t>1KB</a:t>
            </a:r>
            <a:r>
              <a:rPr lang="zh-CN" altLang="en-US" dirty="0"/>
              <a:t>、</a:t>
            </a:r>
            <a:r>
              <a:rPr lang="en-US" altLang="zh-CN" dirty="0"/>
              <a:t>4KB</a:t>
            </a:r>
            <a:r>
              <a:rPr lang="zh-CN" altLang="en-US" dirty="0"/>
              <a:t>、</a:t>
            </a:r>
            <a:r>
              <a:rPr lang="en-US" altLang="zh-CN" dirty="0"/>
              <a:t>16KB</a:t>
            </a:r>
            <a:r>
              <a:rPr lang="zh-CN" altLang="en-US" dirty="0"/>
              <a:t>、</a:t>
            </a:r>
            <a:r>
              <a:rPr lang="en-US" altLang="zh-CN" dirty="0"/>
              <a:t>64KB</a:t>
            </a:r>
            <a:r>
              <a:rPr lang="zh-CN" altLang="en-US" dirty="0"/>
              <a:t>、</a:t>
            </a:r>
            <a:r>
              <a:rPr lang="en-US" altLang="zh-CN" dirty="0"/>
              <a:t>256KB</a:t>
            </a:r>
            <a:r>
              <a:rPr lang="zh-CN" altLang="en-US" dirty="0"/>
              <a:t>、</a:t>
            </a:r>
            <a:r>
              <a:rPr lang="en-US" altLang="zh-CN" dirty="0"/>
              <a:t>1MB</a:t>
            </a:r>
            <a:r>
              <a:rPr lang="zh-CN" altLang="en-US" dirty="0"/>
              <a:t>、</a:t>
            </a:r>
            <a:r>
              <a:rPr lang="en-US" altLang="zh-CN" dirty="0"/>
              <a:t>4MB</a:t>
            </a:r>
            <a:r>
              <a:rPr lang="zh-CN" altLang="en-US" dirty="0"/>
              <a:t>、</a:t>
            </a:r>
            <a:r>
              <a:rPr lang="en-US" altLang="zh-CN" dirty="0"/>
              <a:t>16MB</a:t>
            </a:r>
            <a:r>
              <a:rPr lang="zh-CN" altLang="en-US" dirty="0"/>
              <a:t>、</a:t>
            </a:r>
            <a:r>
              <a:rPr lang="en-US" altLang="zh-CN" dirty="0"/>
              <a:t>64MB</a:t>
            </a:r>
            <a:r>
              <a:rPr lang="zh-CN" altLang="en-US" dirty="0"/>
              <a:t>、</a:t>
            </a:r>
            <a:r>
              <a:rPr lang="en-US" altLang="zh-CN" dirty="0"/>
              <a:t>256MB</a:t>
            </a:r>
            <a:r>
              <a:rPr lang="zh-CN" altLang="en-US" dirty="0"/>
              <a:t>、</a:t>
            </a:r>
            <a:r>
              <a:rPr lang="en-US" altLang="zh-CN" dirty="0"/>
              <a:t>GB</a:t>
            </a:r>
            <a:r>
              <a:rPr lang="zh-CN" altLang="en-US" dirty="0"/>
              <a:t>。</a:t>
            </a:r>
            <a:endParaRPr lang="zh-CN" altLang="en-US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dirty="0"/>
              <a:t>其中</a:t>
            </a:r>
            <a:r>
              <a:rPr lang="en-US" altLang="zh-CN" dirty="0"/>
              <a:t>1K=2</a:t>
            </a:r>
            <a:r>
              <a:rPr lang="en-US" altLang="zh-CN" baseline="30000" dirty="0"/>
              <a:t>10</a:t>
            </a:r>
            <a:r>
              <a:rPr lang="en-US" altLang="zh-CN" dirty="0"/>
              <a:t>,1M=2</a:t>
            </a:r>
            <a:r>
              <a:rPr lang="en-US" altLang="zh-CN" baseline="30000" dirty="0"/>
              <a:t>20</a:t>
            </a:r>
            <a:r>
              <a:rPr lang="en-US" altLang="zh-CN" dirty="0"/>
              <a:t>,1G=2</a:t>
            </a:r>
            <a:r>
              <a:rPr lang="en-US" altLang="zh-CN" baseline="30000" dirty="0"/>
              <a:t>30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32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/>
            <a:r>
              <a:rPr lang="zh-CN" altLang="en-US" dirty="0">
                <a:latin typeface="Arial" panose="020B0604020202020204" pitchFamily="34" charset="0"/>
              </a:rPr>
              <a:t>计算机的发展日新月异，但直到今天，几乎所有数字计算机的硬件系统仍然采用冯诺依曼机型的结构</a:t>
            </a:r>
            <a:endParaRPr lang="zh-CN" altLang="en-US" dirty="0">
              <a:latin typeface="Arial" panose="020B0604020202020204" pitchFamily="34" charset="0"/>
            </a:endParaRPr>
          </a:p>
          <a:p>
            <a:pPr lvl="1" indent="0" eaLnBrk="1" hangingPunct="1">
              <a:lnSpc>
                <a:spcPct val="125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简单运算：计算机快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lvl="1" indent="0" eaLnBrk="1" hangingPunct="1">
              <a:lnSpc>
                <a:spcPct val="125000"/>
              </a:lnSpc>
            </a:pPr>
            <a:r>
              <a:rPr lang="zh-CN" altLang="en-US" sz="3200" dirty="0">
                <a:latin typeface="Arial" panose="020B0604020202020204" pitchFamily="34" charset="0"/>
              </a:rPr>
              <a:t>复杂运算：人脑快</a:t>
            </a:r>
            <a:br>
              <a:rPr lang="en-US" altLang="zh-CN" sz="3200" dirty="0">
                <a:latin typeface="Arial" panose="020B0604020202020204" pitchFamily="34" charset="0"/>
              </a:rPr>
            </a:br>
            <a:r>
              <a:rPr lang="zh-CN" altLang="en-US" sz="3200" dirty="0">
                <a:latin typeface="Arial" panose="020B0604020202020204" pitchFamily="34" charset="0"/>
              </a:rPr>
              <a:t>（</a:t>
            </a:r>
            <a:r>
              <a:rPr lang="en-US" altLang="zh-CN" sz="3200" dirty="0">
                <a:latin typeface="Arial" panose="020B0604020202020204" pitchFamily="34" charset="0"/>
              </a:rPr>
              <a:t>《</a:t>
            </a:r>
            <a:r>
              <a:rPr lang="zh-CN" altLang="en-US" sz="3200" dirty="0">
                <a:latin typeface="Arial" panose="020B0604020202020204" pitchFamily="34" charset="0"/>
              </a:rPr>
              <a:t>计算机与人脑</a:t>
            </a:r>
            <a:r>
              <a:rPr lang="en-US" altLang="zh-CN" sz="3200" dirty="0">
                <a:latin typeface="Arial" panose="020B0604020202020204" pitchFamily="34" charset="0"/>
              </a:rPr>
              <a:t>》, </a:t>
            </a:r>
            <a:r>
              <a:rPr lang="zh-CN" altLang="en-US" sz="3200" dirty="0">
                <a:latin typeface="Arial" panose="020B0604020202020204" pitchFamily="34" charset="0"/>
              </a:rPr>
              <a:t>冯</a:t>
            </a:r>
            <a:r>
              <a:rPr lang="en-US" altLang="zh-CN" sz="3200" dirty="0">
                <a:latin typeface="Arial" panose="020B0604020202020204" pitchFamily="34" charset="0"/>
              </a:rPr>
              <a:t>· </a:t>
            </a:r>
            <a:r>
              <a:rPr lang="zh-CN" altLang="en-US" sz="3200" dirty="0">
                <a:latin typeface="Arial" panose="020B0604020202020204" pitchFamily="34" charset="0"/>
              </a:rPr>
              <a:t>诺依曼著）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altLang="zh-CN" sz="1200" dirty="0">
                <a:latin typeface="Times New Roman" panose="02020603050405020304" charset="0"/>
              </a:rPr>
            </a:fld>
            <a:endParaRPr lang="en-US" altLang="zh-CN" sz="1200" dirty="0">
              <a:latin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5293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719263"/>
            <a:ext cx="4032504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/>
          <p:nvPr/>
        </p:nvSpPr>
        <p:spPr>
          <a:xfrm>
            <a:off x="7962900" y="152400"/>
            <a:ext cx="0" cy="1524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47345"/>
            <a:r>
              <a:rPr lang="zh-CN" altLang="en-US"/>
              <a:t>第二级</a:t>
            </a:r>
            <a:endParaRPr lang="zh-CN" altLang="en-US"/>
          </a:p>
          <a:p>
            <a:pPr lvl="2" indent="-293370"/>
            <a:r>
              <a:rPr lang="zh-CN" altLang="en-US"/>
              <a:t>第三级</a:t>
            </a:r>
            <a:endParaRPr lang="zh-CN" altLang="en-US"/>
          </a:p>
          <a:p>
            <a:pPr lvl="3" indent="-292100"/>
            <a:r>
              <a:rPr lang="zh-CN" altLang="en-US"/>
              <a:t>第四级</a:t>
            </a:r>
            <a:endParaRPr lang="zh-CN" altLang="en-US"/>
          </a:p>
          <a:p>
            <a:pPr lvl="4" indent="-31623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9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1030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/>
            </a:lvl1pPr>
          </a:lstStyle>
          <a:p>
            <a:pPr lvl="0" eaLnBrk="1" fontAlgn="base" hangingPunct="1"/>
            <a:endParaRPr lang="en-US" altLang="x-none" strike="noStrike" noProof="1" dirty="0"/>
          </a:p>
        </p:txBody>
      </p:sp>
      <p:sp>
        <p:nvSpPr>
          <p:cNvPr id="1031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  <p:grpSp>
        <p:nvGrpSpPr>
          <p:cNvPr id="1032" name="组合 1031"/>
          <p:cNvGrpSpPr/>
          <p:nvPr/>
        </p:nvGrpSpPr>
        <p:grpSpPr>
          <a:xfrm>
            <a:off x="8153400" y="152400"/>
            <a:ext cx="792163" cy="1295400"/>
            <a:chOff x="0" y="0"/>
            <a:chExt cx="528" cy="864"/>
          </a:xfrm>
        </p:grpSpPr>
        <p:sp>
          <p:nvSpPr>
            <p:cNvPr id="1033" name="Oval 9"/>
            <p:cNvSpPr/>
            <p:nvPr/>
          </p:nvSpPr>
          <p:spPr>
            <a:xfrm>
              <a:off x="0" y="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4" name="Oval 10"/>
            <p:cNvSpPr/>
            <p:nvPr/>
          </p:nvSpPr>
          <p:spPr>
            <a:xfrm>
              <a:off x="112" y="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Oval 11"/>
            <p:cNvSpPr/>
            <p:nvPr/>
          </p:nvSpPr>
          <p:spPr>
            <a:xfrm>
              <a:off x="224" y="0"/>
              <a:ext cx="78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Oval 12"/>
            <p:cNvSpPr/>
            <p:nvPr/>
          </p:nvSpPr>
          <p:spPr>
            <a:xfrm>
              <a:off x="0" y="112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Oval 13"/>
            <p:cNvSpPr/>
            <p:nvPr/>
          </p:nvSpPr>
          <p:spPr>
            <a:xfrm>
              <a:off x="112" y="112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8" name="Oval 14"/>
            <p:cNvSpPr/>
            <p:nvPr/>
          </p:nvSpPr>
          <p:spPr>
            <a:xfrm>
              <a:off x="224" y="112"/>
              <a:ext cx="78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9" name="Oval 15"/>
            <p:cNvSpPr/>
            <p:nvPr/>
          </p:nvSpPr>
          <p:spPr>
            <a:xfrm>
              <a:off x="336" y="112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0" name="Oval 16"/>
            <p:cNvSpPr/>
            <p:nvPr/>
          </p:nvSpPr>
          <p:spPr>
            <a:xfrm>
              <a:off x="0" y="224"/>
              <a:ext cx="80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1" name="Oval 17"/>
            <p:cNvSpPr/>
            <p:nvPr/>
          </p:nvSpPr>
          <p:spPr>
            <a:xfrm>
              <a:off x="112" y="224"/>
              <a:ext cx="79" cy="7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2" name="Oval 18"/>
            <p:cNvSpPr/>
            <p:nvPr/>
          </p:nvSpPr>
          <p:spPr>
            <a:xfrm>
              <a:off x="224" y="22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3" name="Oval 19"/>
            <p:cNvSpPr/>
            <p:nvPr/>
          </p:nvSpPr>
          <p:spPr>
            <a:xfrm>
              <a:off x="336" y="224"/>
              <a:ext cx="78" cy="7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4" name="Oval 20"/>
            <p:cNvSpPr/>
            <p:nvPr/>
          </p:nvSpPr>
          <p:spPr>
            <a:xfrm>
              <a:off x="448" y="224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5" name="Oval 21"/>
            <p:cNvSpPr/>
            <p:nvPr/>
          </p:nvSpPr>
          <p:spPr>
            <a:xfrm>
              <a:off x="0" y="33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6" name="Oval 22"/>
            <p:cNvSpPr/>
            <p:nvPr/>
          </p:nvSpPr>
          <p:spPr>
            <a:xfrm>
              <a:off x="112" y="33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7" name="Oval 23"/>
            <p:cNvSpPr/>
            <p:nvPr/>
          </p:nvSpPr>
          <p:spPr>
            <a:xfrm>
              <a:off x="224" y="336"/>
              <a:ext cx="78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8" name="Oval 24"/>
            <p:cNvSpPr/>
            <p:nvPr/>
          </p:nvSpPr>
          <p:spPr>
            <a:xfrm>
              <a:off x="336" y="336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49" name="Oval 25"/>
            <p:cNvSpPr/>
            <p:nvPr/>
          </p:nvSpPr>
          <p:spPr>
            <a:xfrm>
              <a:off x="0" y="44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0" name="Oval 26"/>
            <p:cNvSpPr/>
            <p:nvPr/>
          </p:nvSpPr>
          <p:spPr>
            <a:xfrm>
              <a:off x="112" y="44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1" name="Oval 27"/>
            <p:cNvSpPr/>
            <p:nvPr/>
          </p:nvSpPr>
          <p:spPr>
            <a:xfrm>
              <a:off x="224" y="44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2" name="Oval 28"/>
            <p:cNvSpPr/>
            <p:nvPr/>
          </p:nvSpPr>
          <p:spPr>
            <a:xfrm>
              <a:off x="336" y="448"/>
              <a:ext cx="78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3" name="Oval 29"/>
            <p:cNvSpPr/>
            <p:nvPr/>
          </p:nvSpPr>
          <p:spPr>
            <a:xfrm>
              <a:off x="448" y="44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4" name="Oval 30"/>
            <p:cNvSpPr/>
            <p:nvPr/>
          </p:nvSpPr>
          <p:spPr>
            <a:xfrm>
              <a:off x="0" y="56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5" name="Oval 31"/>
            <p:cNvSpPr/>
            <p:nvPr/>
          </p:nvSpPr>
          <p:spPr>
            <a:xfrm>
              <a:off x="112" y="56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6" name="Oval 32"/>
            <p:cNvSpPr/>
            <p:nvPr/>
          </p:nvSpPr>
          <p:spPr>
            <a:xfrm>
              <a:off x="224" y="560"/>
              <a:ext cx="78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7" name="Oval 33"/>
            <p:cNvSpPr/>
            <p:nvPr/>
          </p:nvSpPr>
          <p:spPr>
            <a:xfrm>
              <a:off x="336" y="560"/>
              <a:ext cx="78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8" name="Oval 34"/>
            <p:cNvSpPr/>
            <p:nvPr/>
          </p:nvSpPr>
          <p:spPr>
            <a:xfrm>
              <a:off x="0" y="672"/>
              <a:ext cx="80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59" name="Oval 35"/>
            <p:cNvSpPr/>
            <p:nvPr/>
          </p:nvSpPr>
          <p:spPr>
            <a:xfrm>
              <a:off x="112" y="672"/>
              <a:ext cx="79" cy="7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0" name="Oval 36"/>
            <p:cNvSpPr/>
            <p:nvPr/>
          </p:nvSpPr>
          <p:spPr>
            <a:xfrm>
              <a:off x="224" y="67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1" name="Oval 37"/>
            <p:cNvSpPr/>
            <p:nvPr/>
          </p:nvSpPr>
          <p:spPr>
            <a:xfrm>
              <a:off x="336" y="672"/>
              <a:ext cx="78" cy="7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2" name="Oval 38"/>
            <p:cNvSpPr/>
            <p:nvPr/>
          </p:nvSpPr>
          <p:spPr>
            <a:xfrm>
              <a:off x="112" y="78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63" name="Oval 39"/>
            <p:cNvSpPr/>
            <p:nvPr/>
          </p:nvSpPr>
          <p:spPr>
            <a:xfrm>
              <a:off x="336" y="784"/>
              <a:ext cx="78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Line 2"/>
          <p:cNvSpPr/>
          <p:nvPr/>
        </p:nvSpPr>
        <p:spPr>
          <a:xfrm>
            <a:off x="7315200" y="1066800"/>
            <a:ext cx="0" cy="449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1" name="组合 2050"/>
          <p:cNvGrpSpPr/>
          <p:nvPr/>
        </p:nvGrpSpPr>
        <p:grpSpPr>
          <a:xfrm>
            <a:off x="7493000" y="2992438"/>
            <a:ext cx="1338263" cy="2189162"/>
            <a:chOff x="0" y="0"/>
            <a:chExt cx="843" cy="1379"/>
          </a:xfrm>
        </p:grpSpPr>
        <p:sp>
          <p:nvSpPr>
            <p:cNvPr id="2052" name="Oval 9"/>
            <p:cNvSpPr/>
            <p:nvPr/>
          </p:nvSpPr>
          <p:spPr>
            <a:xfrm>
              <a:off x="0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3" name="Oval 10"/>
            <p:cNvSpPr/>
            <p:nvPr/>
          </p:nvSpPr>
          <p:spPr>
            <a:xfrm>
              <a:off x="179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4" name="Oval 11"/>
            <p:cNvSpPr/>
            <p:nvPr/>
          </p:nvSpPr>
          <p:spPr>
            <a:xfrm>
              <a:off x="358" y="0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5" name="Oval 12"/>
            <p:cNvSpPr/>
            <p:nvPr/>
          </p:nvSpPr>
          <p:spPr>
            <a:xfrm>
              <a:off x="0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6" name="Oval 13"/>
            <p:cNvSpPr/>
            <p:nvPr/>
          </p:nvSpPr>
          <p:spPr>
            <a:xfrm>
              <a:off x="179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7" name="Oval 14"/>
            <p:cNvSpPr/>
            <p:nvPr/>
          </p:nvSpPr>
          <p:spPr>
            <a:xfrm>
              <a:off x="358" y="179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8" name="Oval 15"/>
            <p:cNvSpPr/>
            <p:nvPr/>
          </p:nvSpPr>
          <p:spPr>
            <a:xfrm>
              <a:off x="537" y="1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59" name="Oval 16"/>
            <p:cNvSpPr/>
            <p:nvPr/>
          </p:nvSpPr>
          <p:spPr>
            <a:xfrm>
              <a:off x="0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0" name="Oval 17"/>
            <p:cNvSpPr/>
            <p:nvPr/>
          </p:nvSpPr>
          <p:spPr>
            <a:xfrm>
              <a:off x="179" y="358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1" name="Oval 18"/>
            <p:cNvSpPr/>
            <p:nvPr/>
          </p:nvSpPr>
          <p:spPr>
            <a:xfrm>
              <a:off x="358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2" name="Oval 19"/>
            <p:cNvSpPr/>
            <p:nvPr/>
          </p:nvSpPr>
          <p:spPr>
            <a:xfrm>
              <a:off x="537" y="358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3" name="Oval 20"/>
            <p:cNvSpPr/>
            <p:nvPr/>
          </p:nvSpPr>
          <p:spPr>
            <a:xfrm>
              <a:off x="716" y="3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4" name="Oval 21"/>
            <p:cNvSpPr/>
            <p:nvPr/>
          </p:nvSpPr>
          <p:spPr>
            <a:xfrm>
              <a:off x="0" y="536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5" name="Oval 22"/>
            <p:cNvSpPr/>
            <p:nvPr/>
          </p:nvSpPr>
          <p:spPr>
            <a:xfrm>
              <a:off x="179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6" name="Oval 23"/>
            <p:cNvSpPr/>
            <p:nvPr/>
          </p:nvSpPr>
          <p:spPr>
            <a:xfrm>
              <a:off x="358" y="536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7" name="Oval 24"/>
            <p:cNvSpPr/>
            <p:nvPr/>
          </p:nvSpPr>
          <p:spPr>
            <a:xfrm>
              <a:off x="537" y="536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8" name="Oval 25"/>
            <p:cNvSpPr/>
            <p:nvPr/>
          </p:nvSpPr>
          <p:spPr>
            <a:xfrm>
              <a:off x="0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69" name="Oval 26"/>
            <p:cNvSpPr/>
            <p:nvPr/>
          </p:nvSpPr>
          <p:spPr>
            <a:xfrm>
              <a:off x="179" y="715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0" name="Oval 27"/>
            <p:cNvSpPr/>
            <p:nvPr/>
          </p:nvSpPr>
          <p:spPr>
            <a:xfrm>
              <a:off x="358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1" name="Oval 28"/>
            <p:cNvSpPr/>
            <p:nvPr/>
          </p:nvSpPr>
          <p:spPr>
            <a:xfrm>
              <a:off x="537" y="715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2" name="Oval 29"/>
            <p:cNvSpPr/>
            <p:nvPr/>
          </p:nvSpPr>
          <p:spPr>
            <a:xfrm>
              <a:off x="716" y="715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3" name="Oval 30"/>
            <p:cNvSpPr/>
            <p:nvPr/>
          </p:nvSpPr>
          <p:spPr>
            <a:xfrm>
              <a:off x="0" y="89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4" name="Oval 31"/>
            <p:cNvSpPr/>
            <p:nvPr/>
          </p:nvSpPr>
          <p:spPr>
            <a:xfrm>
              <a:off x="179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5" name="Oval 32"/>
            <p:cNvSpPr/>
            <p:nvPr/>
          </p:nvSpPr>
          <p:spPr>
            <a:xfrm>
              <a:off x="358" y="894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6" name="Oval 33"/>
            <p:cNvSpPr/>
            <p:nvPr/>
          </p:nvSpPr>
          <p:spPr>
            <a:xfrm>
              <a:off x="537" y="894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7" name="Oval 34"/>
            <p:cNvSpPr/>
            <p:nvPr/>
          </p:nvSpPr>
          <p:spPr>
            <a:xfrm>
              <a:off x="0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8" name="Oval 35"/>
            <p:cNvSpPr/>
            <p:nvPr/>
          </p:nvSpPr>
          <p:spPr>
            <a:xfrm>
              <a:off x="179" y="107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79" name="Oval 36"/>
            <p:cNvSpPr/>
            <p:nvPr/>
          </p:nvSpPr>
          <p:spPr>
            <a:xfrm>
              <a:off x="358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0" name="Oval 37"/>
            <p:cNvSpPr/>
            <p:nvPr/>
          </p:nvSpPr>
          <p:spPr>
            <a:xfrm>
              <a:off x="537" y="1073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1" name="Oval 38"/>
            <p:cNvSpPr/>
            <p:nvPr/>
          </p:nvSpPr>
          <p:spPr>
            <a:xfrm>
              <a:off x="179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82" name="Oval 39"/>
            <p:cNvSpPr/>
            <p:nvPr/>
          </p:nvSpPr>
          <p:spPr>
            <a:xfrm>
              <a:off x="537" y="1252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wrap="none" anchor="ctr"/>
            <a:p>
              <a:pPr lvl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83" name="Line 40"/>
          <p:cNvSpPr/>
          <p:nvPr/>
        </p:nvSpPr>
        <p:spPr>
          <a:xfrm>
            <a:off x="304800" y="2819400"/>
            <a:ext cx="8229600" cy="0"/>
          </a:xfrm>
          <a:prstGeom prst="line">
            <a:avLst/>
          </a:prstGeom>
          <a:ln w="63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84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85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47345"/>
            <a:r>
              <a:rPr lang="zh-CN" altLang="en-US"/>
              <a:t>第二级</a:t>
            </a:r>
            <a:endParaRPr lang="zh-CN" altLang="en-US"/>
          </a:p>
          <a:p>
            <a:pPr lvl="2" indent="-293370"/>
            <a:r>
              <a:rPr lang="zh-CN" altLang="en-US"/>
              <a:t>第三级</a:t>
            </a:r>
            <a:endParaRPr lang="zh-CN" altLang="en-US"/>
          </a:p>
          <a:p>
            <a:pPr lvl="3" indent="-292100"/>
            <a:r>
              <a:rPr lang="zh-CN" altLang="en-US"/>
              <a:t>第四级</a:t>
            </a:r>
            <a:endParaRPr lang="zh-CN" altLang="en-US"/>
          </a:p>
          <a:p>
            <a:pPr lvl="4" indent="-31623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86" name="Rectangle 5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000"/>
            </a:lvl1pPr>
          </a:lstStyle>
          <a:p>
            <a:pPr lvl="0" eaLnBrk="1" fontAlgn="base" hangingPunct="1"/>
            <a:fld id="{BB962C8B-B14F-4D97-AF65-F5344CB8AC3E}" type="datetime1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  <p:sp>
        <p:nvSpPr>
          <p:cNvPr id="2087" name="Rectangle 6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000">
                <a:latin typeface="楷体_GB2312" pitchFamily="1" charset="-122"/>
                <a:ea typeface="楷体_GB2312" pitchFamily="1" charset="-122"/>
              </a:defRPr>
            </a:lvl1pPr>
          </a:lstStyle>
          <a:p>
            <a:pPr lvl="0"/>
            <a:r>
              <a:rPr lang="zh-CN" altLang="en-US" dirty="0"/>
              <a:t>邮电大学</a:t>
            </a:r>
            <a:r>
              <a:rPr lang="en-US" altLang="zh-CN" sz="1000" dirty="0">
                <a:latin typeface="楷体_GB2312" pitchFamily="1" charset="-122"/>
                <a:ea typeface="楷体_GB2312" pitchFamily="1" charset="-122"/>
              </a:rPr>
              <a:t>-</a:t>
            </a:r>
            <a:r>
              <a:rPr lang="zh-CN" altLang="en-US" sz="1000" dirty="0">
                <a:latin typeface="楷体_GB2312" pitchFamily="1" charset="-122"/>
                <a:ea typeface="楷体_GB2312" pitchFamily="1" charset="-122"/>
              </a:rPr>
              <a:t>计算机学院杨旭东</a:t>
            </a:r>
            <a:endParaRPr lang="zh-CN" altLang="en-US" sz="10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088" name="Rectangle 7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000"/>
            </a:lvl1pPr>
          </a:lstStyle>
          <a:p>
            <a:pPr lvl="0" eaLnBrk="1" fontAlgn="base" hangingPunct="1"/>
            <a:fld id="{9A0DB2DC-4C9A-4742-B13C-FB6460FD3503}" type="slidenum">
              <a:rPr lang="en-US" altLang="x-none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x-none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None/>
        <a:defRPr sz="39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92150" lvl="1" indent="-347345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87425" lvl="2" indent="-29337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81430" lvl="3" indent="-2921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598930" lvl="4" indent="-31623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jpeg"/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0" Type="http://schemas.openxmlformats.org/officeDocument/2006/relationships/notesSlide" Target="../notesSlides/notesSlide7.xml"/><Relationship Id="rId2" Type="http://schemas.openxmlformats.org/officeDocument/2006/relationships/image" Target="../media/image39.png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4.jpeg"/><Relationship Id="rId17" Type="http://schemas.openxmlformats.org/officeDocument/2006/relationships/image" Target="../media/image53.png"/><Relationship Id="rId16" Type="http://schemas.openxmlformats.org/officeDocument/2006/relationships/image" Target="../media/image52.jpeg"/><Relationship Id="rId15" Type="http://schemas.openxmlformats.org/officeDocument/2006/relationships/image" Target="../media/image51.png"/><Relationship Id="rId14" Type="http://schemas.openxmlformats.org/officeDocument/2006/relationships/image" Target="../media/image50.png"/><Relationship Id="rId13" Type="http://schemas.openxmlformats.org/officeDocument/2006/relationships/image" Target="../media/image49.png"/><Relationship Id="rId12" Type="http://schemas.openxmlformats.org/officeDocument/2006/relationships/image" Target="../media/image48.png"/><Relationship Id="rId11" Type="http://schemas.openxmlformats.org/officeDocument/2006/relationships/image" Target="../media/image47.png"/><Relationship Id="rId10" Type="http://schemas.openxmlformats.org/officeDocument/2006/relationships/image" Target="../media/image46.png"/><Relationship Id="rId1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.png"/><Relationship Id="rId8" Type="http://schemas.openxmlformats.org/officeDocument/2006/relationships/image" Target="../media/image10.jpe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68.png"/><Relationship Id="rId14" Type="http://schemas.openxmlformats.org/officeDocument/2006/relationships/image" Target="../media/image67.png"/><Relationship Id="rId13" Type="http://schemas.openxmlformats.org/officeDocument/2006/relationships/image" Target="../media/image66.png"/><Relationship Id="rId12" Type="http://schemas.openxmlformats.org/officeDocument/2006/relationships/image" Target="../media/image65.png"/><Relationship Id="rId11" Type="http://schemas.openxmlformats.org/officeDocument/2006/relationships/image" Target="../media/image64.png"/><Relationship Id="rId10" Type="http://schemas.openxmlformats.org/officeDocument/2006/relationships/image" Target="../media/image63.png"/><Relationship Id="rId1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7.png"/><Relationship Id="rId8" Type="http://schemas.openxmlformats.org/officeDocument/2006/relationships/image" Target="../media/image76.png"/><Relationship Id="rId7" Type="http://schemas.openxmlformats.org/officeDocument/2006/relationships/image" Target="../media/image75.png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89.png"/><Relationship Id="rId20" Type="http://schemas.openxmlformats.org/officeDocument/2006/relationships/image" Target="../media/image88.png"/><Relationship Id="rId2" Type="http://schemas.openxmlformats.org/officeDocument/2006/relationships/image" Target="../media/image70.png"/><Relationship Id="rId19" Type="http://schemas.openxmlformats.org/officeDocument/2006/relationships/image" Target="../media/image87.png"/><Relationship Id="rId18" Type="http://schemas.openxmlformats.org/officeDocument/2006/relationships/image" Target="../media/image86.png"/><Relationship Id="rId17" Type="http://schemas.openxmlformats.org/officeDocument/2006/relationships/image" Target="../media/image85.png"/><Relationship Id="rId16" Type="http://schemas.openxmlformats.org/officeDocument/2006/relationships/image" Target="../media/image84.png"/><Relationship Id="rId15" Type="http://schemas.openxmlformats.org/officeDocument/2006/relationships/image" Target="../media/image83.png"/><Relationship Id="rId14" Type="http://schemas.openxmlformats.org/officeDocument/2006/relationships/image" Target="../media/image82.png"/><Relationship Id="rId13" Type="http://schemas.openxmlformats.org/officeDocument/2006/relationships/image" Target="../media/image81.png"/><Relationship Id="rId12" Type="http://schemas.openxmlformats.org/officeDocument/2006/relationships/image" Target="../media/image80.png"/><Relationship Id="rId11" Type="http://schemas.openxmlformats.org/officeDocument/2006/relationships/image" Target="../media/image79.png"/><Relationship Id="rId10" Type="http://schemas.openxmlformats.org/officeDocument/2006/relationships/image" Target="../media/image78.png"/><Relationship Id="rId1" Type="http://schemas.openxmlformats.org/officeDocument/2006/relationships/image" Target="../media/image6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0.jpeg"/><Relationship Id="rId1" Type="http://schemas.openxmlformats.org/officeDocument/2006/relationships/hyperlink" Target="1.4.sw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1.png"/><Relationship Id="rId1" Type="http://schemas.openxmlformats.org/officeDocument/2006/relationships/hyperlink" Target="1.7.sw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hyperlink" Target="1.1.swf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jpe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6.png"/><Relationship Id="rId14" Type="http://schemas.openxmlformats.org/officeDocument/2006/relationships/image" Target="../media/image15.png"/><Relationship Id="rId13" Type="http://schemas.openxmlformats.org/officeDocument/2006/relationships/image" Target="../media/image14.png"/><Relationship Id="rId12" Type="http://schemas.openxmlformats.org/officeDocument/2006/relationships/image" Target="../media/image13.png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10.jpe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32.jpeg"/><Relationship Id="rId16" Type="http://schemas.openxmlformats.org/officeDocument/2006/relationships/image" Target="../media/image31.png"/><Relationship Id="rId15" Type="http://schemas.openxmlformats.org/officeDocument/2006/relationships/image" Target="../media/image30.png"/><Relationship Id="rId14" Type="http://schemas.openxmlformats.org/officeDocument/2006/relationships/image" Target="../media/image29.png"/><Relationship Id="rId13" Type="http://schemas.openxmlformats.org/officeDocument/2006/relationships/image" Target="../media/image28.png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/>
              <a:t>第一章  计算机系统概论</a:t>
            </a:r>
            <a:endParaRPr lang="zh-CN" altLang="en-US"/>
          </a:p>
        </p:txBody>
      </p:sp>
      <p:sp>
        <p:nvSpPr>
          <p:cNvPr id="4100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>
              <a:buNone/>
            </a:pPr>
            <a:r>
              <a:rPr lang="en-US" altLang="zh-CN" dirty="0">
                <a:cs typeface="Arial" panose="020B0604020202020204" pitchFamily="34" charset="0"/>
              </a:rPr>
              <a:t>1.1</a:t>
            </a:r>
            <a:r>
              <a:rPr lang="zh-CN" altLang="en-US" dirty="0"/>
              <a:t>计算机的分类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panose="020B0604020202020204" pitchFamily="34" charset="0"/>
              </a:rPr>
              <a:t>1.2</a:t>
            </a:r>
            <a:r>
              <a:rPr lang="zh-CN" altLang="en-US" dirty="0">
                <a:cs typeface="Arial" panose="020B0604020202020204" pitchFamily="34" charset="0"/>
              </a:rPr>
              <a:t>计算机发展简史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panose="020B0604020202020204" pitchFamily="34" charset="0"/>
              </a:rPr>
              <a:t>1.3</a:t>
            </a:r>
            <a:r>
              <a:rPr lang="zh-CN" altLang="en-US" dirty="0"/>
              <a:t>计算机的硬件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Arial" panose="020B0604020202020204" pitchFamily="34" charset="0"/>
              </a:rPr>
              <a:t>1.4</a:t>
            </a:r>
            <a:r>
              <a:rPr lang="zh-CN" altLang="en-US" dirty="0"/>
              <a:t>计算机的软件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1.5</a:t>
            </a:r>
            <a:r>
              <a:rPr lang="zh-CN" altLang="en-US" dirty="0"/>
              <a:t>计算机系统的层次结构</a:t>
            </a:r>
            <a:endParaRPr lang="zh-CN" altLang="en-US" dirty="0"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五大功能部件的作用与发展</a:t>
            </a:r>
            <a:endParaRPr lang="en-US" altLang="zh-CN" dirty="0"/>
          </a:p>
        </p:txBody>
      </p:sp>
      <p:sp>
        <p:nvSpPr>
          <p:cNvPr id="17410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7824788" cy="45593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</a:t>
            </a:r>
            <a:r>
              <a:rPr lang="en-US" altLang="zh-CN" sz="3200" dirty="0"/>
              <a:t>Intel</a:t>
            </a:r>
            <a:r>
              <a:rPr lang="zh-CN" altLang="en-US" sz="3200" dirty="0"/>
              <a:t>芯片发展：</a:t>
            </a:r>
            <a:endParaRPr lang="en-US" altLang="zh-CN" sz="3200" dirty="0"/>
          </a:p>
        </p:txBody>
      </p:sp>
      <p:cxnSp>
        <p:nvCxnSpPr>
          <p:cNvPr id="17412" name="直接连接符 80"/>
          <p:cNvCxnSpPr/>
          <p:nvPr/>
        </p:nvCxnSpPr>
        <p:spPr>
          <a:xfrm>
            <a:off x="3733800" y="2286000"/>
            <a:ext cx="1143000" cy="1588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7413" name="Picture 4" descr="400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2038" y="201613"/>
            <a:ext cx="2286000" cy="164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TextBox 85"/>
          <p:cNvSpPr/>
          <p:nvPr/>
        </p:nvSpPr>
        <p:spPr>
          <a:xfrm>
            <a:off x="4872038" y="1766888"/>
            <a:ext cx="2549525" cy="1155700"/>
          </a:xfrm>
          <a:prstGeom prst="roundRect">
            <a:avLst>
              <a:gd name="adj" fmla="val 16667"/>
            </a:avLst>
          </a:prstGeom>
          <a:solidFill>
            <a:srgbClr val="FFFFC2"/>
          </a:solidFill>
          <a:ln w="9525" cap="flat" cmpd="sng">
            <a:solidFill>
              <a:srgbClr val="99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1971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年</a:t>
            </a: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11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月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一次处理</a:t>
            </a: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位数据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运算速度</a:t>
            </a: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0.06MIPS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7415" name="组合 17414"/>
          <p:cNvGrpSpPr/>
          <p:nvPr/>
        </p:nvGrpSpPr>
        <p:grpSpPr>
          <a:xfrm>
            <a:off x="1447800" y="1828800"/>
            <a:ext cx="5943600" cy="4495800"/>
            <a:chOff x="0" y="0"/>
            <a:chExt cx="5943600" cy="4495800"/>
          </a:xfrm>
        </p:grpSpPr>
        <p:grpSp>
          <p:nvGrpSpPr>
            <p:cNvPr id="2" name="组合 17415"/>
            <p:cNvGrpSpPr/>
            <p:nvPr/>
          </p:nvGrpSpPr>
          <p:grpSpPr>
            <a:xfrm>
              <a:off x="0" y="0"/>
              <a:ext cx="5943600" cy="4495800"/>
              <a:chOff x="0" y="0"/>
              <a:chExt cx="3744" cy="2832"/>
            </a:xfrm>
          </p:grpSpPr>
          <p:sp>
            <p:nvSpPr>
              <p:cNvPr id="17416" name="Freeform 6"/>
              <p:cNvSpPr>
                <a:spLocks noEditPoints="1"/>
              </p:cNvSpPr>
              <p:nvPr/>
            </p:nvSpPr>
            <p:spPr>
              <a:xfrm>
                <a:off x="0" y="288"/>
                <a:ext cx="3744" cy="2544"/>
              </a:xfrm>
              <a:custGeom>
                <a:avLst/>
                <a:gdLst/>
                <a:ahLst/>
                <a:cxnLst>
                  <a:cxn ang="0">
                    <a:pos x="1092" y="50"/>
                  </a:cxn>
                  <a:cxn ang="0">
                    <a:pos x="822" y="168"/>
                  </a:cxn>
                  <a:cxn ang="0">
                    <a:pos x="594" y="300"/>
                  </a:cxn>
                  <a:cxn ang="0">
                    <a:pos x="406" y="446"/>
                  </a:cxn>
                  <a:cxn ang="0">
                    <a:pos x="254" y="604"/>
                  </a:cxn>
                  <a:cxn ang="0">
                    <a:pos x="140" y="772"/>
                  </a:cxn>
                  <a:cxn ang="0">
                    <a:pos x="60" y="944"/>
                  </a:cxn>
                  <a:cxn ang="0">
                    <a:pos x="14" y="1122"/>
                  </a:cxn>
                  <a:cxn ang="0">
                    <a:pos x="0" y="1300"/>
                  </a:cxn>
                  <a:cxn ang="0">
                    <a:pos x="18" y="1476"/>
                  </a:cxn>
                  <a:cxn ang="0">
                    <a:pos x="64" y="1650"/>
                  </a:cxn>
                  <a:cxn ang="0">
                    <a:pos x="138" y="1818"/>
                  </a:cxn>
                  <a:cxn ang="0">
                    <a:pos x="238" y="1978"/>
                  </a:cxn>
                  <a:cxn ang="0">
                    <a:pos x="364" y="2126"/>
                  </a:cxn>
                  <a:cxn ang="0">
                    <a:pos x="512" y="2262"/>
                  </a:cxn>
                  <a:cxn ang="0">
                    <a:pos x="684" y="2382"/>
                  </a:cxn>
                  <a:cxn ang="0">
                    <a:pos x="874" y="2484"/>
                  </a:cxn>
                  <a:cxn ang="0">
                    <a:pos x="1086" y="2564"/>
                  </a:cxn>
                  <a:cxn ang="0">
                    <a:pos x="1314" y="2622"/>
                  </a:cxn>
                  <a:cxn ang="0">
                    <a:pos x="1558" y="2654"/>
                  </a:cxn>
                  <a:cxn ang="0">
                    <a:pos x="1818" y="2658"/>
                  </a:cxn>
                  <a:cxn ang="0">
                    <a:pos x="2090" y="2632"/>
                  </a:cxn>
                  <a:cxn ang="0">
                    <a:pos x="2374" y="2574"/>
                  </a:cxn>
                  <a:cxn ang="0">
                    <a:pos x="2544" y="2912"/>
                  </a:cxn>
                  <a:cxn ang="0">
                    <a:pos x="1868" y="1552"/>
                  </a:cxn>
                  <a:cxn ang="0">
                    <a:pos x="1956" y="1914"/>
                  </a:cxn>
                  <a:cxn ang="0">
                    <a:pos x="1788" y="1936"/>
                  </a:cxn>
                  <a:cxn ang="0">
                    <a:pos x="1616" y="1934"/>
                  </a:cxn>
                  <a:cxn ang="0">
                    <a:pos x="1442" y="1912"/>
                  </a:cxn>
                  <a:cxn ang="0">
                    <a:pos x="1272" y="1872"/>
                  </a:cxn>
                  <a:cxn ang="0">
                    <a:pos x="1108" y="1812"/>
                  </a:cxn>
                  <a:cxn ang="0">
                    <a:pos x="952" y="1736"/>
                  </a:cxn>
                  <a:cxn ang="0">
                    <a:pos x="810" y="1646"/>
                  </a:cxn>
                  <a:cxn ang="0">
                    <a:pos x="684" y="1542"/>
                  </a:cxn>
                  <a:cxn ang="0">
                    <a:pos x="578" y="1428"/>
                  </a:cxn>
                  <a:cxn ang="0">
                    <a:pos x="494" y="1304"/>
                  </a:cxn>
                  <a:cxn ang="0">
                    <a:pos x="438" y="1170"/>
                  </a:cxn>
                  <a:cxn ang="0">
                    <a:pos x="410" y="1032"/>
                  </a:cxn>
                  <a:cxn ang="0">
                    <a:pos x="416" y="888"/>
                  </a:cxn>
                  <a:cxn ang="0">
                    <a:pos x="460" y="742"/>
                  </a:cxn>
                  <a:cxn ang="0">
                    <a:pos x="544" y="592"/>
                  </a:cxn>
                  <a:cxn ang="0">
                    <a:pos x="670" y="444"/>
                  </a:cxn>
                  <a:cxn ang="0">
                    <a:pos x="844" y="298"/>
                  </a:cxn>
                  <a:cxn ang="0">
                    <a:pos x="1070" y="154"/>
                  </a:cxn>
                  <a:cxn ang="0">
                    <a:pos x="1348" y="16"/>
                  </a:cxn>
                  <a:cxn ang="0">
                    <a:pos x="1244" y="0"/>
                  </a:cxn>
                  <a:cxn ang="0">
                    <a:pos x="2820" y="1934"/>
                  </a:cxn>
                  <a:cxn ang="0">
                    <a:pos x="2820" y="1934"/>
                  </a:cxn>
                </a:cxnLst>
                <a:pathLst>
                  <a:path w="2820" h="2912">
                    <a:moveTo>
                      <a:pt x="1244" y="0"/>
                    </a:moveTo>
                    <a:lnTo>
                      <a:pt x="1092" y="50"/>
                    </a:lnTo>
                    <a:lnTo>
                      <a:pt x="952" y="106"/>
                    </a:lnTo>
                    <a:lnTo>
                      <a:pt x="822" y="168"/>
                    </a:lnTo>
                    <a:lnTo>
                      <a:pt x="704" y="232"/>
                    </a:lnTo>
                    <a:lnTo>
                      <a:pt x="594" y="300"/>
                    </a:lnTo>
                    <a:lnTo>
                      <a:pt x="494" y="372"/>
                    </a:lnTo>
                    <a:lnTo>
                      <a:pt x="406" y="446"/>
                    </a:lnTo>
                    <a:lnTo>
                      <a:pt x="324" y="524"/>
                    </a:lnTo>
                    <a:lnTo>
                      <a:pt x="254" y="604"/>
                    </a:lnTo>
                    <a:lnTo>
                      <a:pt x="192" y="686"/>
                    </a:lnTo>
                    <a:lnTo>
                      <a:pt x="140" y="772"/>
                    </a:lnTo>
                    <a:lnTo>
                      <a:pt x="96" y="856"/>
                    </a:lnTo>
                    <a:lnTo>
                      <a:pt x="60" y="944"/>
                    </a:lnTo>
                    <a:lnTo>
                      <a:pt x="32" y="1032"/>
                    </a:lnTo>
                    <a:lnTo>
                      <a:pt x="14" y="1122"/>
                    </a:lnTo>
                    <a:lnTo>
                      <a:pt x="2" y="1210"/>
                    </a:lnTo>
                    <a:lnTo>
                      <a:pt x="0" y="1300"/>
                    </a:lnTo>
                    <a:lnTo>
                      <a:pt x="4" y="1388"/>
                    </a:lnTo>
                    <a:lnTo>
                      <a:pt x="18" y="1476"/>
                    </a:lnTo>
                    <a:lnTo>
                      <a:pt x="36" y="1564"/>
                    </a:lnTo>
                    <a:lnTo>
                      <a:pt x="64" y="1650"/>
                    </a:lnTo>
                    <a:lnTo>
                      <a:pt x="96" y="1736"/>
                    </a:lnTo>
                    <a:lnTo>
                      <a:pt x="138" y="1818"/>
                    </a:lnTo>
                    <a:lnTo>
                      <a:pt x="184" y="1900"/>
                    </a:lnTo>
                    <a:lnTo>
                      <a:pt x="238" y="1978"/>
                    </a:lnTo>
                    <a:lnTo>
                      <a:pt x="298" y="2054"/>
                    </a:lnTo>
                    <a:lnTo>
                      <a:pt x="364" y="2126"/>
                    </a:lnTo>
                    <a:lnTo>
                      <a:pt x="434" y="2196"/>
                    </a:lnTo>
                    <a:lnTo>
                      <a:pt x="512" y="2262"/>
                    </a:lnTo>
                    <a:lnTo>
                      <a:pt x="596" y="2324"/>
                    </a:lnTo>
                    <a:lnTo>
                      <a:pt x="684" y="2382"/>
                    </a:lnTo>
                    <a:lnTo>
                      <a:pt x="776" y="2436"/>
                    </a:lnTo>
                    <a:lnTo>
                      <a:pt x="874" y="2484"/>
                    </a:lnTo>
                    <a:lnTo>
                      <a:pt x="978" y="2526"/>
                    </a:lnTo>
                    <a:lnTo>
                      <a:pt x="1086" y="2564"/>
                    </a:lnTo>
                    <a:lnTo>
                      <a:pt x="1198" y="2596"/>
                    </a:lnTo>
                    <a:lnTo>
                      <a:pt x="1314" y="2622"/>
                    </a:lnTo>
                    <a:lnTo>
                      <a:pt x="1434" y="2642"/>
                    </a:lnTo>
                    <a:lnTo>
                      <a:pt x="1558" y="2654"/>
                    </a:lnTo>
                    <a:lnTo>
                      <a:pt x="1686" y="2660"/>
                    </a:lnTo>
                    <a:lnTo>
                      <a:pt x="1818" y="2658"/>
                    </a:lnTo>
                    <a:lnTo>
                      <a:pt x="1952" y="2650"/>
                    </a:lnTo>
                    <a:lnTo>
                      <a:pt x="2090" y="2632"/>
                    </a:lnTo>
                    <a:lnTo>
                      <a:pt x="2230" y="2608"/>
                    </a:lnTo>
                    <a:lnTo>
                      <a:pt x="2374" y="2574"/>
                    </a:lnTo>
                    <a:lnTo>
                      <a:pt x="2542" y="2912"/>
                    </a:lnTo>
                    <a:lnTo>
                      <a:pt x="2544" y="2912"/>
                    </a:lnTo>
                    <a:lnTo>
                      <a:pt x="2820" y="1934"/>
                    </a:lnTo>
                    <a:lnTo>
                      <a:pt x="1868" y="1552"/>
                    </a:lnTo>
                    <a:lnTo>
                      <a:pt x="2036" y="1894"/>
                    </a:lnTo>
                    <a:lnTo>
                      <a:pt x="1956" y="1914"/>
                    </a:lnTo>
                    <a:lnTo>
                      <a:pt x="1872" y="1928"/>
                    </a:lnTo>
                    <a:lnTo>
                      <a:pt x="1788" y="1936"/>
                    </a:lnTo>
                    <a:lnTo>
                      <a:pt x="1702" y="1938"/>
                    </a:lnTo>
                    <a:lnTo>
                      <a:pt x="1616" y="1934"/>
                    </a:lnTo>
                    <a:lnTo>
                      <a:pt x="1528" y="1926"/>
                    </a:lnTo>
                    <a:lnTo>
                      <a:pt x="1442" y="1912"/>
                    </a:lnTo>
                    <a:lnTo>
                      <a:pt x="1356" y="1894"/>
                    </a:lnTo>
                    <a:lnTo>
                      <a:pt x="1272" y="1872"/>
                    </a:lnTo>
                    <a:lnTo>
                      <a:pt x="1188" y="1844"/>
                    </a:lnTo>
                    <a:lnTo>
                      <a:pt x="1108" y="1812"/>
                    </a:lnTo>
                    <a:lnTo>
                      <a:pt x="1028" y="1776"/>
                    </a:lnTo>
                    <a:lnTo>
                      <a:pt x="952" y="1736"/>
                    </a:lnTo>
                    <a:lnTo>
                      <a:pt x="880" y="1692"/>
                    </a:lnTo>
                    <a:lnTo>
                      <a:pt x="810" y="1646"/>
                    </a:lnTo>
                    <a:lnTo>
                      <a:pt x="744" y="1596"/>
                    </a:lnTo>
                    <a:lnTo>
                      <a:pt x="684" y="1542"/>
                    </a:lnTo>
                    <a:lnTo>
                      <a:pt x="628" y="1486"/>
                    </a:lnTo>
                    <a:lnTo>
                      <a:pt x="578" y="1428"/>
                    </a:lnTo>
                    <a:lnTo>
                      <a:pt x="532" y="1366"/>
                    </a:lnTo>
                    <a:lnTo>
                      <a:pt x="494" y="1304"/>
                    </a:lnTo>
                    <a:lnTo>
                      <a:pt x="462" y="1238"/>
                    </a:lnTo>
                    <a:lnTo>
                      <a:pt x="438" y="1170"/>
                    </a:lnTo>
                    <a:lnTo>
                      <a:pt x="420" y="1102"/>
                    </a:lnTo>
                    <a:lnTo>
                      <a:pt x="410" y="1032"/>
                    </a:lnTo>
                    <a:lnTo>
                      <a:pt x="410" y="960"/>
                    </a:lnTo>
                    <a:lnTo>
                      <a:pt x="416" y="888"/>
                    </a:lnTo>
                    <a:lnTo>
                      <a:pt x="434" y="816"/>
                    </a:lnTo>
                    <a:lnTo>
                      <a:pt x="460" y="742"/>
                    </a:lnTo>
                    <a:lnTo>
                      <a:pt x="496" y="668"/>
                    </a:lnTo>
                    <a:lnTo>
                      <a:pt x="544" y="592"/>
                    </a:lnTo>
                    <a:lnTo>
                      <a:pt x="602" y="518"/>
                    </a:lnTo>
                    <a:lnTo>
                      <a:pt x="670" y="444"/>
                    </a:lnTo>
                    <a:lnTo>
                      <a:pt x="752" y="370"/>
                    </a:lnTo>
                    <a:lnTo>
                      <a:pt x="844" y="298"/>
                    </a:lnTo>
                    <a:lnTo>
                      <a:pt x="950" y="226"/>
                    </a:lnTo>
                    <a:lnTo>
                      <a:pt x="1070" y="154"/>
                    </a:lnTo>
                    <a:lnTo>
                      <a:pt x="1202" y="84"/>
                    </a:lnTo>
                    <a:lnTo>
                      <a:pt x="1348" y="16"/>
                    </a:lnTo>
                    <a:lnTo>
                      <a:pt x="1244" y="0"/>
                    </a:lnTo>
                    <a:lnTo>
                      <a:pt x="1244" y="0"/>
                    </a:lnTo>
                    <a:lnTo>
                      <a:pt x="1244" y="0"/>
                    </a:lnTo>
                    <a:close/>
                    <a:moveTo>
                      <a:pt x="2820" y="1934"/>
                    </a:moveTo>
                    <a:lnTo>
                      <a:pt x="2820" y="1934"/>
                    </a:lnTo>
                    <a:lnTo>
                      <a:pt x="2820" y="193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5400000" scaled="1"/>
                <a:tileRect/>
              </a:gradFill>
              <a:ln w="9525">
                <a:noFill/>
              </a:ln>
              <a:effectLst>
                <a:outerShdw dist="206741" dir="8249373" algn="ctr" rotWithShape="0">
                  <a:srgbClr val="C1D1D3">
                    <a:alpha val="50000"/>
                  </a:srgbClr>
                </a:outerShdw>
              </a:effec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417" name="Oval 8"/>
              <p:cNvSpPr/>
              <p:nvPr/>
            </p:nvSpPr>
            <p:spPr>
              <a:xfrm rot="-723406">
                <a:off x="1417" y="2160"/>
                <a:ext cx="906" cy="420"/>
              </a:xfrm>
              <a:prstGeom prst="ellipse">
                <a:avLst/>
              </a:prstGeom>
              <a:solidFill>
                <a:srgbClr val="0F2145">
                  <a:alpha val="29999"/>
                </a:srgbClr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8" name="Oval 9"/>
              <p:cNvSpPr/>
              <p:nvPr/>
            </p:nvSpPr>
            <p:spPr>
              <a:xfrm>
                <a:off x="1374" y="1392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19" name="Oval 10"/>
              <p:cNvSpPr/>
              <p:nvPr/>
            </p:nvSpPr>
            <p:spPr>
              <a:xfrm>
                <a:off x="1387" y="1398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0" name="Oval 11"/>
              <p:cNvSpPr/>
              <p:nvPr/>
            </p:nvSpPr>
            <p:spPr>
              <a:xfrm>
                <a:off x="1398" y="1408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1" name="Oval 12"/>
              <p:cNvSpPr/>
              <p:nvPr/>
            </p:nvSpPr>
            <p:spPr>
              <a:xfrm>
                <a:off x="1456" y="1436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2" name="Oval 14"/>
              <p:cNvSpPr/>
              <p:nvPr/>
            </p:nvSpPr>
            <p:spPr>
              <a:xfrm rot="-772996">
                <a:off x="256" y="1776"/>
                <a:ext cx="714" cy="384"/>
              </a:xfrm>
              <a:prstGeom prst="ellipse">
                <a:avLst/>
              </a:prstGeom>
              <a:solidFill>
                <a:srgbClr val="0F2145">
                  <a:alpha val="29999"/>
                </a:srgbClr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3" name="Oval 16"/>
              <p:cNvSpPr/>
              <p:nvPr/>
            </p:nvSpPr>
            <p:spPr>
              <a:xfrm>
                <a:off x="208" y="1152"/>
                <a:ext cx="864" cy="90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4" name="Oval 17"/>
              <p:cNvSpPr/>
              <p:nvPr/>
            </p:nvSpPr>
            <p:spPr>
              <a:xfrm>
                <a:off x="219" y="1157"/>
                <a:ext cx="843" cy="8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5" name="Oval 18"/>
              <p:cNvSpPr/>
              <p:nvPr/>
            </p:nvSpPr>
            <p:spPr>
              <a:xfrm>
                <a:off x="227" y="1166"/>
                <a:ext cx="802" cy="827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6" name="Oval 19"/>
              <p:cNvSpPr/>
              <p:nvPr/>
            </p:nvSpPr>
            <p:spPr>
              <a:xfrm>
                <a:off x="273" y="1189"/>
                <a:ext cx="713" cy="671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7" name="Oval 21"/>
              <p:cNvSpPr/>
              <p:nvPr/>
            </p:nvSpPr>
            <p:spPr>
              <a:xfrm>
                <a:off x="144" y="670"/>
                <a:ext cx="576" cy="336"/>
              </a:xfrm>
              <a:prstGeom prst="ellipse">
                <a:avLst/>
              </a:prstGeom>
              <a:solidFill>
                <a:srgbClr val="0F2145">
                  <a:alpha val="29999"/>
                </a:srgbClr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8" name="Oval 22"/>
              <p:cNvSpPr/>
              <p:nvPr/>
            </p:nvSpPr>
            <p:spPr>
              <a:xfrm>
                <a:off x="192" y="288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9" name="Oval 23"/>
              <p:cNvSpPr/>
              <p:nvPr/>
            </p:nvSpPr>
            <p:spPr>
              <a:xfrm>
                <a:off x="200" y="291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0" name="Oval 24"/>
              <p:cNvSpPr/>
              <p:nvPr/>
            </p:nvSpPr>
            <p:spPr>
              <a:xfrm>
                <a:off x="207" y="298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1" name="Oval 25"/>
              <p:cNvSpPr/>
              <p:nvPr/>
            </p:nvSpPr>
            <p:spPr>
              <a:xfrm>
                <a:off x="241" y="314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2" name="Oval 27"/>
              <p:cNvSpPr/>
              <p:nvPr/>
            </p:nvSpPr>
            <p:spPr>
              <a:xfrm>
                <a:off x="942" y="336"/>
                <a:ext cx="432" cy="144"/>
              </a:xfrm>
              <a:prstGeom prst="ellipse">
                <a:avLst/>
              </a:prstGeom>
              <a:solidFill>
                <a:srgbClr val="0F2145">
                  <a:alpha val="29999"/>
                </a:srgbClr>
              </a:solidFill>
              <a:ln w="9525">
                <a:noFill/>
              </a:ln>
            </p:spPr>
            <p:txBody>
              <a:bodyPr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3" name="Oval 28"/>
              <p:cNvSpPr/>
              <p:nvPr/>
            </p:nvSpPr>
            <p:spPr>
              <a:xfrm>
                <a:off x="1019" y="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4" name="Oval 29"/>
              <p:cNvSpPr/>
              <p:nvPr/>
            </p:nvSpPr>
            <p:spPr>
              <a:xfrm>
                <a:off x="1025" y="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5" name="Oval 30"/>
              <p:cNvSpPr/>
              <p:nvPr/>
            </p:nvSpPr>
            <p:spPr>
              <a:xfrm>
                <a:off x="1029" y="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6" name="Oval 31"/>
              <p:cNvSpPr/>
              <p:nvPr/>
            </p:nvSpPr>
            <p:spPr>
              <a:xfrm>
                <a:off x="1052" y="1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 vert="eaVert" wrap="none" anchor="ctr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37" name="Text Box 13"/>
            <p:cNvSpPr txBox="1"/>
            <p:nvPr/>
          </p:nvSpPr>
          <p:spPr>
            <a:xfrm>
              <a:off x="2209800" y="2623458"/>
              <a:ext cx="1921329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Atanium</a:t>
              </a:r>
              <a:r>
                <a:rPr lang="zh-CN" altLang="en-US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Intel Core</a:t>
              </a:r>
              <a:endParaRPr lang="en-US" altLang="zh-CN" sz="28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8" name="Text Box 20"/>
            <p:cNvSpPr txBox="1"/>
            <p:nvPr/>
          </p:nvSpPr>
          <p:spPr>
            <a:xfrm>
              <a:off x="356171" y="2357735"/>
              <a:ext cx="1314784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Pentium</a:t>
              </a:r>
              <a:endParaRPr lang="en-US" altLang="zh-CN" sz="2400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Text Box 26"/>
            <p:cNvSpPr txBox="1"/>
            <p:nvPr/>
          </p:nvSpPr>
          <p:spPr>
            <a:xfrm>
              <a:off x="524626" y="789997"/>
              <a:ext cx="569387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x86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0" name="Text Box 32"/>
            <p:cNvSpPr txBox="1"/>
            <p:nvPr/>
          </p:nvSpPr>
          <p:spPr>
            <a:xfrm>
              <a:off x="1656671" y="176636"/>
              <a:ext cx="582211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ctr"/>
              <a:r>
                <a:rPr lang="en-US" altLang="zh-CN" sz="1400" b="1" dirty="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4004</a:t>
              </a:r>
              <a:endParaRPr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1" name="Text Box 34"/>
            <p:cNvSpPr txBox="1"/>
            <p:nvPr/>
          </p:nvSpPr>
          <p:spPr>
            <a:xfrm>
              <a:off x="2362200" y="76200"/>
              <a:ext cx="1219200" cy="3365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1971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2" name="Text Box 33"/>
            <p:cNvSpPr txBox="1"/>
            <p:nvPr/>
          </p:nvSpPr>
          <p:spPr>
            <a:xfrm>
              <a:off x="1143000" y="1143000"/>
              <a:ext cx="91440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1982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3" name="Text Box 33"/>
            <p:cNvSpPr txBox="1"/>
            <p:nvPr/>
          </p:nvSpPr>
          <p:spPr>
            <a:xfrm>
              <a:off x="1600200" y="2099846"/>
              <a:ext cx="91440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1993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444" name="Text Box 33"/>
            <p:cNvSpPr txBox="1"/>
            <p:nvPr/>
          </p:nvSpPr>
          <p:spPr>
            <a:xfrm>
              <a:off x="3733800" y="2438400"/>
              <a:ext cx="914400" cy="33855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2001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cxnSp>
        <p:nvCxnSpPr>
          <p:cNvPr id="17446" name="直接连接符 93"/>
          <p:cNvCxnSpPr>
            <a:stCxn id="17435" idx="3"/>
            <a:endCxn id="17447" idx="3"/>
          </p:cNvCxnSpPr>
          <p:nvPr/>
        </p:nvCxnSpPr>
        <p:spPr>
          <a:xfrm rot="5400000">
            <a:off x="2490788" y="1703388"/>
            <a:ext cx="15875" cy="1344612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47" name="TextBox 94"/>
          <p:cNvSpPr/>
          <p:nvPr/>
        </p:nvSpPr>
        <p:spPr>
          <a:xfrm>
            <a:off x="228600" y="1600200"/>
            <a:ext cx="1600200" cy="1573213"/>
          </a:xfrm>
          <a:prstGeom prst="roundRect">
            <a:avLst>
              <a:gd name="adj" fmla="val 16667"/>
            </a:avLst>
          </a:prstGeom>
          <a:solidFill>
            <a:srgbClr val="FFFFC2"/>
          </a:solidFill>
          <a:ln w="9525" cap="flat" cmpd="sng">
            <a:solidFill>
              <a:srgbClr val="99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8080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1974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年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位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0.64MIPS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cxnSp>
        <p:nvCxnSpPr>
          <p:cNvPr id="17448" name="直接连接符 104"/>
          <p:cNvCxnSpPr>
            <a:endCxn id="17449" idx="1"/>
          </p:cNvCxnSpPr>
          <p:nvPr/>
        </p:nvCxnSpPr>
        <p:spPr>
          <a:xfrm>
            <a:off x="3101975" y="2841625"/>
            <a:ext cx="708025" cy="1588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49" name="TextBox 105"/>
          <p:cNvSpPr/>
          <p:nvPr/>
        </p:nvSpPr>
        <p:spPr>
          <a:xfrm>
            <a:off x="3810000" y="2057400"/>
            <a:ext cx="1676400" cy="1573213"/>
          </a:xfrm>
          <a:prstGeom prst="roundRect">
            <a:avLst>
              <a:gd name="adj" fmla="val 16667"/>
            </a:avLst>
          </a:prstGeom>
          <a:solidFill>
            <a:srgbClr val="FFFFC2"/>
          </a:solidFill>
          <a:ln w="9525" cap="flat" cmpd="sng">
            <a:solidFill>
              <a:srgbClr val="99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8086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1978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年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位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0.75MIPS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cxnSp>
        <p:nvCxnSpPr>
          <p:cNvPr id="17450" name="直接连接符 110"/>
          <p:cNvCxnSpPr/>
          <p:nvPr/>
        </p:nvCxnSpPr>
        <p:spPr>
          <a:xfrm rot="10800000">
            <a:off x="1524000" y="3505200"/>
            <a:ext cx="609600" cy="0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51" name="TextBox 111"/>
          <p:cNvSpPr/>
          <p:nvPr/>
        </p:nvSpPr>
        <p:spPr>
          <a:xfrm>
            <a:off x="76200" y="3124200"/>
            <a:ext cx="1447800" cy="1558925"/>
          </a:xfrm>
          <a:prstGeom prst="roundRect">
            <a:avLst>
              <a:gd name="adj" fmla="val 16667"/>
            </a:avLst>
          </a:prstGeom>
          <a:solidFill>
            <a:srgbClr val="FFFFC2"/>
          </a:solidFill>
          <a:ln w="9525" cap="flat" cmpd="sng">
            <a:solidFill>
              <a:srgbClr val="99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386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1985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年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位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10MIPS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cxnSp>
        <p:nvCxnSpPr>
          <p:cNvPr id="17452" name="直接连接符 114"/>
          <p:cNvCxnSpPr/>
          <p:nvPr/>
        </p:nvCxnSpPr>
        <p:spPr>
          <a:xfrm rot="10800000">
            <a:off x="1828800" y="5181600"/>
            <a:ext cx="1497013" cy="9525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53" name="TextBox 115"/>
          <p:cNvSpPr/>
          <p:nvPr/>
        </p:nvSpPr>
        <p:spPr>
          <a:xfrm>
            <a:off x="228600" y="4814888"/>
            <a:ext cx="1905000" cy="1573212"/>
          </a:xfrm>
          <a:prstGeom prst="roundRect">
            <a:avLst>
              <a:gd name="adj" fmla="val 16667"/>
            </a:avLst>
          </a:prstGeom>
          <a:solidFill>
            <a:srgbClr val="FFFFC2"/>
          </a:solidFill>
          <a:ln w="9525" cap="flat" cmpd="sng">
            <a:solidFill>
              <a:srgbClr val="99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PentiumII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1997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年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64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位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约</a:t>
            </a: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600MIPS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  <p:cxnSp>
        <p:nvCxnSpPr>
          <p:cNvPr id="17454" name="直接连接符 116"/>
          <p:cNvCxnSpPr>
            <a:endCxn id="17455" idx="1"/>
          </p:cNvCxnSpPr>
          <p:nvPr/>
        </p:nvCxnSpPr>
        <p:spPr>
          <a:xfrm flipV="1">
            <a:off x="6400800" y="4368800"/>
            <a:ext cx="533400" cy="7938"/>
          </a:xfrm>
          <a:prstGeom prst="line">
            <a:avLst/>
          </a:prstGeom>
          <a:ln w="1905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455" name="TextBox 117"/>
          <p:cNvSpPr/>
          <p:nvPr/>
        </p:nvSpPr>
        <p:spPr>
          <a:xfrm>
            <a:off x="6934200" y="3581400"/>
            <a:ext cx="1981200" cy="1573213"/>
          </a:xfrm>
          <a:prstGeom prst="roundRect">
            <a:avLst>
              <a:gd name="adj" fmla="val 16667"/>
            </a:avLst>
          </a:prstGeom>
          <a:solidFill>
            <a:srgbClr val="FFFFC2"/>
          </a:solidFill>
          <a:ln w="9525" cap="flat" cmpd="sng">
            <a:solidFill>
              <a:srgbClr val="999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Core i7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2010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年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64</a:t>
            </a: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位</a:t>
            </a:r>
            <a:endParaRPr lang="en-US" altLang="zh-CN" b="1" dirty="0"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楷体_GB2312" pitchFamily="1" charset="-122"/>
                <a:ea typeface="楷体_GB2312" pitchFamily="1" charset="-122"/>
              </a:rPr>
              <a:t>147600MIPS</a:t>
            </a:r>
            <a:endParaRPr lang="zh-CN" altLang="en-US" b="1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" dur="indefinite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" dur="indefinite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2" dur="indefinite"/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63" dur="indefinite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5" dur="indefinite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4" grpId="1" animBg="1"/>
      <p:bldP spid="17447" grpId="0" animBg="1"/>
      <p:bldP spid="17447" grpId="1" animBg="1"/>
      <p:bldP spid="17449" grpId="0" animBg="1"/>
      <p:bldP spid="17449" grpId="1" animBg="1"/>
      <p:bldP spid="17451" grpId="0" animBg="1"/>
      <p:bldP spid="17451" grpId="1" animBg="1"/>
      <p:bldP spid="17453" grpId="0" animBg="1"/>
      <p:bldP spid="17453" grpId="1" animBg="1"/>
      <p:bldP spid="174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五大功能部件的作用与发展</a:t>
            </a:r>
            <a:endParaRPr lang="en-US" altLang="zh-CN" dirty="0"/>
          </a:p>
        </p:txBody>
      </p:sp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7824788" cy="45593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计算机的五代变化：</a:t>
            </a:r>
            <a:endParaRPr lang="en-US" altLang="zh-CN" sz="32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dirty="0"/>
              <a:t>第一代：</a:t>
            </a:r>
            <a:r>
              <a:rPr lang="en-US" altLang="zh-CN" sz="2400" dirty="0"/>
              <a:t>1946—1957</a:t>
            </a:r>
            <a:r>
              <a:rPr lang="zh-CN" altLang="en-US" sz="2400" dirty="0"/>
              <a:t>年，电子管计算机，数据处理</a:t>
            </a:r>
            <a:endParaRPr lang="zh-CN" altLang="en-US" sz="24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dirty="0"/>
              <a:t>第二代：</a:t>
            </a:r>
            <a:r>
              <a:rPr lang="en-US" altLang="zh-CN" sz="2400" dirty="0"/>
              <a:t>1958—1964</a:t>
            </a:r>
            <a:r>
              <a:rPr lang="zh-CN" altLang="en-US" sz="2400" dirty="0"/>
              <a:t>年，晶体管计算机，工业控制</a:t>
            </a:r>
            <a:endParaRPr lang="zh-CN" altLang="en-US" sz="24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dirty="0"/>
              <a:t>第三代：</a:t>
            </a:r>
            <a:r>
              <a:rPr lang="en-US" altLang="zh-CN" sz="2400" dirty="0"/>
              <a:t>1965—1971</a:t>
            </a:r>
            <a:r>
              <a:rPr lang="zh-CN" altLang="en-US" sz="2400" dirty="0"/>
              <a:t>年，中小规模集成电路计算机，小型计算机</a:t>
            </a:r>
            <a:endParaRPr lang="zh-CN" altLang="en-US" sz="24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dirty="0"/>
              <a:t>第四代：</a:t>
            </a:r>
            <a:r>
              <a:rPr lang="en-US" altLang="zh-CN" sz="2400" dirty="0"/>
              <a:t>1972—1990</a:t>
            </a:r>
            <a:r>
              <a:rPr lang="zh-CN" altLang="en-US" sz="2400" dirty="0"/>
              <a:t>年，大规模和超大规模集成电路计算机，微型计算机</a:t>
            </a:r>
            <a:endParaRPr lang="zh-CN" altLang="en-US" sz="2400" dirty="0"/>
          </a:p>
          <a:p>
            <a:pPr lvl="1" eaLnBrk="1" hangingPunct="1">
              <a:lnSpc>
                <a:spcPct val="125000"/>
              </a:lnSpc>
            </a:pPr>
            <a:r>
              <a:rPr lang="zh-CN" altLang="en-US" sz="2400" dirty="0"/>
              <a:t>第五代：</a:t>
            </a:r>
            <a:r>
              <a:rPr lang="en-US" altLang="zh-CN" sz="2400" dirty="0"/>
              <a:t>1991</a:t>
            </a:r>
            <a:r>
              <a:rPr lang="zh-CN" altLang="en-US" sz="2400" dirty="0"/>
              <a:t>年开始，巨大规模集成电路计算机，单片机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endParaRPr lang="en-US" altLang="zh-CN" sz="2800" dirty="0"/>
          </a:p>
        </p:txBody>
      </p:sp>
      <p:pic>
        <p:nvPicPr>
          <p:cNvPr id="19460" name="Picture 4" descr="ENIAC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2713" y="260350"/>
            <a:ext cx="4972050" cy="323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1" name="Picture 5" descr="电子管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775" y="260350"/>
            <a:ext cx="3810000" cy="3219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2" name="Picture 6" descr="晶体管发展历程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338" y="260350"/>
            <a:ext cx="3952875" cy="3181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463" name="Picture 7" descr="超大规模集成电路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800" y="333375"/>
            <a:ext cx="3673475" cy="31797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506" name="图片 55" descr="硬盘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524000"/>
            <a:ext cx="2005013" cy="182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五大功能部件的作用与发展</a:t>
            </a:r>
            <a:endParaRPr lang="en-US" altLang="zh-CN" dirty="0"/>
          </a:p>
        </p:txBody>
      </p:sp>
      <p:sp>
        <p:nvSpPr>
          <p:cNvPr id="21507" name="Rectangle 3" hidden="1"/>
          <p:cNvSpPr>
            <a:spLocks noGrp="1"/>
          </p:cNvSpPr>
          <p:nvPr>
            <p:ph type="body"/>
          </p:nvPr>
        </p:nvSpPr>
        <p:spPr>
          <a:xfrm>
            <a:off x="609600" y="1447800"/>
            <a:ext cx="7824788" cy="45593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存储器：</a:t>
            </a:r>
            <a:endParaRPr lang="en-US" altLang="zh-CN" sz="3200" dirty="0"/>
          </a:p>
        </p:txBody>
      </p:sp>
      <p:grpSp>
        <p:nvGrpSpPr>
          <p:cNvPr id="21508" name="组合 21508"/>
          <p:cNvGrpSpPr/>
          <p:nvPr/>
        </p:nvGrpSpPr>
        <p:grpSpPr>
          <a:xfrm rot="2171065">
            <a:off x="590550" y="2438400"/>
            <a:ext cx="3279775" cy="3057525"/>
            <a:chOff x="0" y="0"/>
            <a:chExt cx="2552700" cy="2431142"/>
          </a:xfrm>
        </p:grpSpPr>
        <p:pic>
          <p:nvPicPr>
            <p:cNvPr id="21509" name="正五边形 7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2171065">
              <a:off x="-129019" y="8347"/>
              <a:ext cx="2993850" cy="29228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0" name="直接连接符 8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2171065">
              <a:off x="924333" y="101158"/>
              <a:ext cx="697458" cy="945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1" name="直接连接符 9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-2171065">
              <a:off x="1342621" y="733942"/>
              <a:ext cx="1162430" cy="6107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2" name="直接连接符 10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-2171065">
              <a:off x="1610343" y="1045613"/>
              <a:ext cx="142338" cy="15026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3" name="直接连接符 11"/>
            <p:cNvPicPr/>
            <p:nvPr/>
          </p:nvPicPr>
          <p:blipFill>
            <a:blip r:embed="rId6"/>
            <a:stretch>
              <a:fillRect/>
            </a:stretch>
          </p:blipFill>
          <p:spPr>
            <a:xfrm rot="-2171065">
              <a:off x="188332" y="1505488"/>
              <a:ext cx="1380682" cy="5816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4" name="直接连接符 12"/>
            <p:cNvPicPr/>
            <p:nvPr/>
          </p:nvPicPr>
          <p:blipFill>
            <a:blip r:embed="rId7"/>
            <a:stretch>
              <a:fillRect/>
            </a:stretch>
          </p:blipFill>
          <p:spPr>
            <a:xfrm rot="-2171065">
              <a:off x="180485" y="550151"/>
              <a:ext cx="934689" cy="9936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15" name="正五边形 14"/>
            <p:cNvPicPr/>
            <p:nvPr/>
          </p:nvPicPr>
          <p:blipFill>
            <a:blip r:embed="rId8"/>
            <a:stretch>
              <a:fillRect/>
            </a:stretch>
          </p:blipFill>
          <p:spPr>
            <a:xfrm rot="-2171065">
              <a:off x="-108097" y="28671"/>
              <a:ext cx="2946404" cy="287435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1516" name="图片 3" descr="电脑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9188" y="3248025"/>
            <a:ext cx="2011362" cy="16176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1518" name="组合 21517"/>
          <p:cNvGrpSpPr/>
          <p:nvPr/>
        </p:nvGrpSpPr>
        <p:grpSpPr>
          <a:xfrm>
            <a:off x="512763" y="2286000"/>
            <a:ext cx="935037" cy="933450"/>
            <a:chOff x="0" y="0"/>
            <a:chExt cx="934330" cy="933131"/>
          </a:xfrm>
        </p:grpSpPr>
        <p:grpSp>
          <p:nvGrpSpPr>
            <p:cNvPr id="3" name="组合 21518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21519" name="Oval 27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rgbClr val="EA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0" name="Oval 28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rgbClr val="EA0000">
                    <a:alpha val="68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1" name="Oval 29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rgbClr val="EA0000">
                    <a:alpha val="28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1522" name="Text Box 9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-61612" y="225475"/>
              <a:ext cx="1065993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1524" name="组合 21523"/>
          <p:cNvGrpSpPr/>
          <p:nvPr/>
        </p:nvGrpSpPr>
        <p:grpSpPr>
          <a:xfrm>
            <a:off x="2592388" y="2316163"/>
            <a:ext cx="939800" cy="933450"/>
            <a:chOff x="0" y="0"/>
            <a:chExt cx="940865" cy="933132"/>
          </a:xfrm>
        </p:grpSpPr>
        <p:grpSp>
          <p:nvGrpSpPr>
            <p:cNvPr id="4" name="组合 21524"/>
            <p:cNvGrpSpPr/>
            <p:nvPr/>
          </p:nvGrpSpPr>
          <p:grpSpPr>
            <a:xfrm>
              <a:off x="0" y="0"/>
              <a:ext cx="934329" cy="933132"/>
              <a:chOff x="0" y="0"/>
              <a:chExt cx="827" cy="826"/>
            </a:xfrm>
          </p:grpSpPr>
          <p:sp>
            <p:nvSpPr>
              <p:cNvPr id="21525" name="Oval 6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6" name="Oval 7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accent1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Oval 8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accent1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1528" name="Text Box 9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-56516" y="219698"/>
              <a:ext cx="1068009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1530" name="组合 21529"/>
          <p:cNvGrpSpPr/>
          <p:nvPr/>
        </p:nvGrpSpPr>
        <p:grpSpPr>
          <a:xfrm>
            <a:off x="3322638" y="4019550"/>
            <a:ext cx="944562" cy="933450"/>
            <a:chOff x="0" y="0"/>
            <a:chExt cx="944786" cy="933132"/>
          </a:xfrm>
        </p:grpSpPr>
        <p:grpSp>
          <p:nvGrpSpPr>
            <p:cNvPr id="5" name="组合 21530"/>
            <p:cNvGrpSpPr/>
            <p:nvPr/>
          </p:nvGrpSpPr>
          <p:grpSpPr>
            <a:xfrm>
              <a:off x="0" y="0"/>
              <a:ext cx="934329" cy="933132"/>
              <a:chOff x="0" y="0"/>
              <a:chExt cx="827" cy="826"/>
            </a:xfrm>
          </p:grpSpPr>
          <p:sp>
            <p:nvSpPr>
              <p:cNvPr id="21531" name="Oval 13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2" name="Oval 14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accent2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3" name="Oval 15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accent2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1534" name="Text Box 9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-55195" y="217096"/>
              <a:ext cx="1067053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1536" name="组合 21535"/>
          <p:cNvGrpSpPr/>
          <p:nvPr/>
        </p:nvGrpSpPr>
        <p:grpSpPr>
          <a:xfrm>
            <a:off x="22225" y="4141788"/>
            <a:ext cx="933450" cy="933450"/>
            <a:chOff x="0" y="0"/>
            <a:chExt cx="934329" cy="933131"/>
          </a:xfrm>
        </p:grpSpPr>
        <p:grpSp>
          <p:nvGrpSpPr>
            <p:cNvPr id="6" name="组合 21536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21537" name="Oval 27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8" name="Oval 28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folHlink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39" name="Oval 29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folHlink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1540" name="Text Box 9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63178" y="94900"/>
              <a:ext cx="872549" cy="719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1542" name="组合 21541"/>
          <p:cNvGrpSpPr/>
          <p:nvPr/>
        </p:nvGrpSpPr>
        <p:grpSpPr>
          <a:xfrm>
            <a:off x="1676400" y="5238750"/>
            <a:ext cx="935038" cy="933450"/>
            <a:chOff x="0" y="0"/>
            <a:chExt cx="934329" cy="933131"/>
          </a:xfrm>
        </p:grpSpPr>
        <p:grpSp>
          <p:nvGrpSpPr>
            <p:cNvPr id="7" name="组合 21542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21543" name="Oval 20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4" name="Oval 21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45" name="Oval 22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1546" name="Text Box 9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54822" y="101311"/>
              <a:ext cx="871067" cy="719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1548" name="组合 21547"/>
          <p:cNvGrpSpPr/>
          <p:nvPr/>
        </p:nvGrpSpPr>
        <p:grpSpPr>
          <a:xfrm>
            <a:off x="4438650" y="4157663"/>
            <a:ext cx="693738" cy="712787"/>
            <a:chOff x="0" y="0"/>
            <a:chExt cx="437" cy="449"/>
          </a:xfrm>
        </p:grpSpPr>
        <p:pic>
          <p:nvPicPr>
            <p:cNvPr id="8" name="右箭头 48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437" cy="4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1549" name="文本框 21549"/>
            <p:cNvSpPr txBox="1"/>
            <p:nvPr/>
          </p:nvSpPr>
          <p:spPr>
            <a:xfrm>
              <a:off x="36" y="115"/>
              <a:ext cx="276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51" name="圆角矩形 43"/>
          <p:cNvSpPr/>
          <p:nvPr/>
        </p:nvSpPr>
        <p:spPr>
          <a:xfrm>
            <a:off x="5334000" y="3962400"/>
            <a:ext cx="3200400" cy="1219200"/>
          </a:xfrm>
          <a:prstGeom prst="roundRect">
            <a:avLst>
              <a:gd name="adj" fmla="val 16667"/>
            </a:avLst>
          </a:prstGeom>
          <a:solidFill>
            <a:srgbClr val="FFEDEB"/>
          </a:solidFill>
          <a:ln w="25400" cap="flat" cmpd="sng">
            <a:solidFill>
              <a:srgbClr val="CC3300">
                <a:alpha val="67999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存储器：是用来存放程序和数据的部件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1552" name="下箭头标注 44"/>
          <p:cNvSpPr/>
          <p:nvPr/>
        </p:nvSpPr>
        <p:spPr>
          <a:xfrm>
            <a:off x="5334000" y="1447800"/>
            <a:ext cx="1447800" cy="2482850"/>
          </a:xfrm>
          <a:prstGeom prst="downArrowCallout">
            <a:avLst>
              <a:gd name="adj1" fmla="val 25000"/>
              <a:gd name="adj2" fmla="val 25000"/>
              <a:gd name="adj3" fmla="val 17371"/>
              <a:gd name="adj4" fmla="val 82787"/>
            </a:avLst>
          </a:prstGeom>
          <a:solidFill>
            <a:srgbClr val="D1F2E8"/>
          </a:solidFill>
          <a:ln w="9525" cap="flat" cmpd="sng">
            <a:solidFill>
              <a:srgbClr val="A3E4D1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速度快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价格高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容量小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易失</a:t>
            </a:r>
            <a:endParaRPr lang="zh-CN" altLang="en-US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1553" name="下箭头标注 46"/>
          <p:cNvSpPr/>
          <p:nvPr/>
        </p:nvSpPr>
        <p:spPr>
          <a:xfrm>
            <a:off x="7038975" y="1447800"/>
            <a:ext cx="1447800" cy="2482850"/>
          </a:xfrm>
          <a:prstGeom prst="downArrowCallout">
            <a:avLst>
              <a:gd name="adj1" fmla="val 25000"/>
              <a:gd name="adj2" fmla="val 25000"/>
              <a:gd name="adj3" fmla="val 17371"/>
              <a:gd name="adj4" fmla="val 82787"/>
            </a:avLst>
          </a:prstGeom>
          <a:solidFill>
            <a:srgbClr val="C2DBF1"/>
          </a:solidFill>
          <a:ln w="9525" cap="flat" cmpd="sng">
            <a:solidFill>
              <a:srgbClr val="85B6E3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速度慢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价格低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容量大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 </a:t>
            </a: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非易失</a:t>
            </a:r>
            <a:endParaRPr lang="zh-CN" altLang="en-US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1554" name="上箭头标注 50"/>
          <p:cNvSpPr/>
          <p:nvPr/>
        </p:nvSpPr>
        <p:spPr>
          <a:xfrm>
            <a:off x="5381625" y="5197475"/>
            <a:ext cx="1447800" cy="1066800"/>
          </a:xfrm>
          <a:prstGeom prst="upArrowCallout">
            <a:avLst>
              <a:gd name="adj1" fmla="val 24993"/>
              <a:gd name="adj2" fmla="val 25000"/>
              <a:gd name="adj3" fmla="val 14648"/>
              <a:gd name="adj4" fmla="val 75324"/>
            </a:avLst>
          </a:prstGeom>
          <a:solidFill>
            <a:srgbClr val="D1F2E8"/>
          </a:solidFill>
          <a:ln w="9525" cap="flat" cmpd="sng">
            <a:solidFill>
              <a:srgbClr val="75D7BB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p>
            <a:pPr algn="ctr"/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内存</a:t>
            </a:r>
            <a:r>
              <a:rPr lang="en-US" altLang="zh-CN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(</a:t>
            </a: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主存</a:t>
            </a:r>
            <a:r>
              <a:rPr lang="en-US" altLang="zh-CN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)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1555" name="上箭头标注 51"/>
          <p:cNvSpPr/>
          <p:nvPr/>
        </p:nvSpPr>
        <p:spPr>
          <a:xfrm>
            <a:off x="7054850" y="5197475"/>
            <a:ext cx="1447800" cy="1066800"/>
          </a:xfrm>
          <a:prstGeom prst="upArrowCallout">
            <a:avLst>
              <a:gd name="adj1" fmla="val 24993"/>
              <a:gd name="adj2" fmla="val 25000"/>
              <a:gd name="adj3" fmla="val 14648"/>
              <a:gd name="adj4" fmla="val 75324"/>
            </a:avLst>
          </a:prstGeom>
          <a:solidFill>
            <a:srgbClr val="C2DBF1"/>
          </a:solidFill>
          <a:ln w="9525" cap="flat" cmpd="sng">
            <a:solidFill>
              <a:srgbClr val="85B6E3"/>
            </a:solidFill>
            <a:prstDash val="solid"/>
            <a:miter/>
            <a:headEnd type="none" w="med" len="med"/>
            <a:tailEnd type="none" w="med" len="med"/>
          </a:ln>
          <a:effectLst>
            <a:outerShdw dist="20000" dir="5400000" algn="ctr" rotWithShape="0">
              <a:srgbClr val="000000">
                <a:alpha val="35999"/>
              </a:srgbClr>
            </a:outerShdw>
          </a:effectLst>
        </p:spPr>
        <p:txBody>
          <a:bodyPr anchor="ctr"/>
          <a:p>
            <a:pPr algn="ctr"/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外存</a:t>
            </a:r>
            <a:r>
              <a:rPr lang="en-US" altLang="zh-CN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(</a:t>
            </a:r>
            <a:r>
              <a:rPr lang="zh-CN" altLang="en-US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辅存</a:t>
            </a:r>
            <a:r>
              <a:rPr lang="en-US" altLang="zh-CN" b="1" dirty="0">
                <a:solidFill>
                  <a:srgbClr val="1F5281"/>
                </a:solidFill>
                <a:latin typeface="Arial" panose="020B0604020202020204" pitchFamily="34" charset="0"/>
                <a:ea typeface="楷体_GB2312" pitchFamily="1" charset="-122"/>
              </a:rPr>
              <a:t>)</a:t>
            </a:r>
            <a:endParaRPr lang="en-US" altLang="zh-CN" b="1" dirty="0">
              <a:solidFill>
                <a:srgbClr val="1F5281"/>
              </a:solidFill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21556" name="图片 53" descr="内存条1.jpg"/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500" y="4768850"/>
            <a:ext cx="2533650" cy="1800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57" name="Picture 9" descr="光盘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1676400"/>
            <a:ext cx="2376488" cy="1536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58" name="图片 58" descr="磁带1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162800" y="1447800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0.0125 C -0.05712 0.10023 -0.11649 0.18797 -0.17639 0.1882 C -0.23628 0.18843 -0.32621 0.04445 -0.3566 0.01459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15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00" y="88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16667E-6 -1.48148E-6 C -0.07917 -0.04861 -0.15816 -0.09699 -0.17882 -0.16967 C -0.19948 -0.24236 -0.16198 -0.33935 -0.12431 -0.43634 " pathEditMode="relative" ptsTypes="aaA">
                                      <p:cBhvr>
                                        <p:cTn id="8" dur="2000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-7.77778E-6 C 0.00383 -0.11598 0.00782 -0.23172 0.05452 -0.27686 C 0.10122 -0.322 0.19063 -0.29653 0.28021 -0.27084 " pathEditMode="relative" ptsTypes="aaA">
                                      <p:cBhvr>
                                        <p:cTn id="10" dur="2000" fill="hold"/>
                                        <p:tgtEl>
                                          <p:spTgt spid="215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7 C 0.08941 -0.02083 0.17899 -0.04143 0.23021 3.7037E-7 C 0.28142 0.04144 0.29444 0.14491 0.30746 0.24862 " pathEditMode="relative" ptsTypes="aaA">
                                      <p:cBhvr>
                                        <p:cTn id="12" dur="2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C 0.04826 0.08889 0.0967 0.17801 0.0802 0.25046 C 0.06371 0.32292 -0.06858 0.4037 -0.09862 0.43426 " pathEditMode="relative" ptsTypes="aaA">
                                      <p:cBhvr>
                                        <p:cTn id="14" dur="20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333 0.03334 L 3.88889E-6 -1.85185E-6 " pathEditMode="relative" ptsTypes="AA">
                                      <p:cBhvr>
                                        <p:cTn id="38" dur="1000" fill="hold"/>
                                        <p:tgtEl>
                                          <p:spTgt spid="215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34 0.5 L -4.72222E-6 4.44444E-6 " pathEditMode="relative" ptsTypes="AA">
                                      <p:cBhvr>
                                        <p:cTn id="46" dur="10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01 0.50001 L 7.77778E-6 5.92593E-6 " pathEditMode="relative" ptsTypes="AA">
                                      <p:cBhvr>
                                        <p:cTn id="53" dur="1000" fill="hold"/>
                                        <p:tgtEl>
                                          <p:spTgt spid="215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 0.51112 L 3.33333E-6 -4.44444E-6 " pathEditMode="relative" ptsTypes="AA">
                                      <p:cBhvr>
                                        <p:cTn id="60" dur="1000" fill="hold"/>
                                        <p:tgtEl>
                                          <p:spTgt spid="215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0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10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 animBg="1"/>
      <p:bldP spid="21552" grpId="0" animBg="1"/>
      <p:bldP spid="21553" grpId="0" animBg="1"/>
      <p:bldP spid="21554" grpId="0" animBg="1"/>
      <p:bldP spid="215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五大功能部件的作用与发展</a:t>
            </a:r>
            <a:endParaRPr lang="en-US" altLang="zh-CN" dirty="0"/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7824788" cy="45593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输入设备与输出设备：</a:t>
            </a:r>
            <a:endParaRPr lang="en-US" altLang="zh-CN" sz="3200" dirty="0"/>
          </a:p>
        </p:txBody>
      </p:sp>
      <p:grpSp>
        <p:nvGrpSpPr>
          <p:cNvPr id="23555" name="组合 23555"/>
          <p:cNvGrpSpPr/>
          <p:nvPr/>
        </p:nvGrpSpPr>
        <p:grpSpPr>
          <a:xfrm rot="2171065">
            <a:off x="590550" y="2430463"/>
            <a:ext cx="3279775" cy="3057525"/>
            <a:chOff x="0" y="0"/>
            <a:chExt cx="2552700" cy="2431142"/>
          </a:xfrm>
        </p:grpSpPr>
        <p:pic>
          <p:nvPicPr>
            <p:cNvPr id="23556" name="正五边形 7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-2171065">
              <a:off x="-129573" y="5149"/>
              <a:ext cx="2993850" cy="292767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7" name="直接连接符 8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2171065">
              <a:off x="925179" y="102340"/>
              <a:ext cx="697458" cy="945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8" name="直接连接符 9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2171065">
              <a:off x="1342067" y="735590"/>
              <a:ext cx="1162430" cy="6058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59" name="直接连接符 10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-2171065">
              <a:off x="1609788" y="1047262"/>
              <a:ext cx="142338" cy="149776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0" name="直接连接符 11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-2171065">
              <a:off x="189178" y="1506670"/>
              <a:ext cx="1380682" cy="5816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1" name="直接连接符 12"/>
            <p:cNvPicPr/>
            <p:nvPr/>
          </p:nvPicPr>
          <p:blipFill>
            <a:blip r:embed="rId6"/>
            <a:stretch>
              <a:fillRect/>
            </a:stretch>
          </p:blipFill>
          <p:spPr>
            <a:xfrm rot="-2171065">
              <a:off x="178530" y="547420"/>
              <a:ext cx="934689" cy="9936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3562" name="正五边形 14"/>
            <p:cNvPicPr/>
            <p:nvPr/>
          </p:nvPicPr>
          <p:blipFill>
            <a:blip r:embed="rId7"/>
            <a:stretch>
              <a:fillRect/>
            </a:stretch>
          </p:blipFill>
          <p:spPr>
            <a:xfrm rot="-2171065">
              <a:off x="-107251" y="29852"/>
              <a:ext cx="2946404" cy="287435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23563" name="图片 3" descr="电脑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188" y="3240088"/>
            <a:ext cx="2011362" cy="16176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3565" name="组合 23564"/>
          <p:cNvGrpSpPr/>
          <p:nvPr/>
        </p:nvGrpSpPr>
        <p:grpSpPr>
          <a:xfrm>
            <a:off x="3305175" y="4064000"/>
            <a:ext cx="935038" cy="931863"/>
            <a:chOff x="0" y="0"/>
            <a:chExt cx="934330" cy="933131"/>
          </a:xfrm>
        </p:grpSpPr>
        <p:grpSp>
          <p:nvGrpSpPr>
            <p:cNvPr id="2" name="组合 23565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23566" name="Oval 27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rgbClr val="EA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7" name="Oval 28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rgbClr val="EA0000">
                    <a:alpha val="68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68" name="Oval 29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rgbClr val="EA0000">
                    <a:alpha val="28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3569" name="Text Box 9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-62056" y="227894"/>
              <a:ext cx="1065992" cy="44561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71" name="组合 23570"/>
          <p:cNvGrpSpPr/>
          <p:nvPr/>
        </p:nvGrpSpPr>
        <p:grpSpPr>
          <a:xfrm>
            <a:off x="1676400" y="5314950"/>
            <a:ext cx="941388" cy="933450"/>
            <a:chOff x="0" y="0"/>
            <a:chExt cx="940865" cy="933132"/>
          </a:xfrm>
        </p:grpSpPr>
        <p:grpSp>
          <p:nvGrpSpPr>
            <p:cNvPr id="3" name="组合 23571"/>
            <p:cNvGrpSpPr/>
            <p:nvPr/>
          </p:nvGrpSpPr>
          <p:grpSpPr>
            <a:xfrm>
              <a:off x="0" y="0"/>
              <a:ext cx="934329" cy="933132"/>
              <a:chOff x="0" y="0"/>
              <a:chExt cx="827" cy="826"/>
            </a:xfrm>
          </p:grpSpPr>
          <p:sp>
            <p:nvSpPr>
              <p:cNvPr id="23572" name="Oval 6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3" name="Oval 7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accent1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4" name="Oval 8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accent1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3575" name="Text Box 9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-60926" y="220143"/>
              <a:ext cx="1066207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77" name="组合 23576"/>
          <p:cNvGrpSpPr/>
          <p:nvPr/>
        </p:nvGrpSpPr>
        <p:grpSpPr>
          <a:xfrm>
            <a:off x="14288" y="4154488"/>
            <a:ext cx="944562" cy="933450"/>
            <a:chOff x="0" y="0"/>
            <a:chExt cx="944786" cy="933132"/>
          </a:xfrm>
        </p:grpSpPr>
        <p:grpSp>
          <p:nvGrpSpPr>
            <p:cNvPr id="4" name="组合 23577"/>
            <p:cNvGrpSpPr/>
            <p:nvPr/>
          </p:nvGrpSpPr>
          <p:grpSpPr>
            <a:xfrm>
              <a:off x="0" y="0"/>
              <a:ext cx="934329" cy="933132"/>
              <a:chOff x="0" y="0"/>
              <a:chExt cx="827" cy="826"/>
            </a:xfrm>
          </p:grpSpPr>
          <p:sp>
            <p:nvSpPr>
              <p:cNvPr id="23578" name="Oval 13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79" name="Oval 14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accent2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0" name="Oval 15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accent2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3581" name="Text Box 9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-56974" y="222364"/>
              <a:ext cx="1067053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83" name="组合 23582"/>
          <p:cNvGrpSpPr/>
          <p:nvPr/>
        </p:nvGrpSpPr>
        <p:grpSpPr>
          <a:xfrm>
            <a:off x="2590800" y="2278063"/>
            <a:ext cx="935038" cy="933450"/>
            <a:chOff x="0" y="0"/>
            <a:chExt cx="934329" cy="933131"/>
          </a:xfrm>
        </p:grpSpPr>
        <p:grpSp>
          <p:nvGrpSpPr>
            <p:cNvPr id="5" name="组合 23583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23584" name="Oval 27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5" name="Oval 28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folHlink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86" name="Oval 29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folHlink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3587" name="Text Box 9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0914" y="93249"/>
              <a:ext cx="871067" cy="719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89" name="组合 23588"/>
          <p:cNvGrpSpPr/>
          <p:nvPr/>
        </p:nvGrpSpPr>
        <p:grpSpPr>
          <a:xfrm>
            <a:off x="609600" y="2278063"/>
            <a:ext cx="935038" cy="933450"/>
            <a:chOff x="0" y="0"/>
            <a:chExt cx="934329" cy="933131"/>
          </a:xfrm>
        </p:grpSpPr>
        <p:grpSp>
          <p:nvGrpSpPr>
            <p:cNvPr id="6" name="组合 23589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23590" name="Oval 20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91" name="Oval 21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92" name="Oval 22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23593" name="Text Box 9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54822" y="105437"/>
              <a:ext cx="871067" cy="719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23595" name="组合 23594"/>
          <p:cNvGrpSpPr/>
          <p:nvPr/>
        </p:nvGrpSpPr>
        <p:grpSpPr>
          <a:xfrm>
            <a:off x="4438650" y="4144963"/>
            <a:ext cx="693738" cy="719137"/>
            <a:chOff x="0" y="0"/>
            <a:chExt cx="437" cy="453"/>
          </a:xfrm>
        </p:grpSpPr>
        <p:pic>
          <p:nvPicPr>
            <p:cNvPr id="7" name="右箭头 48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437" cy="4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96" name="文本框 23596"/>
            <p:cNvSpPr txBox="1"/>
            <p:nvPr/>
          </p:nvSpPr>
          <p:spPr>
            <a:xfrm>
              <a:off x="36" y="118"/>
              <a:ext cx="276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3598" name="组合 23597"/>
          <p:cNvGrpSpPr/>
          <p:nvPr/>
        </p:nvGrpSpPr>
        <p:grpSpPr>
          <a:xfrm>
            <a:off x="3962400" y="2462213"/>
            <a:ext cx="701675" cy="719137"/>
            <a:chOff x="0" y="0"/>
            <a:chExt cx="442" cy="453"/>
          </a:xfrm>
        </p:grpSpPr>
        <p:pic>
          <p:nvPicPr>
            <p:cNvPr id="8" name="右箭头 49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442" cy="4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3599" name="文本框 23599"/>
            <p:cNvSpPr txBox="1"/>
            <p:nvPr/>
          </p:nvSpPr>
          <p:spPr>
            <a:xfrm>
              <a:off x="39" y="118"/>
              <a:ext cx="276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3601" name="圆角矩形 44"/>
          <p:cNvSpPr/>
          <p:nvPr/>
        </p:nvSpPr>
        <p:spPr>
          <a:xfrm>
            <a:off x="5334000" y="4030663"/>
            <a:ext cx="3505200" cy="12192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输入设备：将程序和原始数据送入计算机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3602" name="圆角矩形 45"/>
          <p:cNvSpPr/>
          <p:nvPr/>
        </p:nvSpPr>
        <p:spPr>
          <a:xfrm>
            <a:off x="4876800" y="2354263"/>
            <a:ext cx="3505200" cy="1219200"/>
          </a:xfrm>
          <a:prstGeom prst="roundRect">
            <a:avLst>
              <a:gd name="adj" fmla="val 16667"/>
            </a:avLst>
          </a:prstGeom>
          <a:solidFill>
            <a:srgbClr val="ECF5FE"/>
          </a:solidFill>
          <a:ln w="25400" cap="flat" cmpd="sng">
            <a:solidFill>
              <a:srgbClr val="002673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输出设备：将计算机的处理结果送出计算机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8334 0.17778 " pathEditMode="relative" ptsTypes="AA">
                                      <p:cBhvr>
                                        <p:cTn id="6" dur="2000" fill="hold"/>
                                        <p:tgtEl>
                                          <p:spTgt spid="23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56 -0.00486 L -0.18195 -0.1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600" y="-81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7.77778E-6 L 0.06668 -0.26667 " pathEditMode="relative" ptsTypes="AA">
                                      <p:cBhvr>
                                        <p:cTn id="10" dur="2000" fill="hold"/>
                                        <p:tgtEl>
                                          <p:spTgt spid="235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694 L 0.21771 0.005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35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7.77778E-6 L 0.075 0.25556 " pathEditMode="relative" ptsTypes="AA">
                                      <p:cBhvr>
                                        <p:cTn id="14" dur="2000" fill="hold"/>
                                        <p:tgtEl>
                                          <p:spTgt spid="235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3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01" grpId="0" animBg="1"/>
      <p:bldP spid="236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矩形 107"/>
          <p:cNvSpPr/>
          <p:nvPr/>
        </p:nvSpPr>
        <p:spPr>
          <a:xfrm>
            <a:off x="6781800" y="336550"/>
            <a:ext cx="2057400" cy="914400"/>
          </a:xfrm>
          <a:prstGeom prst="rect">
            <a:avLst/>
          </a:prstGeom>
          <a:solidFill>
            <a:srgbClr val="D9D9D9"/>
          </a:solidFill>
          <a:ln w="25400" cap="flat" cmpd="sng">
            <a:solidFill>
              <a:srgbClr val="BFBFB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/>
          <a:p>
            <a:pPr algn="ctr"/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4"/>
          <p:cNvSpPr/>
          <p:nvPr/>
        </p:nvSpPr>
        <p:spPr>
          <a:xfrm>
            <a:off x="3203575" y="3581400"/>
            <a:ext cx="3124200" cy="2514600"/>
          </a:xfrm>
          <a:prstGeom prst="roundRect">
            <a:avLst>
              <a:gd name="adj" fmla="val 16667"/>
            </a:avLst>
          </a:prstGeom>
          <a:solidFill>
            <a:srgbClr val="5699D6"/>
          </a:solidFill>
          <a:ln w="9525">
            <a:noFill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wrap="none" anchor="ctr"/>
          <a:p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五大功能部件的合作</a:t>
            </a:r>
            <a:endParaRPr lang="en-US" altLang="zh-CN" dirty="0"/>
          </a:p>
        </p:txBody>
      </p:sp>
      <p:sp>
        <p:nvSpPr>
          <p:cNvPr id="24580" name="Rectangle 4"/>
          <p:cNvSpPr/>
          <p:nvPr/>
        </p:nvSpPr>
        <p:spPr>
          <a:xfrm>
            <a:off x="2670175" y="1600200"/>
            <a:ext cx="4191000" cy="1524000"/>
          </a:xfrm>
          <a:prstGeom prst="roundRect">
            <a:avLst>
              <a:gd name="adj" fmla="val 16667"/>
            </a:avLst>
          </a:prstGeom>
          <a:solidFill>
            <a:srgbClr val="75D7BB"/>
          </a:solidFill>
          <a:ln w="9525">
            <a:noFill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wrap="none" anchor="ctr"/>
          <a:p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24581" name="组合 24581"/>
          <p:cNvGrpSpPr/>
          <p:nvPr/>
        </p:nvGrpSpPr>
        <p:grpSpPr>
          <a:xfrm>
            <a:off x="3181350" y="1962150"/>
            <a:ext cx="1177925" cy="714375"/>
            <a:chOff x="0" y="0"/>
            <a:chExt cx="742" cy="450"/>
          </a:xfrm>
        </p:grpSpPr>
        <p:pic>
          <p:nvPicPr>
            <p:cNvPr id="24582" name="Rectangle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0" y="0"/>
              <a:ext cx="742" cy="4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3" name="文本框 24583"/>
            <p:cNvSpPr txBox="1"/>
            <p:nvPr/>
          </p:nvSpPr>
          <p:spPr>
            <a:xfrm>
              <a:off x="14" y="12"/>
              <a:ext cx="7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247B62"/>
                  </a:solidFill>
                  <a:latin typeface="Times New Roman" panose="02020603050405020304" charset="0"/>
                  <a:ea typeface="楷体_GB2312" pitchFamily="1" charset="-122"/>
                </a:rPr>
                <a:t>运算器</a:t>
              </a:r>
              <a:endParaRPr lang="zh-CN" altLang="en-US" sz="2000" b="1" dirty="0">
                <a:solidFill>
                  <a:srgbClr val="247B62"/>
                </a:solidFill>
                <a:latin typeface="Times New Roman" panose="02020603050405020304" charset="0"/>
                <a:ea typeface="楷体_GB2312" pitchFamily="1" charset="-122"/>
              </a:endParaRPr>
            </a:p>
          </p:txBody>
        </p:sp>
      </p:grpSp>
      <p:grpSp>
        <p:nvGrpSpPr>
          <p:cNvPr id="24584" name="组合 24584"/>
          <p:cNvGrpSpPr/>
          <p:nvPr/>
        </p:nvGrpSpPr>
        <p:grpSpPr>
          <a:xfrm>
            <a:off x="5162550" y="1962150"/>
            <a:ext cx="1177925" cy="714375"/>
            <a:chOff x="0" y="0"/>
            <a:chExt cx="742" cy="450"/>
          </a:xfrm>
        </p:grpSpPr>
        <p:pic>
          <p:nvPicPr>
            <p:cNvPr id="24585" name="Rectangle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742" cy="4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6" name="文本框 24586"/>
            <p:cNvSpPr txBox="1"/>
            <p:nvPr/>
          </p:nvSpPr>
          <p:spPr>
            <a:xfrm>
              <a:off x="14" y="12"/>
              <a:ext cx="720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247B62"/>
                  </a:solidFill>
                  <a:latin typeface="Times New Roman" panose="02020603050405020304" charset="0"/>
                  <a:ea typeface="楷体_GB2312" pitchFamily="1" charset="-122"/>
                </a:rPr>
                <a:t>控制器</a:t>
              </a:r>
              <a:endParaRPr lang="zh-CN" altLang="en-US" sz="2000" b="1" dirty="0">
                <a:solidFill>
                  <a:srgbClr val="247B62"/>
                </a:solidFill>
                <a:latin typeface="Times New Roman" panose="02020603050405020304" charset="0"/>
                <a:ea typeface="楷体_GB2312" pitchFamily="1" charset="-122"/>
              </a:endParaRPr>
            </a:p>
          </p:txBody>
        </p:sp>
      </p:grpSp>
      <p:grpSp>
        <p:nvGrpSpPr>
          <p:cNvPr id="24587" name="组合 24587"/>
          <p:cNvGrpSpPr/>
          <p:nvPr/>
        </p:nvGrpSpPr>
        <p:grpSpPr>
          <a:xfrm>
            <a:off x="3638550" y="3713163"/>
            <a:ext cx="2244725" cy="566737"/>
            <a:chOff x="0" y="0"/>
            <a:chExt cx="1414" cy="357"/>
          </a:xfrm>
        </p:grpSpPr>
        <p:pic>
          <p:nvPicPr>
            <p:cNvPr id="24588" name="Rectangle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414" cy="35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89" name="文本框 24589"/>
            <p:cNvSpPr txBox="1"/>
            <p:nvPr/>
          </p:nvSpPr>
          <p:spPr>
            <a:xfrm>
              <a:off x="14" y="13"/>
              <a:ext cx="139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173E61"/>
                  </a:solidFill>
                  <a:latin typeface="Times New Roman" panose="02020603050405020304" charset="0"/>
                  <a:ea typeface="楷体_GB2312" pitchFamily="1" charset="-122"/>
                </a:rPr>
                <a:t>内存储器</a:t>
              </a:r>
              <a:endParaRPr lang="zh-CN" altLang="en-US" sz="2000" b="1" dirty="0">
                <a:solidFill>
                  <a:srgbClr val="173E61"/>
                </a:solidFill>
                <a:latin typeface="Times New Roman" panose="02020603050405020304" charset="0"/>
                <a:ea typeface="楷体_GB2312" pitchFamily="1" charset="-122"/>
              </a:endParaRPr>
            </a:p>
          </p:txBody>
        </p:sp>
      </p:grpSp>
      <p:sp>
        <p:nvSpPr>
          <p:cNvPr id="24590" name="Rectangle 8"/>
          <p:cNvSpPr/>
          <p:nvPr/>
        </p:nvSpPr>
        <p:spPr>
          <a:xfrm>
            <a:off x="1603375" y="4724400"/>
            <a:ext cx="1295400" cy="1295400"/>
          </a:xfrm>
          <a:prstGeom prst="roundRect">
            <a:avLst>
              <a:gd name="adj" fmla="val 16667"/>
            </a:avLst>
          </a:prstGeom>
          <a:solidFill>
            <a:srgbClr val="FFD147"/>
          </a:solidFill>
          <a:ln w="9525">
            <a:noFill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wrap="none" anchor="ctr"/>
          <a:p>
            <a:pPr algn="ctr"/>
            <a:r>
              <a:rPr lang="zh-CN" altLang="en-US" sz="2000" b="1" dirty="0">
                <a:solidFill>
                  <a:srgbClr val="997300"/>
                </a:solidFill>
                <a:latin typeface="Times New Roman" panose="02020603050405020304" charset="0"/>
                <a:ea typeface="楷体_GB2312" pitchFamily="1" charset="-122"/>
              </a:rPr>
              <a:t>输   入</a:t>
            </a:r>
            <a:br>
              <a:rPr lang="en-US" altLang="zh-CN" sz="2000" b="1" dirty="0">
                <a:solidFill>
                  <a:srgbClr val="997300"/>
                </a:solidFill>
                <a:latin typeface="Times New Roman" panose="02020603050405020304" charset="0"/>
                <a:ea typeface="楷体_GB2312" pitchFamily="1" charset="-122"/>
              </a:rPr>
            </a:br>
            <a:r>
              <a:rPr lang="zh-CN" altLang="en-US" sz="2000" b="1" dirty="0">
                <a:solidFill>
                  <a:srgbClr val="997300"/>
                </a:solidFill>
                <a:latin typeface="Times New Roman" panose="02020603050405020304" charset="0"/>
                <a:ea typeface="楷体_GB2312" pitchFamily="1" charset="-122"/>
              </a:rPr>
              <a:t>设   备</a:t>
            </a:r>
            <a:endParaRPr lang="zh-CN" altLang="en-US" sz="2000" b="1" dirty="0">
              <a:solidFill>
                <a:srgbClr val="9973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grpSp>
        <p:nvGrpSpPr>
          <p:cNvPr id="24591" name="组合 24591"/>
          <p:cNvGrpSpPr/>
          <p:nvPr/>
        </p:nvGrpSpPr>
        <p:grpSpPr>
          <a:xfrm>
            <a:off x="4664075" y="2498725"/>
            <a:ext cx="719138" cy="31750"/>
            <a:chOff x="0" y="0"/>
            <a:chExt cx="453" cy="20"/>
          </a:xfrm>
        </p:grpSpPr>
        <p:pic>
          <p:nvPicPr>
            <p:cNvPr id="24592" name="Line 15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0"/>
              <a:ext cx="453" cy="2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3" name="文本框 24593"/>
            <p:cNvSpPr txBox="1"/>
            <p:nvPr/>
          </p:nvSpPr>
          <p:spPr>
            <a:xfrm>
              <a:off x="444" y="10"/>
              <a:ext cx="0" cy="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pic>
        <p:nvPicPr>
          <p:cNvPr id="24594" name="Text Box 18"/>
          <p:cNvPicPr/>
          <p:nvPr/>
        </p:nvPicPr>
        <p:blipFill>
          <a:blip r:embed="rId5"/>
          <a:stretch>
            <a:fillRect/>
          </a:stretch>
        </p:blipFill>
        <p:spPr>
          <a:xfrm>
            <a:off x="4286250" y="2541588"/>
            <a:ext cx="1066800" cy="5191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595" name="组合 24595"/>
          <p:cNvGrpSpPr/>
          <p:nvPr/>
        </p:nvGrpSpPr>
        <p:grpSpPr>
          <a:xfrm>
            <a:off x="3638550" y="4784725"/>
            <a:ext cx="2244725" cy="714375"/>
            <a:chOff x="0" y="0"/>
            <a:chExt cx="1414" cy="450"/>
          </a:xfrm>
        </p:grpSpPr>
        <p:pic>
          <p:nvPicPr>
            <p:cNvPr id="24596" name="Rectangle 7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1414" cy="4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597" name="文本框 24597"/>
            <p:cNvSpPr txBox="1"/>
            <p:nvPr/>
          </p:nvSpPr>
          <p:spPr>
            <a:xfrm>
              <a:off x="14" y="10"/>
              <a:ext cx="1392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pPr algn="ctr"/>
              <a:r>
                <a:rPr lang="zh-CN" altLang="en-US" sz="2000" b="1" dirty="0">
                  <a:solidFill>
                    <a:srgbClr val="173E61"/>
                  </a:solidFill>
                  <a:latin typeface="Times New Roman" panose="02020603050405020304" charset="0"/>
                  <a:ea typeface="楷体_GB2312" pitchFamily="1" charset="-122"/>
                </a:rPr>
                <a:t>外存储器</a:t>
              </a:r>
              <a:endParaRPr lang="zh-CN" altLang="en-US" sz="2000" b="1" dirty="0">
                <a:solidFill>
                  <a:srgbClr val="173E61"/>
                </a:solidFill>
                <a:latin typeface="Times New Roman" panose="02020603050405020304" charset="0"/>
                <a:ea typeface="楷体_GB2312" pitchFamily="1" charset="-122"/>
              </a:endParaRPr>
            </a:p>
          </p:txBody>
        </p:sp>
      </p:grpSp>
      <p:pic>
        <p:nvPicPr>
          <p:cNvPr id="24598" name="Text Box 18"/>
          <p:cNvPicPr/>
          <p:nvPr/>
        </p:nvPicPr>
        <p:blipFill>
          <a:blip r:embed="rId7"/>
          <a:stretch>
            <a:fillRect/>
          </a:stretch>
        </p:blipFill>
        <p:spPr>
          <a:xfrm>
            <a:off x="3956050" y="5486400"/>
            <a:ext cx="1616075" cy="54292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600" name="组合 24599"/>
          <p:cNvGrpSpPr/>
          <p:nvPr/>
        </p:nvGrpSpPr>
        <p:grpSpPr>
          <a:xfrm>
            <a:off x="1295400" y="4572000"/>
            <a:ext cx="7543800" cy="1676400"/>
            <a:chOff x="0" y="0"/>
            <a:chExt cx="7543800" cy="1676400"/>
          </a:xfrm>
        </p:grpSpPr>
        <p:sp>
          <p:nvSpPr>
            <p:cNvPr id="2" name="矩形 30"/>
            <p:cNvSpPr/>
            <p:nvPr/>
          </p:nvSpPr>
          <p:spPr>
            <a:xfrm>
              <a:off x="0" y="0"/>
              <a:ext cx="7010400" cy="1676400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25400" cap="flat" cmpd="sng">
              <a:solidFill>
                <a:srgbClr val="2E3F40"/>
              </a:solidFill>
              <a:prstDash val="lgDashDot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2" name="TextBox 31"/>
            <p:cNvSpPr txBox="1"/>
            <p:nvPr/>
          </p:nvSpPr>
          <p:spPr>
            <a:xfrm>
              <a:off x="7162800" y="155575"/>
              <a:ext cx="381000" cy="12001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2E3F4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1" charset="-122"/>
                </a:rPr>
                <a:t>外</a:t>
              </a:r>
              <a:endParaRPr lang="zh-CN" altLang="en-US" sz="2400" b="1" dirty="0">
                <a:solidFill>
                  <a:srgbClr val="2E3F4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1" charset="-122"/>
              </a:endParaRPr>
            </a:p>
            <a:p>
              <a:endParaRPr lang="zh-CN" altLang="en-US" sz="2400" b="1" dirty="0">
                <a:solidFill>
                  <a:srgbClr val="2E3F4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1" charset="-122"/>
              </a:endParaRPr>
            </a:p>
            <a:p>
              <a:r>
                <a:rPr lang="zh-CN" altLang="en-US" sz="2400" b="1" dirty="0">
                  <a:solidFill>
                    <a:srgbClr val="2E3F4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1" charset="-122"/>
                </a:rPr>
                <a:t>设</a:t>
              </a:r>
              <a:endParaRPr lang="zh-CN" altLang="en-US" sz="2400" b="1" dirty="0">
                <a:solidFill>
                  <a:srgbClr val="2E3F4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grpSp>
        <p:nvGrpSpPr>
          <p:cNvPr id="24603" name="组合 24602"/>
          <p:cNvGrpSpPr/>
          <p:nvPr/>
        </p:nvGrpSpPr>
        <p:grpSpPr>
          <a:xfrm>
            <a:off x="1295400" y="1371600"/>
            <a:ext cx="7540625" cy="3048000"/>
            <a:chOff x="0" y="0"/>
            <a:chExt cx="7615428" cy="3048000"/>
          </a:xfrm>
        </p:grpSpPr>
        <p:sp>
          <p:nvSpPr>
            <p:cNvPr id="3" name="矩形 32"/>
            <p:cNvSpPr/>
            <p:nvPr/>
          </p:nvSpPr>
          <p:spPr>
            <a:xfrm>
              <a:off x="0" y="0"/>
              <a:ext cx="7086356" cy="3048000"/>
            </a:xfrm>
            <a:prstGeom prst="rect">
              <a:avLst/>
            </a:prstGeom>
            <a:solidFill>
              <a:srgbClr val="F2F2F2">
                <a:alpha val="20000"/>
              </a:srgbClr>
            </a:solidFill>
            <a:ln w="25400" cap="flat" cmpd="sng">
              <a:solidFill>
                <a:srgbClr val="2E3F40"/>
              </a:solidFill>
              <a:prstDash val="lgDashDot"/>
              <a:miter/>
              <a:headEnd type="none" w="med" len="med"/>
              <a:tailEnd type="none" w="med" len="med"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5" name="TextBox 33"/>
            <p:cNvSpPr txBox="1"/>
            <p:nvPr/>
          </p:nvSpPr>
          <p:spPr>
            <a:xfrm>
              <a:off x="7233855" y="933450"/>
              <a:ext cx="381573" cy="120015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2E3F4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1" charset="-122"/>
                </a:rPr>
                <a:t>主</a:t>
              </a:r>
              <a:endParaRPr lang="zh-CN" altLang="en-US" sz="2400" b="1" dirty="0">
                <a:solidFill>
                  <a:srgbClr val="2E3F4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1" charset="-122"/>
              </a:endParaRPr>
            </a:p>
            <a:p>
              <a:endParaRPr lang="zh-CN" altLang="en-US" sz="2400" b="1" dirty="0">
                <a:solidFill>
                  <a:srgbClr val="2E3F4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1" charset="-122"/>
              </a:endParaRPr>
            </a:p>
            <a:p>
              <a:r>
                <a:rPr lang="zh-CN" altLang="en-US" sz="2400" b="1" dirty="0">
                  <a:solidFill>
                    <a:srgbClr val="2E3F4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楷体_GB2312" pitchFamily="1" charset="-122"/>
                </a:rPr>
                <a:t>机</a:t>
              </a:r>
              <a:endParaRPr lang="zh-CN" altLang="en-US" sz="2400" b="1" dirty="0">
                <a:solidFill>
                  <a:srgbClr val="2E3F4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sp>
        <p:nvSpPr>
          <p:cNvPr id="4" name="Rectangle 8"/>
          <p:cNvSpPr/>
          <p:nvPr/>
        </p:nvSpPr>
        <p:spPr>
          <a:xfrm>
            <a:off x="6708775" y="4724400"/>
            <a:ext cx="1295400" cy="1295400"/>
          </a:xfrm>
          <a:prstGeom prst="roundRect">
            <a:avLst>
              <a:gd name="adj" fmla="val 16667"/>
            </a:avLst>
          </a:prstGeom>
          <a:solidFill>
            <a:srgbClr val="FFD147"/>
          </a:solidFill>
          <a:ln w="9525">
            <a:noFill/>
          </a:ln>
          <a:effectLst>
            <a:outerShdw dist="38100" dir="18900000" algn="ctr" rotWithShape="0">
              <a:srgbClr val="000000">
                <a:alpha val="37999"/>
              </a:srgbClr>
            </a:outerShdw>
          </a:effectLst>
        </p:spPr>
        <p:txBody>
          <a:bodyPr wrap="none" anchor="ctr"/>
          <a:p>
            <a:pPr algn="ctr"/>
            <a:r>
              <a:rPr lang="zh-CN" altLang="en-US" sz="2000" b="1" dirty="0">
                <a:solidFill>
                  <a:srgbClr val="997300"/>
                </a:solidFill>
                <a:latin typeface="Times New Roman" panose="02020603050405020304" charset="0"/>
                <a:ea typeface="楷体_GB2312" pitchFamily="1" charset="-122"/>
              </a:rPr>
              <a:t>输   出</a:t>
            </a:r>
            <a:br>
              <a:rPr lang="en-US" altLang="zh-CN" sz="2000" b="1" dirty="0">
                <a:solidFill>
                  <a:srgbClr val="997300"/>
                </a:solidFill>
                <a:latin typeface="Times New Roman" panose="02020603050405020304" charset="0"/>
                <a:ea typeface="楷体_GB2312" pitchFamily="1" charset="-122"/>
              </a:rPr>
            </a:br>
            <a:r>
              <a:rPr lang="zh-CN" altLang="en-US" sz="2000" b="1" dirty="0">
                <a:solidFill>
                  <a:srgbClr val="997300"/>
                </a:solidFill>
                <a:latin typeface="Times New Roman" panose="02020603050405020304" charset="0"/>
                <a:ea typeface="楷体_GB2312" pitchFamily="1" charset="-122"/>
              </a:rPr>
              <a:t>设   备</a:t>
            </a:r>
            <a:endParaRPr lang="zh-CN" altLang="en-US" sz="2000" b="1" dirty="0">
              <a:solidFill>
                <a:srgbClr val="997300"/>
              </a:solidFill>
              <a:latin typeface="Times New Roman" panose="02020603050405020304" charset="0"/>
              <a:ea typeface="楷体_GB2312" pitchFamily="1" charset="-122"/>
            </a:endParaRPr>
          </a:p>
        </p:txBody>
      </p:sp>
      <p:pic>
        <p:nvPicPr>
          <p:cNvPr id="24607" name="肘形连接符 38"/>
          <p:cNvPicPr/>
          <p:nvPr/>
        </p:nvPicPr>
        <p:blipFill>
          <a:blip r:embed="rId8"/>
          <a:stretch>
            <a:fillRect/>
          </a:stretch>
        </p:blipFill>
        <p:spPr>
          <a:xfrm>
            <a:off x="2840038" y="3730625"/>
            <a:ext cx="1103312" cy="1755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08" name="肘形连接符 61"/>
          <p:cNvPicPr/>
          <p:nvPr/>
        </p:nvPicPr>
        <p:blipFill>
          <a:blip r:embed="rId9"/>
          <a:stretch>
            <a:fillRect/>
          </a:stretch>
        </p:blipFill>
        <p:spPr>
          <a:xfrm>
            <a:off x="5815013" y="3925888"/>
            <a:ext cx="1176337" cy="1749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09" name="直接箭头连接符 73"/>
          <p:cNvPicPr/>
          <p:nvPr/>
        </p:nvPicPr>
        <p:blipFill>
          <a:blip r:embed="rId10"/>
          <a:stretch>
            <a:fillRect/>
          </a:stretch>
        </p:blipFill>
        <p:spPr>
          <a:xfrm>
            <a:off x="4479925" y="4005263"/>
            <a:ext cx="573088" cy="11033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610" name="组合 24609"/>
          <p:cNvGrpSpPr/>
          <p:nvPr/>
        </p:nvGrpSpPr>
        <p:grpSpPr>
          <a:xfrm>
            <a:off x="3560763" y="2346325"/>
            <a:ext cx="573087" cy="1463675"/>
            <a:chOff x="0" y="0"/>
            <a:chExt cx="361" cy="922"/>
          </a:xfrm>
        </p:grpSpPr>
        <p:pic>
          <p:nvPicPr>
            <p:cNvPr id="5" name="Line 10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0" y="0"/>
              <a:ext cx="361" cy="9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11" name="文本框 24611"/>
            <p:cNvSpPr txBox="1"/>
            <p:nvPr/>
          </p:nvSpPr>
          <p:spPr>
            <a:xfrm rot="10800000">
              <a:off x="179" y="874"/>
              <a:ext cx="0" cy="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grpSp>
        <p:nvGrpSpPr>
          <p:cNvPr id="24613" name="组合 24612"/>
          <p:cNvGrpSpPr/>
          <p:nvPr/>
        </p:nvGrpSpPr>
        <p:grpSpPr>
          <a:xfrm>
            <a:off x="3822700" y="2597150"/>
            <a:ext cx="573088" cy="1457325"/>
            <a:chOff x="0" y="0"/>
            <a:chExt cx="361" cy="918"/>
          </a:xfrm>
        </p:grpSpPr>
        <p:pic>
          <p:nvPicPr>
            <p:cNvPr id="6" name="Line 10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361" cy="91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14" name="文本框 24614"/>
            <p:cNvSpPr txBox="1"/>
            <p:nvPr/>
          </p:nvSpPr>
          <p:spPr>
            <a:xfrm>
              <a:off x="179" y="23"/>
              <a:ext cx="0" cy="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pic>
        <p:nvPicPr>
          <p:cNvPr id="24616" name="直接箭头连接符 77"/>
          <p:cNvPicPr/>
          <p:nvPr/>
        </p:nvPicPr>
        <p:blipFill>
          <a:blip r:embed="rId13"/>
          <a:stretch>
            <a:fillRect/>
          </a:stretch>
        </p:blipFill>
        <p:spPr>
          <a:xfrm>
            <a:off x="7948613" y="5108575"/>
            <a:ext cx="914400" cy="573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17" name="直接箭头连接符 83"/>
          <p:cNvPicPr/>
          <p:nvPr/>
        </p:nvPicPr>
        <p:blipFill>
          <a:blip r:embed="rId14"/>
          <a:stretch>
            <a:fillRect/>
          </a:stretch>
        </p:blipFill>
        <p:spPr>
          <a:xfrm>
            <a:off x="4059238" y="2060575"/>
            <a:ext cx="1182687" cy="56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18" name="肘形连接符 91"/>
          <p:cNvPicPr/>
          <p:nvPr/>
        </p:nvPicPr>
        <p:blipFill>
          <a:blip r:embed="rId15"/>
          <a:stretch>
            <a:fillRect/>
          </a:stretch>
        </p:blipFill>
        <p:spPr>
          <a:xfrm>
            <a:off x="4479925" y="2633663"/>
            <a:ext cx="1371600" cy="12557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4619" name="组合 24618"/>
          <p:cNvGrpSpPr/>
          <p:nvPr/>
        </p:nvGrpSpPr>
        <p:grpSpPr>
          <a:xfrm>
            <a:off x="5205413" y="2346325"/>
            <a:ext cx="573087" cy="1463675"/>
            <a:chOff x="0" y="0"/>
            <a:chExt cx="361" cy="922"/>
          </a:xfrm>
        </p:grpSpPr>
        <p:pic>
          <p:nvPicPr>
            <p:cNvPr id="7" name="Line 10"/>
            <p:cNvPicPr/>
            <p:nvPr/>
          </p:nvPicPr>
          <p:blipFill>
            <a:blip r:embed="rId16"/>
            <a:stretch>
              <a:fillRect/>
            </a:stretch>
          </p:blipFill>
          <p:spPr>
            <a:xfrm>
              <a:off x="0" y="0"/>
              <a:ext cx="361" cy="92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20" name="文本框 24620"/>
            <p:cNvSpPr txBox="1"/>
            <p:nvPr/>
          </p:nvSpPr>
          <p:spPr>
            <a:xfrm rot="10800000">
              <a:off x="179" y="874"/>
              <a:ext cx="0" cy="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p>
              <a:endParaRPr lang="zh-CN" altLang="en-US" sz="2000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pic>
        <p:nvPicPr>
          <p:cNvPr id="24622" name="形状 96"/>
          <p:cNvPicPr/>
          <p:nvPr/>
        </p:nvPicPr>
        <p:blipFill>
          <a:blip r:embed="rId17"/>
          <a:stretch>
            <a:fillRect/>
          </a:stretch>
        </p:blipFill>
        <p:spPr>
          <a:xfrm>
            <a:off x="6272213" y="2249488"/>
            <a:ext cx="1371600" cy="27797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623" name="肘形连接符 98"/>
          <p:cNvPicPr/>
          <p:nvPr/>
        </p:nvPicPr>
        <p:blipFill>
          <a:blip r:embed="rId18"/>
          <a:stretch>
            <a:fillRect/>
          </a:stretch>
        </p:blipFill>
        <p:spPr>
          <a:xfrm>
            <a:off x="1962150" y="1725613"/>
            <a:ext cx="3884613" cy="33035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" name="直接箭头连接符 102"/>
          <p:cNvPicPr/>
          <p:nvPr/>
        </p:nvPicPr>
        <p:blipFill>
          <a:blip r:embed="rId19"/>
          <a:stretch>
            <a:fillRect/>
          </a:stretch>
        </p:blipFill>
        <p:spPr>
          <a:xfrm>
            <a:off x="6961188" y="371475"/>
            <a:ext cx="944562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24" name="TextBox 104"/>
          <p:cNvSpPr txBox="1"/>
          <p:nvPr/>
        </p:nvSpPr>
        <p:spPr>
          <a:xfrm>
            <a:off x="7696200" y="428625"/>
            <a:ext cx="9906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数据流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24625" name="直接箭头连接符 105"/>
          <p:cNvPicPr/>
          <p:nvPr/>
        </p:nvPicPr>
        <p:blipFill>
          <a:blip r:embed="rId20"/>
          <a:stretch>
            <a:fillRect/>
          </a:stretch>
        </p:blipFill>
        <p:spPr>
          <a:xfrm>
            <a:off x="6954838" y="738188"/>
            <a:ext cx="946150" cy="573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626" name="TextBox 106"/>
          <p:cNvSpPr txBox="1"/>
          <p:nvPr/>
        </p:nvSpPr>
        <p:spPr>
          <a:xfrm>
            <a:off x="7704138" y="790575"/>
            <a:ext cx="990600" cy="4000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控制流</a:t>
            </a:r>
            <a:endParaRPr lang="zh-CN" altLang="en-US" sz="20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grpSp>
        <p:nvGrpSpPr>
          <p:cNvPr id="24628" name="组合 24627"/>
          <p:cNvGrpSpPr/>
          <p:nvPr/>
        </p:nvGrpSpPr>
        <p:grpSpPr>
          <a:xfrm>
            <a:off x="557213" y="4924425"/>
            <a:ext cx="1143000" cy="922338"/>
            <a:chOff x="0" y="0"/>
            <a:chExt cx="1143000" cy="923330"/>
          </a:xfrm>
        </p:grpSpPr>
        <p:pic>
          <p:nvPicPr>
            <p:cNvPr id="9" name="直接箭头连接符 58"/>
            <p:cNvPicPr/>
            <p:nvPr/>
          </p:nvPicPr>
          <p:blipFill>
            <a:blip r:embed="rId21"/>
            <a:stretch>
              <a:fillRect/>
            </a:stretch>
          </p:blipFill>
          <p:spPr>
            <a:xfrm>
              <a:off x="235267" y="178118"/>
              <a:ext cx="1097280" cy="57364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4629" name="TextBox 108"/>
            <p:cNvSpPr txBox="1"/>
            <p:nvPr/>
          </p:nvSpPr>
          <p:spPr>
            <a:xfrm>
              <a:off x="0" y="0"/>
              <a:ext cx="1143000" cy="9233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  <a:ea typeface="楷体_GB2312" pitchFamily="1" charset="-122"/>
                </a:rPr>
                <a:t>计算程序</a:t>
              </a:r>
              <a:endParaRPr lang="en-US" altLang="zh-CN" b="1" dirty="0">
                <a:latin typeface="Arial" panose="020B0604020202020204" pitchFamily="34" charset="0"/>
                <a:ea typeface="楷体_GB2312" pitchFamily="1" charset="-122"/>
              </a:endParaRPr>
            </a:p>
            <a:p>
              <a:endParaRPr lang="en-US" altLang="zh-CN" b="1" dirty="0">
                <a:latin typeface="Arial" panose="020B0604020202020204" pitchFamily="34" charset="0"/>
                <a:ea typeface="楷体_GB2312" pitchFamily="1" charset="-122"/>
              </a:endParaRPr>
            </a:p>
            <a:p>
              <a:r>
                <a:rPr lang="zh-CN" altLang="en-US" b="1" dirty="0">
                  <a:latin typeface="Arial" panose="020B0604020202020204" pitchFamily="34" charset="0"/>
                  <a:ea typeface="楷体_GB2312" pitchFamily="1" charset="-122"/>
                </a:rPr>
                <a:t>原始数据</a:t>
              </a:r>
              <a:endParaRPr lang="zh-CN" altLang="en-US" b="1" dirty="0">
                <a:latin typeface="Arial" panose="020B0604020202020204" pitchFamily="34" charset="0"/>
                <a:ea typeface="楷体_GB2312" pitchFamily="1" charset="-122"/>
              </a:endParaRPr>
            </a:p>
          </p:txBody>
        </p:sp>
      </p:grpSp>
      <p:sp>
        <p:nvSpPr>
          <p:cNvPr id="24630" name="TextBox 114"/>
          <p:cNvSpPr txBox="1"/>
          <p:nvPr/>
        </p:nvSpPr>
        <p:spPr>
          <a:xfrm>
            <a:off x="374650" y="1295400"/>
            <a:ext cx="615950" cy="38100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p>
            <a:pP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1" charset="-122"/>
              </a:rPr>
              <a:t> 数据如何流动？</a:t>
            </a:r>
            <a:endParaRPr lang="zh-CN" altLang="en-US" sz="28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539750" y="1420813"/>
            <a:ext cx="7543800" cy="4572000"/>
          </a:xfrm>
          <a:ln/>
        </p:spPr>
        <p:txBody>
          <a:bodyPr wrap="square" anchor="t"/>
          <a:p>
            <a:pPr eaLnBrk="1" hangingPunct="1">
              <a:lnSpc>
                <a:spcPct val="90000"/>
              </a:lnSpc>
              <a:buNone/>
            </a:pPr>
            <a:r>
              <a:rPr lang="zh-CN" altLang="en-US" dirty="0">
                <a:solidFill>
                  <a:schemeClr val="tx2"/>
                </a:solidFill>
              </a:rPr>
              <a:t>二、计算机硬件系统连接</a:t>
            </a:r>
            <a:r>
              <a:rPr lang="en-US" altLang="zh-CN" dirty="0">
                <a:solidFill>
                  <a:schemeClr val="tx2"/>
                </a:solidFill>
                <a:latin typeface="Arial Narrow" panose="020B0606020202030204" pitchFamily="2" charset="0"/>
              </a:rPr>
              <a:t>——</a:t>
            </a:r>
            <a:r>
              <a:rPr lang="zh-CN" altLang="en-US" dirty="0">
                <a:solidFill>
                  <a:schemeClr val="tx2"/>
                </a:solidFill>
              </a:rPr>
              <a:t>总线和接口</a:t>
            </a:r>
            <a:endParaRPr lang="zh-CN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dirty="0"/>
              <a:t>总线：</a:t>
            </a:r>
            <a:r>
              <a:rPr lang="zh-CN" altLang="en-US" sz="2400" dirty="0">
                <a:latin typeface="隶书" panose="02010509060101010101" pitchFamily="1" charset="-122"/>
                <a:ea typeface="隶书" panose="02010509060101010101" pitchFamily="1" charset="-122"/>
              </a:rPr>
              <a:t>一组可为多个功能部件分时共享的公共信息传送线路</a:t>
            </a:r>
            <a:endParaRPr lang="zh-CN" altLang="en-US" sz="2400" dirty="0">
              <a:latin typeface="隶书" panose="02010509060101010101" pitchFamily="1" charset="-122"/>
              <a:ea typeface="隶书" panose="02010509060101010101" pitchFamily="1" charset="-122"/>
            </a:endParaRPr>
          </a:p>
          <a:p>
            <a:pPr lvl="1" eaLnBrk="1" hangingPunct="1"/>
            <a:r>
              <a:rPr lang="zh-CN" altLang="en-US" dirty="0"/>
              <a:t>接口：</a:t>
            </a:r>
            <a:r>
              <a:rPr lang="zh-CN" altLang="en-US" sz="2400" dirty="0">
                <a:latin typeface="隶书" panose="02010509060101010101" pitchFamily="1" charset="-122"/>
                <a:ea typeface="隶书" panose="02010509060101010101" pitchFamily="1" charset="-122"/>
              </a:rPr>
              <a:t>系统总线与</a:t>
            </a:r>
            <a:r>
              <a:rPr lang="en-US" altLang="zh-CN" sz="2400" dirty="0">
                <a:latin typeface="隶书" panose="02010509060101010101" pitchFamily="1" charset="-122"/>
                <a:ea typeface="隶书" panose="02010509060101010101" pitchFamily="1" charset="-122"/>
              </a:rPr>
              <a:t>I/O</a:t>
            </a:r>
            <a:r>
              <a:rPr lang="zh-CN" altLang="en-US" sz="2400" dirty="0">
                <a:latin typeface="隶书" panose="02010509060101010101" pitchFamily="1" charset="-122"/>
                <a:ea typeface="隶书" panose="02010509060101010101" pitchFamily="1" charset="-122"/>
              </a:rPr>
              <a:t>设备之间的界面</a:t>
            </a:r>
            <a:endParaRPr lang="zh-CN" altLang="en-US" sz="2400" dirty="0">
              <a:latin typeface="隶书" panose="02010509060101010101" pitchFamily="1" charset="-122"/>
              <a:ea typeface="隶书" panose="02010509060101010101" pitchFamily="1" charset="-122"/>
            </a:endParaRPr>
          </a:p>
        </p:txBody>
      </p:sp>
      <p:sp>
        <p:nvSpPr>
          <p:cNvPr id="25604" name="Text Box 4"/>
          <p:cNvSpPr txBox="1"/>
          <p:nvPr/>
        </p:nvSpPr>
        <p:spPr>
          <a:xfrm>
            <a:off x="1260475" y="3473450"/>
            <a:ext cx="2479675" cy="519113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隶书" panose="02010509060101010101" pitchFamily="1" charset="-122"/>
              </a:rPr>
              <a:t>中央处理器</a:t>
            </a:r>
            <a:endParaRPr lang="zh-CN" altLang="en-US" sz="2800" b="1" dirty="0">
              <a:latin typeface="Times New Roman" panose="02020603050405020304" charset="0"/>
              <a:ea typeface="隶书" panose="02010509060101010101" pitchFamily="1" charset="-122"/>
            </a:endParaRPr>
          </a:p>
        </p:txBody>
      </p:sp>
      <p:sp>
        <p:nvSpPr>
          <p:cNvPr id="25605" name="Text Box 5"/>
          <p:cNvSpPr txBox="1"/>
          <p:nvPr/>
        </p:nvSpPr>
        <p:spPr>
          <a:xfrm>
            <a:off x="4959350" y="3478213"/>
            <a:ext cx="2251075" cy="519112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隶书" panose="02010509060101010101" pitchFamily="1" charset="-122"/>
              </a:rPr>
              <a:t>主存储器</a:t>
            </a:r>
            <a:endParaRPr lang="zh-CN" altLang="en-US" sz="2800" b="1" dirty="0">
              <a:latin typeface="Times New Roman" panose="02020603050405020304" charset="0"/>
              <a:ea typeface="隶书" panose="02010509060101010101" pitchFamily="1" charset="-122"/>
            </a:endParaRPr>
          </a:p>
        </p:txBody>
      </p:sp>
      <p:sp>
        <p:nvSpPr>
          <p:cNvPr id="25606" name="Text Box 6"/>
          <p:cNvSpPr txBox="1"/>
          <p:nvPr/>
        </p:nvSpPr>
        <p:spPr>
          <a:xfrm>
            <a:off x="1301750" y="5573713"/>
            <a:ext cx="2438400" cy="519112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隶书" panose="02010509060101010101" pitchFamily="1" charset="-122"/>
              </a:rPr>
              <a:t>输入</a:t>
            </a:r>
            <a:r>
              <a:rPr lang="en-US" altLang="zh-CN" sz="2800" b="1" dirty="0">
                <a:latin typeface="Times New Roman" panose="02020603050405020304" charset="0"/>
                <a:ea typeface="隶书" panose="02010509060101010101" pitchFamily="1" charset="-122"/>
              </a:rPr>
              <a:t>/</a:t>
            </a:r>
            <a:r>
              <a:rPr lang="zh-CN" altLang="en-US" sz="2800" b="1" dirty="0">
                <a:latin typeface="Times New Roman" panose="02020603050405020304" charset="0"/>
                <a:ea typeface="隶书" panose="02010509060101010101" pitchFamily="1" charset="-122"/>
              </a:rPr>
              <a:t>输出设备</a:t>
            </a:r>
            <a:endParaRPr lang="zh-CN" altLang="en-US" sz="2800" b="1" dirty="0">
              <a:latin typeface="Times New Roman" panose="02020603050405020304" charset="0"/>
              <a:ea typeface="隶书" panose="02010509060101010101" pitchFamily="1" charset="-122"/>
            </a:endParaRPr>
          </a:p>
        </p:txBody>
      </p:sp>
      <p:sp>
        <p:nvSpPr>
          <p:cNvPr id="25607" name="Text Box 7"/>
          <p:cNvSpPr txBox="1"/>
          <p:nvPr/>
        </p:nvSpPr>
        <p:spPr>
          <a:xfrm>
            <a:off x="5035550" y="5535613"/>
            <a:ext cx="2251075" cy="519112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charset="0"/>
                <a:ea typeface="隶书" panose="02010509060101010101" pitchFamily="1" charset="-122"/>
              </a:rPr>
              <a:t>外存储器</a:t>
            </a:r>
            <a:endParaRPr lang="zh-CN" altLang="en-US" sz="2800" b="1" dirty="0">
              <a:latin typeface="Times New Roman" panose="02020603050405020304" charset="0"/>
              <a:ea typeface="隶书" panose="02010509060101010101" pitchFamily="1" charset="-122"/>
            </a:endParaRPr>
          </a:p>
        </p:txBody>
      </p:sp>
      <p:sp>
        <p:nvSpPr>
          <p:cNvPr id="25608" name="AutoShape 8"/>
          <p:cNvSpPr/>
          <p:nvPr/>
        </p:nvSpPr>
        <p:spPr>
          <a:xfrm>
            <a:off x="615950" y="4545013"/>
            <a:ext cx="7391400" cy="381000"/>
          </a:xfrm>
          <a:prstGeom prst="leftRightArrow">
            <a:avLst>
              <a:gd name="adj1" fmla="val 40833"/>
              <a:gd name="adj2" fmla="val 211962"/>
            </a:avLst>
          </a:prstGeom>
          <a:solidFill>
            <a:srgbClr val="003399"/>
          </a:solidFill>
          <a:ln w="9525" cap="flat" cmpd="sng">
            <a:solidFill>
              <a:srgbClr val="00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9" name="Line 9"/>
          <p:cNvSpPr/>
          <p:nvPr/>
        </p:nvSpPr>
        <p:spPr>
          <a:xfrm>
            <a:off x="3740150" y="3644900"/>
            <a:ext cx="1219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0" name="Line 10"/>
          <p:cNvSpPr/>
          <p:nvPr/>
        </p:nvSpPr>
        <p:spPr>
          <a:xfrm>
            <a:off x="2444750" y="4011613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1" name="Line 11"/>
          <p:cNvSpPr/>
          <p:nvPr/>
        </p:nvSpPr>
        <p:spPr>
          <a:xfrm>
            <a:off x="6102350" y="4025900"/>
            <a:ext cx="0" cy="5953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2" name="Line 12"/>
          <p:cNvSpPr/>
          <p:nvPr/>
        </p:nvSpPr>
        <p:spPr>
          <a:xfrm>
            <a:off x="6102350" y="4849813"/>
            <a:ext cx="0" cy="6096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3" name="Line 13"/>
          <p:cNvSpPr/>
          <p:nvPr/>
        </p:nvSpPr>
        <p:spPr>
          <a:xfrm>
            <a:off x="2444750" y="4864100"/>
            <a:ext cx="0" cy="5953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5" name="Text Box 14"/>
          <p:cNvSpPr txBox="1"/>
          <p:nvPr/>
        </p:nvSpPr>
        <p:spPr>
          <a:xfrm>
            <a:off x="847725" y="4087813"/>
            <a:ext cx="84455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600" b="1" noProof="1" dirty="0"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总线</a:t>
            </a:r>
            <a:endParaRPr lang="zh-CN" altLang="en-US" sz="2600" b="1" noProof="1" dirty="0"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2" name="Line 15"/>
          <p:cNvSpPr/>
          <p:nvPr/>
        </p:nvSpPr>
        <p:spPr>
          <a:xfrm>
            <a:off x="2292350" y="5535613"/>
            <a:ext cx="304800" cy="0"/>
          </a:xfrm>
          <a:prstGeom prst="line">
            <a:avLst/>
          </a:prstGeom>
          <a:ln w="762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17" name="Text Box 16"/>
          <p:cNvSpPr txBox="1"/>
          <p:nvPr/>
        </p:nvSpPr>
        <p:spPr>
          <a:xfrm>
            <a:off x="2676525" y="5078413"/>
            <a:ext cx="84455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600" b="1" noProof="1" dirty="0">
                <a:solidFill>
                  <a:srgbClr val="CC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+mn-ea"/>
              </a:rPr>
              <a:t>接口</a:t>
            </a:r>
            <a:endParaRPr lang="zh-CN" altLang="en-US" sz="2600" b="1" noProof="1" dirty="0">
              <a:solidFill>
                <a:srgbClr val="CC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Rectangle 18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/>
              <a:t>五大功能部件的合作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1.3</a:t>
            </a:r>
            <a:r>
              <a:rPr lang="zh-CN" altLang="en-US" dirty="0"/>
              <a:t>计算机的硬件</a:t>
            </a:r>
            <a:endParaRPr lang="zh-CN" altLang="en-US" dirty="0"/>
          </a:p>
        </p:txBody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>
              <a:lnSpc>
                <a:spcPct val="150000"/>
              </a:lnSpc>
              <a:buNone/>
            </a:pPr>
            <a:r>
              <a:rPr lang="en-US" altLang="zh-CN" dirty="0"/>
              <a:t>		</a:t>
            </a:r>
            <a:r>
              <a:rPr lang="zh-CN" altLang="en-US" dirty="0"/>
              <a:t>通过一个例子我们来了解数字计算机的主要组成和工作原理。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假设给一个算盘、一张带有横格的纸和一支笔，要求我们计算</a:t>
            </a:r>
            <a:r>
              <a:rPr lang="en-US" altLang="zh-CN" dirty="0"/>
              <a:t>y=ax+b-c</a:t>
            </a:r>
            <a:r>
              <a:rPr lang="zh-CN" altLang="en-US" dirty="0"/>
              <a:t>这样一个题目。</a:t>
            </a:r>
            <a:endParaRPr lang="zh-CN" altLang="en-US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解题步骤和数据记录在横格纸上，请看过程。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  <a:ln/>
        </p:spPr>
        <p:txBody>
          <a:bodyPr wrap="square" anchor="b"/>
          <a:p>
            <a:pPr eaLnBrk="1" hangingPunct="1"/>
            <a:r>
              <a:rPr lang="zh-CN" altLang="en-US" dirty="0"/>
              <a:t>手工模仿计算机工作（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pic>
        <p:nvPicPr>
          <p:cNvPr id="27652" name="Picture 3" descr="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8" y="908050"/>
            <a:ext cx="7110412" cy="5949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1.3</a:t>
            </a:r>
            <a:r>
              <a:rPr lang="zh-CN" altLang="en-US" dirty="0"/>
              <a:t>计算机的硬件</a:t>
            </a:r>
            <a:endParaRPr lang="zh-CN" altLang="en-US" dirty="0"/>
          </a:p>
        </p:txBody>
      </p:sp>
      <p:sp>
        <p:nvSpPr>
          <p:cNvPr id="28676" name="Rectangle 3"/>
          <p:cNvSpPr>
            <a:spLocks noGrp="1"/>
          </p:cNvSpPr>
          <p:nvPr>
            <p:ph type="body"/>
          </p:nvPr>
        </p:nvSpPr>
        <p:spPr>
          <a:xfrm>
            <a:off x="457200" y="1557338"/>
            <a:ext cx="8435975" cy="4411662"/>
          </a:xfrm>
          <a:ln/>
        </p:spPr>
        <p:txBody>
          <a:bodyPr wrap="square" anchor="t"/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三、</a:t>
            </a:r>
            <a:r>
              <a:rPr lang="zh-CN" altLang="en-US" sz="3400" dirty="0"/>
              <a:t>冯</a:t>
            </a:r>
            <a:r>
              <a:rPr lang="en-US" altLang="zh-CN" sz="3400" dirty="0"/>
              <a:t>·</a:t>
            </a:r>
            <a:r>
              <a:rPr lang="zh-CN" altLang="en-US" sz="3400" dirty="0"/>
              <a:t>诺依曼型计算机</a:t>
            </a:r>
            <a:r>
              <a:rPr lang="zh-CN" altLang="en-US" sz="3800" dirty="0"/>
              <a:t> </a:t>
            </a:r>
            <a:endParaRPr lang="zh-CN" altLang="en-US" sz="38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900" dirty="0"/>
              <a:t>采用</a:t>
            </a:r>
            <a:r>
              <a:rPr lang="zh-CN" altLang="en-US" sz="2900" b="1" dirty="0"/>
              <a:t>存储程序</a:t>
            </a:r>
            <a:r>
              <a:rPr lang="zh-CN" altLang="en-US" sz="2900" dirty="0"/>
              <a:t>工作方式</a:t>
            </a:r>
            <a:r>
              <a:rPr lang="zh-CN" altLang="en-US" sz="2400" dirty="0">
                <a:solidFill>
                  <a:schemeClr val="tx2"/>
                </a:solidFill>
              </a:rPr>
              <a:t>（</a:t>
            </a:r>
            <a:r>
              <a:rPr lang="zh-CN" altLang="en-US" dirty="0">
                <a:solidFill>
                  <a:srgbClr val="CC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冯</a:t>
            </a:r>
            <a:r>
              <a:rPr lang="en-US" altLang="zh-CN" dirty="0">
                <a:solidFill>
                  <a:srgbClr val="CC0000"/>
                </a:solidFill>
                <a:latin typeface="Arial Narrow" panose="020B0606020202030204" pitchFamily="2" charset="0"/>
                <a:ea typeface="隶书" panose="02010509060101010101" pitchFamily="1" charset="-122"/>
              </a:rPr>
              <a:t>·</a:t>
            </a:r>
            <a:r>
              <a:rPr lang="zh-CN" altLang="en-US" dirty="0">
                <a:solidFill>
                  <a:srgbClr val="CC0000"/>
                </a:solidFill>
                <a:latin typeface="隶书" panose="02010509060101010101" pitchFamily="1" charset="-122"/>
                <a:ea typeface="隶书" panose="02010509060101010101" pitchFamily="1" charset="-122"/>
              </a:rPr>
              <a:t>诺依曼思想的核心</a:t>
            </a:r>
            <a:r>
              <a:rPr lang="zh-CN" altLang="en-US" sz="2400" dirty="0">
                <a:solidFill>
                  <a:schemeClr val="tx2"/>
                </a:solidFill>
              </a:rPr>
              <a:t>）</a:t>
            </a:r>
            <a:endParaRPr lang="zh-CN" altLang="en-US" sz="29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900" dirty="0"/>
              <a:t>按</a:t>
            </a:r>
            <a:r>
              <a:rPr lang="zh-CN" altLang="en-US" sz="2900" b="1" dirty="0"/>
              <a:t>地址</a:t>
            </a:r>
            <a:r>
              <a:rPr lang="zh-CN" altLang="en-US" sz="2900" dirty="0"/>
              <a:t>自动执行 </a:t>
            </a:r>
            <a:endParaRPr lang="zh-CN" altLang="en-US" sz="29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900" dirty="0"/>
              <a:t>采用</a:t>
            </a:r>
            <a:r>
              <a:rPr lang="zh-CN" altLang="en-US" sz="2900" b="1" dirty="0"/>
              <a:t>二进制</a:t>
            </a:r>
            <a:r>
              <a:rPr lang="zh-CN" altLang="en-US" sz="2900" dirty="0"/>
              <a:t>代码表示数据和指令</a:t>
            </a:r>
            <a:endParaRPr lang="zh-CN" altLang="en-US" sz="2900" dirty="0"/>
          </a:p>
          <a:p>
            <a:pPr lvl="1" eaLnBrk="1" hangingPunct="1">
              <a:lnSpc>
                <a:spcPct val="130000"/>
              </a:lnSpc>
            </a:pPr>
            <a:r>
              <a:rPr lang="zh-CN" altLang="en-US" sz="2900" dirty="0"/>
              <a:t>五大部件：包括控制器、运算器、存储器、输入设备、输出设备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930275"/>
          </a:xfrm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1.5</a:t>
            </a:r>
            <a:r>
              <a:rPr lang="zh-CN" altLang="en-US" dirty="0"/>
              <a:t>计算机系统的层次结构</a:t>
            </a:r>
            <a:endParaRPr lang="zh-CN" altLang="en-US" dirty="0"/>
          </a:p>
        </p:txBody>
      </p:sp>
      <p:sp>
        <p:nvSpPr>
          <p:cNvPr id="30724" name="Rectangle 3"/>
          <p:cNvSpPr>
            <a:spLocks noGrp="1"/>
          </p:cNvSpPr>
          <p:nvPr>
            <p:ph type="body"/>
          </p:nvPr>
        </p:nvSpPr>
        <p:spPr>
          <a:xfrm>
            <a:off x="457200" y="1196975"/>
            <a:ext cx="8229600" cy="4933950"/>
          </a:xfrm>
          <a:ln/>
        </p:spPr>
        <p:txBody>
          <a:bodyPr wrap="square" anchor="t"/>
          <a:p>
            <a:pPr eaLnBrk="1" hangingPunct="1">
              <a:buNone/>
            </a:pPr>
            <a:r>
              <a:rPr lang="zh-CN" altLang="en-US" sz="2900"/>
              <a:t>一、多级计算机系统</a:t>
            </a:r>
            <a:endParaRPr lang="zh-CN" altLang="en-US" sz="2900"/>
          </a:p>
          <a:p>
            <a:pPr eaLnBrk="1" hangingPunct="1">
              <a:buNone/>
            </a:pPr>
            <a:r>
              <a:rPr lang="zh-CN" altLang="en-US"/>
              <a:t>         计算机不能简单地</a:t>
            </a:r>
            <a:br>
              <a:rPr lang="zh-CN" altLang="en-US"/>
            </a:br>
            <a:r>
              <a:rPr lang="zh-CN" altLang="en-US"/>
              <a:t>认为是一种电子设备，</a:t>
            </a:r>
            <a:br>
              <a:rPr lang="zh-CN" altLang="en-US"/>
            </a:br>
            <a:r>
              <a:rPr lang="zh-CN" altLang="en-US"/>
              <a:t>而是一个十分复杂的硬、</a:t>
            </a:r>
            <a:br>
              <a:rPr lang="zh-CN" altLang="en-US"/>
            </a:br>
            <a:r>
              <a:rPr lang="zh-CN" altLang="en-US"/>
              <a:t>软件结合而成的整体。</a:t>
            </a:r>
            <a:br>
              <a:rPr lang="zh-CN" altLang="en-US"/>
            </a:br>
            <a:r>
              <a:rPr lang="zh-CN" altLang="en-US"/>
              <a:t>它通常由五个以上不同</a:t>
            </a:r>
            <a:br>
              <a:rPr lang="zh-CN" altLang="en-US"/>
            </a:br>
            <a:r>
              <a:rPr lang="zh-CN" altLang="en-US"/>
              <a:t>的级组成，每一级都能</a:t>
            </a:r>
            <a:br>
              <a:rPr lang="zh-CN" altLang="en-US"/>
            </a:br>
            <a:r>
              <a:rPr lang="zh-CN" altLang="en-US"/>
              <a:t>进行程序设计（</a:t>
            </a:r>
            <a:r>
              <a:rPr lang="zh-CN" altLang="en-US" sz="2200"/>
              <a:t>如图所示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0725" name="Picture 4" descr="1a7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484313"/>
            <a:ext cx="3744913" cy="4362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1.1</a:t>
            </a:r>
            <a:r>
              <a:rPr lang="zh-CN" altLang="en-US" dirty="0"/>
              <a:t>计算机的分类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marL="762000" indent="-762000" eaLnBrk="1" hangingPunct="1">
              <a:buNone/>
            </a:pPr>
            <a:r>
              <a:rPr lang="zh-CN" altLang="en-US"/>
              <a:t>一、电子计算机从总体上来说分为两大类。</a:t>
            </a:r>
            <a:endParaRPr lang="zh-CN" altLang="en-US"/>
          </a:p>
          <a:p>
            <a:pPr marL="762000" indent="-762000" eaLnBrk="1" hangingPunct="1"/>
            <a:r>
              <a:rPr lang="zh-CN" altLang="en-US"/>
              <a:t>电子模拟计算机。“模拟”就是相似的意思。模拟计算机的特点是数值由连续量来表示，运算过程也是连续的。</a:t>
            </a:r>
            <a:endParaRPr lang="zh-CN" altLang="en-US"/>
          </a:p>
          <a:p>
            <a:pPr marL="762000" indent="-762000" eaLnBrk="1" hangingPunct="1"/>
            <a:r>
              <a:rPr lang="zh-CN" altLang="en-US"/>
              <a:t>电子数字计算机，它是在算盘的基础上发展起来的，是用数目字来表示数量的大小。数字计算机的主要特点是按位运算，并且不连续地跳动计算。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6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714375"/>
          </a:xfrm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1.5</a:t>
            </a:r>
            <a:r>
              <a:rPr lang="zh-CN" altLang="en-US" dirty="0"/>
              <a:t>计算机系统的层次结构</a:t>
            </a:r>
            <a:endParaRPr lang="zh-CN" altLang="en-US" dirty="0"/>
          </a:p>
        </p:txBody>
      </p:sp>
      <p:sp>
        <p:nvSpPr>
          <p:cNvPr id="31748" name="Rectangle 3"/>
          <p:cNvSpPr>
            <a:spLocks noGrp="1"/>
          </p:cNvSpPr>
          <p:nvPr>
            <p:ph type="body"/>
          </p:nvPr>
        </p:nvSpPr>
        <p:spPr>
          <a:xfrm>
            <a:off x="457200" y="1125538"/>
            <a:ext cx="8229600" cy="5183187"/>
          </a:xfrm>
          <a:ln/>
        </p:spPr>
        <p:txBody>
          <a:bodyPr wrap="square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900"/>
              <a:t>二、五级计算机层次系统</a:t>
            </a:r>
            <a:endParaRPr lang="zh-CN" altLang="en-US" sz="2900"/>
          </a:p>
          <a:p>
            <a:pPr eaLnBrk="1" hangingPunct="1"/>
            <a:r>
              <a:rPr lang="zh-CN" altLang="en-US" sz="2000"/>
              <a:t>第一级是微程序设计级。</a:t>
            </a:r>
            <a:r>
              <a:rPr lang="zh-CN" altLang="en-US" sz="2000">
                <a:ea typeface="楷体_GB2312" pitchFamily="1" charset="-122"/>
              </a:rPr>
              <a:t>这是一个实在的硬件级，它由机器硬件直接执行微指令。如果某一个应用程序直接用微指令来编写，那么可在这一级上运行应用程序。</a:t>
            </a:r>
            <a:endParaRPr lang="zh-CN" altLang="en-US" sz="2000">
              <a:ea typeface="楷体_GB2312" pitchFamily="1" charset="-122"/>
            </a:endParaRPr>
          </a:p>
          <a:p>
            <a:pPr eaLnBrk="1" hangingPunct="1"/>
            <a:r>
              <a:rPr lang="zh-CN" altLang="en-US" sz="2000"/>
              <a:t>第二级是一般机器级，也称为机器语言级，</a:t>
            </a:r>
            <a:r>
              <a:rPr lang="zh-CN" altLang="en-US" sz="2000">
                <a:ea typeface="楷体_GB2312" pitchFamily="1" charset="-122"/>
              </a:rPr>
              <a:t>它由微程序解释机器指令系统。这一级也是硬件级。</a:t>
            </a:r>
            <a:endParaRPr lang="zh-CN" altLang="en-US" sz="2000">
              <a:ea typeface="楷体_GB2312" pitchFamily="1" charset="-122"/>
            </a:endParaRPr>
          </a:p>
          <a:p>
            <a:pPr eaLnBrk="1" hangingPunct="1"/>
            <a:r>
              <a:rPr lang="zh-CN" altLang="en-US" sz="2000"/>
              <a:t>第三级是操作系统级，它由操作系统程序实现。</a:t>
            </a:r>
            <a:r>
              <a:rPr lang="zh-CN" altLang="en-US" sz="2000">
                <a:ea typeface="楷体_GB2312" pitchFamily="1" charset="-122"/>
              </a:rPr>
              <a:t>这些操作系统由机器指令和广义指令组成，广义指令是操作系统定义和解释的软件指令，所以这一级也称为混合级。</a:t>
            </a:r>
            <a:endParaRPr lang="zh-CN" altLang="en-US" sz="2000">
              <a:ea typeface="楷体_GB2312" pitchFamily="1" charset="-122"/>
            </a:endParaRPr>
          </a:p>
          <a:p>
            <a:pPr eaLnBrk="1" hangingPunct="1"/>
            <a:r>
              <a:rPr lang="zh-CN" altLang="en-US" sz="2000"/>
              <a:t>第四级是汇编语言级，</a:t>
            </a:r>
            <a:r>
              <a:rPr lang="zh-CN" altLang="en-US" sz="2000">
                <a:ea typeface="楷体_GB2312" pitchFamily="1" charset="-122"/>
              </a:rPr>
              <a:t>它给程序人员提供一种符号形式语言，以减少程序编写的复杂性。这一级由汇编程序支持和执行。如果应用程序采用汇编语言编写时，则机器必须要有这一级的功能；如果应用程序不采用汇编语言编写，则这一级可以不要。</a:t>
            </a:r>
            <a:endParaRPr lang="zh-CN" altLang="en-US" sz="2000">
              <a:ea typeface="楷体_GB2312" pitchFamily="1" charset="-122"/>
            </a:endParaRPr>
          </a:p>
          <a:p>
            <a:pPr eaLnBrk="1" hangingPunct="1"/>
            <a:r>
              <a:rPr lang="zh-CN" altLang="en-US" sz="2000"/>
              <a:t>第五级是高级语言级，</a:t>
            </a:r>
            <a:r>
              <a:rPr lang="zh-CN" altLang="en-US" sz="2000">
                <a:ea typeface="楷体_GB2312" pitchFamily="1" charset="-122"/>
              </a:rPr>
              <a:t>它是面向用户的，为方便用户编写应用程序而设置的。这一级由各种高级语言编译程序支持和执行。</a:t>
            </a:r>
            <a:endParaRPr lang="zh-CN" altLang="en-US" sz="200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ctr"/>
          <a:p>
            <a:pPr eaLnBrk="1" hangingPunct="1"/>
            <a:r>
              <a:rPr lang="zh-CN" altLang="en-US"/>
              <a:t>补充：计算机的特点与性能指标</a:t>
            </a:r>
            <a:endParaRPr lang="zh-CN" altLang="en-US"/>
          </a:p>
        </p:txBody>
      </p:sp>
      <p:sp>
        <p:nvSpPr>
          <p:cNvPr id="32772" name="Rectangle 3"/>
          <p:cNvSpPr>
            <a:spLocks noGrp="1"/>
          </p:cNvSpPr>
          <p:nvPr>
            <p:ph type="body"/>
          </p:nvPr>
        </p:nvSpPr>
        <p:spPr>
          <a:xfrm>
            <a:off x="557213" y="1304925"/>
            <a:ext cx="7543800" cy="47879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dirty="0"/>
              <a:t>计算机的特点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能自动连续工作  </a:t>
            </a:r>
            <a:r>
              <a:rPr lang="en-US" altLang="zh-CN" dirty="0"/>
              <a:t>2.</a:t>
            </a:r>
            <a:r>
              <a:rPr lang="zh-CN" altLang="en-US" dirty="0"/>
              <a:t>运算速度快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运算精度高      </a:t>
            </a:r>
            <a:r>
              <a:rPr lang="en-US" altLang="zh-CN" dirty="0"/>
              <a:t>4.</a:t>
            </a:r>
            <a:r>
              <a:rPr lang="zh-CN" altLang="en-US" dirty="0"/>
              <a:t>具有很强的信息存储能力 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5.</a:t>
            </a:r>
            <a:r>
              <a:rPr lang="zh-CN" altLang="en-US" dirty="0"/>
              <a:t>通用性强，应用领域广泛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计算机的性能指标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1.</a:t>
            </a:r>
            <a:r>
              <a:rPr lang="zh-CN" altLang="en-US" dirty="0"/>
              <a:t>机器字长        </a:t>
            </a:r>
            <a:r>
              <a:rPr lang="en-US" altLang="zh-CN" dirty="0"/>
              <a:t>2.</a:t>
            </a:r>
            <a:r>
              <a:rPr lang="zh-CN" altLang="en-US" dirty="0"/>
              <a:t>数据通路宽度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3.</a:t>
            </a:r>
            <a:r>
              <a:rPr lang="zh-CN" altLang="en-US" dirty="0"/>
              <a:t>运算速度        </a:t>
            </a:r>
            <a:r>
              <a:rPr lang="en-US" altLang="zh-CN" dirty="0"/>
              <a:t>4.</a:t>
            </a:r>
            <a:r>
              <a:rPr lang="zh-CN" altLang="en-US" dirty="0"/>
              <a:t>存储容量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5.</a:t>
            </a:r>
            <a:r>
              <a:rPr lang="zh-CN" altLang="en-US" dirty="0"/>
              <a:t>配置的外围设备及其性能</a:t>
            </a:r>
            <a:endParaRPr lang="zh-CN" altLang="en-US" dirty="0"/>
          </a:p>
          <a:p>
            <a:pPr lvl="2" eaLnBrk="1" hangingPunct="1">
              <a:lnSpc>
                <a:spcPct val="120000"/>
              </a:lnSpc>
              <a:buNone/>
            </a:pPr>
            <a:r>
              <a:rPr lang="en-US" altLang="zh-CN" dirty="0"/>
              <a:t>6.</a:t>
            </a:r>
            <a:r>
              <a:rPr lang="zh-CN" altLang="en-US" dirty="0"/>
              <a:t>系统软件配置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/>
              <a:t>第一章小结</a:t>
            </a:r>
            <a:endParaRPr lang="zh-CN" altLang="en-US"/>
          </a:p>
        </p:txBody>
      </p:sp>
      <p:sp>
        <p:nvSpPr>
          <p:cNvPr id="3379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计算机系统的 基本概念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构成：</a:t>
            </a:r>
            <a:r>
              <a:rPr lang="zh-CN" altLang="en-US" sz="2200" b="1" dirty="0"/>
              <a:t>硬件和软件</a:t>
            </a:r>
            <a:endParaRPr lang="zh-CN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层次结构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计算机系统的基本工作原理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计算机的基本组成部分</a:t>
            </a:r>
            <a:endParaRPr lang="zh-CN" altLang="en-US" sz="26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dirty="0"/>
              <a:t>五大部件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b="1" dirty="0"/>
              <a:t>冯</a:t>
            </a:r>
            <a:r>
              <a:rPr lang="en-US" altLang="zh-CN" sz="2600" b="1" dirty="0"/>
              <a:t>·</a:t>
            </a:r>
            <a:r>
              <a:rPr lang="zh-CN" altLang="en-US" sz="2600" b="1" dirty="0"/>
              <a:t>诺依曼型计算机特点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600" dirty="0"/>
              <a:t>计算机发展特点</a:t>
            </a:r>
            <a:endParaRPr lang="zh-CN" altLang="en-US" sz="2600" dirty="0"/>
          </a:p>
          <a:p>
            <a:pPr eaLnBrk="1" hangingPunct="1">
              <a:lnSpc>
                <a:spcPct val="90000"/>
              </a:lnSpc>
            </a:pPr>
            <a:endParaRPr lang="en-US" altLang="zh-CN" sz="2600" dirty="0"/>
          </a:p>
        </p:txBody>
      </p:sp>
      <p:sp>
        <p:nvSpPr>
          <p:cNvPr id="33797" name="AutoShape 4">
            <a:hlinkClick r:id="" action="ppaction://hlinkshowjump?jump=endshow"/>
          </p:cNvPr>
          <p:cNvSpPr/>
          <p:nvPr/>
        </p:nvSpPr>
        <p:spPr>
          <a:xfrm>
            <a:off x="7740650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1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日期占位符 4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灯片编号占位符 6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1.1</a:t>
            </a:r>
            <a:r>
              <a:rPr lang="zh-CN" altLang="en-US" dirty="0"/>
              <a:t>计算机的分类</a:t>
            </a:r>
            <a:endParaRPr lang="zh-CN" altLang="en-US" dirty="0"/>
          </a:p>
        </p:txBody>
      </p:sp>
      <p:graphicFrame>
        <p:nvGraphicFramePr>
          <p:cNvPr id="7173" name="内容占位符 7172"/>
          <p:cNvGraphicFramePr/>
          <p:nvPr>
            <p:ph sz="half" idx="1"/>
          </p:nvPr>
        </p:nvGraphicFramePr>
        <p:xfrm>
          <a:off x="1042988" y="2060575"/>
          <a:ext cx="7127875" cy="3979863"/>
        </p:xfrm>
        <a:graphic>
          <a:graphicData uri="http://schemas.openxmlformats.org/drawingml/2006/table">
            <a:tbl>
              <a:tblPr/>
              <a:tblGrid>
                <a:gridCol w="1781175"/>
                <a:gridCol w="2905125"/>
                <a:gridCol w="2441575"/>
              </a:tblGrid>
              <a:tr h="5683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endParaRPr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数字计算机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模拟计算机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数据表示方式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楷体_GB2312" pitchFamily="1" charset="-122"/>
                          <a:ea typeface="楷体_GB2312" pitchFamily="1" charset="-122"/>
                        </a:rPr>
                        <a:t>数字</a:t>
                      </a:r>
                      <a:r>
                        <a:rPr lang="en-US" altLang="x-none" sz="2000" dirty="0">
                          <a:latin typeface="楷体_GB2312" pitchFamily="1" charset="-122"/>
                          <a:ea typeface="楷体_GB2312" pitchFamily="1" charset="-122"/>
                        </a:rPr>
                        <a:t>0/1</a:t>
                      </a:r>
                      <a:endParaRPr lang="en-US" altLang="x-none" sz="20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电压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计算方式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数字计数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电压组合和测量值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控制方式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程序控制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盘上连线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精度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高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低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数据存储量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大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小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8325"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逻辑判断能力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强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0" fontAlgn="base" latinLnBrk="0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Char char="l"/>
                        <a:defRPr sz="26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692150" lvl="1" indent="-347345">
                        <a:defRPr sz="2200" kern="1200"/>
                      </a:lvl2pPr>
                      <a:lvl3pPr marL="987425" lvl="2" indent="-293370">
                        <a:defRPr sz="2100" kern="1200"/>
                      </a:lvl3pPr>
                      <a:lvl4pPr marL="1281430" lvl="3" indent="-292100">
                        <a:defRPr sz="1800" kern="1200"/>
                      </a:lvl4pPr>
                      <a:lvl5pPr marL="1598930" lvl="4" indent="-316230">
                        <a:defRPr sz="1800" kern="1200"/>
                      </a:lvl5pPr>
                    </a:lstStyle>
                    <a:p>
                      <a:pPr marL="0" lvl="0" indent="0" eaLnBrk="1" hangingPunct="1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>
                          <a:latin typeface="楷体_GB2312" pitchFamily="1" charset="-122"/>
                          <a:ea typeface="楷体_GB2312" pitchFamily="1" charset="-122"/>
                        </a:rPr>
                        <a:t>无</a:t>
                      </a:r>
                      <a:endParaRPr lang="zh-CN" altLang="en-US" sz="20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vert="horz" anchor="t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06" name="Text Box 37"/>
          <p:cNvSpPr txBox="1"/>
          <p:nvPr/>
        </p:nvSpPr>
        <p:spPr>
          <a:xfrm>
            <a:off x="2555875" y="1557338"/>
            <a:ext cx="4246563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  <a:ea typeface="楷体_GB2312" pitchFamily="1" charset="-122"/>
              </a:rPr>
              <a:t>数字计算机与模拟计算机的主要区别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1.1</a:t>
            </a:r>
            <a:r>
              <a:rPr lang="zh-CN" altLang="en-US" dirty="0"/>
              <a:t>计算机的分类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>
              <a:buNone/>
            </a:pPr>
            <a:r>
              <a:rPr lang="zh-CN" altLang="en-US" dirty="0"/>
              <a:t>二、数字计算机分类         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数字计算机根据计算机的效率、速度、价格、运行的经济性和适应性来划分，可以划分为两类：</a:t>
            </a:r>
            <a:endParaRPr lang="zh-CN" altLang="en-US" dirty="0"/>
          </a:p>
          <a:p>
            <a:pPr lvl="1" eaLnBrk="1" hangingPunct="1"/>
            <a:r>
              <a:rPr lang="zh-CN" altLang="en-US" b="1" dirty="0">
                <a:ea typeface="楷体_GB2312" pitchFamily="1" charset="-122"/>
              </a:rPr>
              <a:t>专用计算机</a:t>
            </a:r>
            <a:r>
              <a:rPr lang="zh-CN" altLang="en-US" dirty="0">
                <a:ea typeface="楷体_GB2312" pitchFamily="1" charset="-122"/>
              </a:rPr>
              <a:t>：专用机是最有效、最经济和最快速的计算机，但是它的适应性很差。</a:t>
            </a:r>
            <a:endParaRPr lang="zh-CN" altLang="en-US" dirty="0">
              <a:ea typeface="楷体_GB2312" pitchFamily="1" charset="-122"/>
            </a:endParaRPr>
          </a:p>
          <a:p>
            <a:pPr lvl="1" eaLnBrk="1" hangingPunct="1"/>
            <a:r>
              <a:rPr lang="zh-CN" altLang="en-US" b="1" dirty="0">
                <a:ea typeface="楷体_GB2312" pitchFamily="1" charset="-122"/>
              </a:rPr>
              <a:t>通用计算机</a:t>
            </a:r>
            <a:r>
              <a:rPr lang="zh-CN" altLang="en-US" dirty="0">
                <a:ea typeface="楷体_GB2312" pitchFamily="1" charset="-122"/>
              </a:rPr>
              <a:t>：通用计算机适应性很大，但是牺牲了效率、速度和经济性。</a:t>
            </a:r>
            <a:endParaRPr lang="zh-CN" altLang="en-US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日期占位符 4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2" name="灯片编号占位符 6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1.1</a:t>
            </a:r>
            <a:r>
              <a:rPr lang="zh-CN" altLang="en-US" dirty="0"/>
              <a:t>计算机的分类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type="body" sz="half"/>
          </p:nvPr>
        </p:nvSpPr>
        <p:spPr>
          <a:xfrm>
            <a:off x="457200" y="1719263"/>
            <a:ext cx="7570788" cy="4411662"/>
          </a:xfrm>
          <a:ln/>
        </p:spPr>
        <p:txBody>
          <a:bodyPr wrap="square" anchor="t"/>
          <a:lstStyle>
            <a:lvl1pPr lvl="0">
              <a:buClr>
                <a:schemeClr val="tx2"/>
              </a:buClr>
              <a:buSzPct val="70000"/>
              <a:buFont typeface="Wingdings" panose="05000000000000000000" pitchFamily="2" charset="2"/>
              <a:defRPr sz="2800"/>
            </a:lvl1pPr>
            <a:lvl2pPr lvl="1">
              <a:buClr>
                <a:schemeClr val="tx2"/>
              </a:buClr>
              <a:buSzPct val="70000"/>
              <a:buFont typeface="Wingdings" panose="05000000000000000000" pitchFamily="2" charset="2"/>
              <a:defRPr sz="2400"/>
            </a:lvl2pPr>
            <a:lvl3pPr lvl="2">
              <a:buClr>
                <a:schemeClr val="tx2"/>
              </a:buClr>
              <a:buSzPct val="70000"/>
              <a:buFont typeface="Wingdings" panose="05000000000000000000" pitchFamily="2" charset="2"/>
              <a:defRPr sz="2000"/>
            </a:lvl3pPr>
            <a:lvl4pPr lvl="3">
              <a:buClr>
                <a:schemeClr val="tx2"/>
              </a:buClr>
              <a:buSzPct val="70000"/>
              <a:buFont typeface="Wingdings" panose="05000000000000000000" pitchFamily="2" charset="2"/>
              <a:defRPr sz="1800"/>
            </a:lvl4pPr>
            <a:lvl5pPr lvl="4">
              <a:buClr>
                <a:schemeClr val="tx2"/>
              </a:buClr>
              <a:buSzPct val="70000"/>
              <a:buFont typeface="Wingdings" panose="05000000000000000000" pitchFamily="2" charset="2"/>
              <a:defRPr sz="1800"/>
            </a:lvl5pPr>
          </a:lstStyle>
          <a:p>
            <a:pPr lvl="0" eaLnBrk="1" hangingPunct="1">
              <a:lnSpc>
                <a:spcPct val="90000"/>
              </a:lnSpc>
              <a:buNone/>
            </a:pPr>
            <a:r>
              <a:rPr lang="zh-CN" altLang="en-US" sz="2600" dirty="0"/>
              <a:t>三、通用计算机分类          </a:t>
            </a:r>
            <a:endParaRPr lang="zh-CN" altLang="en-US" sz="2600" dirty="0"/>
          </a:p>
          <a:p>
            <a:pPr lvl="0" eaLnBrk="1" hangingPunct="1">
              <a:lnSpc>
                <a:spcPct val="90000"/>
              </a:lnSpc>
              <a:buNone/>
            </a:pPr>
            <a:r>
              <a:rPr lang="zh-CN" altLang="en-US" sz="2600" dirty="0"/>
              <a:t>		通用计算机根据体积、简易性、功率损耗、性能指标、数据存储容量、指令系统规模和机器价格等可以分为：</a:t>
            </a:r>
            <a:endParaRPr lang="zh-CN" altLang="en-US" sz="2600" dirty="0"/>
          </a:p>
          <a:p>
            <a:pPr lvl="0" eaLnBrk="1" hangingPunct="1">
              <a:lnSpc>
                <a:spcPct val="90000"/>
              </a:lnSpc>
            </a:pPr>
            <a:r>
              <a:rPr lang="zh-CN" altLang="en-US" sz="2600" b="1" dirty="0">
                <a:ea typeface="楷体_GB2312" pitchFamily="1" charset="-122"/>
              </a:rPr>
              <a:t>超级计算机</a:t>
            </a:r>
            <a:endParaRPr lang="zh-CN" altLang="en-US" sz="2600" b="1" dirty="0">
              <a:ea typeface="楷体_GB2312" pitchFamily="1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600" b="1" dirty="0">
                <a:ea typeface="楷体_GB2312" pitchFamily="1" charset="-122"/>
              </a:rPr>
              <a:t>大型机</a:t>
            </a:r>
            <a:endParaRPr lang="zh-CN" altLang="en-US" sz="2600" b="1" dirty="0">
              <a:ea typeface="楷体_GB2312" pitchFamily="1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600" b="1" dirty="0">
                <a:ea typeface="楷体_GB2312" pitchFamily="1" charset="-122"/>
              </a:rPr>
              <a:t>服务器</a:t>
            </a:r>
            <a:endParaRPr lang="zh-CN" altLang="en-US" sz="2600" b="1" dirty="0">
              <a:ea typeface="楷体_GB2312" pitchFamily="1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600" b="1" dirty="0">
                <a:ea typeface="楷体_GB2312" pitchFamily="1" charset="-122"/>
              </a:rPr>
              <a:t>工作站</a:t>
            </a:r>
            <a:endParaRPr lang="zh-CN" altLang="en-US" sz="2600" b="1" dirty="0">
              <a:ea typeface="楷体_GB2312" pitchFamily="1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600" b="1" dirty="0">
                <a:ea typeface="楷体_GB2312" pitchFamily="1" charset="-122"/>
              </a:rPr>
              <a:t>微型机</a:t>
            </a:r>
            <a:endParaRPr lang="zh-CN" altLang="en-US" sz="2600" b="1" dirty="0">
              <a:ea typeface="楷体_GB2312" pitchFamily="1" charset="-122"/>
            </a:endParaRPr>
          </a:p>
          <a:p>
            <a:pPr lvl="0" eaLnBrk="1" hangingPunct="1">
              <a:lnSpc>
                <a:spcPct val="90000"/>
              </a:lnSpc>
            </a:pPr>
            <a:r>
              <a:rPr lang="zh-CN" altLang="en-US" sz="2600" b="1" dirty="0">
                <a:ea typeface="楷体_GB2312" pitchFamily="1" charset="-122"/>
              </a:rPr>
              <a:t>单片机</a:t>
            </a:r>
            <a:endParaRPr lang="zh-CN" altLang="en-US" sz="2600" b="1" dirty="0">
              <a:ea typeface="楷体_GB2312" pitchFamily="1" charset="-122"/>
            </a:endParaRPr>
          </a:p>
          <a:p>
            <a:pPr lvl="0" eaLnBrk="1" hangingPunct="1">
              <a:lnSpc>
                <a:spcPct val="90000"/>
              </a:lnSpc>
            </a:pPr>
            <a:endParaRPr lang="en-US" altLang="zh-CN" sz="2600" dirty="0"/>
          </a:p>
        </p:txBody>
      </p:sp>
      <p:pic>
        <p:nvPicPr>
          <p:cNvPr id="10245" name="Picture 4" descr="1A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113" y="3284538"/>
            <a:ext cx="5113337" cy="262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0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/>
              <a:t>计算机系统的基本组成</a:t>
            </a:r>
            <a:endParaRPr lang="zh-CN" altLang="en-US"/>
          </a:p>
        </p:txBody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eaLnBrk="1" hangingPunct="1">
              <a:buNone/>
            </a:pPr>
            <a:r>
              <a:rPr lang="zh-CN" altLang="en-US" dirty="0"/>
              <a:t>一、计算机系统 </a:t>
            </a:r>
            <a:r>
              <a:rPr lang="en-US" altLang="zh-CN" dirty="0"/>
              <a:t>= </a:t>
            </a:r>
            <a:r>
              <a:rPr lang="zh-CN" altLang="en-US" dirty="0"/>
              <a:t>硬件系统 </a:t>
            </a:r>
            <a:r>
              <a:rPr lang="en-US" altLang="zh-CN" dirty="0"/>
              <a:t>+ </a:t>
            </a:r>
            <a:r>
              <a:rPr lang="zh-CN" altLang="en-US" dirty="0"/>
              <a:t>软件系统</a:t>
            </a: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sz="2800" dirty="0"/>
              <a:t>硬件：有形的设备实体</a:t>
            </a:r>
            <a:endParaRPr lang="zh-CN" altLang="en-US" sz="2800" dirty="0"/>
          </a:p>
          <a:p>
            <a:pPr lvl="1" eaLnBrk="1" hangingPunct="1">
              <a:lnSpc>
                <a:spcPct val="180000"/>
              </a:lnSpc>
            </a:pPr>
            <a:r>
              <a:rPr lang="zh-CN" altLang="en-US" sz="2800" dirty="0"/>
              <a:t>软件：各类程序和文件</a:t>
            </a:r>
            <a:endParaRPr lang="zh-CN" altLang="en-US" sz="2800" dirty="0"/>
          </a:p>
          <a:p>
            <a:pPr lvl="1" eaLnBrk="1" hangingPunct="1">
              <a:lnSpc>
                <a:spcPct val="180000"/>
              </a:lnSpc>
            </a:pPr>
            <a:r>
              <a:rPr lang="zh-CN" altLang="en-US" sz="2800" dirty="0"/>
              <a:t>硬件、软件在逻辑上等价</a:t>
            </a:r>
            <a:endParaRPr lang="zh-CN" altLang="en-US" sz="2800" dirty="0"/>
          </a:p>
          <a:p>
            <a:pPr lvl="1" eaLnBrk="1" hangingPunct="1">
              <a:lnSpc>
                <a:spcPct val="180000"/>
              </a:lnSpc>
            </a:pPr>
            <a:r>
              <a:rPr lang="zh-CN" altLang="en-US" sz="2800" dirty="0"/>
              <a:t>软件与硬件的结合，构成完整的计算机系统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日期占位符 3"/>
          <p:cNvSpPr txBox="1">
            <a:spLocks noGrp="1"/>
          </p:cNvSpPr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fld id="{BB962C8B-B14F-4D97-AF65-F5344CB8AC3E}" type="datetime1">
              <a:rPr lang="zh-CN" altLang="en-US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074737"/>
          </a:xfrm>
          <a:ln/>
        </p:spPr>
        <p:txBody>
          <a:bodyPr wrap="square" anchor="b"/>
          <a:p>
            <a:pPr eaLnBrk="1" hangingPunct="1"/>
            <a:r>
              <a:rPr lang="en-US" altLang="zh-CN" dirty="0">
                <a:cs typeface="Arial" panose="020B0604020202020204" pitchFamily="34" charset="0"/>
              </a:rPr>
              <a:t>1.4</a:t>
            </a:r>
            <a:r>
              <a:rPr lang="zh-CN" altLang="en-US" dirty="0"/>
              <a:t>计算机的软件</a:t>
            </a:r>
            <a:endParaRPr lang="zh-CN" altLang="en-US" dirty="0"/>
          </a:p>
        </p:txBody>
      </p:sp>
      <p:sp>
        <p:nvSpPr>
          <p:cNvPr id="13316" name="Rectangle 3"/>
          <p:cNvSpPr>
            <a:spLocks noGrp="1"/>
          </p:cNvSpPr>
          <p:nvPr>
            <p:ph type="body"/>
          </p:nvPr>
        </p:nvSpPr>
        <p:spPr>
          <a:xfrm>
            <a:off x="457200" y="1484313"/>
            <a:ext cx="8229600" cy="4646612"/>
          </a:xfrm>
          <a:ln/>
        </p:spPr>
        <p:txBody>
          <a:bodyPr wrap="square" anchor="t"/>
          <a:p>
            <a:pPr marL="762000" indent="-762000" eaLnBrk="1" hangingPunct="1">
              <a:lnSpc>
                <a:spcPct val="110000"/>
              </a:lnSpc>
              <a:buNone/>
            </a:pPr>
            <a:r>
              <a:rPr lang="zh-CN" altLang="en-US" sz="2500" dirty="0"/>
              <a:t>一、</a:t>
            </a:r>
            <a:r>
              <a:rPr lang="zh-CN" altLang="en-US" sz="2900" dirty="0"/>
              <a:t>软件的组成与分类</a:t>
            </a:r>
            <a:endParaRPr lang="zh-CN" altLang="en-US" sz="2900" dirty="0"/>
          </a:p>
          <a:p>
            <a:pPr marL="1005205" lvl="1" indent="-660400" eaLnBrk="1" hangingPunct="1">
              <a:lnSpc>
                <a:spcPct val="110000"/>
              </a:lnSpc>
            </a:pPr>
            <a:r>
              <a:rPr lang="zh-CN" altLang="en-US" sz="2400" dirty="0"/>
              <a:t>系统软件</a:t>
            </a:r>
            <a:endParaRPr lang="zh-CN" altLang="en-US" sz="2400" dirty="0"/>
          </a:p>
          <a:p>
            <a:pPr marL="1278255" lvl="2" indent="-584200" eaLnBrk="1" hangingPunct="1">
              <a:lnSpc>
                <a:spcPct val="110000"/>
              </a:lnSpc>
            </a:pPr>
            <a:r>
              <a:rPr lang="zh-CN" altLang="en-US" sz="2500" dirty="0"/>
              <a:t>操作系统</a:t>
            </a:r>
            <a:endParaRPr lang="zh-CN" altLang="en-US" sz="2500" dirty="0"/>
          </a:p>
          <a:p>
            <a:pPr marL="1278255" lvl="2" indent="-584200" eaLnBrk="1" hangingPunct="1">
              <a:lnSpc>
                <a:spcPct val="110000"/>
              </a:lnSpc>
            </a:pPr>
            <a:r>
              <a:rPr lang="zh-CN" altLang="en-US" sz="2500" dirty="0"/>
              <a:t>编译程序与解释程序</a:t>
            </a:r>
            <a:endParaRPr lang="zh-CN" altLang="en-US" sz="2500" dirty="0"/>
          </a:p>
          <a:p>
            <a:pPr marL="1278255" lvl="2" indent="-584200" eaLnBrk="1" hangingPunct="1">
              <a:lnSpc>
                <a:spcPct val="110000"/>
              </a:lnSpc>
            </a:pPr>
            <a:r>
              <a:rPr lang="zh-CN" altLang="en-US" sz="2500" dirty="0"/>
              <a:t>各种软件平台</a:t>
            </a:r>
            <a:endParaRPr lang="zh-CN" altLang="en-US" sz="2500" dirty="0"/>
          </a:p>
          <a:p>
            <a:pPr marL="1005205" lvl="1" indent="-660400" eaLnBrk="1" hangingPunct="1">
              <a:lnSpc>
                <a:spcPct val="110000"/>
              </a:lnSpc>
            </a:pPr>
            <a:r>
              <a:rPr lang="zh-CN" altLang="en-US" sz="2400" dirty="0"/>
              <a:t>应用软件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marL="1278255" lvl="2" indent="-584200" eaLnBrk="1" hangingPunct="1">
              <a:lnSpc>
                <a:spcPct val="110000"/>
              </a:lnSpc>
            </a:pPr>
            <a:r>
              <a:rPr lang="zh-CN" altLang="en-US" sz="2500" dirty="0"/>
              <a:t>科学计算类</a:t>
            </a:r>
            <a:endParaRPr lang="zh-CN" altLang="en-US" sz="2500" dirty="0"/>
          </a:p>
          <a:p>
            <a:pPr marL="1278255" lvl="2" indent="-584200" eaLnBrk="1" hangingPunct="1">
              <a:lnSpc>
                <a:spcPct val="110000"/>
              </a:lnSpc>
            </a:pPr>
            <a:r>
              <a:rPr lang="zh-CN" altLang="en-US" sz="2500" dirty="0"/>
              <a:t>工程设计类</a:t>
            </a:r>
            <a:endParaRPr lang="zh-CN" altLang="en-US" sz="2500" dirty="0"/>
          </a:p>
          <a:p>
            <a:pPr marL="1278255" lvl="2" indent="-584200" eaLnBrk="1" hangingPunct="1">
              <a:lnSpc>
                <a:spcPct val="110000"/>
              </a:lnSpc>
            </a:pPr>
            <a:r>
              <a:rPr lang="zh-CN" altLang="en-US" sz="2500" dirty="0"/>
              <a:t>数据处理类</a:t>
            </a:r>
            <a:r>
              <a:rPr lang="en-US" altLang="zh-CN" sz="2500" dirty="0"/>
              <a:t>……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五大功能部件的划分</a:t>
            </a:r>
            <a:endParaRPr lang="en-US" altLang="zh-CN" dirty="0"/>
          </a:p>
        </p:txBody>
      </p:sp>
      <p:sp>
        <p:nvSpPr>
          <p:cNvPr id="14338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7824788" cy="45593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计算机硬件系统的五大功能部件：</a:t>
            </a:r>
            <a:endParaRPr lang="en-US" altLang="zh-CN" sz="3200" dirty="0"/>
          </a:p>
        </p:txBody>
      </p:sp>
      <p:grpSp>
        <p:nvGrpSpPr>
          <p:cNvPr id="14340" name="组合 14339"/>
          <p:cNvGrpSpPr/>
          <p:nvPr/>
        </p:nvGrpSpPr>
        <p:grpSpPr>
          <a:xfrm>
            <a:off x="1752600" y="2438400"/>
            <a:ext cx="4876800" cy="3692525"/>
            <a:chOff x="0" y="0"/>
            <a:chExt cx="4876800" cy="3692178"/>
          </a:xfrm>
        </p:grpSpPr>
        <p:pic>
          <p:nvPicPr>
            <p:cNvPr id="2" name="Picture 39" descr="冯诺依曼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43000" y="0"/>
              <a:ext cx="2203450" cy="25146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1" name="Text Box 40"/>
            <p:cNvSpPr txBox="1"/>
            <p:nvPr/>
          </p:nvSpPr>
          <p:spPr>
            <a:xfrm>
              <a:off x="0" y="2743200"/>
              <a:ext cx="4876800" cy="94897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1" charset="-122"/>
                  <a:ea typeface="楷体_GB2312" pitchFamily="1" charset="-122"/>
                </a:rPr>
                <a:t>冯</a:t>
              </a:r>
              <a:r>
                <a:rPr lang="en-US" altLang="zh-CN" sz="2800" b="1" dirty="0">
                  <a:latin typeface="楷体_GB2312" pitchFamily="1" charset="-122"/>
                  <a:ea typeface="楷体_GB2312" pitchFamily="1" charset="-122"/>
                </a:rPr>
                <a:t>·</a:t>
              </a:r>
              <a:r>
                <a:rPr lang="zh-CN" altLang="en-US" sz="2800" b="1" dirty="0">
                  <a:latin typeface="楷体_GB2312" pitchFamily="1" charset="-122"/>
                  <a:ea typeface="楷体_GB2312" pitchFamily="1" charset="-122"/>
                </a:rPr>
                <a:t>诺依曼</a:t>
              </a:r>
              <a:endParaRPr lang="en-US" altLang="zh-CN" sz="2800" b="1" dirty="0">
                <a:latin typeface="楷体_GB2312" pitchFamily="1" charset="-122"/>
                <a:ea typeface="楷体_GB2312" pitchFamily="1" charset="-122"/>
              </a:endParaRPr>
            </a:p>
            <a:p>
              <a:pPr algn="ctr">
                <a:lnSpc>
                  <a:spcPts val="25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楷体_GB2312" pitchFamily="1" charset="-122"/>
                  <a:ea typeface="楷体_GB2312" pitchFamily="1" charset="-122"/>
                </a:rPr>
                <a:t>（现代计算机之父）</a:t>
              </a:r>
              <a:endParaRPr lang="zh-CN" altLang="en-US" sz="2800" b="1" dirty="0">
                <a:latin typeface="楷体_GB2312" pitchFamily="1" charset="-122"/>
                <a:ea typeface="楷体_GB2312" pitchFamily="1" charset="-122"/>
              </a:endParaRPr>
            </a:p>
          </p:txBody>
        </p:sp>
      </p:grpSp>
      <p:sp>
        <p:nvSpPr>
          <p:cNvPr id="14343" name="竖卷形 13"/>
          <p:cNvSpPr/>
          <p:nvPr/>
        </p:nvSpPr>
        <p:spPr>
          <a:xfrm>
            <a:off x="3429000" y="2133600"/>
            <a:ext cx="5715000" cy="4114800"/>
          </a:xfrm>
          <a:prstGeom prst="verticalScroll">
            <a:avLst>
              <a:gd name="adj" fmla="val 12500"/>
            </a:avLst>
          </a:prstGeom>
          <a:solidFill>
            <a:srgbClr val="30A483">
              <a:alpha val="54999"/>
            </a:srgbClr>
          </a:solidFill>
          <a:ln w="25400" cap="flat" cmpd="sng">
            <a:solidFill>
              <a:srgbClr val="20775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1903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年：出生于匈牙利的布达佩斯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1-19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年：合作发表第一篇数学论文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1926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年：获得布达佩斯大学数学博士学位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1927-1929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年：相继在德国的柏林大学和汉堡大学担任讲师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1931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年：成为普林斯顿大学第一批终身教授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1951-1953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年：任美国数学会主席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1954</a:t>
            </a:r>
            <a:r>
              <a:rPr lang="zh-CN" altLang="en-US" b="1" dirty="0">
                <a:solidFill>
                  <a:srgbClr val="FFFFFF"/>
                </a:solidFill>
                <a:latin typeface="楷体_GB2312" pitchFamily="1" charset="-122"/>
                <a:ea typeface="楷体_GB2312" pitchFamily="1" charset="-122"/>
              </a:rPr>
              <a:t>年：任美国原子委员会委员</a:t>
            </a:r>
            <a:endParaRPr lang="en-US" altLang="zh-CN" b="1" dirty="0">
              <a:solidFill>
                <a:srgbClr val="FFFFFF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4344" name="组合 14343"/>
          <p:cNvGrpSpPr/>
          <p:nvPr/>
        </p:nvGrpSpPr>
        <p:grpSpPr>
          <a:xfrm rot="2171065">
            <a:off x="2300288" y="1882775"/>
            <a:ext cx="4346575" cy="4051300"/>
            <a:chOff x="0" y="0"/>
            <a:chExt cx="2552700" cy="2431142"/>
          </a:xfrm>
        </p:grpSpPr>
        <p:pic>
          <p:nvPicPr>
            <p:cNvPr id="3" name="正五边形 8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2171065">
              <a:off x="-77930" y="58099"/>
              <a:ext cx="2881996" cy="280945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5" name="直接连接符 9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2171065">
              <a:off x="931317" y="104515"/>
              <a:ext cx="687383" cy="94014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6" name="直接连接符 10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-2171065">
              <a:off x="1346235" y="738761"/>
              <a:ext cx="1156379" cy="59993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7" name="直接连接符 11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-2171065">
              <a:off x="1611934" y="1047135"/>
              <a:ext cx="136045" cy="14998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8" name="直接连接符 12"/>
            <p:cNvPicPr/>
            <p:nvPr/>
          </p:nvPicPr>
          <p:blipFill>
            <a:blip r:embed="rId6"/>
            <a:stretch>
              <a:fillRect/>
            </a:stretch>
          </p:blipFill>
          <p:spPr>
            <a:xfrm rot="-2171065">
              <a:off x="189153" y="1508505"/>
              <a:ext cx="1378346" cy="57432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49" name="直接连接符 14"/>
            <p:cNvPicPr/>
            <p:nvPr/>
          </p:nvPicPr>
          <p:blipFill>
            <a:blip r:embed="rId7"/>
            <a:stretch>
              <a:fillRect/>
            </a:stretch>
          </p:blipFill>
          <p:spPr>
            <a:xfrm rot="-2171065">
              <a:off x="183954" y="551952"/>
              <a:ext cx="927251" cy="98769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4350" name="正五边形 15"/>
            <p:cNvPicPr/>
            <p:nvPr/>
          </p:nvPicPr>
          <p:blipFill>
            <a:blip r:embed="rId8"/>
            <a:stretch>
              <a:fillRect/>
            </a:stretch>
          </p:blipFill>
          <p:spPr>
            <a:xfrm rot="-2171065">
              <a:off x="-57851" y="72005"/>
              <a:ext cx="2842615" cy="277653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4352" name="图片 16" descr="电脑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0375" y="2957513"/>
            <a:ext cx="2667000" cy="214153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53" name="组合 14352"/>
          <p:cNvGrpSpPr/>
          <p:nvPr/>
        </p:nvGrpSpPr>
        <p:grpSpPr>
          <a:xfrm>
            <a:off x="2009775" y="2057400"/>
            <a:ext cx="1238250" cy="1236663"/>
            <a:chOff x="0" y="0"/>
            <a:chExt cx="827" cy="826"/>
          </a:xfrm>
        </p:grpSpPr>
        <p:sp>
          <p:nvSpPr>
            <p:cNvPr id="4" name="Oval 6"/>
            <p:cNvSpPr/>
            <p:nvPr/>
          </p:nvSpPr>
          <p:spPr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Oval 7"/>
            <p:cNvSpPr/>
            <p:nvPr/>
          </p:nvSpPr>
          <p:spPr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chemeClr val="accent1">
                  <a:alpha val="6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5" name="Oval 8"/>
            <p:cNvSpPr/>
            <p:nvPr/>
          </p:nvSpPr>
          <p:spPr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chemeClr val="accent1">
                  <a:alpha val="2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7" name="组合 14356"/>
          <p:cNvGrpSpPr/>
          <p:nvPr/>
        </p:nvGrpSpPr>
        <p:grpSpPr>
          <a:xfrm>
            <a:off x="5419725" y="2039938"/>
            <a:ext cx="1238250" cy="1236662"/>
            <a:chOff x="0" y="0"/>
            <a:chExt cx="827" cy="826"/>
          </a:xfrm>
        </p:grpSpPr>
        <p:sp>
          <p:nvSpPr>
            <p:cNvPr id="5" name="Oval 13"/>
            <p:cNvSpPr/>
            <p:nvPr/>
          </p:nvSpPr>
          <p:spPr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8" name="Oval 14"/>
            <p:cNvSpPr/>
            <p:nvPr/>
          </p:nvSpPr>
          <p:spPr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chemeClr val="accent2">
                  <a:alpha val="6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59" name="Oval 15"/>
            <p:cNvSpPr/>
            <p:nvPr/>
          </p:nvSpPr>
          <p:spPr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chemeClr val="accent2">
                  <a:alpha val="2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1" name="组合 14360"/>
          <p:cNvGrpSpPr/>
          <p:nvPr/>
        </p:nvGrpSpPr>
        <p:grpSpPr>
          <a:xfrm>
            <a:off x="5972175" y="4038600"/>
            <a:ext cx="1238250" cy="1236663"/>
            <a:chOff x="0" y="0"/>
            <a:chExt cx="827" cy="826"/>
          </a:xfrm>
        </p:grpSpPr>
        <p:sp>
          <p:nvSpPr>
            <p:cNvPr id="6" name="Oval 20"/>
            <p:cNvSpPr/>
            <p:nvPr/>
          </p:nvSpPr>
          <p:spPr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2" name="Oval 21"/>
            <p:cNvSpPr/>
            <p:nvPr/>
          </p:nvSpPr>
          <p:spPr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chemeClr val="hlink">
                  <a:alpha val="6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Oval 22"/>
            <p:cNvSpPr/>
            <p:nvPr/>
          </p:nvSpPr>
          <p:spPr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chemeClr val="hlink">
                  <a:alpha val="2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5" name="组合 14364"/>
          <p:cNvGrpSpPr/>
          <p:nvPr/>
        </p:nvGrpSpPr>
        <p:grpSpPr>
          <a:xfrm>
            <a:off x="3762375" y="5392738"/>
            <a:ext cx="1238250" cy="1236662"/>
            <a:chOff x="0" y="0"/>
            <a:chExt cx="827" cy="826"/>
          </a:xfrm>
        </p:grpSpPr>
        <p:sp>
          <p:nvSpPr>
            <p:cNvPr id="7" name="Oval 27"/>
            <p:cNvSpPr/>
            <p:nvPr/>
          </p:nvSpPr>
          <p:spPr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6" name="Oval 28"/>
            <p:cNvSpPr/>
            <p:nvPr/>
          </p:nvSpPr>
          <p:spPr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chemeClr val="folHlink">
                  <a:alpha val="6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67" name="Oval 29"/>
            <p:cNvSpPr/>
            <p:nvPr/>
          </p:nvSpPr>
          <p:spPr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chemeClr val="folHlink">
                  <a:alpha val="28999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69" name="组合 14368"/>
          <p:cNvGrpSpPr/>
          <p:nvPr/>
        </p:nvGrpSpPr>
        <p:grpSpPr>
          <a:xfrm>
            <a:off x="1609725" y="4114800"/>
            <a:ext cx="1238250" cy="1236663"/>
            <a:chOff x="0" y="0"/>
            <a:chExt cx="827" cy="826"/>
          </a:xfrm>
        </p:grpSpPr>
        <p:sp>
          <p:nvSpPr>
            <p:cNvPr id="8" name="Oval 27"/>
            <p:cNvSpPr/>
            <p:nvPr/>
          </p:nvSpPr>
          <p:spPr>
            <a:xfrm>
              <a:off x="0" y="0"/>
              <a:ext cx="827" cy="826"/>
            </a:xfrm>
            <a:prstGeom prst="ellipse">
              <a:avLst/>
            </a:prstGeom>
            <a:solidFill>
              <a:srgbClr val="F8F8F8"/>
            </a:solidFill>
            <a:ln w="38100" cap="flat" cmpd="sng">
              <a:solidFill>
                <a:srgbClr val="EA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Oval 28"/>
            <p:cNvSpPr/>
            <p:nvPr/>
          </p:nvSpPr>
          <p:spPr>
            <a:xfrm>
              <a:off x="34" y="34"/>
              <a:ext cx="758" cy="758"/>
            </a:xfrm>
            <a:prstGeom prst="ellipse">
              <a:avLst/>
            </a:prstGeom>
            <a:noFill/>
            <a:ln w="38100" cap="flat" cmpd="sng">
              <a:solidFill>
                <a:srgbClr val="EA0000">
                  <a:alpha val="68999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4371" name="Oval 29"/>
            <p:cNvSpPr/>
            <p:nvPr/>
          </p:nvSpPr>
          <p:spPr>
            <a:xfrm>
              <a:off x="68" y="70"/>
              <a:ext cx="690" cy="690"/>
            </a:xfrm>
            <a:prstGeom prst="ellipse">
              <a:avLst/>
            </a:prstGeom>
            <a:noFill/>
            <a:ln w="38100" cap="flat" cmpd="sng">
              <a:solidFill>
                <a:srgbClr val="EA0000">
                  <a:alpha val="28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p>
              <a:endParaRPr lang="zh-CN" altLang="en-US" dirty="0">
                <a:latin typeface="Calibri" panose="020F0502020204030204" pitchFamily="2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4373" name="Text Box 9"/>
          <p:cNvPicPr/>
          <p:nvPr/>
        </p:nvPicPr>
        <p:blipFill>
          <a:blip r:embed="rId10"/>
          <a:stretch>
            <a:fillRect/>
          </a:stretch>
        </p:blipFill>
        <p:spPr>
          <a:xfrm>
            <a:off x="1543050" y="4413250"/>
            <a:ext cx="1376363" cy="5667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74" name="Text Box 9"/>
          <p:cNvPicPr/>
          <p:nvPr/>
        </p:nvPicPr>
        <p:blipFill>
          <a:blip r:embed="rId11"/>
          <a:stretch>
            <a:fillRect/>
          </a:stretch>
        </p:blipFill>
        <p:spPr>
          <a:xfrm>
            <a:off x="1951038" y="2341563"/>
            <a:ext cx="1377950" cy="5667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75" name="Text Box 9"/>
          <p:cNvPicPr/>
          <p:nvPr/>
        </p:nvPicPr>
        <p:blipFill>
          <a:blip r:embed="rId12"/>
          <a:stretch>
            <a:fillRect/>
          </a:stretch>
        </p:blipFill>
        <p:spPr>
          <a:xfrm>
            <a:off x="5370513" y="2328863"/>
            <a:ext cx="1377950" cy="5603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76" name="Text Box 9"/>
          <p:cNvPicPr/>
          <p:nvPr/>
        </p:nvPicPr>
        <p:blipFill>
          <a:blip r:embed="rId13"/>
          <a:stretch>
            <a:fillRect/>
          </a:stretch>
        </p:blipFill>
        <p:spPr>
          <a:xfrm>
            <a:off x="3865563" y="5516563"/>
            <a:ext cx="1120775" cy="933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77" name="Text Box 9"/>
          <p:cNvPicPr/>
          <p:nvPr/>
        </p:nvPicPr>
        <p:blipFill>
          <a:blip r:embed="rId14"/>
          <a:stretch>
            <a:fillRect/>
          </a:stretch>
        </p:blipFill>
        <p:spPr>
          <a:xfrm>
            <a:off x="6059488" y="4175125"/>
            <a:ext cx="1122362" cy="927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4378" name="图片 42" descr="人脑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67538" y="1146175"/>
            <a:ext cx="2371725" cy="3028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ptsTypes="">
                                      <p:cBhvr>
                                        <p:cTn id="6" dur="20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nimBg="1"/>
      <p:bldP spid="1434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AutoShape 53"/>
          <p:cNvSpPr/>
          <p:nvPr/>
        </p:nvSpPr>
        <p:spPr>
          <a:xfrm>
            <a:off x="4724400" y="2133600"/>
            <a:ext cx="3886200" cy="3352800"/>
          </a:xfrm>
          <a:prstGeom prst="roundRect">
            <a:avLst>
              <a:gd name="adj" fmla="val 16667"/>
            </a:avLst>
          </a:prstGeom>
          <a:solidFill>
            <a:srgbClr val="F2F2F2">
              <a:alpha val="39999"/>
            </a:srgbClr>
          </a:solidFill>
          <a:ln w="28575" cap="flat" cmpd="sng">
            <a:solidFill>
              <a:srgbClr val="7F7F7F"/>
            </a:solidFill>
            <a:prstDash val="sysDot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b="1" dirty="0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anchor="b"/>
          <a:p>
            <a:pPr eaLnBrk="1" hangingPunct="1"/>
            <a:r>
              <a:rPr lang="zh-CN" altLang="en-US" dirty="0"/>
              <a:t>五大功能部件的作用与发展</a:t>
            </a:r>
            <a:endParaRPr lang="en-US" altLang="zh-CN" dirty="0"/>
          </a:p>
        </p:txBody>
      </p:sp>
      <p:sp>
        <p:nvSpPr>
          <p:cNvPr id="16387" name="Rectangle 3"/>
          <p:cNvSpPr>
            <a:spLocks noGrp="1"/>
          </p:cNvSpPr>
          <p:nvPr>
            <p:ph type="body"/>
          </p:nvPr>
        </p:nvSpPr>
        <p:spPr>
          <a:xfrm>
            <a:off x="609600" y="1447800"/>
            <a:ext cx="7824788" cy="4559300"/>
          </a:xfrm>
          <a:ln/>
        </p:spPr>
        <p:txBody>
          <a:bodyPr wrap="square" anchor="t"/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 运算器与控制器：</a:t>
            </a:r>
            <a:endParaRPr lang="en-US" altLang="zh-CN" sz="3200" dirty="0"/>
          </a:p>
        </p:txBody>
      </p:sp>
      <p:grpSp>
        <p:nvGrpSpPr>
          <p:cNvPr id="16388" name="组合 16388"/>
          <p:cNvGrpSpPr/>
          <p:nvPr/>
        </p:nvGrpSpPr>
        <p:grpSpPr>
          <a:xfrm rot="2171065">
            <a:off x="590550" y="2517775"/>
            <a:ext cx="3279775" cy="3057525"/>
            <a:chOff x="0" y="0"/>
            <a:chExt cx="2552700" cy="2431142"/>
          </a:xfrm>
        </p:grpSpPr>
        <p:pic>
          <p:nvPicPr>
            <p:cNvPr id="16389" name="正五边形 7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-2171065">
              <a:off x="-129077" y="8266"/>
              <a:ext cx="2993850" cy="292282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0" name="直接连接符 8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-2171065">
              <a:off x="924275" y="101077"/>
              <a:ext cx="697458" cy="94519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1" name="直接连接符 9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-2171065">
              <a:off x="1342563" y="733860"/>
              <a:ext cx="1162430" cy="61073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2" name="直接连接符 10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-2171065">
              <a:off x="1610285" y="1045532"/>
              <a:ext cx="142338" cy="1502612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3" name="直接连接符 11"/>
            <p:cNvPicPr/>
            <p:nvPr/>
          </p:nvPicPr>
          <p:blipFill>
            <a:blip r:embed="rId5"/>
            <a:stretch>
              <a:fillRect/>
            </a:stretch>
          </p:blipFill>
          <p:spPr>
            <a:xfrm rot="-2171065">
              <a:off x="188274" y="1505407"/>
              <a:ext cx="1380682" cy="581656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4" name="直接连接符 12"/>
            <p:cNvPicPr/>
            <p:nvPr/>
          </p:nvPicPr>
          <p:blipFill>
            <a:blip r:embed="rId6"/>
            <a:stretch>
              <a:fillRect/>
            </a:stretch>
          </p:blipFill>
          <p:spPr>
            <a:xfrm rot="-2171065">
              <a:off x="180426" y="550069"/>
              <a:ext cx="934689" cy="993663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6395" name="正五边形 14"/>
            <p:cNvPicPr/>
            <p:nvPr/>
          </p:nvPicPr>
          <p:blipFill>
            <a:blip r:embed="rId7"/>
            <a:stretch>
              <a:fillRect/>
            </a:stretch>
          </p:blipFill>
          <p:spPr>
            <a:xfrm rot="-2171065">
              <a:off x="-108155" y="28589"/>
              <a:ext cx="2946404" cy="2874352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6396" name="图片 3" descr="电脑2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188" y="3327400"/>
            <a:ext cx="2011362" cy="16176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6398" name="组合 16397"/>
          <p:cNvGrpSpPr/>
          <p:nvPr/>
        </p:nvGrpSpPr>
        <p:grpSpPr>
          <a:xfrm>
            <a:off x="41275" y="4117975"/>
            <a:ext cx="935038" cy="933450"/>
            <a:chOff x="0" y="0"/>
            <a:chExt cx="934330" cy="933131"/>
          </a:xfrm>
        </p:grpSpPr>
        <p:grpSp>
          <p:nvGrpSpPr>
            <p:cNvPr id="3" name="组合 16398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16399" name="Oval 27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rgbClr val="EA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0" name="Oval 28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rgbClr val="EA0000">
                    <a:alpha val="68999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1" name="Oval 29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rgbClr val="EA0000">
                    <a:alpha val="28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6402" name="Text Box 9"/>
            <p:cNvPicPr/>
            <p:nvPr/>
          </p:nvPicPr>
          <p:blipFill>
            <a:blip r:embed="rId9"/>
            <a:stretch>
              <a:fillRect/>
            </a:stretch>
          </p:blipFill>
          <p:spPr>
            <a:xfrm>
              <a:off x="-65609" y="228395"/>
              <a:ext cx="1065992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404" name="组合 16403"/>
          <p:cNvGrpSpPr/>
          <p:nvPr/>
        </p:nvGrpSpPr>
        <p:grpSpPr>
          <a:xfrm>
            <a:off x="658813" y="2427288"/>
            <a:ext cx="941387" cy="933450"/>
            <a:chOff x="0" y="0"/>
            <a:chExt cx="940865" cy="933132"/>
          </a:xfrm>
        </p:grpSpPr>
        <p:grpSp>
          <p:nvGrpSpPr>
            <p:cNvPr id="4" name="组合 16404"/>
            <p:cNvGrpSpPr/>
            <p:nvPr/>
          </p:nvGrpSpPr>
          <p:grpSpPr>
            <a:xfrm>
              <a:off x="0" y="0"/>
              <a:ext cx="934329" cy="933132"/>
              <a:chOff x="0" y="0"/>
              <a:chExt cx="827" cy="826"/>
            </a:xfrm>
          </p:grpSpPr>
          <p:sp>
            <p:nvSpPr>
              <p:cNvPr id="16405" name="Oval 6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6" name="Oval 7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accent1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7" name="Oval 8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accent1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6408" name="Text Box 9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-55278" y="218302"/>
              <a:ext cx="1066208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410" name="组合 16409"/>
          <p:cNvGrpSpPr/>
          <p:nvPr/>
        </p:nvGrpSpPr>
        <p:grpSpPr>
          <a:xfrm>
            <a:off x="2743200" y="2422525"/>
            <a:ext cx="944563" cy="933450"/>
            <a:chOff x="0" y="0"/>
            <a:chExt cx="944786" cy="933132"/>
          </a:xfrm>
        </p:grpSpPr>
        <p:grpSp>
          <p:nvGrpSpPr>
            <p:cNvPr id="5" name="组合 16410"/>
            <p:cNvGrpSpPr/>
            <p:nvPr/>
          </p:nvGrpSpPr>
          <p:grpSpPr>
            <a:xfrm>
              <a:off x="0" y="0"/>
              <a:ext cx="934329" cy="933132"/>
              <a:chOff x="0" y="0"/>
              <a:chExt cx="827" cy="826"/>
            </a:xfrm>
          </p:grpSpPr>
          <p:sp>
            <p:nvSpPr>
              <p:cNvPr id="16411" name="Oval 13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2" name="Oval 14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accent2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3" name="Oval 15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accent2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6414" name="Text Box 9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-54877" y="223063"/>
              <a:ext cx="1067052" cy="444856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416" name="组合 16415"/>
          <p:cNvGrpSpPr/>
          <p:nvPr/>
        </p:nvGrpSpPr>
        <p:grpSpPr>
          <a:xfrm>
            <a:off x="1693863" y="5165725"/>
            <a:ext cx="933450" cy="933450"/>
            <a:chOff x="0" y="0"/>
            <a:chExt cx="934329" cy="933131"/>
          </a:xfrm>
        </p:grpSpPr>
        <p:grpSp>
          <p:nvGrpSpPr>
            <p:cNvPr id="6" name="组合 16416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16417" name="Oval 27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8" name="Oval 28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folHlink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19" name="Oval 29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folHlink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6420" name="Text Box 9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61843" y="95090"/>
              <a:ext cx="872549" cy="719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422" name="组合 16421"/>
          <p:cNvGrpSpPr/>
          <p:nvPr/>
        </p:nvGrpSpPr>
        <p:grpSpPr>
          <a:xfrm>
            <a:off x="3360738" y="4060825"/>
            <a:ext cx="935037" cy="933450"/>
            <a:chOff x="0" y="0"/>
            <a:chExt cx="934329" cy="933131"/>
          </a:xfrm>
        </p:grpSpPr>
        <p:grpSp>
          <p:nvGrpSpPr>
            <p:cNvPr id="7" name="组合 16422"/>
            <p:cNvGrpSpPr/>
            <p:nvPr/>
          </p:nvGrpSpPr>
          <p:grpSpPr>
            <a:xfrm>
              <a:off x="0" y="0"/>
              <a:ext cx="934329" cy="933131"/>
              <a:chOff x="0" y="0"/>
              <a:chExt cx="827" cy="826"/>
            </a:xfrm>
          </p:grpSpPr>
          <p:sp>
            <p:nvSpPr>
              <p:cNvPr id="16423" name="Oval 20"/>
              <p:cNvSpPr/>
              <p:nvPr/>
            </p:nvSpPr>
            <p:spPr>
              <a:xfrm>
                <a:off x="0" y="0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4" name="Oval 21"/>
              <p:cNvSpPr/>
              <p:nvPr/>
            </p:nvSpPr>
            <p:spPr>
              <a:xfrm>
                <a:off x="34" y="34"/>
                <a:ext cx="758" cy="758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6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25" name="Oval 22"/>
              <p:cNvSpPr/>
              <p:nvPr/>
            </p:nvSpPr>
            <p:spPr>
              <a:xfrm>
                <a:off x="68" y="70"/>
                <a:ext cx="690" cy="690"/>
              </a:xfrm>
              <a:prstGeom prst="ellipse">
                <a:avLst/>
              </a:prstGeom>
              <a:noFill/>
              <a:ln w="38100" cap="flat" cmpd="sng">
                <a:solidFill>
                  <a:schemeClr val="hlink">
                    <a:alpha val="28999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p>
                <a:endParaRPr lang="zh-CN" altLang="en-US" sz="1400" dirty="0">
                  <a:latin typeface="Calibri" panose="020F0502020204030204" pitchFamily="2" charset="0"/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16426" name="Text Box 9"/>
            <p:cNvPicPr/>
            <p:nvPr/>
          </p:nvPicPr>
          <p:blipFill>
            <a:blip r:embed="rId13"/>
            <a:stretch>
              <a:fillRect/>
            </a:stretch>
          </p:blipFill>
          <p:spPr>
            <a:xfrm>
              <a:off x="52982" y="102708"/>
              <a:ext cx="871068" cy="719082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428" name="组合 16427"/>
          <p:cNvGrpSpPr/>
          <p:nvPr/>
        </p:nvGrpSpPr>
        <p:grpSpPr>
          <a:xfrm>
            <a:off x="4438650" y="4230688"/>
            <a:ext cx="693738" cy="719137"/>
            <a:chOff x="0" y="0"/>
            <a:chExt cx="437" cy="453"/>
          </a:xfrm>
        </p:grpSpPr>
        <p:pic>
          <p:nvPicPr>
            <p:cNvPr id="8" name="右箭头 48"/>
            <p:cNvPicPr/>
            <p:nvPr/>
          </p:nvPicPr>
          <p:blipFill>
            <a:blip r:embed="rId14"/>
            <a:stretch>
              <a:fillRect/>
            </a:stretch>
          </p:blipFill>
          <p:spPr>
            <a:xfrm>
              <a:off x="0" y="0"/>
              <a:ext cx="437" cy="45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29" name="文本框 16429"/>
            <p:cNvSpPr txBox="1"/>
            <p:nvPr/>
          </p:nvSpPr>
          <p:spPr>
            <a:xfrm>
              <a:off x="36" y="118"/>
              <a:ext cx="276" cy="1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431" name="组合 16430"/>
          <p:cNvGrpSpPr/>
          <p:nvPr/>
        </p:nvGrpSpPr>
        <p:grpSpPr>
          <a:xfrm>
            <a:off x="3962400" y="2554288"/>
            <a:ext cx="701675" cy="712787"/>
            <a:chOff x="0" y="0"/>
            <a:chExt cx="442" cy="449"/>
          </a:xfrm>
        </p:grpSpPr>
        <p:pic>
          <p:nvPicPr>
            <p:cNvPr id="9" name="右箭头 49"/>
            <p:cNvPicPr/>
            <p:nvPr/>
          </p:nvPicPr>
          <p:blipFill>
            <a:blip r:embed="rId15"/>
            <a:stretch>
              <a:fillRect/>
            </a:stretch>
          </p:blipFill>
          <p:spPr>
            <a:xfrm>
              <a:off x="0" y="0"/>
              <a:ext cx="442" cy="449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32" name="文本框 16432"/>
            <p:cNvSpPr txBox="1"/>
            <p:nvPr/>
          </p:nvSpPr>
          <p:spPr>
            <a:xfrm>
              <a:off x="39" y="115"/>
              <a:ext cx="276" cy="1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p>
              <a:pPr algn="ctr"/>
              <a:endParaRPr lang="zh-CN" altLang="en-US" dirty="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34" name="圆角矩形 44"/>
          <p:cNvSpPr/>
          <p:nvPr/>
        </p:nvSpPr>
        <p:spPr>
          <a:xfrm>
            <a:off x="5334000" y="4038600"/>
            <a:ext cx="2895600" cy="1219200"/>
          </a:xfrm>
          <a:prstGeom prst="roundRect">
            <a:avLst>
              <a:gd name="adj" fmla="val 16667"/>
            </a:avLst>
          </a:prstGeom>
          <a:solidFill>
            <a:srgbClr val="FFF0C2"/>
          </a:solidFill>
          <a:ln w="25400" cap="flat" cmpd="sng">
            <a:solidFill>
              <a:srgbClr val="997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控制器：是整个计算机的指挥中心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16435" name="圆角矩形 44"/>
          <p:cNvSpPr/>
          <p:nvPr/>
        </p:nvSpPr>
        <p:spPr>
          <a:xfrm>
            <a:off x="5029200" y="2286000"/>
            <a:ext cx="3124200" cy="1295400"/>
          </a:xfrm>
          <a:prstGeom prst="roundRect">
            <a:avLst>
              <a:gd name="adj" fmla="val 16667"/>
            </a:avLst>
          </a:prstGeom>
          <a:solidFill>
            <a:srgbClr val="D1F2E8"/>
          </a:solidFill>
          <a:ln w="25400" cap="flat" cmpd="sng">
            <a:solidFill>
              <a:srgbClr val="247B6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p>
            <a:pPr algn="ctr"/>
            <a:r>
              <a:rPr lang="zh-CN" altLang="en-US" sz="2400" b="1" dirty="0">
                <a:latin typeface="Arial" panose="020B0604020202020204" pitchFamily="34" charset="0"/>
                <a:ea typeface="楷体_GB2312" pitchFamily="1" charset="-122"/>
              </a:rPr>
              <a:t>运算器：是对信息进行处理和运算的部件</a:t>
            </a:r>
            <a:endParaRPr lang="zh-CN" altLang="en-US" sz="2400" b="1" dirty="0"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16436" name="矩形 50"/>
          <p:cNvPicPr/>
          <p:nvPr/>
        </p:nvPicPr>
        <p:blipFill>
          <a:blip r:embed="rId16"/>
          <a:stretch>
            <a:fillRect/>
          </a:stretch>
        </p:blipFill>
        <p:spPr>
          <a:xfrm>
            <a:off x="4821238" y="2724150"/>
            <a:ext cx="3835400" cy="1817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437" name="图片 52" descr="Intel_CPU2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81600" y="1905000"/>
            <a:ext cx="275590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1.11111E-6 L 0.06667 0.24444 " pathEditMode="relative" ptsTypes="AA">
                                      <p:cBhvr>
                                        <p:cTn id="6" dur="2000" fill="hold"/>
                                        <p:tgtEl>
                                          <p:spTgt spid="16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-0.18334 0.16667 " pathEditMode="relative" ptsTypes="AA">
                                      <p:cBhvr>
                                        <p:cTn id="8" dur="2000" fill="hold"/>
                                        <p:tgtEl>
                                          <p:spTgt spid="164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05556E-6 1.11111E-6 L -0.18333 -0.15556 " pathEditMode="relative" ptsTypes="AA">
                                      <p:cBhvr>
                                        <p:cTn id="10" dur="2000" fill="hold"/>
                                        <p:tgtEl>
                                          <p:spTgt spid="16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22222E-6 L 0.06719 -0.2451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0" y="-1210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5.55556E-6 L 0.225 5.55556E-6 " pathEditMode="relative" ptsTypes="AA">
                                      <p:cBhvr>
                                        <p:cTn id="14" dur="2000" fill="hold"/>
                                        <p:tgtEl>
                                          <p:spTgt spid="164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0" dur="indefinite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1" dur="indefinite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3" dur="indefinite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4" dur="indefinite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6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1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xit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164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6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.00000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/>
      <p:bldP spid="16386" grpId="1" animBg="1"/>
      <p:bldP spid="16434" grpId="0" animBg="1"/>
      <p:bldP spid="16434" grpId="1" animBg="1"/>
      <p:bldP spid="16434" grpId="2" animBg="1"/>
      <p:bldP spid="16435" grpId="0" animBg="1"/>
      <p:bldP spid="16435" grpId="1" animBg="1"/>
      <p:bldP spid="16435" grpId="2" animBg="1"/>
    </p:bldLst>
  </p:timing>
</p:sld>
</file>

<file path=ppt/theme/theme1.xml><?xml version="1.0" encoding="utf-8"?>
<a:theme xmlns:a="http://schemas.openxmlformats.org/drawingml/2006/main" name="Network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etwork">
  <a:themeElements>
    <a:clrScheme name="">
      <a:dk1>
        <a:srgbClr val="1F5281"/>
      </a:dk1>
      <a:lt1>
        <a:srgbClr val="FFFFFF"/>
      </a:lt1>
      <a:dk2>
        <a:srgbClr val="003399"/>
      </a:dk2>
      <a:lt2>
        <a:srgbClr val="D6E1E2"/>
      </a:lt2>
      <a:accent1>
        <a:srgbClr val="30A483"/>
      </a:accent1>
      <a:accent2>
        <a:srgbClr val="CC9900"/>
      </a:accent2>
      <a:accent3>
        <a:srgbClr val="FFFFFF"/>
      </a:accent3>
      <a:accent4>
        <a:srgbClr val="19456E"/>
      </a:accent4>
      <a:accent5>
        <a:srgbClr val="ADCFC2"/>
      </a:accent5>
      <a:accent6>
        <a:srgbClr val="B78900"/>
      </a:accent6>
      <a:hlink>
        <a:srgbClr val="1481B8"/>
      </a:hlink>
      <a:folHlink>
        <a:srgbClr val="83A6A7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C0C0C0"/>
        </a:dk2>
        <a:lt2>
          <a:srgbClr val="4F747B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CDCDC"/>
        </a:accent4>
        <a:accent5>
          <a:srgbClr val="C3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D0B0B"/>
        </a:lt1>
        <a:dk2>
          <a:srgbClr val="FFFFFF"/>
        </a:dk2>
        <a:lt2>
          <a:srgbClr val="3C0000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CDCDC"/>
        </a:accent4>
        <a:accent5>
          <a:srgbClr val="B9B9AD"/>
        </a:accent5>
        <a:accent6>
          <a:srgbClr val="B72D00"/>
        </a:accent6>
        <a:hlink>
          <a:srgbClr val="CC9900"/>
        </a:hlink>
        <a:folHlink>
          <a:srgbClr val="CC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15192B"/>
        </a:lt1>
        <a:dk2>
          <a:srgbClr val="CCCCFF"/>
        </a:dk2>
        <a:lt2>
          <a:srgbClr val="666699"/>
        </a:lt2>
        <a:accent1>
          <a:srgbClr val="4F893D"/>
        </a:accent1>
        <a:accent2>
          <a:srgbClr val="666699"/>
        </a:accent2>
        <a:accent3>
          <a:srgbClr val="AAAAAC"/>
        </a:accent3>
        <a:accent4>
          <a:srgbClr val="DCDCDC"/>
        </a:accent4>
        <a:accent5>
          <a:srgbClr val="B3C4AF"/>
        </a:accent5>
        <a:accent6>
          <a:srgbClr val="5B5B89"/>
        </a:accent6>
        <a:hlink>
          <a:srgbClr val="CC9900"/>
        </a:hlink>
        <a:folHlink>
          <a:srgbClr val="4837C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6001A"/>
        </a:lt1>
        <a:dk2>
          <a:srgbClr val="CCCC66"/>
        </a:dk2>
        <a:lt2>
          <a:srgbClr val="666699"/>
        </a:lt2>
        <a:accent1>
          <a:srgbClr val="FF3300"/>
        </a:accent1>
        <a:accent2>
          <a:srgbClr val="FF6600"/>
        </a:accent2>
        <a:accent3>
          <a:srgbClr val="C3AAAA"/>
        </a:accent3>
        <a:accent4>
          <a:srgbClr val="DCDCDC"/>
        </a:accent4>
        <a:accent5>
          <a:srgbClr val="FFADAA"/>
        </a:accent5>
        <a:accent6>
          <a:srgbClr val="E55B00"/>
        </a:accent6>
        <a:hlink>
          <a:srgbClr val="CC9900"/>
        </a:hlink>
        <a:folHlink>
          <a:srgbClr val="FF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54"/>
        </a:lt1>
        <a:dk2>
          <a:srgbClr val="FFFFFF"/>
        </a:dk2>
        <a:lt2>
          <a:srgbClr val="666699"/>
        </a:lt2>
        <a:accent1>
          <a:srgbClr val="3333FF"/>
        </a:accent1>
        <a:accent2>
          <a:srgbClr val="006699"/>
        </a:accent2>
        <a:accent3>
          <a:srgbClr val="AAAAB4"/>
        </a:accent3>
        <a:accent4>
          <a:srgbClr val="DCDCDC"/>
        </a:accent4>
        <a:accent5>
          <a:srgbClr val="ADADFF"/>
        </a:accent5>
        <a:accent6>
          <a:srgbClr val="005B89"/>
        </a:accent6>
        <a:hlink>
          <a:srgbClr val="669900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0054B"/>
        </a:lt1>
        <a:dk2>
          <a:srgbClr val="FFFFFF"/>
        </a:dk2>
        <a:lt2>
          <a:srgbClr val="808080"/>
        </a:lt2>
        <a:accent1>
          <a:srgbClr val="797B9B"/>
        </a:accent1>
        <a:accent2>
          <a:srgbClr val="6B4FB1"/>
        </a:accent2>
        <a:accent3>
          <a:srgbClr val="ADAAB2"/>
        </a:accent3>
        <a:accent4>
          <a:srgbClr val="DCDCDC"/>
        </a:accent4>
        <a:accent5>
          <a:srgbClr val="BEBFCB"/>
        </a:accent5>
        <a:accent6>
          <a:srgbClr val="5F469E"/>
        </a:accent6>
        <a:hlink>
          <a:srgbClr val="7AACCE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CC"/>
        </a:dk1>
        <a:lt1>
          <a:srgbClr val="29527B"/>
        </a:lt1>
        <a:dk2>
          <a:srgbClr val="FFFFFF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CDCAF"/>
        </a:accent4>
        <a:accent5>
          <a:srgbClr val="E2E2AA"/>
        </a:accent5>
        <a:accent6>
          <a:srgbClr val="5B8989"/>
        </a:accent6>
        <a:hlink>
          <a:srgbClr val="D8D8E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76949"/>
        </a:lt1>
        <a:dk2>
          <a:srgbClr val="FFFFFF"/>
        </a:dk2>
        <a:lt2>
          <a:srgbClr val="666699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452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7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B8989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2538</Words>
  <Application>WPS 演示</Application>
  <PresentationFormat>全屏显示(4:3)</PresentationFormat>
  <Paragraphs>373</Paragraphs>
  <Slides>22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Times New Roman</vt:lpstr>
      <vt:lpstr>楷体_GB2312</vt:lpstr>
      <vt:lpstr>新宋体</vt:lpstr>
      <vt:lpstr>Calibri</vt:lpstr>
      <vt:lpstr>Arial Narrow</vt:lpstr>
      <vt:lpstr>隶书</vt:lpstr>
      <vt:lpstr>微软雅黑</vt:lpstr>
      <vt:lpstr>Arial Unicode MS</vt:lpstr>
      <vt:lpstr>Network</vt:lpstr>
      <vt:lpstr>1_Network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计算机组成原理</dc:title>
  <dc:creator>杨旭东</dc:creator>
  <cp:lastModifiedBy>Kukukukiki</cp:lastModifiedBy>
  <cp:revision>109</cp:revision>
  <dcterms:created xsi:type="dcterms:W3CDTF">2008-05-19T20:45:51Z</dcterms:created>
  <dcterms:modified xsi:type="dcterms:W3CDTF">2020-02-23T12:10:38Z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