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05" r:id="rId3"/>
    <p:sldId id="285" r:id="rId4"/>
    <p:sldId id="307" r:id="rId5"/>
    <p:sldId id="259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260" r:id="rId21"/>
    <p:sldId id="309" r:id="rId22"/>
    <p:sldId id="288" r:id="rId23"/>
    <p:sldId id="261" r:id="rId24"/>
    <p:sldId id="287" r:id="rId25"/>
    <p:sldId id="262" r:id="rId26"/>
    <p:sldId id="454" r:id="rId27"/>
    <p:sldId id="455" r:id="rId28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86" r:id="rId37"/>
    <p:sldId id="463" r:id="rId38"/>
    <p:sldId id="464" r:id="rId39"/>
    <p:sldId id="465" r:id="rId40"/>
    <p:sldId id="466" r:id="rId41"/>
    <p:sldId id="487" r:id="rId42"/>
    <p:sldId id="488" r:id="rId43"/>
    <p:sldId id="469" r:id="rId44"/>
    <p:sldId id="263" r:id="rId45"/>
    <p:sldId id="264" r:id="rId46"/>
    <p:sldId id="440" r:id="rId47"/>
    <p:sldId id="484" r:id="rId48"/>
    <p:sldId id="441" r:id="rId49"/>
    <p:sldId id="303" r:id="rId50"/>
    <p:sldId id="481" r:id="rId51"/>
    <p:sldId id="265" r:id="rId52"/>
    <p:sldId id="308" r:id="rId53"/>
    <p:sldId id="403" r:id="rId54"/>
    <p:sldId id="404" r:id="rId55"/>
    <p:sldId id="405" r:id="rId56"/>
    <p:sldId id="406" r:id="rId57"/>
    <p:sldId id="421" r:id="rId58"/>
    <p:sldId id="422" r:id="rId59"/>
    <p:sldId id="449" r:id="rId60"/>
    <p:sldId id="424" r:id="rId61"/>
    <p:sldId id="450" r:id="rId62"/>
    <p:sldId id="452" r:id="rId63"/>
    <p:sldId id="453" r:id="rId64"/>
    <p:sldId id="451" r:id="rId65"/>
    <p:sldId id="470" r:id="rId66"/>
    <p:sldId id="471" r:id="rId67"/>
    <p:sldId id="472" r:id="rId68"/>
    <p:sldId id="473" r:id="rId69"/>
    <p:sldId id="474" r:id="rId70"/>
    <p:sldId id="475" r:id="rId71"/>
    <p:sldId id="476" r:id="rId72"/>
    <p:sldId id="477" r:id="rId73"/>
    <p:sldId id="478" r:id="rId74"/>
    <p:sldId id="479" r:id="rId75"/>
    <p:sldId id="480" r:id="rId76"/>
    <p:sldId id="482" r:id="rId77"/>
    <p:sldId id="483" r:id="rId7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Arial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470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FF6600"/>
    <a:srgbClr val="996600"/>
    <a:srgbClr val="006666"/>
    <a:srgbClr val="333399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commentAuthors" Target="commentAuthors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6T10:13:05.113" idx="1">
    <p:pos x="2070" y="3085"/>
    <p:text>从真值上看位权不同 最高位上+1</p:text>
  </p:cm>
</p:cmLst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503251925110817" units="cm"/>
      <inkml:brushProperty name="height" value="0.0503251925110817" units="cm"/>
      <inkml:brushProperty name="color" value="#00BFF3"/>
      <inkml:brushProperty name="ignorePressure" value="0"/>
    </inkml:brush>
  </inkml:definitions>
  <inkml:trace contextRef="#ctx0" brushRef="#br0">43550 11175 220,'22'-20'9,"-4"11"0	,-5 12 2,-4 10 0,-3 11 3,1 11 2,-1 11 4,0 12 2,-1 3 1,-1-1 1,-1-1-1,-2-2 1,-3 9 1,-3 18 2,-3 19 4,-2 19 2,-3 6 2,1-6 1,-1-6 0,1-7 0,0-4 0,2-4-1,1-2-2,2-4-1,2-5-1,1-8-3,1-8-2,3-7-1,0-9-4,0-7-3,0-8-3,0-8-4,0-5-7,0-1-13,0-1-13,0-2-12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03573068231344" units="cm"/>
      <inkml:brushProperty name="height" value="0.0303573068231344" units="cm"/>
      <inkml:brushProperty name="color" value="#00BFF3"/>
      <inkml:brushProperty name="ignorePressure" value="0"/>
    </inkml:brush>
  </inkml:definitions>
  <inkml:trace contextRef="#ctx0" brushRef="#br0">47800 15150 366,'-24'12'2,"4"1"7	,3-1 6,3 1 6,2 2 4,2 7 3,1 6 1,2 7 3,1 4 2,0 6 0,-1 4 1,1 5 1,1-1-1,1-6-1,1-6-3,3-7-1,1-1-1,4 3-1,3 3-1,3 3-1,2 0-1,2-3-4,1-3-3,2-3-4,2-5-3,4-6-6,2-6-6,4-7-5,2-7-4,2-7-1,1-8-2,2-8-1,0-7-1,1-4-1,-1-5-1,1-4 0,-2-4 0,-1-1 1,-1-1 1,-2-2 0,-2-2 1,-1-2 0,-1-1 0,-2-1 1,-5 0 0,-5 1 0,-7 1-1,-5 3 0,-7 0 0,-4 0 0,-5 0 1,-4 0 0,-5 3 1,-5 9 1,-4 8 1,-5 7 1,-3 7 3,1 4 1,-1 5 2,1 5 2,0 4 0,2 5-2,1 5-2,2 4-3,2 4-2,4 1-5,2 1-4,4 3-5,4 0-3,7 3-4,6 1-5,6 1-2,2-2-2,-1-6 4,-1-6 6,-2-7 30,-1-3 0,3 1 0,1-1 0,1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206681601703167" units="cm"/>
      <inkml:brushProperty name="height" value="0.0206681601703167" units="cm"/>
      <inkml:brushProperty name="color" value="#00BFF3"/>
      <inkml:brushProperty name="ignorePressure" value="0"/>
    </inkml:brush>
  </inkml:definitions>
  <inkml:trace contextRef="#ctx0" brushRef="#br0">77726 51536 537,'-7'-1'-27,"11"-5"14	,13-2 14,12-5 14,11-1 11,11 0 11,10 0 9,11 0 9,6 1 5,-1 2-2,0 1-3,1 2-2,-4 2-7,-4 1-15,-7 3-14,-4 1-15,-5 0-9,-6-2-6,-5-1-6,-5-2-7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0493451282382" units="cm"/>
      <inkml:brushProperty name="height" value="0.030493451282382" units="cm"/>
      <inkml:brushProperty name="color" value="#00BFF3"/>
      <inkml:brushProperty name="ignorePressure" value="0"/>
    </inkml:brush>
  </inkml:definitions>
  <inkml:trace contextRef="#ctx0" brushRef="#br0">78513 51143 364,'-26'5'-1,"6"11"0	,6 10-1,4 11-2,4 10 9,2 8 15,1 9 15,2 9 17,0 6 9,-1 4 1,-3 3 2,-1 3 1,-2 2-2,-1-2-8,-3-2-6,-1-2-7,-2-3-9,-2-3-10,-1-3-11,-2-4-10,0-7-7,4-11-4,4-10-5,3-10-4,2-8-11,0-3-16,0-4-17,0-3-17,0-5-4,0-5 8,0-5 7,0-5 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168586671352386" units="cm"/>
      <inkml:brushProperty name="height" value="0.0168586671352386" units="cm"/>
      <inkml:brushProperty name="color" value="#00BFF3"/>
      <inkml:brushProperty name="ignorePressure" value="0"/>
    </inkml:brush>
  </inkml:definitions>
  <inkml:trace contextRef="#ctx0" brushRef="#br0">78289 51677 659,'-18'6'13,"-3"13"4	,-6 11 5,-6 13 4,-4 9 4,-3 5 7,-4 6 4,-4 4 7,1 1-4,3-6-12,4-5-11,3-5-13,5-7-7,8-9-2,6-9-3,8-9-2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210254248231649" units="cm"/>
      <inkml:brushProperty name="height" value="0.0210254248231649" units="cm"/>
      <inkml:brushProperty name="color" value="#00BFF3"/>
      <inkml:brushProperty name="ignorePressure" value="0"/>
    </inkml:brush>
  </inkml:definitions>
  <inkml:trace contextRef="#ctx0" brushRef="#br0">78232 51874 528,'77'41'36,"-13"-2"4	,-15-1 4,-14-2 6,-9-2 1,-3-5 0,-4-2-1,-3-4 0,0-5-7,3-5-12,4-5-12,4-5-13,-1-3-11,-3 0-14,-4 0-13,-3 0-13,-3-1-11,-1-2-6,-3-1-7,-1-2-7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194500796496868" units="cm"/>
      <inkml:brushProperty name="height" value="0.0194500796496868" units="cm"/>
      <inkml:brushProperty name="color" value="#00BFF3"/>
      <inkml:brushProperty name="ignorePressure" value="0"/>
    </inkml:brush>
  </inkml:definitions>
  <inkml:trace contextRef="#ctx0" brushRef="#br0">78991 50665 571,'-1'39'3,"-1"-7"5	,-3-8 7,-1-6 5,0-4 3,1 0 2,3 0 1,1 0 1,-3 9 5,-6 17 6,-8 18 7,-6 18 6,-2 2-2,6-12-14,5-13-13,6-11-13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58529351651669" units="cm"/>
      <inkml:brushProperty name="height" value="0.0358529351651669" units="cm"/>
      <inkml:brushProperty name="color" value="#00BFF3"/>
      <inkml:brushProperty name="ignorePressure" value="0"/>
    </inkml:brush>
  </inkml:definitions>
  <inkml:trace contextRef="#ctx0" brushRef="#br0">79047 50946 309,'15'-27'-5,"2"2"1	,1 1 0,2 2 1,0 4 1,-4 4 0,-4 6 1,-3 6 0,-1 4 6,1 6 12,3 6 12,1 4 12,-1 8 7,-3 11 3,-4 11 4,-3 10 2,-5 7 1,-8 7-2,-7 4-2,-6 6-3,-5 1-3,-2-1-5,-1-2-4,-3-2-5,2-4-12,3-4-17,4-6-20,3-5-17,3-6-14,1-4-7,3-6-8,1-6-8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16284616664052" units="cm"/>
      <inkml:brushProperty name="height" value="0.016284616664052" units="cm"/>
      <inkml:brushProperty name="color" value="#00BFF3"/>
      <inkml:brushProperty name="ignorePressure" value="0"/>
    </inkml:brush>
  </inkml:definitions>
  <inkml:trace contextRef="#ctx0" brushRef="#br0">78766 51565 682,'13'0'7,"-1"0"16	,-3 0 15,-1 0 16,0 0 2,2 0-9,1 0-9,3 0-10,1 0-9,1 0-11,2 0-11,3 0-10,-1 0-15,-2 0-19,-1 0-19,-2 0-20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261370930820704" units="cm"/>
      <inkml:brushProperty name="height" value="0.0261370930820704" units="cm"/>
      <inkml:brushProperty name="color" value="#00BFF3"/>
      <inkml:brushProperty name="ignorePressure" value="0"/>
    </inkml:brush>
  </inkml:definitions>
  <inkml:trace contextRef="#ctx0" brushRef="#br0">79497 51424 425,'-5'30'78,"-11"3"-8	,-10 4-10,-12 4-8,-4 3-4,0 6 3,0 6 2,0 4 2,3 2-6,5-4-14,4-4-16,6-3-14,6-5-16,4-8-14,7-6-15,4-7-15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413590557873249" units="cm"/>
      <inkml:brushProperty name="height" value="0.0413590557873249" units="cm"/>
      <inkml:brushProperty name="color" value="#00BFF3"/>
      <inkml:brushProperty name="ignorePressure" value="0"/>
    </inkml:brush>
  </inkml:definitions>
  <inkml:trace contextRef="#ctx0" brushRef="#br0">79581 51480 268,'39'-12'0,"-8"3"0	,-6 4 0,-7 3 0,-5 6 5,-2 6 11,-1 8 10,-2 6 11,-2 9 7,-2 8 3,-1 9 4,-2 9 4,-4 7 0,-5 5 0,-5 5-1,-5 6-1,-6 2-3,-5 1-5,-5-1-4,-6 0-6,-4-1-7,-3-4-8,-4-4-8,-4-3-10,2-7-5,4-10-6,7-11-4,4-11-5,3-7-8,3-3-11,1-3-12,2-5-12,4-4-5,5-8 0,5-6 0,5-8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29503603279591" units="cm"/>
      <inkml:brushProperty name="height" value="0.0329503603279591" units="cm"/>
      <inkml:brushProperty name="color" value="#00BFF3"/>
      <inkml:brushProperty name="ignorePressure" value="0"/>
    </inkml:brush>
  </inkml:definitions>
  <inkml:trace contextRef="#ctx0" brushRef="#br0">79244 51958 337,'39'17'51,"-4"5"9	,-6 5 7,-6 5 9,-2 3 2,0 1-3,1-1-2,-1 0-3,2-2-12,3-3-20,4-4-22,3-3-19,1-3-15,-5-1-5,-2-2-7,-4-3-6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8896232843399" units="cm"/>
      <inkml:brushProperty name="height" value="0.038896232843399" units="cm"/>
      <inkml:brushProperty name="color" value="#00BFF3"/>
      <inkml:brushProperty name="ignorePressure" value="0"/>
    </inkml:brush>
  </inkml:definitions>
  <inkml:trace contextRef="#ctx0" brushRef="#br0">49375 14700 285,'-1'-12'3,"-2"2"5	,-1 1 5,-1 2 5,0 2 3,1 4-2,1 2-2,3 4 0,0 6 1,0 9 5,0 10 4,0 9 4,0 8 3,3 6 0,1 6 0,1 7 1,1 6-1,1 6 0,-1 6 0,0 7-1,0 0-1,1-4 1,-1-5-1,0-4 0,0-5-3,1-3-5,-1-3-5,0-2-5,-1-6-5,-1-6-5,-1-6-7,-2-6-5,-1-6-11,3-5-16,1-4-16,1-5-17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25183607637882" units="cm"/>
      <inkml:brushProperty name="height" value="0.0325183607637882" units="cm"/>
      <inkml:brushProperty name="color" value="#00BFF3"/>
      <inkml:brushProperty name="ignorePressure" value="0"/>
    </inkml:brush>
  </inkml:definitions>
  <inkml:trace contextRef="#ctx0" brushRef="#br0">81239 50946 341,'-12'6'5,"3"9"8	,4 12 9,3 10 10,-1 10 6,-8 11 7,-6 11 5,-8 10 7,-3 8 2,0 5-1,0 5-1,-1 6-1,3 0-5,3-6-8,4-5-8,3-5-9,6-7-15,6-9-21,8-8-23,6-10-21,4-9-13,0-10-3,0-12-3,0-9-2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91886010766029" units="cm"/>
      <inkml:brushProperty name="height" value="0.0391886010766029" units="cm"/>
      <inkml:brushProperty name="color" value="#00BFF3"/>
      <inkml:brushProperty name="ignorePressure" value="0"/>
    </inkml:brush>
  </inkml:definitions>
  <inkml:trace contextRef="#ctx0" brushRef="#br0">82166 51003 283,'-16'70'96,"-3"0"-10	,-4 0-11,-3 1-10,-2 0-8,0 2-4,0 1-4,0 3-4,2-4-3,6-9-5,5-9-3,6-9-4,1-5-6,1-4-8,0-4-8,0-3-9,2 4-5,3 13-4,4 12-3,3 12-4,4-1-10,3-14-19,4-14-18,4-14-19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43516643345356" units="cm"/>
      <inkml:brushProperty name="height" value="0.043516643345356" units="cm"/>
      <inkml:brushProperty name="color" value="#00BFF3"/>
      <inkml:brushProperty name="ignorePressure" value="0"/>
    </inkml:brush>
  </inkml:definitions>
  <inkml:trace contextRef="#ctx0" brushRef="#br0">82616 51452 255,'-2'31'58,"-3"5"-2	,-4 5-3,-3 6-3,-2 5-2,0 5-2,0 5-1,0 6-2,2 0 0,6-3 2,6-3 0,4-5 1,6-6-2,4-10-6,6-11-6,6-11-6,4-10-8,3-11-10,4-10-8,3-11-11,4-10-6,4-11-6,3-11-4,3-10-5,-1-2-2,-8 4-2,-6 6 1,-7 5-1,-6 0 0,-3-8-1,-4-7 1,-3-7 0,-7 2 1,-11 11 1,-10 10 2,-11 11 1,-9 8 1,-6 7 3,-8 8 1,-7 6 1,0 7 1,4 5-1,7 5 0,4 5-1,6 3 1,7-3 0,8-1 3,6-2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555555559694767" units="cm"/>
      <inkml:brushProperty name="height" value="0.0555555559694767" units="cm"/>
      <inkml:brushProperty name="color" value="#00BFF3"/>
      <inkml:brushProperty name="ignorePressure" value="0"/>
    </inkml:brush>
  </inkml:definitions>
  <inkml:trace contextRef="#ctx0" brushRef="#br0">83937 50890 200,'12'2'26,"-3"3"3	,-4 4 1,-3 3 2,-3 10 2,2 16 5,-1 16 3,0 15 5,-2 13 3,-3 8 3,-4 9 3,-3 9 3,-2 7-1,-1 6-5,2 4-3,-1 6-5,1-3-6,5-10-10,2-11-9,5-10-11,1-13-9,0-14 0,0-14-5,0-13-8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55483167618513" units="cm"/>
      <inkml:brushProperty name="height" value="0.0155483167618513" units="cm"/>
      <inkml:brushProperty name="color" value="#00BFF3"/>
      <inkml:brushProperty name="ignorePressure" value="0"/>
    </inkml:brush>
  </inkml:definitions>
  <inkml:trace contextRef="#ctx0" brushRef="#br0">42800 16775 714,'-12'10'0,"2"-2"-1	,1-3-1,2-3 0,1-2 2,0 0 4,-1 0 4,1 0 4,1-1 3,4-2 2,2-1 3,4-1 2,4 0 0,7 1 0,6 1-1,6 3 0,6 0-1,4 0-2,5 0-2,5 0-2,3 0-1,4 0-3,3 0-3,3 0-1,-1 0-4,-2 0-2,-3 0-3,-3 0-3,-4 0-3,-3 0-2,-3 0-3,-2 0-3,-5-1 0,-5-2 0,-4-1 0,-5-1 0,-5-1-7,-4 0-18,-5-1-16,-4 1-18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16814707964659" units="cm"/>
      <inkml:brushProperty name="height" value="0.0216814707964659" units="cm"/>
      <inkml:brushProperty name="color" value="#00BFF3"/>
      <inkml:brushProperty name="ignorePressure" value="0"/>
    </inkml:brush>
  </inkml:definitions>
  <inkml:trace contextRef="#ctx0" brushRef="#br0">45253 35412 512,'-25'1'14,"5"1"2	,6 3 2,4 1 1,9 0 3,9-2 3,11-1 2,11-2 3,9-1 3,11 0 1,11 0 2,10 0 3,1 0-2,-6 0-5,-7 0-4,-8 0-6,0 0-3,6 0-4,4 0-4,5 0-3,1-1-5,-6-2-7,-5-1-5,-5-2-7,-5-1-2,-5 0-1,-6 0-1,-4 0 0,-5 0-8,-4 0-17,-3 0-15,-3 1-18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31497343629599" units="cm"/>
      <inkml:brushProperty name="height" value="0.0231497343629599" units="cm"/>
      <inkml:brushProperty name="color" value="#00BFF3"/>
      <inkml:brushProperty name="ignorePressure" value="0"/>
    </inkml:brush>
  </inkml:definitions>
  <inkml:trace contextRef="#ctx0" brushRef="#br0">47050 34527 479,'-12'44'45,"4"6"-6	,2 4-6,5 6-4,0 5-3,2 8 0,-1 6 2,0 8 0,-1 1 1,-2-3 1,-1-4 1,-2-3 1,0-3 0,1-2-3,3-1-3,1-2-2,1-4-5,0-4-8,0-6-8,0-5-7,0-7-4,0-9-1,0-8-2,0-9-1,0-2-1,0 3-1,0 3-2,0 4 0,1-3-10,2-8-17,1-9-17,2-8-18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64467375725508" units="cm"/>
      <inkml:brushProperty name="height" value="0.0164467375725508" units="cm"/>
      <inkml:brushProperty name="color" value="#00BFF3"/>
      <inkml:brushProperty name="ignorePressure" value="0"/>
    </inkml:brush>
  </inkml:definitions>
  <inkml:trace contextRef="#ctx0" brushRef="#br0">47575 35799 675,'26'39'3,"-3"-5"-7	,-4-6-4,-4-5-7,1-3 10,3-2 24,4-1 24,2-2 25,2-3 4,-2 0-14,-1-3-14,-3-1-14,0-1-14,0 0-13,-1 0-11,1 0-13,-2-1-15,-3-2-15,-4-1-17,-4-3-15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91229246556759" units="cm"/>
      <inkml:brushProperty name="height" value="0.0191229246556759" units="cm"/>
      <inkml:brushProperty name="color" value="#00BFF3"/>
      <inkml:brushProperty name="ignorePressure" value="0"/>
    </inkml:brush>
  </inkml:definitions>
  <inkml:trace contextRef="#ctx0" brushRef="#br0">48792 34942 581,'-2'-12'-3,"-3"3"-4	,-4 4-5,-3 3-4,-1 3 1,2 2 8,1 1 6,3 2 9,0 6 4,0 11 3,0 10 3,0 10 2,0 3 2,0-6-1,1-4-1,-2-6 0,2 4-1,2 11 2,2 13 0,1 12 1,1 6 0,0 0 1,0 0-1,0 0 1,1-3 0,1-8-2,3-6-2,0-7-1,6-4-2,6-3-3,7-1-3,7-1-3,5-7-1,1-10 0,2-11-2,1-9 1,3-13-3,1-14-2,2-14-2,1-13-3,1-9-2,-3-3-2,-1-4-3,-1-4-2,-4 0-1,-6 2 1,-4 1 0,-6 2 0,-5 0 1,-5-2 1,-5-2 0,-5-1 1,-5-2 0,-3-2-1,-4-1 1,-3-2-1,-6 1-1,-9 6 0,-8 5-1,-9 5-1,-5 6 0,1 7 1,0 7 1,-1 7 1,3 7 1,6 7 2,4 6 2,6 8 2,2 9-1,-3 12-5,0 12-4,-3 13-4,3 1-3,6-9 1,8-8 0,7-9 0,3-3-4,0 1-6,0 2 0,0 2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11111123114824" units="cm"/>
      <inkml:brushProperty name="height" value="0.0111111123114824" units="cm"/>
      <inkml:brushProperty name="color" value="#00BFF3"/>
      <inkml:brushProperty name="ignorePressure" value="0"/>
    </inkml:brush>
  </inkml:definitions>
  <inkml:trace contextRef="#ctx0" brushRef="#br0">49787 35910 1000,'0'26'-9,"0"-4"-17	,0-3-16,0-3-18,0-2-2,0 3 13,0 1 47,0 2 2,1 0 0,2 1 0,1 0 0,2 0 0,2-2 0,1-4 0,2-3 0,2-3 0,1-3 0,0-2 0,0-1 0,0-2 0,-1-1 0,-2 0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11111123114824" units="cm"/>
      <inkml:brushProperty name="height" value="0.0111111123114824" units="cm"/>
      <inkml:brushProperty name="color" value="#00BFF3"/>
      <inkml:brushProperty name="ignorePressure" value="0"/>
    </inkml:brush>
  </inkml:definitions>
  <inkml:trace contextRef="#ctx0" brushRef="#br0">50340 35827 1000,'25'26'-28,"-5"-1"9	,-5-1 8,-6-3 8,0 0 3,3 0-4,3 0-5,4-1-4,1 1-6,-2 0-8,-1 0-8,-3-1-8,-1-1 4,-1-3 39,-3-4 0,-1-3 0,-1-3 0,0-2 0,0-1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11111123114824" units="cm"/>
      <inkml:brushProperty name="height" value="0.0111111123114824" units="cm"/>
      <inkml:brushProperty name="color" value="#00BFF3"/>
      <inkml:brushProperty name="ignorePressure" value="0"/>
    </inkml:brush>
  </inkml:definitions>
  <inkml:trace contextRef="#ctx0" brushRef="#br0">50920 35910 1000,'13'26'-13,"-1"-1"-25	,-3-1-24,-1-3-25,-1 0 37,0 0 50,0 0 0,0-1 0,0 0 0,-1-2 0,1-1 0,0-3 0,0-1 0,0-1 0,0-3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16129289567471" units="cm"/>
      <inkml:brushProperty name="height" value="0.0316129289567471" units="cm"/>
      <inkml:brushProperty name="color" value="#00BFF3"/>
      <inkml:brushProperty name="ignorePressure" value="0"/>
    </inkml:brush>
  </inkml:definitions>
  <inkml:trace contextRef="#ctx0" brushRef="#br0">45325 11400 351,'0'-24'-1,"3"4"-4	,1 3-2,1 3-3,1 3-2,1 3 1,-1 3 0,0 4 1,-1 3 5,-1 5 12,-1 5 10,-2 4 11,-2 11 7,-2 15 1,-1 16 3,-1 15 2,-3 16 2,-3 16 1,-3 15 2,-3 16 1,-3 7 0,-1-2-1,-1-1-1,-2-1-1,1-6-3,5-7-6,5-8-5,4-8-6,4-11-6,1-14-11,1-14-8,3-13-10,1-15-13,4-11-17,3-14-15,3-11-16,0-9-6,-1-3 4,-1-3 4,-2-2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91007871180773" units="cm"/>
      <inkml:brushProperty name="height" value="0.0191007871180773" units="cm"/>
      <inkml:brushProperty name="color" value="#00BFF3"/>
      <inkml:brushProperty name="ignorePressure" value="0"/>
    </inkml:brush>
  </inkml:definitions>
  <inkml:trace contextRef="#ctx0" brushRef="#br0">51805 34721 581,'-13'4'-2,"2"9"-5	,1 9-4,3 8-5,0 10 2,0 10 7,0 10 8,0 11 7,0 1 5,0-9 2,0-9 2,0-8 3,0-2 3,1 5 3,-1 6 4,0 4 5,1 3 1,1-3 0,3-1 0,1-2 1,3-3-3,3-5-6,4-6-5,3-5-7,1-4-3,1-4-3,0-3-2,0-3-2,1-4-2,4-4-3,4-3-4,3-3-1,1-3-2,-2-2 0,-2-1 0,-1-2 1,-1-6-1,3-7 0,1-10 1,1-8-2,2-7 1,0-2-2,-1-5-1,1-2-1,0-4-1,-1-4-1,1-3 0,-1-3-2,-1-4 0,-3-4 0,-4-2 0,-4-5 0,-2 0-1,-5 2 0,-2 1-1,-5 2 0,-3 3 0,-6 6-1,-5 5 1,-6 5 0,-3 7 1,-4 9 2,-3 8 1,-4 9 1,-1 5 1,2 5-2,2 3-1,2 3-2,0 4-3,0 3-2,1 3-3,-1 5-3,3 0 0,5 1 0,5 0 21,6 0 5,1 0 0,-1 0 0,-3-1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11111123114824" units="cm"/>
      <inkml:brushProperty name="height" value="0.0111111123114824" units="cm"/>
      <inkml:brushProperty name="color" value="#00BFF3"/>
      <inkml:brushProperty name="ignorePressure" value="0"/>
    </inkml:brush>
  </inkml:definitions>
  <inkml:trace contextRef="#ctx0" brushRef="#br0">48737 33643 1000,'0'-15'-10,"0"-1"-17	,0-2-19,0-2-17,0-1-6,3 0 34,1 0 35,2 1 0,3 0 0,3 2 0,4 1 0,3 3 0,0 1 0,-4 1 0,-3 3 0,-3 1 0,1 0 0,4-1 0,6-2 0,5-2 0,4 0 0,1 1 0,2 3 0,2 1 0,0 1 0,1 0 0,-1 0 0,1 1 0,-1-1 0,1 0 0,-1 0 0,1 0 0,-2 1 0,-4 2 0,-3 1 0,-4 2 0,-1 2 0,0 2 0,0 1 0,0 2 0,-1 2 0,1 1 0,0 2 0,-1 2 0,1 0 0,0-1 0,0-3 0,-1-1 5,1-2 2,0-2-1,0-1-1,-1-2 0,1-1-1,0 0 1,-1 0 0,1 0 0,-1-2 0,-2-3 0,-2-4-1,-1-3-1,0-2 0,2 0-1,1 1-1,1-1 0,1 0 0,-5 0-1,-3 0-1,-3 0 1,-2 1-2,0 2 0,0 2-2,-1 1-1,0 1 0,-1 0 0,-3 0 1,-1 0-1,-1 0 1,0 0-2,0 1 0,0-1-2,1 1-1,2 5 3,1 2 6,2 5 0,2 1 0,1 3 0,2 1 0,2 2 0,1 0 0,0-2 0,0-1 0,0-2 0,0-1 0,-1-1 0,1 1 11,0 0 1,2 0 0,3 0-2,3 0 0,4 0-3,2 1 0,3 1-1,1 2-2,1 2 0,-1-1-1,-5-3-1,-5-4 1,-6-3 0,-3-2-1,-2 0-1,-1 0-1,-2 0 0,3 2-1,9 3 0,8 4-1,9 3 1,4 1-2,-2-2 0,-2-2-2,-2-1-1,-1-1-1,-2 0 1,-2 0 0,-1 0 1,-1 0 0,3 0 0,1-1 1,1 1 0,1-1 0,-2-1 0,-2-3 1,-1-1 1,-2-1 0,1 0 0,0 0 0,-1 0 0,-1 1 1,-3 2 1,-4 1-1,-4 2 1,-2 2 0,-2 1 0,-1 3 1,-2 1 1,-1 0-1,3 1 2,1 0-1,2 0 1,1 0 1,0 3-1,-1 1-1,1 2 1,-1 1-1,-1-1-1,-3 1-1,-1 0 0,-1-2-3,0-4-4,0-2-4,-1-5-3,1-1 12,-3 0 2,-1 0 0,-3 0 0,1 0 0,2 0 0,1 0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73854753375053" units="cm"/>
      <inkml:brushProperty name="height" value="0.0173854753375053" units="cm"/>
      <inkml:brushProperty name="color" value="#00BFF3"/>
      <inkml:brushProperty name="ignorePressure" value="0"/>
    </inkml:brush>
  </inkml:definitions>
  <inkml:trace contextRef="#ctx0" brushRef="#br0">49732 31459 639,'15'0'56,"4"0"-13	,4 0-13,3 0-13,3 0-8,4 0-1,3 0 0,4 0-2,1-1-1,1-2-3,-1-1-3,1-2-2,-2-1-2,-1 0 1,-2 0 1,-1 0-1,-4 1 1,-5 2-1,-6 1-1,-4 3-1,-5 3 2,-4 7 2,-2 8 3,-5 6 3,-2 6 2,-5 5 3,-2 6 2,-4 5 2,-3 3 2,-1 2 1,-3 2-1,0 1 1,-1 0 0,1-4 0,3-3-1,1-4 0,2-2-1,2 1-2,2-1-2,1 1-1,2-4-3,2-4-5,1-5-3,2-6-5,3-6-13,3-6-22,4-8-22,3-6-22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45564870908856" units="cm"/>
      <inkml:brushProperty name="height" value="0.0145564870908856" units="cm"/>
      <inkml:brushProperty name="color" value="#F2395B"/>
      <inkml:brushProperty name="ignorePressure" value="0"/>
    </inkml:brush>
  </inkml:definitions>
  <inkml:trace contextRef="#ctx0" brushRef="#br0">27050 35650 763,'-11'-2'-2,"3"-3"-2	,3-3-2,4-2-4,3-2-1,5 2-2,5 1 0,4 2-1,7 1 1,7 0 2,8-1 1,9 1 2,0 1 2,-4 1 0,-5 1 0,-4 3 1,4-2 1,12-3 2,12-3 2,13-2 2,9-3 1,7 1 2,6-1 2,6 1 1,2 0 2,-1 2 1,-1 1 2,-2 2 2,0 1 1,4 0 1,3-1 0,3 1 1,0-1-1,-1-2-1,-1-1-1,-2-1-2,-2-1-1,-1 2-1,-1 1-1,-2 2 0,0 1-1,4 0 0,3-1-2,3 1 0,-1 1-1,-5 1 2,-4 1-1,-5 3 1,-4 0 1,-3 0-1,-3 0-1,-3 0 0,-5 0 0,-6 3-1,-6 1-1,-7 1 0,-5 1-1,-5 1-2,-4-1 0,-5 0-1,-5-1-2,-5-1 1,-4-1-1,-5-2 0,-2-1 1,0 0 0,-1 0 1,1 0 1,1 0 0,1 3 1,1 1-1,3 1 0,0 1 0,0 1-4,0-1-2,0 0-2,0 0-4,3 1-4,1-1-4,1 0-5,-2-1-10,-6-1-16,-6-1-15,-7-2-15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77542511373758" units="cm"/>
      <inkml:brushProperty name="height" value="0.0177542511373758" units="cm"/>
      <inkml:brushProperty name="color" value="#F2395B"/>
      <inkml:brushProperty name="ignorePressure" value="0"/>
    </inkml:brush>
  </inkml:definitions>
  <inkml:trace contextRef="#ctx0" brushRef="#br0">32875 33900 625,'3'10'12,"6"-5"4	,7-4 4,6-5 6,8-3 4,11-2 6,12-1 5,10-1 5,6-1-1,0 2-7,-1 1-8,1 2-7,-2 0-12,-3-2-13,-3-1-15,-3-1-15,-7 0-6,-11 3 2,-11 3 1,-11 4 3,-6 1-4,1 0-12,-1 0-10,1 0-11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6137357801199" units="cm"/>
      <inkml:brushProperty name="height" value="0.016137357801199" units="cm"/>
      <inkml:brushProperty name="color" value="#F2395B"/>
      <inkml:brushProperty name="ignorePressure" value="0"/>
    </inkml:brush>
  </inkml:definitions>
  <inkml:trace contextRef="#ctx0" brushRef="#br0">33025 34400 688,'-29'11'-10,"20"-1"-5	,18-1-6,20-2-6,13-2 15,9-1 35,10-1 35,10-2 35,3-2 4,-2-2-27,-1-1-29,-1-1-26,-8-1-28,-15 0-24,-13-1-25,-14 1-26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23944168537855" units="cm"/>
      <inkml:brushProperty name="height" value="0.0223944168537855" units="cm"/>
      <inkml:brushProperty name="color" value="#F2395B"/>
      <inkml:brushProperty name="ignorePressure" value="0"/>
    </inkml:brush>
  </inkml:definitions>
  <inkml:trace contextRef="#ctx0" brushRef="#br0">36175 32475 496,'10'7'-17,"-2"14"6	,-3 14 7,-3 14 7,-2 13 8,0 10 9,0 12 9,0 11 10,-3 6 5,-4 4 3,-5 3 3,-4 3 2,-2-1 0,2-2-5,1-3-5,2-3-6,0-2-6,1 3-9,-1 1-10,1 1-9,1-7-11,3-15-11,3-16-11,4-15-11,1-13-7,3-9-2,1-10-2,1-9-3,2-6 0,2-1-1,1-1-1,2-2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7767127379775" units="cm"/>
      <inkml:brushProperty name="height" value="0.027767127379775" units="cm"/>
      <inkml:brushProperty name="color" value="#F2395B"/>
      <inkml:brushProperty name="ignorePressure" value="0"/>
    </inkml:brush>
  </inkml:definitions>
  <inkml:trace contextRef="#ctx0" brushRef="#br0">36925 33250 400,'0'75'17,"0"3"0	,0 1-1,0 1 1,0 1 3,0 1 8,0-1 7,0 0 8,0-4 2,3-10-1,1-9-1,1-10-2,4-8-3,4-8-6,5-8-5,5-7-5,2-8-3,0-6 0,0-6 2,0-6-1,-2-4-2,-3 1-6,-3-1-6,-2 1-7,0-8-6,7-14-5,6-13-6,7-15-6,1-9-3,-1-5-2,-1-4-2,-2-5-2,-5 0-1,-7 7 0,-8 6 0,-8 7 0,-8 7 0,-8 9 2,-8 10 1,-7 10 1,-6 7 2,-3 6 3,-3 7 1,-3 6 4,-1 5 1,2 5 3,1 5 2,2 4 3,3 4 1,7 1-2,6 1-1,7 3-2,3-3-1,2-4-2,1-5 4,2-4 14,2-2 0,1 2 0,1 1 0,3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00496481359005" units="cm"/>
      <inkml:brushProperty name="height" value="0.0300496481359005" units="cm"/>
      <inkml:brushProperty name="color" value="#F2395B"/>
      <inkml:brushProperty name="ignorePressure" value="0"/>
    </inkml:brush>
  </inkml:definitions>
  <inkml:trace contextRef="#ctx0" brushRef="#br0">38225 32775 369,'-14'62'27,"-1"1"2	,-1-1 0,-2 1 2,0 3 2,2 8 3,1 8 4,2 8 4,0 5 1,1 4-3,-1 2-1,1 4-3,1-9-3,3-20-2,3-21-3,4-19-3,1-13-4,0-3-4,0-3-5,0-2-4,0 2-6,0 9-4,0 10-5,0 10-5,0 0-6,0-5-7,0-7-6,0-5-8,-1-10-9,-2-10-9,-1-12-10,-1-10-10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6332875713706" units="cm"/>
      <inkml:brushProperty name="height" value="0.026332875713706" units="cm"/>
      <inkml:brushProperty name="color" value="#F2395B"/>
      <inkml:brushProperty name="ignorePressure" value="0"/>
    </inkml:brush>
  </inkml:definitions>
  <inkml:trace contextRef="#ctx0" brushRef="#br0">39000 33325 421,'-11'17'5,"3"9"9	,3 10 8,4 10 10,0 7 7,-2 6 4,-1 7 4,-1 6 5,0-1 1,1-5-4,1-7-4,3-5-3,1-9-6,4-9-5,3-10-5,3-8-7,3-7-5,6-1-7,4-1-4,5-2-7,3-7-6,2-12-5,1-13-7,2-13-5,0-7-3,1-4-1,-1-2-1,1-4 0,-4-1-1,-6 0 1,-6-1 0,-6 1 0,-7 3 1,-6 6 0,-6 6 0,-6 7 0,-7 5 1,-6 5 1,-6 4 2,-6 6 0,-4 3 2,1 3 0,-1 3 2,1 4 1,2 1 2,7 0 20,6 0 0,7 0 0,3 0 0,2 0 0,1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66847179830074" units="cm"/>
      <inkml:brushProperty name="height" value="0.0366847179830074" units="cm"/>
      <inkml:brushProperty name="color" value="#00BFF3"/>
      <inkml:brushProperty name="ignorePressure" value="0"/>
    </inkml:brush>
  </inkml:definitions>
  <inkml:trace contextRef="#ctx0" brushRef="#br0">46300 11725 302,'10'50'-2,"-5"3"-3	,-4 1-5,-5 1-3,-4 4 7,-3 7 20,-3 6 19,-3 6 20,0 1 10,3-5 1,3-4 1,3-5 1,3-5-2,4-2-6,2-3-5,4-3-6,4-4-6,7-3-6,6-3-7,6-2-7,5-7-6,3-7-6,3-8-5,3-8-5,3-9-6,1-11-6,1-11-7,3-11-7,-1-8-2,-2-5 0,-1-4 0,-1-5 0,-3-3 2,-3-2 2,-3-1 1,-3-1 3,-4-3 1,-5-1 2,-4-1 1,-5-2 1,-4-2 1,-1-1 1,-1-1 2,-2-2 1,-4 2 0,-6 9-1,-6 8 0,-7 7-1,-5 8 2,-5 8 2,-4 8 3,-5 8 4,-4 5 1,-1 3 2,-1 3 2,-2 4 1,-2 4-1,-4 6-4,-2 7-6,-4 6-3,3 6-6,7 6-6,8 7-6,9 6-5,5-2-3,5-9 0,5-10 1,4-8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5941444337368" units="cm"/>
      <inkml:brushProperty name="height" value="0.035941444337368" units="cm"/>
      <inkml:brushProperty name="color" value="#F2395B"/>
      <inkml:brushProperty name="ignorePressure" value="0"/>
    </inkml:brush>
  </inkml:definitions>
  <inkml:trace contextRef="#ctx0" brushRef="#br0">40225 32875 309,'-12'14'4,"2"6"0	,1 4-1,2 5-1,0 7 6,-2 9 11,-1 10 12,-1 9 11,-3 9 7,-1 7 3,-1 8 4,-2 9 2,0 2 0,2-2-4,1-1-3,2-1-4,1-6-5,2-9-6,1-10-6,2-9-6,2-9-8,1-7-12,1-8-10,3-8-11,1-7-15,4-4-17,3-5-18,3-4-17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94715147465467" units="cm"/>
      <inkml:brushProperty name="height" value="0.0294715147465467" units="cm"/>
      <inkml:brushProperty name="color" value="#F2395B"/>
      <inkml:brushProperty name="ignorePressure" value="0"/>
    </inkml:brush>
  </inkml:definitions>
  <inkml:trace contextRef="#ctx0" brushRef="#br0">35850 31925 377,'-15'-11'-16,"-5"3"3	,-4 3 4,-5 4 2,-3 1 4,-2 3 4,-1 1 5,-1 1 3,-2 0 3,1-1-1,-1-1 0,1-2 0,1-1-1,3 0-2,3 0-1,4 0-2,1 0-1,0 0-1,0 0 0,0 0-1,2 0-1,5 0 0,5 0 0,4 0 0,4 1-1,1 4 1,1 3 0,3 3 0,0 1 2,0 1 2,0-1 2,0 1 3,0 1 2,0 3 0,0 3 2,0 4 0,0 5 1,3 10 1,1 10 1,1 9 1,1 12 0,1 16 0,-1 15 1,0 17 0,-1 7 0,-1 3-1,-1 1 0,-2 1-1,-3 4 0,-3 4-2,-3 5-1,-2 5-2,-2-6-1,2-13 1,1-14-1,2-14 0,0-11 0,-2-8 1,-1-8 0,-1-7 0,0-6 0,3-1-1,3-1 0,4-2 0,1-4-1,0-6 0,0-6 0,0-7-1,0-5 1,0-5-2,0-4-2,0-5-1,0-3-1,0 1-1,0-1-2,0 1 0,3-2-3,6-1-1,7-1-1,6-2-3,4-2-2,4-4-4,3-2-4,3-4-3,3-3-4,6-3 1,4-3-1,5-3-1,2-2-4,1 1-8,-1-1-8,0 0-8,-4 1-4,-7 2 1,-8 1 0,-8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09406109154224" units="cm"/>
      <inkml:brushProperty name="height" value="0.0309406109154224" units="cm"/>
      <inkml:brushProperty name="color" value="#F2395B"/>
      <inkml:brushProperty name="ignorePressure" value="0"/>
    </inkml:brush>
  </inkml:definitions>
  <inkml:trace contextRef="#ctx0" brushRef="#br0">40500 31850 359,'-23'0'-4,"5"0"3	,5 0 2,4 0 3,5 0 2,5 0 2,4 0 3,6 0 2,4 0 2,7 0 1,6 0 1,7 0 1,1 0 0,-1 0-1,-1 0-2,-2 0-1,1-2-2,3-3-2,3-3-4,3-2-2,-1-1-2,-7 3-2,-6 3-1,-6 4-1,-5 3 0,-3 5 0,-3 5 2,-3 4 0,-3 6 1,-1 6 2,-1 6 2,-2 7 2,-2 5 2,-2 5 1,-1 4 1,-1 6 0,-3 6 3,-3 9 1,-3 10 1,-3 10 3,-1 3 0,2-2 0,1-1 1,2-1-1,1 0 1,2 4-1,1 2-1,2 4 1,-1 5-2,-3 8 0,-3 8 0,-3 8-2,-3-2-1,-1-11-1,-1-11-2,-2-11-1,-1-5-1,0 0-2,0-1 0,0 1-2,1-4 0,4-8 1,3-8 0,3-7 0,1-10-1,1-8-3,-1-10-4,1-9-2,-3-10-7,-2-9-9,-3-10-11,-3-8-9,-1-6-9,4 1-10,3-1-8,3 1-9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11111123114824" units="cm"/>
      <inkml:brushProperty name="height" value="0.0111111123114824" units="cm"/>
      <inkml:brushProperty name="color" value="#F2395B"/>
      <inkml:brushProperty name="ignorePressure" value="0"/>
    </inkml:brush>
  </inkml:definitions>
  <inkml:trace contextRef="#ctx0" brushRef="#br0">41550 33575 1000,'25'34'-8,"0"-6"-15	,0-6-15,0-6-15,0-5-8,0-1 0,0-1 55,0-2 6,-2-1 0,-3 1 0,-3-1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89672818034887" units="cm"/>
      <inkml:brushProperty name="height" value="0.0289672818034887" units="cm"/>
      <inkml:brushProperty name="color" value="#F2395B"/>
      <inkml:brushProperty name="ignorePressure" value="0"/>
    </inkml:brush>
  </inkml:definitions>
  <inkml:trace contextRef="#ctx0" brushRef="#br0">41375 34075 383,'-9'32'-18,"8"-8"8	,8-10 6,8-9 6,8-7 8,7-3 8,8-3 8,9-2 8,5-5 2,5-2-5,5-3-4,4-3-5,1-1-4,-3 4-4,-3 3-5,-3 3-4,-6 2-2,-7 2-3,-8 1 0,-8 2-3,-9 5 2,-9 7 4,-10 8 4,-8 9 3,-9 5 4,-6 5 4,-6 5 3,-6 4 5,-6 3 3,-2 0 0,-3-1 2,-3 1 2,-2 1-1,0 4-2,0 2-1,0 4-3,0 1-3,3 1-5,1-1-6,1 0-6,4-3-7,7-6-10,6-6-10,6-7-9,4-6-9,2-6-6,1-6-5,2-7-7,2-5-2,3-5-2,3-4-1,4-5 0,2-3 3,4 1 5,3-1 7,3 1 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71324294060469" units="cm"/>
      <inkml:brushProperty name="height" value="0.0171324294060469" units="cm"/>
      <inkml:brushProperty name="color" value="#F2395B"/>
      <inkml:brushProperty name="ignorePressure" value="0"/>
    </inkml:brush>
  </inkml:definitions>
  <inkml:trace contextRef="#ctx0" brushRef="#br0">41750 34425 648,'11'4'-1,"-1"10"-3	,-1 10-2,-2 9-2,-2 6 7,-1 6 17,-1 4 19,-2 5 17,-1 2 7,0 1-4,0-1-3,0 0-4,0-3-12,3-6-17,1-6-20,1-7-18,1-6-18,1-6-15,-1-6-17,0-7-15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5964487567544" units="cm"/>
      <inkml:brushProperty name="height" value="0.015964487567544" units="cm"/>
      <inkml:brushProperty name="color" value="#F2395B"/>
      <inkml:brushProperty name="ignorePressure" value="0"/>
    </inkml:brush>
  </inkml:definitions>
  <inkml:trace contextRef="#ctx0" brushRef="#br0">42275 34375 695,'-25'14'-87,"0"3"29	,0 3 32,0 4 30,0 0 15,0-2 2,0-1-1,0-1 2,1-2-1,4-2 0,3-1-1,3-1 0,3-2-3,3 1-7,3-1-5,4 1-6,1-1-1,0 1 3,0-1 3,0 1 4,2 0 3,5 2 4,5 1 4,4 2 4,4-1 1,1-3-1,1-3-1,3-3 0,0-1-1,0 2 1,0 1 2,0 2 1,-2-2-11,-3-2-20,-3-3-22,-2-3-20,-4-2-15,-1 0-4,-1 0-5,-2 0-5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45330482721329" units="cm"/>
      <inkml:brushProperty name="height" value="0.0245330482721329" units="cm"/>
      <inkml:brushProperty name="color" value="#F2395B"/>
      <inkml:brushProperty name="ignorePressure" value="0"/>
    </inkml:brush>
  </inkml:definitions>
  <inkml:trace contextRef="#ctx0" brushRef="#br0">42550 34000 452,'0'14'4,"0"6"7	,0 4 8,0 5 7,0 7 7,3 9 6,1 10 7,1 9 7,0 7 3,-1 5-1,-1 4 1,-2 6-1,-1 0-8,0-1-16,0-1-15,0-2-16,0-5-12,0-10-9,0-9-10,0-10-10,0-8-3,3-8-1,1-8 0,1-7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9720695912838" units="cm"/>
      <inkml:brushProperty name="height" value="0.019720695912838" units="cm"/>
      <inkml:brushProperty name="color" value="#F2395B"/>
      <inkml:brushProperty name="ignorePressure" value="0"/>
    </inkml:brush>
  </inkml:definitions>
  <inkml:trace contextRef="#ctx0" brushRef="#br0">42875 34575 563,'23'13'7,"-3"2"16	,-3 1 14,-2 2 16,-1 1 4,3 0-5,3-1-6,4 1-5,0-2-5,-2-3-5,-1-3-4,-1-3-5,-2-2-18,-2 1-30,-1-1-31,-1 0-31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01718490570784" units="cm"/>
      <inkml:brushProperty name="height" value="0.0201718490570784" units="cm"/>
      <inkml:brushProperty name="color" value="#F2395B"/>
      <inkml:brushProperty name="ignorePressure" value="0"/>
    </inkml:brush>
  </inkml:definitions>
  <inkml:trace contextRef="#ctx0" brushRef="#br0">44025 33975 550,'-28'0'51,"21"0"-3	,20 0-3,21 0-4,11-2 0,4-3 2,2-3 2,4-2 2,0-2-5,-4 2-13,-2 1-14,-4 2-12,-4 1-12,-7 0-9,-6-1-10,-6 1-8,-4 1-6,-2 1-1,-1 1-1,-1 3 0,-2-1-4,1-2-4,-1-1-5,1-1-5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82916294038296" units="cm"/>
      <inkml:brushProperty name="height" value="0.0382916294038296" units="cm"/>
      <inkml:brushProperty name="color" value="#00BFF3"/>
      <inkml:brushProperty name="ignorePressure" value="0"/>
    </inkml:brush>
  </inkml:definitions>
  <inkml:trace contextRef="#ctx0" brushRef="#br0">48025 11450 290,'0'29'43,"0"10"0	,0 10 0,0 9 1,-1 9 0,-2 12-1,-1 11-1,-1 11 1,-2 4-1,-2-4 1,-1-2 0,-1-4 2,-1-1-2,2 0-4,1-1-4,2 1-4,2-3-6,1-7-11,1-6-9,3-6-11,0-9-6,0-10-2,0-12-1,0-10-2,2-9-4,5-4-9,5-5-7,4-4-8,1-5-6,-3-5-6,-3-4-5,-3-5-6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49510288611054" units="cm"/>
      <inkml:brushProperty name="height" value="0.0149510288611054" units="cm"/>
      <inkml:brushProperty name="color" value="#F2395B"/>
      <inkml:brushProperty name="ignorePressure" value="0"/>
    </inkml:brush>
  </inkml:definitions>
  <inkml:trace contextRef="#ctx0" brushRef="#br0">44275 34350 743,'-18'0'7,"14"3"15	,14 1 16,14 1 14,10 0 1,7-4-12,6-2-13,6-4-13,6-3-17,4-3-24,5-3-22,5-3-25,-6 1-9,-13 4 4,-14 5 4,-14 5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63406038284302" units="cm"/>
      <inkml:brushProperty name="height" value="0.0263406038284302" units="cm"/>
      <inkml:brushProperty name="color" value="#F2395B"/>
      <inkml:brushProperty name="ignorePressure" value="0"/>
    </inkml:brush>
  </inkml:definitions>
  <inkml:trace contextRef="#ctx0" brushRef="#br0">46525 33125 421,'-12'15'10,"2"7"2	,1 6 5,2 7 3,1 8 5,0 14 5,-1 11 7,1 14 5,0 7 3,0 6-1,-1 4-2,1 5-2,0-2-2,0-7-3,-1-8-5,1-8-4,0-8-3,0-8-4,-1-8-2,1-7-3,0-3-5,0 4-5,-1 2-7,1 4-4,0-3-5,0-7-3,-1-8-2,1-8-3,1-6-3,1-3-5,1-3-4,3-2-3,0-7-8,0-7-8,0-8-9,0-8-8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07955669611692" units="cm"/>
      <inkml:brushProperty name="height" value="0.0207955669611692" units="cm"/>
      <inkml:brushProperty name="color" value="#F2395B"/>
      <inkml:brushProperty name="ignorePressure" value="0"/>
    </inkml:brush>
  </inkml:definitions>
  <inkml:trace contextRef="#ctx0" brushRef="#br0">47750 33325 534,'-1'52'-1,"-2"5"10	,-1 5 10,-1 4 11,-1 5 6,0 5 4,-1 4 4,1 6 3,-1-1 1,-2-5-4,-1-4-3,-1-5-4,0-5-5,3-4-10,3-5-9,4-4-8,1-6-11,0-4-12,0-5-10,0-4-12,0-4-5,0-4-2,0-2 0,0-4-2,0-4-1,3-4-4,1-5-3,1-4-4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87283139675856" units="cm"/>
      <inkml:brushProperty name="height" value="0.0187283139675856" units="cm"/>
      <inkml:brushProperty name="color" value="#F2395B"/>
      <inkml:brushProperty name="ignorePressure" value="0"/>
    </inkml:brush>
  </inkml:definitions>
  <inkml:trace contextRef="#ctx0" brushRef="#br0">48250 34050 593,'0'59'37,"0"-6"0	,0-6 0,0-6 0,0-6-1,3-2-1,1-3-1,1-3 0,3-3-3,3-2-5,3-1-4,3-1-5,3-4-4,1-4-5,1-5-6,3-4-3,0-7-6,3-5-3,1-7-5,1-5-3,0-6-2,-4-3 0,-2-3 0,-4-2 2,-2-2 0,-2 2 1,-1 1 2,-1 2 1,-4 2 1,-2 1 1,-3 1 0,-3 3 2,-6 1 1,-5 4 1,-7 3 0,-5 3 2,-6 3-1,-3 3 2,-3 3-1,-2 4 1,-1 1 0,3 0-3,3 0-1,4 0-2,3 2-2,5 5-5,5 5-2,4 4-5,4 1-2,4-3-1,2-3-2,4-3-1,1-2-2,1 1 30,-1-1 3,0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70979143679142" units="cm"/>
      <inkml:brushProperty name="height" value="0.0270979143679142" units="cm"/>
      <inkml:brushProperty name="color" value="#F2395B"/>
      <inkml:brushProperty name="ignorePressure" value="0"/>
    </inkml:brush>
  </inkml:definitions>
  <inkml:trace contextRef="#ctx0" brushRef="#br0">49250 33625 410,'10'-10'-13,"-2"7"12	,-3 6 12,-3 7 11,-2 5 9,0 7 3,0 6 4,0 7 4,0 6 1,0 8-1,0 8-2,0 8-2,-2 5-2,-3 1-3,-3 1-4,-2 3-3,-3-1 0,1-2 0,-1-1 0,1-1 2,1-4-6,3-7-11,3-6-13,4-6-11,1-6-14,0-4-13,0-5-15,0-4-15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08859124779701" units="cm"/>
      <inkml:brushProperty name="height" value="0.0308859124779701" units="cm"/>
      <inkml:brushProperty name="color" value="#F2395B"/>
      <inkml:brushProperty name="ignorePressure" value="0"/>
    </inkml:brush>
  </inkml:definitions>
  <inkml:trace contextRef="#ctx0" brushRef="#br0">49925 33750 359,'11'-46'3,"-1"10"4	,-1 10 6,-2 9 4,-1 6 6,1 3 4,-1 3 5,0 4 6,-1 5 1,-1 10 0,-1 10-1,-2 9-1,-1 7 0,3 7-2,1 6-1,1 7-1,0 2-1,-1 1-3,-1-1-2,-2 1-2,-2-1-3,-2 1-4,-1-1-3,-1 1-3,-1-1-5,0 1-5,-1-1-6,1 1-6,1-3-4,1-5-5,1-4-5,3-5-5,0-5-1,0-7 1,0-6 0,0-6 1,0-4 1,0-2 0,0-1 1,0-1 0,0-1-2,3 2-3,1 1-4,1 2-4,0-1 0,-1-3 3,-1-3 4,-2-3 2,-1-3 2,3-1-3,1-1-1,1-2-2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71265248209238" units="cm"/>
      <inkml:brushProperty name="height" value="0.0171265248209238" units="cm"/>
      <inkml:brushProperty name="color" value="#00BFF3"/>
      <inkml:brushProperty name="ignorePressure" value="0"/>
    </inkml:brush>
  </inkml:definitions>
  <inkml:trace contextRef="#ctx0" brushRef="#br0">35600 34875 648,'-23'0'-12,"5"0"-3	,5 0-2,4 0-2,3 0 4,0 0 8,-1 0 10,1 0 10,1 0 5,1 3 1,1 1 1,3 1 1,2 1 3,5 1 1,5-1 4,4 0 1,4-1 1,1-1-2,1-1-2,3-2-3,0-1-1,3 0-4,1 0-2,1 0-2,2 0-3,2 0-1,1 0-2,2 0-1,-1 0-3,-1 0-1,-1 0-4,-2 0-1,-1 0-2,1 0 1,-1 0-1,0 0 0,0-1 1,1-2 0,-1-1-1,0-1 1,-2 0 1,-5 1-1,-4 1 1,-5 3-1,-6 0 2,-6 0 0,-6 0 2,-6 0 0,-4-1 0,1-2-3,-1-1-2,1-1-2,-1 0-2,1 1 1,-1 1 0,1 3 1,-2 0-1,-1 0 0,-1 0 0,-2 0-1,-2 0-1,-1 0 0,-1 0 0,-2 0-1,-1 0 0,0 3 0,0 1 0,0 1 0,0 1 1,0 1 0,0-1 1,0 0 1,0-1 1,3-1-1,1-1 0,1-2 0,3-1 0,3 0 3,3 0 1,3 0 2,2 0 2,0 0 1,-1 0 2,1 0 1,1-1 0,1-2 0,1-1 0,3-1-2,-1 0 1,-2 1-1,-1 1 1,-1 3-1,0 0 0,4 0 1,2 0-1,4 0 1,3 0 0,3 0 0,3 0 1,3 0 1,3 0 0,1 0 0,1 0 0,3 0 1,0 0 0,0 0 0,0 0 0,0 0 1,0 0-1,3 0-2,1 0 0,1 0-2,2-1-6,2-2-10,1-1-12,2-1-9,-2 0-8,-2 1-2,-3 1-3,-3 3-3,-5-2-2,-4-3-4,-5-3-2,-4-2-4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5208138152957" units="cm"/>
      <inkml:brushProperty name="height" value="0.015208138152957" units="cm"/>
      <inkml:brushProperty name="color" value="#00BFF3"/>
      <inkml:brushProperty name="ignorePressure" value="0"/>
    </inkml:brush>
  </inkml:definitions>
  <inkml:trace contextRef="#ctx0" brushRef="#br0">45850 35325 730,'25'0'-19,"3"0"9	,1 0 7,1 0 9,2 0 4,2 0 4,1 0 1,2 0 4,0 0 0,1 0-1,-1 0-1,1 0 0,-2 0-1,-1 0-2,-1 0-1,-2 0-1,-2 0-1,-4 0-2,-2 0-1,-4 0-1,-2 0-3,-2 0-2,-1 0-1,-1 0-3,-4-2-2,-5-3-2,-4-3-3,-5-2-2,-5-1-1,-7 3 0,-6 3 0,-6 4-1,-4 1 1,-2 0-1,-1 0 1,-1 0-1,-2 0 0,1 0 0,-1 0-1,1 0 1,0 0 0,2 0 1,1 0 2,2 0 1,3 0 2,5 0 1,4 0 2,6 0 1,2 0 2,2 0 1,1 0 2,2 0 2,3 0 0,5 0-2,4 0-1,6 0-2,2 0 0,2 0 1,1 0 2,2 0 1,2 0 3,1 3 4,1 1 5,3 1 4,-1 1 2,-2 1 2,-1-1-1,-1 0 2,-2-1-1,-2-1-2,-1-1 0,-1-2-3,-1-1-1,2 0-2,1 0-2,2 0-3,0 0-1,-2 0-2,-1 0-2,-1 0-2,-2-1-4,1-2-8,-1-1-8,1-1-8,-2 0-8,-1 1-7,-1 1-6,-2 3-8,-1 0-4,1 0-2,-1 0-3,0 0 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34847646206617" units="cm"/>
      <inkml:brushProperty name="height" value="0.0234847646206617" units="cm"/>
      <inkml:brushProperty name="color" value="#00BFF3"/>
      <inkml:brushProperty name="ignorePressure" value="0"/>
    </inkml:brush>
  </inkml:definitions>
  <inkml:trace contextRef="#ctx0" brushRef="#br0">56125 28825 473,'-35'14'1,"7"6"3	,6 4 3,7 5 2,2 7 5,1 9 3,-1 10 6,1 9 5,1 5 3,3 0 4,3-1 2,4 1 4,1-6 0,3-10-2,1-12-3,1-10-2,5-6-4,8 3-3,8 1-4,8 1-4,5-3-4,3-7-5,3-8-5,4-8-5,1-8-5,0-8-9,0-8-6,0-7-8,-1-8-4,-2-8-1,-1-8-1,-1-7 0,-3-8 1,-3-6 3,-3-6 4,-3-6 3,-5 0 2,-6 8 0,-6 8 1,-7 8 0,-7 6 3,-10 5 6,-9 4 5,-10 6 5,-7 3 4,-7 6 0,-6 4 0,-6 5 1,-2 5 0,4 4 0,2 5-1,4 5 1,4 3-3,4 4-6,5 3-4,5 3-6,5 0-2,6-1 2,7-1 0,6-2 2,3 0-4,0 2-9,0 1-9,0 2-9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63996552675962" units="cm"/>
      <inkml:brushProperty name="height" value="0.0263996552675962" units="cm"/>
      <inkml:brushProperty name="color" value="#00BFF3"/>
      <inkml:brushProperty name="ignorePressure" value="0"/>
    </inkml:brush>
  </inkml:definitions>
  <inkml:trace contextRef="#ctx0" brushRef="#br0">57475 28400 420,'9'91'109,"-6"8"-17	,-6 8-17,-6 8-18,-6 4-9,-2 0 0,-3-1-1,-3 1 0,1-7-9,6-15-20,7-13-18,6-14-19,5-13-15,5-11-11,5-11-11,4-11-12,1-8-4,-3-7 2,-3-6 3,-3-6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401812009513378" units="cm"/>
      <inkml:brushProperty name="height" value="0.0401812009513378" units="cm"/>
      <inkml:brushProperty name="color" value="#00BFF3"/>
      <inkml:brushProperty name="ignorePressure" value="0"/>
    </inkml:brush>
  </inkml:definitions>
  <inkml:trace contextRef="#ctx0" brushRef="#br0">49225 11500 276,'0'14'26,"0"6"6	,0 4 6,0 5 5,0 7 3,0 9-1,0 10 0,0 9 0,0 6-1,3 4-2,1 2 0,1 4-1,0 0-3,-4-4-2,-2-2-2,-4-4-4,-1 0-3,0 1-6,-1 1-4,1 3-6,1-3-3,1-4-2,1-5-2,3-4-1,-1-2-6,-2 2-8,-1 1-8,-1 2-8,0-5-11,1-11-14,1-11-14,3-11-15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0359297990799" units="cm"/>
      <inkml:brushProperty name="height" value="0.030359297990799" units="cm"/>
      <inkml:brushProperty name="color" value="#00BFF3"/>
      <inkml:brushProperty name="ignorePressure" value="0"/>
    </inkml:brush>
  </inkml:definitions>
  <inkml:trace contextRef="#ctx0" brushRef="#br0">58075 28925 365,'-2'62'7,"-3"1"13	,-3-1 13,-2 1 13,-2-2 8,2-1 0,1-1 1,2-2 1,4-5-3,6-7-6,6-8-7,7-8-5,4-7-6,4-4-5,2-5-5,4-4-6,1-5-1,1-5-1,-1-4 1,0-5 0,3-9-9,4-12-21,5-13-18,5-12-20,-2-6-7,-5 2 4,-7 1 6,-5 2 4,-7 3 5,-4 5 4,-5 4 5,-4 6 4,-8 1 4,-11 1 5,-11-1 4,-11 1 5,-8 4 4,-5 9 3,-4 10 3,-5 10 4,0 6 1,5 5-2,4 5-1,6 4-2,4 2-3,7-2-3,6-1-3,7-1-4,3-3-3,2-1-5,1-1-3,2-2-3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69851479679346" units="cm"/>
      <inkml:brushProperty name="height" value="0.0269851479679346" units="cm"/>
      <inkml:brushProperty name="color" value="#00BFF3"/>
      <inkml:brushProperty name="ignorePressure" value="0"/>
    </inkml:brush>
  </inkml:definitions>
  <inkml:trace contextRef="#ctx0" brushRef="#br0">59275 28625 411,'0'28'22,"3"9"2	,1 8 2,1 7 4,-1 9 4,-5 9 9,-4 10 9,-5 9 8,-1 2 2,3-7-3,3-6-4,4-6-4,1-5-11,0-3-16,0-3-18,0-3-16,1-6-10,4-10-1,3-9-1,3-10-2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59191708266735" units="cm"/>
      <inkml:brushProperty name="height" value="0.0359191708266735" units="cm"/>
      <inkml:brushProperty name="color" value="#00BFF3"/>
      <inkml:brushProperty name="ignorePressure" value="0"/>
    </inkml:brush>
  </inkml:definitions>
  <inkml:trace contextRef="#ctx0" brushRef="#br0">60175 28575 309,'21'-29'7,"-5"17"13	,-7 17 13,-5 18 14,-7 17 7,-4 17-2,-5 17-1,-4 18 0,-2 8-1,2 3 2,1 1 1,2 1 1,2-2-3,3-6-10,3-6-10,4-7-8,1-7-9,0-7-7,0-8-8,0-8-6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11984161287546" units="cm"/>
      <inkml:brushProperty name="height" value="0.0211984161287546" units="cm"/>
      <inkml:brushProperty name="color" value="#00BFF3"/>
      <inkml:brushProperty name="ignorePressure" value="0"/>
    </inkml:brush>
  </inkml:definitions>
  <inkml:trace contextRef="#ctx0" brushRef="#br0">53750 31350 524,'3'-13'2,"9"1"6	,8-1 6,7 1 5,10 1 6,10 3 8,12 3 7,11 4 7,4 0 3,-2-2-1,-1-1 0,-1-1-2,-2 0-6,-2 1-12,-1 1-12,-1 3-11,-7-1-8,-8-2 1,-10-1-1,-9-1 0,-7-2-13,-3-2-23,-3-1-25,-2-1-24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29859652370214" units="cm"/>
      <inkml:brushProperty name="height" value="0.0129859652370214" units="cm"/>
      <inkml:brushProperty name="color" value="#00BFF3"/>
      <inkml:brushProperty name="ignorePressure" value="0"/>
    </inkml:brush>
  </inkml:definitions>
  <inkml:trace contextRef="#ctx0" brushRef="#br0">54600 30825 855,'-11'-12'-69,"3"2"19	,3 1 20,4 2 19,1 5 11,3 7 6,1 8 4,1 9 5,1 10 8,1 14 9,-1 14 11,0 14 9,-1 9-1,-4 3-13,-2 3-14,-4 3-13,-1-6-15,0-16-14,-1-15-14,1-16-15,0-9-11,0-4-5,-1-2-7,1-4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93668194115162" units="cm"/>
      <inkml:brushProperty name="height" value="0.0193668194115162" units="cm"/>
      <inkml:brushProperty name="color" value="#00BFF3"/>
      <inkml:brushProperty name="ignorePressure" value="0"/>
    </inkml:brush>
  </inkml:definitions>
  <inkml:trace contextRef="#ctx0" brushRef="#br0">56225 30700 573,'-23'0'-1,"5"3"-4	,5 1-4,4 1-2,3 8-2,0 12 0,-1 12 1,1 13-1,-1 11 11,-2 9 20,-1 10 21,-1 9 19,-2 2 9,1-4-4,-1-5-5,1-4-3,1-7-7,3-8-9,3-8-11,4-7-9,1-7-9,0-4-6,0-5-8,0-4-8,0-6-12,3-4-21,1-5-21,1-4-19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3697866126895" units="cm"/>
      <inkml:brushProperty name="height" value="0.023697866126895" units="cm"/>
      <inkml:brushProperty name="color" value="#00BFF3"/>
      <inkml:brushProperty name="ignorePressure" value="0"/>
    </inkml:brush>
  </inkml:definitions>
  <inkml:trace contextRef="#ctx0" brushRef="#br0">57300 30675 468,'-1'-11'2,"-2"3"1	,-1 3 4,-1 4 1,-1 3 4,0 5 3,-1 5 3,1 4 4,0 9 3,0 13 2,-1 12 4,1 12 3,0 4 1,0-4-2,-1-5-2,1-4-1,0 0 0,0 6 1,-1 7 3,1 6 2,0-1-3,0-5-12,-1-7-9,1-5-10,1-7-8,1-4-4,1-5-3,3-4-4,2-6-11,5-6-19,5-6-17,4-7-19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44199503213167" units="cm"/>
      <inkml:brushProperty name="height" value="0.0244199503213167" units="cm"/>
      <inkml:brushProperty name="color" value="#00BFF3"/>
      <inkml:brushProperty name="ignorePressure" value="0"/>
    </inkml:brush>
  </inkml:definitions>
  <inkml:trace contextRef="#ctx0" brushRef="#br0">58000 31125 455,'-25'-6'23,"3"15"2	,1 13 0,1 15 2,1 11 1,1 7 2,-1 8 2,0 9 3,3-1 0,4-8 1,5-8-1,5-7-1,2-8 0,3-8-4,1-8-2,1-7-3,6-7-3,9-2-5,10-3-4,9-3-5,7-7-6,5-9-5,4-10-8,6-8-6,-1-9-6,-2-6-4,-3-6-6,-3-6-5,-6-4-2,-8 1-2,-8-1-1,-7 1-2,-7 1 1,-4 3 0,-5 3 2,-4 4 0,-7 4 3,-8 9 6,-8 8 5,-7 7 5,-6 7 5,-3 7 4,-3 6 5,-3 6 9,-1 6 0,2 4 0,1 5 0,2 5 0,5 0 0,9-3 0,10-3 0,10-2 0,4-4 0,0-1 0,0-1 0,0-2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24147662520409" units="cm"/>
      <inkml:brushProperty name="height" value="0.0224147662520409" units="cm"/>
      <inkml:brushProperty name="color" value="#00BFF3"/>
      <inkml:brushProperty name="ignorePressure" value="0"/>
    </inkml:brush>
  </inkml:definitions>
  <inkml:trace contextRef="#ctx0" brushRef="#br0">59150 30775 495,'-2'13'18,"-3"2"2	,-3 1 1,-2 2 1,-2 5 2,2 7 3,1 8 3,2 9 2,1 2 1,0-2-1,-1-1 0,1-1-1,1-5-1,1-8-2,1-8-1,3-7-3,0 0-2,0 9-3,0 10-4,0 10-2,0 0-9,3-5-12,1-7-13,1-5-13,1-6-10,1-3-9,-1-3-8,0-2-8,-1-4-2,-1-1 4,-1-1 4,-2-2 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16837264597416" units="cm"/>
      <inkml:brushProperty name="height" value="0.0216837264597416" units="cm"/>
      <inkml:brushProperty name="color" value="#00BFF3"/>
      <inkml:brushProperty name="ignorePressure" value="0"/>
    </inkml:brush>
  </inkml:definitions>
  <inkml:trace contextRef="#ctx0" brushRef="#br0">59950 30650 512,'11'-12'0,"-1"2"1	,-1 1 1,-2 2 0,-1 2 4,1 4 5,-1 2 7,0 4 6,0 4 5,1 7 4,-1 6 2,0 6 5,-1 8 1,-1 9 0,-1 10 0,-2 9 0,-2 5-3,-2 0-6,-1-1-7,-1 1-7,-1-3-8,0-4-14,-1-5-12,1-4-13,-1-7-9,-2-5-5,-1-7-6,-1-5-5,-1-6-5,2-3-1,1-3-2,2-2-3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91719606518745" units="cm"/>
      <inkml:brushProperty name="height" value="0.0191719606518745" units="cm"/>
      <inkml:brushProperty name="color" value="#00BFF3"/>
      <inkml:brushProperty name="ignorePressure" value="0"/>
    </inkml:brush>
  </inkml:definitions>
  <inkml:trace contextRef="#ctx0" brushRef="#br0">42950 14200 579,'-25'-11'3,"3"3"5	,1 3 5,1 4 6,3 1 4,3 0 4,3 0 3,3 0 5,7-1 1,11-2 0,11-1 0,12-1 1,6 0-4,6 1-6,4 1-6,5 3-7,3 0-4,2 0-3,1 0-3,2 0-2,-1 0-4,-1 0-1,-1 0-2,-2 0-3,-3 0-2,-5 0-2,-4 0-2,-5 0-2,-6-1-2,-6-2-2,-6-1-3,-6-1-2,-5 0-4,-1 1-4,-1 1-6,-2 3-4,-2-1-4,-1-2 1,-1-1-2,-2-1 1,-1-1-1,0 0 18,0-1 30,0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18027101457119" units="cm"/>
      <inkml:brushProperty name="height" value="0.0318027101457119" units="cm"/>
      <inkml:brushProperty name="color" value="#00BFF3"/>
      <inkml:brushProperty name="ignorePressure" value="0"/>
    </inkml:brush>
  </inkml:definitions>
  <inkml:trace contextRef="#ctx0" brushRef="#br0">52800 32375 349,'-10'-35'-1,"7"7"0	,6 6-1,7 7-1,7 4 2,12 3 4,11 3 5,11 4 4,12 3 3,15 5 1,13 5 1,15 4 0,16 4 1,21 1 2,20 1 1,21 3 1,15-3 0,11-4 0,11-5 0,12-4-1,-1-4 0,-11-1-2,-11-1-1,-11-2-1,-21-1-1,-31 0-2,-31 0-3,-32 0-1,11-1-1,51-2-1,51-1-1,53-1 0,24-1-1,-2 0 1,-1-1-1,-1 1 1,-7 1-1,-13 1 0,-13 1-2,-12 3 0,-11 0-1,-9 3 1,-10 1 1,-9 1 1,-7 1 0,-5 1 1,-4-1 1,-5 0 0,-8-1 1,-8-1 0,-10-1 1,-9-2-1,-6-3 2,-2-3 0,-1-3 0,-1-2 2,-4-3-1,-7 1 0,-6-1-2,-6 1-1,-6 1 0,-7 3-3,-6 3 0,-6 4-2,-5 0-3,-3-2-2,-3-1-3,-3-1-4,-6 0-3,-7 4-3,-8 2-3,-8 4-2,-9 2-11,-9 2-16,-10 1-18,-8 2-15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11111123114824" units="cm"/>
      <inkml:brushProperty name="height" value="0.0111111123114824" units="cm"/>
      <inkml:brushProperty name="color" value="#00BFF3"/>
      <inkml:brushProperty name="ignorePressure" value="0"/>
    </inkml:brush>
  </inkml:definitions>
  <inkml:trace contextRef="#ctx0" brushRef="#br0">59525 32000 1000,'-11'0'-42,"6"0"16	,4 0 17,5 0 16,4 1 3,3 4-10,3 3-11,3 3-10,1 1-7,-2 1-3,-1-1-2,-1 1-3,-3-2 6,-1-1 30,-1-1 0,-2-2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36569039896131" units="cm"/>
      <inkml:brushProperty name="height" value="0.0136569039896131" units="cm"/>
      <inkml:brushProperty name="color" value="#00BFF3"/>
      <inkml:brushProperty name="ignorePressure" value="0"/>
    </inkml:brush>
  </inkml:definitions>
  <inkml:trace contextRef="#ctx0" brushRef="#br0">59750 33200 813,'-35'60'-35,"7"-2"10	,6-3 9,7-3 10,3-2 11,2 3 10,1 1 11,2 1 10,3-1 5,5-5-4,4-4-3,6-5-3,4-7-6,7-7-11,6-8-10,7-8-9,2-6-7,1-5-5,-1-4-4,1-5-4,1-7-4,3-7-4,3-8-2,4-8-4,-1-7-2,-3-6 1,-3-6-1,-2-7 0,-7-2 31,-7 2 10,-8 1 0,-8 2 0,-7 2 0,-6 6 0,-6 4 0,-7 5 0,-5 6 0,-5 8 0,-4 8 0,-5 8 0,-4 7 0,-1 8 0,-1 8 0,-2 8 0,-1 7 0,1 6 0,-1 6 0,0 7 0,4-1 0,8-8 0,8-8 0,8-7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3638848438859" units="cm"/>
      <inkml:brushProperty name="height" value="0.013638848438859" units="cm"/>
      <inkml:brushProperty name="color" value="#00BFF3"/>
      <inkml:brushProperty name="ignorePressure" value="0"/>
    </inkml:brush>
  </inkml:definitions>
  <inkml:trace contextRef="#ctx0" brushRef="#br0">59100 32900 814,'-11'0'-49,"3"3"6	,3 1 6,4 1 6,1 4 9,0 4 10,0 5 11,0 5 11,0 4 6,0 5 2,0 5 1,0 4 1,0 0 1,0-7-1,0-6-2,0-6-2,0-4 0,0-2 0,0-1-1,0-1 0,0 5 1,0 15 1,0 13 2,0 15 2,-1 4 0,-2-4-3,-1-5-3,-1-4-2,-1-7-2,0-5-5,-1-7-3,1-5-3,1-6-4,1-3-6,1-3-4,3-2-6,0-4-7,0-1-10,0-1-11,0-2-9,0-2-6,0-4-1,0-2 19,0-4 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1882440187037" units="cm"/>
      <inkml:brushProperty name="height" value="0.011882440187037" units="cm"/>
      <inkml:brushProperty name="color" value="#00BFF3"/>
      <inkml:brushProperty name="ignorePressure" value="0"/>
    </inkml:brush>
  </inkml:definitions>
  <inkml:trace contextRef="#ctx0" brushRef="#br0">58600 31950 935,'-11'-11'-1,"3"6"-2	,3 4-1,4 5-2,1 4 3,3 3 7,1 3 7,1 3 8,2 2 0,2 0-5,1-1-4,2 1-5,-1-2-7,-1-3-8,-1-3-9,-2-3-7,0-2-7,2 1-3,1-1-4,2 0-3,-1 0-6,-1 1 8,-1-1 41,-2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67068894952536" units="cm"/>
      <inkml:brushProperty name="height" value="0.0167068894952536" units="cm"/>
      <inkml:brushProperty name="color" value="#00BFF3"/>
      <inkml:brushProperty name="ignorePressure" value="0"/>
    </inkml:brush>
  </inkml:definitions>
  <inkml:trace contextRef="#ctx0" brushRef="#br0">58075 33025 665,'0'-23'-1,"0"5"-2	,0 5-2,0 4-2,0 5 2,0 5 6,0 4 7,0 6 7,0 5 3,0 8 2,0 8 1,0 8 2,-1 5 0,-2 4-1,-1 2-1,-1 4-1,-1 0-1,0-4 1,-1-2 0,1-4 1,0-5-1,0-8-3,-1-8-3,1-7-2,0-1-4,0 8-1,-1 8-3,1 8-3,0 1-3,0-7-8,-1-6-7,1-6-8,1-4-2,1-2-2,1-1 0,3-1 0,0-4-7,3-5-11,1-4-12,1-5-13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41670266166329" units="cm"/>
      <inkml:brushProperty name="height" value="0.0141670266166329" units="cm"/>
      <inkml:brushProperty name="color" value="#00BFF3"/>
      <inkml:brushProperty name="ignorePressure" value="0"/>
    </inkml:brush>
  </inkml:definitions>
  <inkml:trace contextRef="#ctx0" brushRef="#br0">56600 31850 784,'-33'11'-36,"9"-1"20	,10-1 22,10-2 21,5 0 11,4 2 1,3 1 1,3 2 0,3 0-5,3 1-10,3-1-11,4 1-10,-1-2-11,-3-1-8,-3-1-10,-2-2-8,-4-1-11,-1 1-12,-1-1-11,-2 0-12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81250590831041" units="cm"/>
      <inkml:brushProperty name="height" value="0.0181250590831041" units="cm"/>
      <inkml:brushProperty name="color" value="#00BFF3"/>
      <inkml:brushProperty name="ignorePressure" value="0"/>
    </inkml:brush>
  </inkml:definitions>
  <inkml:trace contextRef="#ctx0" brushRef="#br0">56900 33150 613,'-23'24'-24,"5"-2"7	,5-1 5,4-1 5,3 3 9,0 7 9,-1 8 9,1 9 11,0 3 4,0 0 3,-1 0 1,1 0 1,1-4 1,1-8-3,1-8-2,3-7-2,2-3-5,5 1-6,5 1-7,4 3-6,4-4-6,1-5-5,1-7-2,3-5-5,0-4-3,0 0-2,0 0-2,0 0-1,-3-1-1,-4-2 0,-5-1 1,-4-1 0,0-4 0,7-7-2,6-6-1,6-6-2,2-5 1,-1-3 2,-1-3 2,-2-3 3,-3-3 1,-3-1 2,-3-1 2,-2-2 0,-5-1 0,-2 3-2,-3 1-2,-3 1-3,-5 4-1,-4 4-2,-5 5-2,-4 5-1,-4 5-1,-4 6-1,-2 7 0,-4 6-1,-1 4 7,0 4 17,-1 3 0,1 3 0,3 0 0,6-1 0,6-1 0,7-2 0,2-1 0,-2 1 0,-1-1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69460063427687" units="cm"/>
      <inkml:brushProperty name="height" value="0.0269460063427687" units="cm"/>
      <inkml:brushProperty name="color" value="#00BFF3"/>
      <inkml:brushProperty name="ignorePressure" value="0"/>
    </inkml:brush>
  </inkml:definitions>
  <inkml:trace contextRef="#ctx0" brushRef="#br0">54800 32950 412,'-12'2'16,"2"5"-2	,1 5-3,2 4-2,2 7 5,1 10 9,1 9 11,3 10 11,-1 5 5,-2 2 1,-1 1 1,-1 2 0,0-5-2,1-8-5,1-10-6,3-9-5,0-4-8,0 4-10,0 3-9,0 3-11,0 0-5,0-1 0,0-1 1,0-2-1,0-3-10,3-5-21,1-4-23,1-5-20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52237766981125" units="cm"/>
      <inkml:brushProperty name="height" value="0.0252237766981125" units="cm"/>
      <inkml:brushProperty name="color" value="#00BFF3"/>
      <inkml:brushProperty name="ignorePressure" value="0"/>
    </inkml:brush>
  </inkml:definitions>
  <inkml:trace contextRef="#ctx0" brushRef="#br0">55750 33100 440,'-12'2'0,"2"5"0	,1 5 0,2 4 0,0 7 5,-2 7 10,-1 8 10,-1 9 10,-1 3 6,2 3 2,1 1 1,2 1 3,3-2-2,5-6-5,4-6-4,6-7-4,2-5-2,2-5 0,1-4-1,2-5 1,3-5-7,5-5-13,4-4-14,6-5-14,1-8-8,1-10-5,-1-12-4,1-10-4,-3-8-2,-2-3 3,-3-3 1,-3-2 3,-5-2 2,-4 2 4,-5 1 4,-4 2 4,-5 5 1,-5 7 2,-4 8 0,-5 9 2,-7 5 0,-7 5 2,-8 5 3,-8 4 0,-3 6 3,2 6 0,1 6 1,2 7 2,2 2-3,6-2-5,4-1-6,5-1-5,4-2-3,3 1-3,3-1 21,3 1 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0947789773345" units="cm"/>
      <inkml:brushProperty name="height" value="0.020947789773345" units="cm"/>
      <inkml:brushProperty name="color" value="#00BFF3"/>
      <inkml:brushProperty name="ignorePressure" value="0"/>
    </inkml:brush>
  </inkml:definitions>
  <inkml:trace contextRef="#ctx0" brushRef="#br0">43375 15175 530,'0'-45'-32,"0"11"6	,0 12 6,0 10 7,0 9 6,0 6 8,0 6 8,0 7 8,0 4 3,3 1-1,1 1-2,1 3 0,1 3 0,1 9 3,-1 8 1,0 7 2,-1 3 2,-1-1 2,-1-1 0,-2-2 1,-1-1 1,0 0-2,0 0-2,0 0 0,-1 0-2,-2 0 0,-1 0 0,-1 0-2,-1-2 0,0-3-4,-1-3-1,1-2-3,1-5-3,1-2-5,1-3-4,3-3-3,0-6-12,3-8-17,1-8-18,1-7-18,1-5-8,1-2 3,-1-1 0,0-1 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73799225687981" units="cm"/>
      <inkml:brushProperty name="height" value="0.0273799225687981" units="cm"/>
      <inkml:brushProperty name="color" value="#00BFF3"/>
      <inkml:brushProperty name="ignorePressure" value="0"/>
    </inkml:brush>
  </inkml:definitions>
  <inkml:trace contextRef="#ctx0" brushRef="#br0">54275 34400 405,'-24'0'2,"4"0"4	,3 0 3,3 0 5,3 0 5,6 0 9,4 0 8,5 0 9,7 0 3,9 0-3,10 0-3,9 0-3,5 0-2,0 3-1,-1 1 0,1 1 0,0 1-3,0 1-6,-1-1-7,1 0-5,0 0-5,0 1-3,-1-1-3,1 0-3,-1-1-3,-2-1-1,-1-1 0,-1-2-1,-4-1 0,-5 3-1,-4 1 0,-5 1 0,-3 0-3,-2-1-5,-1-1-7,-1-2-5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86523478478193" units="cm"/>
      <inkml:brushProperty name="height" value="0.0186523478478193" units="cm"/>
      <inkml:brushProperty name="color" value="#00BFF3"/>
      <inkml:brushProperty name="ignorePressure" value="0"/>
    </inkml:brush>
  </inkml:definitions>
  <inkml:trace contextRef="#ctx0" brushRef="#br0">67025 36675 595,'-20'45'7,"11"-9"13	,12-10 14,10-8 12,15-8-2,19-2-19,19-3-19,18-3-19,5-2-11,-9 0 0,-10 0-1,-9 0-1,-2-2 5,7-3 13,6-3 13,6-2 11,3-4 10,1-1 7,-1-1 5,0-2 7,-4 0 0,-7 2-4,-8 1-5,-8 2-5,-8 0-7,-5 1-8,-7-1-9,-5 1-7,-6 1-12,-3 3-13,-3 3-14,-2 4-13,-4 1-8,-1 3-5,-1 1-5,-2 1-3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96855494379997" units="cm"/>
      <inkml:brushProperty name="height" value="0.0296855494379997" units="cm"/>
      <inkml:brushProperty name="color" value="#00BFF3"/>
      <inkml:brushProperty name="ignorePressure" value="0"/>
    </inkml:brush>
  </inkml:definitions>
  <inkml:trace contextRef="#ctx0" brushRef="#br0">69175 35575 374,'-1'14'0,"-2"6"1	,-1 4 2,-1 5-1,0 9 5,1 15 7,1 13 6,3 15 8,-1 12 6,-2 14 6,-1 11 6,-1 14 7,-1-7 2,0-25-5,-1-25-4,1-25-3,0-7-4,0 14-3,-1 11-3,1 14-4,0 1-5,0-7-9,-1-8-8,1-8-7,1-9-11,4-11-13,2-11-12,4-11-13,2-10-9,2-7-5,1-8-6,2-8-5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47281098365784" units="cm"/>
      <inkml:brushProperty name="height" value="0.0347281098365784" units="cm"/>
      <inkml:brushProperty name="color" value="#00BFF3"/>
      <inkml:brushProperty name="ignorePressure" value="0"/>
    </inkml:brush>
  </inkml:definitions>
  <inkml:trace contextRef="#ctx0" brushRef="#br0">69925 35650 319,'-8'1'41,"9"4"-1	,10 3-1,10 3-1,7 3 0,9 3-2,8 3-1,7 4-2,4 1 0,1 3 0,-1 1 0,0 1 0,-4 1-5,-7 1-10,-8-1-11,-8 0-10,-9 4-7,-9 8-1,-10 8-3,-8 8-3,-10 5-1,-7 6-2,-8 4-1,-8 5-1,-5 0 1,-1-5 1,-1-4 3,-2-5 1,1-6 3,5-6 3,5-6 2,4-6 2,6-8 4,6-7 4,6-8 3,7-8 4,8-5 4,11-4 3,11-2 4,12-4 4,9-3 1,9-3-1,10-3 0,10-3-2,5-2-5,4 1-11,3-1-11,3 0-12,3-1-8,6-4-5,4-2-6,5-4-6,3-5-1,2-8-1,1-8 2,2-7-1,-5-9 3,-8-7 3,-10-8 4,-9-8 3,-9-4 4,-8 1 2,-8-1 18,-7 0 6,-9 0 0,-9 1 0,-10-1 0,-9 0 0,-9 7 0,-10 12 0,-9 12 0,-10 13 22,-8 13 4,-8 12 3,-8 12 2,-7 13 3,-5 13 2,1 15 0,-1 13-1,1 15 0,4 7-1,9 2-2,10 1-3,10 2-1,7-2-2,6-7-1,7-6 0,6-6-1,9-1-1,13 5-2,12 4-2,13 6-1,7 2-1,4 2-3,3 1-2,3 2-2,1 2-2,1 4-2,-1 2-1,1 4-1,-5 0-3,-7-4-2,-8-2-2,-8-4-2,-9-1-1,-11 0 0,-11-1 1,-11 1 1,-11-1 1,-11-2 1,-11-1 3,-11-1 1,-5-6 2,0-7 0,-1-8 0,1-8 2,1-9 0,4-11 4,2-11 2,4-11 4,4-15-1,7-16 0,6-17-3,6-18-2,6-11-2,4-7-3,5-6-4,5-6-4,5-2-2,9 1-2,8 1-2,7 3-2,12-4-2,16-8-1,15-8-3,16-7-1,5 6-3,-7 20-4,-6 21-5,-6 20-4,-9 15-3,-10 11 1,-12 12-1,-10 10-1,-8 7-2,-3 1-5,-3 1-5,-2 3-4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71105766296387" units="cm"/>
      <inkml:brushProperty name="height" value="0.0271105766296387" units="cm"/>
      <inkml:brushProperty name="color" value="#00BFF3"/>
      <inkml:brushProperty name="ignorePressure" value="0"/>
    </inkml:brush>
  </inkml:definitions>
  <inkml:trace contextRef="#ctx0" brushRef="#br0">53525 45750 409,'-36'0'0,"3"0"0	,3 0 0,4 0 0,0 0-1,-2 0-1,-1 0-2,-1 0-3,-3 1 2,-3 4 1,-3 3 2,-3 3 3,1 0 1,7-1 2,6-1 2,6-2 2,2 0 1,-1 2 0,-1 1 2,-2 2 0,0-1 1,4-1 0,3-1 0,3-2 0,2-1 0,2 1-1,1-1-1,2 0-2,2 0 0,1 1-1,1-1-1,3 0 0,0 3-1,0 4 2,0 5 0,0 5 1,0 3 1,0 4 1,0 3 1,0 3 1,0 5 3,3 8 1,1 8 3,1 8 2,0 10 1,-1 13-2,-1 12 0,-2 12-2,-3 7-2,-3 0 0,-3-1-3,-2 1-1,-3-1 0,1-2-1,-1-1 1,1-1-1,1-9 1,3-14-1,3-13-1,4-15-1,1-11 1,3-7-1,1-8-1,1-8 1,3-7-2,3-4 0,3-5-1,3-4-1,3-3-1,1 1 0,1-1-1,3 0-2,0-1-1,3-1-4,1-1-4,1-2-4,1-1-4,1 0-5,-1 0-5,0 0-5,0 0-3,1 0 0,-1 0-1,0 0 1,-2 0-1,-5 0 0,-4 0 1,-5 0-1,-1 0-1,3 0-3,3 0-4,4 0-3,-1-1 0,-3-2 3,-3-1 3,-2-1 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89443954825401" units="cm"/>
      <inkml:brushProperty name="height" value="0.0289443954825401" units="cm"/>
      <inkml:brushProperty name="color" value="#00BFF3"/>
      <inkml:brushProperty name="ignorePressure" value="0"/>
    </inkml:brush>
  </inkml:definitions>
  <inkml:trace contextRef="#ctx0" brushRef="#br0">54050 47100 383,'-40'-11'5,"23"3"10	,22 3 10,22 4 11,14 1 5,8 3 4,8 1 2,8 1 4,4 2-1,0 2-2,-1 1-4,1 2-2,-5-2-4,-9-2-2,-10-3-1,-9-3-4,-2-2-8,4 0-19,5 0-16,5 0-17,-2-1-15,-8-2-13,-8-1-12,-7-1-13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29417197406292" units="cm"/>
      <inkml:brushProperty name="height" value="0.0229417197406292" units="cm"/>
      <inkml:brushProperty name="color" value="#00BFF3"/>
      <inkml:brushProperty name="ignorePressure" value="0"/>
    </inkml:brush>
  </inkml:definitions>
  <inkml:trace contextRef="#ctx0" brushRef="#br0">56100 46175 484,'-23'-22'-1,"5"6"-3	,5 7-2,4 6-3,4 8 1,1 11 2,1 12 3,3 10 2,0 16 8,0 20 13,0 21 13,0 20 13,0 2 7,0-16-3,0-15-1,0-15-2,-2-4-1,-3 12-2,-3 11-2,-2 11-2,-1 1-5,3-10-11,3-9-10,4-10-11,1-11-12,0-15-18,0-13-16,0-14-17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39035226404667" units="cm"/>
      <inkml:brushProperty name="height" value="0.0239035226404667" units="cm"/>
      <inkml:brushProperty name="color" value="#00BFF3"/>
      <inkml:brushProperty name="ignorePressure" value="0"/>
    </inkml:brush>
  </inkml:definitions>
  <inkml:trace contextRef="#ctx0" brushRef="#br0">56650 46300 464,'38'0'33,"2"3"-3	,1 1-3,2 1-3,0 4 0,-2 7 4,-1 6 6,-1 6 3,-4 6 3,-5 4 0,-4 5 0,-5 5 0,-5 3-4,-7 4-10,-6 3-8,-6 3-8,-7 1-7,-8 1-5,-8-1-3,-7 1-4,-4-3-4,2-2-2,1-3-3,2-3-3,3-6-2,5-5 0,4-7 1,6-5-1,6-8 3,12-5 6,11-7 5,11-5 5,8-7 3,7-4 1,6-5 1,6-4 0,5-5 1,3-5 1,3-4 1,3-5-1,3-5 0,1-2-5,1-3-2,3-3-5,-1-4 0,-2-3 0,-1-3 1,-1-2 0,-5-3 1,-8 1 1,-8-1 0,-7 1 0,-8 1 1,-6 6 1,-6 4 0,-6 5 0,-9 5 1,-8 7-2,-10 6 0,-9 6-1,-9 5-1,-8 3 3,-8 3 1,-7 3 2,-3 5 2,4 6 2,2 6 2,4 7 3,4 5 3,7 5 3,6 4 3,6 6 3,6 2 2,4 2 1,5 1 1,5 2 1,5 1-1,6 0 0,7-1-3,6 1-1,8 4-2,11 7 0,12 8-2,10 9-1,4-2-1,-3-9-3,-3-10-1,-3-8-3,-5-5-3,-6 2-3,-6 1-4,-7 2-3,-6-1-1,-6-3 0,-6-3 1,-7-3 1,-4-4 0,-4-5-1,-2-4-1,-4-5 0,-6 4-1,-9 15 0,-10 13-2,-9 15 0,-6 2-1,-4-9 0,-2-10-2,-4-9-1,1-9 0,5-10 3,4-9 1,6-10 3,5-12 0,8-16 1,8-15-1,8-16 0,6-10 3,5-5 8,4-4 7,6-5 7,4-2 4,7 2 0,6 1-1,7 2 1,4 1-3,3 0-4,3-1-3,4 1-5,1 4-5,0 10-9,0 9-9,0 10-8,-6 8-3,-10 8 1,-12 8 3,-10 8 1,-5 4-6,2 2-15,1 1-13,2 2-14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0232830196619" units="cm"/>
      <inkml:brushProperty name="height" value="0.020232830196619" units="cm"/>
      <inkml:brushProperty name="color" value="#00BFF3"/>
      <inkml:brushProperty name="ignorePressure" value="0"/>
    </inkml:brush>
  </inkml:definitions>
  <inkml:trace contextRef="#ctx0" brushRef="#br0">59400 47625 549,'-35'1'6,"7"4"12	,6 3 13,7 3 12,2 7 9,1 14 6,-1 11 5,1 14 5,-3 6-9,-2 2-22,-3 1-22,-3 2-22,-1-5-12,4-13-1,3-13-2,3-12-1,2-7-9,2-2-15,1-1-16,2-1-15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48267445713282" units="cm"/>
      <inkml:brushProperty name="height" value="0.0248267445713282" units="cm"/>
      <inkml:brushProperty name="color" value="#00BFF3"/>
      <inkml:brushProperty name="ignorePressure" value="0"/>
    </inkml:brush>
  </inkml:definitions>
  <inkml:trace contextRef="#ctx0" brushRef="#br0">61000 46450 447,'-1'-57'0,"-2"14"0	,-1 11 0,-1 14 0,-1 7 6,0 3 13,-1 3 12,1 4 13,1 8 5,1 17-2,1 15-1,3 16-2,0 12-1,0 9-2,0 10-1,0 10-1,-2 3-5,-3-2-6,-3-1-7,-2-1-6,-1-5-9,3-8-12,3-8-10,4-7-12,1-11-6,0-12-2,0-13-3,0-12-2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51291934400797" units="cm"/>
      <inkml:brushProperty name="height" value="0.0251291934400797" units="cm"/>
      <inkml:brushProperty name="color" value="#00BFF3"/>
      <inkml:brushProperty name="ignorePressure" value="0"/>
    </inkml:brush>
  </inkml:definitions>
  <inkml:trace contextRef="#ctx0" brushRef="#br0">44950 15300 442,'-2'-13'0,"-3"1"0	,-3-1 0,-2 1 0,-2 1 2,2 3 5,1 3 5,2 4 5,1 1 4,0 3 3,-1 1 3,1 1 4,1 3-1,1 3 0,1 3-3,3 3-1,-1 6-1,-2 7 0,-1 8 2,-1 9 0,0 3-1,1 3-1,1 1-4,3 1-1,0 1-3,0 1 0,0-1-1,0 0-2,2-1-1,5-1-2,5-1-2,4-2-3,4-5-3,1-5-1,1-7-4,3-5-3,0-8 0,0-5-2,0-7 0,0-5-1,2-8 1,5-5-1,5-7 2,4-5-1,0-7 1,-4-4-1,-5-5 1,-4-4 0,-1-7-1,5-10-2,5-9 0,4-10-1,-1-3-2,-8 4-2,-8 2-1,-7 4-2,-6 4 0,-1 7 0,-1 6-1,-2 6 1,-2 6 1,-4 7 2,-2 6 2,-4 6 3,-4 0 2,-4-6 0,-5-6 1,-4-7 1,-6 0 1,-4 7 0,-5 6 2,-4 6 1,-1 6 2,3 4 1,3 5 2,3 5 1,0 5 0,-3 6-2,-3 7-3,-3 6-3,2 2-4,8-2-6,8-1-5,8-1-7,5 0-4,3 4-5,3 2-3,4 4-5,1-2 0,3-6 0,1-6 1,1-7 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19599157571793" units="cm"/>
      <inkml:brushProperty name="height" value="0.0219599157571793" units="cm"/>
      <inkml:brushProperty name="color" value="#00BFF3"/>
      <inkml:brushProperty name="ignorePressure" value="0"/>
    </inkml:brush>
  </inkml:definitions>
  <inkml:trace contextRef="#ctx0" brushRef="#br0">61725 46450 505,'10'11'22,"-2"-1"2	,-3-1 3,-3-2 4,0 1 1,5 3 1,5 3 1,4 3 0,1 0-2,-3-3-2,-3-3-4,-3-3-3,1 1-1,4 4 0,5 5 1,5 5 0,-1 2-2,-4 3-5,-5 1-5,-4 1-4,-4 1-5,-1 1-7,-1-1-5,-2 0-6,-6 2-4,-9 3-4,-10 3-2,-8 3-4,-6 2-2,1 0 1,-1-1 0,1 1 0,2-2 2,7-3 4,6-3 3,7-3 5,4-3 6,3-4 11,3-2 11,4-4 10,3-2 7,5-2 4,5-1 4,4-1 4,4-3 0,1-1-6,1-1-4,3-2-4,3-2-7,6-4-8,7-2-8,6-4-8,-1-2-5,-5-2-3,-7-1-1,-5-1-2,-5-2-11,-2 1-16,-1-1-19,-1 1-17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65558511018753" units="cm"/>
      <inkml:brushProperty name="height" value="0.0265558511018753" units="cm"/>
      <inkml:brushProperty name="color" value="#00BFF3"/>
      <inkml:brushProperty name="ignorePressure" value="0"/>
    </inkml:brush>
  </inkml:definitions>
  <inkml:trace contextRef="#ctx0" brushRef="#br0">62550 45975 418,'-22'-1'-1,"6"-2"-3	,7-1-2,6-1-2,6-1 0,9 0 5,8-1 3,7 1 4,6 0 4,3 0 3,3-1 3,3 1 4,2 1 1,0 1 0,-1 1 1,1 3-1,-1 3 0,-2 6 0,-1 7-1,-1 6-1,-4 5 1,-5 5 0,-4 5 1,-5 4 1,-4-1-1,-3-8-1,-3-8 0,-3-7-1,-3 7 0,-1 23 3,-1 24 1,-2 24 2,-6 14 1,-9 4-1,-10 5-2,-8 5 0,-7 1-1,-1-2-2,-1-1-1,-2-1-2,3-6-3,8-9-5,8-10-6,8-9-6,5-12-7,3-14-11,3-14-10,4-13-10,1-11-9,3-4-7,1-5-8,1-4-9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248395651578903" units="cm"/>
      <inkml:brushProperty name="height" value="0.0248395651578903" units="cm"/>
      <inkml:brushProperty name="color" value="#00BFF3"/>
      <inkml:brushProperty name="ignorePressure" value="0"/>
    </inkml:brush>
  </inkml:definitions>
  <inkml:trace contextRef="#ctx0" brushRef="#br0">63900 45675 447,'13'0'-25,"2"3"7	,1 1 5,2 1 6,2 1 4,4 1 4,2-1 3,4 0 3,2 0 2,2 1-1,1-1 0,2 0-1,-2 0-1,-5 1 0,-4-1 0,-5 0 0,-3-1-1,-2-1 2,-1-1 2,-1-2 0,-3-1 2,-1 3 0,-1 1 1,-2 1 1,-1 0 0,1-1 0,-1-1 1,0-2-1,-1 1 1,-1 5-1,-1 5 1,-2 4-1,-1 4 1,0 1 1,0 1 0,0 3 0,0 3 2,0 6-1,0 7 1,0 6 1,0 5-1,0 5 1,0 5-1,0 4 0,0 9-1,0 13 1,0 12-1,0 12-1,-1 4 0,-2-4-3,-1-5 0,-1-4-3,0-5 0,1-3-2,1-3-1,3-2-1,-2-4-1,-3-1 0,-3-1-1,-2-2 0,-3-2 0,1-4 0,-1-2 0,1-4-1,-1-5 1,1-8-2,-1-8 1,1-7-2,-2-8 0,-1-6 0,-1-6-2,-2-6-1,-1-6-1,1-2-1,-1-3-1,0-3-1,-4-2-5,-7 0-6,-8 0-6,-8 0-7,-4 0-7,3 3-8,1 1-8,1 1-7,4 1-2,7 1 1,6-1 3,6 0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80098451673985" units="cm"/>
      <inkml:brushProperty name="height" value="0.0180098451673985" units="cm"/>
      <inkml:brushProperty name="color" value="#00BFF3"/>
      <inkml:brushProperty name="ignorePressure" value="0"/>
    </inkml:brush>
  </inkml:definitions>
  <inkml:trace contextRef="#ctx0" brushRef="#br0">21250 33900 616,'-8'-52'-1,"-16"-3"-3	,-15-3-2,-15-2-3,-14-5 0,-8-2 3,-10-3 3,-9-3 2,-10-1 3,-9 4 2,-10 3 1,-8 3 3,0 7 1,14 14 0,11 11 0,14 14 1,-4 3 0,-19-2 1,-18-3 2,-19-3 1,-13 4 1,-6 13-3,-6 12 0,-6 13-2,-9 7-2,-8 4-4,-10 3-4,-9 3-4,-2 4-2,6 7 1,7 6 1,6 7 1,9 2 1,13 1 2,12-1 3,13 1 3,9 4 1,6 9 1,7 10 2,6 10 0,7 7 1,10 6 0,10 7 0,9 6 1,12 12-1,16 19-1,15 19-1,17 19 0,14 9-2,17 0 0,15 0-2,16 0 0,12-7-1,9-11 0,10-14-2,10-11 1,8-11-1,10-5-1,10-7 1,9-5 0,7-6 1,7-3 0,6-3 2,7-2 0,8-12 1,14-19 0,11-18 0,14-19 0,3-15 0,-2-8-1,-3-10 1,-3-9-1,8-15 0,23-18 1,22-19-1,22-18 1,2-9 0,-15 4-1,-15 3 0,-16 3-1,-15-2 0,-11-6-2,-14-6-3,-11-6 0,-15-9-3,-16-8-1,-15-10-1,-15-9-2,-15-10-1,-12-9-1,-13-10 0,-12-8-1,-12-15 0,-8-19-2,-10-18-1,-9-19-1,-7-5-1,-3 9 0,-3 10 0,-2 10-1,-6 4-3,-6 0-6,-6 0-8,-6 0-6,-1 15-5,7 32 0,6 31-1,7 32-1,2 19 0,1 10 42,-1 10 5,1 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67143978178501" units="cm"/>
      <inkml:brushProperty name="height" value="0.0167143978178501" units="cm"/>
      <inkml:brushProperty name="color" value="#00BFF3"/>
      <inkml:brushProperty name="ignorePressure" value="0"/>
    </inkml:brush>
  </inkml:definitions>
  <inkml:trace contextRef="#ctx0" brushRef="#br0">64850 37450 664,'1'-24'2,"4"4"4	,3 3 3,3 3 4,7 3 0,14 3-2,11 3-5,14 4-2,18-1-1,25-3 4,25-3 3,25-2 3,18-3 2,14 1 1,11-1 1,14 1 0,10-1 2,9 1 1,10-1 2,10 1 2,2 1 0,-3 3-4,-3 3-4,-2 4-2,-11 4-5,-15 6-4,-15 7-5,-16 6-4,-13-1-4,-9-5-5,-10-7-4,-8-5-5,-15-4-6,-19 0-6,-18 0-7,-19 0-6,-16 1-6,-12 4-5,-13 3-4,-12 3-4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123116038739681" units="cm"/>
      <inkml:brushProperty name="height" value="0.0123116038739681" units="cm"/>
      <inkml:brushProperty name="color" value="#00BFF3"/>
      <inkml:brushProperty name="ignorePressure" value="0"/>
    </inkml:brush>
  </inkml:definitions>
  <inkml:trace contextRef="#ctx0" brushRef="#br0">12250 42150 902,'-15'-68'-8,"23"17"-17	,22 15-16,22 16-16,24 15-7,29 16 33,28 15 31,28 17 0,23 3 0,19-5 0,19-7 0,19-5 0,13-8 0,10-5 0,10-7 0,9-5 0,4-9 0,1-9 0,-1-10 0,1-8 0,-4-3 0,-6 7 0,-6 6 0,-6 7 0,-6 0 0,-2-2 0,-3-3 0,-3-3 6,-4-4 37,-3-3 0,-3-3 0,-2-2 1,-5-1-4,-2 3-6,-3 3-7,-3 4-7,-13 4-6,-22 6-6,-22 7-6,-21 6-7,-24 4-4,-25 4-3,-25 3-3,-25 3-3,-19 4-6,-12 7-8,-13 6-10,-12 7-8,-9-1-7,-2-6-3,-3-6 60,-3-6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447214767336845" units="cm"/>
      <inkml:brushProperty name="height" value="0.0447214767336845" units="cm"/>
      <inkml:brushProperty name="color" value="#00BFF3"/>
      <inkml:brushProperty name="ignorePressure" value="0"/>
    </inkml:brush>
  </inkml:definitions>
  <inkml:trace contextRef="#ctx0" brushRef="#br0">40100 15400 248,'0'-68'8,"0"17"2	,0 15 2,0 16 1,0 7 3,0 1 0,0-1 2,0 1 2,0 5 0,0 14 0,0 11-1,0 14 0,0 21 1,0 31 0,0 32 1,0 31 0,0 3 1,0-25-3,0-25-1,0-25-1,0 14 0,0 53 4,0 53 4,0 54 3,-2 26 2,-3 0-1,-3 0-1,-2 0 0,-1-7-2,3-11-2,3-14-2,4-11-3,1-15-1,0-16 0,0-15-1,0-15 0,0-18-2,0-19-4,0-18-4,0-19-5,1-12-4,4-2-5,3-3-5,3-3-5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28988060355186" units="cm"/>
      <inkml:brushProperty name="height" value="0.0328988060355186" units="cm"/>
      <inkml:brushProperty name="color" value="#00BFF3"/>
      <inkml:brushProperty name="ignorePressure" value="0"/>
    </inkml:brush>
  </inkml:definitions>
  <inkml:trace contextRef="#ctx0" brushRef="#br0">17400 15500 337,'-22'-46'7,"6"10"3	,7 10 3,6 9 2,3 12 1,0 16-1,0 15-2,0 17-1,0 10-1,0 6 1,0 7 0,0 6 1,0-1-1,0-5-1,0-7-2,0-5-3,-2 10 2,-3 28 5,-3 28 4,-2 29 4,-1-1 2,3-28-1,3-28-1,4-27-2,1-6 0,0 19 0,0 19 1,0 19 0,0-1-1,0-18-1,0-19-1,0-18-1,0 8-1,0 39 1,0 36 1,0 39 0,3 13 1,6-9 0,7-10 2,6-8 1,1-12-2,-3-12-6,-3-13-5,-2-12-7,-1-13-3,3-12-5,3-13-4,4-12-4,-3-10-3,-5-6-2,-7-6-3,-5-6-3,-4-6-3,0-2-6,0-3-4,0-3-5,-4-4-5,-5-3-4,-7-3-5,-5-2-3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437213107943535" units="cm"/>
      <inkml:brushProperty name="height" value="0.0437213107943535" units="cm"/>
      <inkml:brushProperty name="color" value="#00BFF3"/>
      <inkml:brushProperty name="ignorePressure" value="0"/>
    </inkml:brush>
  </inkml:definitions>
  <inkml:trace contextRef="#ctx0" brushRef="#br0">66458 55864 254,'-37'25'-26,"7"-8"3	,10-6 8,9-8 15,6-3 0,7 0 0,3 0 3,7 0 32,7-1 7,11-1 1,11-3 1,9-1 2,9 0 0,5 2-2,6 1-1,4 2-2,3 1-3,1 0-2,-1 0-2,0 0-4,-6 0-2,-12 0-2,-12 0-4,-13 0-2,8 1-1,29 2 0,27 1-1,28 2 1,14 0-1,1-1-1,0-3-1,-1-1-1,2-3-1,1-3-3,2-4-3,1-3-1,-5-1-3,-15 2-1,-13 1-2,-15 2-3,-10 2-1,-4 1-1,-6 3-3,-5 1-1,-6 1-3,-8 0-1,-5 0-1,-9 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122889131307602" units="cm"/>
      <inkml:brushProperty name="height" value="0.0122889131307602" units="cm"/>
      <inkml:brushProperty name="color" value="#00BFF3"/>
      <inkml:brushProperty name="ignorePressure" value="0"/>
    </inkml:brush>
  </inkml:definitions>
  <inkml:trace contextRef="#ctx0" brushRef="#br0">71263 50525 904,'2'38'-7,"3"-6"4	,4-7 5,3-8 3,2-4 6,0-1 4,0-3 6,1-1 4,-1-1-4,3 0-15,2 0-16,1 0-15,-1 1-14,-3-1-15,-4 0-15,-3 0-14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09:48:15"/>
    </inkml:context>
    <inkml:brush xml:id="br0">
      <inkml:brushProperty name="width" value="0.0303770378232002" units="cm"/>
      <inkml:brushProperty name="height" value="0.0303770378232002" units="cm"/>
      <inkml:brushProperty name="color" value="#00BFF3"/>
      <inkml:brushProperty name="ignorePressure" value="0"/>
    </inkml:brush>
  </inkml:definitions>
  <inkml:trace contextRef="#ctx0" brushRef="#br0">46750 14850 365,'-11'-12'7,"3"2"4	,3 1 4,4 2 4,0 2 2,-2 4 1,-1 2 1,-1 4 1,0 7 1,1 10 1,1 12 0,3 11 2,0 8 1,0 9 2,0 8 1,0 7 1,0 0-1,0-7-2,0-8-2,0-8-3,0-3-3,0 4-2,0 3-3,0 3-3,0-1-1,0-5 2,0-4 0,0-5 2,0-4-5,0-3-10,0-3-8,0-3-11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70169132947922" units="cm"/>
      <inkml:brushProperty name="height" value="0.0370169132947922" units="cm"/>
      <inkml:brushProperty name="color" value="#00BFF3"/>
      <inkml:brushProperty name="ignorePressure" value="0"/>
    </inkml:brush>
  </inkml:definitions>
  <inkml:trace contextRef="#ctx0" brushRef="#br0">70814 51227 300,'-40'27'0,"6"-4"0	,5-4 0,5-3 0,14-6 7,20-6 13,22-8 15,20-6 13,14-7 6,5-5-3,6-5-1,5-6-3,1 0-6,-1 3-10,-2 4-8,-2 3-11,-7 4-6,-12 3-5,-13 3-6,-11 5-3,-9 3-4,-3 6 0,-4 5-1,-3 6-1,-5 4 3,-8 6 6,-7 6 5,-6 4 6,-7 6 6,-5 5 4,-5 5 6,-5 6 4,-7 3 4,-7 2 1,-6 1 2,-8 3 2,-4 0-1,-2 0-4,-2 0-3,-1 1-5,3-3-4,9-3-9,8-4-6,10-3-9,9-10-14,11-18-22,10-18-22,11-17-23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206757485866547" units="cm"/>
      <inkml:brushProperty name="height" value="0.0206757485866547" units="cm"/>
      <inkml:brushProperty name="color" value="#00BFF3"/>
      <inkml:brushProperty name="ignorePressure" value="0"/>
    </inkml:brush>
  </inkml:definitions>
  <inkml:trace contextRef="#ctx0" brushRef="#br0">71376 51705 537,'24'68'3,"-6"-6"7	,-8-5 7,-6-5 7,-4-2 8,0 2 8,0 1 10,0 3 8,-1-3 1,-2-4-6,-1-6-8,-2-6-7,1-5-12,6-7-19,6-8-16,4-6-19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188975166529417" units="cm"/>
      <inkml:brushProperty name="height" value="0.0188975166529417" units="cm"/>
      <inkml:brushProperty name="color" value="#00BFF3"/>
      <inkml:brushProperty name="ignorePressure" value="0"/>
    </inkml:brush>
  </inkml:definitions>
  <inkml:trace contextRef="#ctx0" brushRef="#br0">71825 51649 587,'13'-38'0,"-5"9"0	,-2 9 0,-5 9 0,-3 4 6,-6 3 11,-5 1 12,-6 2 11,-3 4 4,-2 5-3,-1 5-2,-2 6-2,1 2-4,3 0-4,3 0-4,4 0-5,4 0-4,4 0-7,2 0-6,5 0-6,0 0-3,2 0 3,-2 0 1,2 1 3,-1-1 0,3 0 2,1 0 0,2 0 1,3-2 1,0-3 1,2-4 1,3-3 1,0-4-8,4-3-15,0-4-18,2-3-15,0-3-12,-2-2-5,-1-1-6,-2-2-5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42028364539146" units="cm"/>
      <inkml:brushProperty name="height" value="0.0342028364539146" units="cm"/>
      <inkml:brushProperty name="color" value="#00BFF3"/>
      <inkml:brushProperty name="ignorePressure" value="0"/>
    </inkml:brush>
  </inkml:definitions>
  <inkml:trace contextRef="#ctx0" brushRef="#br0">72303 50665 324,'-1'35'29,"-1"15"-3	,-3 13-3,-1 14-3,-1 14 3,-4 11 11,0 13 10,-2 13 11,-1 6 4,0 2 0,0 2-2,0 2 0,1-6-5,4-12-7,4-12-8,3-13-7,4-11-11,3-14-12,4-11-15,4-13-12,2-11-16,1-10-15,3-12-17,1-9-16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280263498425484" units="cm"/>
      <inkml:brushProperty name="height" value="0.0280263498425484" units="cm"/>
      <inkml:brushProperty name="color" value="#00BFF3"/>
      <inkml:brushProperty name="ignorePressure" value="0"/>
    </inkml:brush>
  </inkml:definitions>
  <inkml:trace contextRef="#ctx0" brushRef="#br0">72500 51508 396,'13'-24'18,"-2"6"-4	,-1 8-4,-2 6-4,-1 6 2,0 3 10,0 4 8,0 3 10,1 4 8,1 3 9,3 4 7,1 4 9,2 1 1,2 0-6,1 0-7,2 0-6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256534107029438" units="cm"/>
      <inkml:brushProperty name="height" value="0.0256534107029438" units="cm"/>
      <inkml:brushProperty name="color" value="#00BFF3"/>
      <inkml:brushProperty name="ignorePressure" value="0"/>
    </inkml:brush>
  </inkml:definitions>
  <inkml:trace contextRef="#ctx0" brushRef="#br0">74073 51115 433,'-26'17'20,"3"5"-10	,4 5-9,3 5-9,1 9 0,-2 10 11,-1 10 11,-2 11 10,1 6 5,3 2 0,3 2 0,5 1-1,2-2 3,5-7 5,2-7 7,5-8 5,3-6 0,6-7-7,5-8-5,6-6-6,3-10-6,1-12-5,3-13-4,1-12-5,2-14-3,2-16-3,2-15-1,1-17-3,0-8-1,-5-2-2,-2-2-1,-5-1-3,-2 2 0,-5 7-1,-2 8 0,-4 6 0,-7 7 0,-8 7 1,-9 8 0,-8 6 0,-8 7 0,-5 4 1,-5 6 0,-6 6 1,-2 3 0,0 5-1,0 2 1,0 5 0,1 4-1,1 8-2,2 6-3,2 8-2,3 3-3,3 0-4,3 0-5,5 0-4,4-1-5,8-5-5,6-2-6,8-4-5,2-3-2,-1-2 4,-3-1 2,-1-2 3,0-1 2,1 0 12,3 0 29,1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97669076919556" units="cm"/>
      <inkml:brushProperty name="height" value="0.0397669076919556" units="cm"/>
      <inkml:brushProperty name="color" value="#00BFF3"/>
      <inkml:brushProperty name="ignorePressure" value="0"/>
    </inkml:brush>
  </inkml:definitions>
  <inkml:trace contextRef="#ctx0" brushRef="#br0">75029 50834 279,'12'-10'4,"-3"9"8	,-4 9 8,-3 9 9,-4 11 6,-3 14 6,-4 14 6,-3 15 5,-1 4 3,1-3-3,2-3-1,3-4-2,1-6-4,1-9-4,2-9-6,3-9-5,-2-4-4,0-3-3,-3-1-2,-1-2-2,0 4-4,2 11-5,1 10-3,2 11-5,1 7-5,0 4-4,0 3-4,0 3-5,2 1-8,3-4-12,4-4-10,4-3-12,-1-7-6,0-10 2,-2-11 1,-2-11 1,0-7 3,1-3 3,3-4 5,1-3 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376023128628731" units="cm"/>
      <inkml:brushProperty name="height" value="0.0376023128628731" units="cm"/>
      <inkml:brushProperty name="color" value="#00BFF3"/>
      <inkml:brushProperty name="ignorePressure" value="0"/>
    </inkml:brush>
  </inkml:definitions>
  <inkml:trace contextRef="#ctx0" brushRef="#br0">75563 51480 295,'12'-50'15,"-3"12"4	,-4 13 2,-3 12 4,-2 10 3,0 9 3,0 9 3,0 9 3,-1 7 3,-1 5 1,-3 5 2,-1 6 2,0 3-2,1 5-1,3 3-2,1 3-3,3 0-3,3-6-4,3-5-4,5-5-3,2-5-4,2-6-4,1-5-5,2-5-4,3-6-6,3-5-4,4-5-7,3-5-5,2-7-4,1-6-2,-1-8-1,0-7-1,1-9-2,2-12-1,2-13-1,1-12-1,-3-3-1,-10 7 2,-7 8 1,-10 6 1,-8 5 1,-6 5 1,-7 2 0,-8 4 2,-7 4 2,-6 3 1,-8 4 3,-7 3 1,-2 4 2,1 6 2,3 5 0,1 6 1,0 4 2,-2 6-1,-1 5 1,-3 6 1,6 1-2,12-2-3,13-1-3,12-2-3,7-3-3,5-3-4,2-4-2,5-3-4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421963036060333" units="cm"/>
      <inkml:brushProperty name="height" value="0.0421963036060333" units="cm"/>
      <inkml:brushProperty name="color" value="#00BFF3"/>
      <inkml:brushProperty name="ignorePressure" value="0"/>
    </inkml:brush>
  </inkml:definitions>
  <inkml:trace contextRef="#ctx0" brushRef="#br0">76575 51003 263,'24'-14'2,"-6"3"4	,-8 1 4,-7 2 4,-2 7 5,2 9 7,1 12 8,2 10 6,-1 11 5,-6 12 2,-5 13 3,-6 12 2,-1 11 2,-1 9-2,0 8 0,0 9-1,1 3-3,4-4-7,4-4-7,3-2-6,3-10-8,2-14-10,1-14-8,2-13-11,3-13-14,4-8-21,2-8-22,4-10-20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7T11:08:21"/>
    </inkml:context>
    <inkml:brush xml:id="br0">
      <inkml:brushProperty name="width" value="0.0179885476827621" units="cm"/>
      <inkml:brushProperty name="height" value="0.0179885476827621" units="cm"/>
      <inkml:brushProperty name="color" value="#00BFF3"/>
      <inkml:brushProperty name="ignorePressure" value="0"/>
    </inkml:brush>
  </inkml:definitions>
  <inkml:trace contextRef="#ctx0" brushRef="#br0">78907 50693 617,'-28'-24'23,"3"6"3	,1 8 5,2 6 3,-2 5 4,-8 2 3,-6 1 4,-8 2 4,-6 4-5,-5 5-13,-5 5-14,-6 6-13,-1 3-12,5 1-8,2 3-10,4 1-7,7-2-10,7-4-8,10-6-9,8-6-9,7-2-2,3-3 5,4-1 4,4-2 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sz="1200" strike="noStrike" noProof="1">
              <a:latin typeface="Times New Roman" pitchFamily="2" charset="0"/>
              <a:ea typeface="宋体" charset="-122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fld id="{BB962C8B-B14F-4D97-AF65-F5344CB8AC3E}" type="datetimeFigureOut">
              <a:rPr lang="zh-CN" altLang="en-US" sz="1200" strike="noStrike" noProof="1">
                <a:latin typeface="Times New Roman" pitchFamily="2" charset="0"/>
                <a:ea typeface="宋体" charset="-122"/>
                <a:cs typeface="+mn-ea"/>
              </a:rPr>
            </a:fld>
            <a:endParaRPr lang="zh-CN" altLang="en-US" sz="1200" strike="noStrike" noProof="1">
              <a:latin typeface="Times New Roman" pitchFamily="2" charset="0"/>
              <a:ea typeface="宋体" charset="-122"/>
              <a:cs typeface="+mn-ea"/>
            </a:endParaRPr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zh-CN" sz="1200" strike="noStrike" noProof="1">
              <a:latin typeface="Times New Roman" pitchFamily="2" charset="0"/>
              <a:ea typeface="宋体" charset="-122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sz="1200" strike="noStrike" noProof="1">
                <a:latin typeface="Times New Roman" pitchFamily="2" charset="0"/>
                <a:ea typeface="宋体" charset="-122"/>
                <a:cs typeface="+mn-ea"/>
              </a:rPr>
            </a:fld>
            <a:endParaRPr lang="zh-CN" sz="1200" strike="noStrike" noProof="1">
              <a:latin typeface="Times New Roman" pitchFamily="2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30722" name="文本占位符 2"/>
          <p:cNvSpPr>
            <a:spLocks noGrp="1" noRot="1"/>
          </p:cNvSpPr>
          <p:nvPr>
            <p:ph type="body"/>
          </p:nvPr>
        </p:nvSpPr>
        <p:spPr/>
        <p:txBody>
          <a:bodyPr anchor="ctr"/>
          <a:p>
            <a:pPr lvl="0"/>
            <a:r>
              <a:rPr lang="zh-CN" altLang="en-US"/>
              <a:t>真值、原码、范围</a:t>
            </a:r>
            <a:endParaRPr lang="zh-CN" altLang="en-US"/>
          </a:p>
        </p:txBody>
      </p:sp>
      <p:sp>
        <p:nvSpPr>
          <p:cNvPr id="30723" name="日期占位符 3"/>
          <p:cNvSpPr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algn="r"/>
            <a:fld id="{BB962C8B-B14F-4D97-AF65-F5344CB8AC3E}" type="datetime1">
              <a:rPr lang="zh-CN" altLang="en-US" sz="1200">
                <a:latin typeface="Times New Roman" pitchFamily="2" charset="0"/>
                <a:ea typeface="宋体" charset="-122"/>
              </a:rPr>
            </a:fld>
            <a:endParaRPr lang="zh-CN" altLang="en-US" sz="1200">
              <a:latin typeface="Times New Roman" pitchFamily="2" charset="0"/>
              <a:ea typeface="宋体" charset="-122"/>
            </a:endParaRPr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>
                <a:latin typeface="Times New Roman" pitchFamily="2" charset="0"/>
                <a:ea typeface="宋体" charset="-122"/>
              </a:rPr>
            </a:fld>
            <a:endParaRPr lang="zh-CN" altLang="en-US" sz="1200">
              <a:latin typeface="Times New Roman" pitchFamily="2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55298" name="文本占位符 2"/>
          <p:cNvSpPr>
            <a:spLocks noGrp="1" noRot="1"/>
          </p:cNvSpPr>
          <p:nvPr>
            <p:ph type="body"/>
          </p:nvPr>
        </p:nvSpPr>
        <p:spPr/>
        <p:txBody>
          <a:bodyPr anchor="ctr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幻灯片图像占位符 60417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62467" name="文本占位符 60418"/>
          <p:cNvSpPr>
            <a:spLocks noGrp="1" noRot="1"/>
          </p:cNvSpPr>
          <p:nvPr>
            <p:ph type="body"/>
          </p:nvPr>
        </p:nvSpPr>
        <p:spPr/>
        <p:txBody>
          <a:bodyPr anchor="ctr"/>
          <a:p>
            <a:pPr lvl="0" algn="ctr"/>
            <a:r>
              <a:rPr lang="en-US" altLang="zh-CN" sz="700"/>
              <a:t>E=e+128</a:t>
            </a:r>
            <a:endParaRPr lang="en-US" altLang="zh-CN" sz="7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直接连接符 2049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2" name="组合 2055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3" name="椭圆 2056"/>
            <p:cNvSpPr/>
            <p:nvPr/>
          </p:nvSpPr>
          <p:spPr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3" name="椭圆 2057"/>
            <p:cNvSpPr/>
            <p:nvPr/>
          </p:nvSpPr>
          <p:spPr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4" name="椭圆 2058"/>
            <p:cNvSpPr/>
            <p:nvPr/>
          </p:nvSpPr>
          <p:spPr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5" name="椭圆 2059"/>
            <p:cNvSpPr/>
            <p:nvPr/>
          </p:nvSpPr>
          <p:spPr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6" name="椭圆 2060"/>
            <p:cNvSpPr/>
            <p:nvPr/>
          </p:nvSpPr>
          <p:spPr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7" name="椭圆 2061"/>
            <p:cNvSpPr/>
            <p:nvPr/>
          </p:nvSpPr>
          <p:spPr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8" name="椭圆 2062"/>
            <p:cNvSpPr/>
            <p:nvPr/>
          </p:nvSpPr>
          <p:spPr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59" name="椭圆 2063"/>
            <p:cNvSpPr/>
            <p:nvPr/>
          </p:nvSpPr>
          <p:spPr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0" name="椭圆 2064"/>
            <p:cNvSpPr/>
            <p:nvPr/>
          </p:nvSpPr>
          <p:spPr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1" name="椭圆 2065"/>
            <p:cNvSpPr/>
            <p:nvPr/>
          </p:nvSpPr>
          <p:spPr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2" name="椭圆 2066"/>
            <p:cNvSpPr/>
            <p:nvPr/>
          </p:nvSpPr>
          <p:spPr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3" name="椭圆 2067"/>
            <p:cNvSpPr/>
            <p:nvPr/>
          </p:nvSpPr>
          <p:spPr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4" name="椭圆 2068"/>
            <p:cNvSpPr/>
            <p:nvPr/>
          </p:nvSpPr>
          <p:spPr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5" name="椭圆 2069"/>
            <p:cNvSpPr/>
            <p:nvPr/>
          </p:nvSpPr>
          <p:spPr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6" name="椭圆 2070"/>
            <p:cNvSpPr/>
            <p:nvPr/>
          </p:nvSpPr>
          <p:spPr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7" name="椭圆 2071"/>
            <p:cNvSpPr/>
            <p:nvPr/>
          </p:nvSpPr>
          <p:spPr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8" name="椭圆 2072"/>
            <p:cNvSpPr/>
            <p:nvPr/>
          </p:nvSpPr>
          <p:spPr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69" name="椭圆 2073"/>
            <p:cNvSpPr/>
            <p:nvPr/>
          </p:nvSpPr>
          <p:spPr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0" name="椭圆 2074"/>
            <p:cNvSpPr/>
            <p:nvPr/>
          </p:nvSpPr>
          <p:spPr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1" name="椭圆 2075"/>
            <p:cNvSpPr/>
            <p:nvPr/>
          </p:nvSpPr>
          <p:spPr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2" name="椭圆 2076"/>
            <p:cNvSpPr/>
            <p:nvPr/>
          </p:nvSpPr>
          <p:spPr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3" name="椭圆 2077"/>
            <p:cNvSpPr/>
            <p:nvPr/>
          </p:nvSpPr>
          <p:spPr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4" name="椭圆 2078"/>
            <p:cNvSpPr/>
            <p:nvPr/>
          </p:nvSpPr>
          <p:spPr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5" name="椭圆 2079"/>
            <p:cNvSpPr/>
            <p:nvPr/>
          </p:nvSpPr>
          <p:spPr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6" name="椭圆 2080"/>
            <p:cNvSpPr/>
            <p:nvPr/>
          </p:nvSpPr>
          <p:spPr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7" name="椭圆 2081"/>
            <p:cNvSpPr/>
            <p:nvPr/>
          </p:nvSpPr>
          <p:spPr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8" name="椭圆 2082"/>
            <p:cNvSpPr/>
            <p:nvPr/>
          </p:nvSpPr>
          <p:spPr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79" name="椭圆 2083"/>
            <p:cNvSpPr/>
            <p:nvPr/>
          </p:nvSpPr>
          <p:spPr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80" name="椭圆 2084"/>
            <p:cNvSpPr/>
            <p:nvPr/>
          </p:nvSpPr>
          <p:spPr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81" name="椭圆 2085"/>
            <p:cNvSpPr/>
            <p:nvPr/>
          </p:nvSpPr>
          <p:spPr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82" name="椭圆 2086"/>
            <p:cNvSpPr/>
            <p:nvPr/>
          </p:nvSpPr>
          <p:spPr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2083" name="直接连接符 2087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lvl="0" algn="r">
              <a:defRPr sz="48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r">
              <a:buNone/>
              <a:defRPr sz="3200" kern="1200"/>
            </a:lvl1pPr>
            <a:lvl2pPr marL="344805" lvl="1" indent="-344805" algn="ctr">
              <a:buNone/>
              <a:defRPr sz="3200" kern="1200"/>
            </a:lvl2pPr>
            <a:lvl3pPr marL="694055" lvl="2" indent="-694055" algn="ctr">
              <a:buNone/>
              <a:defRPr sz="3200" kern="1200"/>
            </a:lvl3pPr>
            <a:lvl4pPr marL="989330" lvl="3" indent="-989330" algn="ctr">
              <a:buNone/>
              <a:defRPr sz="3200" kern="1200"/>
            </a:lvl4pPr>
            <a:lvl5pPr marL="1282700" lvl="4" indent="-1282700" algn="ctr">
              <a:buNone/>
              <a:defRPr sz="32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5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fontAlgn="base" hangingPunct="1"/>
            <a:endParaRPr lang="zh-CN" strike="noStrike" noProof="1">
              <a:ea typeface="宋体" charset="-122"/>
            </a:endParaRPr>
          </a:p>
        </p:txBody>
      </p:sp>
      <p:sp>
        <p:nvSpPr>
          <p:cNvPr id="6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直接连接符 1025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47345"/>
            <a:r>
              <a:rPr lang="zh-CN" altLang="en-US"/>
              <a:t>第二级</a:t>
            </a:r>
            <a:endParaRPr lang="zh-CN" altLang="en-US"/>
          </a:p>
          <a:p>
            <a:pPr lvl="2" indent="-293370"/>
            <a:r>
              <a:rPr lang="zh-CN" altLang="en-US"/>
              <a:t>第三级</a:t>
            </a:r>
            <a:endParaRPr lang="zh-CN" altLang="en-US"/>
          </a:p>
          <a:p>
            <a:pPr lvl="3" indent="-292100"/>
            <a:r>
              <a:rPr lang="zh-CN" altLang="en-US"/>
              <a:t>第四级</a:t>
            </a:r>
            <a:endParaRPr lang="zh-CN" altLang="en-US"/>
          </a:p>
          <a:p>
            <a:pPr lvl="4" indent="-31623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>
                <a:ea typeface="宋体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>
                <a:ea typeface="宋体" charset="-122"/>
              </a:defRPr>
            </a:lvl1pPr>
          </a:lstStyle>
          <a:p>
            <a:pPr lvl="0" eaLnBrk="1" fontAlgn="base" hangingPunct="1"/>
            <a:endParaRPr lang="zh-CN" strike="noStrike" noProof="1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>
                <a:ea typeface="宋体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strike="noStrike" noProof="1">
                <a:latin typeface="Arial" charset="0"/>
                <a:ea typeface="宋体" charset="-122"/>
                <a:cs typeface="+mn-ea"/>
              </a:rPr>
            </a:fld>
            <a:endParaRPr lang="zh-CN" strike="noStrike" noProof="1"/>
          </a:p>
        </p:txBody>
      </p:sp>
      <p:grpSp>
        <p:nvGrpSpPr>
          <p:cNvPr id="1032" name="组合 1031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椭圆 1032"/>
            <p:cNvSpPr/>
            <p:nvPr/>
          </p:nvSpPr>
          <p:spPr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4" name="椭圆 1033"/>
            <p:cNvSpPr/>
            <p:nvPr/>
          </p:nvSpPr>
          <p:spPr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5" name="椭圆 1034"/>
            <p:cNvSpPr/>
            <p:nvPr/>
          </p:nvSpPr>
          <p:spPr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6" name="椭圆 1035"/>
            <p:cNvSpPr/>
            <p:nvPr/>
          </p:nvSpPr>
          <p:spPr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7" name="椭圆 1036"/>
            <p:cNvSpPr/>
            <p:nvPr/>
          </p:nvSpPr>
          <p:spPr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8" name="椭圆 1037"/>
            <p:cNvSpPr/>
            <p:nvPr/>
          </p:nvSpPr>
          <p:spPr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39" name="椭圆 1038"/>
            <p:cNvSpPr/>
            <p:nvPr/>
          </p:nvSpPr>
          <p:spPr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0" name="椭圆 1039"/>
            <p:cNvSpPr/>
            <p:nvPr/>
          </p:nvSpPr>
          <p:spPr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1" name="椭圆 1040"/>
            <p:cNvSpPr/>
            <p:nvPr/>
          </p:nvSpPr>
          <p:spPr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2" name="椭圆 1041"/>
            <p:cNvSpPr/>
            <p:nvPr/>
          </p:nvSpPr>
          <p:spPr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3" name="椭圆 1042"/>
            <p:cNvSpPr/>
            <p:nvPr/>
          </p:nvSpPr>
          <p:spPr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4" name="椭圆 1043"/>
            <p:cNvSpPr/>
            <p:nvPr/>
          </p:nvSpPr>
          <p:spPr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5" name="椭圆 1044"/>
            <p:cNvSpPr/>
            <p:nvPr/>
          </p:nvSpPr>
          <p:spPr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6" name="椭圆 1045"/>
            <p:cNvSpPr/>
            <p:nvPr/>
          </p:nvSpPr>
          <p:spPr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7" name="椭圆 1046"/>
            <p:cNvSpPr/>
            <p:nvPr/>
          </p:nvSpPr>
          <p:spPr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8" name="椭圆 1047"/>
            <p:cNvSpPr/>
            <p:nvPr/>
          </p:nvSpPr>
          <p:spPr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49" name="椭圆 1048"/>
            <p:cNvSpPr/>
            <p:nvPr/>
          </p:nvSpPr>
          <p:spPr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0" name="椭圆 1049"/>
            <p:cNvSpPr/>
            <p:nvPr/>
          </p:nvSpPr>
          <p:spPr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1" name="椭圆 1050"/>
            <p:cNvSpPr/>
            <p:nvPr/>
          </p:nvSpPr>
          <p:spPr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2" name="椭圆 1051"/>
            <p:cNvSpPr/>
            <p:nvPr/>
          </p:nvSpPr>
          <p:spPr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3" name="椭圆 1052"/>
            <p:cNvSpPr/>
            <p:nvPr/>
          </p:nvSpPr>
          <p:spPr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4" name="椭圆 1053"/>
            <p:cNvSpPr/>
            <p:nvPr/>
          </p:nvSpPr>
          <p:spPr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5" name="椭圆 1054"/>
            <p:cNvSpPr/>
            <p:nvPr/>
          </p:nvSpPr>
          <p:spPr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6" name="椭圆 1055"/>
            <p:cNvSpPr/>
            <p:nvPr/>
          </p:nvSpPr>
          <p:spPr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7" name="椭圆 1056"/>
            <p:cNvSpPr/>
            <p:nvPr/>
          </p:nvSpPr>
          <p:spPr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8" name="椭圆 1057"/>
            <p:cNvSpPr/>
            <p:nvPr/>
          </p:nvSpPr>
          <p:spPr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59" name="椭圆 1058"/>
            <p:cNvSpPr/>
            <p:nvPr/>
          </p:nvSpPr>
          <p:spPr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60" name="椭圆 1059"/>
            <p:cNvSpPr/>
            <p:nvPr/>
          </p:nvSpPr>
          <p:spPr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61" name="椭圆 1060"/>
            <p:cNvSpPr/>
            <p:nvPr/>
          </p:nvSpPr>
          <p:spPr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62" name="椭圆 1061"/>
            <p:cNvSpPr/>
            <p:nvPr/>
          </p:nvSpPr>
          <p:spPr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63" name="椭圆 1062"/>
            <p:cNvSpPr/>
            <p:nvPr/>
          </p:nvSpPr>
          <p:spPr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/>
            <a:p>
              <a:pPr lvl="0"/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&#26102;&#38047;.swf" TargetMode="External"/><Relationship Id="rId3" Type="http://schemas.openxmlformats.org/officeDocument/2006/relationships/hyperlink" Target="&#26102;&#38047;.html" TargetMode="External"/><Relationship Id="rId2" Type="http://schemas.openxmlformats.org/officeDocument/2006/relationships/hyperlink" Target="&#26102;&#38047;&#65288;&#36870;&#26102;&#65289;.swf" TargetMode="External"/><Relationship Id="rId1" Type="http://schemas.openxmlformats.org/officeDocument/2006/relationships/hyperlink" Target="&#26102;&#38047;&#65288;&#36870;&#26102;&#65289;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21.png"/><Relationship Id="rId7" Type="http://schemas.openxmlformats.org/officeDocument/2006/relationships/customXml" Target="../ink/ink4.xml"/><Relationship Id="rId6" Type="http://schemas.openxmlformats.org/officeDocument/2006/relationships/image" Target="../media/image20.png"/><Relationship Id="rId5" Type="http://schemas.openxmlformats.org/officeDocument/2006/relationships/customXml" Target="../ink/ink3.xml"/><Relationship Id="rId4" Type="http://schemas.openxmlformats.org/officeDocument/2006/relationships/image" Target="../media/image19.png"/><Relationship Id="rId3" Type="http://schemas.openxmlformats.org/officeDocument/2006/relationships/customXml" Target="../ink/ink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9.png"/><Relationship Id="rId23" Type="http://schemas.openxmlformats.org/officeDocument/2006/relationships/customXml" Target="../ink/ink12.xml"/><Relationship Id="rId22" Type="http://schemas.openxmlformats.org/officeDocument/2006/relationships/image" Target="../media/image28.png"/><Relationship Id="rId21" Type="http://schemas.openxmlformats.org/officeDocument/2006/relationships/customXml" Target="../ink/ink11.xml"/><Relationship Id="rId20" Type="http://schemas.openxmlformats.org/officeDocument/2006/relationships/image" Target="../media/image27.png"/><Relationship Id="rId2" Type="http://schemas.openxmlformats.org/officeDocument/2006/relationships/image" Target="../media/image18.png"/><Relationship Id="rId19" Type="http://schemas.openxmlformats.org/officeDocument/2006/relationships/customXml" Target="../ink/ink10.xml"/><Relationship Id="rId18" Type="http://schemas.openxmlformats.org/officeDocument/2006/relationships/image" Target="../media/image26.png"/><Relationship Id="rId17" Type="http://schemas.openxmlformats.org/officeDocument/2006/relationships/customXml" Target="../ink/ink9.xml"/><Relationship Id="rId16" Type="http://schemas.openxmlformats.org/officeDocument/2006/relationships/image" Target="../media/image25.png"/><Relationship Id="rId15" Type="http://schemas.openxmlformats.org/officeDocument/2006/relationships/customXml" Target="../ink/ink8.xml"/><Relationship Id="rId14" Type="http://schemas.openxmlformats.org/officeDocument/2006/relationships/image" Target="../media/image24.png"/><Relationship Id="rId13" Type="http://schemas.openxmlformats.org/officeDocument/2006/relationships/customXml" Target="../ink/ink7.xml"/><Relationship Id="rId12" Type="http://schemas.openxmlformats.org/officeDocument/2006/relationships/image" Target="../media/image23.png"/><Relationship Id="rId11" Type="http://schemas.openxmlformats.org/officeDocument/2006/relationships/customXml" Target="../ink/ink6.xml"/><Relationship Id="rId10" Type="http://schemas.openxmlformats.org/officeDocument/2006/relationships/image" Target="../media/image22.png"/><Relationship Id="rId1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.xml"/><Relationship Id="rId8" Type="http://schemas.openxmlformats.org/officeDocument/2006/relationships/image" Target="../media/image33.png"/><Relationship Id="rId7" Type="http://schemas.openxmlformats.org/officeDocument/2006/relationships/customXml" Target="../ink/ink16.xml"/><Relationship Id="rId6" Type="http://schemas.openxmlformats.org/officeDocument/2006/relationships/image" Target="../media/image32.png"/><Relationship Id="rId5" Type="http://schemas.openxmlformats.org/officeDocument/2006/relationships/customXml" Target="../ink/ink15.xml"/><Relationship Id="rId4" Type="http://schemas.openxmlformats.org/officeDocument/2006/relationships/image" Target="../media/image31.png"/><Relationship Id="rId3" Type="http://schemas.openxmlformats.org/officeDocument/2006/relationships/customXml" Target="../ink/ink14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9.png"/><Relationship Id="rId2" Type="http://schemas.openxmlformats.org/officeDocument/2006/relationships/image" Target="../media/image30.png"/><Relationship Id="rId19" Type="http://schemas.openxmlformats.org/officeDocument/2006/relationships/customXml" Target="../ink/ink22.xml"/><Relationship Id="rId18" Type="http://schemas.openxmlformats.org/officeDocument/2006/relationships/image" Target="../media/image38.png"/><Relationship Id="rId17" Type="http://schemas.openxmlformats.org/officeDocument/2006/relationships/customXml" Target="../ink/ink21.xml"/><Relationship Id="rId16" Type="http://schemas.openxmlformats.org/officeDocument/2006/relationships/image" Target="../media/image37.png"/><Relationship Id="rId15" Type="http://schemas.openxmlformats.org/officeDocument/2006/relationships/customXml" Target="../ink/ink20.xml"/><Relationship Id="rId14" Type="http://schemas.openxmlformats.org/officeDocument/2006/relationships/image" Target="../media/image36.png"/><Relationship Id="rId13" Type="http://schemas.openxmlformats.org/officeDocument/2006/relationships/customXml" Target="../ink/ink19.xml"/><Relationship Id="rId12" Type="http://schemas.openxmlformats.org/officeDocument/2006/relationships/image" Target="../media/image35.png"/><Relationship Id="rId11" Type="http://schemas.openxmlformats.org/officeDocument/2006/relationships/customXml" Target="../ink/ink18.xml"/><Relationship Id="rId10" Type="http://schemas.openxmlformats.org/officeDocument/2006/relationships/image" Target="../media/image34.png"/><Relationship Id="rId1" Type="http://schemas.openxmlformats.org/officeDocument/2006/relationships/customXml" Target="../ink/ink13.xml"/></Relationships>
</file>

<file path=ppt/slides/_rels/slide33.xml.rels><?xml version="1.0" encoding="UTF-8" standalone="yes"?>
<Relationships xmlns="http://schemas.openxmlformats.org/package/2006/relationships"><Relationship Id="rId97" Type="http://schemas.openxmlformats.org/officeDocument/2006/relationships/slideLayout" Target="../slideLayouts/slideLayout2.xml"/><Relationship Id="rId96" Type="http://schemas.openxmlformats.org/officeDocument/2006/relationships/image" Target="../media/image87.png"/><Relationship Id="rId95" Type="http://schemas.openxmlformats.org/officeDocument/2006/relationships/customXml" Target="../ink/ink70.xml"/><Relationship Id="rId94" Type="http://schemas.openxmlformats.org/officeDocument/2006/relationships/image" Target="../media/image86.png"/><Relationship Id="rId93" Type="http://schemas.openxmlformats.org/officeDocument/2006/relationships/customXml" Target="../ink/ink69.xml"/><Relationship Id="rId92" Type="http://schemas.openxmlformats.org/officeDocument/2006/relationships/image" Target="../media/image85.png"/><Relationship Id="rId91" Type="http://schemas.openxmlformats.org/officeDocument/2006/relationships/customXml" Target="../ink/ink68.xml"/><Relationship Id="rId90" Type="http://schemas.openxmlformats.org/officeDocument/2006/relationships/image" Target="../media/image84.png"/><Relationship Id="rId9" Type="http://schemas.openxmlformats.org/officeDocument/2006/relationships/customXml" Target="../ink/ink27.xml"/><Relationship Id="rId89" Type="http://schemas.openxmlformats.org/officeDocument/2006/relationships/customXml" Target="../ink/ink67.xml"/><Relationship Id="rId88" Type="http://schemas.openxmlformats.org/officeDocument/2006/relationships/image" Target="../media/image83.png"/><Relationship Id="rId87" Type="http://schemas.openxmlformats.org/officeDocument/2006/relationships/customXml" Target="../ink/ink66.xml"/><Relationship Id="rId86" Type="http://schemas.openxmlformats.org/officeDocument/2006/relationships/image" Target="../media/image82.png"/><Relationship Id="rId85" Type="http://schemas.openxmlformats.org/officeDocument/2006/relationships/customXml" Target="../ink/ink65.xml"/><Relationship Id="rId84" Type="http://schemas.openxmlformats.org/officeDocument/2006/relationships/image" Target="../media/image81.png"/><Relationship Id="rId83" Type="http://schemas.openxmlformats.org/officeDocument/2006/relationships/customXml" Target="../ink/ink64.xml"/><Relationship Id="rId82" Type="http://schemas.openxmlformats.org/officeDocument/2006/relationships/image" Target="../media/image80.png"/><Relationship Id="rId81" Type="http://schemas.openxmlformats.org/officeDocument/2006/relationships/customXml" Target="../ink/ink63.xml"/><Relationship Id="rId80" Type="http://schemas.openxmlformats.org/officeDocument/2006/relationships/image" Target="../media/image79.png"/><Relationship Id="rId8" Type="http://schemas.openxmlformats.org/officeDocument/2006/relationships/image" Target="../media/image43.png"/><Relationship Id="rId79" Type="http://schemas.openxmlformats.org/officeDocument/2006/relationships/customXml" Target="../ink/ink62.xml"/><Relationship Id="rId78" Type="http://schemas.openxmlformats.org/officeDocument/2006/relationships/image" Target="../media/image78.png"/><Relationship Id="rId77" Type="http://schemas.openxmlformats.org/officeDocument/2006/relationships/customXml" Target="../ink/ink61.xml"/><Relationship Id="rId76" Type="http://schemas.openxmlformats.org/officeDocument/2006/relationships/image" Target="../media/image77.png"/><Relationship Id="rId75" Type="http://schemas.openxmlformats.org/officeDocument/2006/relationships/customXml" Target="../ink/ink60.xml"/><Relationship Id="rId74" Type="http://schemas.openxmlformats.org/officeDocument/2006/relationships/image" Target="../media/image76.png"/><Relationship Id="rId73" Type="http://schemas.openxmlformats.org/officeDocument/2006/relationships/customXml" Target="../ink/ink59.xml"/><Relationship Id="rId72" Type="http://schemas.openxmlformats.org/officeDocument/2006/relationships/image" Target="../media/image75.png"/><Relationship Id="rId71" Type="http://schemas.openxmlformats.org/officeDocument/2006/relationships/customXml" Target="../ink/ink58.xml"/><Relationship Id="rId70" Type="http://schemas.openxmlformats.org/officeDocument/2006/relationships/image" Target="../media/image74.png"/><Relationship Id="rId7" Type="http://schemas.openxmlformats.org/officeDocument/2006/relationships/customXml" Target="../ink/ink26.xml"/><Relationship Id="rId69" Type="http://schemas.openxmlformats.org/officeDocument/2006/relationships/customXml" Target="../ink/ink57.xml"/><Relationship Id="rId68" Type="http://schemas.openxmlformats.org/officeDocument/2006/relationships/image" Target="../media/image73.png"/><Relationship Id="rId67" Type="http://schemas.openxmlformats.org/officeDocument/2006/relationships/customXml" Target="../ink/ink56.xml"/><Relationship Id="rId66" Type="http://schemas.openxmlformats.org/officeDocument/2006/relationships/image" Target="../media/image72.png"/><Relationship Id="rId65" Type="http://schemas.openxmlformats.org/officeDocument/2006/relationships/customXml" Target="../ink/ink55.xml"/><Relationship Id="rId64" Type="http://schemas.openxmlformats.org/officeDocument/2006/relationships/image" Target="../media/image71.png"/><Relationship Id="rId63" Type="http://schemas.openxmlformats.org/officeDocument/2006/relationships/customXml" Target="../ink/ink54.xml"/><Relationship Id="rId62" Type="http://schemas.openxmlformats.org/officeDocument/2006/relationships/image" Target="../media/image70.png"/><Relationship Id="rId61" Type="http://schemas.openxmlformats.org/officeDocument/2006/relationships/customXml" Target="../ink/ink53.xml"/><Relationship Id="rId60" Type="http://schemas.openxmlformats.org/officeDocument/2006/relationships/image" Target="../media/image69.png"/><Relationship Id="rId6" Type="http://schemas.openxmlformats.org/officeDocument/2006/relationships/image" Target="../media/image42.png"/><Relationship Id="rId59" Type="http://schemas.openxmlformats.org/officeDocument/2006/relationships/customXml" Target="../ink/ink52.xml"/><Relationship Id="rId58" Type="http://schemas.openxmlformats.org/officeDocument/2006/relationships/image" Target="../media/image68.png"/><Relationship Id="rId57" Type="http://schemas.openxmlformats.org/officeDocument/2006/relationships/customXml" Target="../ink/ink51.xml"/><Relationship Id="rId56" Type="http://schemas.openxmlformats.org/officeDocument/2006/relationships/image" Target="../media/image67.png"/><Relationship Id="rId55" Type="http://schemas.openxmlformats.org/officeDocument/2006/relationships/customXml" Target="../ink/ink50.xml"/><Relationship Id="rId54" Type="http://schemas.openxmlformats.org/officeDocument/2006/relationships/image" Target="../media/image66.png"/><Relationship Id="rId53" Type="http://schemas.openxmlformats.org/officeDocument/2006/relationships/customXml" Target="../ink/ink49.xml"/><Relationship Id="rId52" Type="http://schemas.openxmlformats.org/officeDocument/2006/relationships/image" Target="../media/image65.png"/><Relationship Id="rId51" Type="http://schemas.openxmlformats.org/officeDocument/2006/relationships/customXml" Target="../ink/ink48.xml"/><Relationship Id="rId50" Type="http://schemas.openxmlformats.org/officeDocument/2006/relationships/image" Target="../media/image64.png"/><Relationship Id="rId5" Type="http://schemas.openxmlformats.org/officeDocument/2006/relationships/customXml" Target="../ink/ink25.xml"/><Relationship Id="rId49" Type="http://schemas.openxmlformats.org/officeDocument/2006/relationships/customXml" Target="../ink/ink47.xml"/><Relationship Id="rId48" Type="http://schemas.openxmlformats.org/officeDocument/2006/relationships/image" Target="../media/image63.png"/><Relationship Id="rId47" Type="http://schemas.openxmlformats.org/officeDocument/2006/relationships/customXml" Target="../ink/ink46.xml"/><Relationship Id="rId46" Type="http://schemas.openxmlformats.org/officeDocument/2006/relationships/image" Target="../media/image62.png"/><Relationship Id="rId45" Type="http://schemas.openxmlformats.org/officeDocument/2006/relationships/customXml" Target="../ink/ink45.xml"/><Relationship Id="rId44" Type="http://schemas.openxmlformats.org/officeDocument/2006/relationships/image" Target="../media/image61.png"/><Relationship Id="rId43" Type="http://schemas.openxmlformats.org/officeDocument/2006/relationships/customXml" Target="../ink/ink44.xml"/><Relationship Id="rId42" Type="http://schemas.openxmlformats.org/officeDocument/2006/relationships/image" Target="../media/image60.png"/><Relationship Id="rId41" Type="http://schemas.openxmlformats.org/officeDocument/2006/relationships/customXml" Target="../ink/ink43.xml"/><Relationship Id="rId40" Type="http://schemas.openxmlformats.org/officeDocument/2006/relationships/image" Target="../media/image59.png"/><Relationship Id="rId4" Type="http://schemas.openxmlformats.org/officeDocument/2006/relationships/image" Target="../media/image41.png"/><Relationship Id="rId39" Type="http://schemas.openxmlformats.org/officeDocument/2006/relationships/customXml" Target="../ink/ink42.xml"/><Relationship Id="rId38" Type="http://schemas.openxmlformats.org/officeDocument/2006/relationships/image" Target="../media/image58.png"/><Relationship Id="rId37" Type="http://schemas.openxmlformats.org/officeDocument/2006/relationships/customXml" Target="../ink/ink41.xml"/><Relationship Id="rId36" Type="http://schemas.openxmlformats.org/officeDocument/2006/relationships/image" Target="../media/image57.png"/><Relationship Id="rId35" Type="http://schemas.openxmlformats.org/officeDocument/2006/relationships/customXml" Target="../ink/ink40.xml"/><Relationship Id="rId34" Type="http://schemas.openxmlformats.org/officeDocument/2006/relationships/image" Target="../media/image56.png"/><Relationship Id="rId33" Type="http://schemas.openxmlformats.org/officeDocument/2006/relationships/customXml" Target="../ink/ink39.xml"/><Relationship Id="rId32" Type="http://schemas.openxmlformats.org/officeDocument/2006/relationships/image" Target="../media/image55.png"/><Relationship Id="rId31" Type="http://schemas.openxmlformats.org/officeDocument/2006/relationships/customXml" Target="../ink/ink38.xml"/><Relationship Id="rId30" Type="http://schemas.openxmlformats.org/officeDocument/2006/relationships/image" Target="../media/image54.png"/><Relationship Id="rId3" Type="http://schemas.openxmlformats.org/officeDocument/2006/relationships/customXml" Target="../ink/ink24.xml"/><Relationship Id="rId29" Type="http://schemas.openxmlformats.org/officeDocument/2006/relationships/customXml" Target="../ink/ink37.xml"/><Relationship Id="rId28" Type="http://schemas.openxmlformats.org/officeDocument/2006/relationships/image" Target="../media/image53.png"/><Relationship Id="rId27" Type="http://schemas.openxmlformats.org/officeDocument/2006/relationships/customXml" Target="../ink/ink36.xml"/><Relationship Id="rId26" Type="http://schemas.openxmlformats.org/officeDocument/2006/relationships/image" Target="../media/image52.png"/><Relationship Id="rId25" Type="http://schemas.openxmlformats.org/officeDocument/2006/relationships/customXml" Target="../ink/ink35.xml"/><Relationship Id="rId24" Type="http://schemas.openxmlformats.org/officeDocument/2006/relationships/image" Target="../media/image51.png"/><Relationship Id="rId23" Type="http://schemas.openxmlformats.org/officeDocument/2006/relationships/customXml" Target="../ink/ink34.xml"/><Relationship Id="rId22" Type="http://schemas.openxmlformats.org/officeDocument/2006/relationships/image" Target="../media/image50.png"/><Relationship Id="rId21" Type="http://schemas.openxmlformats.org/officeDocument/2006/relationships/customXml" Target="../ink/ink33.xml"/><Relationship Id="rId20" Type="http://schemas.openxmlformats.org/officeDocument/2006/relationships/image" Target="../media/image49.png"/><Relationship Id="rId2" Type="http://schemas.openxmlformats.org/officeDocument/2006/relationships/image" Target="../media/image40.png"/><Relationship Id="rId19" Type="http://schemas.openxmlformats.org/officeDocument/2006/relationships/customXml" Target="../ink/ink32.xml"/><Relationship Id="rId18" Type="http://schemas.openxmlformats.org/officeDocument/2006/relationships/image" Target="../media/image48.png"/><Relationship Id="rId17" Type="http://schemas.openxmlformats.org/officeDocument/2006/relationships/customXml" Target="../ink/ink31.xml"/><Relationship Id="rId16" Type="http://schemas.openxmlformats.org/officeDocument/2006/relationships/image" Target="../media/image47.png"/><Relationship Id="rId15" Type="http://schemas.openxmlformats.org/officeDocument/2006/relationships/customXml" Target="../ink/ink30.xml"/><Relationship Id="rId14" Type="http://schemas.openxmlformats.org/officeDocument/2006/relationships/image" Target="../media/image46.png"/><Relationship Id="rId13" Type="http://schemas.openxmlformats.org/officeDocument/2006/relationships/customXml" Target="../ink/ink29.xml"/><Relationship Id="rId12" Type="http://schemas.openxmlformats.org/officeDocument/2006/relationships/image" Target="../media/image45.png"/><Relationship Id="rId11" Type="http://schemas.openxmlformats.org/officeDocument/2006/relationships/customXml" Target="../ink/ink28.xml"/><Relationship Id="rId10" Type="http://schemas.openxmlformats.org/officeDocument/2006/relationships/image" Target="../media/image44.png"/><Relationship Id="rId1" Type="http://schemas.openxmlformats.org/officeDocument/2006/relationships/customXml" Target="../ink/ink2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5.xml"/><Relationship Id="rId8" Type="http://schemas.openxmlformats.org/officeDocument/2006/relationships/image" Target="../media/image91.png"/><Relationship Id="rId7" Type="http://schemas.openxmlformats.org/officeDocument/2006/relationships/customXml" Target="../ink/ink74.xml"/><Relationship Id="rId6" Type="http://schemas.openxmlformats.org/officeDocument/2006/relationships/image" Target="../media/image90.png"/><Relationship Id="rId5" Type="http://schemas.openxmlformats.org/officeDocument/2006/relationships/customXml" Target="../ink/ink73.xml"/><Relationship Id="rId4" Type="http://schemas.openxmlformats.org/officeDocument/2006/relationships/image" Target="../media/image89.png"/><Relationship Id="rId3" Type="http://schemas.openxmlformats.org/officeDocument/2006/relationships/customXml" Target="../ink/ink72.xml"/><Relationship Id="rId25" Type="http://schemas.openxmlformats.org/officeDocument/2006/relationships/slideLayout" Target="../slideLayouts/slideLayout12.xml"/><Relationship Id="rId24" Type="http://schemas.openxmlformats.org/officeDocument/2006/relationships/image" Target="../media/image99.png"/><Relationship Id="rId23" Type="http://schemas.openxmlformats.org/officeDocument/2006/relationships/customXml" Target="../ink/ink82.xml"/><Relationship Id="rId22" Type="http://schemas.openxmlformats.org/officeDocument/2006/relationships/image" Target="../media/image98.png"/><Relationship Id="rId21" Type="http://schemas.openxmlformats.org/officeDocument/2006/relationships/customXml" Target="../ink/ink81.xml"/><Relationship Id="rId20" Type="http://schemas.openxmlformats.org/officeDocument/2006/relationships/image" Target="../media/image97.png"/><Relationship Id="rId2" Type="http://schemas.openxmlformats.org/officeDocument/2006/relationships/image" Target="../media/image88.png"/><Relationship Id="rId19" Type="http://schemas.openxmlformats.org/officeDocument/2006/relationships/customXml" Target="../ink/ink80.xml"/><Relationship Id="rId18" Type="http://schemas.openxmlformats.org/officeDocument/2006/relationships/image" Target="../media/image96.png"/><Relationship Id="rId17" Type="http://schemas.openxmlformats.org/officeDocument/2006/relationships/customXml" Target="../ink/ink79.xml"/><Relationship Id="rId16" Type="http://schemas.openxmlformats.org/officeDocument/2006/relationships/image" Target="../media/image95.png"/><Relationship Id="rId15" Type="http://schemas.openxmlformats.org/officeDocument/2006/relationships/customXml" Target="../ink/ink78.xml"/><Relationship Id="rId14" Type="http://schemas.openxmlformats.org/officeDocument/2006/relationships/image" Target="../media/image94.png"/><Relationship Id="rId13" Type="http://schemas.openxmlformats.org/officeDocument/2006/relationships/customXml" Target="../ink/ink77.xml"/><Relationship Id="rId12" Type="http://schemas.openxmlformats.org/officeDocument/2006/relationships/image" Target="../media/image93.png"/><Relationship Id="rId11" Type="http://schemas.openxmlformats.org/officeDocument/2006/relationships/customXml" Target="../ink/ink76.xml"/><Relationship Id="rId10" Type="http://schemas.openxmlformats.org/officeDocument/2006/relationships/image" Target="../media/image92.png"/><Relationship Id="rId1" Type="http://schemas.openxmlformats.org/officeDocument/2006/relationships/customXml" Target="../ink/ink7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customXml" Target="../ink/ink85.xml"/><Relationship Id="rId4" Type="http://schemas.openxmlformats.org/officeDocument/2006/relationships/image" Target="../media/image101.png"/><Relationship Id="rId3" Type="http://schemas.openxmlformats.org/officeDocument/2006/relationships/customXml" Target="../ink/ink84.xml"/><Relationship Id="rId2" Type="http://schemas.openxmlformats.org/officeDocument/2006/relationships/image" Target="../media/image100.png"/><Relationship Id="rId1" Type="http://schemas.openxmlformats.org/officeDocument/2006/relationships/customXml" Target="../ink/ink83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4.png"/><Relationship Id="rId3" Type="http://schemas.openxmlformats.org/officeDocument/2006/relationships/customXml" Target="../ink/ink87.xml"/><Relationship Id="rId2" Type="http://schemas.openxmlformats.org/officeDocument/2006/relationships/image" Target="../media/image103.png"/><Relationship Id="rId1" Type="http://schemas.openxmlformats.org/officeDocument/2006/relationships/customXml" Target="../ink/ink8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customXml" Target="../ink/ink92.xml"/><Relationship Id="rId8" Type="http://schemas.openxmlformats.org/officeDocument/2006/relationships/image" Target="../media/image108.png"/><Relationship Id="rId7" Type="http://schemas.openxmlformats.org/officeDocument/2006/relationships/customXml" Target="../ink/ink91.xml"/><Relationship Id="rId6" Type="http://schemas.openxmlformats.org/officeDocument/2006/relationships/image" Target="../media/image107.png"/><Relationship Id="rId53" Type="http://schemas.openxmlformats.org/officeDocument/2006/relationships/slideLayout" Target="../slideLayouts/slideLayout2.xml"/><Relationship Id="rId52" Type="http://schemas.openxmlformats.org/officeDocument/2006/relationships/image" Target="../media/image130.png"/><Relationship Id="rId51" Type="http://schemas.openxmlformats.org/officeDocument/2006/relationships/customXml" Target="../ink/ink113.xml"/><Relationship Id="rId50" Type="http://schemas.openxmlformats.org/officeDocument/2006/relationships/image" Target="../media/image129.png"/><Relationship Id="rId5" Type="http://schemas.openxmlformats.org/officeDocument/2006/relationships/customXml" Target="../ink/ink90.xml"/><Relationship Id="rId49" Type="http://schemas.openxmlformats.org/officeDocument/2006/relationships/customXml" Target="../ink/ink112.xml"/><Relationship Id="rId48" Type="http://schemas.openxmlformats.org/officeDocument/2006/relationships/image" Target="../media/image128.png"/><Relationship Id="rId47" Type="http://schemas.openxmlformats.org/officeDocument/2006/relationships/customXml" Target="../ink/ink111.xml"/><Relationship Id="rId46" Type="http://schemas.openxmlformats.org/officeDocument/2006/relationships/image" Target="../media/image127.png"/><Relationship Id="rId45" Type="http://schemas.openxmlformats.org/officeDocument/2006/relationships/customXml" Target="../ink/ink110.xml"/><Relationship Id="rId44" Type="http://schemas.openxmlformats.org/officeDocument/2006/relationships/image" Target="../media/image126.png"/><Relationship Id="rId43" Type="http://schemas.openxmlformats.org/officeDocument/2006/relationships/customXml" Target="../ink/ink109.xml"/><Relationship Id="rId42" Type="http://schemas.openxmlformats.org/officeDocument/2006/relationships/image" Target="../media/image125.png"/><Relationship Id="rId41" Type="http://schemas.openxmlformats.org/officeDocument/2006/relationships/customXml" Target="../ink/ink108.xml"/><Relationship Id="rId40" Type="http://schemas.openxmlformats.org/officeDocument/2006/relationships/image" Target="../media/image124.png"/><Relationship Id="rId4" Type="http://schemas.openxmlformats.org/officeDocument/2006/relationships/image" Target="../media/image106.png"/><Relationship Id="rId39" Type="http://schemas.openxmlformats.org/officeDocument/2006/relationships/customXml" Target="../ink/ink107.xml"/><Relationship Id="rId38" Type="http://schemas.openxmlformats.org/officeDocument/2006/relationships/image" Target="../media/image123.png"/><Relationship Id="rId37" Type="http://schemas.openxmlformats.org/officeDocument/2006/relationships/customXml" Target="../ink/ink106.xml"/><Relationship Id="rId36" Type="http://schemas.openxmlformats.org/officeDocument/2006/relationships/image" Target="../media/image122.png"/><Relationship Id="rId35" Type="http://schemas.openxmlformats.org/officeDocument/2006/relationships/customXml" Target="../ink/ink105.xml"/><Relationship Id="rId34" Type="http://schemas.openxmlformats.org/officeDocument/2006/relationships/image" Target="../media/image121.png"/><Relationship Id="rId33" Type="http://schemas.openxmlformats.org/officeDocument/2006/relationships/customXml" Target="../ink/ink104.xml"/><Relationship Id="rId32" Type="http://schemas.openxmlformats.org/officeDocument/2006/relationships/image" Target="../media/image120.png"/><Relationship Id="rId31" Type="http://schemas.openxmlformats.org/officeDocument/2006/relationships/customXml" Target="../ink/ink103.xml"/><Relationship Id="rId30" Type="http://schemas.openxmlformats.org/officeDocument/2006/relationships/image" Target="../media/image119.png"/><Relationship Id="rId3" Type="http://schemas.openxmlformats.org/officeDocument/2006/relationships/customXml" Target="../ink/ink89.xml"/><Relationship Id="rId29" Type="http://schemas.openxmlformats.org/officeDocument/2006/relationships/customXml" Target="../ink/ink102.xml"/><Relationship Id="rId28" Type="http://schemas.openxmlformats.org/officeDocument/2006/relationships/image" Target="../media/image118.png"/><Relationship Id="rId27" Type="http://schemas.openxmlformats.org/officeDocument/2006/relationships/customXml" Target="../ink/ink101.xml"/><Relationship Id="rId26" Type="http://schemas.openxmlformats.org/officeDocument/2006/relationships/image" Target="../media/image117.png"/><Relationship Id="rId25" Type="http://schemas.openxmlformats.org/officeDocument/2006/relationships/customXml" Target="../ink/ink100.xml"/><Relationship Id="rId24" Type="http://schemas.openxmlformats.org/officeDocument/2006/relationships/image" Target="../media/image116.png"/><Relationship Id="rId23" Type="http://schemas.openxmlformats.org/officeDocument/2006/relationships/customXml" Target="../ink/ink99.xml"/><Relationship Id="rId22" Type="http://schemas.openxmlformats.org/officeDocument/2006/relationships/image" Target="../media/image115.png"/><Relationship Id="rId21" Type="http://schemas.openxmlformats.org/officeDocument/2006/relationships/customXml" Target="../ink/ink98.xml"/><Relationship Id="rId20" Type="http://schemas.openxmlformats.org/officeDocument/2006/relationships/image" Target="../media/image114.png"/><Relationship Id="rId2" Type="http://schemas.openxmlformats.org/officeDocument/2006/relationships/image" Target="../media/image105.png"/><Relationship Id="rId19" Type="http://schemas.openxmlformats.org/officeDocument/2006/relationships/customXml" Target="../ink/ink97.xml"/><Relationship Id="rId18" Type="http://schemas.openxmlformats.org/officeDocument/2006/relationships/image" Target="../media/image113.png"/><Relationship Id="rId17" Type="http://schemas.openxmlformats.org/officeDocument/2006/relationships/customXml" Target="../ink/ink96.xml"/><Relationship Id="rId16" Type="http://schemas.openxmlformats.org/officeDocument/2006/relationships/image" Target="../media/image112.png"/><Relationship Id="rId15" Type="http://schemas.openxmlformats.org/officeDocument/2006/relationships/customXml" Target="../ink/ink95.xml"/><Relationship Id="rId14" Type="http://schemas.openxmlformats.org/officeDocument/2006/relationships/image" Target="../media/image111.png"/><Relationship Id="rId13" Type="http://schemas.openxmlformats.org/officeDocument/2006/relationships/customXml" Target="../ink/ink94.xml"/><Relationship Id="rId12" Type="http://schemas.openxmlformats.org/officeDocument/2006/relationships/image" Target="../media/image110.png"/><Relationship Id="rId11" Type="http://schemas.openxmlformats.org/officeDocument/2006/relationships/customXml" Target="../ink/ink93.xml"/><Relationship Id="rId10" Type="http://schemas.openxmlformats.org/officeDocument/2006/relationships/image" Target="../media/image109.png"/><Relationship Id="rId1" Type="http://schemas.openxmlformats.org/officeDocument/2006/relationships/customXml" Target="../ink/ink8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5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4200"/>
              <a:t>第二章 运算方法和运算器</a:t>
            </a:r>
            <a:endParaRPr lang="zh-CN" altLang="en-US" sz="4200"/>
          </a:p>
        </p:txBody>
      </p:sp>
      <p:sp>
        <p:nvSpPr>
          <p:cNvPr id="4098" name="文本占位符 409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/>
              <a:t>2.1</a:t>
            </a:r>
            <a:r>
              <a:rPr lang="zh-CN" altLang="en-US"/>
              <a:t>数据与文字的表示</a:t>
            </a:r>
            <a:endParaRPr lang="zh-CN" altLang="en-US"/>
          </a:p>
          <a:p>
            <a:pPr>
              <a:buNone/>
            </a:pPr>
            <a:r>
              <a:rPr lang="en-US" altLang="zh-CN"/>
              <a:t>2.2</a:t>
            </a:r>
            <a:r>
              <a:rPr lang="zh-CN" altLang="en-US"/>
              <a:t>定点加法、减法运算</a:t>
            </a:r>
            <a:endParaRPr lang="zh-CN" altLang="en-US"/>
          </a:p>
          <a:p>
            <a:pPr>
              <a:buNone/>
            </a:pPr>
            <a:r>
              <a:rPr lang="en-US" altLang="zh-CN"/>
              <a:t>2.3</a:t>
            </a:r>
            <a:r>
              <a:rPr lang="zh-CN" altLang="en-US"/>
              <a:t>定点乘法运算</a:t>
            </a:r>
            <a:endParaRPr lang="zh-CN" altLang="en-US"/>
          </a:p>
          <a:p>
            <a:pPr>
              <a:buNone/>
            </a:pPr>
            <a:r>
              <a:rPr lang="en-US" altLang="zh-CN"/>
              <a:t>2.4</a:t>
            </a:r>
            <a:r>
              <a:rPr lang="zh-CN" altLang="en-US"/>
              <a:t>定点除法运算</a:t>
            </a:r>
            <a:endParaRPr lang="zh-CN" altLang="en-US"/>
          </a:p>
          <a:p>
            <a:pPr>
              <a:buNone/>
            </a:pPr>
            <a:r>
              <a:rPr lang="en-US" altLang="zh-CN"/>
              <a:t>2.5</a:t>
            </a:r>
            <a:r>
              <a:rPr lang="zh-CN" altLang="en-US"/>
              <a:t>定点运算器的组成</a:t>
            </a:r>
            <a:endParaRPr lang="zh-CN" altLang="en-US"/>
          </a:p>
          <a:p>
            <a:pPr>
              <a:buNone/>
            </a:pPr>
            <a:r>
              <a:rPr lang="en-US" altLang="zh-CN"/>
              <a:t>2.6</a:t>
            </a:r>
            <a:r>
              <a:rPr lang="zh-CN" altLang="en-US"/>
              <a:t>浮点运算与浮点运算器</a:t>
            </a:r>
            <a:endParaRPr lang="zh-CN" altLang="en-US"/>
          </a:p>
        </p:txBody>
      </p:sp>
      <p:sp>
        <p:nvSpPr>
          <p:cNvPr id="4099" name="动作按钮: 第一张 4099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>
                <a:latin typeface="Arial" charset="0"/>
                <a:ea typeface="隶书" pitchFamily="1" charset="-122"/>
              </a:rPr>
              <a:t>返回</a:t>
            </a:r>
            <a:endParaRPr lang="zh-CN" altLang="en-US" sz="1400">
              <a:latin typeface="Arial" charset="0"/>
              <a:ea typeface="隶书" pitchFamily="1" charset="-122"/>
            </a:endParaRPr>
          </a:p>
        </p:txBody>
      </p:sp>
      <p:sp>
        <p:nvSpPr>
          <p:cNvPr id="410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101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331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2-2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314" name="文本占位符 13314"/>
          <p:cNvSpPr>
            <a:spLocks noGrp="1"/>
          </p:cNvSpPr>
          <p:nvPr>
            <p:ph idx="1"/>
          </p:nvPr>
        </p:nvSpPr>
        <p:spPr>
          <a:xfrm>
            <a:off x="611188" y="1295400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十进制</a:t>
            </a:r>
            <a:r>
              <a:rPr lang="zh-CN" altLang="en-US">
                <a:solidFill>
                  <a:srgbClr val="CC0000"/>
                </a:solidFill>
              </a:rPr>
              <a:t>整数</a:t>
            </a:r>
            <a:r>
              <a:rPr lang="zh-CN" altLang="en-US">
                <a:solidFill>
                  <a:schemeClr val="tx2"/>
                </a:solidFill>
              </a:rPr>
              <a:t>转换为非十进制数</a:t>
            </a:r>
            <a:r>
              <a:rPr lang="en-US" altLang="zh-CN" sz="2400">
                <a:solidFill>
                  <a:schemeClr val="tx2"/>
                </a:solidFill>
                <a:latin typeface="Arial Narrow" pitchFamily="2" charset="0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除基取余法</a:t>
            </a:r>
            <a:endParaRPr lang="zh-CN" altLang="en-US" sz="2400">
              <a:solidFill>
                <a:schemeClr val="tx2"/>
              </a:solidFill>
              <a:latin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转换成八进制</a:t>
            </a:r>
            <a:endParaRPr lang="zh-CN" altLang="en-US"/>
          </a:p>
          <a:p>
            <a:pPr lvl="1">
              <a:lnSpc>
                <a:spcPct val="80000"/>
              </a:lnSpc>
              <a:buNone/>
            </a:pP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3315" name="文本框 13315"/>
          <p:cNvSpPr txBox="1"/>
          <p:nvPr/>
        </p:nvSpPr>
        <p:spPr>
          <a:xfrm>
            <a:off x="4649788" y="29924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余数</a:t>
            </a:r>
            <a:endParaRPr lang="zh-CN" altLang="en-US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3316" name="文本框 13316"/>
          <p:cNvSpPr txBox="1"/>
          <p:nvPr/>
        </p:nvSpPr>
        <p:spPr>
          <a:xfrm>
            <a:off x="5411788" y="5100638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八进制整数高位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3317" name="文本框 13317"/>
          <p:cNvSpPr txBox="1"/>
          <p:nvPr/>
        </p:nvSpPr>
        <p:spPr>
          <a:xfrm>
            <a:off x="5411788" y="3500438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八进制整数低位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3318" name="文本框 13318"/>
          <p:cNvSpPr txBox="1"/>
          <p:nvPr/>
        </p:nvSpPr>
        <p:spPr>
          <a:xfrm>
            <a:off x="992188" y="23622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例子：</a:t>
            </a:r>
            <a:r>
              <a:rPr lang="en-US" altLang="zh-CN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1725</a:t>
            </a:r>
            <a:endParaRPr lang="en-US" altLang="zh-CN" sz="2800" b="1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grpSp>
        <p:nvGrpSpPr>
          <p:cNvPr id="13319" name="组合 13319"/>
          <p:cNvGrpSpPr/>
          <p:nvPr/>
        </p:nvGrpSpPr>
        <p:grpSpPr>
          <a:xfrm>
            <a:off x="992188" y="5486400"/>
            <a:ext cx="3810000" cy="457200"/>
            <a:chOff x="0" y="0"/>
            <a:chExt cx="2400" cy="288"/>
          </a:xfrm>
        </p:grpSpPr>
        <p:sp>
          <p:nvSpPr>
            <p:cNvPr id="13320" name="文本框 13320"/>
            <p:cNvSpPr txBox="1"/>
            <p:nvPr/>
          </p:nvSpPr>
          <p:spPr>
            <a:xfrm>
              <a:off x="0" y="0"/>
              <a:ext cx="24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（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1725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） 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= 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（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3275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）</a:t>
              </a:r>
              <a:endParaRPr lang="zh-CN" altLang="en-US" sz="24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13321" name="文本框 13321"/>
            <p:cNvSpPr txBox="1"/>
            <p:nvPr/>
          </p:nvSpPr>
          <p:spPr>
            <a:xfrm>
              <a:off x="662" y="94"/>
              <a:ext cx="39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400" b="1">
                  <a:latin typeface="Times New Roman" pitchFamily="2" charset="0"/>
                  <a:ea typeface="宋体" charset="-122"/>
                </a:rPr>
                <a:t>10</a:t>
              </a:r>
              <a:endParaRPr lang="en-US" altLang="zh-CN" sz="14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13322" name="文本框 13322"/>
            <p:cNvSpPr txBox="1"/>
            <p:nvPr/>
          </p:nvSpPr>
          <p:spPr>
            <a:xfrm>
              <a:off x="1680" y="87"/>
              <a:ext cx="39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400" b="1">
                  <a:latin typeface="Times New Roman" pitchFamily="2" charset="0"/>
                  <a:ea typeface="宋体" charset="-122"/>
                </a:rPr>
                <a:t>8</a:t>
              </a:r>
              <a:endParaRPr lang="en-US" altLang="zh-CN" sz="1400" b="1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13323" name="直接连接符 13323"/>
          <p:cNvSpPr/>
          <p:nvPr/>
        </p:nvSpPr>
        <p:spPr>
          <a:xfrm>
            <a:off x="2227263" y="2854325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24" name="直接连接符 13324"/>
          <p:cNvSpPr/>
          <p:nvPr/>
        </p:nvSpPr>
        <p:spPr>
          <a:xfrm flipV="1">
            <a:off x="2227263" y="3463925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25" name="直接连接符 13325"/>
          <p:cNvSpPr/>
          <p:nvPr/>
        </p:nvSpPr>
        <p:spPr>
          <a:xfrm>
            <a:off x="2379663" y="3540125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26" name="直接连接符 13326"/>
          <p:cNvSpPr/>
          <p:nvPr/>
        </p:nvSpPr>
        <p:spPr>
          <a:xfrm>
            <a:off x="2455863" y="3463925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27" name="直接连接符 13327"/>
          <p:cNvSpPr/>
          <p:nvPr/>
        </p:nvSpPr>
        <p:spPr>
          <a:xfrm>
            <a:off x="2455863" y="3997325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28" name="直接连接符 13328"/>
          <p:cNvSpPr/>
          <p:nvPr/>
        </p:nvSpPr>
        <p:spPr>
          <a:xfrm>
            <a:off x="2608263" y="3997325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29" name="直接连接符 13329"/>
          <p:cNvSpPr/>
          <p:nvPr/>
        </p:nvSpPr>
        <p:spPr>
          <a:xfrm>
            <a:off x="2608263" y="453072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30" name="直接连接符 13330"/>
          <p:cNvSpPr/>
          <p:nvPr/>
        </p:nvSpPr>
        <p:spPr>
          <a:xfrm>
            <a:off x="2913063" y="453072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31" name="直接连接符 13331"/>
          <p:cNvSpPr/>
          <p:nvPr/>
        </p:nvSpPr>
        <p:spPr>
          <a:xfrm>
            <a:off x="2913063" y="506412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32" name="文本框 13332"/>
          <p:cNvSpPr txBox="1"/>
          <p:nvPr/>
        </p:nvSpPr>
        <p:spPr>
          <a:xfrm>
            <a:off x="2363788" y="29718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1725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33" name="文本框 13333"/>
          <p:cNvSpPr txBox="1"/>
          <p:nvPr/>
        </p:nvSpPr>
        <p:spPr>
          <a:xfrm>
            <a:off x="2516188" y="35052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215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34" name="文本框 13334"/>
          <p:cNvSpPr txBox="1"/>
          <p:nvPr/>
        </p:nvSpPr>
        <p:spPr>
          <a:xfrm>
            <a:off x="2592388" y="4114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35" name="文本框 13335"/>
          <p:cNvSpPr txBox="1"/>
          <p:nvPr/>
        </p:nvSpPr>
        <p:spPr>
          <a:xfrm>
            <a:off x="3049588" y="4648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36" name="文本框 13336"/>
          <p:cNvSpPr txBox="1"/>
          <p:nvPr/>
        </p:nvSpPr>
        <p:spPr>
          <a:xfrm>
            <a:off x="3049588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37" name="文本框 13337"/>
          <p:cNvSpPr txBox="1"/>
          <p:nvPr/>
        </p:nvSpPr>
        <p:spPr>
          <a:xfrm>
            <a:off x="1830388" y="2895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38" name="文本框 13338"/>
          <p:cNvSpPr txBox="1"/>
          <p:nvPr/>
        </p:nvSpPr>
        <p:spPr>
          <a:xfrm>
            <a:off x="2058988" y="3505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39" name="文本框 13339"/>
          <p:cNvSpPr txBox="1"/>
          <p:nvPr/>
        </p:nvSpPr>
        <p:spPr>
          <a:xfrm>
            <a:off x="2287588" y="4114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40" name="文本框 13340"/>
          <p:cNvSpPr txBox="1"/>
          <p:nvPr/>
        </p:nvSpPr>
        <p:spPr>
          <a:xfrm>
            <a:off x="2592388" y="4648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41" name="直接连接符 13341"/>
          <p:cNvSpPr/>
          <p:nvPr/>
        </p:nvSpPr>
        <p:spPr>
          <a:xfrm>
            <a:off x="3827463" y="36925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42" name="直接连接符 13342"/>
          <p:cNvSpPr/>
          <p:nvPr/>
        </p:nvSpPr>
        <p:spPr>
          <a:xfrm>
            <a:off x="3827463" y="42259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43" name="直接连接符 13343"/>
          <p:cNvSpPr/>
          <p:nvPr/>
        </p:nvSpPr>
        <p:spPr>
          <a:xfrm>
            <a:off x="3903663" y="52927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44" name="直接连接符 13344"/>
          <p:cNvSpPr/>
          <p:nvPr/>
        </p:nvSpPr>
        <p:spPr>
          <a:xfrm>
            <a:off x="3903663" y="48355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45" name="文本框 13345"/>
          <p:cNvSpPr txBox="1"/>
          <p:nvPr/>
        </p:nvSpPr>
        <p:spPr>
          <a:xfrm>
            <a:off x="4802188" y="3505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46" name="文本框 13346"/>
          <p:cNvSpPr txBox="1"/>
          <p:nvPr/>
        </p:nvSpPr>
        <p:spPr>
          <a:xfrm>
            <a:off x="4802188" y="4038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7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47" name="文本框 13347"/>
          <p:cNvSpPr txBox="1"/>
          <p:nvPr/>
        </p:nvSpPr>
        <p:spPr>
          <a:xfrm>
            <a:off x="4802188" y="4648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48" name="文本框 13348"/>
          <p:cNvSpPr txBox="1"/>
          <p:nvPr/>
        </p:nvSpPr>
        <p:spPr>
          <a:xfrm>
            <a:off x="4802188" y="510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3349" name="直接连接符 13349"/>
          <p:cNvSpPr/>
          <p:nvPr/>
        </p:nvSpPr>
        <p:spPr>
          <a:xfrm flipV="1">
            <a:off x="6478588" y="4071938"/>
            <a:ext cx="0" cy="990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35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3351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433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2-3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338" name="文本占位符 14338"/>
          <p:cNvSpPr>
            <a:spLocks noGrp="1"/>
          </p:cNvSpPr>
          <p:nvPr>
            <p:ph idx="1"/>
          </p:nvPr>
        </p:nvSpPr>
        <p:spPr>
          <a:xfrm>
            <a:off x="611188" y="1295400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十进制</a:t>
            </a:r>
            <a:r>
              <a:rPr lang="zh-CN" altLang="en-US">
                <a:solidFill>
                  <a:srgbClr val="CC0000"/>
                </a:solidFill>
              </a:rPr>
              <a:t>整数</a:t>
            </a:r>
            <a:r>
              <a:rPr lang="zh-CN" altLang="en-US">
                <a:solidFill>
                  <a:schemeClr val="tx2"/>
                </a:solidFill>
              </a:rPr>
              <a:t>转换为非十进制数</a:t>
            </a:r>
            <a:r>
              <a:rPr lang="en-US" altLang="zh-CN" sz="2400">
                <a:solidFill>
                  <a:schemeClr val="tx2"/>
                </a:solidFill>
                <a:latin typeface="Arial Narrow" pitchFamily="2" charset="0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除基取余法</a:t>
            </a:r>
            <a:endParaRPr lang="zh-CN" altLang="en-US" sz="2400">
              <a:solidFill>
                <a:schemeClr val="tx2"/>
              </a:solidFill>
              <a:latin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转换成十六进制</a:t>
            </a:r>
            <a:endParaRPr lang="zh-CN" altLang="en-US"/>
          </a:p>
          <a:p>
            <a:pPr lvl="1">
              <a:lnSpc>
                <a:spcPct val="80000"/>
              </a:lnSpc>
              <a:buNone/>
            </a:pP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4339" name="文本框 14339"/>
          <p:cNvSpPr txBox="1"/>
          <p:nvPr/>
        </p:nvSpPr>
        <p:spPr>
          <a:xfrm>
            <a:off x="4649788" y="29924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余数</a:t>
            </a:r>
            <a:endParaRPr lang="zh-CN" altLang="en-US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4340" name="文本框 14340"/>
          <p:cNvSpPr txBox="1"/>
          <p:nvPr/>
        </p:nvSpPr>
        <p:spPr>
          <a:xfrm>
            <a:off x="5259388" y="4876800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十六进制整数高位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4341" name="文本框 14341"/>
          <p:cNvSpPr txBox="1"/>
          <p:nvPr/>
        </p:nvSpPr>
        <p:spPr>
          <a:xfrm>
            <a:off x="5259388" y="3500438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十六进制整数低位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4342" name="文本框 14342"/>
          <p:cNvSpPr txBox="1"/>
          <p:nvPr/>
        </p:nvSpPr>
        <p:spPr>
          <a:xfrm>
            <a:off x="992188" y="2362200"/>
            <a:ext cx="2139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例子：</a:t>
            </a:r>
            <a:r>
              <a:rPr lang="en-US" altLang="zh-CN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12345</a:t>
            </a:r>
            <a:endParaRPr lang="en-US" altLang="zh-CN" sz="2800" b="1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grpSp>
        <p:nvGrpSpPr>
          <p:cNvPr id="14343" name="组合 14343"/>
          <p:cNvGrpSpPr/>
          <p:nvPr/>
        </p:nvGrpSpPr>
        <p:grpSpPr>
          <a:xfrm>
            <a:off x="992188" y="5486400"/>
            <a:ext cx="3810000" cy="457200"/>
            <a:chOff x="0" y="0"/>
            <a:chExt cx="2400" cy="288"/>
          </a:xfrm>
        </p:grpSpPr>
        <p:sp>
          <p:nvSpPr>
            <p:cNvPr id="14344" name="文本框 14344"/>
            <p:cNvSpPr txBox="1"/>
            <p:nvPr/>
          </p:nvSpPr>
          <p:spPr>
            <a:xfrm>
              <a:off x="0" y="0"/>
              <a:ext cx="24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（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12345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） 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= 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（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3039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）</a:t>
              </a:r>
              <a:endParaRPr lang="zh-CN" altLang="en-US" sz="24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14345" name="文本框 14345"/>
            <p:cNvSpPr txBox="1"/>
            <p:nvPr/>
          </p:nvSpPr>
          <p:spPr>
            <a:xfrm>
              <a:off x="767" y="94"/>
              <a:ext cx="39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400" b="1">
                  <a:latin typeface="Times New Roman" pitchFamily="2" charset="0"/>
                  <a:ea typeface="宋体" charset="-122"/>
                </a:rPr>
                <a:t>10</a:t>
              </a:r>
              <a:endParaRPr lang="en-US" altLang="zh-CN" sz="14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14346" name="文本框 14346"/>
            <p:cNvSpPr txBox="1"/>
            <p:nvPr/>
          </p:nvSpPr>
          <p:spPr>
            <a:xfrm>
              <a:off x="1766" y="87"/>
              <a:ext cx="39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400" b="1">
                  <a:latin typeface="Times New Roman" pitchFamily="2" charset="0"/>
                  <a:ea typeface="宋体" charset="-122"/>
                </a:rPr>
                <a:t>16</a:t>
              </a:r>
              <a:endParaRPr lang="en-US" altLang="zh-CN" sz="1400" b="1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14347" name="直接连接符 14347"/>
          <p:cNvSpPr/>
          <p:nvPr/>
        </p:nvSpPr>
        <p:spPr>
          <a:xfrm>
            <a:off x="2501900" y="293052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48" name="直接连接符 14348"/>
          <p:cNvSpPr/>
          <p:nvPr/>
        </p:nvSpPr>
        <p:spPr>
          <a:xfrm>
            <a:off x="2501900" y="3463925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49" name="直接连接符 14349"/>
          <p:cNvSpPr/>
          <p:nvPr/>
        </p:nvSpPr>
        <p:spPr>
          <a:xfrm>
            <a:off x="2730500" y="346392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50" name="直接连接符 14350"/>
          <p:cNvSpPr/>
          <p:nvPr/>
        </p:nvSpPr>
        <p:spPr>
          <a:xfrm flipV="1">
            <a:off x="2730500" y="3997325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51" name="直接连接符 14351"/>
          <p:cNvSpPr/>
          <p:nvPr/>
        </p:nvSpPr>
        <p:spPr>
          <a:xfrm>
            <a:off x="2959100" y="399732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52" name="直接连接符 14352"/>
          <p:cNvSpPr/>
          <p:nvPr/>
        </p:nvSpPr>
        <p:spPr>
          <a:xfrm>
            <a:off x="2959100" y="4454525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53" name="直接连接符 14353"/>
          <p:cNvSpPr/>
          <p:nvPr/>
        </p:nvSpPr>
        <p:spPr>
          <a:xfrm>
            <a:off x="3111500" y="445452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54" name="直接连接符 14354"/>
          <p:cNvSpPr/>
          <p:nvPr/>
        </p:nvSpPr>
        <p:spPr>
          <a:xfrm>
            <a:off x="3111500" y="49117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55" name="文本框 14355"/>
          <p:cNvSpPr txBox="1"/>
          <p:nvPr/>
        </p:nvSpPr>
        <p:spPr>
          <a:xfrm>
            <a:off x="2638425" y="2895600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12345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56" name="文本框 14356"/>
          <p:cNvSpPr txBox="1"/>
          <p:nvPr/>
        </p:nvSpPr>
        <p:spPr>
          <a:xfrm>
            <a:off x="2790825" y="35814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771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57" name="文本框 14357"/>
          <p:cNvSpPr txBox="1"/>
          <p:nvPr/>
        </p:nvSpPr>
        <p:spPr>
          <a:xfrm>
            <a:off x="3019425" y="4038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48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58" name="文本框 14358"/>
          <p:cNvSpPr txBox="1"/>
          <p:nvPr/>
        </p:nvSpPr>
        <p:spPr>
          <a:xfrm>
            <a:off x="3171825" y="4419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59" name="文本框 14359"/>
          <p:cNvSpPr txBox="1"/>
          <p:nvPr/>
        </p:nvSpPr>
        <p:spPr>
          <a:xfrm>
            <a:off x="2028825" y="2971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60" name="文本框 14360"/>
          <p:cNvSpPr txBox="1"/>
          <p:nvPr/>
        </p:nvSpPr>
        <p:spPr>
          <a:xfrm>
            <a:off x="2333625" y="3581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61" name="文本框 14361"/>
          <p:cNvSpPr txBox="1"/>
          <p:nvPr/>
        </p:nvSpPr>
        <p:spPr>
          <a:xfrm>
            <a:off x="2409825" y="4038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62" name="文本框 14362"/>
          <p:cNvSpPr txBox="1"/>
          <p:nvPr/>
        </p:nvSpPr>
        <p:spPr>
          <a:xfrm>
            <a:off x="2562225" y="4419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63" name="文本框 14363"/>
          <p:cNvSpPr txBox="1"/>
          <p:nvPr/>
        </p:nvSpPr>
        <p:spPr>
          <a:xfrm>
            <a:off x="3248025" y="4876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64" name="直接连接符 14364"/>
          <p:cNvSpPr/>
          <p:nvPr/>
        </p:nvSpPr>
        <p:spPr>
          <a:xfrm>
            <a:off x="3873500" y="37687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65" name="直接连接符 14365"/>
          <p:cNvSpPr/>
          <p:nvPr/>
        </p:nvSpPr>
        <p:spPr>
          <a:xfrm>
            <a:off x="3873500" y="42259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66" name="直接连接符 14366"/>
          <p:cNvSpPr/>
          <p:nvPr/>
        </p:nvSpPr>
        <p:spPr>
          <a:xfrm>
            <a:off x="3873500" y="46831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67" name="直接连接符 14367"/>
          <p:cNvSpPr/>
          <p:nvPr/>
        </p:nvSpPr>
        <p:spPr>
          <a:xfrm>
            <a:off x="3949700" y="5064125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68" name="文本框 14368"/>
          <p:cNvSpPr txBox="1"/>
          <p:nvPr/>
        </p:nvSpPr>
        <p:spPr>
          <a:xfrm>
            <a:off x="4848225" y="3505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9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69" name="文本框 14369"/>
          <p:cNvSpPr txBox="1"/>
          <p:nvPr/>
        </p:nvSpPr>
        <p:spPr>
          <a:xfrm>
            <a:off x="4864100" y="3997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70" name="文本框 14370"/>
          <p:cNvSpPr txBox="1"/>
          <p:nvPr/>
        </p:nvSpPr>
        <p:spPr>
          <a:xfrm>
            <a:off x="4848225" y="4419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71" name="文本框 14371"/>
          <p:cNvSpPr txBox="1"/>
          <p:nvPr/>
        </p:nvSpPr>
        <p:spPr>
          <a:xfrm>
            <a:off x="4848225" y="4876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4372" name="直接连接符 14372"/>
          <p:cNvSpPr/>
          <p:nvPr/>
        </p:nvSpPr>
        <p:spPr>
          <a:xfrm flipV="1">
            <a:off x="6402388" y="3962400"/>
            <a:ext cx="0" cy="8382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437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437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3-1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5362" name="文本占位符 15362"/>
          <p:cNvSpPr>
            <a:spLocks noGrp="1"/>
          </p:cNvSpPr>
          <p:nvPr>
            <p:ph idx="1"/>
          </p:nvPr>
        </p:nvSpPr>
        <p:spPr>
          <a:xfrm>
            <a:off x="684213" y="1295400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十进制</a:t>
            </a:r>
            <a:r>
              <a:rPr lang="zh-CN" altLang="en-US">
                <a:solidFill>
                  <a:srgbClr val="CC0000"/>
                </a:solidFill>
              </a:rPr>
              <a:t>小数</a:t>
            </a:r>
            <a:r>
              <a:rPr lang="zh-CN" altLang="en-US">
                <a:solidFill>
                  <a:schemeClr val="tx2"/>
                </a:solidFill>
              </a:rPr>
              <a:t>转换为非十进制数</a:t>
            </a:r>
            <a:r>
              <a:rPr lang="en-US" altLang="zh-CN" sz="2400">
                <a:solidFill>
                  <a:schemeClr val="tx2"/>
                </a:solidFill>
                <a:latin typeface="Arial Narrow" pitchFamily="2" charset="0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乘基取整法</a:t>
            </a:r>
            <a:endParaRPr lang="zh-CN" altLang="en-US" sz="2400">
              <a:solidFill>
                <a:schemeClr val="tx2"/>
              </a:solidFill>
              <a:latin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转换成二进制</a:t>
            </a:r>
            <a:endParaRPr lang="zh-CN" altLang="en-US"/>
          </a:p>
          <a:p>
            <a:pPr lvl="1">
              <a:lnSpc>
                <a:spcPct val="80000"/>
              </a:lnSpc>
              <a:buNone/>
            </a:pP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5363" name="文本框 15363"/>
          <p:cNvSpPr txBox="1"/>
          <p:nvPr/>
        </p:nvSpPr>
        <p:spPr>
          <a:xfrm>
            <a:off x="1065213" y="23622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例子：</a:t>
            </a:r>
            <a:r>
              <a:rPr lang="en-US" altLang="zh-CN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0.75</a:t>
            </a:r>
            <a:endParaRPr lang="en-US" altLang="zh-CN" sz="2800" b="1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5364" name="文本框 15364"/>
          <p:cNvSpPr txBox="1"/>
          <p:nvPr/>
        </p:nvSpPr>
        <p:spPr>
          <a:xfrm>
            <a:off x="1065213" y="5486400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2" charset="0"/>
                <a:ea typeface="宋体" charset="-122"/>
              </a:rPr>
              <a:t>（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0.75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） 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= 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（ 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0.11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）</a:t>
            </a:r>
            <a:endParaRPr lang="zh-CN" altLang="en-US" sz="2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5365" name="文本框 15365"/>
          <p:cNvSpPr txBox="1"/>
          <p:nvPr/>
        </p:nvSpPr>
        <p:spPr>
          <a:xfrm>
            <a:off x="2058988" y="5638800"/>
            <a:ext cx="6254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>
                <a:latin typeface="Times New Roman" pitchFamily="2" charset="0"/>
                <a:ea typeface="宋体" charset="-122"/>
              </a:rPr>
              <a:t>10</a:t>
            </a:r>
            <a:endParaRPr lang="en-US" altLang="zh-CN" sz="1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5366" name="文本框 15366"/>
          <p:cNvSpPr txBox="1"/>
          <p:nvPr/>
        </p:nvSpPr>
        <p:spPr>
          <a:xfrm>
            <a:off x="3640138" y="5624513"/>
            <a:ext cx="6254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>
                <a:latin typeface="Times New Roman" pitchFamily="2" charset="0"/>
                <a:ea typeface="宋体" charset="-122"/>
              </a:rPr>
              <a:t>2</a:t>
            </a:r>
            <a:endParaRPr lang="en-US" altLang="zh-CN" sz="1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5367" name="文本框 15367"/>
          <p:cNvSpPr txBox="1"/>
          <p:nvPr/>
        </p:nvSpPr>
        <p:spPr>
          <a:xfrm>
            <a:off x="1887538" y="2971800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0.75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graphicFrame>
        <p:nvGraphicFramePr>
          <p:cNvPr id="15368" name="对象 15368"/>
          <p:cNvGraphicFramePr>
            <a:graphicFrameLocks noChangeAspect="1"/>
          </p:cNvGraphicFramePr>
          <p:nvPr/>
        </p:nvGraphicFramePr>
        <p:xfrm>
          <a:off x="1674813" y="3311525"/>
          <a:ext cx="715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4813" y="3311525"/>
                        <a:ext cx="7159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文本框 15369"/>
          <p:cNvSpPr txBox="1"/>
          <p:nvPr/>
        </p:nvSpPr>
        <p:spPr>
          <a:xfrm>
            <a:off x="2192338" y="3276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5370" name="直接连接符 15370"/>
          <p:cNvSpPr/>
          <p:nvPr/>
        </p:nvSpPr>
        <p:spPr>
          <a:xfrm flipV="1">
            <a:off x="1674813" y="376872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5371" name="文本框 15371"/>
          <p:cNvSpPr txBox="1"/>
          <p:nvPr/>
        </p:nvSpPr>
        <p:spPr>
          <a:xfrm>
            <a:off x="1887538" y="3733800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1.50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graphicFrame>
        <p:nvGraphicFramePr>
          <p:cNvPr id="15372" name="对象 15372"/>
          <p:cNvGraphicFramePr>
            <a:graphicFrameLocks noChangeAspect="1"/>
          </p:cNvGraphicFramePr>
          <p:nvPr/>
        </p:nvGraphicFramePr>
        <p:xfrm>
          <a:off x="1674813" y="4149725"/>
          <a:ext cx="715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4813" y="4149725"/>
                        <a:ext cx="7159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文本框 15373"/>
          <p:cNvSpPr txBox="1"/>
          <p:nvPr/>
        </p:nvSpPr>
        <p:spPr>
          <a:xfrm>
            <a:off x="2192338" y="4038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5374" name="直接连接符 15374"/>
          <p:cNvSpPr/>
          <p:nvPr/>
        </p:nvSpPr>
        <p:spPr>
          <a:xfrm>
            <a:off x="1674813" y="460692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5375" name="文本框 15375"/>
          <p:cNvSpPr txBox="1"/>
          <p:nvPr/>
        </p:nvSpPr>
        <p:spPr>
          <a:xfrm>
            <a:off x="1887538" y="4648200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1.00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5376" name="直接连接符 15376"/>
          <p:cNvSpPr/>
          <p:nvPr/>
        </p:nvSpPr>
        <p:spPr>
          <a:xfrm>
            <a:off x="2894013" y="3997325"/>
            <a:ext cx="9906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5377" name="直接连接符 15377"/>
          <p:cNvSpPr/>
          <p:nvPr/>
        </p:nvSpPr>
        <p:spPr>
          <a:xfrm>
            <a:off x="2970213" y="4911725"/>
            <a:ext cx="9144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5378" name="文本框 15378"/>
          <p:cNvSpPr txBox="1"/>
          <p:nvPr/>
        </p:nvSpPr>
        <p:spPr>
          <a:xfrm>
            <a:off x="3944938" y="3733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5379" name="文本框 15379"/>
          <p:cNvSpPr txBox="1"/>
          <p:nvPr/>
        </p:nvSpPr>
        <p:spPr>
          <a:xfrm>
            <a:off x="3944938" y="472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5380" name="文本框 15380"/>
          <p:cNvSpPr txBox="1"/>
          <p:nvPr/>
        </p:nvSpPr>
        <p:spPr>
          <a:xfrm>
            <a:off x="3792538" y="317976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整数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5381" name="文本框 15381"/>
          <p:cNvSpPr txBox="1"/>
          <p:nvPr/>
        </p:nvSpPr>
        <p:spPr>
          <a:xfrm>
            <a:off x="5027613" y="3713163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二进制小数首位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5382" name="文本框 15382"/>
          <p:cNvSpPr txBox="1"/>
          <p:nvPr/>
        </p:nvSpPr>
        <p:spPr>
          <a:xfrm>
            <a:off x="5103813" y="4800600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二进制小数末位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5383" name="直接连接符 15383"/>
          <p:cNvSpPr/>
          <p:nvPr/>
        </p:nvSpPr>
        <p:spPr>
          <a:xfrm>
            <a:off x="6170613" y="41910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538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5385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6385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3-3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6386" name="文本占位符 16386"/>
          <p:cNvSpPr>
            <a:spLocks noGrp="1"/>
          </p:cNvSpPr>
          <p:nvPr>
            <p:ph idx="1"/>
          </p:nvPr>
        </p:nvSpPr>
        <p:spPr>
          <a:xfrm>
            <a:off x="611188" y="1295400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十进制</a:t>
            </a:r>
            <a:r>
              <a:rPr lang="zh-CN" altLang="en-US">
                <a:solidFill>
                  <a:srgbClr val="CC0000"/>
                </a:solidFill>
              </a:rPr>
              <a:t>小数</a:t>
            </a:r>
            <a:r>
              <a:rPr lang="zh-CN" altLang="en-US">
                <a:solidFill>
                  <a:schemeClr val="tx2"/>
                </a:solidFill>
              </a:rPr>
              <a:t>转换为非十进制数</a:t>
            </a:r>
            <a:r>
              <a:rPr lang="en-US" altLang="zh-CN" sz="2400">
                <a:solidFill>
                  <a:schemeClr val="tx2"/>
                </a:solidFill>
                <a:latin typeface="Arial Narrow" pitchFamily="2" charset="0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乘基取整法</a:t>
            </a:r>
            <a:endParaRPr lang="zh-CN" altLang="en-US" sz="2400">
              <a:solidFill>
                <a:schemeClr val="tx2"/>
              </a:solidFill>
              <a:latin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转换成八进制</a:t>
            </a:r>
            <a:endParaRPr lang="zh-CN" altLang="en-US"/>
          </a:p>
          <a:p>
            <a:pPr lvl="1">
              <a:lnSpc>
                <a:spcPct val="80000"/>
              </a:lnSpc>
              <a:buNone/>
            </a:pP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6387" name="文本框 16387"/>
          <p:cNvSpPr txBox="1"/>
          <p:nvPr/>
        </p:nvSpPr>
        <p:spPr>
          <a:xfrm>
            <a:off x="992188" y="23622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例子：</a:t>
            </a:r>
            <a:r>
              <a:rPr lang="en-US" altLang="zh-CN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0.6875</a:t>
            </a:r>
            <a:endParaRPr lang="en-US" altLang="zh-CN" sz="2800" b="1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6388" name="文本框 16388"/>
          <p:cNvSpPr txBox="1"/>
          <p:nvPr/>
        </p:nvSpPr>
        <p:spPr>
          <a:xfrm>
            <a:off x="992188" y="5486400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2" charset="0"/>
                <a:ea typeface="宋体" charset="-122"/>
              </a:rPr>
              <a:t>（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0.6875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） 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= 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（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0.54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）</a:t>
            </a:r>
            <a:endParaRPr lang="zh-CN" altLang="en-US" sz="2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6389" name="文本框 16389"/>
          <p:cNvSpPr txBox="1"/>
          <p:nvPr/>
        </p:nvSpPr>
        <p:spPr>
          <a:xfrm>
            <a:off x="2271713" y="5638800"/>
            <a:ext cx="6254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>
                <a:latin typeface="Times New Roman" pitchFamily="2" charset="0"/>
                <a:ea typeface="宋体" charset="-122"/>
              </a:rPr>
              <a:t>10</a:t>
            </a:r>
            <a:endParaRPr lang="en-US" altLang="zh-CN" sz="1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6390" name="文本框 16390"/>
          <p:cNvSpPr txBox="1"/>
          <p:nvPr/>
        </p:nvSpPr>
        <p:spPr>
          <a:xfrm>
            <a:off x="3811588" y="5624513"/>
            <a:ext cx="6254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>
                <a:latin typeface="Times New Roman" pitchFamily="2" charset="0"/>
                <a:ea typeface="宋体" charset="-122"/>
              </a:rPr>
              <a:t>8</a:t>
            </a:r>
            <a:endParaRPr lang="en-US" altLang="zh-CN" sz="1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6391" name="文本框 16391"/>
          <p:cNvSpPr txBox="1"/>
          <p:nvPr/>
        </p:nvSpPr>
        <p:spPr>
          <a:xfrm>
            <a:off x="3719513" y="317976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整数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6392" name="文本框 16392"/>
          <p:cNvSpPr txBox="1"/>
          <p:nvPr/>
        </p:nvSpPr>
        <p:spPr>
          <a:xfrm>
            <a:off x="5030788" y="3598863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八进制小数首位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6393" name="文本框 16393"/>
          <p:cNvSpPr txBox="1"/>
          <p:nvPr/>
        </p:nvSpPr>
        <p:spPr>
          <a:xfrm>
            <a:off x="5049838" y="4648200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八进制小数末位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graphicFrame>
        <p:nvGraphicFramePr>
          <p:cNvPr id="16394" name="对象 16394"/>
          <p:cNvGraphicFramePr>
            <a:graphicFrameLocks noChangeAspect="1"/>
          </p:cNvGraphicFramePr>
          <p:nvPr/>
        </p:nvGraphicFramePr>
        <p:xfrm>
          <a:off x="1782763" y="3333750"/>
          <a:ext cx="542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2763" y="3333750"/>
                        <a:ext cx="54292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文本框 16395"/>
          <p:cNvSpPr txBox="1"/>
          <p:nvPr/>
        </p:nvSpPr>
        <p:spPr>
          <a:xfrm>
            <a:off x="2071688" y="2917825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0.6875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6396" name="文本框 16396"/>
          <p:cNvSpPr txBox="1"/>
          <p:nvPr/>
        </p:nvSpPr>
        <p:spPr>
          <a:xfrm>
            <a:off x="2757488" y="32988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6397" name="直接连接符 16397"/>
          <p:cNvSpPr/>
          <p:nvPr/>
        </p:nvSpPr>
        <p:spPr>
          <a:xfrm>
            <a:off x="1782763" y="363855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398" name="文本框 16398"/>
          <p:cNvSpPr txBox="1"/>
          <p:nvPr/>
        </p:nvSpPr>
        <p:spPr>
          <a:xfrm>
            <a:off x="1995488" y="3603625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5.5000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graphicFrame>
        <p:nvGraphicFramePr>
          <p:cNvPr id="16399" name="对象 16399"/>
          <p:cNvGraphicFramePr>
            <a:graphicFrameLocks noChangeAspect="1"/>
          </p:cNvGraphicFramePr>
          <p:nvPr/>
        </p:nvGraphicFramePr>
        <p:xfrm>
          <a:off x="1782763" y="4095750"/>
          <a:ext cx="542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2763" y="4095750"/>
                        <a:ext cx="54292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文本框 16400"/>
          <p:cNvSpPr txBox="1"/>
          <p:nvPr/>
        </p:nvSpPr>
        <p:spPr>
          <a:xfrm>
            <a:off x="2681288" y="40608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6401" name="直接连接符 16401"/>
          <p:cNvSpPr/>
          <p:nvPr/>
        </p:nvSpPr>
        <p:spPr>
          <a:xfrm>
            <a:off x="1782763" y="447675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402" name="文本框 16402"/>
          <p:cNvSpPr txBox="1"/>
          <p:nvPr/>
        </p:nvSpPr>
        <p:spPr>
          <a:xfrm>
            <a:off x="1995488" y="4594225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4.0000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6403" name="直接连接符 16403"/>
          <p:cNvSpPr/>
          <p:nvPr/>
        </p:nvSpPr>
        <p:spPr>
          <a:xfrm>
            <a:off x="3249613" y="38481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404" name="直接连接符 16404"/>
          <p:cNvSpPr/>
          <p:nvPr/>
        </p:nvSpPr>
        <p:spPr>
          <a:xfrm>
            <a:off x="3221038" y="48387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405" name="文本框 16405"/>
          <p:cNvSpPr txBox="1"/>
          <p:nvPr/>
        </p:nvSpPr>
        <p:spPr>
          <a:xfrm>
            <a:off x="3871913" y="3660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6406" name="文本框 16406"/>
          <p:cNvSpPr txBox="1"/>
          <p:nvPr/>
        </p:nvSpPr>
        <p:spPr>
          <a:xfrm>
            <a:off x="3871913" y="45989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4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6407" name="直接连接符 16407"/>
          <p:cNvSpPr/>
          <p:nvPr/>
        </p:nvSpPr>
        <p:spPr>
          <a:xfrm>
            <a:off x="6173788" y="4038600"/>
            <a:ext cx="0" cy="609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640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6409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3-2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7410" name="文本占位符 17410"/>
          <p:cNvSpPr>
            <a:spLocks noGrp="1"/>
          </p:cNvSpPr>
          <p:nvPr>
            <p:ph idx="1"/>
          </p:nvPr>
        </p:nvSpPr>
        <p:spPr>
          <a:xfrm>
            <a:off x="684213" y="1295400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十进制</a:t>
            </a:r>
            <a:r>
              <a:rPr lang="zh-CN" altLang="en-US">
                <a:solidFill>
                  <a:srgbClr val="CC0000"/>
                </a:solidFill>
              </a:rPr>
              <a:t>小数</a:t>
            </a:r>
            <a:r>
              <a:rPr lang="zh-CN" altLang="en-US">
                <a:solidFill>
                  <a:schemeClr val="tx2"/>
                </a:solidFill>
              </a:rPr>
              <a:t>转换为非十进制数</a:t>
            </a:r>
            <a:r>
              <a:rPr lang="en-US" altLang="zh-CN" sz="2400">
                <a:solidFill>
                  <a:schemeClr val="tx2"/>
                </a:solidFill>
                <a:latin typeface="Arial Narrow" pitchFamily="2" charset="0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乘基取整法</a:t>
            </a:r>
            <a:endParaRPr lang="zh-CN" altLang="en-US" sz="2400">
              <a:solidFill>
                <a:schemeClr val="tx2"/>
              </a:solidFill>
              <a:latin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转换成十六进制</a:t>
            </a:r>
            <a:endParaRPr lang="zh-CN" altLang="en-US"/>
          </a:p>
          <a:p>
            <a:pPr lvl="1">
              <a:lnSpc>
                <a:spcPct val="80000"/>
              </a:lnSpc>
              <a:buNone/>
            </a:pP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7411" name="文本框 17411"/>
          <p:cNvSpPr txBox="1"/>
          <p:nvPr/>
        </p:nvSpPr>
        <p:spPr>
          <a:xfrm>
            <a:off x="1065213" y="23622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例子：</a:t>
            </a:r>
            <a:r>
              <a:rPr lang="en-US" altLang="zh-CN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0.671875</a:t>
            </a:r>
            <a:endParaRPr lang="en-US" altLang="zh-CN" sz="2800" b="1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7412" name="文本框 17412"/>
          <p:cNvSpPr txBox="1"/>
          <p:nvPr/>
        </p:nvSpPr>
        <p:spPr>
          <a:xfrm>
            <a:off x="1065213" y="5486400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2" charset="0"/>
                <a:ea typeface="宋体" charset="-122"/>
              </a:rPr>
              <a:t>（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0.671875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） 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= 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（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0.AC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）</a:t>
            </a:r>
            <a:endParaRPr lang="zh-CN" altLang="en-US" sz="2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7413" name="文本框 17413"/>
          <p:cNvSpPr txBox="1"/>
          <p:nvPr/>
        </p:nvSpPr>
        <p:spPr>
          <a:xfrm>
            <a:off x="2665413" y="5638800"/>
            <a:ext cx="6254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>
                <a:latin typeface="Times New Roman" pitchFamily="2" charset="0"/>
                <a:ea typeface="宋体" charset="-122"/>
              </a:rPr>
              <a:t>10</a:t>
            </a:r>
            <a:endParaRPr lang="en-US" altLang="zh-CN" sz="1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7414" name="文本框 17414"/>
          <p:cNvSpPr txBox="1"/>
          <p:nvPr/>
        </p:nvSpPr>
        <p:spPr>
          <a:xfrm>
            <a:off x="4249738" y="5638800"/>
            <a:ext cx="6254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>
                <a:latin typeface="Times New Roman" pitchFamily="2" charset="0"/>
                <a:ea typeface="宋体" charset="-122"/>
              </a:rPr>
              <a:t>16</a:t>
            </a:r>
            <a:endParaRPr lang="en-US" altLang="zh-CN" sz="1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7415" name="文本框 17415"/>
          <p:cNvSpPr txBox="1"/>
          <p:nvPr/>
        </p:nvSpPr>
        <p:spPr>
          <a:xfrm>
            <a:off x="3792538" y="317976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整数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7416" name="文本框 17416"/>
          <p:cNvSpPr txBox="1"/>
          <p:nvPr/>
        </p:nvSpPr>
        <p:spPr>
          <a:xfrm>
            <a:off x="5103813" y="3598863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十六进制小数首位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7417" name="文本框 17417"/>
          <p:cNvSpPr txBox="1"/>
          <p:nvPr/>
        </p:nvSpPr>
        <p:spPr>
          <a:xfrm>
            <a:off x="5122863" y="4648200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十六进制小数末位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7418" name="直接连接符 17418"/>
          <p:cNvSpPr/>
          <p:nvPr/>
        </p:nvSpPr>
        <p:spPr>
          <a:xfrm>
            <a:off x="6246813" y="4038600"/>
            <a:ext cx="0" cy="609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aphicFrame>
        <p:nvGraphicFramePr>
          <p:cNvPr id="17419" name="对象 17419"/>
          <p:cNvGraphicFramePr>
            <a:graphicFrameLocks noChangeAspect="1"/>
          </p:cNvGraphicFramePr>
          <p:nvPr/>
        </p:nvGraphicFramePr>
        <p:xfrm>
          <a:off x="1522413" y="3311525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2413" y="3311525"/>
                        <a:ext cx="342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文本框 17420"/>
          <p:cNvSpPr txBox="1"/>
          <p:nvPr/>
        </p:nvSpPr>
        <p:spPr>
          <a:xfrm>
            <a:off x="1811338" y="2971800"/>
            <a:ext cx="1327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0.671875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7421" name="文本框 17421"/>
          <p:cNvSpPr txBox="1"/>
          <p:nvPr/>
        </p:nvSpPr>
        <p:spPr>
          <a:xfrm>
            <a:off x="2725738" y="3505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7422" name="直接连接符 17422"/>
          <p:cNvSpPr/>
          <p:nvPr/>
        </p:nvSpPr>
        <p:spPr>
          <a:xfrm>
            <a:off x="1674813" y="3844925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423" name="文本框 17423"/>
          <p:cNvSpPr txBox="1"/>
          <p:nvPr/>
        </p:nvSpPr>
        <p:spPr>
          <a:xfrm>
            <a:off x="1658938" y="38100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10.750000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graphicFrame>
        <p:nvGraphicFramePr>
          <p:cNvPr id="17424" name="对象 17424"/>
          <p:cNvGraphicFramePr>
            <a:graphicFrameLocks noChangeAspect="1"/>
          </p:cNvGraphicFramePr>
          <p:nvPr/>
        </p:nvGraphicFramePr>
        <p:xfrm>
          <a:off x="1598613" y="4225925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8613" y="4225925"/>
                        <a:ext cx="342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文本框 17425"/>
          <p:cNvSpPr txBox="1"/>
          <p:nvPr/>
        </p:nvSpPr>
        <p:spPr>
          <a:xfrm>
            <a:off x="2649538" y="4267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7426" name="直接连接符 17426"/>
          <p:cNvSpPr/>
          <p:nvPr/>
        </p:nvSpPr>
        <p:spPr>
          <a:xfrm>
            <a:off x="1674813" y="4683125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427" name="文本框 17427"/>
          <p:cNvSpPr txBox="1"/>
          <p:nvPr/>
        </p:nvSpPr>
        <p:spPr>
          <a:xfrm>
            <a:off x="1658938" y="46482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12.000000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7428" name="直接连接符 17428"/>
          <p:cNvSpPr/>
          <p:nvPr/>
        </p:nvSpPr>
        <p:spPr>
          <a:xfrm>
            <a:off x="3275013" y="3997325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429" name="直接连接符 17429"/>
          <p:cNvSpPr/>
          <p:nvPr/>
        </p:nvSpPr>
        <p:spPr>
          <a:xfrm>
            <a:off x="3275013" y="4911725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7430" name="文本框 17430"/>
          <p:cNvSpPr txBox="1"/>
          <p:nvPr/>
        </p:nvSpPr>
        <p:spPr>
          <a:xfrm>
            <a:off x="3944938" y="373380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A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7431" name="文本框 17431"/>
          <p:cNvSpPr txBox="1"/>
          <p:nvPr/>
        </p:nvSpPr>
        <p:spPr>
          <a:xfrm>
            <a:off x="3954463" y="46482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C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743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7433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843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8434" name="文本占位符 18434"/>
          <p:cNvSpPr>
            <a:spLocks noGrp="1"/>
          </p:cNvSpPr>
          <p:nvPr>
            <p:ph idx="1"/>
          </p:nvPr>
        </p:nvSpPr>
        <p:spPr>
          <a:xfrm>
            <a:off x="684213" y="1268413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十进制数转换为非十进制数</a:t>
            </a: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8435" name="文本框 18435"/>
          <p:cNvSpPr txBox="1"/>
          <p:nvPr/>
        </p:nvSpPr>
        <p:spPr>
          <a:xfrm>
            <a:off x="1065213" y="1801813"/>
            <a:ext cx="2139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例子：</a:t>
            </a:r>
            <a:r>
              <a:rPr lang="en-US" altLang="zh-CN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26.75</a:t>
            </a:r>
            <a:endParaRPr lang="en-US" altLang="zh-CN" sz="2800" b="1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8436" name="直接连接符 18436"/>
          <p:cNvSpPr/>
          <p:nvPr/>
        </p:nvSpPr>
        <p:spPr>
          <a:xfrm>
            <a:off x="1462088" y="2522538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37" name="直接连接符 18437"/>
          <p:cNvSpPr/>
          <p:nvPr/>
        </p:nvSpPr>
        <p:spPr>
          <a:xfrm>
            <a:off x="1462088" y="2827338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38" name="直接连接符 18438"/>
          <p:cNvSpPr/>
          <p:nvPr/>
        </p:nvSpPr>
        <p:spPr>
          <a:xfrm>
            <a:off x="1690688" y="2827338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39" name="直接连接符 18439"/>
          <p:cNvSpPr/>
          <p:nvPr/>
        </p:nvSpPr>
        <p:spPr>
          <a:xfrm>
            <a:off x="1690688" y="3208338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40" name="文本框 18440"/>
          <p:cNvSpPr txBox="1"/>
          <p:nvPr/>
        </p:nvSpPr>
        <p:spPr>
          <a:xfrm>
            <a:off x="1446213" y="241141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   2 6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41" name="文本框 18441"/>
          <p:cNvSpPr txBox="1"/>
          <p:nvPr/>
        </p:nvSpPr>
        <p:spPr>
          <a:xfrm>
            <a:off x="1141413" y="2411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42" name="文本框 18442"/>
          <p:cNvSpPr txBox="1"/>
          <p:nvPr/>
        </p:nvSpPr>
        <p:spPr>
          <a:xfrm>
            <a:off x="1674813" y="27924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43" name="文本框 18443"/>
          <p:cNvSpPr txBox="1"/>
          <p:nvPr/>
        </p:nvSpPr>
        <p:spPr>
          <a:xfrm>
            <a:off x="1370013" y="2792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44" name="直接连接符 18444"/>
          <p:cNvSpPr/>
          <p:nvPr/>
        </p:nvSpPr>
        <p:spPr>
          <a:xfrm>
            <a:off x="2528888" y="2674938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45" name="直接连接符 18445"/>
          <p:cNvSpPr/>
          <p:nvPr/>
        </p:nvSpPr>
        <p:spPr>
          <a:xfrm>
            <a:off x="1843088" y="3208338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46" name="直接连接符 18446"/>
          <p:cNvSpPr/>
          <p:nvPr/>
        </p:nvSpPr>
        <p:spPr>
          <a:xfrm>
            <a:off x="1843088" y="3589338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47" name="文本框 18447"/>
          <p:cNvSpPr txBox="1"/>
          <p:nvPr/>
        </p:nvSpPr>
        <p:spPr>
          <a:xfrm>
            <a:off x="1522413" y="3076575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48" name="文本框 18448"/>
          <p:cNvSpPr txBox="1"/>
          <p:nvPr/>
        </p:nvSpPr>
        <p:spPr>
          <a:xfrm>
            <a:off x="1598613" y="3173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49" name="文本框 18449"/>
          <p:cNvSpPr txBox="1"/>
          <p:nvPr/>
        </p:nvSpPr>
        <p:spPr>
          <a:xfrm>
            <a:off x="1903413" y="3173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50" name="直接连接符 18450"/>
          <p:cNvSpPr/>
          <p:nvPr/>
        </p:nvSpPr>
        <p:spPr>
          <a:xfrm>
            <a:off x="1995488" y="3589338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51" name="直接连接符 18451"/>
          <p:cNvSpPr/>
          <p:nvPr/>
        </p:nvSpPr>
        <p:spPr>
          <a:xfrm>
            <a:off x="1995488" y="3970338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52" name="文本框 18452"/>
          <p:cNvSpPr txBox="1"/>
          <p:nvPr/>
        </p:nvSpPr>
        <p:spPr>
          <a:xfrm>
            <a:off x="1674813" y="3554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53" name="文本框 18453"/>
          <p:cNvSpPr txBox="1"/>
          <p:nvPr/>
        </p:nvSpPr>
        <p:spPr>
          <a:xfrm>
            <a:off x="1979613" y="3554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54" name="直接连接符 18454"/>
          <p:cNvSpPr/>
          <p:nvPr/>
        </p:nvSpPr>
        <p:spPr>
          <a:xfrm>
            <a:off x="2147888" y="3970338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55" name="直接连接符 18455"/>
          <p:cNvSpPr/>
          <p:nvPr/>
        </p:nvSpPr>
        <p:spPr>
          <a:xfrm>
            <a:off x="2147888" y="4351338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56" name="文本框 18456"/>
          <p:cNvSpPr txBox="1"/>
          <p:nvPr/>
        </p:nvSpPr>
        <p:spPr>
          <a:xfrm>
            <a:off x="1827213" y="3935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57" name="文本框 18457"/>
          <p:cNvSpPr txBox="1"/>
          <p:nvPr/>
        </p:nvSpPr>
        <p:spPr>
          <a:xfrm>
            <a:off x="2208213" y="3935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58" name="文本框 18458"/>
          <p:cNvSpPr txBox="1"/>
          <p:nvPr/>
        </p:nvSpPr>
        <p:spPr>
          <a:xfrm>
            <a:off x="2224088" y="44275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59" name="文本框 18459"/>
          <p:cNvSpPr txBox="1"/>
          <p:nvPr/>
        </p:nvSpPr>
        <p:spPr>
          <a:xfrm>
            <a:off x="3446463" y="2903538"/>
            <a:ext cx="5492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60" name="文本框 18460"/>
          <p:cNvSpPr txBox="1"/>
          <p:nvPr/>
        </p:nvSpPr>
        <p:spPr>
          <a:xfrm>
            <a:off x="3443288" y="320833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61" name="文本框 18461"/>
          <p:cNvSpPr txBox="1"/>
          <p:nvPr/>
        </p:nvSpPr>
        <p:spPr>
          <a:xfrm>
            <a:off x="3443288" y="35893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62" name="文本框 18462"/>
          <p:cNvSpPr txBox="1"/>
          <p:nvPr/>
        </p:nvSpPr>
        <p:spPr>
          <a:xfrm>
            <a:off x="3443288" y="39608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63" name="文本框 18463"/>
          <p:cNvSpPr txBox="1"/>
          <p:nvPr/>
        </p:nvSpPr>
        <p:spPr>
          <a:xfrm>
            <a:off x="3443288" y="44370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64" name="文本框 18464"/>
          <p:cNvSpPr txBox="1"/>
          <p:nvPr/>
        </p:nvSpPr>
        <p:spPr>
          <a:xfrm>
            <a:off x="3275013" y="24669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余数</a:t>
            </a:r>
            <a:endParaRPr lang="zh-CN" altLang="en-US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8465" name="直接连接符 18465"/>
          <p:cNvSpPr/>
          <p:nvPr/>
        </p:nvSpPr>
        <p:spPr>
          <a:xfrm>
            <a:off x="2970213" y="30210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66" name="直接连接符 18466"/>
          <p:cNvSpPr/>
          <p:nvPr/>
        </p:nvSpPr>
        <p:spPr>
          <a:xfrm>
            <a:off x="2970213" y="343535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67" name="直接连接符 18467"/>
          <p:cNvSpPr/>
          <p:nvPr/>
        </p:nvSpPr>
        <p:spPr>
          <a:xfrm>
            <a:off x="2970213" y="3783013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68" name="直接连接符 18468"/>
          <p:cNvSpPr/>
          <p:nvPr/>
        </p:nvSpPr>
        <p:spPr>
          <a:xfrm>
            <a:off x="2970213" y="41783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69" name="直接连接符 18469"/>
          <p:cNvSpPr/>
          <p:nvPr/>
        </p:nvSpPr>
        <p:spPr>
          <a:xfrm>
            <a:off x="2970213" y="46640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70" name="文本框 18470"/>
          <p:cNvSpPr txBox="1"/>
          <p:nvPr/>
        </p:nvSpPr>
        <p:spPr>
          <a:xfrm>
            <a:off x="4957763" y="2559050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0.75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graphicFrame>
        <p:nvGraphicFramePr>
          <p:cNvPr id="18471" name="对象 18471"/>
          <p:cNvGraphicFramePr>
            <a:graphicFrameLocks noChangeAspect="1"/>
          </p:cNvGraphicFramePr>
          <p:nvPr/>
        </p:nvGraphicFramePr>
        <p:xfrm>
          <a:off x="4745038" y="2898775"/>
          <a:ext cx="715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5038" y="2898775"/>
                        <a:ext cx="7159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文本框 18472"/>
          <p:cNvSpPr txBox="1"/>
          <p:nvPr/>
        </p:nvSpPr>
        <p:spPr>
          <a:xfrm>
            <a:off x="5262563" y="28638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73" name="直接连接符 18473"/>
          <p:cNvSpPr/>
          <p:nvPr/>
        </p:nvSpPr>
        <p:spPr>
          <a:xfrm flipV="1">
            <a:off x="4745038" y="335597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74" name="文本框 18474"/>
          <p:cNvSpPr txBox="1"/>
          <p:nvPr/>
        </p:nvSpPr>
        <p:spPr>
          <a:xfrm>
            <a:off x="4957763" y="3321050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1.50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graphicFrame>
        <p:nvGraphicFramePr>
          <p:cNvPr id="18475" name="对象 18475"/>
          <p:cNvGraphicFramePr>
            <a:graphicFrameLocks noChangeAspect="1"/>
          </p:cNvGraphicFramePr>
          <p:nvPr/>
        </p:nvGraphicFramePr>
        <p:xfrm>
          <a:off x="4745038" y="3736975"/>
          <a:ext cx="7159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5038" y="3736975"/>
                        <a:ext cx="715962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6" name="文本框 18476"/>
          <p:cNvSpPr txBox="1"/>
          <p:nvPr/>
        </p:nvSpPr>
        <p:spPr>
          <a:xfrm>
            <a:off x="5262563" y="36258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77" name="直接连接符 18477"/>
          <p:cNvSpPr/>
          <p:nvPr/>
        </p:nvSpPr>
        <p:spPr>
          <a:xfrm>
            <a:off x="4745038" y="4194175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78" name="文本框 18478"/>
          <p:cNvSpPr txBox="1"/>
          <p:nvPr/>
        </p:nvSpPr>
        <p:spPr>
          <a:xfrm>
            <a:off x="4957763" y="4235450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1.00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79" name="文本框 18479"/>
          <p:cNvSpPr txBox="1"/>
          <p:nvPr/>
        </p:nvSpPr>
        <p:spPr>
          <a:xfrm>
            <a:off x="6592888" y="33210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80" name="文本框 18480"/>
          <p:cNvSpPr txBox="1"/>
          <p:nvPr/>
        </p:nvSpPr>
        <p:spPr>
          <a:xfrm>
            <a:off x="6592888" y="42402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8481" name="文本框 18481"/>
          <p:cNvSpPr txBox="1"/>
          <p:nvPr/>
        </p:nvSpPr>
        <p:spPr>
          <a:xfrm>
            <a:off x="6440488" y="27670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整数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8482" name="直接连接符 18482"/>
          <p:cNvSpPr/>
          <p:nvPr/>
        </p:nvSpPr>
        <p:spPr>
          <a:xfrm>
            <a:off x="5954713" y="352107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83" name="直接连接符 18483"/>
          <p:cNvSpPr/>
          <p:nvPr/>
        </p:nvSpPr>
        <p:spPr>
          <a:xfrm>
            <a:off x="5969000" y="446405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8484" name="文本框 18484"/>
          <p:cNvSpPr txBox="1"/>
          <p:nvPr/>
        </p:nvSpPr>
        <p:spPr>
          <a:xfrm>
            <a:off x="1065213" y="4849813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itchFamily="2" charset="0"/>
                <a:ea typeface="宋体" charset="-122"/>
              </a:rPr>
              <a:t>（ 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26.75 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） 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= 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（</a:t>
            </a:r>
            <a:r>
              <a:rPr lang="en-US" altLang="zh-CN" sz="2400" b="1">
                <a:latin typeface="Times New Roman" pitchFamily="2" charset="0"/>
                <a:ea typeface="宋体" charset="-122"/>
              </a:rPr>
              <a:t>11010.11</a:t>
            </a:r>
            <a:r>
              <a:rPr lang="zh-CN" altLang="en-US" sz="2400" b="1">
                <a:latin typeface="Times New Roman" pitchFamily="2" charset="0"/>
                <a:ea typeface="宋体" charset="-122"/>
              </a:rPr>
              <a:t>）</a:t>
            </a:r>
            <a:endParaRPr lang="zh-CN" altLang="en-US" sz="2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8485" name="文本框 18485"/>
          <p:cNvSpPr txBox="1"/>
          <p:nvPr/>
        </p:nvSpPr>
        <p:spPr>
          <a:xfrm>
            <a:off x="2344738" y="5089525"/>
            <a:ext cx="6254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>
                <a:latin typeface="Times New Roman" pitchFamily="2" charset="0"/>
                <a:ea typeface="宋体" charset="-122"/>
              </a:rPr>
              <a:t>10</a:t>
            </a:r>
            <a:endParaRPr lang="en-US" altLang="zh-CN" sz="1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8486" name="文本框 18486"/>
          <p:cNvSpPr txBox="1"/>
          <p:nvPr/>
        </p:nvSpPr>
        <p:spPr>
          <a:xfrm>
            <a:off x="4459288" y="5078413"/>
            <a:ext cx="6254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>
                <a:latin typeface="Times New Roman" pitchFamily="2" charset="0"/>
                <a:ea typeface="宋体" charset="-122"/>
              </a:rPr>
              <a:t>2</a:t>
            </a:r>
            <a:endParaRPr lang="en-US" altLang="zh-CN" sz="1400" b="1">
              <a:latin typeface="Times New Roman" pitchFamily="2" charset="0"/>
              <a:ea typeface="宋体" charset="-122"/>
            </a:endParaRPr>
          </a:p>
        </p:txBody>
      </p:sp>
      <p:sp>
        <p:nvSpPr>
          <p:cNvPr id="18487" name="矩形 18487"/>
          <p:cNvSpPr/>
          <p:nvPr/>
        </p:nvSpPr>
        <p:spPr>
          <a:xfrm>
            <a:off x="912813" y="5383213"/>
            <a:ext cx="6781800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200" b="1">
                <a:solidFill>
                  <a:schemeClr val="tx2"/>
                </a:solidFill>
                <a:latin typeface="宋体" charset="-122"/>
                <a:ea typeface="宋体" charset="-122"/>
              </a:rPr>
              <a:t>乘基取整法</a:t>
            </a:r>
            <a:r>
              <a:rPr lang="en-US" altLang="zh-CN" sz="2200" b="1">
                <a:solidFill>
                  <a:schemeClr val="tx2"/>
                </a:solidFill>
                <a:latin typeface="宋体" charset="-122"/>
                <a:ea typeface="宋体" charset="-122"/>
              </a:rPr>
              <a:t>:</a:t>
            </a:r>
            <a:r>
              <a:rPr lang="zh-CN" altLang="en-US" sz="2200" b="1">
                <a:solidFill>
                  <a:schemeClr val="tx2"/>
                </a:solidFill>
                <a:latin typeface="宋体" charset="-122"/>
                <a:ea typeface="宋体" charset="-122"/>
              </a:rPr>
              <a:t>直到乘积小数部分为</a:t>
            </a:r>
            <a:r>
              <a:rPr lang="en-US" altLang="zh-CN" sz="2200" b="1">
                <a:solidFill>
                  <a:schemeClr val="tx2"/>
                </a:solidFill>
                <a:latin typeface="宋体" charset="-122"/>
                <a:ea typeface="宋体" charset="-122"/>
              </a:rPr>
              <a:t>0</a:t>
            </a:r>
            <a:r>
              <a:rPr lang="zh-CN" altLang="en-US" sz="2200" b="1">
                <a:solidFill>
                  <a:schemeClr val="tx2"/>
                </a:solidFill>
                <a:latin typeface="宋体" charset="-122"/>
                <a:ea typeface="宋体" charset="-122"/>
              </a:rPr>
              <a:t>或已满足所要求的精度为止</a:t>
            </a:r>
            <a:endParaRPr lang="zh-CN" altLang="en-US" sz="2200" b="1">
              <a:solidFill>
                <a:schemeClr val="tx2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848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8489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945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5-1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9458" name="文本占位符 19458"/>
          <p:cNvSpPr>
            <a:spLocks noGrp="1"/>
          </p:cNvSpPr>
          <p:nvPr>
            <p:ph idx="1"/>
          </p:nvPr>
        </p:nvSpPr>
        <p:spPr>
          <a:xfrm>
            <a:off x="611188" y="1295400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非十进制数之间的转换</a:t>
            </a:r>
            <a:endParaRPr lang="zh-CN" altLang="en-US">
              <a:solidFill>
                <a:schemeClr val="tx2"/>
              </a:solidFill>
            </a:endParaRPr>
          </a:p>
          <a:p>
            <a:pPr lvl="1"/>
            <a:r>
              <a:rPr lang="zh-CN" altLang="en-US"/>
              <a:t>二进制转成八进制：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以小数点为中心向左、右两边延伸，将二进制数按三位一组划分，不足三位时，整数部分高位补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0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，小数部分末位补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0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，每三位二进制数用一位八进制数表示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9459" name="文本框 19459"/>
          <p:cNvSpPr txBox="1"/>
          <p:nvPr/>
        </p:nvSpPr>
        <p:spPr>
          <a:xfrm>
            <a:off x="2378075" y="3505200"/>
            <a:ext cx="3490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110    010   •    001       101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9460" name="文本框 19460"/>
          <p:cNvSpPr txBox="1"/>
          <p:nvPr/>
        </p:nvSpPr>
        <p:spPr>
          <a:xfrm>
            <a:off x="2378075" y="4114800"/>
            <a:ext cx="3338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  6       2      •      1           5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9461" name="直接连接符 19461"/>
          <p:cNvSpPr/>
          <p:nvPr/>
        </p:nvSpPr>
        <p:spPr>
          <a:xfrm>
            <a:off x="2439988" y="4495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462" name="直接连接符 19462"/>
          <p:cNvSpPr/>
          <p:nvPr/>
        </p:nvSpPr>
        <p:spPr>
          <a:xfrm>
            <a:off x="3216275" y="4495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463" name="直接连接符 19463"/>
          <p:cNvSpPr/>
          <p:nvPr/>
        </p:nvSpPr>
        <p:spPr>
          <a:xfrm>
            <a:off x="4359275" y="4495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9464" name="直接连接符 19464"/>
          <p:cNvSpPr/>
          <p:nvPr/>
        </p:nvSpPr>
        <p:spPr>
          <a:xfrm>
            <a:off x="5273675" y="44958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aphicFrame>
        <p:nvGraphicFramePr>
          <p:cNvPr id="19465" name="对象 19465"/>
          <p:cNvGraphicFramePr>
            <a:graphicFrameLocks noChangeAspect="1"/>
          </p:cNvGraphicFramePr>
          <p:nvPr/>
        </p:nvGraphicFramePr>
        <p:xfrm>
          <a:off x="1677988" y="4832350"/>
          <a:ext cx="5334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7988" y="4832350"/>
                        <a:ext cx="5334000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9467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048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5-2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0482" name="文本占位符 20482"/>
          <p:cNvSpPr>
            <a:spLocks noGrp="1"/>
          </p:cNvSpPr>
          <p:nvPr>
            <p:ph idx="1"/>
          </p:nvPr>
        </p:nvSpPr>
        <p:spPr>
          <a:xfrm>
            <a:off x="611188" y="1268413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非十进制数之间的转换</a:t>
            </a:r>
            <a:endParaRPr lang="zh-CN" altLang="en-US">
              <a:solidFill>
                <a:schemeClr val="tx2"/>
              </a:solidFill>
            </a:endParaRPr>
          </a:p>
          <a:p>
            <a:pPr lvl="1"/>
            <a:r>
              <a:rPr lang="zh-CN" altLang="en-US"/>
              <a:t>二进制转成十六进制：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以小数点为中心向左、右两边延伸，将二进制数按四位一组划分，不足四位时，整数部分高位补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0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，小数部分末位补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0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，每四位二进制数用一位十六进制数表示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20483" name="对象 20483"/>
          <p:cNvGraphicFramePr>
            <a:graphicFrameLocks noChangeAspect="1"/>
          </p:cNvGraphicFramePr>
          <p:nvPr/>
        </p:nvGraphicFramePr>
        <p:xfrm>
          <a:off x="1068388" y="4808538"/>
          <a:ext cx="6705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8388" y="4808538"/>
                        <a:ext cx="6705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文本框 20484"/>
          <p:cNvSpPr txBox="1"/>
          <p:nvPr/>
        </p:nvSpPr>
        <p:spPr>
          <a:xfrm>
            <a:off x="2149475" y="3570288"/>
            <a:ext cx="425291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1101      0101   •    1110       1001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  <a:p>
            <a:r>
              <a:rPr lang="en-US" altLang="zh-CN" sz="2400">
                <a:latin typeface="Times New Roman" pitchFamily="2" charset="0"/>
                <a:ea typeface="宋体" charset="-122"/>
              </a:rPr>
              <a:t>  D           5       •       E            9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0485" name="直接连接符 20485"/>
          <p:cNvSpPr/>
          <p:nvPr/>
        </p:nvSpPr>
        <p:spPr>
          <a:xfrm>
            <a:off x="2165350" y="436721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486" name="直接连接符 20486"/>
          <p:cNvSpPr/>
          <p:nvPr/>
        </p:nvSpPr>
        <p:spPr>
          <a:xfrm>
            <a:off x="3232150" y="436721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487" name="直接连接符 20487"/>
          <p:cNvSpPr/>
          <p:nvPr/>
        </p:nvSpPr>
        <p:spPr>
          <a:xfrm>
            <a:off x="4527550" y="436721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488" name="直接连接符 20488"/>
          <p:cNvSpPr/>
          <p:nvPr/>
        </p:nvSpPr>
        <p:spPr>
          <a:xfrm>
            <a:off x="5670550" y="436721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048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049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21505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5-3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1506" name="文本占位符 21506"/>
          <p:cNvSpPr>
            <a:spLocks noGrp="1"/>
          </p:cNvSpPr>
          <p:nvPr>
            <p:ph idx="1"/>
          </p:nvPr>
        </p:nvSpPr>
        <p:spPr>
          <a:xfrm>
            <a:off x="684213" y="1196975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非十进制数之间的转换</a:t>
            </a:r>
            <a:endParaRPr lang="zh-CN" altLang="en-US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/>
              <a:t>八进制转成二进制</a:t>
            </a:r>
            <a:endParaRPr lang="zh-CN" altLang="en-US"/>
          </a:p>
          <a:p>
            <a:pPr lvl="1">
              <a:lnSpc>
                <a:spcPct val="110000"/>
              </a:lnSpc>
            </a:pPr>
            <a:endParaRPr lang="zh-CN" altLang="en-US"/>
          </a:p>
          <a:p>
            <a:pPr lvl="1">
              <a:lnSpc>
                <a:spcPct val="110000"/>
              </a:lnSpc>
            </a:pPr>
            <a:endParaRPr lang="zh-CN" altLang="en-US"/>
          </a:p>
          <a:p>
            <a:pPr lvl="1">
              <a:lnSpc>
                <a:spcPct val="110000"/>
              </a:lnSpc>
            </a:pP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十六进制转成二进制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1507" name="文本框 21507"/>
          <p:cNvSpPr txBox="1"/>
          <p:nvPr/>
        </p:nvSpPr>
        <p:spPr>
          <a:xfrm>
            <a:off x="1827213" y="2146300"/>
            <a:ext cx="3657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7         4      •     1            3  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1508" name="文本框 21508"/>
          <p:cNvSpPr txBox="1"/>
          <p:nvPr/>
        </p:nvSpPr>
        <p:spPr>
          <a:xfrm>
            <a:off x="1598613" y="2492375"/>
            <a:ext cx="37195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111     100    •    001        011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1509" name="直接连接符 21509"/>
          <p:cNvSpPr/>
          <p:nvPr/>
        </p:nvSpPr>
        <p:spPr>
          <a:xfrm>
            <a:off x="1693863" y="29495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10" name="直接连接符 21510"/>
          <p:cNvSpPr/>
          <p:nvPr/>
        </p:nvSpPr>
        <p:spPr>
          <a:xfrm>
            <a:off x="2555875" y="29495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11" name="直接连接符 21511"/>
          <p:cNvSpPr/>
          <p:nvPr/>
        </p:nvSpPr>
        <p:spPr>
          <a:xfrm>
            <a:off x="3698875" y="29495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12" name="直接连接符 21512"/>
          <p:cNvSpPr/>
          <p:nvPr/>
        </p:nvSpPr>
        <p:spPr>
          <a:xfrm>
            <a:off x="4722813" y="2949575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13" name="文本框 21513"/>
          <p:cNvSpPr txBox="1"/>
          <p:nvPr/>
        </p:nvSpPr>
        <p:spPr>
          <a:xfrm>
            <a:off x="1658938" y="4240213"/>
            <a:ext cx="4219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A         6       •        1         C         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1514" name="文本框 21514"/>
          <p:cNvSpPr txBox="1"/>
          <p:nvPr/>
        </p:nvSpPr>
        <p:spPr>
          <a:xfrm>
            <a:off x="1430338" y="4579938"/>
            <a:ext cx="43291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1010    0110    •     0001     1100   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1515" name="直接连接符 21515"/>
          <p:cNvSpPr/>
          <p:nvPr/>
        </p:nvSpPr>
        <p:spPr>
          <a:xfrm>
            <a:off x="1522413" y="4995863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16" name="直接连接符 21516"/>
          <p:cNvSpPr/>
          <p:nvPr/>
        </p:nvSpPr>
        <p:spPr>
          <a:xfrm>
            <a:off x="2436813" y="499586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17" name="直接连接符 21517"/>
          <p:cNvSpPr/>
          <p:nvPr/>
        </p:nvSpPr>
        <p:spPr>
          <a:xfrm>
            <a:off x="3808413" y="4995863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1518" name="直接连接符 21518"/>
          <p:cNvSpPr/>
          <p:nvPr/>
        </p:nvSpPr>
        <p:spPr>
          <a:xfrm>
            <a:off x="4875213" y="4995863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aphicFrame>
        <p:nvGraphicFramePr>
          <p:cNvPr id="21519" name="对象 21519"/>
          <p:cNvGraphicFramePr>
            <a:graphicFrameLocks noChangeAspect="1"/>
          </p:cNvGraphicFramePr>
          <p:nvPr/>
        </p:nvGraphicFramePr>
        <p:xfrm>
          <a:off x="1446213" y="5189538"/>
          <a:ext cx="5638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6213" y="5189538"/>
                        <a:ext cx="5638800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0" name="图片 21520" descr="8to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3186113"/>
            <a:ext cx="4752975" cy="56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2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152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22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22530" name="文本占位符 22530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571500" indent="-571500">
              <a:buNone/>
            </a:pPr>
            <a:r>
              <a:rPr lang="en-US" altLang="zh-CN"/>
              <a:t> </a:t>
            </a:r>
            <a:r>
              <a:rPr lang="zh-CN" altLang="en-US"/>
              <a:t>二、数值数据</a:t>
            </a:r>
            <a:endParaRPr lang="zh-CN" altLang="en-US"/>
          </a:p>
          <a:p>
            <a:pPr marL="571500" indent="-571500">
              <a:buNone/>
            </a:pPr>
            <a:r>
              <a:rPr lang="zh-CN" altLang="en-US"/>
              <a:t>		 计算机在数据、文字的表示方式时，应该考虑一下几个因素</a:t>
            </a:r>
            <a:r>
              <a:rPr lang="en-US" altLang="zh-CN"/>
              <a:t>:</a:t>
            </a:r>
            <a:endParaRPr lang="en-US" altLang="zh-CN"/>
          </a:p>
          <a:p>
            <a:pPr marL="840105" lvl="1" indent="-495300">
              <a:buAutoNum type="circleNumDbPlain"/>
            </a:pPr>
            <a:r>
              <a:rPr lang="zh-CN" altLang="en-US"/>
              <a:t>表示的数据类型（符号、小数点、数值）</a:t>
            </a:r>
            <a:endParaRPr lang="zh-CN" altLang="en-US"/>
          </a:p>
          <a:p>
            <a:pPr marL="840105" lvl="1" indent="-495300">
              <a:buAutoNum type="circleNumDbPlain"/>
            </a:pPr>
            <a:r>
              <a:rPr lang="zh-CN" altLang="en-US"/>
              <a:t>数值的范围</a:t>
            </a:r>
            <a:endParaRPr lang="zh-CN" altLang="en-US"/>
          </a:p>
          <a:p>
            <a:pPr marL="840105" lvl="1" indent="-495300">
              <a:buAutoNum type="circleNumDbPlain"/>
            </a:pPr>
            <a:r>
              <a:rPr lang="zh-CN" altLang="en-US"/>
              <a:t>数值精度</a:t>
            </a:r>
            <a:endParaRPr lang="zh-CN" altLang="en-US"/>
          </a:p>
          <a:p>
            <a:pPr marL="840105" lvl="1" indent="-495300">
              <a:buAutoNum type="circleNumDbPlain"/>
            </a:pPr>
            <a:r>
              <a:rPr lang="zh-CN" altLang="en-US"/>
              <a:t>存储、处理、传送的硬件代价</a:t>
            </a:r>
            <a:endParaRPr lang="zh-CN" altLang="en-US"/>
          </a:p>
          <a:p>
            <a:pPr marL="571500" indent="-571500">
              <a:buNone/>
            </a:pPr>
            <a:endParaRPr lang="zh-CN" altLang="en-US"/>
          </a:p>
        </p:txBody>
      </p:sp>
      <p:sp>
        <p:nvSpPr>
          <p:cNvPr id="2253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253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</a:t>
            </a:r>
            <a:r>
              <a:rPr lang="zh-CN" altLang="en-US"/>
              <a:t>数据与文字的表示方法</a:t>
            </a:r>
            <a:endParaRPr lang="zh-CN" altLang="en-US"/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  <a:p>
            <a:pPr>
              <a:buNone/>
            </a:pPr>
            <a:r>
              <a:rPr lang="en-US" altLang="zh-CN"/>
              <a:t>2.1.2</a:t>
            </a:r>
            <a:r>
              <a:rPr lang="zh-CN" altLang="en-US"/>
              <a:t>数的机器码表示</a:t>
            </a:r>
            <a:endParaRPr lang="zh-CN" altLang="en-US"/>
          </a:p>
          <a:p>
            <a:pPr>
              <a:buNone/>
            </a:pPr>
            <a:r>
              <a:rPr lang="en-US" altLang="zh-CN"/>
              <a:t>2.1.3</a:t>
            </a:r>
            <a:r>
              <a:rPr lang="zh-CN" altLang="en-US"/>
              <a:t>字符的表示</a:t>
            </a:r>
            <a:endParaRPr lang="zh-CN" altLang="en-US"/>
          </a:p>
          <a:p>
            <a:pPr>
              <a:buNone/>
            </a:pPr>
            <a:r>
              <a:rPr lang="en-US" altLang="zh-CN"/>
              <a:t>2.1.4</a:t>
            </a:r>
            <a:r>
              <a:rPr lang="zh-CN" altLang="en-US"/>
              <a:t>汉字的表示</a:t>
            </a:r>
            <a:endParaRPr lang="zh-CN" altLang="en-US"/>
          </a:p>
          <a:p>
            <a:pPr>
              <a:buNone/>
            </a:pPr>
            <a:r>
              <a:rPr lang="en-US" altLang="zh-CN"/>
              <a:t>2.1.5</a:t>
            </a:r>
            <a:r>
              <a:rPr lang="zh-CN" altLang="en-US"/>
              <a:t>校验码</a:t>
            </a:r>
            <a:endParaRPr lang="zh-CN" altLang="en-US"/>
          </a:p>
        </p:txBody>
      </p:sp>
      <p:sp>
        <p:nvSpPr>
          <p:cNvPr id="512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12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235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23554" name="文本占位符 2355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/>
              <a:t>三、计算机常用的数据表示格式有两种：</a:t>
            </a:r>
            <a:endParaRPr lang="zh-CN" altLang="en-US"/>
          </a:p>
          <a:p>
            <a:r>
              <a:rPr lang="zh-CN" altLang="en-US"/>
              <a:t>定点表示：小数点位置固定</a:t>
            </a:r>
            <a:endParaRPr lang="zh-CN" altLang="en-US"/>
          </a:p>
          <a:p>
            <a:r>
              <a:rPr lang="zh-CN" altLang="en-US"/>
              <a:t>浮点表示：小数点位置不固定</a:t>
            </a:r>
            <a:endParaRPr lang="zh-CN" altLang="en-US"/>
          </a:p>
        </p:txBody>
      </p:sp>
      <p:sp>
        <p:nvSpPr>
          <p:cNvPr id="23555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3556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245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24578" name="文本占位符 24578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/>
              <a:t>四、定点表示法</a:t>
            </a:r>
            <a:endParaRPr lang="zh-CN" altLang="en-US"/>
          </a:p>
          <a:p>
            <a:pPr lvl="1"/>
            <a:r>
              <a:rPr lang="zh-CN" altLang="en-US"/>
              <a:t>所有数据的小数点位置固定不变</a:t>
            </a:r>
            <a:endParaRPr lang="zh-CN" altLang="en-US"/>
          </a:p>
          <a:p>
            <a:pPr lvl="1"/>
            <a:r>
              <a:rPr lang="zh-CN" altLang="en-US"/>
              <a:t>理论上位置可以任意，但实际上将数据表示有两种方法（小数点位置固定</a:t>
            </a:r>
            <a:r>
              <a:rPr lang="en-US" altLang="zh-CN"/>
              <a:t>-</a:t>
            </a:r>
            <a:r>
              <a:rPr lang="zh-CN" altLang="en-US"/>
              <a:t>定点表示法</a:t>
            </a:r>
            <a:r>
              <a:rPr lang="en-US" altLang="zh-CN"/>
              <a:t>/</a:t>
            </a:r>
            <a:r>
              <a:rPr lang="zh-CN" altLang="en-US"/>
              <a:t>定点格式）：</a:t>
            </a:r>
            <a:endParaRPr lang="zh-CN" altLang="en-US"/>
          </a:p>
          <a:p>
            <a:pPr lvl="2"/>
            <a:r>
              <a:rPr lang="zh-CN" altLang="en-US"/>
              <a:t>纯小数</a:t>
            </a:r>
            <a:endParaRPr lang="zh-CN" altLang="en-US"/>
          </a:p>
          <a:p>
            <a:pPr lvl="2"/>
            <a:r>
              <a:rPr lang="zh-CN" altLang="en-US"/>
              <a:t>纯整数</a:t>
            </a:r>
            <a:endParaRPr lang="zh-CN" altLang="en-US"/>
          </a:p>
          <a:p>
            <a:pPr lvl="1"/>
            <a:r>
              <a:rPr lang="zh-CN" altLang="en-US"/>
              <a:t>定点数表示：</a:t>
            </a:r>
            <a:endParaRPr lang="zh-CN" altLang="en-US"/>
          </a:p>
          <a:p>
            <a:pPr lvl="2"/>
            <a:r>
              <a:rPr lang="zh-CN" altLang="en-US"/>
              <a:t>带符号数</a:t>
            </a:r>
            <a:endParaRPr lang="zh-CN" altLang="en-US"/>
          </a:p>
          <a:p>
            <a:pPr lvl="2"/>
            <a:r>
              <a:rPr lang="zh-CN" altLang="en-US"/>
              <a:t>不带符号数</a:t>
            </a:r>
            <a:endParaRPr lang="zh-CN" altLang="en-US"/>
          </a:p>
        </p:txBody>
      </p:sp>
      <p:sp>
        <p:nvSpPr>
          <p:cNvPr id="2457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458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25601"/>
          <p:cNvSpPr>
            <a:spLocks noGrp="1"/>
          </p:cNvSpPr>
          <p:nvPr>
            <p:ph type="title"/>
          </p:nvPr>
        </p:nvSpPr>
        <p:spPr>
          <a:xfrm>
            <a:off x="971550" y="1484313"/>
            <a:ext cx="3529013" cy="612775"/>
          </a:xfrm>
        </p:spPr>
        <p:txBody>
          <a:bodyPr anchor="b"/>
          <a:p>
            <a:r>
              <a:rPr lang="en-US" altLang="zh-CN" sz="2700"/>
              <a:t>1</a:t>
            </a:r>
            <a:r>
              <a:rPr lang="zh-CN" altLang="en-US" sz="2700"/>
              <a:t>、定点纯小数</a:t>
            </a:r>
            <a:endParaRPr lang="zh-CN" altLang="en-US" sz="2700"/>
          </a:p>
        </p:txBody>
      </p:sp>
      <p:sp>
        <p:nvSpPr>
          <p:cNvPr id="25602" name="文本占位符 25602"/>
          <p:cNvSpPr>
            <a:spLocks noGrp="1"/>
          </p:cNvSpPr>
          <p:nvPr>
            <p:ph idx="1"/>
          </p:nvPr>
        </p:nvSpPr>
        <p:spPr>
          <a:xfrm>
            <a:off x="1371600" y="1600200"/>
            <a:ext cx="7772400" cy="4495800"/>
          </a:xfrm>
        </p:spPr>
        <p:txBody>
          <a:bodyPr anchor="t"/>
          <a:p>
            <a:pPr lvl="1">
              <a:lnSpc>
                <a:spcPct val="90000"/>
              </a:lnSpc>
            </a:pPr>
            <a:endParaRPr lang="en-US" altLang="zh-CN"/>
          </a:p>
          <a:p>
            <a:pPr lvl="2">
              <a:lnSpc>
                <a:spcPct val="90000"/>
              </a:lnSpc>
              <a:buNone/>
            </a:pPr>
            <a:r>
              <a:rPr lang="en-US" altLang="zh-CN" sz="3700"/>
              <a:t>  x</a:t>
            </a:r>
            <a:r>
              <a:rPr lang="en-US" altLang="zh-CN" sz="3700" baseline="-25000"/>
              <a:t>0 </a:t>
            </a:r>
            <a:r>
              <a:rPr lang="en-US" altLang="zh-CN" sz="3700"/>
              <a:t>x</a:t>
            </a:r>
            <a:r>
              <a:rPr lang="en-US" altLang="zh-CN" sz="3700" baseline="-25000"/>
              <a:t>1 </a:t>
            </a:r>
            <a:r>
              <a:rPr lang="en-US" altLang="zh-CN" sz="3700"/>
              <a:t>x</a:t>
            </a:r>
            <a:r>
              <a:rPr lang="en-US" altLang="zh-CN" sz="3700" baseline="-25000"/>
              <a:t>2 </a:t>
            </a:r>
            <a:r>
              <a:rPr lang="en-US" altLang="zh-CN" sz="3700"/>
              <a:t>x</a:t>
            </a:r>
            <a:r>
              <a:rPr lang="en-US" altLang="zh-CN" sz="3700" baseline="-25000"/>
              <a:t>3 </a:t>
            </a:r>
            <a:r>
              <a:rPr lang="en-US" altLang="zh-CN" sz="3700"/>
              <a:t>… x</a:t>
            </a:r>
            <a:r>
              <a:rPr lang="en-US" altLang="zh-CN" sz="3700" baseline="-25000"/>
              <a:t>n-1 </a:t>
            </a:r>
            <a:r>
              <a:rPr lang="en-US" altLang="zh-CN" sz="3700"/>
              <a:t>x</a:t>
            </a:r>
            <a:r>
              <a:rPr lang="en-US" altLang="zh-CN" sz="3700" baseline="-25000"/>
              <a:t>n</a:t>
            </a:r>
            <a:endParaRPr lang="en-US" altLang="zh-CN" sz="3700" baseline="-25000"/>
          </a:p>
          <a:p>
            <a:pPr lvl="2">
              <a:lnSpc>
                <a:spcPct val="90000"/>
              </a:lnSpc>
            </a:pPr>
            <a:endParaRPr lang="en-US" altLang="zh-CN" sz="3700" baseline="-25000"/>
          </a:p>
          <a:p>
            <a:pPr lvl="2">
              <a:lnSpc>
                <a:spcPct val="90000"/>
              </a:lnSpc>
            </a:pPr>
            <a:endParaRPr lang="en-US" altLang="zh-CN" sz="3700" baseline="-25000"/>
          </a:p>
          <a:p>
            <a:pPr lvl="2">
              <a:lnSpc>
                <a:spcPct val="90000"/>
              </a:lnSpc>
            </a:pPr>
            <a:endParaRPr lang="en-US" altLang="zh-CN" sz="3700" baseline="-25000"/>
          </a:p>
          <a:p>
            <a:pPr lvl="2">
              <a:lnSpc>
                <a:spcPct val="90000"/>
              </a:lnSpc>
            </a:pPr>
            <a:endParaRPr lang="en-US" altLang="zh-CN" sz="3700" baseline="-25000"/>
          </a:p>
          <a:p>
            <a:pPr lvl="2">
              <a:lnSpc>
                <a:spcPct val="90000"/>
              </a:lnSpc>
            </a:pPr>
            <a:endParaRPr lang="en-US" altLang="zh-CN" sz="3700" baseline="-25000"/>
          </a:p>
          <a:p>
            <a:pPr lvl="2">
              <a:lnSpc>
                <a:spcPct val="90000"/>
              </a:lnSpc>
              <a:buNone/>
            </a:pPr>
            <a:endParaRPr lang="en-US" altLang="zh-CN" sz="3700" baseline="-25000"/>
          </a:p>
          <a:p>
            <a:pPr lvl="2">
              <a:lnSpc>
                <a:spcPct val="90000"/>
              </a:lnSpc>
              <a:buNone/>
            </a:pPr>
            <a:r>
              <a:rPr lang="zh-CN" altLang="en-US" sz="3700" baseline="-25000"/>
              <a:t>表示数的范围是   </a:t>
            </a:r>
            <a:r>
              <a:rPr lang="en-US" altLang="zh-CN" sz="3700" baseline="-25000"/>
              <a:t>0≤|</a:t>
            </a:r>
            <a:r>
              <a:rPr lang="zh-CN" altLang="en-US" sz="3700" i="1" baseline="-25000"/>
              <a:t>ｘ</a:t>
            </a:r>
            <a:r>
              <a:rPr lang="en-US" altLang="zh-CN" sz="3700" baseline="-25000"/>
              <a:t>|</a:t>
            </a:r>
            <a:r>
              <a:rPr lang="en-US" altLang="zh-CN" sz="3700" i="1" baseline="-25000"/>
              <a:t>≤</a:t>
            </a:r>
            <a:r>
              <a:rPr lang="en-US" altLang="zh-CN" sz="3700" baseline="-25000"/>
              <a:t>1</a:t>
            </a:r>
            <a:r>
              <a:rPr lang="zh-CN" altLang="en-US" sz="3700" baseline="-25000"/>
              <a:t>－</a:t>
            </a:r>
            <a:r>
              <a:rPr lang="en-US" altLang="zh-CN" sz="3700" baseline="-25000"/>
              <a:t>2</a:t>
            </a:r>
            <a:r>
              <a:rPr lang="zh-CN" altLang="en-US" sz="3700" baseline="30000"/>
              <a:t>－</a:t>
            </a:r>
            <a:r>
              <a:rPr lang="en-US" altLang="zh-CN" sz="3700" baseline="30000"/>
              <a:t>n</a:t>
            </a:r>
            <a:endParaRPr lang="en-US" altLang="zh-CN" sz="3700" baseline="-25000"/>
          </a:p>
          <a:p>
            <a:pPr lvl="2">
              <a:lnSpc>
                <a:spcPct val="90000"/>
              </a:lnSpc>
              <a:buNone/>
            </a:pPr>
            <a:endParaRPr lang="en-US" altLang="zh-CN" sz="1200"/>
          </a:p>
          <a:p>
            <a:pPr lvl="2">
              <a:lnSpc>
                <a:spcPct val="90000"/>
              </a:lnSpc>
              <a:buNone/>
            </a:pPr>
            <a:r>
              <a:rPr lang="en-US" altLang="zh-CN" sz="1400"/>
              <a:t>(</a:t>
            </a:r>
            <a:r>
              <a:rPr lang="zh-CN" altLang="en-US" sz="1400">
                <a:hlinkClick r:id="rId1" action="ppaction://hlinksldjump"/>
              </a:rPr>
              <a:t>最小数、最大数、最接近</a:t>
            </a:r>
            <a:r>
              <a:rPr lang="en-US" altLang="zh-CN" sz="1400">
                <a:hlinkClick r:id="rId1" action="ppaction://hlinksldjump"/>
              </a:rPr>
              <a:t>0</a:t>
            </a:r>
            <a:r>
              <a:rPr lang="zh-CN" altLang="en-US" sz="1400">
                <a:hlinkClick r:id="rId1" action="ppaction://hlinksldjump"/>
              </a:rPr>
              <a:t>的正数、最接近</a:t>
            </a:r>
            <a:r>
              <a:rPr lang="en-US" altLang="zh-CN" sz="1400">
                <a:hlinkClick r:id="rId1" action="ppaction://hlinksldjump"/>
              </a:rPr>
              <a:t>0</a:t>
            </a:r>
            <a:r>
              <a:rPr lang="zh-CN" altLang="en-US" sz="1400">
                <a:hlinkClick r:id="rId1" action="ppaction://hlinksldjump"/>
              </a:rPr>
              <a:t>的负数</a:t>
            </a:r>
            <a:r>
              <a:rPr lang="zh-CN" altLang="en-US" sz="1400"/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25603" name="直接连接符 25603"/>
          <p:cNvSpPr/>
          <p:nvPr/>
        </p:nvSpPr>
        <p:spPr>
          <a:xfrm>
            <a:off x="2362200" y="2743200"/>
            <a:ext cx="457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5604" name="直接连接符 25604"/>
          <p:cNvSpPr/>
          <p:nvPr/>
        </p:nvSpPr>
        <p:spPr>
          <a:xfrm>
            <a:off x="2971800" y="2743200"/>
            <a:ext cx="3255963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5605" name="椭圆形标注 25605"/>
          <p:cNvSpPr/>
          <p:nvPr/>
        </p:nvSpPr>
        <p:spPr>
          <a:xfrm>
            <a:off x="1143000" y="3352800"/>
            <a:ext cx="1828800" cy="609600"/>
          </a:xfrm>
          <a:prstGeom prst="wedgeEllipseCallout">
            <a:avLst>
              <a:gd name="adj1" fmla="val 32032"/>
              <a:gd name="adj2" fmla="val -148958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>
                <a:latin typeface="Times New Roman" pitchFamily="2" charset="0"/>
                <a:ea typeface="宋体" charset="-122"/>
              </a:rPr>
              <a:t>符号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5606" name="椭圆形标注 25606"/>
          <p:cNvSpPr/>
          <p:nvPr/>
        </p:nvSpPr>
        <p:spPr>
          <a:xfrm>
            <a:off x="5795963" y="2924175"/>
            <a:ext cx="2438400" cy="838200"/>
          </a:xfrm>
          <a:prstGeom prst="wedgeEllipseCallout">
            <a:avLst>
              <a:gd name="adj1" fmla="val -95639"/>
              <a:gd name="adj2" fmla="val -62120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>
                <a:latin typeface="Times New Roman" pitchFamily="2" charset="0"/>
                <a:ea typeface="宋体" charset="-122"/>
              </a:rPr>
              <a:t>量值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5607" name="圆角矩形标注 25607"/>
          <p:cNvSpPr/>
          <p:nvPr/>
        </p:nvSpPr>
        <p:spPr>
          <a:xfrm>
            <a:off x="3200400" y="3962400"/>
            <a:ext cx="3810000" cy="1143000"/>
          </a:xfrm>
          <a:prstGeom prst="wedgeRoundRectCallout">
            <a:avLst>
              <a:gd name="adj1" fmla="val -55917"/>
              <a:gd name="adj2" fmla="val -154306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>
                <a:latin typeface="Times New Roman" pitchFamily="2" charset="0"/>
                <a:ea typeface="宋体" charset="-122"/>
              </a:rPr>
              <a:t>小数点固定于符号位之后，不需专门存放位置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5608" name="文本框 25608"/>
          <p:cNvSpPr txBox="1"/>
          <p:nvPr/>
        </p:nvSpPr>
        <p:spPr>
          <a:xfrm>
            <a:off x="755650" y="620713"/>
            <a:ext cx="5203825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b="1">
                <a:solidFill>
                  <a:schemeClr val="tx2"/>
                </a:solidFill>
                <a:latin typeface="Arial" charset="0"/>
                <a:ea typeface="宋体" charset="-122"/>
              </a:rPr>
              <a:t>2.1.1</a:t>
            </a:r>
            <a:r>
              <a:rPr lang="zh-CN" altLang="en-US" sz="4400" b="1">
                <a:solidFill>
                  <a:schemeClr val="tx2"/>
                </a:solidFill>
                <a:latin typeface="Arial" charset="0"/>
                <a:ea typeface="宋体" charset="-122"/>
              </a:rPr>
              <a:t>数据格式</a:t>
            </a:r>
            <a:endParaRPr lang="zh-CN" altLang="en-US" sz="4400" b="1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2560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561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26625"/>
          <p:cNvSpPr>
            <a:spLocks noGrp="1"/>
          </p:cNvSpPr>
          <p:nvPr>
            <p:ph type="title"/>
          </p:nvPr>
        </p:nvSpPr>
        <p:spPr>
          <a:xfrm>
            <a:off x="468313" y="0"/>
            <a:ext cx="7543800" cy="1295400"/>
          </a:xfrm>
        </p:spPr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graphicFrame>
        <p:nvGraphicFramePr>
          <p:cNvPr id="26627" name="表格 26626"/>
          <p:cNvGraphicFramePr/>
          <p:nvPr/>
        </p:nvGraphicFramePr>
        <p:xfrm>
          <a:off x="971550" y="2205038"/>
          <a:ext cx="6840538" cy="3816350"/>
        </p:xfrm>
        <a:graphic>
          <a:graphicData uri="http://schemas.openxmlformats.org/drawingml/2006/table">
            <a:tbl>
              <a:tblPr/>
              <a:tblGrid>
                <a:gridCol w="2052638"/>
                <a:gridCol w="2503487"/>
                <a:gridCol w="2284413"/>
              </a:tblGrid>
              <a:tr h="1127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x=0.00...0  </a:t>
                      </a:r>
                      <a:r>
                        <a:rPr lang="en-US" altLang="zh-CN" sz="2000"/>
                        <a:t> </a:t>
                      </a:r>
                      <a:endParaRPr lang="en-US" altLang="zh-CN" sz="2000"/>
                    </a:p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x=1.00...0</a:t>
                      </a:r>
                      <a:endParaRPr lang="en-US" altLang="zh-CN" sz="2000"/>
                    </a:p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      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x=0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正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0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和负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0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都是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x=0.11...1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x=1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－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lang="zh-CN" altLang="en-US" sz="2000" b="1" baseline="30000">
                          <a:solidFill>
                            <a:srgbClr val="008080"/>
                          </a:solidFill>
                        </a:rPr>
                        <a:t>－</a:t>
                      </a:r>
                      <a:r>
                        <a:rPr lang="en-US" altLang="zh-CN" sz="2000" b="1" baseline="30000">
                          <a:solidFill>
                            <a:srgbClr val="008080"/>
                          </a:solidFill>
                        </a:rPr>
                        <a:t>n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  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最大</a:t>
                      </a:r>
                      <a:endParaRPr lang="zh-CN" altLang="en-US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x=0.00...01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x=2</a:t>
                      </a:r>
                      <a:r>
                        <a:rPr lang="zh-CN" altLang="en-US" sz="2000" b="1" baseline="30000">
                          <a:solidFill>
                            <a:srgbClr val="008080"/>
                          </a:solidFill>
                        </a:rPr>
                        <a:t>－</a:t>
                      </a:r>
                      <a:r>
                        <a:rPr lang="en-US" altLang="zh-CN" sz="2000" b="1" baseline="30000">
                          <a:solidFill>
                            <a:srgbClr val="008080"/>
                          </a:solidFill>
                        </a:rPr>
                        <a:t>n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 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最接近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0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的正数</a:t>
                      </a:r>
                      <a:endParaRPr lang="zh-CN" altLang="en-US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46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x=1.00...01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 x=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－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lang="zh-CN" altLang="en-US" sz="2000" b="1" baseline="30000">
                          <a:solidFill>
                            <a:srgbClr val="008080"/>
                          </a:solidFill>
                        </a:rPr>
                        <a:t>－</a:t>
                      </a:r>
                      <a:r>
                        <a:rPr lang="en-US" altLang="zh-CN" sz="2000" b="1" baseline="30000">
                          <a:solidFill>
                            <a:srgbClr val="008080"/>
                          </a:solidFill>
                        </a:rPr>
                        <a:t>n</a:t>
                      </a:r>
                      <a:endParaRPr lang="en-US" altLang="zh-CN" sz="2000" b="1" baseline="30000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最接近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0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的负数</a:t>
                      </a:r>
                      <a:endParaRPr lang="zh-CN" altLang="en-US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x=1.11...1</a:t>
                      </a:r>
                      <a:endParaRPr lang="en-US" altLang="zh-CN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 x=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－（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1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－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2</a:t>
                      </a:r>
                      <a:r>
                        <a:rPr lang="zh-CN" altLang="en-US" sz="2000" b="1" baseline="30000">
                          <a:solidFill>
                            <a:srgbClr val="008080"/>
                          </a:solidFill>
                        </a:rPr>
                        <a:t>－</a:t>
                      </a:r>
                      <a:r>
                        <a:rPr lang="en-US" altLang="zh-CN" sz="2000" b="1" baseline="30000">
                          <a:solidFill>
                            <a:srgbClr val="008080"/>
                          </a:solidFill>
                        </a:rPr>
                        <a:t>n</a:t>
                      </a: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  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）</a:t>
                      </a:r>
                      <a:endParaRPr lang="zh-CN" altLang="en-US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008080"/>
                          </a:solidFill>
                        </a:rPr>
                        <a:t> </a:t>
                      </a:r>
                      <a:r>
                        <a:rPr lang="zh-CN" altLang="en-US" sz="2000" b="1">
                          <a:solidFill>
                            <a:srgbClr val="008080"/>
                          </a:solidFill>
                        </a:rPr>
                        <a:t>最小</a:t>
                      </a:r>
                      <a:endParaRPr lang="zh-CN" altLang="en-US" sz="2000" b="1">
                        <a:solidFill>
                          <a:srgbClr val="008080"/>
                        </a:solidFill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2" name="文本框 26652"/>
          <p:cNvSpPr txBox="1"/>
          <p:nvPr/>
        </p:nvSpPr>
        <p:spPr>
          <a:xfrm>
            <a:off x="755650" y="1557338"/>
            <a:ext cx="30956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b="1">
                <a:solidFill>
                  <a:schemeClr val="tx2"/>
                </a:solidFill>
                <a:latin typeface="Arial" charset="0"/>
                <a:ea typeface="宋体" charset="-122"/>
              </a:rPr>
              <a:t>2</a:t>
            </a:r>
            <a:r>
              <a:rPr lang="zh-CN" altLang="en-US" b="1">
                <a:solidFill>
                  <a:schemeClr val="tx2"/>
                </a:solidFill>
                <a:latin typeface="Arial" charset="0"/>
                <a:ea typeface="宋体" charset="-122"/>
              </a:rPr>
              <a:t>、纯小数的表示范围</a:t>
            </a:r>
            <a:endParaRPr lang="zh-CN" altLang="en-US" b="1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2665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665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ransition advTm="1000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27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27650" name="文本占位符 27650"/>
          <p:cNvSpPr>
            <a:spLocks noGrp="1"/>
          </p:cNvSpPr>
          <p:nvPr>
            <p:ph idx="1"/>
          </p:nvPr>
        </p:nvSpPr>
        <p:spPr>
          <a:xfrm>
            <a:off x="250825" y="1557338"/>
            <a:ext cx="7772400" cy="4495800"/>
          </a:xfrm>
        </p:spPr>
        <p:txBody>
          <a:bodyPr anchor="t"/>
          <a:p>
            <a:pPr lvl="1">
              <a:lnSpc>
                <a:spcPct val="90000"/>
              </a:lnSpc>
              <a:buNone/>
            </a:pPr>
            <a:r>
              <a:rPr lang="en-US" altLang="zh-CN" sz="2000"/>
              <a:t>3</a:t>
            </a:r>
            <a:r>
              <a:rPr lang="zh-CN" altLang="en-US" sz="2000"/>
              <a:t>、定点纯整数</a:t>
            </a:r>
            <a:endParaRPr lang="zh-CN" altLang="en-US" sz="2200"/>
          </a:p>
          <a:p>
            <a:pPr lvl="2">
              <a:lnSpc>
                <a:spcPct val="90000"/>
              </a:lnSpc>
              <a:buNone/>
            </a:pPr>
            <a:r>
              <a:rPr lang="zh-CN" altLang="en-US" sz="3400"/>
              <a:t>  </a:t>
            </a:r>
            <a:r>
              <a:rPr lang="en-US" altLang="zh-CN" sz="3400"/>
              <a:t>x</a:t>
            </a:r>
            <a:r>
              <a:rPr lang="en-US" altLang="zh-CN" sz="3400" baseline="-25000"/>
              <a:t>n </a:t>
            </a:r>
            <a:r>
              <a:rPr lang="en-US" altLang="zh-CN" sz="3400"/>
              <a:t>x</a:t>
            </a:r>
            <a:r>
              <a:rPr lang="en-US" altLang="zh-CN" sz="3400" baseline="-25000"/>
              <a:t>n-1 </a:t>
            </a:r>
            <a:r>
              <a:rPr lang="en-US" altLang="zh-CN" sz="3400"/>
              <a:t>…</a:t>
            </a:r>
            <a:r>
              <a:rPr lang="en-US" altLang="zh-CN" sz="3400" baseline="-25000"/>
              <a:t> </a:t>
            </a:r>
            <a:r>
              <a:rPr lang="en-US" altLang="zh-CN" sz="3400"/>
              <a:t>x</a:t>
            </a:r>
            <a:r>
              <a:rPr lang="en-US" altLang="zh-CN" sz="3400" baseline="-25000"/>
              <a:t>3 </a:t>
            </a:r>
            <a:r>
              <a:rPr lang="en-US" altLang="zh-CN" sz="3400"/>
              <a:t>x</a:t>
            </a:r>
            <a:r>
              <a:rPr lang="en-US" altLang="zh-CN" sz="3400" baseline="-25000"/>
              <a:t>2 </a:t>
            </a:r>
            <a:r>
              <a:rPr lang="en-US" altLang="zh-CN" sz="3400"/>
              <a:t>x</a:t>
            </a:r>
            <a:r>
              <a:rPr lang="en-US" altLang="zh-CN" sz="3400" baseline="-25000"/>
              <a:t>1 </a:t>
            </a:r>
            <a:r>
              <a:rPr lang="en-US" altLang="zh-CN" sz="3400"/>
              <a:t>x</a:t>
            </a:r>
            <a:r>
              <a:rPr lang="en-US" altLang="zh-CN" sz="3400" baseline="-25000"/>
              <a:t>0</a:t>
            </a:r>
            <a:endParaRPr lang="en-US" altLang="zh-CN" sz="3400" baseline="-25000"/>
          </a:p>
          <a:p>
            <a:pPr lvl="2">
              <a:lnSpc>
                <a:spcPct val="90000"/>
              </a:lnSpc>
            </a:pPr>
            <a:endParaRPr lang="en-US" altLang="zh-CN" sz="3400" baseline="-25000"/>
          </a:p>
          <a:p>
            <a:pPr lvl="2">
              <a:lnSpc>
                <a:spcPct val="90000"/>
              </a:lnSpc>
            </a:pPr>
            <a:endParaRPr lang="en-US" altLang="zh-CN" sz="3400" baseline="-25000"/>
          </a:p>
          <a:p>
            <a:pPr lvl="2">
              <a:lnSpc>
                <a:spcPct val="90000"/>
              </a:lnSpc>
            </a:pPr>
            <a:endParaRPr lang="en-US" altLang="zh-CN" sz="3400" baseline="-25000"/>
          </a:p>
          <a:p>
            <a:pPr lvl="2">
              <a:lnSpc>
                <a:spcPct val="90000"/>
              </a:lnSpc>
            </a:pPr>
            <a:endParaRPr lang="en-US" altLang="zh-CN" sz="3400" baseline="-25000"/>
          </a:p>
          <a:p>
            <a:pPr lvl="2">
              <a:lnSpc>
                <a:spcPct val="90000"/>
              </a:lnSpc>
            </a:pPr>
            <a:endParaRPr lang="en-US" altLang="zh-CN" sz="3400" baseline="-25000"/>
          </a:p>
          <a:p>
            <a:pPr lvl="2">
              <a:lnSpc>
                <a:spcPct val="90000"/>
              </a:lnSpc>
            </a:pPr>
            <a:endParaRPr lang="en-US" altLang="zh-CN" sz="3400" baseline="-25000"/>
          </a:p>
          <a:p>
            <a:pPr lvl="2">
              <a:lnSpc>
                <a:spcPct val="90000"/>
              </a:lnSpc>
              <a:buNone/>
            </a:pPr>
            <a:r>
              <a:rPr lang="zh-CN" altLang="en-US" sz="3400" baseline="-25000"/>
              <a:t>表示数的范围是   </a:t>
            </a:r>
            <a:r>
              <a:rPr lang="en-US" altLang="zh-CN" sz="3400" baseline="-25000"/>
              <a:t>0≤|</a:t>
            </a:r>
            <a:r>
              <a:rPr lang="zh-CN" altLang="en-US" sz="3400" i="1" baseline="-25000"/>
              <a:t>ｘ</a:t>
            </a:r>
            <a:r>
              <a:rPr lang="en-US" altLang="zh-CN" sz="3400" baseline="-25000"/>
              <a:t>|</a:t>
            </a:r>
            <a:r>
              <a:rPr lang="en-US" altLang="zh-CN" sz="3400" i="1" baseline="-25000"/>
              <a:t>≤</a:t>
            </a:r>
            <a:r>
              <a:rPr lang="en-US" altLang="zh-CN" sz="3400" baseline="-25000"/>
              <a:t>2</a:t>
            </a:r>
            <a:r>
              <a:rPr lang="en-US" altLang="zh-CN" sz="3400" baseline="30000"/>
              <a:t>n</a:t>
            </a:r>
            <a:r>
              <a:rPr lang="zh-CN" altLang="en-US" sz="3400" baseline="-25000"/>
              <a:t>－</a:t>
            </a:r>
            <a:r>
              <a:rPr lang="en-US" altLang="zh-CN" sz="3400" baseline="-25000"/>
              <a:t>1</a:t>
            </a:r>
            <a:endParaRPr lang="en-US" altLang="zh-CN" sz="3400" baseline="-25000"/>
          </a:p>
          <a:p>
            <a:pPr lvl="2">
              <a:lnSpc>
                <a:spcPct val="90000"/>
              </a:lnSpc>
              <a:buNone/>
            </a:pPr>
            <a:endParaRPr lang="en-US" altLang="zh-CN" sz="1500"/>
          </a:p>
          <a:p>
            <a:pPr lvl="2">
              <a:lnSpc>
                <a:spcPct val="90000"/>
              </a:lnSpc>
              <a:buNone/>
            </a:pPr>
            <a:r>
              <a:rPr lang="zh-CN" altLang="en-US" sz="1500"/>
              <a:t>最小数、最大数、最接近</a:t>
            </a:r>
            <a:r>
              <a:rPr lang="en-US" altLang="zh-CN" sz="1500"/>
              <a:t>0</a:t>
            </a:r>
            <a:r>
              <a:rPr lang="zh-CN" altLang="en-US" sz="1500"/>
              <a:t>的正数、最接近</a:t>
            </a:r>
            <a:r>
              <a:rPr lang="en-US" altLang="zh-CN" sz="1500"/>
              <a:t>0</a:t>
            </a:r>
            <a:r>
              <a:rPr lang="zh-CN" altLang="en-US" sz="1500"/>
              <a:t>的负数呢</a:t>
            </a:r>
            <a:endParaRPr lang="zh-CN" altLang="en-US" sz="2100"/>
          </a:p>
          <a:p>
            <a:pPr lvl="2">
              <a:lnSpc>
                <a:spcPct val="90000"/>
              </a:lnSpc>
            </a:pPr>
            <a:endParaRPr lang="zh-CN" altLang="en-US" sz="2100">
              <a:solidFill>
                <a:schemeClr val="hlink"/>
              </a:solidFill>
            </a:endParaRPr>
          </a:p>
        </p:txBody>
      </p:sp>
      <p:sp>
        <p:nvSpPr>
          <p:cNvPr id="27651" name="直接连接符 27651"/>
          <p:cNvSpPr/>
          <p:nvPr/>
        </p:nvSpPr>
        <p:spPr>
          <a:xfrm>
            <a:off x="1162050" y="2565400"/>
            <a:ext cx="457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7652" name="椭圆形标注 27652"/>
          <p:cNvSpPr/>
          <p:nvPr/>
        </p:nvSpPr>
        <p:spPr>
          <a:xfrm>
            <a:off x="96838" y="3284538"/>
            <a:ext cx="1676400" cy="609600"/>
          </a:xfrm>
          <a:prstGeom prst="wedgeEllipseCallout">
            <a:avLst>
              <a:gd name="adj1" fmla="val 30398"/>
              <a:gd name="adj2" fmla="val -148958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>
                <a:latin typeface="Times New Roman" pitchFamily="2" charset="0"/>
                <a:ea typeface="宋体" charset="-122"/>
              </a:rPr>
              <a:t>符号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7653" name="椭圆形标注 27653"/>
          <p:cNvSpPr/>
          <p:nvPr/>
        </p:nvSpPr>
        <p:spPr>
          <a:xfrm>
            <a:off x="1885950" y="3213100"/>
            <a:ext cx="2438400" cy="533400"/>
          </a:xfrm>
          <a:prstGeom prst="wedgeEllipseCallout">
            <a:avLst>
              <a:gd name="adj1" fmla="val 19986"/>
              <a:gd name="adj2" fmla="val -14047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>
                <a:latin typeface="Times New Roman" pitchFamily="2" charset="0"/>
                <a:ea typeface="宋体" charset="-122"/>
              </a:rPr>
              <a:t>量值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7654" name="圆角矩形标注 27654"/>
          <p:cNvSpPr/>
          <p:nvPr/>
        </p:nvSpPr>
        <p:spPr>
          <a:xfrm>
            <a:off x="4140200" y="3716338"/>
            <a:ext cx="4114800" cy="838200"/>
          </a:xfrm>
          <a:prstGeom prst="wedgeRoundRectCallout">
            <a:avLst>
              <a:gd name="adj1" fmla="val -31750"/>
              <a:gd name="adj2" fmla="val -183333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>
                <a:latin typeface="Times New Roman" pitchFamily="2" charset="0"/>
                <a:ea typeface="宋体" charset="-122"/>
              </a:rPr>
              <a:t>小数点固定于最后一位之后，不需专门存放位置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7655" name="直接连接符 27655"/>
          <p:cNvSpPr/>
          <p:nvPr/>
        </p:nvSpPr>
        <p:spPr>
          <a:xfrm>
            <a:off x="1763713" y="2565400"/>
            <a:ext cx="3024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7656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7657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86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2.1.2</a:t>
            </a:r>
            <a:r>
              <a:rPr lang="zh-CN" altLang="en-US"/>
              <a:t>数的机器码表示</a:t>
            </a:r>
            <a:endParaRPr lang="zh-CN" altLang="en-US"/>
          </a:p>
        </p:txBody>
      </p:sp>
      <p:sp>
        <p:nvSpPr>
          <p:cNvPr id="28674" name="文本占位符 2867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/>
              <a:t>一、数的机器码表示</a:t>
            </a:r>
            <a:endParaRPr lang="zh-CN" altLang="en-US"/>
          </a:p>
          <a:p>
            <a:pPr lvl="1"/>
            <a:r>
              <a:rPr lang="zh-CN" altLang="en-US"/>
              <a:t>真值</a:t>
            </a:r>
            <a:r>
              <a:rPr lang="en-US" altLang="zh-CN"/>
              <a:t>:</a:t>
            </a:r>
            <a:r>
              <a:rPr lang="zh-CN" altLang="en-US"/>
              <a:t>一般书写的数</a:t>
            </a:r>
            <a:endParaRPr lang="zh-CN" altLang="en-US"/>
          </a:p>
          <a:p>
            <a:pPr lvl="1"/>
            <a:r>
              <a:rPr lang="zh-CN" altLang="en-US"/>
              <a:t>机器码</a:t>
            </a:r>
            <a:r>
              <a:rPr lang="en-US" altLang="zh-CN"/>
              <a:t>:</a:t>
            </a:r>
            <a:r>
              <a:rPr lang="zh-CN" altLang="en-US"/>
              <a:t>机器中表示的数</a:t>
            </a:r>
            <a:r>
              <a:rPr lang="en-US" altLang="zh-CN"/>
              <a:t>, </a:t>
            </a:r>
            <a:r>
              <a:rPr lang="zh-CN" altLang="en-US"/>
              <a:t>要解决在计算机内部数的正、负符号和小数点运算问题。</a:t>
            </a:r>
            <a:endParaRPr lang="zh-CN" altLang="en-US"/>
          </a:p>
          <a:p>
            <a:pPr lvl="2"/>
            <a:r>
              <a:rPr lang="zh-CN" altLang="en-US"/>
              <a:t>原码</a:t>
            </a:r>
            <a:endParaRPr lang="zh-CN" altLang="en-US"/>
          </a:p>
          <a:p>
            <a:pPr lvl="2"/>
            <a:r>
              <a:rPr lang="zh-CN" altLang="en-US"/>
              <a:t>反码</a:t>
            </a:r>
            <a:endParaRPr lang="zh-CN" altLang="en-US"/>
          </a:p>
          <a:p>
            <a:pPr lvl="2"/>
            <a:r>
              <a:rPr lang="zh-CN" altLang="en-US"/>
              <a:t>补码</a:t>
            </a:r>
            <a:endParaRPr lang="zh-CN" altLang="en-US"/>
          </a:p>
          <a:p>
            <a:pPr lvl="2"/>
            <a:r>
              <a:rPr lang="zh-CN" altLang="en-US"/>
              <a:t>移码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8675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8676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占位符 29697"/>
          <p:cNvSpPr>
            <a:spLocks noGrp="1"/>
          </p:cNvSpPr>
          <p:nvPr>
            <p:ph idx="1"/>
          </p:nvPr>
        </p:nvSpPr>
        <p:spPr>
          <a:xfrm>
            <a:off x="611188" y="1377950"/>
            <a:ext cx="7391400" cy="45720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2600"/>
              <a:t>原码</a:t>
            </a:r>
            <a:r>
              <a:rPr lang="zh-CN" altLang="en-US"/>
              <a:t>：</a:t>
            </a: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最高位表正负，其余是数的绝对值的大小</a:t>
            </a:r>
            <a:endParaRPr lang="zh-CN" altLang="en-US" sz="2400">
              <a:ea typeface="楷体_GB2312" pitchFamily="1" charset="-122"/>
            </a:endParaRPr>
          </a:p>
          <a:p>
            <a:pPr lvl="1">
              <a:lnSpc>
                <a:spcPct val="120000"/>
              </a:lnSpc>
              <a:buNone/>
            </a:pPr>
            <a:endParaRPr lang="zh-CN" altLang="en-US" sz="2400">
              <a:latin typeface="隶书" pitchFamily="1" charset="-122"/>
              <a:ea typeface="楷体_GB2312" pitchFamily="1" charset="-122"/>
            </a:endParaRPr>
          </a:p>
        </p:txBody>
      </p:sp>
      <p:sp>
        <p:nvSpPr>
          <p:cNvPr id="29698" name="矩形 29698"/>
          <p:cNvSpPr>
            <a:spLocks noRot="1"/>
          </p:cNvSpPr>
          <p:nvPr/>
        </p:nvSpPr>
        <p:spPr>
          <a:xfrm>
            <a:off x="1144588" y="2546350"/>
            <a:ext cx="6705600" cy="1085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			0+X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真值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=</a:t>
            </a:r>
            <a:r>
              <a:rPr lang="en-US" altLang="zh-CN" sz="2400" baseline="-25000">
                <a:latin typeface="隶书" pitchFamily="1" charset="-122"/>
                <a:ea typeface="隶书" pitchFamily="1" charset="-122"/>
              </a:rPr>
              <a:t> 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X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真值          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0≤X&lt;1</a:t>
            </a:r>
            <a:endParaRPr lang="en-US" altLang="zh-CN" sz="2400">
              <a:latin typeface="隶书" pitchFamily="1" charset="-122"/>
              <a:ea typeface="隶书" pitchFamily="1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[X]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原码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=</a:t>
            </a:r>
            <a:endParaRPr lang="en-US" altLang="zh-CN" sz="2400">
              <a:latin typeface="隶书" pitchFamily="1" charset="-122"/>
              <a:ea typeface="隶书" pitchFamily="1" charset="-122"/>
            </a:endParaRPr>
          </a:p>
          <a:p>
            <a:pPr marL="342900" indent="-342900">
              <a:lnSpc>
                <a:spcPct val="60000"/>
              </a:lnSpc>
              <a:spcBef>
                <a:spcPct val="20000"/>
              </a:spcBef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			1-X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真值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=</a:t>
            </a:r>
            <a:r>
              <a:rPr lang="en-US" altLang="zh-CN" sz="2400" baseline="-25000">
                <a:latin typeface="隶书" pitchFamily="1" charset="-122"/>
                <a:ea typeface="隶书" pitchFamily="1" charset="-122"/>
              </a:rPr>
              <a:t> 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1+|X|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真值   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-1&lt;X≤0</a:t>
            </a:r>
            <a:endParaRPr lang="en-US" altLang="zh-CN" sz="2400">
              <a:latin typeface="隶书" pitchFamily="1" charset="-122"/>
              <a:ea typeface="隶书" pitchFamily="1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30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29699" name="左大括号 29699"/>
          <p:cNvSpPr/>
          <p:nvPr/>
        </p:nvSpPr>
        <p:spPr>
          <a:xfrm>
            <a:off x="2454275" y="2651125"/>
            <a:ext cx="346075" cy="619125"/>
          </a:xfrm>
          <a:prstGeom prst="leftBrace">
            <a:avLst>
              <a:gd name="adj1" fmla="val 1485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700" name="文本框 29700"/>
          <p:cNvSpPr txBox="1"/>
          <p:nvPr/>
        </p:nvSpPr>
        <p:spPr>
          <a:xfrm>
            <a:off x="1144588" y="2060575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当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X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为纯小数时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：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9701" name="文本框 29701"/>
          <p:cNvSpPr txBox="1"/>
          <p:nvPr/>
        </p:nvSpPr>
        <p:spPr>
          <a:xfrm>
            <a:off x="1144588" y="4111625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当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X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为纯整数时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：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29702" name="文本框 29702"/>
          <p:cNvSpPr txBox="1"/>
          <p:nvPr/>
        </p:nvSpPr>
        <p:spPr>
          <a:xfrm>
            <a:off x="1062038" y="4721225"/>
            <a:ext cx="6254750" cy="91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30000"/>
              </a:lnSpc>
              <a:spcBef>
                <a:spcPct val="50000"/>
              </a:spcBef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 			 0+X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真值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=</a:t>
            </a:r>
            <a:r>
              <a:rPr lang="en-US" altLang="zh-CN" sz="2400" baseline="-25000">
                <a:latin typeface="隶书" pitchFamily="1" charset="-122"/>
                <a:ea typeface="隶书" pitchFamily="1" charset="-122"/>
              </a:rPr>
              <a:t> 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X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真值 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     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0≤X&lt;2</a:t>
            </a:r>
            <a:r>
              <a:rPr lang="en-US" altLang="zh-CN" sz="2400" baseline="30000">
                <a:latin typeface="隶书" pitchFamily="1" charset="-122"/>
                <a:ea typeface="隶书" pitchFamily="1" charset="-122"/>
              </a:rPr>
              <a:t>n</a:t>
            </a:r>
            <a:endParaRPr lang="en-US" altLang="zh-CN" sz="2400" baseline="30000">
              <a:latin typeface="隶书" pitchFamily="1" charset="-122"/>
              <a:ea typeface="隶书" pitchFamily="1" charset="-122"/>
            </a:endParaRPr>
          </a:p>
          <a:p>
            <a:pPr marL="342900" indent="-342900">
              <a:lnSpc>
                <a:spcPct val="30000"/>
              </a:lnSpc>
              <a:spcBef>
                <a:spcPct val="50000"/>
              </a:spcBef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[X]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原码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=</a:t>
            </a:r>
            <a:endParaRPr lang="en-US" altLang="zh-CN" sz="2400">
              <a:latin typeface="隶书" pitchFamily="1" charset="-122"/>
              <a:ea typeface="隶书" pitchFamily="1" charset="-122"/>
            </a:endParaRPr>
          </a:p>
          <a:p>
            <a:pPr marL="342900" indent="-342900">
              <a:lnSpc>
                <a:spcPct val="30000"/>
              </a:lnSpc>
              <a:spcBef>
                <a:spcPct val="50000"/>
              </a:spcBef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			 2</a:t>
            </a:r>
            <a:r>
              <a:rPr lang="en-US" altLang="zh-CN" sz="2400" baseline="30000">
                <a:latin typeface="隶书" pitchFamily="1" charset="-122"/>
                <a:ea typeface="隶书" pitchFamily="1" charset="-122"/>
              </a:rPr>
              <a:t>n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+|X|	     -2</a:t>
            </a:r>
            <a:r>
              <a:rPr lang="en-US" altLang="zh-CN" sz="2400" baseline="30000">
                <a:latin typeface="隶书" pitchFamily="1" charset="-122"/>
                <a:ea typeface="隶书" pitchFamily="1" charset="-122"/>
              </a:rPr>
              <a:t>n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&lt;X≤0</a:t>
            </a:r>
            <a:endParaRPr lang="en-US" altLang="zh-CN" sz="24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29703" name="左大括号 29703"/>
          <p:cNvSpPr/>
          <p:nvPr/>
        </p:nvSpPr>
        <p:spPr>
          <a:xfrm>
            <a:off x="2454275" y="4711700"/>
            <a:ext cx="346075" cy="619125"/>
          </a:xfrm>
          <a:prstGeom prst="leftBrace">
            <a:avLst>
              <a:gd name="adj1" fmla="val 1485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704" name="标题 29704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1</a:t>
            </a:r>
            <a:r>
              <a:rPr lang="zh-CN" altLang="en-US"/>
              <a:t>、原码表示法</a:t>
            </a:r>
            <a:endParaRPr lang="zh-CN" altLang="en-US"/>
          </a:p>
        </p:txBody>
      </p:sp>
      <p:sp>
        <p:nvSpPr>
          <p:cNvPr id="29705" name="文本框 29705"/>
          <p:cNvSpPr txBox="1"/>
          <p:nvPr/>
        </p:nvSpPr>
        <p:spPr>
          <a:xfrm>
            <a:off x="1260475" y="5562600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范围：</a:t>
            </a:r>
            <a:r>
              <a:rPr lang="en-US" altLang="zh-CN" sz="2400">
                <a:latin typeface="Arial" charset="0"/>
                <a:ea typeface="宋体" charset="-122"/>
              </a:rPr>
              <a:t>1- 2</a:t>
            </a:r>
            <a:r>
              <a:rPr lang="en-US" altLang="zh-CN" sz="2100" baseline="30000">
                <a:latin typeface="Arial" charset="0"/>
                <a:ea typeface="宋体" charset="-122"/>
              </a:rPr>
              <a:t>n</a:t>
            </a:r>
            <a:r>
              <a:rPr lang="en-US" altLang="zh-CN" sz="2400">
                <a:latin typeface="Arial" charset="0"/>
                <a:ea typeface="宋体" charset="-122"/>
              </a:rPr>
              <a:t>~2</a:t>
            </a:r>
            <a:r>
              <a:rPr lang="en-US" altLang="zh-CN" sz="2100" baseline="30000">
                <a:latin typeface="Arial" charset="0"/>
                <a:ea typeface="宋体" charset="-122"/>
              </a:rPr>
              <a:t>n</a:t>
            </a:r>
            <a:r>
              <a:rPr lang="en-US" altLang="zh-CN" sz="2400">
                <a:latin typeface="Arial" charset="0"/>
                <a:ea typeface="宋体" charset="-122"/>
              </a:rPr>
              <a:t>-1 (n+1</a:t>
            </a:r>
            <a:r>
              <a:rPr lang="zh-CN" altLang="en-US" sz="2400">
                <a:latin typeface="Arial" charset="0"/>
                <a:ea typeface="宋体" charset="-122"/>
              </a:rPr>
              <a:t>位数</a:t>
            </a:r>
            <a:r>
              <a:rPr lang="en-US" altLang="zh-CN" sz="2400">
                <a:latin typeface="Arial" charset="0"/>
                <a:ea typeface="宋体" charset="-122"/>
              </a:rPr>
              <a:t>)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9706" name="文本框 29706"/>
          <p:cNvSpPr txBox="1"/>
          <p:nvPr/>
        </p:nvSpPr>
        <p:spPr>
          <a:xfrm>
            <a:off x="1187450" y="3481388"/>
            <a:ext cx="40322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楷体_GB2312" pitchFamily="1" charset="-122"/>
                <a:ea typeface="楷体_GB2312" pitchFamily="1" charset="-122"/>
              </a:rPr>
              <a:t>范围：</a:t>
            </a:r>
            <a:r>
              <a:rPr lang="en-US" altLang="zh-CN" sz="2400">
                <a:latin typeface="Arial" charset="0"/>
                <a:ea typeface="宋体" charset="-122"/>
              </a:rPr>
              <a:t>2</a:t>
            </a:r>
            <a:r>
              <a:rPr lang="en-US" altLang="zh-CN" sz="2100" baseline="30000">
                <a:latin typeface="Arial" charset="0"/>
                <a:ea typeface="宋体" charset="-122"/>
              </a:rPr>
              <a:t>-n</a:t>
            </a:r>
            <a:r>
              <a:rPr lang="en-US" altLang="zh-CN" sz="2400">
                <a:latin typeface="Arial" charset="0"/>
                <a:ea typeface="宋体" charset="-122"/>
              </a:rPr>
              <a:t>-1~1- 2</a:t>
            </a:r>
            <a:r>
              <a:rPr lang="en-US" altLang="zh-CN" sz="2100" baseline="30000">
                <a:latin typeface="Arial" charset="0"/>
                <a:ea typeface="宋体" charset="-122"/>
              </a:rPr>
              <a:t>-n   </a:t>
            </a:r>
            <a:r>
              <a:rPr lang="en-US" altLang="zh-CN" sz="2400">
                <a:latin typeface="Arial" charset="0"/>
                <a:ea typeface="宋体" charset="-122"/>
              </a:rPr>
              <a:t>(n+1</a:t>
            </a:r>
            <a:r>
              <a:rPr lang="zh-CN" altLang="en-US" sz="2400">
                <a:latin typeface="Arial" charset="0"/>
                <a:ea typeface="宋体" charset="-122"/>
              </a:rPr>
              <a:t>位数</a:t>
            </a:r>
            <a:r>
              <a:rPr lang="en-US" altLang="zh-CN" sz="2400">
                <a:latin typeface="Arial" charset="0"/>
                <a:ea typeface="宋体" charset="-122"/>
              </a:rPr>
              <a:t>)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9707" name="直接连接符 29707"/>
          <p:cNvSpPr/>
          <p:nvPr/>
        </p:nvSpPr>
        <p:spPr>
          <a:xfrm>
            <a:off x="1022350" y="4051300"/>
            <a:ext cx="68405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970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29709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占位符 30721"/>
          <p:cNvSpPr>
            <a:spLocks noGrp="1"/>
          </p:cNvSpPr>
          <p:nvPr>
            <p:ph idx="1"/>
          </p:nvPr>
        </p:nvSpPr>
        <p:spPr>
          <a:xfrm>
            <a:off x="611188" y="1387475"/>
            <a:ext cx="7391400" cy="45720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/>
              <a:t>原码表示法</a:t>
            </a:r>
            <a:endParaRPr lang="zh-CN" altLang="en-US" sz="2800">
              <a:ea typeface="楷体_GB2312" pitchFamily="1" charset="-122"/>
            </a:endParaRPr>
          </a:p>
        </p:txBody>
      </p:sp>
      <p:sp>
        <p:nvSpPr>
          <p:cNvPr id="31746" name="矩形 30722"/>
          <p:cNvSpPr>
            <a:spLocks noRot="1"/>
          </p:cNvSpPr>
          <p:nvPr/>
        </p:nvSpPr>
        <p:spPr>
          <a:xfrm>
            <a:off x="992188" y="4692650"/>
            <a:ext cx="6705600" cy="809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lnSpc>
                <a:spcPct val="30000"/>
              </a:lnSpc>
              <a:spcBef>
                <a:spcPct val="20000"/>
              </a:spcBef>
            </a:pPr>
            <a:r>
              <a:rPr lang="en-US" altLang="zh-CN" sz="2600">
                <a:latin typeface="隶书" pitchFamily="1" charset="-122"/>
                <a:ea typeface="隶书" pitchFamily="1" charset="-122"/>
              </a:rPr>
              <a:t>			</a:t>
            </a:r>
            <a:r>
              <a:rPr lang="en-US" altLang="zh-CN" sz="2600" u="sng">
                <a:latin typeface="隶书" pitchFamily="1" charset="-122"/>
                <a:ea typeface="隶书" pitchFamily="1" charset="-122"/>
              </a:rPr>
              <a:t>0</a:t>
            </a:r>
            <a:r>
              <a:rPr lang="en-US" altLang="zh-CN" sz="2600">
                <a:latin typeface="隶书" pitchFamily="1" charset="-122"/>
                <a:ea typeface="隶书" pitchFamily="1" charset="-122"/>
              </a:rPr>
              <a:t>0000000            [+0]</a:t>
            </a:r>
            <a:r>
              <a:rPr lang="zh-CN" altLang="en-US" sz="2600" baseline="-25000">
                <a:latin typeface="隶书" pitchFamily="1" charset="-122"/>
                <a:ea typeface="隶书" pitchFamily="1" charset="-122"/>
              </a:rPr>
              <a:t>原码</a:t>
            </a:r>
            <a:endParaRPr lang="zh-CN" altLang="en-US" sz="2600">
              <a:latin typeface="隶书" pitchFamily="1" charset="-122"/>
              <a:ea typeface="隶书" pitchFamily="1" charset="-122"/>
            </a:endParaRPr>
          </a:p>
          <a:p>
            <a:pPr marL="342900" indent="-342900">
              <a:lnSpc>
                <a:spcPct val="30000"/>
              </a:lnSpc>
              <a:spcBef>
                <a:spcPct val="20000"/>
              </a:spcBef>
            </a:pPr>
            <a:r>
              <a:rPr lang="en-US" altLang="zh-CN" sz="2600">
                <a:latin typeface="隶书" pitchFamily="1" charset="-122"/>
                <a:ea typeface="隶书" pitchFamily="1" charset="-122"/>
              </a:rPr>
              <a:t>[0]</a:t>
            </a:r>
            <a:r>
              <a:rPr lang="zh-CN" altLang="en-US" sz="2600" baseline="-25000">
                <a:latin typeface="隶书" pitchFamily="1" charset="-122"/>
                <a:ea typeface="隶书" pitchFamily="1" charset="-122"/>
              </a:rPr>
              <a:t>原码</a:t>
            </a:r>
            <a:r>
              <a:rPr lang="en-US" altLang="zh-CN" sz="2600">
                <a:latin typeface="隶书" pitchFamily="1" charset="-122"/>
                <a:ea typeface="隶书" pitchFamily="1" charset="-122"/>
              </a:rPr>
              <a:t>=</a:t>
            </a:r>
            <a:endParaRPr lang="en-US" altLang="zh-CN" sz="2600">
              <a:latin typeface="隶书" pitchFamily="1" charset="-122"/>
              <a:ea typeface="隶书" pitchFamily="1" charset="-122"/>
            </a:endParaRPr>
          </a:p>
          <a:p>
            <a:pPr marL="342900" indent="-342900">
              <a:lnSpc>
                <a:spcPct val="30000"/>
              </a:lnSpc>
              <a:spcBef>
                <a:spcPct val="20000"/>
              </a:spcBef>
            </a:pPr>
            <a:r>
              <a:rPr lang="en-US" altLang="zh-CN" sz="2600">
                <a:latin typeface="隶书" pitchFamily="1" charset="-122"/>
                <a:ea typeface="隶书" pitchFamily="1" charset="-122"/>
              </a:rPr>
              <a:t>			</a:t>
            </a:r>
            <a:r>
              <a:rPr lang="en-US" altLang="zh-CN" sz="2600" u="sng">
                <a:latin typeface="隶书" pitchFamily="1" charset="-122"/>
                <a:ea typeface="隶书" pitchFamily="1" charset="-122"/>
              </a:rPr>
              <a:t>1</a:t>
            </a:r>
            <a:r>
              <a:rPr lang="en-US" altLang="zh-CN" sz="2600">
                <a:latin typeface="隶书" pitchFamily="1" charset="-122"/>
                <a:ea typeface="隶书" pitchFamily="1" charset="-122"/>
              </a:rPr>
              <a:t>0000000            [-0]</a:t>
            </a:r>
            <a:r>
              <a:rPr lang="zh-CN" altLang="en-US" sz="2600" baseline="-25000">
                <a:latin typeface="隶书" pitchFamily="1" charset="-122"/>
                <a:ea typeface="隶书" pitchFamily="1" charset="-122"/>
              </a:rPr>
              <a:t>原码</a:t>
            </a:r>
            <a:endParaRPr lang="zh-CN" altLang="en-US" sz="2600">
              <a:latin typeface="隶书" pitchFamily="1" charset="-122"/>
              <a:ea typeface="隶书" pitchFamily="1" charset="-122"/>
            </a:endParaRPr>
          </a:p>
          <a:p>
            <a:pPr marL="342900" indent="-342900">
              <a:lnSpc>
                <a:spcPct val="30000"/>
              </a:lnSpc>
              <a:spcBef>
                <a:spcPct val="20000"/>
              </a:spcBef>
            </a:pPr>
            <a:endParaRPr lang="zh-CN" altLang="en-US" sz="30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31747" name="左大括号 30723"/>
          <p:cNvSpPr/>
          <p:nvPr/>
        </p:nvSpPr>
        <p:spPr>
          <a:xfrm>
            <a:off x="2454275" y="4681538"/>
            <a:ext cx="346075" cy="563562"/>
          </a:xfrm>
          <a:prstGeom prst="leftBrace">
            <a:avLst>
              <a:gd name="adj1" fmla="val 1352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915988" y="5502275"/>
            <a:ext cx="6629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原码有两种表示</a:t>
            </a:r>
            <a:r>
              <a:rPr lang="en-US" altLang="zh-CN" sz="28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0</a:t>
            </a:r>
            <a:r>
              <a:rPr lang="zh-CN" altLang="en-US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的方式</a:t>
            </a:r>
            <a:r>
              <a:rPr lang="en-US" altLang="zh-CN" sz="28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!</a:t>
            </a:r>
            <a:endParaRPr lang="en-US" altLang="zh-CN" sz="2800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graphicFrame>
        <p:nvGraphicFramePr>
          <p:cNvPr id="30726" name="表格 30725"/>
          <p:cNvGraphicFramePr/>
          <p:nvPr/>
        </p:nvGraphicFramePr>
        <p:xfrm>
          <a:off x="2411413" y="2190750"/>
          <a:ext cx="4267200" cy="2044700"/>
        </p:xfrm>
        <a:graphic>
          <a:graphicData uri="http://schemas.openxmlformats.org/drawingml/2006/table">
            <a:tbl>
              <a:tblPr/>
              <a:tblGrid>
                <a:gridCol w="2133600"/>
                <a:gridCol w="2133600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真值</a:t>
                      </a:r>
                      <a:endParaRPr lang="zh-CN" altLang="en-US" sz="24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/>
                        <a:t>原码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1011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u="sng">
                          <a:latin typeface="Times New Roman" pitchFamily="2" charset="0"/>
                        </a:rPr>
                        <a:t>0</a:t>
                      </a:r>
                      <a:r>
                        <a:rPr lang="en-US" altLang="zh-CN" sz="2000">
                          <a:latin typeface="Times New Roman" pitchFamily="2" charset="0"/>
                        </a:rPr>
                        <a:t>0001011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-1011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u="sng">
                          <a:latin typeface="Times New Roman" pitchFamily="2" charset="0"/>
                        </a:rPr>
                        <a:t>1</a:t>
                      </a:r>
                      <a:r>
                        <a:rPr lang="en-US" altLang="zh-CN" sz="2000">
                          <a:latin typeface="Times New Roman" pitchFamily="2" charset="0"/>
                        </a:rPr>
                        <a:t>0001011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0.1011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u="sng">
                          <a:latin typeface="Times New Roman" pitchFamily="2" charset="0"/>
                        </a:rPr>
                        <a:t>0</a:t>
                      </a:r>
                      <a:r>
                        <a:rPr lang="en-US" altLang="zh-CN" sz="2000">
                          <a:latin typeface="Times New Roman" pitchFamily="2" charset="0"/>
                        </a:rPr>
                        <a:t>1011000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-0.1011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u="sng">
                          <a:latin typeface="Times New Roman" pitchFamily="2" charset="0"/>
                        </a:rPr>
                        <a:t>1</a:t>
                      </a:r>
                      <a:r>
                        <a:rPr lang="en-US" altLang="zh-CN" sz="2000">
                          <a:latin typeface="Times New Roman" pitchFamily="2" charset="0"/>
                        </a:rPr>
                        <a:t>1011000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0" name="文本框 30746"/>
          <p:cNvSpPr txBox="1"/>
          <p:nvPr/>
        </p:nvSpPr>
        <p:spPr>
          <a:xfrm>
            <a:off x="992188" y="2149475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2" charset="0"/>
                <a:ea typeface="宋体" charset="-122"/>
              </a:rPr>
              <a:t>例：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31771" name="标题 3074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1</a:t>
            </a:r>
            <a:r>
              <a:rPr lang="zh-CN" altLang="en-US"/>
              <a:t>、原码表示法</a:t>
            </a:r>
            <a:endParaRPr lang="zh-CN" altLang="en-US"/>
          </a:p>
        </p:txBody>
      </p:sp>
      <p:sp>
        <p:nvSpPr>
          <p:cNvPr id="3177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1773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317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1</a:t>
            </a:r>
            <a:r>
              <a:rPr lang="zh-CN" altLang="en-US"/>
              <a:t>、原码表示法</a:t>
            </a:r>
            <a:endParaRPr lang="zh-CN" altLang="en-US"/>
          </a:p>
        </p:txBody>
      </p:sp>
      <p:sp>
        <p:nvSpPr>
          <p:cNvPr id="32770" name="文本占位符 317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30000"/>
              </a:lnSpc>
              <a:buNone/>
            </a:pPr>
            <a:r>
              <a:rPr lang="en-US" altLang="zh-CN"/>
              <a:t>       </a:t>
            </a:r>
            <a:r>
              <a:rPr lang="zh-CN" altLang="en-US"/>
              <a:t>原码特点：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符号位：</a:t>
            </a:r>
            <a:r>
              <a:rPr lang="en-US" altLang="zh-CN"/>
              <a:t>0</a:t>
            </a:r>
            <a:r>
              <a:rPr lang="zh-CN" altLang="en-US"/>
              <a:t>表示正，</a:t>
            </a:r>
            <a:r>
              <a:rPr lang="en-US" altLang="zh-CN"/>
              <a:t>1</a:t>
            </a:r>
            <a:r>
              <a:rPr lang="zh-CN" altLang="en-US"/>
              <a:t>表示负。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表示简单，易于同真值之间进行转换，实现乘除运算规则简单。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lang="zh-CN" altLang="en-US"/>
              <a:t>进行加减运算十分麻烦。</a:t>
            </a:r>
            <a:endParaRPr lang="zh-CN" altLang="en-US"/>
          </a:p>
        </p:txBody>
      </p:sp>
      <p:sp>
        <p:nvSpPr>
          <p:cNvPr id="3277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277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占位符 32769"/>
          <p:cNvSpPr>
            <a:spLocks noGrp="1"/>
          </p:cNvSpPr>
          <p:nvPr>
            <p:ph idx="1"/>
          </p:nvPr>
        </p:nvSpPr>
        <p:spPr>
          <a:xfrm>
            <a:off x="539750" y="1295400"/>
            <a:ext cx="7467600" cy="48768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/>
              <a:t>补码表示法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zh-CN" altLang="en-US" sz="2800">
                <a:ea typeface="楷体_GB2312" pitchFamily="1" charset="-122"/>
              </a:rPr>
              <a:t>   </a:t>
            </a:r>
            <a:r>
              <a:rPr lang="en-US" altLang="zh-CN" sz="2400">
                <a:latin typeface="Times New Roman" pitchFamily="2" charset="0"/>
                <a:ea typeface="楷体_GB2312" pitchFamily="1" charset="-122"/>
              </a:rPr>
              <a:t>8-2 = 8+</a:t>
            </a:r>
            <a:r>
              <a:rPr lang="zh-CN" altLang="en-US" sz="2400">
                <a:latin typeface="Times New Roman" pitchFamily="2" charset="0"/>
                <a:ea typeface="楷体_GB2312" pitchFamily="1" charset="-122"/>
              </a:rPr>
              <a:t>（</a:t>
            </a:r>
            <a:r>
              <a:rPr lang="en-US" altLang="zh-CN" sz="2400">
                <a:latin typeface="Times New Roman" pitchFamily="2" charset="0"/>
                <a:ea typeface="楷体_GB2312" pitchFamily="1" charset="-122"/>
              </a:rPr>
              <a:t>-2</a:t>
            </a:r>
            <a:r>
              <a:rPr lang="zh-CN" altLang="en-US" sz="2400">
                <a:latin typeface="Times New Roman" pitchFamily="2" charset="0"/>
                <a:ea typeface="楷体_GB2312" pitchFamily="1" charset="-122"/>
              </a:rPr>
              <a:t>）</a:t>
            </a:r>
            <a:r>
              <a:rPr lang="en-US" altLang="zh-CN" sz="2400">
                <a:latin typeface="Times New Roman" pitchFamily="2" charset="0"/>
                <a:ea typeface="楷体_GB2312" pitchFamily="1" charset="-122"/>
              </a:rPr>
              <a:t>= </a:t>
            </a:r>
            <a:r>
              <a:rPr lang="zh-CN" altLang="en-US" sz="2400">
                <a:latin typeface="Times New Roman" pitchFamily="2" charset="0"/>
                <a:ea typeface="楷体_GB2312" pitchFamily="1" charset="-122"/>
              </a:rPr>
              <a:t>（</a:t>
            </a:r>
            <a:r>
              <a:rPr lang="en-US" altLang="zh-CN" sz="2400">
                <a:latin typeface="Times New Roman" pitchFamily="2" charset="0"/>
                <a:ea typeface="楷体_GB2312" pitchFamily="1" charset="-122"/>
              </a:rPr>
              <a:t>8+10</a:t>
            </a:r>
            <a:r>
              <a:rPr lang="zh-CN" altLang="en-US" sz="2400">
                <a:latin typeface="Times New Roman" pitchFamily="2" charset="0"/>
                <a:ea typeface="楷体_GB2312" pitchFamily="1" charset="-122"/>
              </a:rPr>
              <a:t>）</a:t>
            </a:r>
            <a:r>
              <a:rPr lang="en-US" altLang="zh-CN" sz="2400">
                <a:latin typeface="Times New Roman" pitchFamily="2" charset="0"/>
                <a:ea typeface="楷体_GB2312" pitchFamily="1" charset="-122"/>
              </a:rPr>
              <a:t>Mod 12   =   6 </a:t>
            </a:r>
            <a:endParaRPr lang="en-US" altLang="zh-CN" sz="2400">
              <a:latin typeface="Times New Roman" pitchFamily="2" charset="0"/>
              <a:ea typeface="楷体_GB2312" pitchFamily="1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>
                <a:latin typeface="Times New Roman" pitchFamily="2" charset="0"/>
                <a:ea typeface="楷体_GB2312" pitchFamily="1" charset="-122"/>
              </a:rPr>
              <a:t>      12</a:t>
            </a:r>
            <a:r>
              <a:rPr lang="zh-CN" altLang="en-US" sz="2400">
                <a:latin typeface="Times New Roman" pitchFamily="2" charset="0"/>
                <a:ea typeface="楷体_GB2312" pitchFamily="1" charset="-122"/>
              </a:rPr>
              <a:t>称为模，</a:t>
            </a:r>
            <a:r>
              <a:rPr lang="en-US" altLang="zh-CN" sz="2400">
                <a:solidFill>
                  <a:srgbClr val="000099"/>
                </a:solidFill>
                <a:latin typeface="Times New Roman" pitchFamily="2" charset="0"/>
                <a:ea typeface="楷体_GB2312" pitchFamily="1" charset="-122"/>
              </a:rPr>
              <a:t>10</a:t>
            </a:r>
            <a:r>
              <a:rPr lang="zh-CN" altLang="en-US" sz="2400">
                <a:solidFill>
                  <a:srgbClr val="000099"/>
                </a:solidFill>
                <a:latin typeface="Times New Roman" pitchFamily="2" charset="0"/>
                <a:ea typeface="楷体_GB2312" pitchFamily="1" charset="-122"/>
              </a:rPr>
              <a:t>称为</a:t>
            </a:r>
            <a:r>
              <a:rPr lang="en-US" altLang="zh-CN" sz="2400">
                <a:solidFill>
                  <a:srgbClr val="000099"/>
                </a:solidFill>
                <a:latin typeface="Times New Roman" pitchFamily="2" charset="0"/>
                <a:ea typeface="楷体_GB2312" pitchFamily="1" charset="-122"/>
              </a:rPr>
              <a:t>-2</a:t>
            </a:r>
            <a:r>
              <a:rPr lang="zh-CN" altLang="en-US" sz="2400">
                <a:solidFill>
                  <a:srgbClr val="000099"/>
                </a:solidFill>
                <a:latin typeface="Times New Roman" pitchFamily="2" charset="0"/>
                <a:ea typeface="楷体_GB2312" pitchFamily="1" charset="-122"/>
              </a:rPr>
              <a:t>对</a:t>
            </a:r>
            <a:r>
              <a:rPr lang="en-US" altLang="zh-CN" sz="2400">
                <a:solidFill>
                  <a:srgbClr val="000099"/>
                </a:solidFill>
                <a:latin typeface="Times New Roman" pitchFamily="2" charset="0"/>
                <a:ea typeface="楷体_GB2312" pitchFamily="1" charset="-122"/>
              </a:rPr>
              <a:t>12</a:t>
            </a:r>
            <a:r>
              <a:rPr lang="zh-CN" altLang="en-US" sz="2400">
                <a:solidFill>
                  <a:srgbClr val="000099"/>
                </a:solidFill>
                <a:latin typeface="Times New Roman" pitchFamily="2" charset="0"/>
                <a:ea typeface="楷体_GB2312" pitchFamily="1" charset="-122"/>
              </a:rPr>
              <a:t>的补数</a:t>
            </a:r>
            <a:r>
              <a:rPr lang="zh-CN" altLang="en-US" sz="2400">
                <a:latin typeface="Times New Roman" pitchFamily="2" charset="0"/>
                <a:ea typeface="楷体_GB2312" pitchFamily="1" charset="-122"/>
              </a:rPr>
              <a:t>；</a:t>
            </a:r>
            <a:endParaRPr lang="zh-CN" altLang="en-US" sz="2400">
              <a:latin typeface="Times New Roman" pitchFamily="2" charset="0"/>
              <a:ea typeface="楷体_GB2312" pitchFamily="1" charset="-122"/>
            </a:endParaRPr>
          </a:p>
          <a:p>
            <a:pPr>
              <a:lnSpc>
                <a:spcPct val="20000"/>
              </a:lnSpc>
              <a:buNone/>
            </a:pPr>
            <a:r>
              <a:rPr lang="zh-CN" altLang="en-US" sz="2400">
                <a:latin typeface="Times New Roman" pitchFamily="2" charset="0"/>
                <a:ea typeface="楷体_GB2312" pitchFamily="1" charset="-122"/>
              </a:rPr>
              <a:t>      </a:t>
            </a:r>
            <a:endParaRPr lang="zh-CN" altLang="en-US" sz="2400">
              <a:latin typeface="Times New Roman" pitchFamily="2" charset="0"/>
              <a:ea typeface="楷体_GB2312" pitchFamily="1" charset="-122"/>
            </a:endParaRPr>
          </a:p>
          <a:p>
            <a:pPr>
              <a:buNone/>
            </a:pPr>
            <a:r>
              <a:rPr lang="zh-CN" altLang="en-US" sz="2400">
                <a:latin typeface="Times New Roman" pitchFamily="2" charset="0"/>
                <a:ea typeface="楷体_GB2312" pitchFamily="1" charset="-122"/>
              </a:rPr>
              <a:t>     </a:t>
            </a:r>
            <a:endParaRPr lang="zh-CN" altLang="en-US" sz="2400">
              <a:latin typeface="Times New Roman" pitchFamily="2" charset="0"/>
            </a:endParaRPr>
          </a:p>
        </p:txBody>
      </p:sp>
      <p:grpSp>
        <p:nvGrpSpPr>
          <p:cNvPr id="32771" name="组合 32770"/>
          <p:cNvGrpSpPr/>
          <p:nvPr/>
        </p:nvGrpSpPr>
        <p:grpSpPr>
          <a:xfrm>
            <a:off x="996950" y="3933825"/>
            <a:ext cx="5791200" cy="2428875"/>
            <a:chOff x="0" y="0"/>
            <a:chExt cx="3648" cy="1530"/>
          </a:xfrm>
        </p:grpSpPr>
        <p:sp>
          <p:nvSpPr>
            <p:cNvPr id="33795" name="文本框 32771"/>
            <p:cNvSpPr txBox="1"/>
            <p:nvPr/>
          </p:nvSpPr>
          <p:spPr>
            <a:xfrm>
              <a:off x="0" y="0"/>
              <a:ext cx="3648" cy="15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[-2]</a:t>
              </a:r>
              <a:r>
                <a:rPr lang="zh-CN" altLang="en-US" sz="2400" baseline="-25000">
                  <a:latin typeface="隶书" pitchFamily="1" charset="-122"/>
                  <a:ea typeface="隶书" pitchFamily="1" charset="-122"/>
                </a:rPr>
                <a:t>补</a:t>
              </a: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= 12 + </a:t>
              </a:r>
              <a:r>
                <a:rPr lang="zh-CN" altLang="en-US" sz="2400">
                  <a:latin typeface="隶书" pitchFamily="1" charset="-122"/>
                  <a:ea typeface="隶书" pitchFamily="1" charset="-122"/>
                </a:rPr>
                <a:t>（</a:t>
              </a: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-2</a:t>
              </a:r>
              <a:r>
                <a:rPr lang="zh-CN" altLang="en-US" sz="2400">
                  <a:latin typeface="隶书" pitchFamily="1" charset="-122"/>
                  <a:ea typeface="隶书" pitchFamily="1" charset="-122"/>
                </a:rPr>
                <a:t>）（ </a:t>
              </a:r>
              <a:r>
                <a:rPr lang="en-US" altLang="zh-CN" sz="2400">
                  <a:latin typeface="Times New Roman" pitchFamily="2" charset="0"/>
                  <a:ea typeface="楷体_GB2312" pitchFamily="1" charset="-122"/>
                </a:rPr>
                <a:t>Mod 12</a:t>
              </a: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 </a:t>
              </a:r>
              <a:r>
                <a:rPr lang="zh-CN" altLang="en-US" sz="2400">
                  <a:latin typeface="隶书" pitchFamily="1" charset="-122"/>
                  <a:ea typeface="隶书" pitchFamily="1" charset="-122"/>
                </a:rPr>
                <a:t>）</a:t>
              </a: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= 10</a:t>
              </a:r>
              <a:endParaRPr lang="en-US" altLang="zh-CN" sz="2400">
                <a:latin typeface="隶书" pitchFamily="1" charset="-122"/>
                <a:ea typeface="隶书" pitchFamily="1" charset="-12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[2]</a:t>
              </a:r>
              <a:r>
                <a:rPr lang="zh-CN" altLang="en-US" sz="2400" baseline="-25000">
                  <a:latin typeface="隶书" pitchFamily="1" charset="-122"/>
                  <a:ea typeface="隶书" pitchFamily="1" charset="-122"/>
                </a:rPr>
                <a:t>补</a:t>
              </a: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= 12 + 2 </a:t>
              </a:r>
              <a:r>
                <a:rPr lang="zh-CN" altLang="en-US" sz="2400">
                  <a:latin typeface="隶书" pitchFamily="1" charset="-122"/>
                  <a:ea typeface="隶书" pitchFamily="1" charset="-122"/>
                </a:rPr>
                <a:t>（ </a:t>
              </a:r>
              <a:r>
                <a:rPr lang="en-US" altLang="zh-CN" sz="2400">
                  <a:latin typeface="Times New Roman" pitchFamily="2" charset="0"/>
                  <a:ea typeface="楷体_GB2312" pitchFamily="1" charset="-122"/>
                </a:rPr>
                <a:t>Mod 12</a:t>
              </a: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 </a:t>
              </a:r>
              <a:r>
                <a:rPr lang="zh-CN" altLang="en-US" sz="2400">
                  <a:latin typeface="隶书" pitchFamily="1" charset="-122"/>
                  <a:ea typeface="隶书" pitchFamily="1" charset="-122"/>
                </a:rPr>
                <a:t>） </a:t>
              </a:r>
              <a:r>
                <a:rPr lang="en-US" altLang="zh-CN" sz="2400">
                  <a:latin typeface="隶书" pitchFamily="1" charset="-122"/>
                  <a:ea typeface="隶书" pitchFamily="1" charset="-122"/>
                </a:rPr>
                <a:t>= 2</a:t>
              </a:r>
              <a:endParaRPr lang="en-US" altLang="zh-CN" sz="2400">
                <a:latin typeface="隶书" pitchFamily="1" charset="-122"/>
                <a:ea typeface="隶书" pitchFamily="1" charset="-122"/>
              </a:endParaRPr>
            </a:p>
            <a:p>
              <a:pPr>
                <a:lnSpc>
                  <a:spcPct val="30000"/>
                </a:lnSpc>
                <a:spcBef>
                  <a:spcPct val="20000"/>
                </a:spcBef>
              </a:pPr>
              <a:endPara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400">
                  <a:solidFill>
                    <a:srgbClr val="CC0000"/>
                  </a:solidFill>
                  <a:latin typeface="Times New Roman" pitchFamily="2" charset="0"/>
                  <a:ea typeface="隶书" pitchFamily="1" charset="-122"/>
                </a:rPr>
                <a:t>定义：正数的补码就是正数的本身，负数的补码是原负数加上模。</a:t>
              </a:r>
              <a:endPara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33796" name="左中括号 32772"/>
            <p:cNvSpPr/>
            <p:nvPr/>
          </p:nvSpPr>
          <p:spPr>
            <a:xfrm>
              <a:off x="720" y="36"/>
              <a:ext cx="48" cy="240"/>
            </a:xfrm>
            <a:prstGeom prst="leftBracket">
              <a:avLst>
                <a:gd name="adj" fmla="val 416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3797" name="左中括号 32773"/>
            <p:cNvSpPr/>
            <p:nvPr/>
          </p:nvSpPr>
          <p:spPr>
            <a:xfrm>
              <a:off x="624" y="297"/>
              <a:ext cx="48" cy="240"/>
            </a:xfrm>
            <a:prstGeom prst="leftBracket">
              <a:avLst>
                <a:gd name="adj" fmla="val 416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3798" name="右中括号 32774"/>
            <p:cNvSpPr/>
            <p:nvPr/>
          </p:nvSpPr>
          <p:spPr>
            <a:xfrm>
              <a:off x="1776" y="36"/>
              <a:ext cx="48" cy="240"/>
            </a:xfrm>
            <a:prstGeom prst="rightBracket">
              <a:avLst>
                <a:gd name="adj" fmla="val 416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3799" name="右中括号 32775"/>
            <p:cNvSpPr/>
            <p:nvPr/>
          </p:nvSpPr>
          <p:spPr>
            <a:xfrm>
              <a:off x="1296" y="294"/>
              <a:ext cx="48" cy="240"/>
            </a:xfrm>
            <a:prstGeom prst="rightBracket">
              <a:avLst>
                <a:gd name="adj" fmla="val 416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32777" name="文本框 32776"/>
          <p:cNvSpPr txBox="1"/>
          <p:nvPr/>
        </p:nvSpPr>
        <p:spPr>
          <a:xfrm>
            <a:off x="920750" y="2987675"/>
            <a:ext cx="67818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对某个确定的模而言，某数减去一个数，可以用加上那个数的负数的补数来代替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33801" name="文本框 32777">
            <a:hlinkClick r:id="rId1"/>
          </p:cNvPr>
          <p:cNvSpPr txBox="1"/>
          <p:nvPr/>
        </p:nvSpPr>
        <p:spPr>
          <a:xfrm>
            <a:off x="6156325" y="1773238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400" b="1" u="sng">
                <a:solidFill>
                  <a:srgbClr val="FF3300"/>
                </a:solidFill>
                <a:latin typeface="Times New Roman" pitchFamily="2" charset="0"/>
                <a:ea typeface="宋体" charset="-122"/>
                <a:hlinkClick r:id="rId2"/>
              </a:rPr>
              <a:t>倒拨时钟</a:t>
            </a:r>
            <a:endParaRPr lang="zh-CN" altLang="en-US" sz="2400" b="1" u="sng">
              <a:solidFill>
                <a:srgbClr val="FF33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33802" name="文本框 32778">
            <a:hlinkClick r:id="rId3" action="ppaction://hlinkfile"/>
          </p:cNvPr>
          <p:cNvSpPr txBox="1"/>
          <p:nvPr/>
        </p:nvSpPr>
        <p:spPr>
          <a:xfrm>
            <a:off x="6227763" y="23495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itchFamily="2" charset="0"/>
                <a:ea typeface="宋体" charset="-122"/>
                <a:hlinkClick r:id="rId4"/>
              </a:rPr>
              <a:t>正拨时钟</a:t>
            </a:r>
            <a:endParaRPr lang="zh-CN" altLang="en-US" sz="2400" b="1" u="sng">
              <a:solidFill>
                <a:srgbClr val="FF33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33803" name="标题 3277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</a:t>
            </a:r>
            <a:r>
              <a:rPr lang="zh-CN" altLang="en-US"/>
              <a:t>、补码表示法</a:t>
            </a:r>
            <a:endParaRPr lang="zh-CN" altLang="en-US"/>
          </a:p>
        </p:txBody>
      </p:sp>
      <p:sp>
        <p:nvSpPr>
          <p:cNvPr id="33804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3805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277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61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</a:t>
            </a:r>
            <a:r>
              <a:rPr lang="zh-CN" altLang="en-US"/>
              <a:t>数据与文字的表示方法</a:t>
            </a:r>
            <a:endParaRPr lang="zh-CN" altLang="en-US"/>
          </a:p>
        </p:txBody>
      </p:sp>
      <p:sp>
        <p:nvSpPr>
          <p:cNvPr id="6146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p>
            <a:pPr marL="762000" indent="-762000"/>
            <a:r>
              <a:rPr lang="zh-CN" altLang="en-US"/>
              <a:t>计算机中使用的数据可分成两大类：</a:t>
            </a:r>
            <a:endParaRPr lang="zh-CN" altLang="en-US"/>
          </a:p>
          <a:p>
            <a:pPr marL="1005205" lvl="1" indent="-660400"/>
            <a:r>
              <a:rPr lang="zh-CN" altLang="en-US" b="1"/>
              <a:t>符号数据</a:t>
            </a:r>
            <a:r>
              <a:rPr lang="en-US" altLang="zh-CN"/>
              <a:t>:</a:t>
            </a:r>
            <a:r>
              <a:rPr lang="zh-CN" altLang="en-US"/>
              <a:t>非数字符号的表示（</a:t>
            </a:r>
            <a:r>
              <a:rPr lang="en-US" altLang="zh-CN"/>
              <a:t>ASCII</a:t>
            </a:r>
            <a:r>
              <a:rPr lang="zh-CN" altLang="en-US"/>
              <a:t>、汉字、图形等）</a:t>
            </a:r>
            <a:endParaRPr lang="zh-CN" altLang="en-US"/>
          </a:p>
          <a:p>
            <a:pPr marL="1005205" lvl="1" indent="-660400"/>
            <a:r>
              <a:rPr lang="zh-CN" altLang="en-US" b="1"/>
              <a:t>数值数据</a:t>
            </a:r>
            <a:r>
              <a:rPr lang="en-US" altLang="zh-CN"/>
              <a:t>:</a:t>
            </a:r>
            <a:r>
              <a:rPr lang="zh-CN" altLang="en-US"/>
              <a:t>数字数据的表示方式（定点、浮点）</a:t>
            </a:r>
            <a:endParaRPr lang="zh-CN" altLang="en-US"/>
          </a:p>
          <a:p>
            <a:pPr marL="762000" indent="-762000"/>
            <a:r>
              <a:rPr lang="zh-CN" altLang="en-US"/>
              <a:t>计算机数字和字符的表示方法应有利于数据的存储、加工</a:t>
            </a:r>
            <a:r>
              <a:rPr lang="en-US" altLang="zh-CN"/>
              <a:t>(</a:t>
            </a:r>
            <a:r>
              <a:rPr lang="zh-CN" altLang="en-US"/>
              <a:t>处理</a:t>
            </a:r>
            <a:r>
              <a:rPr lang="en-US" altLang="zh-CN"/>
              <a:t>)</a:t>
            </a:r>
            <a:r>
              <a:rPr lang="zh-CN" altLang="en-US"/>
              <a:t>、传送；</a:t>
            </a:r>
            <a:endParaRPr lang="zh-CN" altLang="en-US"/>
          </a:p>
          <a:p>
            <a:pPr marL="762000" indent="-762000"/>
            <a:r>
              <a:rPr lang="zh-CN" altLang="en-US"/>
              <a:t>编码：用少量、简单的基本符号，选择合适的规则表示尽量多的信息，同时利于信息处理（速度、方便）</a:t>
            </a:r>
            <a:endParaRPr lang="zh-CN" altLang="en-US"/>
          </a:p>
        </p:txBody>
      </p:sp>
      <p:sp>
        <p:nvSpPr>
          <p:cNvPr id="614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14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占位符 33793"/>
          <p:cNvSpPr>
            <a:spLocks noGrp="1"/>
          </p:cNvSpPr>
          <p:nvPr>
            <p:ph idx="1"/>
          </p:nvPr>
        </p:nvSpPr>
        <p:spPr>
          <a:xfrm>
            <a:off x="488950" y="1295400"/>
            <a:ext cx="7467600" cy="28956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/>
              <a:t>补码定义</a:t>
            </a:r>
            <a:endParaRPr lang="zh-CN" altLang="en-US"/>
          </a:p>
          <a:p>
            <a:pPr lvl="1">
              <a:lnSpc>
                <a:spcPct val="120000"/>
              </a:lnSpc>
              <a:buNone/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通式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[X]</a:t>
            </a:r>
            <a:r>
              <a:rPr lang="zh-CN" altLang="en-US" sz="2400" baseline="-25000">
                <a:latin typeface="隶书" pitchFamily="1" charset="-122"/>
                <a:ea typeface="隶书" pitchFamily="1" charset="-122"/>
              </a:rPr>
              <a:t>补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= M + X(mod M)	</a:t>
            </a:r>
            <a:endParaRPr lang="en-US" altLang="zh-CN" sz="2400">
              <a:latin typeface="隶书" pitchFamily="1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/>
              <a:t>   </a:t>
            </a:r>
            <a:r>
              <a:rPr lang="zh-CN" altLang="en-US" sz="2400"/>
              <a:t>纯小数的补码表示 </a:t>
            </a:r>
            <a:r>
              <a:rPr lang="en-US" altLang="zh-CN" sz="2400"/>
              <a:t>[X]</a:t>
            </a:r>
            <a:r>
              <a:rPr lang="zh-CN" altLang="en-US" sz="2400" baseline="-25000"/>
              <a:t>补</a:t>
            </a:r>
            <a:r>
              <a:rPr lang="en-US" altLang="zh-CN" sz="2400"/>
              <a:t>=    X	     0≤X&lt;1 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                                           2+X       -1≤X&lt;0	</a:t>
            </a:r>
            <a:endParaRPr lang="en-US" altLang="zh-CN" sz="2400" baseline="300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   </a:t>
            </a:r>
            <a:r>
              <a:rPr lang="zh-CN" altLang="en-US" sz="2400"/>
              <a:t>纯整数的补码表示 </a:t>
            </a:r>
            <a:r>
              <a:rPr lang="en-US" altLang="zh-CN" sz="2400"/>
              <a:t>[X]</a:t>
            </a:r>
            <a:r>
              <a:rPr lang="zh-CN" altLang="en-US" sz="2400" baseline="-25000"/>
              <a:t>补</a:t>
            </a:r>
            <a:r>
              <a:rPr lang="en-US" altLang="zh-CN" sz="2400"/>
              <a:t>=    X	     0≤X&lt;2</a:t>
            </a:r>
            <a:r>
              <a:rPr lang="en-US" altLang="zh-CN" sz="2400" baseline="30000"/>
              <a:t>n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				   2</a:t>
            </a:r>
            <a:r>
              <a:rPr lang="en-US" altLang="zh-CN" sz="2400" baseline="30000"/>
              <a:t>n+1</a:t>
            </a:r>
            <a:r>
              <a:rPr lang="en-US" altLang="zh-CN" sz="2400"/>
              <a:t>+X   -2</a:t>
            </a:r>
            <a:r>
              <a:rPr lang="en-US" altLang="zh-CN" sz="2400" baseline="30000"/>
              <a:t>n</a:t>
            </a:r>
            <a:r>
              <a:rPr lang="en-US" altLang="zh-CN" sz="2400"/>
              <a:t>≤X&lt;0</a:t>
            </a:r>
            <a:endParaRPr lang="en-US" altLang="zh-CN" sz="2800">
              <a:latin typeface="隶书" pitchFamily="1" charset="-122"/>
              <a:ea typeface="楷体_GB2312" pitchFamily="1" charset="-122"/>
            </a:endParaRPr>
          </a:p>
        </p:txBody>
      </p:sp>
      <p:sp>
        <p:nvSpPr>
          <p:cNvPr id="34818" name="左大括号 33794"/>
          <p:cNvSpPr/>
          <p:nvPr/>
        </p:nvSpPr>
        <p:spPr>
          <a:xfrm>
            <a:off x="4211638" y="2679700"/>
            <a:ext cx="76200" cy="533400"/>
          </a:xfrm>
          <a:prstGeom prst="leftBrace">
            <a:avLst>
              <a:gd name="adj1" fmla="val 5813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4819" name="左大括号 33795"/>
          <p:cNvSpPr/>
          <p:nvPr/>
        </p:nvSpPr>
        <p:spPr>
          <a:xfrm>
            <a:off x="4208463" y="3471863"/>
            <a:ext cx="76200" cy="533400"/>
          </a:xfrm>
          <a:prstGeom prst="leftBrace">
            <a:avLst>
              <a:gd name="adj1" fmla="val 5813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3797" name="文本框 33796"/>
          <p:cNvSpPr txBox="1"/>
          <p:nvPr/>
        </p:nvSpPr>
        <p:spPr>
          <a:xfrm>
            <a:off x="585788" y="4233863"/>
            <a:ext cx="6989762" cy="210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eaLnBrk="1" hangingPunct="1">
              <a:lnSpc>
                <a:spcPct val="110000"/>
              </a:lnSpc>
              <a:spcBef>
                <a:spcPct val="20000"/>
              </a:spcBef>
              <a:buChar char="–"/>
            </a:pPr>
            <a:r>
              <a:rPr lang="zh-CN" altLang="en-US" sz="2400" dirty="0">
                <a:solidFill>
                  <a:srgbClr val="CC0000"/>
                </a:solidFill>
                <a:latin typeface="宋体" charset="-122"/>
                <a:ea typeface="宋体" charset="-122"/>
              </a:rPr>
              <a:t> 真值0在补码中的表示是唯一的</a:t>
            </a:r>
            <a:r>
              <a:rPr lang="zh-CN" altLang="en-US" sz="2400" dirty="0">
                <a:latin typeface="宋体" charset="-122"/>
                <a:ea typeface="宋体" charset="-122"/>
              </a:rPr>
              <a:t>：</a:t>
            </a:r>
            <a:endParaRPr lang="zh-CN" altLang="en-US" sz="2400" dirty="0">
              <a:latin typeface="宋体" charset="-122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   [-0]</a:t>
            </a:r>
            <a:r>
              <a:rPr lang="zh-CN" altLang="en-US" sz="2400" baseline="-25000" dirty="0">
                <a:latin typeface="隶书" pitchFamily="1" charset="-122"/>
                <a:ea typeface="隶书" pitchFamily="1" charset="-122"/>
              </a:rPr>
              <a:t>补</a:t>
            </a: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= [+0]</a:t>
            </a:r>
            <a:r>
              <a:rPr lang="zh-CN" altLang="en-US" sz="2400" baseline="-25000" dirty="0">
                <a:latin typeface="隶书" pitchFamily="1" charset="-122"/>
                <a:ea typeface="隶书" pitchFamily="1" charset="-122"/>
              </a:rPr>
              <a:t>补</a:t>
            </a: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= 000</a:t>
            </a:r>
            <a:r>
              <a:rPr lang="zh-CN" altLang="en-US" sz="2400" dirty="0">
                <a:latin typeface="Times New Roman" pitchFamily="2" charset="0"/>
                <a:ea typeface="隶书" pitchFamily="1" charset="-122"/>
              </a:rPr>
              <a:t>…</a:t>
            </a: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0</a:t>
            </a:r>
            <a:endParaRPr lang="zh-CN" altLang="en-US" sz="2400" dirty="0">
              <a:latin typeface="隶书" pitchFamily="1" charset="-122"/>
              <a:ea typeface="隶书" pitchFamily="1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   可以取到-1或-2</a:t>
            </a:r>
            <a:r>
              <a:rPr lang="zh-CN" altLang="en-US" sz="2400" baseline="30000" dirty="0">
                <a:latin typeface="Arial" charset="0"/>
                <a:ea typeface="宋体" charset="-122"/>
              </a:rPr>
              <a:t>n  </a:t>
            </a:r>
            <a:r>
              <a:rPr lang="zh-CN" altLang="en-US" sz="2400" dirty="0">
                <a:latin typeface="Arial" charset="0"/>
                <a:ea typeface="宋体" charset="-122"/>
              </a:rPr>
              <a:t> </a:t>
            </a:r>
            <a:r>
              <a:rPr lang="zh-CN" altLang="en-US" sz="2400" dirty="0">
                <a:latin typeface="隶书" pitchFamily="1" charset="-122"/>
                <a:ea typeface="隶书" pitchFamily="1" charset="-122"/>
                <a:sym typeface="Arial" charset="0"/>
              </a:rPr>
              <a:t>(1000</a:t>
            </a:r>
            <a:r>
              <a:rPr lang="zh-CN" altLang="en-US" sz="2400" dirty="0">
                <a:latin typeface="Times New Roman" pitchFamily="2" charset="0"/>
                <a:ea typeface="隶书" pitchFamily="1" charset="-122"/>
                <a:sym typeface="Arial" charset="0"/>
              </a:rPr>
              <a:t>…</a:t>
            </a:r>
            <a:r>
              <a:rPr lang="zh-CN" altLang="en-US" sz="2400" dirty="0">
                <a:latin typeface="隶书" pitchFamily="1" charset="-122"/>
                <a:ea typeface="隶书" pitchFamily="1" charset="-122"/>
                <a:sym typeface="Arial" charset="0"/>
              </a:rPr>
              <a:t>00)</a:t>
            </a:r>
            <a:endParaRPr lang="zh-CN" altLang="en-US" sz="2400" dirty="0">
              <a:latin typeface="隶书" pitchFamily="1" charset="-122"/>
              <a:ea typeface="隶书" pitchFamily="1" charset="-122"/>
              <a:sym typeface="Arial" charset="0"/>
            </a:endParaRPr>
          </a:p>
          <a:p>
            <a:pPr lvl="1" indent="0" eaLnBrk="1" hangingPunct="1">
              <a:spcBef>
                <a:spcPct val="20000"/>
              </a:spcBef>
              <a:buChar char="–"/>
            </a:pPr>
            <a:r>
              <a:rPr lang="zh-CN" altLang="en-US" sz="2400" dirty="0">
                <a:latin typeface="宋体" charset="-122"/>
                <a:ea typeface="宋体" charset="-122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宋体" charset="-122"/>
                <a:ea typeface="宋体" charset="-122"/>
              </a:rPr>
              <a:t>符号位既起指示正负号的作用（0表示正，1   </a:t>
            </a:r>
            <a:br>
              <a:rPr lang="zh-CN" altLang="en-US" sz="2400" dirty="0">
                <a:solidFill>
                  <a:srgbClr val="CC0000"/>
                </a:solidFill>
                <a:latin typeface="宋体" charset="-122"/>
                <a:ea typeface="宋体" charset="-122"/>
              </a:rPr>
            </a:br>
            <a:r>
              <a:rPr lang="zh-CN" altLang="en-US" sz="2400" dirty="0">
                <a:solidFill>
                  <a:srgbClr val="CC0000"/>
                </a:solidFill>
                <a:latin typeface="宋体" charset="-122"/>
                <a:ea typeface="宋体" charset="-122"/>
              </a:rPr>
              <a:t>  表示负），又参与运算</a:t>
            </a:r>
            <a:endParaRPr lang="zh-CN" altLang="en-US" sz="2400" dirty="0">
              <a:solidFill>
                <a:srgbClr val="CC0000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34821" name="标题 337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</a:t>
            </a:r>
            <a:r>
              <a:rPr lang="zh-CN" altLang="en-US"/>
              <a:t>、补码表示法</a:t>
            </a:r>
            <a:endParaRPr lang="zh-CN" altLang="en-US"/>
          </a:p>
        </p:txBody>
      </p:sp>
      <p:sp>
        <p:nvSpPr>
          <p:cNvPr id="3482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4823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7">
                                            <p:txEl>
                                              <p:charRg st="1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charRg st="6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>
                                            <p:txEl>
                                              <p:charRg st="6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ldLvl="2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占位符 34817"/>
          <p:cNvSpPr>
            <a:spLocks noGrp="1"/>
          </p:cNvSpPr>
          <p:nvPr>
            <p:ph idx="1"/>
          </p:nvPr>
        </p:nvSpPr>
        <p:spPr>
          <a:xfrm>
            <a:off x="539750" y="1304925"/>
            <a:ext cx="8604250" cy="5148263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2600" b="1"/>
              <a:t>负数补码表示的计算：</a:t>
            </a:r>
            <a:endParaRPr lang="zh-CN" altLang="en-US" sz="2600" b="1"/>
          </a:p>
          <a:p>
            <a:pPr lvl="1">
              <a:buNone/>
            </a:pPr>
            <a:r>
              <a:rPr lang="zh-CN" altLang="en-US" sz="2200"/>
              <a:t>例</a:t>
            </a:r>
            <a:r>
              <a:rPr lang="en-US" altLang="zh-CN" sz="2200"/>
              <a:t>:  x= -0.1011   </a:t>
            </a:r>
            <a:endParaRPr lang="en-US" altLang="zh-CN" sz="2200"/>
          </a:p>
          <a:p>
            <a:pPr lvl="2">
              <a:lnSpc>
                <a:spcPct val="90000"/>
              </a:lnSpc>
              <a:buNone/>
            </a:pPr>
            <a:r>
              <a:rPr lang="en-US" altLang="zh-CN" sz="2600"/>
              <a:t>[x]</a:t>
            </a:r>
            <a:r>
              <a:rPr lang="zh-CN" altLang="en-US" sz="2600" baseline="-25000"/>
              <a:t>补</a:t>
            </a:r>
            <a:r>
              <a:rPr lang="en-US" altLang="zh-CN" sz="2600"/>
              <a:t>=10+x=10.0000-0.1011=1.0101</a:t>
            </a:r>
            <a:endParaRPr lang="en-US" altLang="zh-CN" b="1"/>
          </a:p>
          <a:p>
            <a:r>
              <a:rPr lang="zh-CN" altLang="en-US" sz="2600" b="1"/>
              <a:t>补码与原码的关系</a:t>
            </a:r>
            <a:r>
              <a:rPr lang="zh-CN" altLang="en-US"/>
              <a:t>：</a:t>
            </a:r>
            <a:r>
              <a:rPr lang="zh-CN" altLang="en-US" sz="2400">
                <a:solidFill>
                  <a:srgbClr val="CC0000"/>
                </a:solidFill>
              </a:rPr>
              <a:t>正数一样，</a:t>
            </a:r>
            <a:r>
              <a:rPr lang="zh-CN" altLang="en-US" sz="2400" b="1">
                <a:solidFill>
                  <a:srgbClr val="CC0000"/>
                </a:solidFill>
              </a:rPr>
              <a:t>负数</a:t>
            </a:r>
            <a:r>
              <a:rPr lang="zh-CN" altLang="en-US" sz="2400">
                <a:solidFill>
                  <a:srgbClr val="CC0000"/>
                </a:solidFill>
              </a:rPr>
              <a:t>除符号位，取反加一</a:t>
            </a:r>
            <a:endParaRPr lang="zh-CN" altLang="en-US" sz="2400">
              <a:solidFill>
                <a:srgbClr val="CC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000"/>
              <a:t>   </a:t>
            </a:r>
            <a:r>
              <a:rPr lang="en-US" altLang="zh-CN" sz="2000"/>
              <a:t>[X]</a:t>
            </a:r>
            <a:r>
              <a:rPr lang="zh-CN" altLang="en-US" sz="2000" baseline="-25000"/>
              <a:t>原</a:t>
            </a:r>
            <a:r>
              <a:rPr lang="en-US" altLang="zh-CN" sz="2000"/>
              <a:t>= </a:t>
            </a:r>
            <a:r>
              <a:rPr lang="en-US" altLang="zh-CN" sz="2000" u="sng"/>
              <a:t>0</a:t>
            </a:r>
            <a:r>
              <a:rPr lang="en-US" altLang="zh-CN" sz="2000"/>
              <a:t>1001100      [X]</a:t>
            </a:r>
            <a:r>
              <a:rPr lang="zh-CN" altLang="en-US" sz="2000" baseline="-25000"/>
              <a:t>补</a:t>
            </a:r>
            <a:r>
              <a:rPr lang="en-US" altLang="zh-CN" sz="2000"/>
              <a:t>= </a:t>
            </a:r>
            <a:r>
              <a:rPr lang="en-US" altLang="zh-CN" sz="2000" u="sng"/>
              <a:t>0</a:t>
            </a:r>
            <a:r>
              <a:rPr lang="en-US" altLang="zh-CN" sz="2000"/>
              <a:t>1001100</a:t>
            </a:r>
            <a:endParaRPr lang="en-US" altLang="zh-CN" sz="2000"/>
          </a:p>
          <a:p>
            <a:pPr>
              <a:lnSpc>
                <a:spcPct val="130000"/>
              </a:lnSpc>
              <a:buNone/>
            </a:pPr>
            <a:r>
              <a:rPr lang="en-US" altLang="zh-CN" sz="2000"/>
              <a:t>   [X]</a:t>
            </a:r>
            <a:r>
              <a:rPr lang="zh-CN" altLang="en-US" sz="2000" baseline="-25000"/>
              <a:t>原</a:t>
            </a:r>
            <a:r>
              <a:rPr lang="en-US" altLang="zh-CN" sz="2000"/>
              <a:t>= </a:t>
            </a:r>
            <a:r>
              <a:rPr lang="en-US" altLang="zh-CN" sz="2000" u="sng"/>
              <a:t>1</a:t>
            </a:r>
            <a:r>
              <a:rPr lang="en-US" altLang="zh-CN" sz="2000"/>
              <a:t>1001100      [X]</a:t>
            </a:r>
            <a:r>
              <a:rPr lang="zh-CN" altLang="en-US" sz="2000" baseline="-25000"/>
              <a:t>补</a:t>
            </a:r>
            <a:r>
              <a:rPr lang="en-US" altLang="zh-CN" sz="2000"/>
              <a:t>= </a:t>
            </a:r>
            <a:r>
              <a:rPr lang="en-US" altLang="zh-CN" sz="2000" u="sng"/>
              <a:t>1</a:t>
            </a:r>
            <a:r>
              <a:rPr lang="en-US" altLang="zh-CN" sz="2000"/>
              <a:t>0110100</a:t>
            </a:r>
            <a:endParaRPr lang="en-US" altLang="zh-CN" sz="2000"/>
          </a:p>
          <a:p>
            <a:pPr>
              <a:lnSpc>
                <a:spcPct val="120000"/>
              </a:lnSpc>
              <a:buNone/>
            </a:pPr>
            <a:r>
              <a:rPr lang="en-US" altLang="zh-CN" sz="2400"/>
              <a:t>   - </a:t>
            </a:r>
            <a:r>
              <a:rPr lang="zh-CN" altLang="en-US" sz="2400" b="1"/>
              <a:t>由补码求原码同样</a:t>
            </a:r>
            <a:r>
              <a:rPr lang="zh-CN" altLang="en-US" sz="2600"/>
              <a:t>：</a:t>
            </a:r>
            <a:r>
              <a:rPr lang="zh-CN" altLang="en-US" sz="2400" b="1"/>
              <a:t>负数</a:t>
            </a:r>
            <a:r>
              <a:rPr lang="zh-CN" altLang="en-US" sz="2400"/>
              <a:t>除符号位取反加一</a:t>
            </a:r>
            <a:endParaRPr lang="zh-CN" altLang="en-US" sz="2400"/>
          </a:p>
          <a:p>
            <a:r>
              <a:rPr lang="zh-CN" altLang="en-US" sz="2600" b="1"/>
              <a:t>补码与机器负数的关系</a:t>
            </a:r>
            <a:r>
              <a:rPr lang="zh-CN" altLang="en-US"/>
              <a:t>：</a:t>
            </a:r>
            <a:r>
              <a:rPr lang="zh-CN" altLang="en-US" sz="2400">
                <a:solidFill>
                  <a:srgbClr val="CC0000"/>
                </a:solidFill>
              </a:rPr>
              <a:t>含符号位，取反加一</a:t>
            </a:r>
            <a:endParaRPr lang="zh-CN" altLang="en-US" sz="2400">
              <a:solidFill>
                <a:srgbClr val="CC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000"/>
              <a:t>   </a:t>
            </a:r>
            <a:r>
              <a:rPr lang="en-US" altLang="zh-CN" sz="2000"/>
              <a:t>[X]</a:t>
            </a:r>
            <a:r>
              <a:rPr lang="zh-CN" altLang="en-US" sz="2000" baseline="-25000"/>
              <a:t>补</a:t>
            </a:r>
            <a:r>
              <a:rPr lang="en-US" altLang="zh-CN" sz="2000"/>
              <a:t>= </a:t>
            </a:r>
            <a:r>
              <a:rPr lang="en-US" altLang="zh-CN" sz="2000" u="sng"/>
              <a:t>0</a:t>
            </a:r>
            <a:r>
              <a:rPr lang="en-US" altLang="zh-CN" sz="2000"/>
              <a:t>1001101      [-X]</a:t>
            </a:r>
            <a:r>
              <a:rPr lang="zh-CN" altLang="en-US" sz="2000" baseline="-25000"/>
              <a:t>补</a:t>
            </a:r>
            <a:r>
              <a:rPr lang="en-US" altLang="zh-CN" sz="2000"/>
              <a:t>= </a:t>
            </a:r>
            <a:r>
              <a:rPr lang="en-US" altLang="zh-CN" sz="2000" u="sng"/>
              <a:t>1</a:t>
            </a:r>
            <a:r>
              <a:rPr lang="en-US" altLang="zh-CN" sz="2000"/>
              <a:t>0110011</a:t>
            </a:r>
            <a:endParaRPr lang="en-US" altLang="zh-CN" sz="2000"/>
          </a:p>
          <a:p>
            <a:pPr>
              <a:lnSpc>
                <a:spcPct val="130000"/>
              </a:lnSpc>
              <a:buNone/>
            </a:pPr>
            <a:r>
              <a:rPr lang="en-US" altLang="zh-CN" sz="2000"/>
              <a:t>   [X]</a:t>
            </a:r>
            <a:r>
              <a:rPr lang="zh-CN" altLang="en-US" sz="2000" baseline="-25000"/>
              <a:t>补</a:t>
            </a:r>
            <a:r>
              <a:rPr lang="en-US" altLang="zh-CN" sz="2000"/>
              <a:t>= </a:t>
            </a:r>
            <a:r>
              <a:rPr lang="en-US" altLang="zh-CN" sz="2000" u="sng"/>
              <a:t>1</a:t>
            </a:r>
            <a:r>
              <a:rPr lang="en-US" altLang="zh-CN" sz="2000"/>
              <a:t>0110010      [-X]</a:t>
            </a:r>
            <a:r>
              <a:rPr lang="zh-CN" altLang="en-US" sz="2000" baseline="-25000"/>
              <a:t>补</a:t>
            </a:r>
            <a:r>
              <a:rPr lang="en-US" altLang="zh-CN" sz="2000"/>
              <a:t>= </a:t>
            </a:r>
            <a:r>
              <a:rPr lang="en-US" altLang="zh-CN" sz="2000" u="sng"/>
              <a:t>0</a:t>
            </a:r>
            <a:r>
              <a:rPr lang="en-US" altLang="zh-CN" sz="2000"/>
              <a:t>1001110</a:t>
            </a:r>
            <a:endParaRPr lang="en-US" altLang="zh-CN" sz="2400">
              <a:latin typeface="隶书" pitchFamily="1" charset="-122"/>
              <a:ea typeface="楷体_GB2312" pitchFamily="1" charset="-122"/>
            </a:endParaRPr>
          </a:p>
        </p:txBody>
      </p:sp>
      <p:sp>
        <p:nvSpPr>
          <p:cNvPr id="35842" name="标题 3481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</a:t>
            </a:r>
            <a:r>
              <a:rPr lang="zh-CN" altLang="en-US"/>
              <a:t>、补码表示法</a:t>
            </a:r>
            <a:endParaRPr lang="zh-CN" altLang="en-US"/>
          </a:p>
        </p:txBody>
      </p:sp>
      <p:sp>
        <p:nvSpPr>
          <p:cNvPr id="3584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584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777822" y="1223124"/>
              <a:ext cx="13721" cy="24997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777822" y="1223124"/>
                <a:ext cx="13721" cy="249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956201" y="1239926"/>
              <a:ext cx="24699" cy="23591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4956201" y="1239926"/>
                <a:ext cx="24699" cy="2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072148" y="1270101"/>
              <a:ext cx="97080" cy="155077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072148" y="1270101"/>
                <a:ext cx="97080" cy="155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260818" y="1256385"/>
              <a:ext cx="10978" cy="20479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260818" y="1256385"/>
                <a:ext cx="10978" cy="2047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5398033" y="1261871"/>
              <a:ext cx="7547" cy="201626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5398033" y="1261871"/>
                <a:ext cx="7547" cy="201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699523" y="1545793"/>
              <a:ext cx="116719" cy="12344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699523" y="1545793"/>
                <a:ext cx="116719" cy="12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4761356" y="1652435"/>
              <a:ext cx="5489" cy="135016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761356" y="1652435"/>
                <a:ext cx="5489" cy="1350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4920525" y="1634947"/>
              <a:ext cx="87132" cy="15087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4920525" y="1634947"/>
                <a:ext cx="87132" cy="1508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126348" y="1624660"/>
              <a:ext cx="5488" cy="13510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126348" y="1624660"/>
                <a:ext cx="5488" cy="1351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5230631" y="1632203"/>
              <a:ext cx="85073" cy="127816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5230631" y="1632203"/>
                <a:ext cx="85073" cy="127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5417243" y="1608201"/>
              <a:ext cx="12350" cy="17350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5417243" y="1608201"/>
                <a:ext cx="12350" cy="173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4690690" y="1836572"/>
              <a:ext cx="111830" cy="6858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4690690" y="1836572"/>
                <a:ext cx="111830" cy="685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358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</a:t>
            </a:r>
            <a:r>
              <a:rPr lang="zh-CN" altLang="en-US"/>
              <a:t>、补码表示法</a:t>
            </a:r>
            <a:endParaRPr lang="zh-CN" altLang="en-US"/>
          </a:p>
        </p:txBody>
      </p:sp>
      <p:sp>
        <p:nvSpPr>
          <p:cNvPr id="36866" name="文本占位符 35842"/>
          <p:cNvSpPr>
            <a:spLocks noGrp="1"/>
          </p:cNvSpPr>
          <p:nvPr>
            <p:ph idx="1"/>
          </p:nvPr>
        </p:nvSpPr>
        <p:spPr>
          <a:xfrm>
            <a:off x="323850" y="1484313"/>
            <a:ext cx="8229600" cy="5040312"/>
          </a:xfrm>
        </p:spPr>
        <p:txBody>
          <a:bodyPr anchor="t"/>
          <a:p>
            <a:pPr lvl="1"/>
            <a:r>
              <a:rPr lang="zh-CN" altLang="en-US"/>
              <a:t>补码性质</a:t>
            </a:r>
            <a:endParaRPr lang="zh-CN" altLang="en-US"/>
          </a:p>
          <a:p>
            <a:pPr lvl="2">
              <a:lnSpc>
                <a:spcPct val="110000"/>
              </a:lnSpc>
            </a:pPr>
            <a:r>
              <a:rPr lang="zh-CN" altLang="en-US"/>
              <a:t>高位表明正负</a:t>
            </a:r>
            <a:endParaRPr lang="zh-CN" altLang="en-US"/>
          </a:p>
          <a:p>
            <a:pPr lvl="2">
              <a:lnSpc>
                <a:spcPct val="110000"/>
              </a:lnSpc>
            </a:pPr>
            <a:r>
              <a:rPr lang="zh-CN" altLang="en-US"/>
              <a:t>正数补码，尾数与原码相同</a:t>
            </a:r>
            <a:br>
              <a:rPr lang="zh-CN" altLang="en-US"/>
            </a:br>
            <a:r>
              <a:rPr lang="zh-CN" altLang="en-US"/>
              <a:t>负数补码，尾数为原码尾数取反加一</a:t>
            </a:r>
            <a:endParaRPr lang="zh-CN" altLang="en-US"/>
          </a:p>
          <a:p>
            <a:pPr lvl="2">
              <a:lnSpc>
                <a:spcPct val="110000"/>
              </a:lnSpc>
            </a:pPr>
            <a:r>
              <a:rPr lang="zh-CN" altLang="en-US"/>
              <a:t>范围：</a:t>
            </a:r>
            <a:r>
              <a:rPr lang="en-US" altLang="zh-CN"/>
              <a:t>-2</a:t>
            </a:r>
            <a:r>
              <a:rPr lang="en-US" altLang="zh-CN" baseline="30000"/>
              <a:t>n</a:t>
            </a:r>
            <a:r>
              <a:rPr lang="en-US" altLang="zh-CN"/>
              <a:t>~2</a:t>
            </a:r>
            <a:r>
              <a:rPr lang="en-US" altLang="zh-CN" baseline="30000"/>
              <a:t>n</a:t>
            </a:r>
            <a:r>
              <a:rPr lang="en-US" altLang="zh-CN"/>
              <a:t>-1</a:t>
            </a:r>
            <a:r>
              <a:rPr lang="zh-CN" altLang="en-US"/>
              <a:t>（定点整数）</a:t>
            </a:r>
            <a:br>
              <a:rPr lang="zh-CN" altLang="en-US"/>
            </a:br>
            <a:r>
              <a:rPr lang="zh-CN" altLang="en-US"/>
              <a:t>         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  <a:r>
              <a:rPr lang="en-US" altLang="zh-CN"/>
              <a:t>~1-2</a:t>
            </a:r>
            <a:r>
              <a:rPr lang="en-US" altLang="zh-CN" baseline="30000"/>
              <a:t>-n</a:t>
            </a:r>
            <a:r>
              <a:rPr lang="zh-CN" altLang="en-US"/>
              <a:t>（定点小数）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/>
              <a:t>变相补码</a:t>
            </a:r>
            <a:r>
              <a:rPr lang="en-US" altLang="zh-CN"/>
              <a:t>(</a:t>
            </a:r>
            <a:r>
              <a:rPr lang="zh-CN" altLang="en-US"/>
              <a:t>双符号补码</a:t>
            </a:r>
            <a:r>
              <a:rPr lang="en-US" altLang="zh-CN"/>
              <a:t>)</a:t>
            </a:r>
            <a:endParaRPr lang="en-US" altLang="zh-CN"/>
          </a:p>
          <a:p>
            <a:pPr lvl="2">
              <a:lnSpc>
                <a:spcPct val="130000"/>
              </a:lnSpc>
            </a:pPr>
            <a:r>
              <a:rPr lang="zh-CN" altLang="en-US"/>
              <a:t>为了防止溢出而设定</a:t>
            </a:r>
            <a:br>
              <a:rPr lang="zh-CN" altLang="en-US"/>
            </a:br>
            <a:r>
              <a:rPr lang="en-US" altLang="zh-CN" sz="2500"/>
              <a:t>[x]</a:t>
            </a:r>
            <a:r>
              <a:rPr lang="zh-CN" altLang="en-US" sz="2500" baseline="-25000"/>
              <a:t>补</a:t>
            </a:r>
            <a:r>
              <a:rPr lang="en-US" altLang="zh-CN" sz="2500"/>
              <a:t>=1.0101    [x]</a:t>
            </a:r>
            <a:r>
              <a:rPr lang="zh-CN" altLang="en-US" sz="2500" baseline="-25000"/>
              <a:t>变相补码</a:t>
            </a:r>
            <a:r>
              <a:rPr lang="en-US" altLang="zh-CN" sz="2500"/>
              <a:t>=11.0101</a:t>
            </a:r>
            <a:br>
              <a:rPr lang="en-US" altLang="zh-CN" sz="2500"/>
            </a:br>
            <a:r>
              <a:rPr lang="en-US" altLang="zh-CN" sz="2500"/>
              <a:t>[Y]</a:t>
            </a:r>
            <a:r>
              <a:rPr lang="zh-CN" altLang="en-US" sz="2500" baseline="-25000"/>
              <a:t>补</a:t>
            </a:r>
            <a:r>
              <a:rPr lang="en-US" altLang="zh-CN" sz="2500"/>
              <a:t>=0.0101    [Y]</a:t>
            </a:r>
            <a:r>
              <a:rPr lang="zh-CN" altLang="en-US" sz="2500" baseline="-25000"/>
              <a:t>变相补码</a:t>
            </a:r>
            <a:r>
              <a:rPr lang="en-US" altLang="zh-CN" sz="2500"/>
              <a:t>=00.0101</a:t>
            </a:r>
            <a:endParaRPr lang="en-US" altLang="zh-CN"/>
          </a:p>
        </p:txBody>
      </p:sp>
      <p:sp>
        <p:nvSpPr>
          <p:cNvPr id="3686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686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959825" y="3881191"/>
              <a:ext cx="135242" cy="7583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959825" y="3881191"/>
                <a:ext cx="135242" cy="7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158786" y="3788673"/>
              <a:ext cx="6068" cy="177736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158786" y="3788673"/>
                <a:ext cx="6068" cy="177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222506" y="3928208"/>
              <a:ext cx="44015" cy="30333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222506" y="3928208"/>
                <a:ext cx="44015" cy="303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340853" y="3791706"/>
              <a:ext cx="84966" cy="182002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340853" y="3791706"/>
                <a:ext cx="84966" cy="1820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5465268" y="3940341"/>
              <a:ext cx="16702" cy="33367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5465268" y="3940341"/>
                <a:ext cx="16702" cy="33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5525965" y="3931241"/>
              <a:ext cx="28837" cy="36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5525965" y="3931241"/>
                <a:ext cx="28837" cy="3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5589684" y="3940341"/>
              <a:ext cx="13657" cy="31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5589684" y="3940341"/>
                <a:ext cx="13657" cy="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5671627" y="3800806"/>
              <a:ext cx="75875" cy="15470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5671627" y="3800806"/>
                <a:ext cx="75875" cy="154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349965" y="3631696"/>
              <a:ext cx="320139" cy="79626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349965" y="3631696"/>
                <a:ext cx="320139" cy="79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5459201" y="3445903"/>
              <a:ext cx="72831" cy="101996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5459201" y="3445903"/>
                <a:ext cx="72831" cy="101996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368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</a:t>
            </a:r>
            <a:r>
              <a:rPr lang="zh-CN" altLang="en-US"/>
              <a:t>、补码表示法</a:t>
            </a:r>
            <a:endParaRPr lang="zh-CN" altLang="en-US"/>
          </a:p>
        </p:txBody>
      </p:sp>
      <p:sp>
        <p:nvSpPr>
          <p:cNvPr id="37890" name="文本占位符 36866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446587"/>
          </a:xfrm>
        </p:spPr>
        <p:txBody>
          <a:bodyPr anchor="t"/>
          <a:p>
            <a:pPr>
              <a:lnSpc>
                <a:spcPct val="110000"/>
              </a:lnSpc>
            </a:pPr>
            <a:r>
              <a:rPr lang="zh-CN" altLang="en-US" sz="2500"/>
              <a:t>最大的优点就是将减法运算转换成加法运算。</a:t>
            </a:r>
            <a:endParaRPr lang="zh-CN" altLang="en-US" sz="2500"/>
          </a:p>
          <a:p>
            <a:pPr>
              <a:lnSpc>
                <a:spcPct val="110000"/>
              </a:lnSpc>
              <a:buNone/>
            </a:pPr>
            <a:r>
              <a:rPr lang="zh-CN" altLang="en-US" sz="2600"/>
              <a:t>    </a:t>
            </a:r>
            <a:r>
              <a:rPr lang="en-US" altLang="zh-CN" sz="2600"/>
              <a:t>[X]</a:t>
            </a:r>
            <a:r>
              <a:rPr lang="zh-CN" altLang="en-US" sz="2600" baseline="-25000"/>
              <a:t>补</a:t>
            </a:r>
            <a:r>
              <a:rPr lang="en-US" altLang="zh-CN" sz="2600"/>
              <a:t>-[Y]</a:t>
            </a:r>
            <a:r>
              <a:rPr lang="zh-CN" altLang="en-US" sz="2600" baseline="-25000"/>
              <a:t>补</a:t>
            </a:r>
            <a:r>
              <a:rPr lang="en-US" altLang="zh-CN" sz="2600"/>
              <a:t>= [X]</a:t>
            </a:r>
            <a:r>
              <a:rPr lang="zh-CN" altLang="en-US" sz="2600" baseline="-25000"/>
              <a:t>补</a:t>
            </a:r>
            <a:r>
              <a:rPr lang="en-US" altLang="zh-CN" sz="2600"/>
              <a:t>+[-Y]</a:t>
            </a:r>
            <a:r>
              <a:rPr lang="zh-CN" altLang="en-US" sz="2600" baseline="-25000"/>
              <a:t>补</a:t>
            </a:r>
            <a:endParaRPr lang="zh-CN" altLang="en-US" sz="2600"/>
          </a:p>
          <a:p>
            <a:pPr lvl="1">
              <a:lnSpc>
                <a:spcPct val="110000"/>
              </a:lnSpc>
              <a:buNone/>
            </a:pPr>
            <a:r>
              <a:rPr lang="zh-CN" altLang="en-US" sz="2200"/>
              <a:t>例如 </a:t>
            </a:r>
            <a:r>
              <a:rPr lang="en-US" altLang="zh-CN" sz="2200"/>
              <a:t>X=(11)</a:t>
            </a:r>
            <a:r>
              <a:rPr lang="en-US" altLang="zh-CN" sz="2200" baseline="-25000"/>
              <a:t>10</a:t>
            </a:r>
            <a:r>
              <a:rPr lang="en-US" altLang="zh-CN" sz="2200"/>
              <a:t>=(1011)</a:t>
            </a:r>
            <a:r>
              <a:rPr lang="en-US" altLang="zh-CN" sz="2200" baseline="-8000"/>
              <a:t>2</a:t>
            </a:r>
            <a:r>
              <a:rPr lang="en-US" altLang="zh-CN" sz="2200"/>
              <a:t>             Y=(5)</a:t>
            </a:r>
            <a:r>
              <a:rPr lang="en-US" altLang="zh-CN" sz="2200" baseline="-25000"/>
              <a:t>10</a:t>
            </a:r>
            <a:r>
              <a:rPr lang="en-US" altLang="zh-CN" sz="2200"/>
              <a:t>=(0101)</a:t>
            </a:r>
            <a:r>
              <a:rPr lang="en-US" altLang="zh-CN" sz="2200" baseline="-25000"/>
              <a:t>2</a:t>
            </a:r>
            <a:endParaRPr lang="en-US" altLang="zh-CN" sz="2200"/>
          </a:p>
          <a:p>
            <a:pPr lvl="1">
              <a:lnSpc>
                <a:spcPct val="110000"/>
              </a:lnSpc>
              <a:buNone/>
            </a:pPr>
            <a:r>
              <a:rPr lang="zh-CN" altLang="en-US" sz="2200"/>
              <a:t>已知字长</a:t>
            </a:r>
            <a:r>
              <a:rPr lang="en-US" altLang="zh-CN" sz="2200"/>
              <a:t>n=5</a:t>
            </a:r>
            <a:r>
              <a:rPr lang="zh-CN" altLang="en-US" sz="2200"/>
              <a:t>位</a:t>
            </a:r>
            <a:endParaRPr lang="zh-CN" altLang="en-US" sz="2200"/>
          </a:p>
          <a:p>
            <a:pPr lvl="1">
              <a:lnSpc>
                <a:spcPct val="110000"/>
              </a:lnSpc>
              <a:buNone/>
            </a:pPr>
            <a:r>
              <a:rPr lang="en-US" altLang="zh-CN" sz="2200"/>
              <a:t>[X]</a:t>
            </a:r>
            <a:r>
              <a:rPr lang="zh-CN" altLang="en-US" sz="2200" baseline="-25000"/>
              <a:t>补</a:t>
            </a:r>
            <a:r>
              <a:rPr lang="en-US" altLang="zh-CN" sz="2200"/>
              <a:t>-[Y]</a:t>
            </a:r>
            <a:r>
              <a:rPr lang="zh-CN" altLang="en-US" sz="2200" baseline="-25000"/>
              <a:t>补 </a:t>
            </a:r>
            <a:r>
              <a:rPr lang="en-US" altLang="zh-CN" sz="2200"/>
              <a:t>=[X]</a:t>
            </a:r>
            <a:r>
              <a:rPr lang="zh-CN" altLang="en-US" sz="2200" baseline="-25000"/>
              <a:t>补</a:t>
            </a:r>
            <a:r>
              <a:rPr lang="en-US" altLang="zh-CN" sz="2200"/>
              <a:t>+[-Y]</a:t>
            </a:r>
            <a:r>
              <a:rPr lang="zh-CN" altLang="en-US" sz="2200" baseline="-25000"/>
              <a:t>补</a:t>
            </a:r>
            <a:endParaRPr lang="zh-CN" altLang="en-US" sz="2200" baseline="-25000"/>
          </a:p>
          <a:p>
            <a:pPr lvl="1">
              <a:lnSpc>
                <a:spcPct val="110000"/>
              </a:lnSpc>
              <a:buNone/>
            </a:pPr>
            <a:r>
              <a:rPr lang="en-US" altLang="zh-CN" sz="2200"/>
              <a:t>=01011+11011=</a:t>
            </a:r>
            <a:r>
              <a:rPr lang="en-US" altLang="zh-CN" sz="2200">
                <a:solidFill>
                  <a:srgbClr val="FF3300"/>
                </a:solidFill>
              </a:rPr>
              <a:t>1</a:t>
            </a:r>
            <a:r>
              <a:rPr lang="en-US" altLang="zh-CN" sz="2200"/>
              <a:t>00110=00110=(6)</a:t>
            </a:r>
            <a:r>
              <a:rPr lang="en-US" altLang="zh-CN" sz="2200" baseline="-25000"/>
              <a:t>10     </a:t>
            </a:r>
            <a:endParaRPr lang="en-US" altLang="zh-CN" sz="2200" baseline="-25000"/>
          </a:p>
          <a:p>
            <a:pPr lvl="1">
              <a:lnSpc>
                <a:spcPct val="110000"/>
              </a:lnSpc>
              <a:buNone/>
            </a:pPr>
            <a:r>
              <a:rPr lang="zh-CN" altLang="en-US" sz="2200"/>
              <a:t>注： 最高</a:t>
            </a:r>
            <a:r>
              <a:rPr lang="en-US" altLang="zh-CN" sz="2200"/>
              <a:t>1</a:t>
            </a:r>
            <a:r>
              <a:rPr lang="zh-CN" altLang="en-US" sz="2200"/>
              <a:t>位已经超过字长故应丢掉</a:t>
            </a:r>
            <a:endParaRPr lang="zh-CN" altLang="en-US" sz="2200"/>
          </a:p>
          <a:p>
            <a:pPr>
              <a:lnSpc>
                <a:spcPct val="110000"/>
              </a:lnSpc>
            </a:pPr>
            <a:r>
              <a:rPr lang="zh-CN" altLang="en-US" sz="2600"/>
              <a:t>但是，求负数的补码电路繁琐，下面的反码表示解决着个问题。</a:t>
            </a:r>
            <a:endParaRPr lang="zh-CN" altLang="en-US" sz="1900"/>
          </a:p>
        </p:txBody>
      </p:sp>
      <p:sp>
        <p:nvSpPr>
          <p:cNvPr id="3789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789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966585" y="3873398"/>
              <a:ext cx="531022" cy="3840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966585" y="3873398"/>
                <a:ext cx="531022" cy="38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608751" y="3706063"/>
              <a:ext cx="104283" cy="15516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608751" y="3706063"/>
                <a:ext cx="104283" cy="155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621100" y="3774643"/>
              <a:ext cx="78213" cy="5486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621100" y="3774643"/>
                <a:ext cx="78213" cy="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954532" y="3563416"/>
              <a:ext cx="19210" cy="230429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954532" y="3563416"/>
                <a:ext cx="19210" cy="230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4053327" y="3642969"/>
              <a:ext cx="60375" cy="116586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4053327" y="3642969"/>
                <a:ext cx="60375" cy="116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172704" y="3596335"/>
              <a:ext cx="23327" cy="175907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172704" y="3596335"/>
                <a:ext cx="23327" cy="1759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4275615" y="3656685"/>
              <a:ext cx="56258" cy="86411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4275615" y="3656685"/>
                <a:ext cx="56258" cy="86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4388132" y="3607307"/>
              <a:ext cx="27443" cy="16870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4388132" y="3607307"/>
                <a:ext cx="27443" cy="168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3852993" y="3500323"/>
              <a:ext cx="82329" cy="350443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3852993" y="3500323"/>
                <a:ext cx="82329" cy="350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4429296" y="3489350"/>
              <a:ext cx="74096" cy="365703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4429296" y="3489350"/>
                <a:ext cx="74096" cy="365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4561022" y="3684117"/>
              <a:ext cx="30187" cy="17831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4561022" y="3684117"/>
                <a:ext cx="30187" cy="178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4536324" y="3723636"/>
              <a:ext cx="96907" cy="113158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4536324" y="3723636"/>
                <a:ext cx="96907" cy="113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4582977" y="3777386"/>
              <a:ext cx="9605" cy="80924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4582977" y="3777386"/>
                <a:ext cx="9605" cy="809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4607675" y="3771900"/>
              <a:ext cx="37048" cy="54863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4607675" y="3771900"/>
                <a:ext cx="37048" cy="548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4670794" y="3730752"/>
              <a:ext cx="4116" cy="142646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4670794" y="3730752"/>
                <a:ext cx="4116" cy="142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4706470" y="3793845"/>
              <a:ext cx="32932" cy="23317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4706470" y="3793845"/>
                <a:ext cx="32932" cy="23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4828935" y="3715664"/>
              <a:ext cx="75125" cy="12344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4828935" y="3715664"/>
                <a:ext cx="75125" cy="12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4857750" y="3760927"/>
              <a:ext cx="72380" cy="1028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4857750" y="3760927"/>
                <a:ext cx="72380" cy="10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5085183" y="3634740"/>
              <a:ext cx="21954" cy="1957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5085183" y="3634740"/>
                <a:ext cx="21954" cy="195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5230631" y="3656685"/>
              <a:ext cx="10977" cy="153619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5230631" y="3656685"/>
                <a:ext cx="10977" cy="153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5296494" y="3728008"/>
              <a:ext cx="49397" cy="5760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5296494" y="3728008"/>
                <a:ext cx="49397" cy="576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5398033" y="3688232"/>
              <a:ext cx="10978" cy="138532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5398033" y="3688232"/>
                <a:ext cx="10978" cy="1385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5480362" y="3686860"/>
              <a:ext cx="10977" cy="170079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5480362" y="3686860"/>
                <a:ext cx="10977" cy="1700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3896902" y="3824020"/>
              <a:ext cx="97423" cy="823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3896902" y="3824020"/>
                <a:ext cx="97423" cy="8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5033041" y="3870655"/>
              <a:ext cx="78642" cy="5486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5033041" y="3870655"/>
                <a:ext cx="78642" cy="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6141738" y="3135477"/>
              <a:ext cx="97594" cy="12893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6141738" y="3135477"/>
                <a:ext cx="97594" cy="128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6295419" y="3116275"/>
              <a:ext cx="15093" cy="15807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6295419" y="3116275"/>
                <a:ext cx="15093" cy="158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6367799" y="3162909"/>
              <a:ext cx="69037" cy="89583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6367799" y="3162909"/>
                <a:ext cx="69037" cy="89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6503985" y="3140963"/>
              <a:ext cx="4546" cy="130303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6503985" y="3140963"/>
                <a:ext cx="4546" cy="1303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6597291" y="3131020"/>
              <a:ext cx="13721" cy="147104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6597291" y="3131020"/>
                <a:ext cx="13721" cy="147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5900240" y="3423513"/>
              <a:ext cx="118004" cy="16459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5900240" y="3423513"/>
                <a:ext cx="118004" cy="164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5989429" y="3377993"/>
              <a:ext cx="6175" cy="104499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5989429" y="3377993"/>
                <a:ext cx="6175" cy="10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6149971" y="3368649"/>
              <a:ext cx="21954" cy="13304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6149971" y="3368649"/>
                <a:ext cx="21954" cy="133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6273464" y="3363163"/>
              <a:ext cx="16466" cy="130302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6273464" y="3363163"/>
                <a:ext cx="16466" cy="1303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6344816" y="3388880"/>
              <a:ext cx="79585" cy="10047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6344816" y="3388880"/>
                <a:ext cx="79585" cy="100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6482031" y="3376879"/>
              <a:ext cx="10977" cy="97383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6482031" y="3376879"/>
                <a:ext cx="10977" cy="973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6579453" y="3358362"/>
              <a:ext cx="12350" cy="11178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6579453" y="3358362"/>
                <a:ext cx="12350" cy="1117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5794584" y="3538727"/>
              <a:ext cx="1080739" cy="21946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5794584" y="3538727"/>
                <a:ext cx="1080739" cy="219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6532372" y="3511296"/>
              <a:ext cx="16894" cy="12344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6532372" y="3511296"/>
                <a:ext cx="16894" cy="12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6543348" y="3617252"/>
              <a:ext cx="77612" cy="104327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6543348" y="3617252"/>
                <a:ext cx="77612" cy="104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6479286" y="3610051"/>
              <a:ext cx="8233" cy="117272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2"/>
            </p:blipFill>
            <p:spPr>
              <a:xfrm>
                <a:off x="6479286" y="3610051"/>
                <a:ext cx="8233" cy="1172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3" name="墨迹 42"/>
              <p14:cNvContentPartPr/>
              <p14:nvPr/>
            </p14:nvContentPartPr>
            <p14:xfrm>
              <a:off x="6429889" y="3504009"/>
              <a:ext cx="17838" cy="25117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4"/>
            </p:blipFill>
            <p:spPr>
              <a:xfrm>
                <a:off x="6429889" y="3504009"/>
                <a:ext cx="17838" cy="251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4" name="墨迹 43"/>
              <p14:cNvContentPartPr/>
              <p14:nvPr/>
            </p14:nvContentPartPr>
            <p14:xfrm>
              <a:off x="6361282" y="3616480"/>
              <a:ext cx="13721" cy="10509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6"/>
            </p:blipFill>
            <p:spPr>
              <a:xfrm>
                <a:off x="6361282" y="3616480"/>
                <a:ext cx="13721" cy="105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5" name="墨迹 44"/>
              <p14:cNvContentPartPr/>
              <p14:nvPr/>
            </p14:nvContentPartPr>
            <p14:xfrm>
              <a:off x="6204857" y="3494836"/>
              <a:ext cx="23326" cy="20574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8"/>
            </p:blipFill>
            <p:spPr>
              <a:xfrm>
                <a:off x="6204857" y="3494836"/>
                <a:ext cx="23326" cy="205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6" name="墨迹 45"/>
              <p14:cNvContentPartPr/>
              <p14:nvPr/>
            </p14:nvContentPartPr>
            <p14:xfrm>
              <a:off x="6232299" y="3626510"/>
              <a:ext cx="63119" cy="87782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90"/>
            </p:blipFill>
            <p:spPr>
              <a:xfrm>
                <a:off x="6232299" y="3626510"/>
                <a:ext cx="63119" cy="877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7" name="墨迹 46"/>
              <p14:cNvContentPartPr/>
              <p14:nvPr/>
            </p14:nvContentPartPr>
            <p14:xfrm>
              <a:off x="6007267" y="3615537"/>
              <a:ext cx="8233" cy="104242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2"/>
            </p:blipFill>
            <p:spPr>
              <a:xfrm>
                <a:off x="6007267" y="3615537"/>
                <a:ext cx="8233" cy="1042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8" name="墨迹 47"/>
              <p14:cNvContentPartPr/>
              <p14:nvPr/>
            </p14:nvContentPartPr>
            <p14:xfrm>
              <a:off x="6107005" y="3616566"/>
              <a:ext cx="58488" cy="88554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4"/>
            </p:blipFill>
            <p:spPr>
              <a:xfrm>
                <a:off x="6107005" y="3616566"/>
                <a:ext cx="58488" cy="885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49" name="墨迹 48"/>
              <p14:cNvContentPartPr/>
              <p14:nvPr/>
            </p14:nvContentPartPr>
            <p14:xfrm>
              <a:off x="5947836" y="3774643"/>
              <a:ext cx="106084" cy="10972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6"/>
            </p:blipFill>
            <p:spPr>
              <a:xfrm>
                <a:off x="5947836" y="3774643"/>
                <a:ext cx="106084" cy="10972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37889"/>
          <p:cNvSpPr>
            <a:spLocks noGrp="1"/>
          </p:cNvSpPr>
          <p:nvPr>
            <p:ph type="ctrTitle"/>
          </p:nvPr>
        </p:nvSpPr>
        <p:spPr>
          <a:xfrm>
            <a:off x="457200" y="122238"/>
            <a:ext cx="7543800" cy="1295400"/>
          </a:xfrm>
          <a:solidFill>
            <a:srgbClr val="FFFFFF"/>
          </a:solidFill>
        </p:spPr>
        <p:txBody>
          <a:bodyPr anchor="b"/>
          <a:p>
            <a:pPr defTabSz="914400">
              <a:buClrTx/>
              <a:buSzTx/>
              <a:buFontTx/>
            </a:pPr>
            <a:r>
              <a:rPr lang="en-US" altLang="zh-CN" sz="3900" kern="1200" baseline="0">
                <a:latin typeface="+mj-lt"/>
                <a:ea typeface="+mj-ea"/>
                <a:cs typeface="+mj-cs"/>
              </a:rPr>
              <a:t>2</a:t>
            </a:r>
            <a:r>
              <a:rPr lang="zh-CN" altLang="en-US" sz="3900" kern="1200" baseline="0">
                <a:latin typeface="+mj-lt"/>
                <a:ea typeface="+mj-ea"/>
                <a:cs typeface="+mj-cs"/>
              </a:rPr>
              <a:t>、原码与补码的比较</a:t>
            </a:r>
            <a:r>
              <a:rPr lang="en-US" altLang="zh-CN" sz="3900" kern="1200" baseline="0">
                <a:latin typeface="+mj-lt"/>
                <a:ea typeface="+mj-ea"/>
                <a:cs typeface="+mj-cs"/>
              </a:rPr>
              <a:t>(n</a:t>
            </a:r>
            <a:r>
              <a:rPr lang="zh-CN" altLang="zh-CN" sz="3900" kern="1200" baseline="0">
                <a:latin typeface="+mj-lt"/>
                <a:ea typeface="+mj-ea"/>
                <a:cs typeface="+mj-cs"/>
              </a:rPr>
              <a:t>位</a:t>
            </a:r>
            <a:r>
              <a:rPr lang="en-US" altLang="zh-CN" sz="3900" kern="1200" baseline="0">
                <a:latin typeface="+mj-lt"/>
                <a:ea typeface="+mj-ea"/>
                <a:cs typeface="+mj-cs"/>
              </a:rPr>
              <a:t>)</a:t>
            </a:r>
            <a:endParaRPr lang="en-US" altLang="zh-CN" sz="3900" kern="1200" baseline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7891" name="内容占位符 37890"/>
          <p:cNvGraphicFramePr/>
          <p:nvPr>
            <p:ph idx="1"/>
          </p:nvPr>
        </p:nvGraphicFramePr>
        <p:xfrm>
          <a:off x="457200" y="1719263"/>
          <a:ext cx="7354888" cy="3284538"/>
        </p:xfrm>
        <a:graphic>
          <a:graphicData uri="http://schemas.openxmlformats.org/drawingml/2006/table">
            <a:tbl>
              <a:tblPr/>
              <a:tblGrid>
                <a:gridCol w="1522413"/>
                <a:gridCol w="2879725"/>
                <a:gridCol w="2952750"/>
              </a:tblGrid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endParaRPr sz="2200" b="1">
                        <a:solidFill>
                          <a:srgbClr val="FFFFFF"/>
                        </a:solidFill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b="1">
                          <a:solidFill>
                            <a:srgbClr val="FFFFFF"/>
                          </a:solidFill>
                          <a:ea typeface="楷体_GB2312" pitchFamily="1" charset="-122"/>
                        </a:rPr>
                        <a:t>原码</a:t>
                      </a:r>
                      <a:endParaRPr lang="zh-CN" altLang="en-US" sz="2200" b="1">
                        <a:solidFill>
                          <a:srgbClr val="FFFFFF"/>
                        </a:solidFill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 b="1">
                          <a:solidFill>
                            <a:srgbClr val="FFFFFF"/>
                          </a:solidFill>
                          <a:ea typeface="楷体_GB2312" pitchFamily="1" charset="-122"/>
                        </a:rPr>
                        <a:t>补码</a:t>
                      </a:r>
                      <a:endParaRPr lang="zh-CN" altLang="en-US" sz="2200" b="1">
                        <a:solidFill>
                          <a:srgbClr val="FFFFFF"/>
                        </a:solidFill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</a:tr>
              <a:tr h="1143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ea typeface="宋体" charset="-122"/>
                        </a:rPr>
                        <a:t>0</a:t>
                      </a:r>
                      <a:endParaRPr lang="en-US" altLang="zh-CN" sz="22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ea typeface="宋体" charset="-122"/>
                        </a:rPr>
                        <a:t>+0 = 0000 0000</a:t>
                      </a:r>
                      <a:endParaRPr lang="en-US" altLang="zh-CN" sz="22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ea typeface="宋体" charset="-122"/>
                        </a:rPr>
                        <a:t>-0 = 1000 0000</a:t>
                      </a:r>
                      <a:endParaRPr lang="en-US" altLang="zh-CN" sz="22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ea typeface="宋体" charset="-122"/>
                        </a:rPr>
                        <a:t>0000 0000</a:t>
                      </a:r>
                      <a:endParaRPr lang="en-US" altLang="zh-CN" sz="22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</a:tr>
              <a:tr h="71913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200">
                          <a:solidFill>
                            <a:srgbClr val="000000"/>
                          </a:solidFill>
                          <a:ea typeface="宋体" charset="-122"/>
                        </a:rPr>
                        <a:t>– 2</a:t>
                      </a:r>
                      <a:r>
                        <a:rPr lang="en-US" altLang="zh-CN" sz="22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endParaRPr lang="en-US" altLang="zh-CN" sz="22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charset="-122"/>
                        </a:rPr>
                        <a:t>—</a:t>
                      </a:r>
                      <a:endParaRPr lang="en-US" altLang="zh-CN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charset="-122"/>
                        </a:rPr>
                        <a:t>1000 … 0000</a:t>
                      </a:r>
                      <a:endParaRPr lang="en-US" altLang="zh-CN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</a:tr>
              <a:tr h="7207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200">
                          <a:solidFill>
                            <a:srgbClr val="000000"/>
                          </a:solidFill>
                          <a:ea typeface="宋体" charset="-122"/>
                        </a:rPr>
                        <a:t>范围</a:t>
                      </a:r>
                      <a:endParaRPr lang="zh-CN" altLang="en-US" sz="22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charset="-122"/>
                        </a:rPr>
                        <a:t>[1– 2</a:t>
                      </a:r>
                      <a:r>
                        <a:rPr lang="en-US" altLang="zh-CN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a typeface="宋体" charset="-122"/>
                        </a:rPr>
                        <a:t>, 2</a:t>
                      </a:r>
                      <a:r>
                        <a:rPr lang="en-US" altLang="zh-CN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a typeface="宋体" charset="-122"/>
                        </a:rPr>
                        <a:t> – 1]</a:t>
                      </a:r>
                      <a:endParaRPr lang="en-US" altLang="zh-CN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charset="-122"/>
                        </a:rPr>
                        <a:t>[– 2</a:t>
                      </a:r>
                      <a:r>
                        <a:rPr lang="en-US" altLang="zh-CN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a typeface="宋体" charset="-122"/>
                        </a:rPr>
                        <a:t>, 2</a:t>
                      </a:r>
                      <a:r>
                        <a:rPr lang="en-US" altLang="zh-CN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>
                          <a:solidFill>
                            <a:srgbClr val="000000"/>
                          </a:solidFill>
                          <a:ea typeface="宋体" charset="-122"/>
                        </a:rPr>
                        <a:t> – 1]</a:t>
                      </a:r>
                      <a:endParaRPr lang="en-US" altLang="zh-CN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936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8937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354374" y="4016044"/>
              <a:ext cx="182839" cy="2468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354374" y="4016044"/>
                <a:ext cx="182839" cy="246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580436" y="3903573"/>
              <a:ext cx="13036" cy="19853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7580436" y="3903573"/>
                <a:ext cx="13036" cy="1985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7674943" y="3863797"/>
              <a:ext cx="272543" cy="270976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7674943" y="3863797"/>
                <a:ext cx="272543" cy="2709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5787723" y="5020056"/>
              <a:ext cx="87817" cy="274319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5787723" y="5020056"/>
                <a:ext cx="87817" cy="2743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5926996" y="5165445"/>
              <a:ext cx="111831" cy="823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5926996" y="5165445"/>
                <a:ext cx="111831" cy="8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144482" y="5061203"/>
              <a:ext cx="13721" cy="181051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144482" y="5061203"/>
                <a:ext cx="13721" cy="181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6218578" y="5075948"/>
              <a:ext cx="192101" cy="192539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6218578" y="5075948"/>
                <a:ext cx="192101" cy="1925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483403" y="5225795"/>
              <a:ext cx="37048" cy="7406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483403" y="5225795"/>
                <a:ext cx="37048" cy="740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685109" y="5077663"/>
              <a:ext cx="10977" cy="142646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685109" y="5077663"/>
                <a:ext cx="10977" cy="1426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6764694" y="5096865"/>
              <a:ext cx="56258" cy="122758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6764694" y="5096865"/>
                <a:ext cx="56258" cy="1227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6860744" y="5036515"/>
              <a:ext cx="79584" cy="23728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6860744" y="5036515"/>
                <a:ext cx="79584" cy="23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6993842" y="5011826"/>
              <a:ext cx="80957" cy="31135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6993842" y="5011826"/>
                <a:ext cx="80957" cy="31135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38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3</a:t>
            </a:r>
            <a:r>
              <a:rPr lang="zh-CN" altLang="en-US"/>
              <a:t>、反码表示法</a:t>
            </a:r>
            <a:endParaRPr lang="zh-CN" altLang="en-US"/>
          </a:p>
        </p:txBody>
      </p:sp>
      <p:sp>
        <p:nvSpPr>
          <p:cNvPr id="39938" name="文本占位符 38914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411662"/>
          </a:xfrm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/>
              <a:t>定义：</a:t>
            </a:r>
            <a:r>
              <a:rPr lang="zh-CN" altLang="en-US">
                <a:solidFill>
                  <a:srgbClr val="A50021"/>
                </a:solidFill>
                <a:latin typeface="楷体_GB2312" pitchFamily="1" charset="-122"/>
                <a:ea typeface="楷体_GB2312" pitchFamily="1" charset="-122"/>
              </a:rPr>
              <a:t>正数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的表示与原、补码相同；</a:t>
            </a:r>
            <a:br>
              <a:rPr lang="zh-CN" altLang="en-US">
                <a:latin typeface="楷体_GB2312" pitchFamily="1" charset="-122"/>
                <a:ea typeface="楷体_GB2312" pitchFamily="1" charset="-122"/>
              </a:rPr>
            </a:br>
            <a:r>
              <a:rPr lang="zh-CN" altLang="en-US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altLang="en-US">
                <a:solidFill>
                  <a:srgbClr val="A50021"/>
                </a:solidFill>
                <a:latin typeface="楷体_GB2312" pitchFamily="1" charset="-122"/>
                <a:ea typeface="楷体_GB2312" pitchFamily="1" charset="-122"/>
              </a:rPr>
              <a:t>负数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的反码符号位为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，数值位是将原</a:t>
            </a:r>
            <a:br>
              <a:rPr lang="zh-CN" altLang="en-US">
                <a:latin typeface="楷体_GB2312" pitchFamily="1" charset="-122"/>
                <a:ea typeface="楷体_GB2312" pitchFamily="1" charset="-122"/>
              </a:rPr>
            </a:br>
            <a:r>
              <a:rPr lang="zh-CN" altLang="en-US">
                <a:latin typeface="楷体_GB2312" pitchFamily="1" charset="-122"/>
                <a:ea typeface="楷体_GB2312" pitchFamily="1" charset="-122"/>
              </a:rPr>
              <a:t>      码的数值按位取反；</a:t>
            </a:r>
            <a:br>
              <a:rPr lang="zh-CN" altLang="en-US">
                <a:latin typeface="楷体_GB2312" pitchFamily="1" charset="-122"/>
                <a:ea typeface="楷体_GB2312" pitchFamily="1" charset="-122"/>
              </a:rPr>
            </a:br>
            <a:r>
              <a:rPr lang="zh-CN" altLang="en-US">
                <a:latin typeface="楷体_GB2312" pitchFamily="1" charset="-122"/>
                <a:ea typeface="楷体_GB2312" pitchFamily="1" charset="-122"/>
              </a:rPr>
              <a:t>      就得到该数的反码表示。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zh-CN" altLang="en-US"/>
              <a:t>电路容易实现。</a:t>
            </a:r>
            <a:endParaRPr lang="zh-CN" altLang="en-US"/>
          </a:p>
        </p:txBody>
      </p:sp>
      <p:sp>
        <p:nvSpPr>
          <p:cNvPr id="3993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3994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占位符 39937"/>
          <p:cNvSpPr>
            <a:spLocks noGrp="1"/>
          </p:cNvSpPr>
          <p:nvPr>
            <p:ph idx="1"/>
          </p:nvPr>
        </p:nvSpPr>
        <p:spPr>
          <a:xfrm>
            <a:off x="539750" y="1377950"/>
            <a:ext cx="7772400" cy="45720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/>
              <a:t>反码：</a:t>
            </a:r>
            <a:r>
              <a:rPr lang="zh-CN" altLang="en-US" sz="2400"/>
              <a:t>补码的特例，反码的模比补码的模小一个最低位上的一</a:t>
            </a:r>
            <a:endParaRPr lang="zh-CN" altLang="en-US" sz="2400"/>
          </a:p>
          <a:p>
            <a:pPr>
              <a:buNone/>
            </a:pPr>
            <a:r>
              <a:rPr lang="zh-CN" altLang="en-US" sz="2400"/>
              <a:t>   纯小数的反码表示 </a:t>
            </a:r>
            <a:r>
              <a:rPr lang="en-US" altLang="zh-CN" sz="2400"/>
              <a:t>[X]</a:t>
            </a:r>
            <a:r>
              <a:rPr lang="zh-CN" altLang="en-US" sz="2400" baseline="-25000"/>
              <a:t>反</a:t>
            </a:r>
            <a:r>
              <a:rPr lang="en-US" altLang="zh-CN" sz="2400"/>
              <a:t>=   X	           0≤X&lt;1 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                                             (2-2-</a:t>
            </a:r>
            <a:r>
              <a:rPr lang="en-US" altLang="zh-CN" sz="2400" baseline="30000"/>
              <a:t>n </a:t>
            </a:r>
            <a:r>
              <a:rPr lang="en-US" altLang="zh-CN" sz="2400"/>
              <a:t>)+X    -1&lt;X≤0	</a:t>
            </a:r>
            <a:endParaRPr lang="en-US" altLang="zh-CN" sz="2400" baseline="30000"/>
          </a:p>
          <a:p>
            <a:pPr>
              <a:buNone/>
            </a:pPr>
            <a:r>
              <a:rPr lang="en-US" altLang="zh-CN" sz="2400"/>
              <a:t>   </a:t>
            </a:r>
            <a:r>
              <a:rPr lang="zh-CN" altLang="en-US" sz="2400"/>
              <a:t>纯整数的补码表示 </a:t>
            </a:r>
            <a:r>
              <a:rPr lang="en-US" altLang="zh-CN" sz="2400"/>
              <a:t>[X]</a:t>
            </a:r>
            <a:r>
              <a:rPr lang="zh-CN" altLang="en-US" sz="2400" baseline="-25000"/>
              <a:t>反</a:t>
            </a:r>
            <a:r>
              <a:rPr lang="en-US" altLang="zh-CN" sz="2400"/>
              <a:t>=   X	           0≤X&lt;2</a:t>
            </a:r>
            <a:r>
              <a:rPr lang="en-US" altLang="zh-CN" sz="2400" baseline="30000"/>
              <a:t>n</a:t>
            </a:r>
            <a:endParaRPr lang="en-US" altLang="zh-CN" sz="2400"/>
          </a:p>
          <a:p>
            <a:pPr>
              <a:buNone/>
            </a:pPr>
            <a:r>
              <a:rPr lang="en-US" altLang="zh-CN" sz="2400"/>
              <a:t>					  (2</a:t>
            </a:r>
            <a:r>
              <a:rPr lang="en-US" altLang="zh-CN" sz="2400" baseline="30000"/>
              <a:t>n+1 </a:t>
            </a:r>
            <a:r>
              <a:rPr lang="en-US" altLang="zh-CN" sz="2400"/>
              <a:t>–1)+X   -2</a:t>
            </a:r>
            <a:r>
              <a:rPr lang="en-US" altLang="zh-CN" sz="2400" baseline="30000"/>
              <a:t>n</a:t>
            </a:r>
            <a:r>
              <a:rPr lang="en-US" altLang="zh-CN" sz="2400"/>
              <a:t>&lt;X≤0</a:t>
            </a:r>
            <a:endParaRPr lang="en-US" altLang="zh-CN" sz="2400"/>
          </a:p>
          <a:p>
            <a:pPr>
              <a:lnSpc>
                <a:spcPct val="0"/>
              </a:lnSpc>
              <a:buNone/>
            </a:pP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真值</a:t>
            </a:r>
            <a:r>
              <a:rPr lang="en-US" altLang="zh-CN" sz="2400"/>
              <a:t>0</a:t>
            </a:r>
            <a:r>
              <a:rPr lang="zh-CN" altLang="en-US" sz="2400"/>
              <a:t>在反码中有两种表示方法：</a:t>
            </a:r>
            <a:endParaRPr lang="zh-CN" altLang="en-US" sz="2400"/>
          </a:p>
          <a:p>
            <a:pPr>
              <a:lnSpc>
                <a:spcPct val="110000"/>
              </a:lnSpc>
              <a:buNone/>
            </a:pPr>
            <a:r>
              <a:rPr lang="zh-CN" altLang="en-US" sz="2400"/>
              <a:t>   </a:t>
            </a:r>
            <a:r>
              <a:rPr lang="en-US" altLang="zh-CN" sz="2400"/>
              <a:t>[+0]</a:t>
            </a:r>
            <a:r>
              <a:rPr lang="zh-CN" altLang="en-US" sz="2400" baseline="-25000"/>
              <a:t>反</a:t>
            </a:r>
            <a:r>
              <a:rPr lang="en-US" altLang="zh-CN" sz="2400"/>
              <a:t>= 000…0      [-0]</a:t>
            </a:r>
            <a:r>
              <a:rPr lang="zh-CN" altLang="en-US" sz="2400" baseline="-25000"/>
              <a:t>反</a:t>
            </a:r>
            <a:r>
              <a:rPr lang="en-US" altLang="zh-CN" sz="2400"/>
              <a:t>= 111…1</a:t>
            </a:r>
            <a:endParaRPr lang="en-US" altLang="zh-CN" sz="2400"/>
          </a:p>
          <a:p>
            <a:pPr lvl="1">
              <a:lnSpc>
                <a:spcPct val="110000"/>
              </a:lnSpc>
            </a:pPr>
            <a:r>
              <a:rPr lang="zh-CN" altLang="en-US" sz="2400"/>
              <a:t>与原码的关系：</a:t>
            </a:r>
            <a:r>
              <a:rPr lang="zh-CN" altLang="en-US" sz="2400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负数除符号位，取反（不加一）</a:t>
            </a:r>
            <a:endParaRPr lang="zh-CN" altLang="en-US" sz="2400">
              <a:latin typeface="隶书" pitchFamily="1" charset="-122"/>
              <a:ea typeface="楷体_GB2312" pitchFamily="1" charset="-122"/>
            </a:endParaRPr>
          </a:p>
        </p:txBody>
      </p:sp>
      <p:sp>
        <p:nvSpPr>
          <p:cNvPr id="40962" name="左大括号 39938"/>
          <p:cNvSpPr/>
          <p:nvPr/>
        </p:nvSpPr>
        <p:spPr>
          <a:xfrm>
            <a:off x="4211638" y="2644775"/>
            <a:ext cx="76200" cy="533400"/>
          </a:xfrm>
          <a:prstGeom prst="leftBrace">
            <a:avLst>
              <a:gd name="adj1" fmla="val 5813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0963" name="左大括号 39939"/>
          <p:cNvSpPr/>
          <p:nvPr/>
        </p:nvSpPr>
        <p:spPr>
          <a:xfrm>
            <a:off x="4211638" y="3544888"/>
            <a:ext cx="76200" cy="533400"/>
          </a:xfrm>
          <a:prstGeom prst="leftBrace">
            <a:avLst>
              <a:gd name="adj1" fmla="val 5813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0964" name="标题 39940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3</a:t>
            </a:r>
            <a:r>
              <a:rPr lang="zh-CN" altLang="en-US"/>
              <a:t>、反码表示法</a:t>
            </a:r>
            <a:endParaRPr lang="zh-CN" altLang="en-US"/>
          </a:p>
        </p:txBody>
      </p:sp>
      <p:sp>
        <p:nvSpPr>
          <p:cNvPr id="40965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0966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占位符 40961"/>
          <p:cNvSpPr>
            <a:spLocks noGrp="1"/>
          </p:cNvSpPr>
          <p:nvPr>
            <p:ph idx="1"/>
          </p:nvPr>
        </p:nvSpPr>
        <p:spPr>
          <a:xfrm>
            <a:off x="611188" y="1423988"/>
            <a:ext cx="7543800" cy="4237037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2800"/>
              <a:t>移码的表示</a:t>
            </a:r>
            <a:endParaRPr lang="zh-CN" altLang="en-US" sz="2800"/>
          </a:p>
          <a:p>
            <a:pPr lvl="1">
              <a:lnSpc>
                <a:spcPct val="120000"/>
              </a:lnSpc>
            </a:pPr>
            <a:r>
              <a:rPr lang="zh-CN" altLang="en-US" sz="2400">
                <a:latin typeface="隶书" pitchFamily="1" charset="-122"/>
              </a:rPr>
              <a:t>移码的定义</a:t>
            </a:r>
            <a:r>
              <a:rPr lang="zh-CN" altLang="en-US" sz="2400">
                <a:latin typeface="隶书" pitchFamily="1" charset="-122"/>
                <a:ea typeface="楷体_GB2312" pitchFamily="1" charset="-122"/>
              </a:rPr>
              <a:t>：</a:t>
            </a:r>
            <a:endParaRPr lang="zh-CN" altLang="en-US" sz="2400">
              <a:latin typeface="隶书" pitchFamily="1" charset="-122"/>
              <a:ea typeface="楷体_GB2312" pitchFamily="1" charset="-122"/>
            </a:endParaRPr>
          </a:p>
          <a:p>
            <a:pPr>
              <a:buNone/>
            </a:pPr>
            <a:r>
              <a:rPr lang="zh-CN" altLang="en-US"/>
              <a:t>    </a:t>
            </a:r>
            <a:r>
              <a:rPr lang="zh-CN" altLang="en-US" sz="2400">
                <a:ea typeface="楷体_GB2312" pitchFamily="1" charset="-122"/>
              </a:rPr>
              <a:t>纯小数：</a:t>
            </a:r>
            <a:r>
              <a:rPr lang="en-US" altLang="zh-CN" sz="2400">
                <a:ea typeface="楷体_GB2312" pitchFamily="1" charset="-122"/>
              </a:rPr>
              <a:t>[X]</a:t>
            </a:r>
            <a:r>
              <a:rPr lang="zh-CN" altLang="en-US" sz="1400">
                <a:ea typeface="楷体_GB2312" pitchFamily="1" charset="-122"/>
              </a:rPr>
              <a:t>移</a:t>
            </a:r>
            <a:r>
              <a:rPr lang="en-US" altLang="zh-CN" sz="2400">
                <a:ea typeface="楷体_GB2312" pitchFamily="1" charset="-122"/>
              </a:rPr>
              <a:t>=1+X		-1≤X&lt;1     </a:t>
            </a:r>
            <a:endParaRPr lang="en-US" altLang="zh-CN" sz="2400">
              <a:ea typeface="楷体_GB2312" pitchFamily="1" charset="-122"/>
            </a:endParaRPr>
          </a:p>
          <a:p>
            <a:pPr>
              <a:buNone/>
            </a:pPr>
            <a:r>
              <a:rPr lang="en-US" altLang="zh-CN" sz="2400">
                <a:ea typeface="楷体_GB2312" pitchFamily="1" charset="-122"/>
              </a:rPr>
              <a:t>     </a:t>
            </a:r>
            <a:r>
              <a:rPr lang="zh-CN" altLang="en-US" sz="2400">
                <a:ea typeface="楷体_GB2312" pitchFamily="1" charset="-122"/>
              </a:rPr>
              <a:t>纯整数：</a:t>
            </a:r>
            <a:r>
              <a:rPr lang="en-US" altLang="zh-CN" sz="2400">
                <a:ea typeface="楷体_GB2312" pitchFamily="1" charset="-122"/>
              </a:rPr>
              <a:t>[X]</a:t>
            </a:r>
            <a:r>
              <a:rPr lang="zh-CN" altLang="en-US" sz="1400">
                <a:ea typeface="楷体_GB2312" pitchFamily="1" charset="-122"/>
              </a:rPr>
              <a:t>移</a:t>
            </a:r>
            <a:r>
              <a:rPr lang="en-US" altLang="zh-CN" sz="2400">
                <a:ea typeface="楷体_GB2312" pitchFamily="1" charset="-122"/>
              </a:rPr>
              <a:t>=2</a:t>
            </a:r>
            <a:r>
              <a:rPr lang="en-US" altLang="zh-CN" baseline="30000"/>
              <a:t>m</a:t>
            </a:r>
            <a:r>
              <a:rPr lang="en-US" altLang="zh-CN" sz="2400">
                <a:ea typeface="楷体_GB2312" pitchFamily="1" charset="-122"/>
              </a:rPr>
              <a:t>+X		-2</a:t>
            </a:r>
            <a:r>
              <a:rPr lang="en-US" altLang="zh-CN" baseline="30000"/>
              <a:t>m</a:t>
            </a:r>
            <a:r>
              <a:rPr lang="en-US" altLang="zh-CN" sz="2400">
                <a:ea typeface="楷体_GB2312" pitchFamily="1" charset="-122"/>
              </a:rPr>
              <a:t>≤X&lt;2</a:t>
            </a:r>
            <a:r>
              <a:rPr lang="en-US" altLang="zh-CN" baseline="30000"/>
              <a:t>m</a:t>
            </a:r>
            <a:endParaRPr lang="en-US" altLang="zh-CN" sz="2400">
              <a:ea typeface="楷体_GB2312" pitchFamily="1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>
                <a:latin typeface="隶书" pitchFamily="1" charset="-122"/>
              </a:rPr>
              <a:t>与补码的关系：</a:t>
            </a:r>
            <a:r>
              <a:rPr lang="zh-CN" altLang="en-US" sz="2400" b="1">
                <a:latin typeface="楷体_GB2312" pitchFamily="1" charset="-122"/>
                <a:ea typeface="楷体_GB2312" pitchFamily="1" charset="-122"/>
              </a:rPr>
              <a:t>表示范围相同；代码形式上符号位相反，数值部分相同</a:t>
            </a:r>
            <a:endParaRPr lang="zh-CN" altLang="en-US" sz="2400" b="1"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400">
                <a:latin typeface="隶书" pitchFamily="1" charset="-122"/>
              </a:rPr>
              <a:t>常用在阶码中</a:t>
            </a:r>
            <a:endParaRPr lang="zh-CN" altLang="en-US" sz="2400">
              <a:latin typeface="隶书" pitchFamily="1" charset="-122"/>
            </a:endParaRPr>
          </a:p>
        </p:txBody>
      </p:sp>
      <p:sp>
        <p:nvSpPr>
          <p:cNvPr id="41986" name="标题 4096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</a:t>
            </a:r>
            <a:r>
              <a:rPr lang="zh-CN" altLang="en-US"/>
              <a:t>、移码表示法</a:t>
            </a:r>
            <a:endParaRPr lang="zh-CN" altLang="en-US"/>
          </a:p>
        </p:txBody>
      </p:sp>
      <p:sp>
        <p:nvSpPr>
          <p:cNvPr id="4198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198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655497" y="3601821"/>
              <a:ext cx="677155" cy="545897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655497" y="3601821"/>
                <a:ext cx="677155" cy="545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118708" y="4081881"/>
              <a:ext cx="579047" cy="27432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7118708" y="4081881"/>
                <a:ext cx="579047" cy="27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343162" y="4575657"/>
              <a:ext cx="965478" cy="603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343162" y="4575657"/>
                <a:ext cx="965478" cy="60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19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4</a:t>
            </a:r>
            <a:r>
              <a:rPr lang="zh-CN" altLang="en-US"/>
              <a:t>、移码表示法</a:t>
            </a:r>
            <a:endParaRPr lang="zh-CN" altLang="en-US"/>
          </a:p>
        </p:txBody>
      </p:sp>
      <p:sp>
        <p:nvSpPr>
          <p:cNvPr id="43010" name="文本占位符 41986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1">
              <a:buNone/>
            </a:pPr>
            <a:r>
              <a:rPr lang="zh-CN" altLang="en-US"/>
              <a:t>例</a:t>
            </a:r>
            <a:r>
              <a:rPr lang="en-US" altLang="zh-CN"/>
              <a:t>-1011111  </a:t>
            </a:r>
            <a:r>
              <a:rPr lang="zh-CN" altLang="en-US"/>
              <a:t>原码为</a:t>
            </a:r>
            <a:r>
              <a:rPr lang="en-US" altLang="zh-CN"/>
              <a:t>11011111</a:t>
            </a:r>
            <a:endParaRPr lang="en-US" altLang="zh-CN"/>
          </a:p>
          <a:p>
            <a:pPr lvl="1">
              <a:buNone/>
            </a:pPr>
            <a:r>
              <a:rPr lang="zh-CN" altLang="en-US"/>
              <a:t>补码为</a:t>
            </a:r>
            <a:r>
              <a:rPr lang="en-US" altLang="zh-CN"/>
              <a:t>10100001    </a:t>
            </a:r>
            <a:r>
              <a:rPr lang="zh-CN" altLang="en-US"/>
              <a:t>反码为</a:t>
            </a:r>
            <a:r>
              <a:rPr lang="en-US" altLang="zh-CN"/>
              <a:t>10100000</a:t>
            </a:r>
            <a:endParaRPr lang="en-US" altLang="zh-CN"/>
          </a:p>
          <a:p>
            <a:pPr lvl="1">
              <a:buNone/>
            </a:pPr>
            <a:r>
              <a:rPr lang="zh-CN" altLang="en-US"/>
              <a:t>移码为</a:t>
            </a:r>
            <a:r>
              <a:rPr lang="en-US" altLang="zh-CN"/>
              <a:t>00100001</a:t>
            </a:r>
            <a:endParaRPr lang="en-US" altLang="zh-CN"/>
          </a:p>
          <a:p>
            <a:pPr lvl="1">
              <a:buNone/>
            </a:pPr>
            <a:r>
              <a:rPr lang="zh-CN" altLang="en-US"/>
              <a:t>特点：移码和补码尾数相同，符号位相反</a:t>
            </a:r>
            <a:endParaRPr lang="zh-CN" altLang="en-US"/>
          </a:p>
          <a:p>
            <a:pPr lvl="1">
              <a:buNone/>
            </a:pPr>
            <a:r>
              <a:rPr lang="zh-CN" altLang="en-US"/>
              <a:t>范围</a:t>
            </a:r>
            <a:r>
              <a:rPr lang="en-US" altLang="zh-CN"/>
              <a:t>:-2</a:t>
            </a:r>
            <a:r>
              <a:rPr lang="en-US" altLang="zh-CN" baseline="30000"/>
              <a:t>n</a:t>
            </a:r>
            <a:r>
              <a:rPr lang="en-US" altLang="zh-CN"/>
              <a:t>~2</a:t>
            </a:r>
            <a:r>
              <a:rPr lang="en-US" altLang="zh-CN" baseline="30000"/>
              <a:t>n</a:t>
            </a:r>
            <a:r>
              <a:rPr lang="en-US" altLang="zh-CN"/>
              <a:t>-1</a:t>
            </a:r>
            <a:endParaRPr lang="en-US" altLang="zh-CN"/>
          </a:p>
          <a:p>
            <a:pPr lvl="1">
              <a:buNone/>
            </a:pPr>
            <a:r>
              <a:rPr lang="en-US" altLang="zh-CN"/>
              <a:t>P22 </a:t>
            </a:r>
            <a:r>
              <a:rPr lang="zh-CN" altLang="en-US"/>
              <a:t>浮点</a:t>
            </a:r>
            <a:r>
              <a:rPr lang="en-US" altLang="zh-CN"/>
              <a:t>IEEE754</a:t>
            </a:r>
            <a:r>
              <a:rPr lang="zh-CN" altLang="en-US"/>
              <a:t>表示</a:t>
            </a:r>
            <a:r>
              <a:rPr lang="en-US" altLang="zh-CN"/>
              <a:t>e=-127~+128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00000000</a:t>
            </a:r>
            <a:r>
              <a:rPr lang="zh-CN" altLang="en-US"/>
              <a:t>阶码表示数字”</a:t>
            </a:r>
            <a:r>
              <a:rPr lang="en-US" altLang="zh-CN"/>
              <a:t>0”,</a:t>
            </a:r>
            <a:r>
              <a:rPr lang="zh-CN" altLang="en-US"/>
              <a:t>尾数的隐含位为</a:t>
            </a:r>
            <a:r>
              <a:rPr lang="en-US" altLang="zh-CN"/>
              <a:t>0</a:t>
            </a:r>
            <a:endParaRPr lang="en-US" altLang="zh-CN"/>
          </a:p>
          <a:p>
            <a:pPr lvl="2">
              <a:buNone/>
            </a:pPr>
            <a:r>
              <a:rPr lang="en-US" altLang="zh-CN"/>
              <a:t>11111111</a:t>
            </a:r>
            <a:r>
              <a:rPr lang="zh-CN" altLang="en-US"/>
              <a:t>阶码表示数字”无穷大” </a:t>
            </a:r>
            <a:r>
              <a:rPr lang="en-US" altLang="zh-CN"/>
              <a:t>,</a:t>
            </a:r>
            <a:r>
              <a:rPr lang="zh-CN" altLang="en-US"/>
              <a:t>尾数的隐含位为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301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301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396364" y="1664436"/>
              <a:ext cx="5489" cy="579501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396364" y="1664436"/>
                <a:ext cx="5489" cy="579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899054" y="1686553"/>
              <a:ext cx="27442" cy="5107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899054" y="1686553"/>
                <a:ext cx="27442" cy="510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anchor="b"/>
          <a:p>
            <a:r>
              <a:rPr lang="zh-CN" altLang="en-US" dirty="0">
                <a:latin typeface="Times New Roman" pitchFamily="2" charset="0"/>
                <a:ea typeface="楷体_GB2312" pitchFamily="1" charset="-122"/>
              </a:rPr>
              <a:t>四种表示方法比较</a:t>
            </a:r>
            <a:r>
              <a:rPr lang="zh-CN" altLang="en-US" sz="3100" dirty="0">
                <a:latin typeface="Times New Roman" pitchFamily="2" charset="0"/>
                <a:ea typeface="楷体_GB2312" pitchFamily="1" charset="-122"/>
              </a:rPr>
              <a:t>（8位定点整数为例）</a:t>
            </a:r>
            <a:endParaRPr lang="zh-CN" altLang="en-US" sz="3100" dirty="0">
              <a:latin typeface="Times New Roman" pitchFamily="2" charset="0"/>
              <a:ea typeface="楷体_GB2312" pitchFamily="1" charset="-122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type="body" idx="4294967295"/>
          </p:nvPr>
        </p:nvSpPr>
        <p:spPr/>
        <p:txBody>
          <a:bodyPr wrap="square" anchor="t"/>
          <a:p>
            <a:pPr>
              <a:buNone/>
            </a:pPr>
            <a:endParaRPr lang="zh-CN" altLang="en-US"/>
          </a:p>
        </p:txBody>
      </p:sp>
      <p:graphicFrame>
        <p:nvGraphicFramePr>
          <p:cNvPr id="43012" name="表格 43011"/>
          <p:cNvGraphicFramePr/>
          <p:nvPr/>
        </p:nvGraphicFramePr>
        <p:xfrm>
          <a:off x="273050" y="1773238"/>
          <a:ext cx="8640763" cy="3606800"/>
        </p:xfrm>
        <a:graphic>
          <a:graphicData uri="http://schemas.openxmlformats.org/drawingml/2006/table">
            <a:tbl>
              <a:tblPr/>
              <a:tblGrid>
                <a:gridCol w="1512888"/>
                <a:gridCol w="1727200"/>
                <a:gridCol w="1873250"/>
                <a:gridCol w="1941512"/>
                <a:gridCol w="1585913"/>
              </a:tblGrid>
              <a:tr h="647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原码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补码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反码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移码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</a:tr>
              <a:tr h="650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+1011111 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-122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101 1111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-122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101 1111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-122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101 1111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-122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101 1111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</a:tr>
              <a:tr h="650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-1011111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-122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101 1111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-122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010 0001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-122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010 0000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ea typeface="宋体" charset="-122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010 0001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0000 0000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1000 0000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0000 0000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0000 0000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1111 1111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1000 0000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</a:tr>
              <a:tr h="650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-128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—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1000 0000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—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0000 0000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050" name="圆角矩形 6"/>
          <p:cNvSpPr/>
          <p:nvPr/>
        </p:nvSpPr>
        <p:spPr>
          <a:xfrm>
            <a:off x="1822450" y="2489200"/>
            <a:ext cx="7058025" cy="576263"/>
          </a:xfrm>
          <a:prstGeom prst="roundRect">
            <a:avLst>
              <a:gd name="adj" fmla="val 16667"/>
            </a:avLst>
          </a:prstGeom>
          <a:solidFill>
            <a:srgbClr val="FFE0CC"/>
          </a:solidFill>
          <a:ln w="9525">
            <a:noFill/>
          </a:ln>
        </p:spPr>
        <p:txBody>
          <a:bodyPr wrap="none" lIns="90000" tIns="46800" rIns="90000" bIns="46800" anchor="ctr"/>
          <a:p>
            <a:pPr eaLnBrk="0" hangingPunct="0"/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43051" name="圆角矩形 8"/>
          <p:cNvSpPr/>
          <p:nvPr/>
        </p:nvSpPr>
        <p:spPr>
          <a:xfrm>
            <a:off x="1835150" y="3124200"/>
            <a:ext cx="7058025" cy="576263"/>
          </a:xfrm>
          <a:prstGeom prst="roundRect">
            <a:avLst>
              <a:gd name="adj" fmla="val 16667"/>
            </a:avLst>
          </a:prstGeom>
          <a:solidFill>
            <a:srgbClr val="FFE0CC"/>
          </a:solidFill>
          <a:ln w="9525">
            <a:noFill/>
          </a:ln>
        </p:spPr>
        <p:txBody>
          <a:bodyPr wrap="none" lIns="90000" tIns="46800" rIns="90000" bIns="46800" anchor="ctr"/>
          <a:p>
            <a:pPr eaLnBrk="0" hangingPunct="0"/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43052" name="圆角矩形 9"/>
          <p:cNvSpPr/>
          <p:nvPr/>
        </p:nvSpPr>
        <p:spPr>
          <a:xfrm>
            <a:off x="1835150" y="3811588"/>
            <a:ext cx="7058025" cy="841375"/>
          </a:xfrm>
          <a:prstGeom prst="roundRect">
            <a:avLst>
              <a:gd name="adj" fmla="val 16667"/>
            </a:avLst>
          </a:prstGeom>
          <a:solidFill>
            <a:srgbClr val="FFE0CC"/>
          </a:solidFill>
          <a:ln w="9525">
            <a:noFill/>
          </a:ln>
        </p:spPr>
        <p:txBody>
          <a:bodyPr wrap="none" lIns="90000" tIns="46800" rIns="90000" bIns="46800" anchor="ctr"/>
          <a:p>
            <a:pPr eaLnBrk="0" hangingPunct="0"/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43053" name="圆角矩形 10"/>
          <p:cNvSpPr/>
          <p:nvPr/>
        </p:nvSpPr>
        <p:spPr>
          <a:xfrm>
            <a:off x="1835150" y="4762500"/>
            <a:ext cx="7058025" cy="576263"/>
          </a:xfrm>
          <a:prstGeom prst="roundRect">
            <a:avLst>
              <a:gd name="adj" fmla="val 16667"/>
            </a:avLst>
          </a:prstGeom>
          <a:solidFill>
            <a:srgbClr val="FFE0CC"/>
          </a:solidFill>
          <a:ln w="9525">
            <a:noFill/>
          </a:ln>
        </p:spPr>
        <p:txBody>
          <a:bodyPr wrap="none" lIns="90000" tIns="46800" rIns="90000" bIns="46800" anchor="ctr"/>
          <a:p>
            <a:pPr eaLnBrk="0" hangingPunct="0"/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4407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407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3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3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0" grpId="0" animBg="1"/>
      <p:bldP spid="43051" grpId="0" animBg="1"/>
      <p:bldP spid="43052" grpId="0" animBg="1"/>
      <p:bldP spid="430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71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7170" name="文本占位符 71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/>
              <a:t>一、复习</a:t>
            </a:r>
            <a:endParaRPr lang="zh-CN" altLang="en-US"/>
          </a:p>
          <a:p>
            <a:pPr>
              <a:buNone/>
            </a:pPr>
            <a:r>
              <a:rPr lang="zh-CN" altLang="en-US"/>
              <a:t>	</a:t>
            </a:r>
            <a:r>
              <a:rPr lang="en-US" altLang="zh-CN"/>
              <a:t>10</a:t>
            </a:r>
            <a:r>
              <a:rPr lang="zh-CN" altLang="en-US"/>
              <a:t>进制和</a:t>
            </a:r>
            <a:r>
              <a:rPr lang="en-US" altLang="zh-CN"/>
              <a:t>R</a:t>
            </a:r>
            <a:r>
              <a:rPr lang="zh-CN" altLang="en-US"/>
              <a:t>进制之间的转换</a:t>
            </a:r>
            <a:endParaRPr lang="zh-CN" altLang="en-US"/>
          </a:p>
          <a:p>
            <a:pPr>
              <a:buNone/>
            </a:pPr>
            <a:r>
              <a:rPr lang="zh-CN" altLang="en-US"/>
              <a:t>      </a:t>
            </a:r>
            <a:r>
              <a:rPr lang="en-US" altLang="zh-CN" sz="2100"/>
              <a:t>R</a:t>
            </a:r>
            <a:r>
              <a:rPr lang="zh-CN" altLang="en-US" sz="2100"/>
              <a:t>进制到</a:t>
            </a:r>
            <a:r>
              <a:rPr lang="en-US" altLang="zh-CN" sz="2100"/>
              <a:t>10</a:t>
            </a:r>
            <a:r>
              <a:rPr lang="zh-CN" altLang="en-US" sz="2100"/>
              <a:t>进制：</a:t>
            </a:r>
            <a:endParaRPr lang="zh-CN" altLang="en-US" sz="2100"/>
          </a:p>
          <a:p>
            <a:pPr>
              <a:buNone/>
            </a:pPr>
            <a:r>
              <a:rPr lang="zh-CN" altLang="en-US" sz="2100"/>
              <a:t>                   </a:t>
            </a:r>
            <a:endParaRPr lang="zh-CN" altLang="en-US" sz="2100"/>
          </a:p>
          <a:p>
            <a:pPr>
              <a:buNone/>
            </a:pPr>
            <a:endParaRPr lang="zh-CN" altLang="en-US" sz="2100"/>
          </a:p>
          <a:p>
            <a:pPr>
              <a:buNone/>
            </a:pPr>
            <a:r>
              <a:rPr lang="zh-CN" altLang="en-US" sz="2100"/>
              <a:t>         </a:t>
            </a:r>
            <a:r>
              <a:rPr lang="en-US" altLang="zh-CN" sz="2100"/>
              <a:t>10</a:t>
            </a:r>
            <a:r>
              <a:rPr lang="zh-CN" altLang="en-US" sz="2100"/>
              <a:t>进制到</a:t>
            </a:r>
            <a:r>
              <a:rPr lang="en-US" altLang="zh-CN" sz="2100"/>
              <a:t>R</a:t>
            </a:r>
            <a:r>
              <a:rPr lang="zh-CN" altLang="en-US" sz="2100"/>
              <a:t>进制：</a:t>
            </a:r>
            <a:endParaRPr lang="zh-CN" altLang="en-US" sz="2100"/>
          </a:p>
          <a:p>
            <a:pPr>
              <a:buNone/>
            </a:pPr>
            <a:r>
              <a:rPr lang="zh-CN" altLang="en-US" sz="2100"/>
              <a:t>		整数部分：除</a:t>
            </a:r>
            <a:r>
              <a:rPr lang="en-US" altLang="zh-CN" sz="2100"/>
              <a:t>r</a:t>
            </a:r>
            <a:r>
              <a:rPr lang="zh-CN" altLang="en-US" sz="2100"/>
              <a:t>取余，</a:t>
            </a:r>
            <a:r>
              <a:rPr lang="en-US" altLang="zh-CN" sz="2100"/>
              <a:t>r</a:t>
            </a:r>
            <a:r>
              <a:rPr lang="zh-CN" altLang="en-US" sz="2100"/>
              <a:t>为进制基数</a:t>
            </a:r>
            <a:br>
              <a:rPr lang="zh-CN" altLang="en-US" sz="2100"/>
            </a:br>
            <a:r>
              <a:rPr lang="en-US" altLang="zh-CN" sz="2100"/>
              <a:t>        </a:t>
            </a:r>
            <a:r>
              <a:rPr lang="zh-CN" altLang="en-US" sz="2100"/>
              <a:t>小数部分：乘</a:t>
            </a:r>
            <a:r>
              <a:rPr lang="en-US" altLang="zh-CN" sz="2100"/>
              <a:t>r</a:t>
            </a:r>
            <a:r>
              <a:rPr lang="zh-CN" altLang="en-US" sz="2100"/>
              <a:t>取整</a:t>
            </a:r>
            <a:endParaRPr lang="zh-CN" altLang="en-US"/>
          </a:p>
        </p:txBody>
      </p:sp>
      <p:pic>
        <p:nvPicPr>
          <p:cNvPr id="7171" name="图片 717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75" y="3068638"/>
            <a:ext cx="1981200" cy="1073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173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anchor="b"/>
          <a:p>
            <a:r>
              <a:rPr lang="zh-CN" altLang="en-US" dirty="0">
                <a:latin typeface="Times New Roman" pitchFamily="2" charset="0"/>
                <a:ea typeface="楷体_GB2312" pitchFamily="1" charset="-122"/>
              </a:rPr>
              <a:t>四种表示方法比较</a:t>
            </a:r>
            <a:r>
              <a:rPr lang="zh-CN" altLang="en-US" sz="3100" dirty="0">
                <a:latin typeface="Times New Roman" pitchFamily="2" charset="0"/>
                <a:ea typeface="楷体_GB2312" pitchFamily="1" charset="-122"/>
              </a:rPr>
              <a:t>（n位定点整数为例）</a:t>
            </a:r>
            <a:endParaRPr lang="zh-CN" altLang="en-US" sz="3100" dirty="0">
              <a:latin typeface="Times New Roman" pitchFamily="2" charset="0"/>
              <a:ea typeface="楷体_GB2312" pitchFamily="1" charset="-122"/>
            </a:endParaRPr>
          </a:p>
        </p:txBody>
      </p:sp>
      <p:graphicFrame>
        <p:nvGraphicFramePr>
          <p:cNvPr id="44035" name="表格 44034"/>
          <p:cNvGraphicFramePr/>
          <p:nvPr/>
        </p:nvGraphicFramePr>
        <p:xfrm>
          <a:off x="273050" y="1628775"/>
          <a:ext cx="8640763" cy="3311525"/>
        </p:xfrm>
        <a:graphic>
          <a:graphicData uri="http://schemas.openxmlformats.org/drawingml/2006/table">
            <a:tbl>
              <a:tblPr/>
              <a:tblGrid>
                <a:gridCol w="1274763"/>
                <a:gridCol w="1800225"/>
                <a:gridCol w="1944687"/>
                <a:gridCol w="1871663"/>
                <a:gridCol w="1749425"/>
              </a:tblGrid>
              <a:tr h="6477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None/>
                      </a:pPr>
                      <a:endParaRPr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原码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补码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反码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移码</a:t>
                      </a:r>
                      <a:endParaRPr lang="zh-CN" altLang="en-US" sz="2000" b="1">
                        <a:solidFill>
                          <a:srgbClr val="FFFFFF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>
                        <a:alpha val="100000"/>
                      </a:srgbClr>
                    </a:solidFill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charset="-122"/>
                        </a:rPr>
                        <a:t>0000…0000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charset="-122"/>
                        </a:rPr>
                        <a:t>1000…0000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charset="-122"/>
                        </a:rPr>
                        <a:t>0000…0000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charset="-122"/>
                        </a:rPr>
                        <a:t>0000…0000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charset="-122"/>
                        </a:rPr>
                        <a:t>1111…1111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ea typeface="宋体" charset="-122"/>
                        </a:rPr>
                        <a:t>1000…0000</a:t>
                      </a:r>
                      <a:endParaRPr lang="zh-CN" altLang="en-US" sz="2000" dirty="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</a:tr>
              <a:tr h="650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– 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—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1000 …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—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0000 … 0000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E7">
                        <a:alpha val="100000"/>
                      </a:srgbClr>
                    </a:solidFill>
                  </a:tcPr>
                </a:tc>
              </a:tr>
              <a:tr h="10064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>
                          <a:solidFill>
                            <a:srgbClr val="000000"/>
                          </a:solidFill>
                          <a:ea typeface="宋体" charset="-122"/>
                        </a:rPr>
                        <a:t>范围</a:t>
                      </a:r>
                      <a:endParaRPr lang="zh-CN" altLang="en-US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[1– 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, </a:t>
                      </a:r>
                      <a:b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</a:b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 – 1]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[– 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, </a:t>
                      </a:r>
                      <a:b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</a:b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 – 1]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[1– 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, </a:t>
                      </a:r>
                      <a:b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</a:b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 – 1]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1" indent="0" algn="ctr" ea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[– 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, </a:t>
                      </a:r>
                      <a:b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</a:b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2</a:t>
                      </a:r>
                      <a:r>
                        <a:rPr lang="en-US" altLang="zh-CN" sz="2000" baseline="30000">
                          <a:solidFill>
                            <a:srgbClr val="000000"/>
                          </a:solidFill>
                          <a:ea typeface="宋体" charset="-122"/>
                        </a:rPr>
                        <a:t>n-1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ea typeface="宋体" charset="-122"/>
                        </a:rPr>
                        <a:t> – 1]</a:t>
                      </a:r>
                      <a:endParaRPr lang="en-US" altLang="zh-CN" sz="2000">
                        <a:solidFill>
                          <a:srgbClr val="000000"/>
                        </a:solidFill>
                        <a:ea typeface="宋体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3CB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09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5091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5057"/>
          <p:cNvSpPr>
            <a:spLocks noGrp="1"/>
          </p:cNvSpPr>
          <p:nvPr>
            <p:ph type="title"/>
          </p:nvPr>
        </p:nvSpPr>
        <p:spPr>
          <a:xfrm>
            <a:off x="468313" y="477838"/>
            <a:ext cx="7543800" cy="1655762"/>
          </a:xfrm>
        </p:spPr>
        <p:txBody>
          <a:bodyPr anchor="b"/>
          <a:p>
            <a:r>
              <a:rPr lang="en-US" altLang="zh-CN" sz="2900"/>
              <a:t>[</a:t>
            </a:r>
            <a:r>
              <a:rPr lang="zh-CN" altLang="en-US" sz="2900"/>
              <a:t>例</a:t>
            </a:r>
            <a:r>
              <a:rPr lang="en-US" altLang="zh-CN" sz="2900"/>
              <a:t>8]</a:t>
            </a:r>
            <a:r>
              <a:rPr lang="zh-CN" altLang="en-US" sz="2900"/>
              <a:t>设机器字长</a:t>
            </a:r>
            <a:r>
              <a:rPr lang="en-US" altLang="zh-CN" sz="2900"/>
              <a:t>16</a:t>
            </a:r>
            <a:r>
              <a:rPr lang="zh-CN" altLang="en-US" sz="2900"/>
              <a:t>位</a:t>
            </a:r>
            <a:r>
              <a:rPr lang="en-US" altLang="zh-CN" sz="2900"/>
              <a:t>,</a:t>
            </a:r>
            <a:r>
              <a:rPr lang="zh-CN" altLang="en-US" sz="2900"/>
              <a:t>定点表示</a:t>
            </a:r>
            <a:r>
              <a:rPr lang="en-US" altLang="zh-CN" sz="2900"/>
              <a:t>,</a:t>
            </a:r>
            <a:r>
              <a:rPr lang="zh-CN" altLang="en-US" sz="2900"/>
              <a:t>尾数</a:t>
            </a:r>
            <a:r>
              <a:rPr lang="en-US" altLang="zh-CN" sz="2900"/>
              <a:t>15</a:t>
            </a:r>
            <a:r>
              <a:rPr lang="zh-CN" altLang="en-US" sz="2900"/>
              <a:t>位</a:t>
            </a:r>
            <a:r>
              <a:rPr lang="en-US" altLang="zh-CN" sz="2900"/>
              <a:t>,</a:t>
            </a:r>
            <a:r>
              <a:rPr lang="zh-CN" altLang="en-US" sz="2900"/>
              <a:t>数符</a:t>
            </a:r>
            <a:r>
              <a:rPr lang="en-US" altLang="zh-CN" sz="2900"/>
              <a:t>1</a:t>
            </a:r>
            <a:r>
              <a:rPr lang="zh-CN" altLang="en-US" sz="2900"/>
              <a:t>位</a:t>
            </a:r>
            <a:r>
              <a:rPr lang="en-US" altLang="zh-CN" sz="2900"/>
              <a:t>,</a:t>
            </a:r>
            <a:r>
              <a:rPr lang="zh-CN" altLang="en-US" sz="2900"/>
              <a:t>问：</a:t>
            </a:r>
            <a:r>
              <a:rPr lang="en-US" altLang="zh-CN" sz="2900"/>
              <a:t>(1)</a:t>
            </a:r>
            <a:r>
              <a:rPr lang="zh-CN" altLang="en-US" sz="2900"/>
              <a:t>定点原码整数表示时</a:t>
            </a:r>
            <a:r>
              <a:rPr lang="en-US" altLang="zh-CN" sz="2900"/>
              <a:t>,</a:t>
            </a:r>
            <a:r>
              <a:rPr lang="zh-CN" altLang="en-US" sz="2900"/>
              <a:t>最大正数是多少</a:t>
            </a:r>
            <a:r>
              <a:rPr lang="en-US" altLang="zh-CN" sz="2900"/>
              <a:t>?</a:t>
            </a:r>
            <a:r>
              <a:rPr lang="zh-CN" altLang="en-US" sz="2900"/>
              <a:t>最小负数是多少</a:t>
            </a:r>
            <a:r>
              <a:rPr lang="en-US" altLang="zh-CN" sz="2900"/>
              <a:t>?(2)</a:t>
            </a:r>
            <a:r>
              <a:rPr lang="zh-CN" altLang="en-US" sz="2900"/>
              <a:t>定点原码小数表示时</a:t>
            </a:r>
            <a:r>
              <a:rPr lang="en-US" altLang="zh-CN" sz="2900"/>
              <a:t>,</a:t>
            </a:r>
            <a:r>
              <a:rPr lang="zh-CN" altLang="en-US" sz="2900"/>
              <a:t>最大正数是多少</a:t>
            </a:r>
            <a:r>
              <a:rPr lang="en-US" altLang="zh-CN" sz="2900"/>
              <a:t>?</a:t>
            </a:r>
            <a:r>
              <a:rPr lang="zh-CN" altLang="en-US" sz="2900"/>
              <a:t>最小负数是多少</a:t>
            </a:r>
            <a:r>
              <a:rPr lang="en-US" altLang="zh-CN" sz="2900"/>
              <a:t>?</a:t>
            </a:r>
            <a:endParaRPr lang="en-US" altLang="zh-CN" sz="4300"/>
          </a:p>
        </p:txBody>
      </p:sp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457200" y="2205038"/>
            <a:ext cx="8229600" cy="3925887"/>
          </a:xfrm>
        </p:spPr>
        <p:txBody>
          <a:bodyPr anchor="t"/>
          <a:p>
            <a:pPr>
              <a:buNone/>
            </a:pPr>
            <a:r>
              <a:rPr lang="en-US" altLang="zh-CN"/>
              <a:t>(1)</a:t>
            </a:r>
            <a:r>
              <a:rPr lang="zh-CN" altLang="en-US"/>
              <a:t>定点原码整数表示</a:t>
            </a:r>
            <a:endParaRPr lang="zh-CN" altLang="en-US"/>
          </a:p>
          <a:p>
            <a:pPr>
              <a:lnSpc>
                <a:spcPct val="110000"/>
              </a:lnSpc>
              <a:buNone/>
            </a:pPr>
            <a:r>
              <a:rPr lang="zh-CN" altLang="en-US"/>
              <a:t>最大正数值＝</a:t>
            </a:r>
            <a:r>
              <a:rPr lang="en-US" altLang="zh-CN"/>
              <a:t>(2</a:t>
            </a:r>
            <a:r>
              <a:rPr lang="en-US" altLang="zh-CN" baseline="30000"/>
              <a:t>15</a:t>
            </a:r>
            <a:r>
              <a:rPr lang="zh-CN" altLang="en-US"/>
              <a:t>－</a:t>
            </a:r>
            <a:r>
              <a:rPr lang="en-US" altLang="zh-CN"/>
              <a:t>1)</a:t>
            </a:r>
            <a:r>
              <a:rPr lang="en-US" altLang="zh-CN" baseline="-25000"/>
              <a:t>10</a:t>
            </a:r>
            <a:r>
              <a:rPr lang="zh-CN" altLang="en-US"/>
              <a:t>＝</a:t>
            </a:r>
            <a:r>
              <a:rPr lang="en-US" altLang="zh-CN"/>
              <a:t>(</a:t>
            </a:r>
            <a:r>
              <a:rPr lang="en-US" altLang="zh-CN" b="1"/>
              <a:t>0</a:t>
            </a:r>
            <a:r>
              <a:rPr lang="en-US" altLang="zh-CN"/>
              <a:t>111...11)</a:t>
            </a:r>
            <a:r>
              <a:rPr lang="en-US" altLang="zh-CN" baseline="-25000"/>
              <a:t>2</a:t>
            </a:r>
            <a:endParaRPr lang="en-US" altLang="zh-CN" baseline="-25000"/>
          </a:p>
          <a:p>
            <a:pPr>
              <a:lnSpc>
                <a:spcPct val="110000"/>
              </a:lnSpc>
              <a:buNone/>
            </a:pPr>
            <a:r>
              <a:rPr lang="zh-CN" altLang="en-US"/>
              <a:t>最小负数值＝－</a:t>
            </a:r>
            <a:r>
              <a:rPr lang="en-US" altLang="zh-CN"/>
              <a:t>(2</a:t>
            </a:r>
            <a:r>
              <a:rPr lang="en-US" altLang="zh-CN" baseline="30000"/>
              <a:t>15</a:t>
            </a:r>
            <a:r>
              <a:rPr lang="zh-CN" altLang="en-US"/>
              <a:t>－</a:t>
            </a:r>
            <a:r>
              <a:rPr lang="en-US" altLang="zh-CN"/>
              <a:t>1)</a:t>
            </a:r>
            <a:r>
              <a:rPr lang="en-US" altLang="zh-CN" baseline="-25000"/>
              <a:t>10</a:t>
            </a:r>
            <a:r>
              <a:rPr lang="zh-CN" altLang="en-US"/>
              <a:t>＝ </a:t>
            </a:r>
            <a:r>
              <a:rPr lang="en-US" altLang="zh-CN"/>
              <a:t>(</a:t>
            </a:r>
            <a:r>
              <a:rPr lang="en-US" altLang="zh-CN" b="1"/>
              <a:t>1</a:t>
            </a:r>
            <a:r>
              <a:rPr lang="en-US" altLang="zh-CN"/>
              <a:t>111..11)</a:t>
            </a:r>
            <a:r>
              <a:rPr lang="en-US" altLang="zh-CN" baseline="-25000"/>
              <a:t>2</a:t>
            </a:r>
            <a:endParaRPr lang="en-US" altLang="zh-CN"/>
          </a:p>
          <a:p>
            <a:pPr>
              <a:lnSpc>
                <a:spcPct val="110000"/>
              </a:lnSpc>
              <a:buNone/>
            </a:pPr>
            <a:r>
              <a:rPr lang="en-US" altLang="zh-CN"/>
              <a:t>(2)</a:t>
            </a:r>
            <a:r>
              <a:rPr lang="zh-CN" altLang="en-US"/>
              <a:t>定点原码小数表示 </a:t>
            </a:r>
            <a:endParaRPr lang="zh-CN" altLang="en-US"/>
          </a:p>
          <a:p>
            <a:pPr>
              <a:lnSpc>
                <a:spcPct val="110000"/>
              </a:lnSpc>
              <a:buNone/>
            </a:pPr>
            <a:r>
              <a:rPr lang="zh-CN" altLang="en-US"/>
              <a:t>最大正数值＝</a:t>
            </a:r>
            <a:r>
              <a:rPr lang="en-US" altLang="zh-CN"/>
              <a:t>(1</a:t>
            </a:r>
            <a:r>
              <a:rPr lang="zh-CN" altLang="en-US"/>
              <a:t>－</a:t>
            </a:r>
            <a:r>
              <a:rPr lang="en-US" altLang="zh-CN"/>
              <a:t>2</a:t>
            </a:r>
            <a:r>
              <a:rPr lang="zh-CN" altLang="en-US" baseline="30000"/>
              <a:t>－</a:t>
            </a:r>
            <a:r>
              <a:rPr lang="en-US" altLang="zh-CN" baseline="30000"/>
              <a:t>15</a:t>
            </a:r>
            <a:r>
              <a:rPr lang="en-US" altLang="zh-CN"/>
              <a:t>)</a:t>
            </a:r>
            <a:r>
              <a:rPr lang="en-US" altLang="zh-CN" baseline="-25000"/>
              <a:t>10</a:t>
            </a:r>
            <a:r>
              <a:rPr lang="zh-CN" altLang="en-US"/>
              <a:t>＝</a:t>
            </a:r>
            <a:r>
              <a:rPr lang="en-US" altLang="zh-CN"/>
              <a:t>(</a:t>
            </a:r>
            <a:r>
              <a:rPr lang="en-US" altLang="zh-CN" b="1"/>
              <a:t>0</a:t>
            </a:r>
            <a:r>
              <a:rPr lang="en-US" altLang="zh-CN"/>
              <a:t>.111...11)</a:t>
            </a:r>
            <a:r>
              <a:rPr lang="en-US" altLang="zh-CN" baseline="-25000"/>
              <a:t>2</a:t>
            </a:r>
            <a:endParaRPr lang="en-US" altLang="zh-CN" baseline="-25000"/>
          </a:p>
          <a:p>
            <a:pPr>
              <a:lnSpc>
                <a:spcPct val="110000"/>
              </a:lnSpc>
              <a:buNone/>
            </a:pPr>
            <a:r>
              <a:rPr lang="zh-CN" altLang="en-US"/>
              <a:t>最小负数值＝－</a:t>
            </a:r>
            <a:r>
              <a:rPr lang="en-US" altLang="zh-CN"/>
              <a:t>(1</a:t>
            </a:r>
            <a:r>
              <a:rPr lang="zh-CN" altLang="en-US"/>
              <a:t>－</a:t>
            </a:r>
            <a:r>
              <a:rPr lang="en-US" altLang="zh-CN"/>
              <a:t>2</a:t>
            </a:r>
            <a:r>
              <a:rPr lang="zh-CN" altLang="en-US" baseline="30000"/>
              <a:t>－</a:t>
            </a:r>
            <a:r>
              <a:rPr lang="en-US" altLang="zh-CN" baseline="30000"/>
              <a:t>15</a:t>
            </a:r>
            <a:r>
              <a:rPr lang="en-US" altLang="zh-CN"/>
              <a:t>)</a:t>
            </a:r>
            <a:r>
              <a:rPr lang="en-US" altLang="zh-CN" baseline="-25000"/>
              <a:t>10</a:t>
            </a:r>
            <a:r>
              <a:rPr lang="zh-CN" altLang="en-US"/>
              <a:t>＝</a:t>
            </a:r>
            <a:r>
              <a:rPr lang="en-US" altLang="zh-CN"/>
              <a:t>(</a:t>
            </a:r>
            <a:r>
              <a:rPr lang="en-US" altLang="zh-CN" b="1"/>
              <a:t>1</a:t>
            </a:r>
            <a:r>
              <a:rPr lang="en-US" altLang="zh-CN"/>
              <a:t>.111..11)</a:t>
            </a:r>
            <a:r>
              <a:rPr lang="en-US" altLang="zh-CN" baseline="-25000"/>
              <a:t>2</a:t>
            </a:r>
            <a:endParaRPr lang="en-US" altLang="zh-CN"/>
          </a:p>
        </p:txBody>
      </p:sp>
      <p:sp>
        <p:nvSpPr>
          <p:cNvPr id="4608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608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2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12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4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charRg st="41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charRg st="84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1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charRg st="115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60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47106" name="文本占位符 46082"/>
          <p:cNvSpPr>
            <a:spLocks noGrp="1"/>
          </p:cNvSpPr>
          <p:nvPr>
            <p:ph idx="1"/>
          </p:nvPr>
        </p:nvSpPr>
        <p:spPr>
          <a:xfrm>
            <a:off x="457200" y="1719263"/>
            <a:ext cx="8218488" cy="4411662"/>
          </a:xfrm>
        </p:spPr>
        <p:txBody>
          <a:bodyPr anchor="t"/>
          <a:p>
            <a:pPr>
              <a:buNone/>
            </a:pPr>
            <a:r>
              <a:rPr lang="en-US" altLang="zh-CN"/>
              <a:t>4</a:t>
            </a:r>
            <a:r>
              <a:rPr lang="zh-CN" altLang="en-US"/>
              <a:t>、定点表示法的特点</a:t>
            </a:r>
            <a:endParaRPr lang="zh-CN" altLang="en-US"/>
          </a:p>
          <a:p>
            <a:pPr lvl="1"/>
            <a:r>
              <a:rPr lang="zh-CN" altLang="en-US"/>
              <a:t>定点数表示数的范围受字长限制，表示数的范围有限</a:t>
            </a:r>
            <a:r>
              <a:rPr lang="en-US" altLang="zh-CN"/>
              <a:t>;</a:t>
            </a:r>
            <a:endParaRPr lang="en-US" altLang="zh-CN"/>
          </a:p>
          <a:p>
            <a:pPr lvl="1"/>
            <a:r>
              <a:rPr lang="zh-CN" altLang="en-US"/>
              <a:t>定点表示的精度有限</a:t>
            </a:r>
            <a:endParaRPr lang="zh-CN" altLang="en-US"/>
          </a:p>
          <a:p>
            <a:pPr lvl="1"/>
            <a:r>
              <a:rPr lang="zh-CN" altLang="en-US"/>
              <a:t>机器中，常用定点纯整数表示</a:t>
            </a:r>
            <a:r>
              <a:rPr lang="en-US" altLang="zh-CN"/>
              <a:t>;</a:t>
            </a:r>
            <a:endParaRPr lang="en-US" altLang="zh-CN"/>
          </a:p>
          <a:p>
            <a:pPr lvl="1">
              <a:buNone/>
            </a:pPr>
            <a:r>
              <a:rPr lang="en-US" altLang="zh-CN" sz="2800">
                <a:ea typeface="方正舒体" pitchFamily="2" charset="-122"/>
              </a:rPr>
              <a:t>      </a:t>
            </a:r>
            <a:r>
              <a:rPr lang="zh-CN" altLang="en-US" sz="2800">
                <a:ea typeface="方正舒体" pitchFamily="2" charset="-122"/>
              </a:rPr>
              <a:t>如果用定点表示，则如何表示实数（包括小数和整数）呢？</a:t>
            </a:r>
            <a:endParaRPr lang="zh-CN" altLang="en-US" sz="2800">
              <a:ea typeface="方正舒体" pitchFamily="2" charset="-122"/>
            </a:endParaRPr>
          </a:p>
          <a:p>
            <a:pPr lvl="2">
              <a:buNone/>
            </a:pPr>
            <a:r>
              <a:rPr lang="zh-CN" altLang="en-US" sz="2800">
                <a:ea typeface="方正舒体" pitchFamily="2" charset="-122"/>
              </a:rPr>
              <a:t> </a:t>
            </a:r>
            <a:r>
              <a:rPr lang="en-US" altLang="zh-CN" sz="2800">
                <a:ea typeface="方正舒体" pitchFamily="2" charset="-122"/>
              </a:rPr>
              <a:t>-------</a:t>
            </a:r>
            <a:r>
              <a:rPr lang="zh-CN" altLang="en-US" sz="2800">
                <a:ea typeface="方正舒体" pitchFamily="2" charset="-122"/>
              </a:rPr>
              <a:t>引入浮点</a:t>
            </a:r>
            <a:endParaRPr lang="zh-CN" altLang="en-US" sz="2800">
              <a:ea typeface="方正舒体" pitchFamily="2" charset="-122"/>
            </a:endParaRPr>
          </a:p>
        </p:txBody>
      </p:sp>
      <p:sp>
        <p:nvSpPr>
          <p:cNvPr id="4710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710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71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48130" name="文本占位符 4710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None/>
            </a:pPr>
            <a:r>
              <a:rPr lang="zh-CN" altLang="en-US"/>
              <a:t>五、浮点表示：小数点位置随阶码不同而浮动</a:t>
            </a:r>
            <a:endParaRPr lang="zh-CN" altLang="en-US"/>
          </a:p>
          <a:p>
            <a:pPr lvl="1">
              <a:buNone/>
            </a:pPr>
            <a:r>
              <a:rPr lang="en-US" altLang="zh-CN"/>
              <a:t>1</a:t>
            </a:r>
            <a:r>
              <a:rPr lang="zh-CN" altLang="en-US"/>
              <a:t>、格式</a:t>
            </a:r>
            <a:r>
              <a:rPr lang="en-US" altLang="zh-CN"/>
              <a:t>:</a:t>
            </a:r>
            <a:r>
              <a:rPr lang="en-US" altLang="zh-CN" sz="3900"/>
              <a:t>N=R</a:t>
            </a:r>
            <a:r>
              <a:rPr lang="en-US" altLang="zh-CN" sz="3900" baseline="30000"/>
              <a:t>E</a:t>
            </a:r>
            <a:r>
              <a:rPr lang="en-US" altLang="zh-CN" sz="3900"/>
              <a:t>.M</a:t>
            </a:r>
            <a:endParaRPr lang="en-US" altLang="zh-CN" sz="3900"/>
          </a:p>
          <a:p>
            <a:pPr lvl="1"/>
            <a:endParaRPr lang="en-US" altLang="zh-CN" sz="3900"/>
          </a:p>
          <a:p>
            <a:pPr lvl="1"/>
            <a:endParaRPr lang="en-US" altLang="zh-CN" sz="3900"/>
          </a:p>
          <a:p>
            <a:pPr lvl="1">
              <a:buNone/>
            </a:pPr>
            <a:r>
              <a:rPr lang="en-US" altLang="zh-CN"/>
              <a:t>2</a:t>
            </a:r>
            <a:r>
              <a:rPr lang="zh-CN" altLang="en-US"/>
              <a:t>、机器中表示</a:t>
            </a:r>
            <a:endParaRPr lang="zh-CN" altLang="en-US"/>
          </a:p>
        </p:txBody>
      </p:sp>
      <p:sp>
        <p:nvSpPr>
          <p:cNvPr id="47108" name="圆角矩形标注 47107"/>
          <p:cNvSpPr/>
          <p:nvPr/>
        </p:nvSpPr>
        <p:spPr>
          <a:xfrm>
            <a:off x="3348038" y="3789363"/>
            <a:ext cx="1905000" cy="533400"/>
          </a:xfrm>
          <a:prstGeom prst="wedgeRoundRectCallout">
            <a:avLst>
              <a:gd name="adj1" fmla="val -52417"/>
              <a:gd name="adj2" fmla="val -253273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>
                <a:latin typeface="Times New Roman" pitchFamily="2" charset="0"/>
                <a:ea typeface="宋体" charset="-122"/>
              </a:rPr>
              <a:t>指数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E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47109" name="圆角矩形标注 47108"/>
          <p:cNvSpPr/>
          <p:nvPr/>
        </p:nvSpPr>
        <p:spPr>
          <a:xfrm>
            <a:off x="827088" y="3357563"/>
            <a:ext cx="2286000" cy="914400"/>
          </a:xfrm>
          <a:prstGeom prst="wedgeRoundRectCallout">
            <a:avLst>
              <a:gd name="adj1" fmla="val 36875"/>
              <a:gd name="adj2" fmla="val -110069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000">
                <a:latin typeface="Times New Roman" pitchFamily="2" charset="0"/>
                <a:ea typeface="宋体" charset="-122"/>
              </a:rPr>
              <a:t>基数</a:t>
            </a:r>
            <a:r>
              <a:rPr lang="en-US" altLang="zh-CN" sz="2000">
                <a:latin typeface="Times New Roman" pitchFamily="2" charset="0"/>
                <a:ea typeface="宋体" charset="-122"/>
              </a:rPr>
              <a:t>R,</a:t>
            </a:r>
            <a:r>
              <a:rPr lang="zh-CN" altLang="en-US" sz="2000">
                <a:latin typeface="Times New Roman" pitchFamily="2" charset="0"/>
                <a:ea typeface="宋体" charset="-122"/>
              </a:rPr>
              <a:t>取固定的值</a:t>
            </a:r>
            <a:r>
              <a:rPr lang="en-US" altLang="zh-CN" sz="2000">
                <a:latin typeface="Times New Roman" pitchFamily="2" charset="0"/>
                <a:ea typeface="宋体" charset="-122"/>
              </a:rPr>
              <a:t>,</a:t>
            </a:r>
            <a:r>
              <a:rPr lang="zh-CN" altLang="en-US" sz="2000">
                <a:latin typeface="Times New Roman" pitchFamily="2" charset="0"/>
                <a:ea typeface="宋体" charset="-122"/>
              </a:rPr>
              <a:t>比如</a:t>
            </a:r>
            <a:r>
              <a:rPr lang="en-US" altLang="zh-CN" sz="2000">
                <a:latin typeface="Times New Roman" pitchFamily="2" charset="0"/>
                <a:ea typeface="宋体" charset="-122"/>
              </a:rPr>
              <a:t>10,2</a:t>
            </a:r>
            <a:r>
              <a:rPr lang="zh-CN" altLang="en-US" sz="2000">
                <a:latin typeface="Times New Roman" pitchFamily="2" charset="0"/>
                <a:ea typeface="宋体" charset="-122"/>
              </a:rPr>
              <a:t>等</a:t>
            </a:r>
            <a:endParaRPr lang="zh-CN" altLang="en-US" sz="2000">
              <a:latin typeface="Times New Roman" pitchFamily="2" charset="0"/>
              <a:ea typeface="宋体" charset="-122"/>
            </a:endParaRPr>
          </a:p>
        </p:txBody>
      </p:sp>
      <p:sp>
        <p:nvSpPr>
          <p:cNvPr id="47110" name="圆角矩形标注 47109"/>
          <p:cNvSpPr/>
          <p:nvPr/>
        </p:nvSpPr>
        <p:spPr>
          <a:xfrm>
            <a:off x="5724525" y="3357563"/>
            <a:ext cx="2514600" cy="609600"/>
          </a:xfrm>
          <a:prstGeom prst="wedgeRoundRectCallout">
            <a:avLst>
              <a:gd name="adj1" fmla="val -129606"/>
              <a:gd name="adj2" fmla="val -153648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zh-CN" altLang="en-US" sz="2400">
                <a:latin typeface="Times New Roman" pitchFamily="2" charset="0"/>
                <a:ea typeface="宋体" charset="-122"/>
              </a:rPr>
              <a:t>尾数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M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grpSp>
        <p:nvGrpSpPr>
          <p:cNvPr id="48134" name="组合 47110"/>
          <p:cNvGrpSpPr/>
          <p:nvPr/>
        </p:nvGrpSpPr>
        <p:grpSpPr>
          <a:xfrm>
            <a:off x="971550" y="5084763"/>
            <a:ext cx="7010400" cy="782637"/>
            <a:chOff x="0" y="0"/>
            <a:chExt cx="4416" cy="493"/>
          </a:xfrm>
        </p:grpSpPr>
        <p:sp>
          <p:nvSpPr>
            <p:cNvPr id="48135" name="矩形 47111"/>
            <p:cNvSpPr/>
            <p:nvPr/>
          </p:nvSpPr>
          <p:spPr>
            <a:xfrm>
              <a:off x="0" y="0"/>
              <a:ext cx="4416" cy="480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>
                  <a:latin typeface="Times New Roman" pitchFamily="2" charset="0"/>
                  <a:ea typeface="宋体" charset="-122"/>
                </a:rPr>
                <a:t>阶符            阶码                     数符                    尾数   </a:t>
              </a:r>
              <a:endParaRPr lang="zh-CN" altLang="en-US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48136" name="直接连接符 47112"/>
            <p:cNvSpPr/>
            <p:nvPr/>
          </p:nvSpPr>
          <p:spPr>
            <a:xfrm>
              <a:off x="487" y="13"/>
              <a:ext cx="0" cy="48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8137" name="直接连接符 47113"/>
            <p:cNvSpPr/>
            <p:nvPr/>
          </p:nvSpPr>
          <p:spPr>
            <a:xfrm>
              <a:off x="2359" y="13"/>
              <a:ext cx="0" cy="48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8138" name="直接连接符 47114"/>
            <p:cNvSpPr/>
            <p:nvPr/>
          </p:nvSpPr>
          <p:spPr>
            <a:xfrm>
              <a:off x="2887" y="13"/>
              <a:ext cx="0" cy="48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4813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814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09" grpId="0" animBg="1"/>
      <p:bldP spid="471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48129"/>
          <p:cNvSpPr>
            <a:spLocks noGrp="1"/>
          </p:cNvSpPr>
          <p:nvPr>
            <p:ph idx="1"/>
          </p:nvPr>
        </p:nvSpPr>
        <p:spPr>
          <a:xfrm>
            <a:off x="611188" y="1295400"/>
            <a:ext cx="7696200" cy="50292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/>
              <a:t>浮点数：</a:t>
            </a:r>
            <a:r>
              <a:rPr lang="zh-CN" altLang="en-US" sz="2400"/>
              <a:t>小数点的位置可以根据需要而浮动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 sz="2400"/>
              <a:t>浮点数的格式：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endParaRPr lang="zh-CN" altLang="en-US" sz="2400"/>
          </a:p>
          <a:p>
            <a:pPr lvl="1">
              <a:lnSpc>
                <a:spcPct val="120000"/>
              </a:lnSpc>
            </a:pPr>
            <a:endParaRPr lang="zh-CN" altLang="en-US" sz="2400"/>
          </a:p>
          <a:p>
            <a:pPr lvl="1">
              <a:lnSpc>
                <a:spcPct val="120000"/>
              </a:lnSpc>
            </a:pP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 sz="2400"/>
              <a:t>浮点数的组成：阶码</a:t>
            </a:r>
            <a:r>
              <a:rPr lang="en-US" altLang="zh-CN" sz="2400">
                <a:latin typeface="Times New Roman" pitchFamily="2" charset="0"/>
              </a:rPr>
              <a:t>E</a:t>
            </a:r>
            <a:r>
              <a:rPr lang="zh-CN" altLang="en-US" sz="2400"/>
              <a:t>和尾数</a:t>
            </a:r>
            <a:r>
              <a:rPr lang="en-US" altLang="zh-CN" sz="2400">
                <a:latin typeface="Times New Roman" pitchFamily="2" charset="0"/>
              </a:rPr>
              <a:t>M</a:t>
            </a:r>
            <a:endParaRPr lang="en-US" altLang="zh-CN" sz="2400">
              <a:latin typeface="Times New Roman" pitchFamily="2" charset="0"/>
            </a:endParaRPr>
          </a:p>
          <a:p>
            <a:pPr lvl="2"/>
            <a:r>
              <a:rPr lang="zh-CN" altLang="en-US">
                <a:latin typeface="Times New Roman" pitchFamily="2" charset="0"/>
              </a:rPr>
              <a:t>阶码：为带符号定点整数，常用移码或补码表示，决定数的表示范围</a:t>
            </a:r>
            <a:endParaRPr lang="zh-CN" altLang="en-US">
              <a:latin typeface="Times New Roman" pitchFamily="2" charset="0"/>
            </a:endParaRPr>
          </a:p>
          <a:p>
            <a:pPr lvl="2"/>
            <a:r>
              <a:rPr lang="zh-CN" altLang="en-US">
                <a:latin typeface="Times New Roman" pitchFamily="2" charset="0"/>
              </a:rPr>
              <a:t>尾数：为带符号定点小数，常用原码或补码表示，决定数的精度</a:t>
            </a:r>
            <a:endParaRPr lang="zh-CN" altLang="en-US"/>
          </a:p>
          <a:p>
            <a:pPr>
              <a:lnSpc>
                <a:spcPct val="120000"/>
              </a:lnSpc>
              <a:buNone/>
            </a:pPr>
            <a:endParaRPr lang="zh-CN" altLang="en-US" sz="2400">
              <a:ea typeface="楷体_GB2312" pitchFamily="1" charset="-122"/>
            </a:endParaRPr>
          </a:p>
          <a:p>
            <a:pPr lvl="1">
              <a:lnSpc>
                <a:spcPct val="120000"/>
              </a:lnSpc>
              <a:buNone/>
            </a:pPr>
            <a:endParaRPr lang="zh-CN" altLang="en-US" sz="2400">
              <a:latin typeface="隶书" pitchFamily="1" charset="-122"/>
              <a:ea typeface="楷体_GB2312" pitchFamily="1" charset="-122"/>
            </a:endParaRPr>
          </a:p>
        </p:txBody>
      </p:sp>
      <p:graphicFrame>
        <p:nvGraphicFramePr>
          <p:cNvPr id="48131" name="表格 48130"/>
          <p:cNvGraphicFramePr/>
          <p:nvPr/>
        </p:nvGraphicFramePr>
        <p:xfrm>
          <a:off x="917575" y="2667000"/>
          <a:ext cx="7008813" cy="482600"/>
        </p:xfrm>
        <a:graphic>
          <a:graphicData uri="http://schemas.openxmlformats.org/drawingml/2006/table">
            <a:tbl>
              <a:tblPr/>
              <a:tblGrid>
                <a:gridCol w="701675"/>
                <a:gridCol w="701675"/>
                <a:gridCol w="1014413"/>
                <a:gridCol w="596900"/>
                <a:gridCol w="595312"/>
                <a:gridCol w="596900"/>
                <a:gridCol w="700088"/>
                <a:gridCol w="701675"/>
                <a:gridCol w="700087"/>
                <a:gridCol w="700088"/>
              </a:tblGrid>
              <a:tr h="4826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E</a:t>
                      </a:r>
                      <a:r>
                        <a:rPr lang="en-US" altLang="zh-CN" sz="2200" baseline="-25000"/>
                        <a:t>f</a:t>
                      </a:r>
                      <a:endParaRPr lang="en-US" altLang="zh-CN" sz="2200" baseline="-25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E</a:t>
                      </a:r>
                      <a:r>
                        <a:rPr lang="en-US" altLang="zh-CN" sz="2200" baseline="-25000"/>
                        <a:t>s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E</a:t>
                      </a:r>
                      <a:r>
                        <a:rPr lang="en-US" altLang="zh-CN" sz="2200" baseline="-25000"/>
                        <a:t>s-1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>
                          <a:ea typeface="Arial" charset="0"/>
                        </a:rPr>
                        <a:t>…</a:t>
                      </a:r>
                      <a:endParaRPr lang="en-US" altLang="zh-CN" sz="2200">
                        <a:ea typeface="Arial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E</a:t>
                      </a:r>
                      <a:r>
                        <a:rPr lang="en-US" altLang="zh-CN" sz="2200" baseline="-25000"/>
                        <a:t>1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M</a:t>
                      </a:r>
                      <a:r>
                        <a:rPr lang="en-US" altLang="zh-CN" sz="2200" baseline="-25000"/>
                        <a:t>f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M</a:t>
                      </a:r>
                      <a:r>
                        <a:rPr lang="en-US" altLang="zh-CN" sz="2200" baseline="-25000"/>
                        <a:t>1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M</a:t>
                      </a:r>
                      <a:r>
                        <a:rPr lang="en-US" altLang="zh-CN" sz="2200" baseline="-25000"/>
                        <a:t>2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>
                          <a:ea typeface="Arial" charset="0"/>
                        </a:rPr>
                        <a:t>…</a:t>
                      </a:r>
                      <a:endParaRPr lang="en-US" altLang="zh-CN" sz="2200">
                        <a:ea typeface="Arial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M</a:t>
                      </a:r>
                      <a:r>
                        <a:rPr lang="en-US" altLang="zh-CN" sz="2200" baseline="-25000"/>
                        <a:t>n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78" name="左大括号 48154"/>
          <p:cNvSpPr/>
          <p:nvPr/>
        </p:nvSpPr>
        <p:spPr>
          <a:xfrm rot="-5400000">
            <a:off x="2592388" y="1676400"/>
            <a:ext cx="228600" cy="3429000"/>
          </a:xfrm>
          <a:prstGeom prst="leftBrace">
            <a:avLst>
              <a:gd name="adj1" fmla="val 125000"/>
              <a:gd name="adj2" fmla="val 5155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9179" name="左大括号 48155"/>
          <p:cNvSpPr/>
          <p:nvPr/>
        </p:nvSpPr>
        <p:spPr>
          <a:xfrm rot="-5400000">
            <a:off x="6108700" y="1727200"/>
            <a:ext cx="242888" cy="3313113"/>
          </a:xfrm>
          <a:prstGeom prst="leftBrace">
            <a:avLst>
              <a:gd name="adj1" fmla="val 113291"/>
              <a:gd name="adj2" fmla="val 5155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9180" name="文本框 48156"/>
          <p:cNvSpPr txBox="1"/>
          <p:nvPr/>
        </p:nvSpPr>
        <p:spPr>
          <a:xfrm>
            <a:off x="2286000" y="3514725"/>
            <a:ext cx="12969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阶码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E</a:t>
            </a:r>
            <a:endParaRPr lang="en-US" altLang="zh-CN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49181" name="文本框 48157"/>
          <p:cNvSpPr txBox="1"/>
          <p:nvPr/>
        </p:nvSpPr>
        <p:spPr>
          <a:xfrm>
            <a:off x="5732463" y="3538538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尾数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M</a:t>
            </a:r>
            <a:endParaRPr lang="en-US" altLang="zh-CN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49182" name="文本框 48158"/>
          <p:cNvSpPr txBox="1"/>
          <p:nvPr/>
        </p:nvSpPr>
        <p:spPr>
          <a:xfrm>
            <a:off x="839788" y="3505200"/>
            <a:ext cx="12969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阶符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49183" name="文本框 48159"/>
          <p:cNvSpPr txBox="1"/>
          <p:nvPr/>
        </p:nvSpPr>
        <p:spPr>
          <a:xfrm>
            <a:off x="4495800" y="3505200"/>
            <a:ext cx="12969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数符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49184" name="直接连接符 48160"/>
          <p:cNvSpPr/>
          <p:nvPr/>
        </p:nvSpPr>
        <p:spPr>
          <a:xfrm flipV="1">
            <a:off x="1220788" y="3157538"/>
            <a:ext cx="0" cy="4572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9185" name="直接连接符 48161"/>
          <p:cNvSpPr/>
          <p:nvPr/>
        </p:nvSpPr>
        <p:spPr>
          <a:xfrm flipV="1">
            <a:off x="4802188" y="3171825"/>
            <a:ext cx="0" cy="4572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49186" name="标题 4816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4918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4918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占位符 49153"/>
          <p:cNvSpPr>
            <a:spLocks noGrp="1"/>
          </p:cNvSpPr>
          <p:nvPr>
            <p:ph idx="1"/>
          </p:nvPr>
        </p:nvSpPr>
        <p:spPr>
          <a:xfrm>
            <a:off x="611188" y="1423988"/>
            <a:ext cx="7696200" cy="50292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/>
              <a:t>例</a:t>
            </a:r>
            <a:r>
              <a:rPr lang="zh-CN" altLang="en-US">
                <a:sym typeface="Wingdings" charset="2"/>
              </a:rPr>
              <a:t>：将</a:t>
            </a:r>
            <a:r>
              <a:rPr lang="en-US" altLang="zh-CN">
                <a:sym typeface="Wingdings" charset="2"/>
              </a:rPr>
              <a:t>(26.75)</a:t>
            </a:r>
            <a:r>
              <a:rPr lang="en-US" altLang="zh-CN" sz="1600">
                <a:sym typeface="Wingdings" charset="2"/>
              </a:rPr>
              <a:t>10</a:t>
            </a:r>
            <a:r>
              <a:rPr lang="zh-CN" altLang="en-US">
                <a:sym typeface="Wingdings" charset="2"/>
              </a:rPr>
              <a:t>用浮点数的格式表示</a:t>
            </a:r>
            <a:r>
              <a:rPr lang="en-US" altLang="zh-CN">
                <a:sym typeface="Wingdings" charset="2"/>
              </a:rPr>
              <a:t>(</a:t>
            </a:r>
            <a:r>
              <a:rPr lang="zh-CN" altLang="en-US">
                <a:sym typeface="Wingdings" charset="2"/>
              </a:rPr>
              <a:t>浮点数格式如下</a:t>
            </a:r>
            <a:r>
              <a:rPr lang="en-US" altLang="zh-CN">
                <a:sym typeface="Wingdings" charset="2"/>
              </a:rPr>
              <a:t>)</a:t>
            </a:r>
            <a:r>
              <a:rPr lang="zh-CN" altLang="en-US">
                <a:sym typeface="Wingdings" charset="2"/>
              </a:rPr>
              <a:t>。</a:t>
            </a:r>
            <a:endParaRPr lang="zh-CN" altLang="en-US" sz="1200"/>
          </a:p>
          <a:p>
            <a:pPr lvl="1">
              <a:lnSpc>
                <a:spcPct val="120000"/>
              </a:lnSpc>
              <a:buNone/>
            </a:pPr>
            <a:r>
              <a:rPr lang="zh-CN" altLang="en-US" sz="2400"/>
              <a:t>浮点数的格式：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endParaRPr lang="zh-CN" altLang="en-US" sz="2400"/>
          </a:p>
          <a:p>
            <a:pPr lvl="1">
              <a:lnSpc>
                <a:spcPct val="120000"/>
              </a:lnSpc>
            </a:pPr>
            <a:endParaRPr lang="zh-CN" altLang="en-US" sz="2400"/>
          </a:p>
        </p:txBody>
      </p:sp>
      <p:graphicFrame>
        <p:nvGraphicFramePr>
          <p:cNvPr id="49155" name="表格 49154"/>
          <p:cNvGraphicFramePr/>
          <p:nvPr/>
        </p:nvGraphicFramePr>
        <p:xfrm>
          <a:off x="917575" y="3179763"/>
          <a:ext cx="7008813" cy="482600"/>
        </p:xfrm>
        <a:graphic>
          <a:graphicData uri="http://schemas.openxmlformats.org/drawingml/2006/table">
            <a:tbl>
              <a:tblPr/>
              <a:tblGrid>
                <a:gridCol w="701675"/>
                <a:gridCol w="701675"/>
                <a:gridCol w="1014413"/>
                <a:gridCol w="596900"/>
                <a:gridCol w="595312"/>
                <a:gridCol w="596900"/>
                <a:gridCol w="700088"/>
                <a:gridCol w="701675"/>
                <a:gridCol w="700087"/>
                <a:gridCol w="700088"/>
              </a:tblGrid>
              <a:tr h="4826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E</a:t>
                      </a:r>
                      <a:r>
                        <a:rPr lang="en-US" altLang="zh-CN" sz="2200" baseline="-25000"/>
                        <a:t>f</a:t>
                      </a:r>
                      <a:endParaRPr lang="en-US" altLang="zh-CN" sz="2200" baseline="-25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E</a:t>
                      </a:r>
                      <a:r>
                        <a:rPr lang="en-US" altLang="zh-CN" sz="2200" baseline="-25000"/>
                        <a:t>s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E</a:t>
                      </a:r>
                      <a:r>
                        <a:rPr lang="en-US" altLang="zh-CN" sz="2200" baseline="-25000"/>
                        <a:t>s-1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>
                          <a:ea typeface="Arial" charset="0"/>
                        </a:rPr>
                        <a:t>…</a:t>
                      </a:r>
                      <a:endParaRPr lang="en-US" altLang="zh-CN" sz="2200">
                        <a:ea typeface="Arial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E</a:t>
                      </a:r>
                      <a:r>
                        <a:rPr lang="en-US" altLang="zh-CN" sz="2200" baseline="-25000"/>
                        <a:t>1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M</a:t>
                      </a:r>
                      <a:r>
                        <a:rPr lang="en-US" altLang="zh-CN" sz="2200" baseline="-25000"/>
                        <a:t>f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M</a:t>
                      </a:r>
                      <a:r>
                        <a:rPr lang="en-US" altLang="zh-CN" sz="2200" baseline="-25000"/>
                        <a:t>1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M</a:t>
                      </a:r>
                      <a:r>
                        <a:rPr lang="en-US" altLang="zh-CN" sz="2200" baseline="-25000"/>
                        <a:t>2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>
                          <a:ea typeface="Arial" charset="0"/>
                        </a:rPr>
                        <a:t>…</a:t>
                      </a:r>
                      <a:endParaRPr lang="en-US" altLang="zh-CN" sz="2200">
                        <a:ea typeface="Arial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00"/>
                        <a:t>M</a:t>
                      </a:r>
                      <a:r>
                        <a:rPr lang="en-US" altLang="zh-CN" sz="2200" baseline="-25000"/>
                        <a:t>n</a:t>
                      </a:r>
                      <a:endParaRPr lang="en-US" altLang="zh-CN" sz="2200" baseline="-25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02" name="左大括号 49178"/>
          <p:cNvSpPr/>
          <p:nvPr/>
        </p:nvSpPr>
        <p:spPr>
          <a:xfrm rot="-5400000">
            <a:off x="2592388" y="2189163"/>
            <a:ext cx="228600" cy="3429000"/>
          </a:xfrm>
          <a:prstGeom prst="leftBrace">
            <a:avLst>
              <a:gd name="adj1" fmla="val 125000"/>
              <a:gd name="adj2" fmla="val 5155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203" name="左大括号 49179"/>
          <p:cNvSpPr/>
          <p:nvPr/>
        </p:nvSpPr>
        <p:spPr>
          <a:xfrm rot="-5400000">
            <a:off x="6108700" y="2239963"/>
            <a:ext cx="242888" cy="3313112"/>
          </a:xfrm>
          <a:prstGeom prst="leftBrace">
            <a:avLst>
              <a:gd name="adj1" fmla="val 113291"/>
              <a:gd name="adj2" fmla="val 51551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204" name="文本框 49180"/>
          <p:cNvSpPr txBox="1"/>
          <p:nvPr/>
        </p:nvSpPr>
        <p:spPr>
          <a:xfrm>
            <a:off x="2051050" y="4027488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5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位，移码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50205" name="文本框 49181"/>
          <p:cNvSpPr txBox="1"/>
          <p:nvPr/>
        </p:nvSpPr>
        <p:spPr>
          <a:xfrm>
            <a:off x="5580063" y="4051300"/>
            <a:ext cx="17192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8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位，补码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50206" name="标题 4918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49184" name="文本框 49183"/>
          <p:cNvSpPr txBox="1"/>
          <p:nvPr/>
        </p:nvSpPr>
        <p:spPr>
          <a:xfrm>
            <a:off x="900113" y="4724400"/>
            <a:ext cx="7200900" cy="10779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Arial" charset="0"/>
                <a:ea typeface="宋体" charset="-122"/>
              </a:rPr>
              <a:t>(26.75)</a:t>
            </a:r>
            <a:r>
              <a:rPr lang="en-US" altLang="zh-CN" sz="1200">
                <a:latin typeface="Arial" charset="0"/>
                <a:ea typeface="宋体" charset="-122"/>
              </a:rPr>
              <a:t>10</a:t>
            </a:r>
            <a:r>
              <a:rPr lang="en-US" altLang="zh-CN" sz="2400">
                <a:latin typeface="Arial" charset="0"/>
                <a:ea typeface="宋体" charset="-122"/>
              </a:rPr>
              <a:t>=(11010.11)</a:t>
            </a:r>
            <a:r>
              <a:rPr lang="en-US" altLang="zh-CN" sz="1200">
                <a:latin typeface="Arial" charset="0"/>
                <a:ea typeface="宋体" charset="-122"/>
              </a:rPr>
              <a:t>2 </a:t>
            </a:r>
            <a:r>
              <a:rPr lang="en-US" altLang="zh-CN" sz="2400">
                <a:latin typeface="Arial" charset="0"/>
                <a:ea typeface="宋体" charset="-122"/>
              </a:rPr>
              <a:t>=(+0.1101011*2</a:t>
            </a:r>
            <a:r>
              <a:rPr lang="en-US" altLang="zh-CN" sz="2000" baseline="30000">
                <a:latin typeface="Arial" charset="0"/>
                <a:ea typeface="宋体" charset="-122"/>
              </a:rPr>
              <a:t>+101</a:t>
            </a:r>
            <a:r>
              <a:rPr lang="en-US" altLang="zh-CN" sz="2400">
                <a:latin typeface="Arial" charset="0"/>
                <a:ea typeface="宋体" charset="-122"/>
              </a:rPr>
              <a:t>)</a:t>
            </a:r>
            <a:r>
              <a:rPr lang="en-US" altLang="zh-CN" sz="1200">
                <a:latin typeface="Arial" charset="0"/>
                <a:ea typeface="宋体" charset="-122"/>
              </a:rPr>
              <a:t>2</a:t>
            </a:r>
            <a:endParaRPr lang="en-US" altLang="zh-CN" sz="2400">
              <a:latin typeface="Arial" charset="0"/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u="sng">
                <a:solidFill>
                  <a:schemeClr val="accent2"/>
                </a:solidFill>
                <a:latin typeface="Arial" charset="0"/>
                <a:ea typeface="宋体" charset="-122"/>
              </a:rPr>
              <a:t>1</a:t>
            </a:r>
            <a:r>
              <a:rPr lang="en-US" altLang="zh-CN" sz="2400">
                <a:solidFill>
                  <a:schemeClr val="accent2"/>
                </a:solidFill>
                <a:latin typeface="Arial" charset="0"/>
                <a:ea typeface="宋体" charset="-122"/>
              </a:rPr>
              <a:t>101</a:t>
            </a:r>
            <a:r>
              <a:rPr lang="en-US" altLang="zh-CN" sz="2400" b="1" u="sng">
                <a:solidFill>
                  <a:srgbClr val="A5002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2400">
                <a:solidFill>
                  <a:srgbClr val="A50021"/>
                </a:solidFill>
                <a:latin typeface="Arial" charset="0"/>
                <a:ea typeface="宋体" charset="-122"/>
              </a:rPr>
              <a:t>1101011</a:t>
            </a:r>
            <a:endParaRPr lang="en-US" altLang="zh-CN" sz="2400">
              <a:solidFill>
                <a:srgbClr val="A50021"/>
              </a:solidFill>
              <a:latin typeface="Arial" charset="0"/>
              <a:ea typeface="宋体" charset="-122"/>
            </a:endParaRPr>
          </a:p>
        </p:txBody>
      </p:sp>
      <p:sp>
        <p:nvSpPr>
          <p:cNvPr id="49185" name="文本框 49184"/>
          <p:cNvSpPr txBox="1"/>
          <p:nvPr/>
        </p:nvSpPr>
        <p:spPr>
          <a:xfrm>
            <a:off x="4500563" y="5132388"/>
            <a:ext cx="3313112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u="sng" dirty="0">
                <a:solidFill>
                  <a:schemeClr val="accent2"/>
                </a:solidFill>
                <a:latin typeface="Arial" charset="0"/>
                <a:ea typeface="宋体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Arial" charset="0"/>
                <a:ea typeface="宋体" charset="-122"/>
              </a:rPr>
              <a:t>110</a:t>
            </a:r>
            <a:r>
              <a:rPr lang="zh-CN" altLang="en-US" sz="2400" b="1" u="sng" dirty="0">
                <a:solidFill>
                  <a:srgbClr val="A50021"/>
                </a:solidFill>
                <a:latin typeface="Arial" charset="0"/>
                <a:ea typeface="宋体" charset="-122"/>
              </a:rPr>
              <a:t>0</a:t>
            </a:r>
            <a:r>
              <a:rPr lang="zh-CN" altLang="en-US" sz="2400" dirty="0">
                <a:solidFill>
                  <a:srgbClr val="A50021"/>
                </a:solidFill>
                <a:latin typeface="Arial" charset="0"/>
                <a:ea typeface="宋体" charset="-122"/>
              </a:rPr>
              <a:t>0110101    </a:t>
            </a:r>
            <a:r>
              <a:rPr lang="zh-CN" altLang="en-US" sz="4000" dirty="0">
                <a:solidFill>
                  <a:srgbClr val="A50021"/>
                </a:solidFill>
                <a:latin typeface="Arial" charset="0"/>
                <a:ea typeface="宋体" charset="-122"/>
              </a:rPr>
              <a:t>?</a:t>
            </a:r>
            <a:endParaRPr lang="en-US" altLang="zh-CN" sz="4000" dirty="0">
              <a:solidFill>
                <a:srgbClr val="A50021"/>
              </a:solidFill>
              <a:latin typeface="Arial" charset="0"/>
              <a:ea typeface="宋体" charset="-122"/>
            </a:endParaRPr>
          </a:p>
        </p:txBody>
      </p:sp>
      <p:sp>
        <p:nvSpPr>
          <p:cNvPr id="5020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021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037357" y="5078595"/>
              <a:ext cx="313614" cy="7667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037357" y="5078595"/>
                <a:ext cx="313614" cy="76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483930" y="4595528"/>
              <a:ext cx="19192" cy="1916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483930" y="4595528"/>
                <a:ext cx="19192" cy="19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430583" y="4642413"/>
              <a:ext cx="92976" cy="98642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430583" y="4642413"/>
                <a:ext cx="92976" cy="986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494166" y="4702876"/>
              <a:ext cx="5117" cy="651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494166" y="4702876"/>
                <a:ext cx="5117" cy="65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514602" y="4687540"/>
              <a:ext cx="23031" cy="40256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514602" y="4687540"/>
                <a:ext cx="23031" cy="402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565746" y="4608307"/>
              <a:ext cx="12795" cy="184026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565746" y="4608307"/>
                <a:ext cx="12795" cy="1840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6596453" y="4679873"/>
              <a:ext cx="16597" cy="2044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6596453" y="4679873"/>
                <a:ext cx="16597" cy="204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6717541" y="4641534"/>
              <a:ext cx="56261" cy="110223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6717541" y="4641534"/>
                <a:ext cx="56261" cy="110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6818834" y="4622684"/>
              <a:ext cx="10271" cy="15814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6818834" y="4622684"/>
                <a:ext cx="10271" cy="1581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6872572" y="4667093"/>
              <a:ext cx="57825" cy="76677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6872572" y="4667093"/>
                <a:ext cx="57825" cy="766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6964622" y="4634984"/>
              <a:ext cx="9312" cy="144569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6964622" y="4634984"/>
                <a:ext cx="9312" cy="144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7093743" y="4605751"/>
              <a:ext cx="85619" cy="31949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7093743" y="4605751"/>
                <a:ext cx="85619" cy="319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7071281" y="4673483"/>
              <a:ext cx="94042" cy="1405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7071281" y="4673483"/>
                <a:ext cx="94042" cy="140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7114179" y="4651758"/>
              <a:ext cx="29393" cy="147364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7114179" y="4651758"/>
                <a:ext cx="29393" cy="1473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7075831" y="4700320"/>
              <a:ext cx="47305" cy="63898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7075831" y="4700320"/>
                <a:ext cx="47305" cy="638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7118018" y="4718211"/>
              <a:ext cx="47305" cy="2811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7118018" y="4718211"/>
                <a:ext cx="47305" cy="28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7173000" y="4608307"/>
              <a:ext cx="14039" cy="54952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7173000" y="4608307"/>
                <a:ext cx="14039" cy="54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7176838" y="4621086"/>
              <a:ext cx="33231" cy="11629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7176838" y="4621086"/>
                <a:ext cx="33231" cy="116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7166603" y="4690096"/>
              <a:ext cx="20436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7166603" y="4690096"/>
                <a:ext cx="20436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7194715" y="4677317"/>
              <a:ext cx="38349" cy="6517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7194715" y="4677317"/>
                <a:ext cx="38349" cy="65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7188318" y="4679873"/>
              <a:ext cx="67777" cy="13418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7188318" y="4679873"/>
                <a:ext cx="67777" cy="13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7210069" y="4725879"/>
              <a:ext cx="39628" cy="38339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7210069" y="4725879"/>
                <a:ext cx="39628" cy="383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7364744" y="4633866"/>
              <a:ext cx="26833" cy="13418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7364744" y="4633866"/>
                <a:ext cx="26833" cy="134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7448478" y="4638978"/>
              <a:ext cx="27473" cy="123962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7448478" y="4638978"/>
                <a:ext cx="27473" cy="123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7507547" y="4657748"/>
              <a:ext cx="61273" cy="94489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7507547" y="4657748"/>
                <a:ext cx="61273" cy="944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7629382" y="4628754"/>
              <a:ext cx="10201" cy="162301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7629382" y="4628754"/>
                <a:ext cx="10201" cy="16230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84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84">
                                            <p:txEl>
                                              <p:charRg st="4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build="p"/>
      <p:bldP spid="491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文本占位符 50177"/>
          <p:cNvSpPr>
            <a:spLocks noGrp="1"/>
          </p:cNvSpPr>
          <p:nvPr>
            <p:ph idx="1"/>
          </p:nvPr>
        </p:nvSpPr>
        <p:spPr>
          <a:xfrm>
            <a:off x="539750" y="1423988"/>
            <a:ext cx="7848600" cy="50292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2800"/>
              <a:t>浮点数的规格化：</a:t>
            </a:r>
            <a:r>
              <a:rPr lang="zh-CN" altLang="en-US" sz="2400">
                <a:solidFill>
                  <a:srgbClr val="CC0000"/>
                </a:solidFill>
              </a:rPr>
              <a:t>尾数</a:t>
            </a:r>
            <a:r>
              <a:rPr lang="zh-CN" altLang="en-US" sz="2400"/>
              <a:t>满足</a:t>
            </a:r>
            <a:r>
              <a:rPr lang="en-US" altLang="zh-CN" sz="2400"/>
              <a:t>1/2≤|S|&lt;1</a:t>
            </a:r>
            <a:r>
              <a:rPr lang="zh-CN" altLang="en-US" sz="2400"/>
              <a:t>的数为规格化数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 sz="2400"/>
              <a:t>原码</a:t>
            </a:r>
            <a:r>
              <a:rPr lang="zh-CN" altLang="en-US" sz="2000"/>
              <a:t>：若 </a:t>
            </a:r>
            <a:r>
              <a:rPr lang="en-US" altLang="zh-CN" sz="2000" b="1"/>
              <a:t>[S]</a:t>
            </a:r>
            <a:r>
              <a:rPr lang="zh-CN" altLang="en-US" sz="2000" b="1" baseline="-25000"/>
              <a:t>原</a:t>
            </a:r>
            <a:r>
              <a:rPr lang="zh-CN" altLang="en-US" sz="2000" baseline="-25000"/>
              <a:t> </a:t>
            </a:r>
            <a:r>
              <a:rPr lang="en-US" altLang="zh-CN" sz="2000"/>
              <a:t>=</a:t>
            </a:r>
            <a:r>
              <a:rPr lang="en-US" altLang="zh-CN" sz="2000" baseline="-25000"/>
              <a:t> </a:t>
            </a:r>
            <a:r>
              <a:rPr lang="en-US" altLang="zh-CN" sz="2000" b="1"/>
              <a:t>S</a:t>
            </a:r>
            <a:r>
              <a:rPr lang="en-US" altLang="zh-CN" sz="2000" b="1" baseline="-25000"/>
              <a:t>f. </a:t>
            </a:r>
            <a:r>
              <a:rPr lang="en-US" altLang="zh-CN" sz="2000" b="1"/>
              <a:t>S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S</a:t>
            </a:r>
            <a:r>
              <a:rPr lang="en-US" altLang="zh-CN" sz="2000" b="1" baseline="-25000"/>
              <a:t>2</a:t>
            </a:r>
            <a:r>
              <a:rPr lang="en-US" altLang="zh-CN" sz="2000"/>
              <a:t> … </a:t>
            </a:r>
            <a:r>
              <a:rPr lang="en-US" altLang="zh-CN" sz="2000" b="1"/>
              <a:t>S</a:t>
            </a:r>
            <a:r>
              <a:rPr lang="en-US" altLang="zh-CN" sz="2000" b="1" baseline="-25000"/>
              <a:t>n </a:t>
            </a:r>
            <a:r>
              <a:rPr lang="zh-CN" altLang="en-US" sz="2000"/>
              <a:t>，则</a:t>
            </a:r>
            <a:r>
              <a:rPr lang="en-US" altLang="zh-CN" sz="2000" b="1"/>
              <a:t>S</a:t>
            </a:r>
            <a:r>
              <a:rPr lang="en-US" altLang="zh-CN" sz="2000" b="1" baseline="-25000"/>
              <a:t>1</a:t>
            </a:r>
            <a:r>
              <a:rPr lang="en-US" altLang="zh-CN" sz="2000" baseline="-25000"/>
              <a:t> </a:t>
            </a:r>
            <a:r>
              <a:rPr lang="en-US" altLang="zh-CN" sz="2000"/>
              <a:t>= 1</a:t>
            </a:r>
            <a:r>
              <a:rPr lang="zh-CN" altLang="en-US" sz="2000"/>
              <a:t>为规格化数</a:t>
            </a:r>
            <a:endParaRPr lang="zh-CN" altLang="en-US" sz="2000"/>
          </a:p>
          <a:p>
            <a:pPr lvl="1">
              <a:lnSpc>
                <a:spcPct val="120000"/>
              </a:lnSpc>
            </a:pPr>
            <a:r>
              <a:rPr lang="zh-CN" altLang="en-US" sz="2400"/>
              <a:t>补码</a:t>
            </a:r>
            <a:r>
              <a:rPr lang="zh-CN" altLang="en-US" sz="2000"/>
              <a:t>： </a:t>
            </a:r>
            <a:r>
              <a:rPr lang="en-US" altLang="zh-CN" sz="2000"/>
              <a:t>-1 ≤ S &lt;-1/2 </a:t>
            </a:r>
            <a:r>
              <a:rPr lang="zh-CN" altLang="en-US" sz="2000"/>
              <a:t>和 </a:t>
            </a:r>
            <a:r>
              <a:rPr lang="en-US" altLang="zh-CN" sz="2000"/>
              <a:t>1/2 ≤ S &lt;1</a:t>
            </a:r>
            <a:r>
              <a:rPr lang="zh-CN" altLang="en-US" sz="2000"/>
              <a:t>为规格化数， </a:t>
            </a:r>
            <a:r>
              <a:rPr lang="en-US" altLang="zh-CN" sz="2100" b="1"/>
              <a:t>S</a:t>
            </a:r>
            <a:r>
              <a:rPr lang="en-US" altLang="zh-CN" sz="2100" b="1" baseline="-25000"/>
              <a:t>f</a:t>
            </a:r>
            <a:r>
              <a:rPr lang="zh-CN" altLang="en-US" sz="2000"/>
              <a:t>与</a:t>
            </a:r>
            <a:r>
              <a:rPr lang="en-US" altLang="zh-CN" sz="2100" b="1"/>
              <a:t>S</a:t>
            </a:r>
            <a:r>
              <a:rPr lang="en-US" altLang="zh-CN" sz="2100" b="1" baseline="-25000"/>
              <a:t>1 </a:t>
            </a:r>
            <a:r>
              <a:rPr lang="zh-CN" altLang="en-US" sz="2000"/>
              <a:t>相异</a:t>
            </a:r>
            <a:endParaRPr lang="zh-CN" altLang="en-US" sz="2000"/>
          </a:p>
          <a:p>
            <a:pPr>
              <a:lnSpc>
                <a:spcPct val="120000"/>
              </a:lnSpc>
            </a:pPr>
            <a:r>
              <a:rPr lang="zh-CN" altLang="en-US" sz="2800"/>
              <a:t>尾数为非规格化数时，调整阶码，使尾数达到规格化</a:t>
            </a:r>
            <a:endParaRPr lang="zh-CN" altLang="en-US" sz="2800"/>
          </a:p>
          <a:p>
            <a:pPr lvl="1">
              <a:lnSpc>
                <a:spcPct val="120000"/>
              </a:lnSpc>
              <a:buNone/>
            </a:pPr>
            <a:r>
              <a:rPr lang="zh-CN" altLang="en-US" sz="2400"/>
              <a:t>例：</a:t>
            </a:r>
            <a:r>
              <a:rPr lang="en-US" altLang="zh-CN" sz="2400"/>
              <a:t>-</a:t>
            </a:r>
            <a:r>
              <a:rPr lang="en-US" altLang="zh-CN"/>
              <a:t>0.01101 = -0.1101 × 2</a:t>
            </a:r>
            <a:r>
              <a:rPr lang="en-US" altLang="zh-CN" baseline="30000"/>
              <a:t>-1</a:t>
            </a:r>
            <a:endParaRPr lang="en-US" altLang="zh-CN" baseline="30000"/>
          </a:p>
          <a:p>
            <a:pPr lvl="1">
              <a:lnSpc>
                <a:spcPct val="120000"/>
              </a:lnSpc>
              <a:buNone/>
            </a:pPr>
            <a:r>
              <a:rPr lang="zh-CN" altLang="en-US" sz="2800">
                <a:latin typeface="隶书" pitchFamily="1" charset="-122"/>
                <a:ea typeface="隶书" pitchFamily="1" charset="-122"/>
              </a:rPr>
              <a:t>否则作为机器零处理</a:t>
            </a:r>
            <a:endParaRPr lang="zh-CN" altLang="en-US" sz="28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1202" name="标题 5017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5120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120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51201"/>
          <p:cNvSpPr>
            <a:spLocks noGrp="1"/>
          </p:cNvSpPr>
          <p:nvPr>
            <p:ph type="title"/>
          </p:nvPr>
        </p:nvSpPr>
        <p:spPr>
          <a:xfrm>
            <a:off x="457200" y="476250"/>
            <a:ext cx="7543800" cy="941388"/>
          </a:xfrm>
        </p:spPr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pic>
        <p:nvPicPr>
          <p:cNvPr id="52226" name="内容占位符 51202" descr="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88" y="2763838"/>
            <a:ext cx="8569325" cy="1673225"/>
          </a:xfrm>
        </p:spPr>
      </p:pic>
      <p:sp>
        <p:nvSpPr>
          <p:cNvPr id="52227" name="矩形 51203"/>
          <p:cNvSpPr/>
          <p:nvPr/>
        </p:nvSpPr>
        <p:spPr>
          <a:xfrm>
            <a:off x="539750" y="1916113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chemeClr val="tx2"/>
                </a:solidFill>
                <a:latin typeface="Arial" charset="0"/>
                <a:ea typeface="宋体" charset="-122"/>
              </a:rPr>
              <a:t>浮点数表示范围如下图所示</a:t>
            </a:r>
            <a:endParaRPr lang="zh-CN" altLang="en-US" sz="2400" b="1">
              <a:solidFill>
                <a:schemeClr val="tx2"/>
              </a:solidFill>
              <a:latin typeface="Arial" charset="0"/>
              <a:ea typeface="宋体" charset="-122"/>
            </a:endParaRPr>
          </a:p>
        </p:txBody>
      </p:sp>
      <p:sp>
        <p:nvSpPr>
          <p:cNvPr id="5222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2229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文本占位符 52225"/>
          <p:cNvSpPr>
            <a:spLocks noGrp="1"/>
          </p:cNvSpPr>
          <p:nvPr>
            <p:ph idx="1"/>
          </p:nvPr>
        </p:nvSpPr>
        <p:spPr>
          <a:xfrm>
            <a:off x="684213" y="1295400"/>
            <a:ext cx="7543800" cy="50292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 sz="2800"/>
              <a:t>浮点数的表示范围</a:t>
            </a:r>
            <a:endParaRPr lang="zh-CN" altLang="en-US" sz="2800"/>
          </a:p>
          <a:p>
            <a:pPr lvl="1">
              <a:lnSpc>
                <a:spcPct val="120000"/>
              </a:lnSpc>
              <a:buNone/>
            </a:pPr>
            <a:endParaRPr lang="zh-CN" altLang="en-US" sz="2400">
              <a:latin typeface="隶书" pitchFamily="1" charset="-122"/>
              <a:ea typeface="楷体_GB2312" pitchFamily="1" charset="-122"/>
            </a:endParaRPr>
          </a:p>
        </p:txBody>
      </p:sp>
      <p:graphicFrame>
        <p:nvGraphicFramePr>
          <p:cNvPr id="52227" name="表格 52226"/>
          <p:cNvGraphicFramePr/>
          <p:nvPr/>
        </p:nvGraphicFramePr>
        <p:xfrm>
          <a:off x="773113" y="2074863"/>
          <a:ext cx="7543800" cy="3722688"/>
        </p:xfrm>
        <a:graphic>
          <a:graphicData uri="http://schemas.openxmlformats.org/drawingml/2006/table">
            <a:tbl>
              <a:tblPr/>
              <a:tblGrid>
                <a:gridCol w="2387600"/>
                <a:gridCol w="2387600"/>
                <a:gridCol w="2768600"/>
              </a:tblGrid>
              <a:tr h="439738"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典型值</a:t>
                      </a:r>
                      <a:endParaRPr lang="zh-CN" altLang="en-US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浮点数代码</a:t>
                      </a:r>
                      <a:endParaRPr lang="zh-CN" altLang="en-US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  <a:tc rowSpan="2"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真值</a:t>
                      </a:r>
                      <a:endParaRPr lang="zh-CN" altLang="en-US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669925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000"/>
                        <a:t>阶码</a:t>
                      </a:r>
                      <a:r>
                        <a:rPr lang="en-US" altLang="zh-CN" sz="2000"/>
                        <a:t>k+1   </a:t>
                      </a:r>
                      <a:r>
                        <a:rPr lang="zh-CN" altLang="en-US" sz="2000"/>
                        <a:t>尾数</a:t>
                      </a:r>
                      <a:r>
                        <a:rPr lang="en-US" altLang="zh-CN" sz="2000"/>
                        <a:t>n+1</a:t>
                      </a:r>
                      <a:endParaRPr lang="en-US" altLang="zh-CN" sz="2000"/>
                    </a:p>
                    <a:p>
                      <a:pPr marL="0" lvl="0" indent="0">
                        <a:lnSpc>
                          <a:spcPct val="80000"/>
                        </a:lnSpc>
                        <a:buNone/>
                      </a:pPr>
                      <a:r>
                        <a:rPr lang="zh-CN" altLang="en-US" sz="2000"/>
                        <a:t>（移码） （补码）</a:t>
                      </a:r>
                      <a:endParaRPr lang="zh-CN" altLang="en-US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381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绝对值最大负数</a:t>
                      </a:r>
                      <a:endParaRPr lang="zh-CN" altLang="en-US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11…1      1.000…0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2400"/>
                        <a:t>2     </a:t>
                      </a:r>
                      <a:r>
                        <a:rPr lang="en-US" altLang="zh-CN">
                          <a:ea typeface="Arial" charset="0"/>
                        </a:rPr>
                        <a:t>×</a:t>
                      </a:r>
                      <a:r>
                        <a:rPr lang="zh-CN" altLang="en-US" sz="2400"/>
                        <a:t>（</a:t>
                      </a:r>
                      <a:r>
                        <a:rPr lang="en-US" altLang="zh-CN" sz="2400"/>
                        <a:t>-1</a:t>
                      </a:r>
                      <a:r>
                        <a:rPr lang="zh-CN" altLang="en-US" sz="2400"/>
                        <a:t>）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绝对值最小负数</a:t>
                      </a:r>
                      <a:br>
                        <a:rPr lang="zh-CN" altLang="en-US" sz="2000"/>
                      </a:br>
                      <a:r>
                        <a:rPr lang="zh-CN" altLang="en-US" sz="2000"/>
                        <a:t>（规格化）</a:t>
                      </a:r>
                      <a:endParaRPr lang="zh-CN" altLang="en-US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00…0      1.011…1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/>
                        <a:t>2     </a:t>
                      </a:r>
                      <a:r>
                        <a:rPr lang="en-US" altLang="zh-CN">
                          <a:ea typeface="Arial" charset="0"/>
                        </a:rPr>
                        <a:t>×</a:t>
                      </a:r>
                      <a:r>
                        <a:rPr lang="en-US" altLang="zh-CN" sz="2400"/>
                        <a:t>(-</a:t>
                      </a:r>
                      <a:r>
                        <a:rPr lang="en-US" altLang="zh-CN" sz="2000">
                          <a:ea typeface="楷体_GB2312" pitchFamily="1" charset="-122"/>
                        </a:rPr>
                        <a:t>2</a:t>
                      </a:r>
                      <a:r>
                        <a:rPr lang="en-US" altLang="zh-CN" baseline="30000"/>
                        <a:t>-1</a:t>
                      </a:r>
                      <a:r>
                        <a:rPr lang="en-US" altLang="zh-CN" sz="1600" baseline="30000"/>
                        <a:t> </a:t>
                      </a:r>
                      <a:r>
                        <a:rPr lang="en-US" altLang="zh-CN" sz="2400"/>
                        <a:t>-</a:t>
                      </a:r>
                      <a:r>
                        <a:rPr lang="en-US" altLang="zh-CN" sz="1800"/>
                        <a:t> </a:t>
                      </a:r>
                      <a:r>
                        <a:rPr lang="en-US" altLang="zh-CN" sz="2000">
                          <a:ea typeface="楷体_GB2312" pitchFamily="1" charset="-122"/>
                        </a:rPr>
                        <a:t>2</a:t>
                      </a:r>
                      <a:r>
                        <a:rPr lang="en-US" altLang="zh-CN" baseline="30000"/>
                        <a:t>-n</a:t>
                      </a:r>
                      <a:r>
                        <a:rPr lang="zh-CN" altLang="en-US" sz="2400"/>
                        <a:t>）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7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非零最小正数</a:t>
                      </a:r>
                      <a:endParaRPr lang="zh-CN" altLang="en-US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00…0      0.10…00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2400"/>
                        <a:t>2     </a:t>
                      </a:r>
                      <a:r>
                        <a:rPr lang="en-US" altLang="zh-CN">
                          <a:ea typeface="Arial" charset="0"/>
                        </a:rPr>
                        <a:t>×</a:t>
                      </a:r>
                      <a:r>
                        <a:rPr lang="zh-CN" altLang="en-US" sz="2400"/>
                        <a:t>（</a:t>
                      </a:r>
                      <a:r>
                        <a:rPr lang="en-US" altLang="zh-CN" sz="2000">
                          <a:ea typeface="楷体_GB2312" pitchFamily="1" charset="-122"/>
                        </a:rPr>
                        <a:t>2</a:t>
                      </a:r>
                      <a:r>
                        <a:rPr lang="en-US" altLang="zh-CN" baseline="30000"/>
                        <a:t>-1</a:t>
                      </a:r>
                      <a:r>
                        <a:rPr lang="zh-CN" altLang="en-US" sz="2400"/>
                        <a:t>）</a:t>
                      </a:r>
                      <a:endParaRPr lang="zh-CN" altLang="en-US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6588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/>
                        <a:t>最大正数</a:t>
                      </a:r>
                      <a:endParaRPr lang="zh-CN" altLang="en-US" sz="2000"/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11…1      0.11…11</a:t>
                      </a:r>
                      <a:endParaRPr lang="en-US" altLang="zh-CN" sz="20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/>
                        <a:t>2     </a:t>
                      </a:r>
                      <a:r>
                        <a:rPr lang="en-US" altLang="zh-CN">
                          <a:ea typeface="Arial" charset="0"/>
                        </a:rPr>
                        <a:t>×</a:t>
                      </a:r>
                      <a:r>
                        <a:rPr lang="zh-CN" altLang="en-US" sz="2400"/>
                        <a:t>（</a:t>
                      </a:r>
                      <a:r>
                        <a:rPr lang="en-US" altLang="zh-CN" sz="2400"/>
                        <a:t>1-</a:t>
                      </a:r>
                      <a:r>
                        <a:rPr lang="en-US" altLang="zh-CN" sz="1600"/>
                        <a:t> </a:t>
                      </a:r>
                      <a:r>
                        <a:rPr lang="en-US" altLang="zh-CN" sz="2000">
                          <a:ea typeface="楷体_GB2312" pitchFamily="1" charset="-122"/>
                        </a:rPr>
                        <a:t>2</a:t>
                      </a:r>
                      <a:r>
                        <a:rPr lang="en-US" altLang="zh-CN" baseline="30000"/>
                        <a:t>-n</a:t>
                      </a:r>
                      <a:r>
                        <a:rPr lang="zh-CN" altLang="en-US" sz="2400"/>
                        <a:t>）</a:t>
                      </a:r>
                      <a:endParaRPr lang="zh-CN" altLang="en-US" sz="2400"/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8" name="直接连接符 52254"/>
          <p:cNvSpPr/>
          <p:nvPr/>
        </p:nvSpPr>
        <p:spPr>
          <a:xfrm>
            <a:off x="4278313" y="2514600"/>
            <a:ext cx="0" cy="320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3279" name="文本框 52255"/>
          <p:cNvSpPr txBox="1"/>
          <p:nvPr/>
        </p:nvSpPr>
        <p:spPr>
          <a:xfrm>
            <a:off x="5726113" y="3186113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隶书" pitchFamily="1" charset="-122"/>
                <a:ea typeface="楷体_GB2312" pitchFamily="1" charset="-122"/>
              </a:rPr>
              <a:t>2</a:t>
            </a:r>
            <a:r>
              <a:rPr lang="en-US" altLang="zh-CN" baseline="30000">
                <a:latin typeface="隶书" pitchFamily="1" charset="-122"/>
                <a:ea typeface="隶书" pitchFamily="1" charset="-122"/>
              </a:rPr>
              <a:t>k</a:t>
            </a:r>
            <a:r>
              <a:rPr lang="en-US" altLang="zh-CN">
                <a:latin typeface="隶书" pitchFamily="1" charset="-122"/>
                <a:ea typeface="楷体_GB2312" pitchFamily="1" charset="-122"/>
              </a:rPr>
              <a:t>-1</a:t>
            </a:r>
            <a:endParaRPr lang="en-US" altLang="zh-CN">
              <a:latin typeface="隶书" pitchFamily="1" charset="-122"/>
              <a:ea typeface="楷体_GB2312" pitchFamily="1" charset="-122"/>
            </a:endParaRPr>
          </a:p>
        </p:txBody>
      </p:sp>
      <p:sp>
        <p:nvSpPr>
          <p:cNvPr id="53280" name="文本框 52256"/>
          <p:cNvSpPr txBox="1"/>
          <p:nvPr/>
        </p:nvSpPr>
        <p:spPr>
          <a:xfrm>
            <a:off x="5726113" y="3762375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隶书" pitchFamily="1" charset="-122"/>
                <a:ea typeface="楷体_GB2312" pitchFamily="1" charset="-122"/>
              </a:rPr>
              <a:t>-2</a:t>
            </a:r>
            <a:r>
              <a:rPr lang="en-US" altLang="zh-CN" baseline="30000">
                <a:latin typeface="隶书" pitchFamily="1" charset="-122"/>
                <a:ea typeface="隶书" pitchFamily="1" charset="-122"/>
              </a:rPr>
              <a:t>k</a:t>
            </a:r>
            <a:endParaRPr lang="en-US" altLang="zh-CN" baseline="300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3281" name="文本框 52257"/>
          <p:cNvSpPr txBox="1"/>
          <p:nvPr/>
        </p:nvSpPr>
        <p:spPr>
          <a:xfrm>
            <a:off x="5726113" y="5043488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隶书" pitchFamily="1" charset="-122"/>
                <a:ea typeface="楷体_GB2312" pitchFamily="1" charset="-122"/>
              </a:rPr>
              <a:t>2</a:t>
            </a:r>
            <a:r>
              <a:rPr lang="en-US" altLang="zh-CN" baseline="30000">
                <a:latin typeface="隶书" pitchFamily="1" charset="-122"/>
                <a:ea typeface="隶书" pitchFamily="1" charset="-122"/>
              </a:rPr>
              <a:t>k</a:t>
            </a:r>
            <a:r>
              <a:rPr lang="en-US" altLang="zh-CN">
                <a:latin typeface="隶书" pitchFamily="1" charset="-122"/>
                <a:ea typeface="楷体_GB2312" pitchFamily="1" charset="-122"/>
              </a:rPr>
              <a:t>-1</a:t>
            </a:r>
            <a:endParaRPr lang="en-US" altLang="zh-CN">
              <a:latin typeface="隶书" pitchFamily="1" charset="-122"/>
              <a:ea typeface="楷体_GB2312" pitchFamily="1" charset="-122"/>
            </a:endParaRPr>
          </a:p>
        </p:txBody>
      </p:sp>
      <p:sp>
        <p:nvSpPr>
          <p:cNvPr id="53282" name="文本框 52258"/>
          <p:cNvSpPr txBox="1"/>
          <p:nvPr/>
        </p:nvSpPr>
        <p:spPr>
          <a:xfrm>
            <a:off x="5726113" y="4433888"/>
            <a:ext cx="6096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隶书" pitchFamily="1" charset="-122"/>
                <a:ea typeface="楷体_GB2312" pitchFamily="1" charset="-122"/>
              </a:rPr>
              <a:t>-2</a:t>
            </a:r>
            <a:r>
              <a:rPr lang="en-US" altLang="zh-CN" baseline="30000">
                <a:latin typeface="隶书" pitchFamily="1" charset="-122"/>
                <a:ea typeface="隶书" pitchFamily="1" charset="-122"/>
              </a:rPr>
              <a:t>k</a:t>
            </a:r>
            <a:endParaRPr lang="en-US" altLang="zh-CN" baseline="300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53283" name="标题 5225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52261" name="矩形 52260"/>
          <p:cNvSpPr/>
          <p:nvPr/>
        </p:nvSpPr>
        <p:spPr>
          <a:xfrm>
            <a:off x="3203575" y="5157788"/>
            <a:ext cx="2232025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2262" name="矩形 52261"/>
          <p:cNvSpPr/>
          <p:nvPr/>
        </p:nvSpPr>
        <p:spPr>
          <a:xfrm>
            <a:off x="5580063" y="5157788"/>
            <a:ext cx="2376487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2263" name="矩形 52262"/>
          <p:cNvSpPr/>
          <p:nvPr/>
        </p:nvSpPr>
        <p:spPr>
          <a:xfrm>
            <a:off x="3203575" y="4551363"/>
            <a:ext cx="2232025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2264" name="矩形 52263"/>
          <p:cNvSpPr/>
          <p:nvPr/>
        </p:nvSpPr>
        <p:spPr>
          <a:xfrm>
            <a:off x="5580063" y="4551363"/>
            <a:ext cx="2376487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2265" name="矩形 52264"/>
          <p:cNvSpPr/>
          <p:nvPr/>
        </p:nvSpPr>
        <p:spPr>
          <a:xfrm>
            <a:off x="3203575" y="3881438"/>
            <a:ext cx="2232025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2266" name="矩形 52265"/>
          <p:cNvSpPr/>
          <p:nvPr/>
        </p:nvSpPr>
        <p:spPr>
          <a:xfrm>
            <a:off x="5580063" y="3881438"/>
            <a:ext cx="2376487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2267" name="矩形 52266"/>
          <p:cNvSpPr/>
          <p:nvPr/>
        </p:nvSpPr>
        <p:spPr>
          <a:xfrm>
            <a:off x="3203575" y="3230563"/>
            <a:ext cx="2232025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2268" name="矩形 52267"/>
          <p:cNvSpPr/>
          <p:nvPr/>
        </p:nvSpPr>
        <p:spPr>
          <a:xfrm>
            <a:off x="5580063" y="3230563"/>
            <a:ext cx="2376487" cy="50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329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3293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532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54274" name="文本占位符 53250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6994525" cy="4411662"/>
          </a:xfrm>
        </p:spPr>
        <p:txBody>
          <a:bodyPr anchor="t"/>
          <a:p>
            <a:pPr>
              <a:buClr>
                <a:schemeClr val="tx2"/>
              </a:buClr>
              <a:buSzPct val="70000"/>
              <a:buFont typeface="Wingdings" charset="2"/>
              <a:buNone/>
            </a:pPr>
            <a:r>
              <a:rPr lang="en-US" altLang="zh-CN" sz="2600"/>
              <a:t>3</a:t>
            </a:r>
            <a:r>
              <a:rPr lang="zh-CN" altLang="en-US" sz="2600"/>
              <a:t>、</a:t>
            </a:r>
            <a:r>
              <a:rPr lang="en-US" altLang="zh-CN" sz="2600"/>
              <a:t>IEEE754</a:t>
            </a:r>
            <a:r>
              <a:rPr lang="zh-CN" altLang="en-US" sz="2600"/>
              <a:t>标准</a:t>
            </a:r>
            <a:r>
              <a:rPr lang="en-US" altLang="zh-CN" sz="2600"/>
              <a:t>(</a:t>
            </a:r>
            <a:r>
              <a:rPr lang="zh-CN" altLang="en-US" sz="2600"/>
              <a:t>规定了浮点数的表示格式</a:t>
            </a:r>
            <a:r>
              <a:rPr lang="en-US" altLang="zh-CN" sz="2600"/>
              <a:t>,</a:t>
            </a:r>
            <a:r>
              <a:rPr lang="zh-CN" altLang="en-US" sz="2600"/>
              <a:t>运算规则等</a:t>
            </a:r>
            <a:r>
              <a:rPr lang="en-US" altLang="zh-CN" sz="2600"/>
              <a:t>)</a:t>
            </a:r>
            <a:endParaRPr lang="en-US" altLang="zh-CN" sz="2600"/>
          </a:p>
          <a:p>
            <a:pPr lvl="1"/>
            <a:r>
              <a:rPr lang="zh-CN" altLang="en-US" sz="2200"/>
              <a:t>规则规定了单精度</a:t>
            </a:r>
            <a:r>
              <a:rPr lang="en-US" altLang="zh-CN" sz="2200"/>
              <a:t>(32)</a:t>
            </a:r>
            <a:r>
              <a:rPr lang="zh-CN" altLang="en-US" sz="2200"/>
              <a:t>和双精度</a:t>
            </a:r>
            <a:r>
              <a:rPr lang="en-US" altLang="zh-CN" sz="2200"/>
              <a:t>(64)</a:t>
            </a:r>
            <a:r>
              <a:rPr lang="zh-CN" altLang="en-US" sz="2200"/>
              <a:t>的基本格式</a:t>
            </a:r>
            <a:r>
              <a:rPr lang="en-US" altLang="zh-CN" sz="2200"/>
              <a:t>. </a:t>
            </a:r>
            <a:endParaRPr lang="en-US" altLang="zh-CN" sz="2200"/>
          </a:p>
          <a:p>
            <a:pPr lvl="1"/>
            <a:r>
              <a:rPr lang="zh-CN" altLang="en-US" sz="2200"/>
              <a:t>规则中</a:t>
            </a:r>
            <a:r>
              <a:rPr lang="en-US" altLang="zh-CN" sz="2200"/>
              <a:t>,</a:t>
            </a:r>
            <a:r>
              <a:rPr lang="zh-CN" altLang="en-US" sz="2200"/>
              <a:t>尾数用原码</a:t>
            </a:r>
            <a:r>
              <a:rPr lang="en-US" altLang="zh-CN" sz="2200"/>
              <a:t>,</a:t>
            </a:r>
            <a:r>
              <a:rPr lang="zh-CN" altLang="en-US" sz="2200"/>
              <a:t>指数用移码</a:t>
            </a:r>
            <a:r>
              <a:rPr lang="en-US" altLang="zh-CN" sz="2200"/>
              <a:t>(</a:t>
            </a:r>
            <a:r>
              <a:rPr lang="zh-CN" altLang="en-US" sz="2200"/>
              <a:t>便于对阶和比较</a:t>
            </a:r>
            <a:r>
              <a:rPr lang="en-US" altLang="zh-CN" sz="2200"/>
              <a:t>)</a:t>
            </a:r>
            <a:endParaRPr lang="en-US" altLang="zh-CN" sz="2200"/>
          </a:p>
        </p:txBody>
      </p:sp>
      <p:pic>
        <p:nvPicPr>
          <p:cNvPr id="54275" name="图片 53251" descr="pictur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3573463"/>
            <a:ext cx="5257800" cy="7921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内容占位符 53252" descr="picture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088" y="4652963"/>
            <a:ext cx="6337300" cy="882650"/>
          </a:xfrm>
        </p:spPr>
      </p:pic>
      <p:sp>
        <p:nvSpPr>
          <p:cNvPr id="5427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427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8193"/>
          <p:cNvSpPr>
            <a:spLocks noGrp="1"/>
          </p:cNvSpPr>
          <p:nvPr>
            <p:ph idx="1"/>
          </p:nvPr>
        </p:nvSpPr>
        <p:spPr>
          <a:xfrm>
            <a:off x="684213" y="1557338"/>
            <a:ext cx="7543800" cy="45720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进位计数制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基数与权</a:t>
            </a:r>
            <a:endParaRPr lang="zh-CN" altLang="en-US"/>
          </a:p>
          <a:p>
            <a:pPr>
              <a:lnSpc>
                <a:spcPct val="60000"/>
              </a:lnSpc>
              <a:buNone/>
            </a:pPr>
            <a:r>
              <a:rPr lang="zh-CN" altLang="en-US" sz="2000" b="1">
                <a:solidFill>
                  <a:srgbClr val="CC0000"/>
                </a:solidFill>
                <a:latin typeface="Times New Roman" pitchFamily="2" charset="0"/>
              </a:rPr>
              <a:t>   </a:t>
            </a:r>
            <a:r>
              <a:rPr lang="en-US" altLang="zh-CN" sz="2000" b="1">
                <a:solidFill>
                  <a:srgbClr val="CC0000"/>
                </a:solidFill>
                <a:latin typeface="Times New Roman" pitchFamily="2" charset="0"/>
              </a:rPr>
              <a:t>2 1 0 -1 -2</a:t>
            </a: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lnSpc>
                <a:spcPct val="50000"/>
              </a:lnSpc>
              <a:buNone/>
            </a:pPr>
            <a:endParaRPr lang="en-US" altLang="zh-CN" sz="2000" b="1">
              <a:solidFill>
                <a:srgbClr val="CC0000"/>
              </a:solidFill>
              <a:latin typeface="Times New Roman" pitchFamily="2" charset="0"/>
            </a:endParaRPr>
          </a:p>
          <a:p>
            <a:pPr>
              <a:buNone/>
            </a:pPr>
            <a:r>
              <a:rPr lang="en-US" altLang="zh-CN" sz="2000" b="1">
                <a:solidFill>
                  <a:srgbClr val="CC0000"/>
                </a:solidFill>
                <a:latin typeface="Times New Roman" pitchFamily="2" charset="0"/>
              </a:rPr>
              <a:t>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R</a:t>
            </a:r>
            <a:r>
              <a:rPr lang="zh-CN" altLang="en-US" sz="2400"/>
              <a:t>为基数</a:t>
            </a:r>
            <a:endParaRPr lang="zh-CN" altLang="en-US" sz="2400"/>
          </a:p>
          <a:p>
            <a:pPr>
              <a:buNone/>
            </a:pPr>
            <a:r>
              <a:rPr lang="zh-CN" altLang="en-US" sz="2400">
                <a:latin typeface="Times New Roman" pitchFamily="2" charset="0"/>
              </a:rPr>
              <a:t>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R</a:t>
            </a:r>
            <a:r>
              <a:rPr lang="en-US" altLang="zh-CN" sz="2400"/>
              <a:t> </a:t>
            </a:r>
            <a:r>
              <a:rPr lang="zh-CN" altLang="en-US" sz="2400"/>
              <a:t>为位权</a:t>
            </a:r>
            <a:endParaRPr lang="zh-CN" altLang="en-US" sz="2400"/>
          </a:p>
        </p:txBody>
      </p:sp>
      <p:grpSp>
        <p:nvGrpSpPr>
          <p:cNvPr id="8194" name="组合 8194"/>
          <p:cNvGrpSpPr/>
          <p:nvPr/>
        </p:nvGrpSpPr>
        <p:grpSpPr>
          <a:xfrm>
            <a:off x="922338" y="2916238"/>
            <a:ext cx="7239000" cy="546100"/>
            <a:chOff x="0" y="0"/>
            <a:chExt cx="4560" cy="344"/>
          </a:xfrm>
        </p:grpSpPr>
        <p:sp>
          <p:nvSpPr>
            <p:cNvPr id="8195" name="文本框 8195"/>
            <p:cNvSpPr txBox="1"/>
            <p:nvPr/>
          </p:nvSpPr>
          <p:spPr>
            <a:xfrm>
              <a:off x="0" y="36"/>
              <a:ext cx="456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>
                  <a:latin typeface="Times New Roman" pitchFamily="2" charset="0"/>
                  <a:ea typeface="宋体" charset="-122"/>
                </a:rPr>
                <a:t>578.92 = 5*10² + 7*10¹ + 8*10º + 9*10 ¹ + 2*10 ²</a:t>
              </a:r>
              <a:endParaRPr lang="en-US" altLang="zh-CN" sz="2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196" name="文本框 8196"/>
            <p:cNvSpPr txBox="1"/>
            <p:nvPr/>
          </p:nvSpPr>
          <p:spPr>
            <a:xfrm>
              <a:off x="3309" y="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-</a:t>
              </a:r>
              <a:endParaRPr lang="en-US" altLang="zh-CN" sz="24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197" name="文本框 8197"/>
            <p:cNvSpPr txBox="1"/>
            <p:nvPr/>
          </p:nvSpPr>
          <p:spPr>
            <a:xfrm>
              <a:off x="4059" y="0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-</a:t>
              </a:r>
              <a:endParaRPr lang="en-US" altLang="zh-CN" sz="2400" b="1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8198" name="直接连接符 8198"/>
          <p:cNvSpPr/>
          <p:nvPr/>
        </p:nvSpPr>
        <p:spPr>
          <a:xfrm>
            <a:off x="1069975" y="2776538"/>
            <a:ext cx="0" cy="228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199" name="直接连接符 8199"/>
          <p:cNvSpPr/>
          <p:nvPr/>
        </p:nvSpPr>
        <p:spPr>
          <a:xfrm>
            <a:off x="1255713" y="2776538"/>
            <a:ext cx="0" cy="228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200" name="直接连接符 8200"/>
          <p:cNvSpPr/>
          <p:nvPr/>
        </p:nvSpPr>
        <p:spPr>
          <a:xfrm>
            <a:off x="1408113" y="2776538"/>
            <a:ext cx="0" cy="228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201" name="直接连接符 8201"/>
          <p:cNvSpPr/>
          <p:nvPr/>
        </p:nvSpPr>
        <p:spPr>
          <a:xfrm>
            <a:off x="1651000" y="2776538"/>
            <a:ext cx="0" cy="228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202" name="直接连接符 8202"/>
          <p:cNvSpPr/>
          <p:nvPr/>
        </p:nvSpPr>
        <p:spPr>
          <a:xfrm>
            <a:off x="1831975" y="2776538"/>
            <a:ext cx="0" cy="228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8203" name="组合 8203"/>
          <p:cNvGrpSpPr/>
          <p:nvPr/>
        </p:nvGrpSpPr>
        <p:grpSpPr>
          <a:xfrm>
            <a:off x="912813" y="3521075"/>
            <a:ext cx="7620000" cy="1084263"/>
            <a:chOff x="0" y="0"/>
            <a:chExt cx="4800" cy="683"/>
          </a:xfrm>
        </p:grpSpPr>
        <p:sp>
          <p:nvSpPr>
            <p:cNvPr id="8204" name="文本框 8204"/>
            <p:cNvSpPr txBox="1"/>
            <p:nvPr/>
          </p:nvSpPr>
          <p:spPr>
            <a:xfrm>
              <a:off x="0" y="0"/>
              <a:ext cx="4800" cy="6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>
                  <a:latin typeface="Times New Roman" pitchFamily="2" charset="0"/>
                  <a:ea typeface="宋体" charset="-122"/>
                </a:rPr>
                <a:t>(N)  = K    K    …K  K  …K</a:t>
              </a:r>
              <a:endParaRPr lang="en-US" altLang="zh-CN" sz="2600">
                <a:latin typeface="Times New Roman" pitchFamily="2" charset="0"/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600">
                  <a:latin typeface="Times New Roman" pitchFamily="2" charset="0"/>
                  <a:ea typeface="宋体" charset="-122"/>
                </a:rPr>
                <a:t>        = K   *R    +…+ K * Rº + K  * R ¹ +…+ K   * R </a:t>
              </a:r>
              <a:endParaRPr lang="en-US" altLang="zh-CN" sz="2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05" name="文本框 8205"/>
            <p:cNvSpPr txBox="1"/>
            <p:nvPr/>
          </p:nvSpPr>
          <p:spPr>
            <a:xfrm>
              <a:off x="3177" y="325"/>
              <a:ext cx="1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-</a:t>
              </a:r>
              <a:endParaRPr lang="en-US" altLang="zh-CN" sz="24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06" name="文本框 8206"/>
            <p:cNvSpPr txBox="1"/>
            <p:nvPr/>
          </p:nvSpPr>
          <p:spPr>
            <a:xfrm>
              <a:off x="4413" y="303"/>
              <a:ext cx="3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-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m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07" name="文本框 8207"/>
            <p:cNvSpPr txBox="1"/>
            <p:nvPr/>
          </p:nvSpPr>
          <p:spPr>
            <a:xfrm>
              <a:off x="288" y="119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imes New Roman" pitchFamily="2" charset="0"/>
                  <a:ea typeface="宋体" charset="-122"/>
                </a:rPr>
                <a:t>R</a:t>
              </a:r>
              <a:endParaRPr lang="en-US" altLang="zh-CN" sz="1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08" name="文本框 8208"/>
            <p:cNvSpPr txBox="1"/>
            <p:nvPr/>
          </p:nvSpPr>
          <p:spPr>
            <a:xfrm>
              <a:off x="756" y="456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n-1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09" name="文本框 8209"/>
            <p:cNvSpPr txBox="1"/>
            <p:nvPr/>
          </p:nvSpPr>
          <p:spPr>
            <a:xfrm>
              <a:off x="1137" y="369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n-1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10" name="文本框 8210"/>
            <p:cNvSpPr txBox="1"/>
            <p:nvPr/>
          </p:nvSpPr>
          <p:spPr>
            <a:xfrm>
              <a:off x="1989" y="462"/>
              <a:ext cx="21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0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11" name="文本框 8211"/>
            <p:cNvSpPr txBox="1"/>
            <p:nvPr/>
          </p:nvSpPr>
          <p:spPr>
            <a:xfrm>
              <a:off x="2799" y="459"/>
              <a:ext cx="29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-1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12" name="文本框 8212"/>
            <p:cNvSpPr txBox="1"/>
            <p:nvPr/>
          </p:nvSpPr>
          <p:spPr>
            <a:xfrm>
              <a:off x="4005" y="456"/>
              <a:ext cx="29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-m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13" name="文本框 8213"/>
            <p:cNvSpPr txBox="1"/>
            <p:nvPr/>
          </p:nvSpPr>
          <p:spPr>
            <a:xfrm>
              <a:off x="741" y="77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n-1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14" name="文本框 8214"/>
            <p:cNvSpPr txBox="1"/>
            <p:nvPr/>
          </p:nvSpPr>
          <p:spPr>
            <a:xfrm>
              <a:off x="1104" y="77"/>
              <a:ext cx="33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n-2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15" name="文本框 8215"/>
            <p:cNvSpPr txBox="1"/>
            <p:nvPr/>
          </p:nvSpPr>
          <p:spPr>
            <a:xfrm>
              <a:off x="1653" y="77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0</a:t>
              </a:r>
              <a:r>
                <a:rPr lang="en-US" altLang="zh-CN" b="1">
                  <a:latin typeface="Times New Roman" pitchFamily="2" charset="0"/>
                  <a:ea typeface="宋体" charset="-122"/>
                </a:rPr>
                <a:t>.</a:t>
              </a:r>
              <a:endParaRPr lang="en-US" altLang="zh-CN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16" name="文本框 8216"/>
            <p:cNvSpPr txBox="1"/>
            <p:nvPr/>
          </p:nvSpPr>
          <p:spPr>
            <a:xfrm>
              <a:off x="1890" y="77"/>
              <a:ext cx="29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-1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8217" name="文本框 8217"/>
            <p:cNvSpPr txBox="1"/>
            <p:nvPr/>
          </p:nvSpPr>
          <p:spPr>
            <a:xfrm>
              <a:off x="2352" y="77"/>
              <a:ext cx="29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itchFamily="2" charset="0"/>
                  <a:ea typeface="宋体" charset="-122"/>
                </a:rPr>
                <a:t>-m</a:t>
              </a:r>
              <a:endParaRPr lang="en-US" altLang="zh-CN" sz="16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8218" name="文本框 8218"/>
          <p:cNvSpPr txBox="1"/>
          <p:nvPr/>
        </p:nvSpPr>
        <p:spPr>
          <a:xfrm>
            <a:off x="1189038" y="5119688"/>
            <a:ext cx="3810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i</a:t>
            </a:r>
            <a:endParaRPr lang="en-US" altLang="zh-CN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8219" name="标题 821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822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8221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542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56322" name="文本占位符 54274"/>
          <p:cNvSpPr>
            <a:spLocks noGrp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 anchor="t"/>
          <a:p>
            <a:pPr>
              <a:buNone/>
            </a:pPr>
            <a:r>
              <a:rPr lang="en-US" altLang="zh-CN" sz="2600"/>
              <a:t>IEEE754</a:t>
            </a:r>
            <a:r>
              <a:rPr lang="zh-CN" altLang="en-US" sz="2600"/>
              <a:t>标准</a:t>
            </a:r>
            <a:endParaRPr lang="zh-CN" altLang="en-US" sz="2600"/>
          </a:p>
          <a:p>
            <a:pPr lvl="1"/>
            <a:r>
              <a:rPr lang="zh-CN" altLang="en-US" sz="2200"/>
              <a:t>基数</a:t>
            </a:r>
            <a:r>
              <a:rPr lang="en-US" altLang="zh-CN" sz="2200"/>
              <a:t>R=2</a:t>
            </a:r>
            <a:r>
              <a:rPr lang="zh-CN" altLang="en-US" sz="2200"/>
              <a:t>，基数固定，采用隐含方式来表示它。</a:t>
            </a:r>
            <a:endParaRPr lang="zh-CN" altLang="en-US" sz="2200"/>
          </a:p>
          <a:p>
            <a:pPr lvl="1"/>
            <a:r>
              <a:rPr lang="en-US" altLang="zh-CN" sz="2200"/>
              <a:t>32</a:t>
            </a:r>
            <a:r>
              <a:rPr lang="zh-CN" altLang="en-US" sz="2200"/>
              <a:t>位的浮点数：</a:t>
            </a:r>
            <a:endParaRPr lang="zh-CN" altLang="en-US" sz="2200"/>
          </a:p>
          <a:p>
            <a:pPr lvl="2"/>
            <a:r>
              <a:rPr lang="en-US" altLang="zh-CN" sz="2100">
                <a:solidFill>
                  <a:srgbClr val="A50021"/>
                </a:solidFill>
              </a:rPr>
              <a:t>S</a:t>
            </a:r>
            <a:r>
              <a:rPr lang="zh-CN" altLang="en-US" sz="2100">
                <a:solidFill>
                  <a:srgbClr val="A50021"/>
                </a:solidFill>
              </a:rPr>
              <a:t>数的符号位，</a:t>
            </a:r>
            <a:r>
              <a:rPr lang="en-US" altLang="zh-CN" sz="2100">
                <a:solidFill>
                  <a:srgbClr val="A50021"/>
                </a:solidFill>
              </a:rPr>
              <a:t>1</a:t>
            </a:r>
            <a:r>
              <a:rPr lang="zh-CN" altLang="en-US" sz="2100">
                <a:solidFill>
                  <a:srgbClr val="A50021"/>
                </a:solidFill>
              </a:rPr>
              <a:t>位，在最高位</a:t>
            </a:r>
            <a:r>
              <a:rPr lang="zh-CN" altLang="en-US" sz="2100"/>
              <a:t>，“</a:t>
            </a:r>
            <a:r>
              <a:rPr lang="en-US" altLang="zh-CN" sz="2100"/>
              <a:t>0”</a:t>
            </a:r>
            <a:r>
              <a:rPr lang="zh-CN" altLang="en-US" sz="2100"/>
              <a:t>表示正数，“</a:t>
            </a:r>
            <a:r>
              <a:rPr lang="en-US" altLang="zh-CN" sz="2100"/>
              <a:t>1”</a:t>
            </a:r>
            <a:r>
              <a:rPr lang="zh-CN" altLang="en-US" sz="2100"/>
              <a:t>表示负数。</a:t>
            </a:r>
            <a:endParaRPr lang="zh-CN" altLang="en-US" sz="2100"/>
          </a:p>
          <a:p>
            <a:pPr lvl="2"/>
            <a:r>
              <a:rPr lang="en-US" altLang="zh-CN" sz="2100"/>
              <a:t>M</a:t>
            </a:r>
            <a:r>
              <a:rPr lang="zh-CN" altLang="en-US" sz="2100"/>
              <a:t>是尾数， </a:t>
            </a:r>
            <a:r>
              <a:rPr lang="en-US" altLang="zh-CN" sz="2100"/>
              <a:t>23</a:t>
            </a:r>
            <a:r>
              <a:rPr lang="zh-CN" altLang="en-US" sz="2100"/>
              <a:t>位，在低位部分，采用纯小数表示（原码）。</a:t>
            </a:r>
            <a:endParaRPr lang="zh-CN" altLang="en-US" sz="2100"/>
          </a:p>
          <a:p>
            <a:pPr lvl="2"/>
            <a:r>
              <a:rPr lang="en-US" altLang="zh-CN" sz="2100"/>
              <a:t>E</a:t>
            </a:r>
            <a:r>
              <a:rPr lang="zh-CN" altLang="en-US" sz="2100"/>
              <a:t>是阶码，</a:t>
            </a:r>
            <a:r>
              <a:rPr lang="en-US" altLang="zh-CN" sz="2100"/>
              <a:t>8</a:t>
            </a:r>
            <a:r>
              <a:rPr lang="zh-CN" altLang="en-US" sz="2100"/>
              <a:t>位，采用移码表示。移码比较大小方便。</a:t>
            </a:r>
            <a:endParaRPr lang="zh-CN" altLang="en-US" sz="2100"/>
          </a:p>
          <a:p>
            <a:pPr lvl="2"/>
            <a:r>
              <a:rPr lang="zh-CN" altLang="en-US" sz="2100"/>
              <a:t>规格化： 若不对浮点数的表示作出明确规定，同一个浮点数的表示就不是惟一的。</a:t>
            </a:r>
            <a:endParaRPr lang="zh-CN" altLang="en-US" sz="2100"/>
          </a:p>
          <a:p>
            <a:pPr lvl="3"/>
            <a:r>
              <a:rPr lang="zh-CN" altLang="en-US" sz="1800">
                <a:solidFill>
                  <a:srgbClr val="A50021"/>
                </a:solidFill>
              </a:rPr>
              <a:t>尾数域最左位</a:t>
            </a:r>
            <a:r>
              <a:rPr lang="en-US" altLang="zh-CN" sz="1800">
                <a:solidFill>
                  <a:srgbClr val="A50021"/>
                </a:solidFill>
              </a:rPr>
              <a:t>(</a:t>
            </a:r>
            <a:r>
              <a:rPr lang="zh-CN" altLang="en-US" sz="1800">
                <a:solidFill>
                  <a:srgbClr val="A50021"/>
                </a:solidFill>
              </a:rPr>
              <a:t>最高有效位</a:t>
            </a:r>
            <a:r>
              <a:rPr lang="en-US" altLang="zh-CN" sz="1800">
                <a:solidFill>
                  <a:srgbClr val="A50021"/>
                </a:solidFill>
              </a:rPr>
              <a:t>)</a:t>
            </a:r>
            <a:r>
              <a:rPr lang="zh-CN" altLang="en-US" sz="1800">
                <a:solidFill>
                  <a:srgbClr val="A50021"/>
                </a:solidFill>
              </a:rPr>
              <a:t>总是</a:t>
            </a:r>
            <a:r>
              <a:rPr lang="en-US" altLang="zh-CN" sz="1800">
                <a:solidFill>
                  <a:srgbClr val="A50021"/>
                </a:solidFill>
              </a:rPr>
              <a:t>1</a:t>
            </a:r>
            <a:r>
              <a:rPr lang="zh-CN" altLang="en-US" sz="1800">
                <a:solidFill>
                  <a:srgbClr val="A50021"/>
                </a:solidFill>
              </a:rPr>
              <a:t>， 故这一位经常不予存储</a:t>
            </a:r>
            <a:r>
              <a:rPr lang="zh-CN" altLang="en-US" sz="1800"/>
              <a:t>，而认为隐藏在小数点的左边。</a:t>
            </a:r>
            <a:endParaRPr lang="zh-CN" altLang="en-US" sz="1800"/>
          </a:p>
          <a:p>
            <a:pPr lvl="3"/>
            <a:r>
              <a:rPr lang="zh-CN" altLang="en-US" sz="1800"/>
              <a:t>采用这种方式时，将浮点数的指数真值</a:t>
            </a:r>
            <a:r>
              <a:rPr lang="en-US" altLang="zh-CN" sz="1800"/>
              <a:t>e</a:t>
            </a:r>
            <a:r>
              <a:rPr lang="zh-CN" altLang="en-US" sz="1800"/>
              <a:t>变成阶码</a:t>
            </a:r>
            <a:r>
              <a:rPr lang="en-US" altLang="zh-CN" sz="1800"/>
              <a:t>E</a:t>
            </a:r>
            <a:r>
              <a:rPr lang="zh-CN" altLang="en-US" sz="1800"/>
              <a:t>时，</a:t>
            </a:r>
            <a:r>
              <a:rPr lang="zh-CN" altLang="en-US" sz="1800">
                <a:solidFill>
                  <a:srgbClr val="A50021"/>
                </a:solidFill>
              </a:rPr>
              <a:t>应将指数</a:t>
            </a:r>
            <a:r>
              <a:rPr lang="en-US" altLang="zh-CN" sz="1800">
                <a:solidFill>
                  <a:srgbClr val="A50021"/>
                </a:solidFill>
              </a:rPr>
              <a:t>e</a:t>
            </a:r>
            <a:r>
              <a:rPr lang="zh-CN" altLang="en-US" sz="1800">
                <a:solidFill>
                  <a:srgbClr val="A50021"/>
                </a:solidFill>
              </a:rPr>
              <a:t>加上一个固定的偏移值</a:t>
            </a:r>
            <a:r>
              <a:rPr lang="en-US" altLang="zh-CN" sz="1800">
                <a:solidFill>
                  <a:srgbClr val="A50021"/>
                </a:solidFill>
              </a:rPr>
              <a:t>127(01111111)</a:t>
            </a:r>
            <a:r>
              <a:rPr lang="zh-CN" altLang="en-US" sz="1800">
                <a:solidFill>
                  <a:srgbClr val="A50021"/>
                </a:solidFill>
              </a:rPr>
              <a:t>，即</a:t>
            </a:r>
            <a:r>
              <a:rPr lang="en-US" altLang="zh-CN" sz="1800">
                <a:solidFill>
                  <a:srgbClr val="A50021"/>
                </a:solidFill>
              </a:rPr>
              <a:t>E=e+127</a:t>
            </a:r>
            <a:r>
              <a:rPr lang="zh-CN" altLang="en-US" sz="1800"/>
              <a:t>。</a:t>
            </a:r>
            <a:endParaRPr lang="zh-CN" altLang="en-US" sz="1800"/>
          </a:p>
          <a:p>
            <a:pPr lvl="1"/>
            <a:endParaRPr lang="zh-CN" altLang="en-US" sz="2200"/>
          </a:p>
        </p:txBody>
      </p:sp>
      <p:sp>
        <p:nvSpPr>
          <p:cNvPr id="5632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632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552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57346" name="文本占位符 55298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/>
              <a:t>64</a:t>
            </a:r>
            <a:r>
              <a:rPr lang="zh-CN" altLang="en-US"/>
              <a:t>位的浮点数中符号位</a:t>
            </a:r>
            <a:r>
              <a:rPr lang="en-US" altLang="zh-CN"/>
              <a:t>1</a:t>
            </a:r>
            <a:r>
              <a:rPr lang="zh-CN" altLang="en-US"/>
              <a:t>位，阶码域</a:t>
            </a:r>
            <a:r>
              <a:rPr lang="en-US" altLang="zh-CN"/>
              <a:t>11</a:t>
            </a:r>
            <a:r>
              <a:rPr lang="zh-CN" altLang="en-US"/>
              <a:t>位，尾数域</a:t>
            </a:r>
            <a:r>
              <a:rPr lang="en-US" altLang="zh-CN"/>
              <a:t>52</a:t>
            </a:r>
            <a:r>
              <a:rPr lang="zh-CN" altLang="en-US"/>
              <a:t>位，指数偏移值是</a:t>
            </a:r>
            <a:r>
              <a:rPr lang="en-US" altLang="zh-CN"/>
              <a:t>1023</a:t>
            </a:r>
            <a:r>
              <a:rPr lang="zh-CN" altLang="en-US"/>
              <a:t>。因此规格化的</a:t>
            </a:r>
            <a:r>
              <a:rPr lang="en-US" altLang="zh-CN"/>
              <a:t>64</a:t>
            </a:r>
            <a:r>
              <a:rPr lang="zh-CN" altLang="en-US"/>
              <a:t>位浮点数</a:t>
            </a:r>
            <a:r>
              <a:rPr lang="en-US" altLang="zh-CN"/>
              <a:t>x</a:t>
            </a:r>
            <a:r>
              <a:rPr lang="zh-CN" altLang="en-US"/>
              <a:t>的真值为：</a:t>
            </a:r>
            <a:endParaRPr lang="zh-CN" altLang="en-US"/>
          </a:p>
          <a:p>
            <a:pPr>
              <a:buNone/>
            </a:pPr>
            <a:r>
              <a:rPr lang="zh-CN" altLang="en-US"/>
              <a:t>     </a:t>
            </a:r>
            <a:r>
              <a:rPr lang="en-US" altLang="zh-CN"/>
              <a:t>x=(-1)</a:t>
            </a:r>
            <a:r>
              <a:rPr lang="en-US" altLang="zh-CN" baseline="30000"/>
              <a:t>S</a:t>
            </a:r>
            <a:r>
              <a:rPr lang="en-US" altLang="zh-CN"/>
              <a:t>×(1.M)×2</a:t>
            </a:r>
            <a:r>
              <a:rPr lang="en-US" altLang="zh-CN" baseline="30000"/>
              <a:t>E-1023</a:t>
            </a:r>
            <a:endParaRPr lang="zh-CN" altLang="en-US"/>
          </a:p>
          <a:p>
            <a:pPr>
              <a:buNone/>
            </a:pPr>
            <a:r>
              <a:rPr lang="zh-CN" altLang="en-US"/>
              <a:t>     </a:t>
            </a:r>
            <a:r>
              <a:rPr lang="en-US" altLang="zh-CN"/>
              <a:t>e=E-1023</a:t>
            </a:r>
            <a:endParaRPr lang="en-US" altLang="zh-CN"/>
          </a:p>
          <a:p>
            <a:r>
              <a:rPr lang="zh-CN" altLang="en-US"/>
              <a:t>一个规格化的</a:t>
            </a:r>
            <a:r>
              <a:rPr lang="en-US" altLang="zh-CN"/>
              <a:t>32</a:t>
            </a:r>
            <a:r>
              <a:rPr lang="zh-CN" altLang="en-US"/>
              <a:t>位浮点数</a:t>
            </a:r>
            <a:r>
              <a:rPr lang="en-US" altLang="zh-CN"/>
              <a:t>x</a:t>
            </a:r>
            <a:r>
              <a:rPr lang="zh-CN" altLang="en-US"/>
              <a:t>的真值表示为</a:t>
            </a:r>
            <a:endParaRPr lang="zh-CN" altLang="en-US"/>
          </a:p>
          <a:p>
            <a:pPr>
              <a:buNone/>
            </a:pPr>
            <a:r>
              <a:rPr lang="zh-CN" altLang="en-US"/>
              <a:t>    </a:t>
            </a:r>
            <a:r>
              <a:rPr lang="en-US" altLang="zh-CN"/>
              <a:t>x=(-1)</a:t>
            </a:r>
            <a:r>
              <a:rPr lang="en-US" altLang="zh-CN" baseline="30000"/>
              <a:t>S</a:t>
            </a:r>
            <a:r>
              <a:rPr lang="en-US" altLang="zh-CN"/>
              <a:t>×(1.M)×2</a:t>
            </a:r>
            <a:r>
              <a:rPr lang="en-US" altLang="zh-CN" baseline="30000"/>
              <a:t>E-127</a:t>
            </a:r>
            <a:endParaRPr lang="zh-CN" altLang="en-US"/>
          </a:p>
          <a:p>
            <a:pPr>
              <a:buNone/>
            </a:pPr>
            <a:r>
              <a:rPr lang="zh-CN" altLang="en-US"/>
              <a:t>    </a:t>
            </a:r>
            <a:r>
              <a:rPr lang="en-US" altLang="zh-CN"/>
              <a:t>e=E-127</a:t>
            </a:r>
            <a:endParaRPr lang="en-US" altLang="zh-CN"/>
          </a:p>
        </p:txBody>
      </p:sp>
      <p:sp>
        <p:nvSpPr>
          <p:cNvPr id="5734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734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563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58370" name="文本占位符 5632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 sz="2100" b="1">
                <a:solidFill>
                  <a:srgbClr val="A50021"/>
                </a:solidFill>
              </a:rPr>
              <a:t>真值</a:t>
            </a:r>
            <a:r>
              <a:rPr lang="en-US" altLang="zh-CN" sz="2100" b="1">
                <a:solidFill>
                  <a:srgbClr val="A50021"/>
                </a:solidFill>
              </a:rPr>
              <a:t>x</a:t>
            </a:r>
            <a:r>
              <a:rPr lang="zh-CN" altLang="en-US" sz="2100" b="1">
                <a:solidFill>
                  <a:srgbClr val="A50021"/>
                </a:solidFill>
              </a:rPr>
              <a:t>为零表示</a:t>
            </a:r>
            <a:r>
              <a:rPr lang="zh-CN" altLang="en-US" sz="2100"/>
              <a:t>：当阶码</a:t>
            </a:r>
            <a:r>
              <a:rPr lang="en-US" altLang="zh-CN" sz="2100"/>
              <a:t>E</a:t>
            </a:r>
            <a:r>
              <a:rPr lang="zh-CN" altLang="en-US" sz="2100"/>
              <a:t>为全</a:t>
            </a:r>
            <a:r>
              <a:rPr lang="en-US" altLang="zh-CN" sz="2100"/>
              <a:t>0</a:t>
            </a:r>
            <a:r>
              <a:rPr lang="zh-CN" altLang="en-US" sz="2100"/>
              <a:t>且尾数</a:t>
            </a:r>
            <a:r>
              <a:rPr lang="en-US" altLang="zh-CN" sz="2100"/>
              <a:t>M</a:t>
            </a:r>
            <a:r>
              <a:rPr lang="zh-CN" altLang="en-US" sz="2100"/>
              <a:t>也为全</a:t>
            </a:r>
            <a:r>
              <a:rPr lang="en-US" altLang="zh-CN" sz="2100"/>
              <a:t>0</a:t>
            </a:r>
            <a:r>
              <a:rPr lang="zh-CN" altLang="en-US" sz="2100"/>
              <a:t>时的值，结合符号位</a:t>
            </a:r>
            <a:r>
              <a:rPr lang="en-US" altLang="zh-CN" sz="2100"/>
              <a:t>S</a:t>
            </a:r>
            <a:r>
              <a:rPr lang="zh-CN" altLang="en-US" sz="2100"/>
              <a:t>为</a:t>
            </a:r>
            <a:r>
              <a:rPr lang="en-US" altLang="zh-CN" sz="2100"/>
              <a:t>0</a:t>
            </a:r>
            <a:r>
              <a:rPr lang="zh-CN" altLang="en-US" sz="2100"/>
              <a:t>或</a:t>
            </a:r>
            <a:r>
              <a:rPr lang="en-US" altLang="zh-CN" sz="2100"/>
              <a:t>1</a:t>
            </a:r>
            <a:r>
              <a:rPr lang="zh-CN" altLang="en-US" sz="2100"/>
              <a:t>，有正零和负零之分。</a:t>
            </a:r>
            <a:endParaRPr lang="zh-CN" altLang="en-US" sz="2100"/>
          </a:p>
          <a:p>
            <a:r>
              <a:rPr lang="zh-CN" altLang="en-US" sz="2100" b="1">
                <a:solidFill>
                  <a:srgbClr val="A50021"/>
                </a:solidFill>
              </a:rPr>
              <a:t>真值</a:t>
            </a:r>
            <a:r>
              <a:rPr lang="en-US" altLang="zh-CN" sz="2100" b="1">
                <a:solidFill>
                  <a:srgbClr val="A50021"/>
                </a:solidFill>
              </a:rPr>
              <a:t>x</a:t>
            </a:r>
            <a:r>
              <a:rPr lang="zh-CN" altLang="en-US" sz="2100" b="1">
                <a:solidFill>
                  <a:srgbClr val="A50021"/>
                </a:solidFill>
              </a:rPr>
              <a:t>为无穷大表示</a:t>
            </a:r>
            <a:r>
              <a:rPr lang="zh-CN" altLang="en-US" sz="2100"/>
              <a:t>：当阶码</a:t>
            </a:r>
            <a:r>
              <a:rPr lang="en-US" altLang="zh-CN" sz="2100"/>
              <a:t>E</a:t>
            </a:r>
            <a:r>
              <a:rPr lang="zh-CN" altLang="en-US" sz="2100"/>
              <a:t>为全</a:t>
            </a:r>
            <a:r>
              <a:rPr lang="en-US" altLang="zh-CN" sz="2100"/>
              <a:t>1</a:t>
            </a:r>
            <a:r>
              <a:rPr lang="zh-CN" altLang="en-US" sz="2100"/>
              <a:t>且尾数</a:t>
            </a:r>
            <a:r>
              <a:rPr lang="en-US" altLang="zh-CN" sz="2100"/>
              <a:t>M</a:t>
            </a:r>
            <a:r>
              <a:rPr lang="zh-CN" altLang="en-US" sz="2100"/>
              <a:t>为全</a:t>
            </a:r>
            <a:r>
              <a:rPr lang="en-US" altLang="zh-CN" sz="2100"/>
              <a:t>0</a:t>
            </a:r>
            <a:r>
              <a:rPr lang="zh-CN" altLang="en-US" sz="2100"/>
              <a:t>时，结合符号位</a:t>
            </a:r>
            <a:r>
              <a:rPr lang="en-US" altLang="zh-CN" sz="2100"/>
              <a:t>S</a:t>
            </a:r>
            <a:r>
              <a:rPr lang="zh-CN" altLang="en-US" sz="2100"/>
              <a:t>为</a:t>
            </a:r>
            <a:r>
              <a:rPr lang="en-US" altLang="zh-CN" sz="2100"/>
              <a:t>0</a:t>
            </a:r>
            <a:r>
              <a:rPr lang="zh-CN" altLang="en-US" sz="2100"/>
              <a:t>或</a:t>
            </a:r>
            <a:r>
              <a:rPr lang="en-US" altLang="zh-CN" sz="2100"/>
              <a:t>1</a:t>
            </a:r>
            <a:r>
              <a:rPr lang="zh-CN" altLang="en-US" sz="2100"/>
              <a:t>，也有</a:t>
            </a:r>
            <a:r>
              <a:rPr lang="en-US" altLang="zh-CN" sz="2100"/>
              <a:t>+∞</a:t>
            </a:r>
            <a:r>
              <a:rPr lang="zh-CN" altLang="en-US" sz="2100"/>
              <a:t>和</a:t>
            </a:r>
            <a:r>
              <a:rPr lang="en-US" altLang="zh-CN" sz="2100"/>
              <a:t>-∞</a:t>
            </a:r>
            <a:r>
              <a:rPr lang="zh-CN" altLang="en-US" sz="2100"/>
              <a:t>之分。</a:t>
            </a:r>
            <a:endParaRPr lang="zh-CN" altLang="en-US" sz="2100"/>
          </a:p>
          <a:p>
            <a:pPr>
              <a:lnSpc>
                <a:spcPct val="80000"/>
              </a:lnSpc>
            </a:pPr>
            <a:r>
              <a:rPr lang="zh-CN" altLang="en-US" sz="2100"/>
              <a:t>这样在</a:t>
            </a:r>
            <a:r>
              <a:rPr lang="en-US" altLang="zh-CN" sz="2100"/>
              <a:t>32</a:t>
            </a:r>
            <a:r>
              <a:rPr lang="zh-CN" altLang="en-US" sz="2100"/>
              <a:t>位浮点数表示中，要除去</a:t>
            </a:r>
            <a:r>
              <a:rPr lang="en-US" altLang="zh-CN" sz="2100"/>
              <a:t>E</a:t>
            </a:r>
            <a:r>
              <a:rPr lang="zh-CN" altLang="en-US" sz="2100"/>
              <a:t>用全</a:t>
            </a:r>
            <a:r>
              <a:rPr lang="en-US" altLang="zh-CN" sz="2100"/>
              <a:t>0</a:t>
            </a:r>
            <a:r>
              <a:rPr lang="zh-CN" altLang="en-US" sz="2100"/>
              <a:t>和全</a:t>
            </a:r>
            <a:r>
              <a:rPr lang="en-US" altLang="zh-CN" sz="2100"/>
              <a:t>1</a:t>
            </a:r>
            <a:r>
              <a:rPr lang="zh-CN" altLang="en-US" sz="2100"/>
              <a:t>（</a:t>
            </a:r>
            <a:r>
              <a:rPr lang="en-US" altLang="zh-CN" sz="2100"/>
              <a:t>255</a:t>
            </a:r>
            <a:r>
              <a:rPr lang="en-US" altLang="zh-CN" sz="2100" baseline="-25000"/>
              <a:t>10</a:t>
            </a:r>
            <a:r>
              <a:rPr lang="zh-CN" altLang="en-US" sz="2100"/>
              <a:t>）表示零和无穷大的特殊情况，指数的偏移值不选</a:t>
            </a:r>
            <a:r>
              <a:rPr lang="en-US" altLang="zh-CN" sz="2100"/>
              <a:t>128</a:t>
            </a:r>
            <a:r>
              <a:rPr lang="zh-CN" altLang="en-US" sz="2100"/>
              <a:t>（</a:t>
            </a:r>
            <a:r>
              <a:rPr lang="en-US" altLang="zh-CN" sz="2100"/>
              <a:t>10000000</a:t>
            </a:r>
            <a:r>
              <a:rPr lang="zh-CN" altLang="en-US" sz="2100"/>
              <a:t>），而选</a:t>
            </a:r>
            <a:r>
              <a:rPr lang="en-US" altLang="zh-CN" sz="2100"/>
              <a:t>127</a:t>
            </a:r>
            <a:r>
              <a:rPr lang="zh-CN" altLang="en-US" sz="2100"/>
              <a:t>（</a:t>
            </a:r>
            <a:r>
              <a:rPr lang="en-US" altLang="zh-CN" sz="2100"/>
              <a:t>01111111</a:t>
            </a:r>
            <a:r>
              <a:rPr lang="zh-CN" altLang="en-US" sz="2100"/>
              <a:t>）。对于规格化浮点数，</a:t>
            </a:r>
            <a:r>
              <a:rPr lang="en-US" altLang="zh-CN" sz="2100"/>
              <a:t>E</a:t>
            </a:r>
            <a:r>
              <a:rPr lang="zh-CN" altLang="en-US" sz="2100"/>
              <a:t>的范围变为</a:t>
            </a:r>
            <a:r>
              <a:rPr lang="en-US" altLang="zh-CN" sz="2100"/>
              <a:t>1</a:t>
            </a:r>
            <a:r>
              <a:rPr lang="zh-CN" altLang="en-US" sz="2100"/>
              <a:t>到</a:t>
            </a:r>
            <a:r>
              <a:rPr lang="en-US" altLang="zh-CN" sz="2100"/>
              <a:t>254</a:t>
            </a:r>
            <a:r>
              <a:rPr lang="zh-CN" altLang="en-US" sz="2100"/>
              <a:t>，真正的指数值</a:t>
            </a:r>
            <a:r>
              <a:rPr lang="en-US" altLang="zh-CN" sz="2100"/>
              <a:t>e</a:t>
            </a:r>
            <a:r>
              <a:rPr lang="zh-CN" altLang="en-US" sz="2100"/>
              <a:t>则为</a:t>
            </a:r>
            <a:r>
              <a:rPr lang="en-US" altLang="zh-CN" sz="2100"/>
              <a:t>-126</a:t>
            </a:r>
            <a:r>
              <a:rPr lang="zh-CN" altLang="en-US" sz="2100"/>
              <a:t>到</a:t>
            </a:r>
            <a:r>
              <a:rPr lang="en-US" altLang="zh-CN" sz="2100"/>
              <a:t>+127</a:t>
            </a:r>
            <a:r>
              <a:rPr lang="zh-CN" altLang="en-US" sz="2100"/>
              <a:t>。因此</a:t>
            </a:r>
            <a:r>
              <a:rPr lang="en-US" altLang="zh-CN" sz="2100"/>
              <a:t>32</a:t>
            </a:r>
            <a:r>
              <a:rPr lang="zh-CN" altLang="en-US" sz="2100"/>
              <a:t>位浮点数表示的绝对值的范围是</a:t>
            </a:r>
            <a:r>
              <a:rPr lang="en-US" altLang="zh-CN" sz="2100"/>
              <a:t>10</a:t>
            </a:r>
            <a:r>
              <a:rPr lang="en-US" altLang="zh-CN" sz="2100" baseline="30000"/>
              <a:t>-38</a:t>
            </a:r>
            <a:r>
              <a:rPr lang="zh-CN" altLang="en-US" sz="2100"/>
              <a:t>～</a:t>
            </a:r>
            <a:r>
              <a:rPr lang="en-US" altLang="zh-CN" sz="2100"/>
              <a:t>10</a:t>
            </a:r>
            <a:r>
              <a:rPr lang="en-US" altLang="zh-CN" sz="2100" baseline="30000"/>
              <a:t>38</a:t>
            </a:r>
            <a:r>
              <a:rPr lang="zh-CN" altLang="en-US" sz="2100"/>
              <a:t>（以</a:t>
            </a:r>
            <a:r>
              <a:rPr lang="en-US" altLang="zh-CN" sz="2100"/>
              <a:t>10</a:t>
            </a:r>
            <a:r>
              <a:rPr lang="zh-CN" altLang="en-US" sz="2100"/>
              <a:t>的幂表示）。</a:t>
            </a:r>
            <a:endParaRPr lang="zh-CN" altLang="en-US" sz="2100"/>
          </a:p>
          <a:p>
            <a:pPr>
              <a:lnSpc>
                <a:spcPct val="80000"/>
              </a:lnSpc>
            </a:pPr>
            <a:r>
              <a:rPr lang="zh-CN" altLang="en-US" sz="2100"/>
              <a:t>浮点数所表示的范围远比定点数大。一台计算机中究竟采用定点表示还是浮点表示，要根据计算机的使用条件来确定。一般在高档微机以上的计算机中同时采用定点、浮点表示，由使用者进行选择。而单片机中多采用定点表示。</a:t>
            </a:r>
            <a:endParaRPr lang="zh-CN" altLang="en-US" sz="2100"/>
          </a:p>
        </p:txBody>
      </p:sp>
      <p:sp>
        <p:nvSpPr>
          <p:cNvPr id="5837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837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573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57347" name="内容占位符 57346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10000"/>
              </a:lnSpc>
              <a:buNone/>
            </a:pPr>
            <a:r>
              <a:rPr lang="zh-CN" altLang="en-US" sz="2500" b="1" dirty="0"/>
              <a:t>例1  若浮点数x的754标准存储格式为(41360000)</a:t>
            </a:r>
            <a:r>
              <a:rPr lang="zh-CN" altLang="en-US" sz="2500" b="1" baseline="-25000" dirty="0"/>
              <a:t>16</a:t>
            </a:r>
            <a:r>
              <a:rPr lang="zh-CN" altLang="en-US" sz="2500" b="1" dirty="0"/>
              <a:t>，求其浮点数的十进制数值。</a:t>
            </a:r>
            <a:endParaRPr lang="zh-CN" altLang="en-US" sz="2100" dirty="0"/>
          </a:p>
          <a:p>
            <a:pPr>
              <a:lnSpc>
                <a:spcPct val="110000"/>
              </a:lnSpc>
              <a:buNone/>
            </a:pPr>
            <a:r>
              <a:rPr lang="zh-CN" altLang="en-US" sz="2100" dirty="0"/>
              <a:t>解：将16进制数展开后，可得二制数格式为</a:t>
            </a:r>
            <a:endParaRPr lang="zh-CN" altLang="en-US" sz="2100" dirty="0"/>
          </a:p>
          <a:p>
            <a:pPr>
              <a:lnSpc>
                <a:spcPct val="110000"/>
              </a:lnSpc>
              <a:buNone/>
            </a:pPr>
            <a:r>
              <a:rPr lang="zh-CN" altLang="en-US" sz="2100" dirty="0"/>
              <a:t>           0    100 00010    011 0110 0000 0000 0000 0000</a:t>
            </a:r>
            <a:endParaRPr lang="zh-CN" altLang="en-US" sz="2100" dirty="0"/>
          </a:p>
          <a:p>
            <a:pPr>
              <a:lnSpc>
                <a:spcPct val="110000"/>
              </a:lnSpc>
              <a:buNone/>
            </a:pPr>
            <a:r>
              <a:rPr lang="zh-CN" altLang="en-US" sz="2100" dirty="0"/>
              <a:t>           S      阶码(8位)                   尾数(23位)</a:t>
            </a:r>
            <a:endParaRPr lang="zh-CN" altLang="en-US" sz="2100" dirty="0"/>
          </a:p>
          <a:p>
            <a:pPr>
              <a:lnSpc>
                <a:spcPct val="110000"/>
              </a:lnSpc>
              <a:buNone/>
            </a:pPr>
            <a:r>
              <a:rPr lang="zh-CN" altLang="en-US" sz="2100" dirty="0"/>
              <a:t>指数e=阶码-127=10000010-01111111=00000011=(3)</a:t>
            </a:r>
            <a:r>
              <a:rPr lang="zh-CN" altLang="en-US" sz="2100" baseline="-25000" dirty="0"/>
              <a:t>10</a:t>
            </a:r>
            <a:endParaRPr lang="zh-CN" altLang="en-US" sz="2100" baseline="-25000" dirty="0"/>
          </a:p>
          <a:p>
            <a:pPr>
              <a:lnSpc>
                <a:spcPct val="110000"/>
              </a:lnSpc>
              <a:buNone/>
            </a:pPr>
            <a:r>
              <a:rPr lang="zh-CN" altLang="en-US" sz="2100" dirty="0"/>
              <a:t>包括隐藏位1的尾数</a:t>
            </a:r>
            <a:endParaRPr lang="zh-CN" altLang="en-US" sz="2100" dirty="0"/>
          </a:p>
          <a:p>
            <a:pPr>
              <a:lnSpc>
                <a:spcPct val="110000"/>
              </a:lnSpc>
              <a:buNone/>
            </a:pPr>
            <a:r>
              <a:rPr lang="zh-CN" altLang="en-US" sz="2100" dirty="0"/>
              <a:t>1.M=1.011 0110 0000 0000 0000 0000=1.011011</a:t>
            </a:r>
            <a:endParaRPr lang="zh-CN" altLang="en-US" sz="2100" dirty="0"/>
          </a:p>
          <a:p>
            <a:pPr>
              <a:lnSpc>
                <a:spcPct val="110000"/>
              </a:lnSpc>
              <a:buNone/>
            </a:pPr>
            <a:r>
              <a:rPr lang="zh-CN" altLang="en-US" sz="2100" dirty="0"/>
              <a:t>于是有</a:t>
            </a:r>
            <a:endParaRPr lang="zh-CN" altLang="en-US" sz="2100" dirty="0"/>
          </a:p>
          <a:p>
            <a:pPr>
              <a:lnSpc>
                <a:spcPct val="110000"/>
              </a:lnSpc>
              <a:buNone/>
            </a:pPr>
            <a:r>
              <a:rPr lang="zh-CN" altLang="en-US" sz="2100" dirty="0"/>
              <a:t>x=(-1)</a:t>
            </a:r>
            <a:r>
              <a:rPr lang="zh-CN" altLang="en-US" sz="2100" baseline="30000" dirty="0"/>
              <a:t>S</a:t>
            </a:r>
            <a:r>
              <a:rPr lang="zh-CN" altLang="en-US" sz="2100" dirty="0"/>
              <a:t>×1.M×2</a:t>
            </a:r>
            <a:r>
              <a:rPr lang="zh-CN" altLang="en-US" sz="2100" baseline="30000" dirty="0"/>
              <a:t>e</a:t>
            </a:r>
            <a:r>
              <a:rPr lang="zh-CN" altLang="en-US" sz="2100" dirty="0"/>
              <a:t>=+(1.011011)×2</a:t>
            </a:r>
            <a:r>
              <a:rPr lang="zh-CN" altLang="en-US" sz="2100" baseline="30000" dirty="0"/>
              <a:t>3</a:t>
            </a:r>
            <a:r>
              <a:rPr lang="zh-CN" altLang="en-US" sz="2100" dirty="0"/>
              <a:t>=+1011.011=(11.375)</a:t>
            </a:r>
            <a:r>
              <a:rPr lang="zh-CN" altLang="en-US" sz="2100" baseline="-25000" dirty="0"/>
              <a:t>10</a:t>
            </a:r>
            <a:endParaRPr lang="zh-CN" altLang="en-US" sz="2100" dirty="0"/>
          </a:p>
        </p:txBody>
      </p:sp>
      <p:sp>
        <p:nvSpPr>
          <p:cNvPr id="59395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59396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4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charRg st="46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6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charRg st="67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2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charRg st="125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7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charRg st="176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20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charRg st="220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30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charRg st="230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74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charRg st="274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78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charRg st="278" end="3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583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58371" name="内容占位符 58370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40312"/>
          </a:xfrm>
        </p:spPr>
        <p:txBody>
          <a:bodyPr anchor="t"/>
          <a:p>
            <a:pPr>
              <a:lnSpc>
                <a:spcPct val="90000"/>
              </a:lnSpc>
              <a:buNone/>
            </a:pPr>
            <a:r>
              <a:rPr lang="zh-CN" altLang="en-US" sz="2600" b="1" dirty="0"/>
              <a:t>例2  将数(20.59375)</a:t>
            </a:r>
            <a:r>
              <a:rPr lang="zh-CN" altLang="en-US" sz="2600" b="1" baseline="-25000" dirty="0"/>
              <a:t>10</a:t>
            </a:r>
            <a:r>
              <a:rPr lang="zh-CN" altLang="en-US" sz="2600" b="1" dirty="0"/>
              <a:t>转换成754标准的32位浮点数的二进制存储格式。</a:t>
            </a:r>
            <a:endParaRPr lang="zh-CN" altLang="en-US" sz="2600" b="1" dirty="0"/>
          </a:p>
          <a:p>
            <a:pPr>
              <a:lnSpc>
                <a:spcPct val="90000"/>
              </a:lnSpc>
              <a:buNone/>
            </a:pPr>
            <a:r>
              <a:rPr lang="zh-CN" altLang="en-US" sz="2600" dirty="0"/>
              <a:t>解:首先分别将整数和分数部分转换成二进制数：</a:t>
            </a:r>
            <a:endParaRPr lang="zh-CN" altLang="en-US" sz="2600" dirty="0"/>
          </a:p>
          <a:p>
            <a:pPr>
              <a:lnSpc>
                <a:spcPct val="90000"/>
              </a:lnSpc>
              <a:buNone/>
            </a:pPr>
            <a:r>
              <a:rPr lang="zh-CN" altLang="en-US" sz="2600" dirty="0"/>
              <a:t>     20.59375=10100.10011</a:t>
            </a:r>
            <a:endParaRPr lang="zh-CN" altLang="en-US" sz="2600" dirty="0"/>
          </a:p>
          <a:p>
            <a:pPr>
              <a:lnSpc>
                <a:spcPct val="90000"/>
              </a:lnSpc>
              <a:buNone/>
            </a:pPr>
            <a:r>
              <a:rPr lang="zh-CN" altLang="en-US" sz="2600" dirty="0"/>
              <a:t>     然后移动小数点，使其在第1，2位之间</a:t>
            </a:r>
            <a:endParaRPr lang="zh-CN" altLang="en-US" sz="2600" dirty="0"/>
          </a:p>
          <a:p>
            <a:pPr>
              <a:lnSpc>
                <a:spcPct val="90000"/>
              </a:lnSpc>
              <a:buNone/>
            </a:pPr>
            <a:r>
              <a:rPr lang="zh-CN" altLang="en-US" sz="2600" dirty="0"/>
              <a:t>    10100.10011=1.</a:t>
            </a:r>
            <a:r>
              <a:rPr lang="zh-CN" altLang="en-US" sz="2600" dirty="0">
                <a:solidFill>
                  <a:srgbClr val="996600"/>
                </a:solidFill>
              </a:rPr>
              <a:t>010010011</a:t>
            </a:r>
            <a:r>
              <a:rPr lang="zh-CN" altLang="en-US" sz="2600" dirty="0"/>
              <a:t>×2</a:t>
            </a:r>
            <a:r>
              <a:rPr lang="zh-CN" altLang="en-US" sz="2600" baseline="30000" dirty="0"/>
              <a:t>4</a:t>
            </a:r>
            <a:endParaRPr lang="zh-CN" altLang="en-US" sz="2600" baseline="30000" dirty="0"/>
          </a:p>
          <a:p>
            <a:pPr>
              <a:lnSpc>
                <a:spcPct val="90000"/>
              </a:lnSpc>
              <a:buNone/>
            </a:pPr>
            <a:r>
              <a:rPr lang="zh-CN" altLang="en-US" sz="2600" dirty="0"/>
              <a:t>     e=4于是得到：</a:t>
            </a:r>
            <a:endParaRPr lang="zh-CN" altLang="en-US" sz="2600" dirty="0"/>
          </a:p>
          <a:p>
            <a:pPr>
              <a:lnSpc>
                <a:spcPct val="90000"/>
              </a:lnSpc>
              <a:buNone/>
            </a:pPr>
            <a:r>
              <a:rPr lang="zh-CN" altLang="en-US" sz="2600" dirty="0"/>
              <a:t>    S=0, E=4+127=131, M=010000011</a:t>
            </a:r>
            <a:endParaRPr lang="zh-CN" altLang="en-US" sz="2600" dirty="0"/>
          </a:p>
          <a:p>
            <a:pPr>
              <a:lnSpc>
                <a:spcPct val="90000"/>
              </a:lnSpc>
              <a:buNone/>
            </a:pPr>
            <a:r>
              <a:rPr lang="zh-CN" altLang="en-US" sz="2600" dirty="0"/>
              <a:t>    最后得到32位浮点数的二进制存储格式为：</a:t>
            </a:r>
            <a:endParaRPr lang="zh-CN" altLang="en-US" sz="2600" dirty="0"/>
          </a:p>
          <a:p>
            <a:pPr>
              <a:lnSpc>
                <a:spcPct val="90000"/>
              </a:lnSpc>
              <a:buNone/>
            </a:pPr>
            <a:r>
              <a:rPr lang="zh-CN" altLang="en-US" sz="2200" b="1" dirty="0">
                <a:solidFill>
                  <a:schemeClr val="accent2"/>
                </a:solidFill>
              </a:rPr>
              <a:t>0</a:t>
            </a:r>
            <a:r>
              <a:rPr lang="zh-CN" altLang="en-US" sz="2200" dirty="0">
                <a:solidFill>
                  <a:srgbClr val="A50021"/>
                </a:solidFill>
              </a:rPr>
              <a:t>10000011</a:t>
            </a:r>
            <a:r>
              <a:rPr lang="zh-CN" altLang="en-US" sz="2200" dirty="0">
                <a:solidFill>
                  <a:srgbClr val="996600"/>
                </a:solidFill>
              </a:rPr>
              <a:t>01001001100000000000000</a:t>
            </a:r>
            <a:r>
              <a:rPr lang="zh-CN" altLang="en-US" sz="2200" dirty="0"/>
              <a:t>=(41A4C000)</a:t>
            </a:r>
            <a:r>
              <a:rPr lang="zh-CN" altLang="en-US" sz="2600" baseline="-25000" dirty="0"/>
              <a:t>16</a:t>
            </a:r>
            <a:endParaRPr lang="zh-CN" altLang="en-US" sz="2600" baseline="-25000" dirty="0"/>
          </a:p>
        </p:txBody>
      </p:sp>
      <p:sp>
        <p:nvSpPr>
          <p:cNvPr id="6041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042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9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charRg st="92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1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charRg st="116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4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charRg st="147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61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charRg st="161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95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1">
                                            <p:txEl>
                                              <p:charRg st="195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220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71">
                                            <p:txEl>
                                              <p:charRg st="220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59393"/>
          <p:cNvSpPr>
            <a:spLocks noGrp="1"/>
          </p:cNvSpPr>
          <p:nvPr>
            <p:ph type="title"/>
          </p:nvPr>
        </p:nvSpPr>
        <p:spPr>
          <a:xfrm>
            <a:off x="468313" y="333375"/>
            <a:ext cx="7543800" cy="1511300"/>
          </a:xfrm>
        </p:spPr>
        <p:txBody>
          <a:bodyPr anchor="b"/>
          <a:p>
            <a:r>
              <a:rPr lang="zh-CN" altLang="en-US" sz="1900"/>
              <a:t>例</a:t>
            </a:r>
            <a:r>
              <a:rPr lang="en-US" altLang="zh-CN" sz="1900"/>
              <a:t>9</a:t>
            </a:r>
            <a:r>
              <a:rPr lang="zh-CN" altLang="en-US" sz="1900"/>
              <a:t>　假设由</a:t>
            </a:r>
            <a:r>
              <a:rPr lang="en-US" altLang="zh-CN" sz="1900" i="1"/>
              <a:t>S</a:t>
            </a:r>
            <a:r>
              <a:rPr lang="en-US" altLang="zh-CN" sz="1900"/>
              <a:t>,</a:t>
            </a:r>
            <a:r>
              <a:rPr lang="en-US" altLang="zh-CN" sz="1900" i="1"/>
              <a:t>E</a:t>
            </a:r>
            <a:r>
              <a:rPr lang="en-US" altLang="zh-CN" sz="1900"/>
              <a:t>,</a:t>
            </a:r>
            <a:r>
              <a:rPr lang="en-US" altLang="zh-CN" sz="1900" i="1"/>
              <a:t>M</a:t>
            </a:r>
            <a:r>
              <a:rPr lang="zh-CN" altLang="en-US" sz="1900"/>
              <a:t>三个域组成的一个</a:t>
            </a:r>
            <a:r>
              <a:rPr lang="en-US" altLang="zh-CN" sz="1900"/>
              <a:t>32</a:t>
            </a:r>
            <a:r>
              <a:rPr lang="zh-CN" altLang="en-US" sz="1900"/>
              <a:t>位二进制字所表示的非零规格化浮点数</a:t>
            </a:r>
            <a:r>
              <a:rPr lang="zh-CN" altLang="en-US" sz="1900" i="1"/>
              <a:t>ｘ</a:t>
            </a:r>
            <a:r>
              <a:rPr lang="en-US" altLang="zh-CN" sz="1900"/>
              <a:t>,</a:t>
            </a:r>
            <a:r>
              <a:rPr lang="zh-CN" altLang="en-US" sz="1900"/>
              <a:t>真值表示为（非</a:t>
            </a:r>
            <a:r>
              <a:rPr lang="en-US" altLang="zh-CN" sz="1900"/>
              <a:t>IEEE754</a:t>
            </a:r>
            <a:r>
              <a:rPr lang="zh-CN" altLang="en-US" sz="1900"/>
              <a:t>标准）：</a:t>
            </a:r>
            <a:br>
              <a:rPr lang="zh-CN" altLang="en-US" sz="1900" i="1"/>
            </a:br>
            <a:r>
              <a:rPr lang="zh-CN" altLang="en-US" sz="1900" i="1"/>
              <a:t>ｘ</a:t>
            </a:r>
            <a:r>
              <a:rPr lang="zh-CN" altLang="en-US" sz="1900"/>
              <a:t>＝</a:t>
            </a:r>
            <a:r>
              <a:rPr lang="en-US" altLang="zh-CN" sz="1900"/>
              <a:t>(</a:t>
            </a:r>
            <a:r>
              <a:rPr lang="zh-CN" altLang="en-US" sz="1900"/>
              <a:t>－</a:t>
            </a:r>
            <a:r>
              <a:rPr lang="en-US" altLang="zh-CN" sz="1900"/>
              <a:t>1)</a:t>
            </a:r>
            <a:r>
              <a:rPr lang="en-US" altLang="zh-CN" sz="1900" baseline="30000"/>
              <a:t>s</a:t>
            </a:r>
            <a:r>
              <a:rPr lang="en-US" altLang="zh-CN" sz="1900"/>
              <a:t>×(1.</a:t>
            </a:r>
            <a:r>
              <a:rPr lang="en-US" altLang="zh-CN" sz="1900" i="1"/>
              <a:t>M</a:t>
            </a:r>
            <a:r>
              <a:rPr lang="en-US" altLang="zh-CN" sz="1900"/>
              <a:t>)×2</a:t>
            </a:r>
            <a:r>
              <a:rPr lang="en-US" altLang="zh-CN" sz="1900" baseline="30000"/>
              <a:t>E</a:t>
            </a:r>
            <a:r>
              <a:rPr lang="zh-CN" altLang="en-US" sz="1900" baseline="30000"/>
              <a:t>－</a:t>
            </a:r>
            <a:r>
              <a:rPr lang="en-US" altLang="zh-CN" sz="1900" baseline="30000"/>
              <a:t>128</a:t>
            </a:r>
            <a:br>
              <a:rPr lang="en-US" altLang="zh-CN" sz="1900"/>
            </a:br>
            <a:r>
              <a:rPr lang="zh-CN" altLang="en-US" sz="1900"/>
              <a:t>问：它所表示的规格化的最大正数、最小正数、最大负数、最小负数是多少？</a:t>
            </a:r>
            <a:endParaRPr lang="zh-CN" altLang="en-US" sz="1900"/>
          </a:p>
        </p:txBody>
      </p:sp>
      <p:sp>
        <p:nvSpPr>
          <p:cNvPr id="61442" name="文本占位符 59394"/>
          <p:cNvSpPr>
            <a:spLocks noGrp="1"/>
          </p:cNvSpPr>
          <p:nvPr>
            <p:ph idx="1"/>
          </p:nvPr>
        </p:nvSpPr>
        <p:spPr>
          <a:xfrm>
            <a:off x="1311275" y="1989138"/>
            <a:ext cx="8229600" cy="4141787"/>
          </a:xfrm>
        </p:spPr>
        <p:txBody>
          <a:bodyPr anchor="t"/>
          <a:p>
            <a:pPr>
              <a:lnSpc>
                <a:spcPct val="80000"/>
              </a:lnSpc>
              <a:buNone/>
            </a:pPr>
            <a:r>
              <a:rPr lang="en-US" altLang="zh-CN" sz="2500"/>
              <a:t>(1)</a:t>
            </a:r>
            <a:r>
              <a:rPr lang="zh-CN" altLang="en-US" sz="2500"/>
              <a:t>最大正数</a:t>
            </a:r>
            <a:endParaRPr lang="zh-CN" altLang="en-US" sz="2500"/>
          </a:p>
          <a:p>
            <a:pPr>
              <a:lnSpc>
                <a:spcPct val="80000"/>
              </a:lnSpc>
              <a:buNone/>
            </a:pPr>
            <a:r>
              <a:rPr lang="en-US" altLang="zh-CN" sz="2500"/>
              <a:t>0 1111 1111 111 1111 1111 1111 1111 1111</a:t>
            </a:r>
            <a:endParaRPr lang="en-US" altLang="zh-CN" sz="2500"/>
          </a:p>
          <a:p>
            <a:pPr>
              <a:lnSpc>
                <a:spcPct val="80000"/>
              </a:lnSpc>
              <a:buNone/>
            </a:pPr>
            <a:r>
              <a:rPr lang="zh-CN" altLang="en-US" sz="2500" i="1"/>
              <a:t>ｘ</a:t>
            </a:r>
            <a:r>
              <a:rPr lang="zh-CN" altLang="en-US" sz="2500"/>
              <a:t>＝</a:t>
            </a:r>
            <a:r>
              <a:rPr lang="en-US" altLang="zh-CN" sz="2500"/>
              <a:t>[1</a:t>
            </a:r>
            <a:r>
              <a:rPr lang="zh-CN" altLang="en-US" sz="2500"/>
              <a:t>＋</a:t>
            </a:r>
            <a:r>
              <a:rPr lang="en-US" altLang="zh-CN" sz="2500"/>
              <a:t>(1</a:t>
            </a:r>
            <a:r>
              <a:rPr lang="zh-CN" altLang="en-US" sz="2500"/>
              <a:t>－</a:t>
            </a:r>
            <a:r>
              <a:rPr lang="en-US" altLang="zh-CN" sz="2500"/>
              <a:t>2</a:t>
            </a:r>
            <a:r>
              <a:rPr lang="en-US" altLang="zh-CN" sz="1900" b="1" baseline="30000">
                <a:solidFill>
                  <a:schemeClr val="tx2"/>
                </a:solidFill>
              </a:rPr>
              <a:t>-23</a:t>
            </a:r>
            <a:r>
              <a:rPr lang="en-US" altLang="zh-CN" sz="2500"/>
              <a:t>)]×2</a:t>
            </a:r>
            <a:r>
              <a:rPr lang="en-US" altLang="zh-CN" sz="1900" b="1" baseline="30000">
                <a:solidFill>
                  <a:schemeClr val="tx2"/>
                </a:solidFill>
              </a:rPr>
              <a:t>127</a:t>
            </a:r>
            <a:endParaRPr lang="en-US" altLang="zh-CN" sz="1900" b="1" baseline="300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500"/>
              <a:t>(2)</a:t>
            </a:r>
            <a:r>
              <a:rPr lang="zh-CN" altLang="en-US" sz="2500"/>
              <a:t>最小正数 </a:t>
            </a:r>
            <a:endParaRPr lang="zh-CN" altLang="en-US" sz="2500"/>
          </a:p>
          <a:p>
            <a:pPr>
              <a:lnSpc>
                <a:spcPct val="80000"/>
              </a:lnSpc>
              <a:buNone/>
            </a:pPr>
            <a:r>
              <a:rPr lang="en-US" altLang="zh-CN" sz="2500"/>
              <a:t>000 000 000000 000 000 000 000 000 000 00</a:t>
            </a:r>
            <a:endParaRPr lang="en-US" altLang="zh-CN" sz="2500"/>
          </a:p>
          <a:p>
            <a:pPr>
              <a:lnSpc>
                <a:spcPct val="80000"/>
              </a:lnSpc>
              <a:buNone/>
            </a:pPr>
            <a:r>
              <a:rPr lang="zh-CN" altLang="en-US" sz="2500" i="1"/>
              <a:t>ｘ</a:t>
            </a:r>
            <a:r>
              <a:rPr lang="zh-CN" altLang="en-US" sz="2500"/>
              <a:t>＝</a:t>
            </a:r>
            <a:r>
              <a:rPr lang="en-US" altLang="zh-CN" sz="2500"/>
              <a:t>1.0×2</a:t>
            </a:r>
            <a:r>
              <a:rPr lang="zh-CN" altLang="en-US" sz="1900" b="1" baseline="30000">
                <a:solidFill>
                  <a:schemeClr val="tx2"/>
                </a:solidFill>
              </a:rPr>
              <a:t>－</a:t>
            </a:r>
            <a:r>
              <a:rPr lang="en-US" altLang="zh-CN" sz="1900" b="1" baseline="30000">
                <a:solidFill>
                  <a:schemeClr val="tx2"/>
                </a:solidFill>
              </a:rPr>
              <a:t>128</a:t>
            </a:r>
            <a:endParaRPr lang="en-US" altLang="zh-CN" sz="1900" b="1" baseline="300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500"/>
              <a:t>(3)</a:t>
            </a:r>
            <a:r>
              <a:rPr lang="zh-CN" altLang="en-US" sz="2500"/>
              <a:t>最小负数</a:t>
            </a:r>
            <a:endParaRPr lang="zh-CN" altLang="en-US" sz="2500"/>
          </a:p>
          <a:p>
            <a:pPr>
              <a:lnSpc>
                <a:spcPct val="80000"/>
              </a:lnSpc>
              <a:buNone/>
            </a:pPr>
            <a:r>
              <a:rPr lang="en-US" altLang="zh-CN" sz="2500"/>
              <a:t>111 111 111111 111 111 111 111 111 111 11</a:t>
            </a:r>
            <a:endParaRPr lang="en-US" altLang="zh-CN" sz="2500"/>
          </a:p>
          <a:p>
            <a:pPr>
              <a:lnSpc>
                <a:spcPct val="80000"/>
              </a:lnSpc>
              <a:buNone/>
            </a:pPr>
            <a:r>
              <a:rPr lang="zh-CN" altLang="en-US" sz="2500" i="1"/>
              <a:t>ｘ</a:t>
            </a:r>
            <a:r>
              <a:rPr lang="zh-CN" altLang="en-US" sz="2500"/>
              <a:t>＝－</a:t>
            </a:r>
            <a:r>
              <a:rPr lang="en-US" altLang="zh-CN" sz="2500"/>
              <a:t>[1</a:t>
            </a:r>
            <a:r>
              <a:rPr lang="zh-CN" altLang="en-US" sz="2500"/>
              <a:t>＋</a:t>
            </a:r>
            <a:r>
              <a:rPr lang="en-US" altLang="zh-CN" sz="2500"/>
              <a:t>(1</a:t>
            </a:r>
            <a:r>
              <a:rPr lang="zh-CN" altLang="en-US" sz="2500"/>
              <a:t>－</a:t>
            </a:r>
            <a:r>
              <a:rPr lang="en-US" altLang="zh-CN" sz="2500"/>
              <a:t>2</a:t>
            </a:r>
            <a:r>
              <a:rPr lang="zh-CN" altLang="en-US" sz="1900" b="1" baseline="30000">
                <a:solidFill>
                  <a:schemeClr val="tx2"/>
                </a:solidFill>
              </a:rPr>
              <a:t>－</a:t>
            </a:r>
            <a:r>
              <a:rPr lang="en-US" altLang="zh-CN" sz="1900" b="1" baseline="30000">
                <a:solidFill>
                  <a:schemeClr val="tx2"/>
                </a:solidFill>
              </a:rPr>
              <a:t>23</a:t>
            </a:r>
            <a:r>
              <a:rPr lang="en-US" altLang="zh-CN" sz="2500"/>
              <a:t>)]×2</a:t>
            </a:r>
            <a:r>
              <a:rPr lang="en-US" altLang="zh-CN" sz="1900" b="1" baseline="30000">
                <a:solidFill>
                  <a:schemeClr val="tx2"/>
                </a:solidFill>
              </a:rPr>
              <a:t>127</a:t>
            </a:r>
            <a:endParaRPr lang="en-US" altLang="zh-CN" sz="1900" b="1" baseline="3000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500"/>
              <a:t>(4)</a:t>
            </a:r>
            <a:r>
              <a:rPr lang="zh-CN" altLang="en-US" sz="2500"/>
              <a:t>最大负数</a:t>
            </a:r>
            <a:br>
              <a:rPr lang="zh-CN" altLang="en-US" sz="2500"/>
            </a:br>
            <a:r>
              <a:rPr lang="en-US" altLang="zh-CN" sz="2500"/>
              <a:t>100 000 000000 000 000 000 000 000 000 00</a:t>
            </a:r>
            <a:endParaRPr lang="en-US" altLang="zh-CN" sz="2500"/>
          </a:p>
          <a:p>
            <a:pPr>
              <a:lnSpc>
                <a:spcPct val="80000"/>
              </a:lnSpc>
              <a:buNone/>
            </a:pPr>
            <a:r>
              <a:rPr lang="zh-CN" altLang="en-US" sz="2500" i="1"/>
              <a:t>ｘ</a:t>
            </a:r>
            <a:r>
              <a:rPr lang="zh-CN" altLang="en-US" sz="2500"/>
              <a:t>＝－</a:t>
            </a:r>
            <a:r>
              <a:rPr lang="en-US" altLang="zh-CN" sz="2500"/>
              <a:t>1.0×2</a:t>
            </a:r>
            <a:r>
              <a:rPr lang="zh-CN" altLang="en-US" sz="1900" b="1" baseline="30000">
                <a:solidFill>
                  <a:schemeClr val="tx2"/>
                </a:solidFill>
              </a:rPr>
              <a:t>－</a:t>
            </a:r>
            <a:r>
              <a:rPr lang="en-US" altLang="zh-CN" sz="1900" b="1" baseline="30000">
                <a:solidFill>
                  <a:schemeClr val="tx2"/>
                </a:solidFill>
              </a:rPr>
              <a:t>128</a:t>
            </a:r>
            <a:r>
              <a:rPr lang="en-US" altLang="zh-CN" sz="2500"/>
              <a:t> </a:t>
            </a:r>
            <a:endParaRPr lang="en-US" altLang="zh-CN" sz="2500"/>
          </a:p>
        </p:txBody>
      </p:sp>
      <p:sp>
        <p:nvSpPr>
          <p:cNvPr id="6144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144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61441"/>
          <p:cNvSpPr>
            <a:spLocks noGrp="1"/>
          </p:cNvSpPr>
          <p:nvPr>
            <p:ph type="title"/>
          </p:nvPr>
        </p:nvSpPr>
        <p:spPr>
          <a:xfrm>
            <a:off x="323850" y="620713"/>
            <a:ext cx="7793038" cy="754062"/>
          </a:xfrm>
        </p:spPr>
        <p:txBody>
          <a:bodyPr anchor="b"/>
          <a:p>
            <a:r>
              <a:rPr lang="en-US" altLang="zh-CN" sz="3500"/>
              <a:t>2.1.3</a:t>
            </a:r>
            <a:r>
              <a:rPr lang="zh-CN" altLang="en-US" sz="3500"/>
              <a:t>字符和字符串</a:t>
            </a:r>
            <a:r>
              <a:rPr lang="en-US" altLang="zh-CN" sz="3500"/>
              <a:t>(</a:t>
            </a:r>
            <a:r>
              <a:rPr lang="zh-CN" altLang="en-US" sz="3500"/>
              <a:t>非数值</a:t>
            </a:r>
            <a:r>
              <a:rPr lang="en-US" altLang="zh-CN" sz="3500"/>
              <a:t>)</a:t>
            </a:r>
            <a:r>
              <a:rPr lang="zh-CN" altLang="en-US" sz="3500"/>
              <a:t>的表示方法</a:t>
            </a:r>
            <a:endParaRPr lang="zh-CN" altLang="en-US" sz="3500"/>
          </a:p>
        </p:txBody>
      </p:sp>
      <p:sp>
        <p:nvSpPr>
          <p:cNvPr id="63490" name="文本占位符 61442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zh-CN" altLang="en-US"/>
              <a:t>符号数据：字符信息用数据表示，如</a:t>
            </a:r>
            <a:r>
              <a:rPr lang="en-US" altLang="zh-CN"/>
              <a:t>ASCII</a:t>
            </a:r>
            <a:r>
              <a:rPr lang="zh-CN" altLang="en-US"/>
              <a:t>等；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字符表示方法</a:t>
            </a:r>
            <a:r>
              <a:rPr lang="en-US" altLang="zh-CN"/>
              <a:t>ASCII</a:t>
            </a:r>
            <a:r>
              <a:rPr lang="zh-CN" altLang="en-US"/>
              <a:t>：用一个字节来表示</a:t>
            </a:r>
            <a:r>
              <a:rPr lang="en-US" altLang="zh-CN"/>
              <a:t>,</a:t>
            </a:r>
            <a:r>
              <a:rPr lang="zh-CN" altLang="en-US"/>
              <a:t>低</a:t>
            </a:r>
            <a:r>
              <a:rPr lang="en-US" altLang="zh-CN"/>
              <a:t>7</a:t>
            </a:r>
            <a:r>
              <a:rPr lang="zh-CN" altLang="en-US"/>
              <a:t>位用来编码</a:t>
            </a:r>
            <a:r>
              <a:rPr lang="en-US" altLang="zh-CN"/>
              <a:t>(128)</a:t>
            </a:r>
            <a:r>
              <a:rPr lang="zh-CN" altLang="en-US"/>
              <a:t>，最高位为校验位，参见教材</a:t>
            </a:r>
            <a:r>
              <a:rPr lang="en-US" altLang="zh-CN"/>
              <a:t>P24</a:t>
            </a:r>
            <a:r>
              <a:rPr lang="zh-CN" altLang="en-US"/>
              <a:t>表</a:t>
            </a:r>
            <a:r>
              <a:rPr lang="en-US" altLang="zh-CN"/>
              <a:t>2.1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349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349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文本占位符 62465"/>
          <p:cNvSpPr>
            <a:spLocks noGrp="1"/>
          </p:cNvSpPr>
          <p:nvPr>
            <p:ph idx="1"/>
          </p:nvPr>
        </p:nvSpPr>
        <p:spPr>
          <a:xfrm>
            <a:off x="468313" y="1377950"/>
            <a:ext cx="7543800" cy="45720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/>
              <a:t>汉字的编码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>
                <a:latin typeface="Times New Roman" pitchFamily="2" charset="0"/>
              </a:rPr>
              <a:t>汉字输入码（用于输入）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拼音码、字形码、音形结合</a:t>
            </a:r>
            <a:r>
              <a:rPr lang="en-US" altLang="zh-CN"/>
              <a:t>……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>
                <a:latin typeface="Times New Roman" pitchFamily="2" charset="0"/>
              </a:rPr>
              <a:t>汉字交换码（国标码，用于信息交换）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en-US" altLang="zh-CN"/>
              <a:t>GB2312</a:t>
            </a:r>
            <a:r>
              <a:rPr lang="zh-CN" altLang="en-US"/>
              <a:t>，由两个字节构成一个汉字字符编码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汉字内部码（机内码，用于内部处理）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双字节编码方式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zh-CN" altLang="en-US"/>
              <a:t>汉字机内码＝汉字国标码＋</a:t>
            </a:r>
            <a:r>
              <a:rPr lang="en-US" altLang="zh-CN"/>
              <a:t>8080H</a:t>
            </a:r>
            <a:endParaRPr lang="en-US" altLang="zh-CN"/>
          </a:p>
        </p:txBody>
      </p:sp>
      <p:sp>
        <p:nvSpPr>
          <p:cNvPr id="64514" name="标题 62466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2.1.4</a:t>
            </a:r>
            <a:r>
              <a:rPr lang="zh-CN" altLang="en-US"/>
              <a:t>汉字的存放</a:t>
            </a:r>
            <a:endParaRPr lang="zh-CN" altLang="en-US"/>
          </a:p>
        </p:txBody>
      </p:sp>
      <p:sp>
        <p:nvSpPr>
          <p:cNvPr id="64515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4516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634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2.1.4</a:t>
            </a:r>
            <a:r>
              <a:rPr lang="zh-CN" altLang="en-US"/>
              <a:t>汉字的存放</a:t>
            </a:r>
            <a:endParaRPr lang="zh-CN" altLang="en-US"/>
          </a:p>
        </p:txBody>
      </p:sp>
      <p:sp>
        <p:nvSpPr>
          <p:cNvPr id="65538" name="文本占位符 63490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1"/>
            <a:r>
              <a:rPr lang="zh-CN" altLang="en-US"/>
              <a:t>汉字字模码：汉字字形（用于输出）</a:t>
            </a:r>
            <a:endParaRPr lang="zh-CN" altLang="en-US"/>
          </a:p>
          <a:p>
            <a:pPr lvl="2"/>
            <a:r>
              <a:rPr lang="zh-CN" altLang="en-US"/>
              <a:t>点阵</a:t>
            </a:r>
            <a:endParaRPr lang="zh-CN" altLang="en-US"/>
          </a:p>
          <a:p>
            <a:pPr lvl="2">
              <a:buNone/>
            </a:pP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  <a:p>
            <a:pPr lvl="2"/>
            <a:r>
              <a:rPr lang="zh-CN" altLang="en-US"/>
              <a:t>汉字库</a:t>
            </a:r>
            <a:endParaRPr lang="zh-CN" altLang="en-US"/>
          </a:p>
        </p:txBody>
      </p:sp>
      <p:pic>
        <p:nvPicPr>
          <p:cNvPr id="65539" name="图片 6349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75" y="2349500"/>
            <a:ext cx="2846388" cy="2686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5541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64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66562" name="文本占位符 64514"/>
          <p:cNvSpPr>
            <a:spLocks noGrp="1"/>
          </p:cNvSpPr>
          <p:nvPr>
            <p:ph idx="1"/>
          </p:nvPr>
        </p:nvSpPr>
        <p:spPr>
          <a:xfrm>
            <a:off x="457200" y="1925638"/>
            <a:ext cx="8229600" cy="4205287"/>
          </a:xfrm>
        </p:spPr>
        <p:txBody>
          <a:bodyPr anchor="t"/>
          <a:p>
            <a:pPr>
              <a:buNone/>
            </a:pPr>
            <a:r>
              <a:rPr lang="en-US" altLang="zh-CN"/>
              <a:t>4</a:t>
            </a:r>
            <a:r>
              <a:rPr lang="zh-CN" altLang="en-US"/>
              <a:t>、十进制数串的表示</a:t>
            </a:r>
            <a:endParaRPr lang="zh-CN" altLang="en-US"/>
          </a:p>
          <a:p>
            <a:pPr lvl="1"/>
            <a:r>
              <a:rPr lang="zh-CN" altLang="en-US"/>
              <a:t>字符串形式</a:t>
            </a:r>
            <a:endParaRPr lang="zh-CN" altLang="en-US"/>
          </a:p>
          <a:p>
            <a:pPr lvl="1"/>
            <a:r>
              <a:rPr lang="en-US" altLang="zh-CN"/>
              <a:t>BCD(</a:t>
            </a:r>
            <a:r>
              <a:rPr lang="zh-CN" altLang="en-US"/>
              <a:t>压缩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编码方式</a:t>
            </a:r>
            <a:endParaRPr lang="zh-CN" altLang="en-US"/>
          </a:p>
          <a:p>
            <a:pPr lvl="2"/>
            <a:r>
              <a:rPr lang="zh-CN" altLang="en-US"/>
              <a:t>有权码： （</a:t>
            </a:r>
            <a:r>
              <a:rPr lang="en-US" altLang="zh-CN"/>
              <a:t>8421</a:t>
            </a:r>
            <a:r>
              <a:rPr lang="zh-CN" altLang="en-US"/>
              <a:t>码、</a:t>
            </a:r>
            <a:r>
              <a:rPr lang="en-US" altLang="zh-CN"/>
              <a:t>2421</a:t>
            </a:r>
            <a:r>
              <a:rPr lang="zh-CN" altLang="en-US"/>
              <a:t>码、</a:t>
            </a:r>
            <a:r>
              <a:rPr lang="en-US" altLang="zh-CN"/>
              <a:t>5211</a:t>
            </a:r>
            <a:r>
              <a:rPr lang="zh-CN" altLang="en-US"/>
              <a:t>码）</a:t>
            </a:r>
            <a:endParaRPr lang="zh-CN" altLang="en-US"/>
          </a:p>
          <a:p>
            <a:pPr lvl="2"/>
            <a:r>
              <a:rPr lang="zh-CN" altLang="en-US" sz="2100"/>
              <a:t>无权码： （余三码、格雷码）</a:t>
            </a:r>
            <a:endParaRPr lang="zh-CN" altLang="en-US" sz="2100"/>
          </a:p>
          <a:p>
            <a:pPr lvl="1"/>
            <a:r>
              <a:rPr lang="zh-CN" altLang="en-US"/>
              <a:t>自定义数据表示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656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656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9217"/>
          <p:cNvSpPr>
            <a:spLocks noGrp="1"/>
          </p:cNvSpPr>
          <p:nvPr>
            <p:ph idx="1"/>
          </p:nvPr>
        </p:nvSpPr>
        <p:spPr>
          <a:xfrm>
            <a:off x="611188" y="1484313"/>
            <a:ext cx="7543800" cy="4572000"/>
          </a:xfrm>
        </p:spPr>
        <p:txBody>
          <a:bodyPr anchor="t"/>
          <a:p>
            <a:r>
              <a:rPr lang="zh-CN" altLang="en-US"/>
              <a:t>十进制的表现形式 （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D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</a:rPr>
              <a:t>：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0~9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/>
          </a:p>
          <a:p>
            <a:r>
              <a:rPr lang="zh-CN" altLang="en-US" sz="2800"/>
              <a:t>二进制的表现形式  </a:t>
            </a: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B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</a:rPr>
              <a:t>：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0~1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9218" name="对象 9218"/>
          <p:cNvGraphicFramePr>
            <a:graphicFrameLocks noChangeAspect="1"/>
          </p:cNvGraphicFramePr>
          <p:nvPr/>
        </p:nvGraphicFramePr>
        <p:xfrm>
          <a:off x="992188" y="1997075"/>
          <a:ext cx="6934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2188" y="1997075"/>
                        <a:ext cx="6934200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219"/>
          <p:cNvGraphicFramePr>
            <a:graphicFrameLocks noChangeAspect="1"/>
          </p:cNvGraphicFramePr>
          <p:nvPr/>
        </p:nvGraphicFramePr>
        <p:xfrm>
          <a:off x="992188" y="3160713"/>
          <a:ext cx="7010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188" y="3160713"/>
                        <a:ext cx="70104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9220"/>
          <p:cNvGraphicFramePr>
            <a:graphicFrameLocks noChangeAspect="1"/>
          </p:cNvGraphicFramePr>
          <p:nvPr/>
        </p:nvGraphicFramePr>
        <p:xfrm>
          <a:off x="992188" y="4237038"/>
          <a:ext cx="68580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0" imgH="0" progId="Equation.3">
                  <p:embed/>
                </p:oleObj>
              </mc:Choice>
              <mc:Fallback>
                <p:oleObj name="" r:id="rId5" imgW="0" imgH="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188" y="4237038"/>
                        <a:ext cx="6858000" cy="1049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1"/>
          <p:cNvGraphicFramePr>
            <a:graphicFrameLocks noChangeAspect="1"/>
          </p:cNvGraphicFramePr>
          <p:nvPr/>
        </p:nvGraphicFramePr>
        <p:xfrm>
          <a:off x="927100" y="5380038"/>
          <a:ext cx="6923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0" imgH="0" progId="Equation.3">
                  <p:embed/>
                </p:oleObj>
              </mc:Choice>
              <mc:Fallback>
                <p:oleObj name="" r:id="rId7" imgW="0" imgH="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100" y="5380038"/>
                        <a:ext cx="69230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标题 922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922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922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6553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十进制数串</a:t>
            </a:r>
            <a:endParaRPr lang="zh-CN" altLang="en-US"/>
          </a:p>
        </p:txBody>
      </p:sp>
      <p:sp>
        <p:nvSpPr>
          <p:cNvPr id="67586" name="文本占位符 65538"/>
          <p:cNvSpPr>
            <a:spLocks noGrp="1"/>
          </p:cNvSpPr>
          <p:nvPr>
            <p:ph idx="1"/>
          </p:nvPr>
        </p:nvSpPr>
        <p:spPr>
          <a:xfrm>
            <a:off x="611188" y="1295400"/>
            <a:ext cx="7543800" cy="45720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2" charset="0"/>
              </a:rPr>
              <a:t>非压缩的十进制数串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一个字节存放一个十进制数位或符号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前分隔数字串    与     后嵌入数字串</a:t>
            </a:r>
            <a:endParaRPr lang="zh-CN" altLang="en-US"/>
          </a:p>
          <a:p>
            <a:pPr lvl="2">
              <a:lnSpc>
                <a:spcPct val="190000"/>
              </a:lnSpc>
              <a:buNone/>
            </a:pPr>
            <a:r>
              <a:rPr lang="en-US" altLang="zh-CN" sz="2100">
                <a:latin typeface="Times New Roman" pitchFamily="2" charset="0"/>
              </a:rPr>
              <a:t>+135</a:t>
            </a:r>
            <a:endParaRPr lang="en-US" altLang="zh-CN" sz="2100">
              <a:latin typeface="Times New Roman" pitchFamily="2" charset="0"/>
            </a:endParaRPr>
          </a:p>
          <a:p>
            <a:pPr lvl="2">
              <a:lnSpc>
                <a:spcPct val="190000"/>
              </a:lnSpc>
              <a:buNone/>
            </a:pPr>
            <a:r>
              <a:rPr lang="en-US" altLang="zh-CN" sz="2100">
                <a:latin typeface="Times New Roman" pitchFamily="2" charset="0"/>
              </a:rPr>
              <a:t>-2678</a:t>
            </a:r>
            <a:endParaRPr lang="en-US" altLang="zh-CN" sz="2100">
              <a:latin typeface="Times New Roman" pitchFamily="2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imes New Roman" pitchFamily="2" charset="0"/>
              </a:rPr>
              <a:t>用于非数值处理</a:t>
            </a:r>
            <a:endParaRPr lang="zh-CN" altLang="en-US"/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65540" name="表格 65539"/>
          <p:cNvGraphicFramePr/>
          <p:nvPr/>
        </p:nvGraphicFramePr>
        <p:xfrm>
          <a:off x="3200400" y="3287713"/>
          <a:ext cx="2057400" cy="396875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  <a:gridCol w="514350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2B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33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35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552" name="表格 65551"/>
          <p:cNvGraphicFramePr/>
          <p:nvPr/>
        </p:nvGraphicFramePr>
        <p:xfrm>
          <a:off x="3200400" y="3883025"/>
          <a:ext cx="2590800" cy="396875"/>
        </p:xfrm>
        <a:graphic>
          <a:graphicData uri="http://schemas.openxmlformats.org/drawingml/2006/table">
            <a:tbl>
              <a:tblPr/>
              <a:tblGrid>
                <a:gridCol w="517525"/>
                <a:gridCol w="519113"/>
                <a:gridCol w="517525"/>
                <a:gridCol w="519112"/>
                <a:gridCol w="517525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2D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32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36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37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38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566" name="表格 65565"/>
          <p:cNvGraphicFramePr/>
          <p:nvPr/>
        </p:nvGraphicFramePr>
        <p:xfrm>
          <a:off x="6232525" y="3897313"/>
          <a:ext cx="2073275" cy="396875"/>
        </p:xfrm>
        <a:graphic>
          <a:graphicData uri="http://schemas.openxmlformats.org/drawingml/2006/table">
            <a:tbl>
              <a:tblPr/>
              <a:tblGrid>
                <a:gridCol w="519113"/>
                <a:gridCol w="517525"/>
                <a:gridCol w="519112"/>
                <a:gridCol w="517525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32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36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37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78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578" name="表格 65577"/>
          <p:cNvGraphicFramePr/>
          <p:nvPr/>
        </p:nvGraphicFramePr>
        <p:xfrm>
          <a:off x="6200775" y="3287713"/>
          <a:ext cx="1543050" cy="396875"/>
        </p:xfrm>
        <a:graphic>
          <a:graphicData uri="http://schemas.openxmlformats.org/drawingml/2006/table">
            <a:tbl>
              <a:tblPr/>
              <a:tblGrid>
                <a:gridCol w="514350"/>
                <a:gridCol w="514350"/>
                <a:gridCol w="514350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33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35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35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7636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6656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十进制数串</a:t>
            </a:r>
            <a:endParaRPr lang="zh-CN" altLang="en-US"/>
          </a:p>
        </p:txBody>
      </p:sp>
      <p:sp>
        <p:nvSpPr>
          <p:cNvPr id="68610" name="文本占位符 66562"/>
          <p:cNvSpPr>
            <a:spLocks noGrp="1"/>
          </p:cNvSpPr>
          <p:nvPr>
            <p:ph idx="1"/>
          </p:nvPr>
        </p:nvSpPr>
        <p:spPr>
          <a:xfrm>
            <a:off x="611188" y="1295400"/>
            <a:ext cx="7993062" cy="4572000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2" charset="0"/>
              </a:rPr>
              <a:t>压缩的十进制数串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半个字节存放一个十进制数位或符号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1100</a:t>
            </a:r>
            <a:r>
              <a:rPr lang="zh-CN" altLang="en-US"/>
              <a:t>表示正号，</a:t>
            </a:r>
            <a:r>
              <a:rPr lang="en-US" altLang="zh-CN"/>
              <a:t>1101</a:t>
            </a:r>
            <a:r>
              <a:rPr lang="zh-CN" altLang="en-US"/>
              <a:t>表示负号，放最低位之后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所有位数之和必须是偶数，否则最高为补</a:t>
            </a:r>
            <a:r>
              <a:rPr lang="en-US" altLang="zh-CN"/>
              <a:t>0</a:t>
            </a:r>
            <a:endParaRPr lang="en-US" altLang="zh-CN"/>
          </a:p>
          <a:p>
            <a:pPr lvl="2">
              <a:lnSpc>
                <a:spcPct val="170000"/>
              </a:lnSpc>
              <a:buNone/>
            </a:pPr>
            <a:r>
              <a:rPr lang="en-US" altLang="zh-CN" sz="2100">
                <a:solidFill>
                  <a:srgbClr val="A50021"/>
                </a:solidFill>
                <a:latin typeface="Times New Roman" pitchFamily="2" charset="0"/>
              </a:rPr>
              <a:t>+</a:t>
            </a:r>
            <a:r>
              <a:rPr lang="en-US" altLang="zh-CN" sz="2100">
                <a:latin typeface="Times New Roman" pitchFamily="2" charset="0"/>
              </a:rPr>
              <a:t>135</a:t>
            </a:r>
            <a:endParaRPr lang="en-US" altLang="zh-CN" sz="2100">
              <a:latin typeface="Times New Roman" pitchFamily="2" charset="0"/>
            </a:endParaRPr>
          </a:p>
          <a:p>
            <a:pPr lvl="2">
              <a:lnSpc>
                <a:spcPct val="170000"/>
              </a:lnSpc>
              <a:buNone/>
            </a:pPr>
            <a:r>
              <a:rPr lang="en-US" altLang="zh-CN" sz="2100">
                <a:solidFill>
                  <a:srgbClr val="A50021"/>
                </a:solidFill>
                <a:latin typeface="Times New Roman" pitchFamily="2" charset="0"/>
              </a:rPr>
              <a:t>-</a:t>
            </a:r>
            <a:r>
              <a:rPr lang="en-US" altLang="zh-CN" sz="2100">
                <a:latin typeface="Times New Roman" pitchFamily="2" charset="0"/>
              </a:rPr>
              <a:t>2678</a:t>
            </a:r>
            <a:endParaRPr lang="en-US" altLang="zh-CN" sz="2100">
              <a:latin typeface="Times New Roman" pitchFamily="2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latin typeface="Times New Roman" pitchFamily="2" charset="0"/>
              </a:rPr>
              <a:t>用于直接的十进制运算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66564" name="表格 66563"/>
          <p:cNvGraphicFramePr/>
          <p:nvPr/>
        </p:nvGraphicFramePr>
        <p:xfrm>
          <a:off x="2843213" y="3789363"/>
          <a:ext cx="3048000" cy="39687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0001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0011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0101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solidFill>
                            <a:srgbClr val="A50021"/>
                          </a:solidFill>
                          <a:latin typeface="Times New Roman" pitchFamily="2" charset="0"/>
                        </a:rPr>
                        <a:t>1100</a:t>
                      </a:r>
                      <a:endParaRPr lang="en-US" altLang="zh-CN" sz="2000">
                        <a:solidFill>
                          <a:srgbClr val="A50021"/>
                        </a:solidFill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6576" name="表格 66575"/>
          <p:cNvGraphicFramePr/>
          <p:nvPr/>
        </p:nvGraphicFramePr>
        <p:xfrm>
          <a:off x="2843213" y="4356100"/>
          <a:ext cx="4572000" cy="396875"/>
        </p:xfrm>
        <a:graphic>
          <a:graphicData uri="http://schemas.openxmlformats.org/drawingml/2006/table">
            <a:tbl>
              <a:tblPr/>
              <a:tblGrid>
                <a:gridCol w="781050"/>
                <a:gridCol w="742950"/>
                <a:gridCol w="762000"/>
                <a:gridCol w="762000"/>
                <a:gridCol w="762000"/>
                <a:gridCol w="762000"/>
              </a:tblGrid>
              <a:tr h="3968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0000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0010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0110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0111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</a:rPr>
                        <a:t>1000</a:t>
                      </a:r>
                      <a:endParaRPr lang="en-US" altLang="zh-CN" sz="2000"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solidFill>
                            <a:srgbClr val="A50021"/>
                          </a:solidFill>
                          <a:latin typeface="Times New Roman" pitchFamily="2" charset="0"/>
                        </a:rPr>
                        <a:t>1101</a:t>
                      </a:r>
                      <a:endParaRPr lang="en-US" altLang="zh-CN" sz="2000">
                        <a:solidFill>
                          <a:srgbClr val="A50021"/>
                        </a:solidFill>
                        <a:latin typeface="Times New Roman" pitchFamily="2" charset="0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3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864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文本占位符 67585"/>
          <p:cNvSpPr>
            <a:spLocks noGrp="1"/>
          </p:cNvSpPr>
          <p:nvPr>
            <p:ph idx="1"/>
          </p:nvPr>
        </p:nvSpPr>
        <p:spPr>
          <a:xfrm>
            <a:off x="623888" y="1196975"/>
            <a:ext cx="7543800" cy="1177925"/>
          </a:xfrm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en-US"/>
              <a:t>十进制数编码</a:t>
            </a:r>
            <a:r>
              <a:rPr lang="en-US" altLang="zh-CN"/>
              <a:t>(</a:t>
            </a:r>
            <a:r>
              <a:rPr lang="en-US" altLang="zh-CN">
                <a:latin typeface="Times New Roman" pitchFamily="2" charset="0"/>
              </a:rPr>
              <a:t>BCD</a:t>
            </a:r>
            <a:r>
              <a:rPr lang="zh-CN" altLang="en-US"/>
              <a:t>码</a:t>
            </a:r>
            <a:r>
              <a:rPr lang="en-US" altLang="zh-CN"/>
              <a:t>)</a:t>
            </a:r>
            <a:endParaRPr lang="en-US" altLang="zh-CN" sz="2600">
              <a:latin typeface="Times New Roman" pitchFamily="2" charset="0"/>
            </a:endParaRPr>
          </a:p>
          <a:p>
            <a:pPr>
              <a:buNone/>
            </a:pP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67587" name="文本框 67586"/>
          <p:cNvSpPr txBox="1"/>
          <p:nvPr/>
        </p:nvSpPr>
        <p:spPr>
          <a:xfrm>
            <a:off x="395288" y="1939925"/>
            <a:ext cx="6400800" cy="4213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1" indent="0" eaLnBrk="1" hangingPunct="1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altLang="zh-CN" sz="2600">
                <a:latin typeface="Times New Roman" pitchFamily="2" charset="0"/>
                <a:ea typeface="宋体" charset="-122"/>
              </a:rPr>
              <a:t> 8421</a:t>
            </a:r>
            <a:r>
              <a:rPr lang="zh-CN" altLang="en-US" sz="2600">
                <a:latin typeface="Times New Roman" pitchFamily="2" charset="0"/>
                <a:ea typeface="宋体" charset="-122"/>
              </a:rPr>
              <a:t>码（有权码）</a:t>
            </a:r>
            <a:endParaRPr lang="zh-CN" altLang="en-US" sz="2600">
              <a:latin typeface="Times New Roman" pitchFamily="2" charset="0"/>
              <a:ea typeface="宋体" charset="-122"/>
            </a:endParaRPr>
          </a:p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400">
                <a:latin typeface="Times New Roman" pitchFamily="2" charset="0"/>
                <a:ea typeface="隶书" pitchFamily="1" charset="-122"/>
              </a:rPr>
              <a:t>D = 8b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3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+ 4b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+ 2b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+ 1b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0</a:t>
            </a:r>
            <a:endParaRPr lang="en-US" altLang="zh-CN" sz="1600">
              <a:latin typeface="Times New Roman" pitchFamily="2" charset="0"/>
              <a:ea typeface="隶书" pitchFamily="1" charset="-122"/>
            </a:endParaRPr>
          </a:p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>
                <a:latin typeface="Times New Roman" pitchFamily="2" charset="0"/>
                <a:ea typeface="隶书" pitchFamily="1" charset="-122"/>
              </a:rPr>
              <a:t>非法码：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1010 ~ 1111</a:t>
            </a:r>
            <a:endParaRPr lang="en-US" altLang="zh-CN" sz="2400">
              <a:latin typeface="Times New Roman" pitchFamily="2" charset="0"/>
              <a:ea typeface="隶书" pitchFamily="1" charset="-122"/>
            </a:endParaRPr>
          </a:p>
          <a:p>
            <a:pPr lvl="1" indent="0" eaLnBrk="1" hangingPunct="1">
              <a:spcBef>
                <a:spcPct val="20000"/>
              </a:spcBef>
              <a:buChar char="–"/>
            </a:pPr>
            <a:r>
              <a:rPr lang="en-US" altLang="zh-CN" sz="2600">
                <a:latin typeface="Times New Roman" pitchFamily="2" charset="0"/>
                <a:ea typeface="宋体" charset="-122"/>
              </a:rPr>
              <a:t> 2421</a:t>
            </a:r>
            <a:r>
              <a:rPr lang="zh-CN" altLang="en-US" sz="2600">
                <a:latin typeface="Times New Roman" pitchFamily="2" charset="0"/>
                <a:ea typeface="宋体" charset="-122"/>
              </a:rPr>
              <a:t>码（有权码）</a:t>
            </a:r>
            <a:endParaRPr lang="zh-CN" altLang="en-US" sz="2600">
              <a:latin typeface="Times New Roman" pitchFamily="2" charset="0"/>
              <a:ea typeface="宋体" charset="-122"/>
            </a:endParaRPr>
          </a:p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2400">
                <a:latin typeface="Times New Roman" pitchFamily="2" charset="0"/>
                <a:ea typeface="隶书" pitchFamily="1" charset="-122"/>
              </a:rPr>
              <a:t>D = 2b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3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+ 4b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+ 2b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+ 1b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0</a:t>
            </a:r>
            <a:endParaRPr lang="en-US" altLang="zh-CN" sz="1600">
              <a:latin typeface="Times New Roman" pitchFamily="2" charset="0"/>
              <a:ea typeface="隶书" pitchFamily="1" charset="-122"/>
            </a:endParaRPr>
          </a:p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对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9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的自补码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>
                <a:latin typeface="Times New Roman" pitchFamily="2" charset="0"/>
                <a:ea typeface="隶书" pitchFamily="1" charset="-122"/>
              </a:rPr>
              <a:t>非法码： 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0101 ~ 1010</a:t>
            </a:r>
            <a:endParaRPr lang="en-US" altLang="zh-CN" sz="2400">
              <a:latin typeface="Times New Roman" pitchFamily="2" charset="0"/>
              <a:ea typeface="隶书" pitchFamily="1" charset="-122"/>
            </a:endParaRPr>
          </a:p>
          <a:p>
            <a:pPr lvl="1" indent="0" eaLnBrk="1" hangingPunct="1">
              <a:spcBef>
                <a:spcPct val="20000"/>
              </a:spcBef>
              <a:buChar char="–"/>
            </a:pPr>
            <a:r>
              <a:rPr lang="en-US" altLang="zh-CN" sz="2600">
                <a:latin typeface="Times New Roman" pitchFamily="2" charset="0"/>
                <a:ea typeface="宋体" charset="-122"/>
              </a:rPr>
              <a:t> </a:t>
            </a:r>
            <a:r>
              <a:rPr lang="zh-CN" altLang="en-US" sz="2600">
                <a:latin typeface="Times New Roman" pitchFamily="2" charset="0"/>
                <a:ea typeface="宋体" charset="-122"/>
              </a:rPr>
              <a:t>余</a:t>
            </a:r>
            <a:r>
              <a:rPr lang="en-US" altLang="zh-CN" sz="2600">
                <a:latin typeface="Times New Roman" pitchFamily="2" charset="0"/>
                <a:ea typeface="宋体" charset="-122"/>
              </a:rPr>
              <a:t>3</a:t>
            </a:r>
            <a:r>
              <a:rPr lang="zh-CN" altLang="en-US" sz="2600">
                <a:latin typeface="Times New Roman" pitchFamily="2" charset="0"/>
                <a:ea typeface="宋体" charset="-122"/>
              </a:rPr>
              <a:t>码（无权码）</a:t>
            </a:r>
            <a:endParaRPr lang="zh-CN" altLang="en-US" sz="2600">
              <a:latin typeface="Times New Roman" pitchFamily="2" charset="0"/>
              <a:ea typeface="宋体" charset="-122"/>
            </a:endParaRPr>
          </a:p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对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9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的自补码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  <a:p>
            <a:pPr lvl="2" indent="0" eaLnBrk="1" hangingPunct="1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400">
                <a:latin typeface="Times New Roman" pitchFamily="2" charset="0"/>
                <a:ea typeface="隶书" pitchFamily="1" charset="-122"/>
              </a:rPr>
              <a:t>非法码： 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0000 ~ 0010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、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1101 ~ 1111</a:t>
            </a:r>
            <a:endParaRPr lang="en-US" altLang="zh-CN" sz="2400">
              <a:latin typeface="Times New Roman" pitchFamily="2" charset="0"/>
              <a:ea typeface="隶书" pitchFamily="1" charset="-122"/>
            </a:endParaRPr>
          </a:p>
        </p:txBody>
      </p:sp>
      <p:graphicFrame>
        <p:nvGraphicFramePr>
          <p:cNvPr id="69635" name="表格 69634"/>
          <p:cNvGraphicFramePr/>
          <p:nvPr/>
        </p:nvGraphicFramePr>
        <p:xfrm>
          <a:off x="4814888" y="1344613"/>
          <a:ext cx="3276600" cy="4456112"/>
        </p:xfrm>
        <a:graphic>
          <a:graphicData uri="http://schemas.openxmlformats.org/drawingml/2006/table">
            <a:tbl>
              <a:tblPr/>
              <a:tblGrid>
                <a:gridCol w="457200"/>
                <a:gridCol w="990600"/>
                <a:gridCol w="990600"/>
                <a:gridCol w="838200"/>
              </a:tblGrid>
              <a:tr h="404813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endParaRPr lang="zh-CN" altLang="en-US" sz="2000">
                        <a:latin typeface="Arial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8421</a:t>
                      </a:r>
                      <a:r>
                        <a:rPr lang="zh-CN" altLang="en-US" sz="2000">
                          <a:latin typeface="Arial" charset="0"/>
                          <a:ea typeface="宋体" charset="-122"/>
                        </a:rPr>
                        <a:t>码</a:t>
                      </a:r>
                      <a:endParaRPr lang="zh-CN" altLang="en-US" sz="2000">
                        <a:latin typeface="Arial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2421</a:t>
                      </a:r>
                      <a:r>
                        <a:rPr lang="zh-CN" altLang="en-US" sz="2000">
                          <a:latin typeface="Arial" charset="0"/>
                          <a:ea typeface="宋体" charset="-122"/>
                        </a:rPr>
                        <a:t>码</a:t>
                      </a:r>
                      <a:endParaRPr lang="zh-CN" altLang="en-US" sz="2000">
                        <a:latin typeface="Arial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zh-CN" altLang="en-US" sz="2000">
                          <a:latin typeface="Arial" charset="0"/>
                          <a:ea typeface="宋体" charset="-122"/>
                        </a:rPr>
                        <a:t>余</a:t>
                      </a: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3</a:t>
                      </a:r>
                      <a:r>
                        <a:rPr lang="zh-CN" altLang="en-US" sz="2000">
                          <a:latin typeface="Arial" charset="0"/>
                          <a:ea typeface="宋体" charset="-122"/>
                        </a:rPr>
                        <a:t>码</a:t>
                      </a:r>
                      <a:endParaRPr lang="zh-CN" altLang="en-US" sz="2000">
                        <a:latin typeface="Arial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404812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0011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0001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0001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2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0010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0010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0101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2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3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0011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0011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0110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4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0111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2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5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0101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1011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1000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404813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6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0110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1100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1001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404812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7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0111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1101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1010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406400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8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1000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1110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1011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404813"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9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1001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1111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 wrap="square"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+mn-cs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None/>
                      </a:pPr>
                      <a:r>
                        <a:rPr lang="en-US" altLang="zh-CN" sz="2000">
                          <a:latin typeface="Times New Roman" pitchFamily="2" charset="0"/>
                          <a:ea typeface="宋体" charset="-122"/>
                        </a:rPr>
                        <a:t>1100</a:t>
                      </a:r>
                      <a:endParaRPr lang="en-US" altLang="zh-CN" sz="2000">
                        <a:latin typeface="Times New Roman" pitchFamily="2" charset="0"/>
                        <a:ea typeface="宋体" charset="-122"/>
                      </a:endParaRPr>
                    </a:p>
                  </a:txBody>
                  <a:tcPr anchor="t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99CCFF"/>
                      </a:fgClr>
                      <a:bgClr>
                        <a:srgbClr val="FFFFFF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9697" name="标题 67649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十进制数串</a:t>
            </a:r>
            <a:endParaRPr lang="zh-CN" altLang="en-US"/>
          </a:p>
        </p:txBody>
      </p:sp>
      <p:sp>
        <p:nvSpPr>
          <p:cNvPr id="6969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69699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charRg st="1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587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7587">
                                            <p:txEl>
                                              <p:charRg st="66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9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587">
                                            <p:txEl>
                                              <p:charRg st="92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9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charRg st="9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1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charRg st="116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2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587">
                                            <p:txEl>
                                              <p:charRg st="126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33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7587">
                                            <p:txEl>
                                              <p:charRg st="133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ldLvl="2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68609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0658" name="文本占位符 68610"/>
          <p:cNvSpPr>
            <a:spLocks noGrp="1"/>
          </p:cNvSpPr>
          <p:nvPr>
            <p:ph idx="1"/>
          </p:nvPr>
        </p:nvSpPr>
        <p:spPr>
          <a:xfrm>
            <a:off x="611188" y="1295400"/>
            <a:ext cx="7543800" cy="4572000"/>
          </a:xfrm>
        </p:spPr>
        <p:txBody>
          <a:bodyPr anchor="t"/>
          <a:p>
            <a:r>
              <a:rPr lang="zh-CN" altLang="en-US"/>
              <a:t>校验技术 </a:t>
            </a:r>
            <a:endParaRPr lang="zh-CN" altLang="en-US"/>
          </a:p>
          <a:p>
            <a:pPr lvl="1"/>
            <a:r>
              <a:rPr lang="zh-CN" altLang="en-US"/>
              <a:t>奇偶校验码</a:t>
            </a:r>
            <a:endParaRPr lang="zh-CN" altLang="en-US"/>
          </a:p>
          <a:p>
            <a:pPr lvl="1"/>
            <a:r>
              <a:rPr lang="zh-CN" altLang="en-US"/>
              <a:t>海明校验码</a:t>
            </a:r>
            <a:endParaRPr lang="zh-CN" altLang="en-US"/>
          </a:p>
          <a:p>
            <a:pPr lvl="2"/>
            <a:r>
              <a:rPr lang="zh-CN" altLang="en-US"/>
              <a:t>编码生成</a:t>
            </a:r>
            <a:endParaRPr lang="zh-CN" altLang="en-US"/>
          </a:p>
          <a:p>
            <a:pPr lvl="2"/>
            <a:r>
              <a:rPr lang="zh-CN" altLang="en-US"/>
              <a:t>校验</a:t>
            </a:r>
            <a:endParaRPr lang="zh-CN" altLang="en-US"/>
          </a:p>
          <a:p>
            <a:pPr lvl="1"/>
            <a:r>
              <a:rPr lang="zh-CN" altLang="en-US"/>
              <a:t>循环冗余校验码（</a:t>
            </a:r>
            <a:r>
              <a:rPr lang="en-US" altLang="zh-CN">
                <a:latin typeface="Times New Roman" pitchFamily="2" charset="0"/>
              </a:rPr>
              <a:t>CRC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编码方式</a:t>
            </a:r>
            <a:endParaRPr lang="zh-CN" altLang="en-US"/>
          </a:p>
          <a:p>
            <a:pPr lvl="2"/>
            <a:r>
              <a:rPr lang="zh-CN" altLang="en-US"/>
              <a:t>校验与纠错</a:t>
            </a:r>
            <a:endParaRPr lang="zh-CN" altLang="en-US"/>
          </a:p>
          <a:p>
            <a:pPr lvl="2"/>
            <a:r>
              <a:rPr lang="zh-CN" altLang="en-US"/>
              <a:t>生成多项式的选取</a:t>
            </a:r>
            <a:endParaRPr lang="zh-CN" altLang="en-US"/>
          </a:p>
        </p:txBody>
      </p:sp>
      <p:sp>
        <p:nvSpPr>
          <p:cNvPr id="7065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066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6963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2-1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1682" name="文本占位符 69634"/>
          <p:cNvSpPr>
            <a:spLocks noGrp="1"/>
          </p:cNvSpPr>
          <p:nvPr>
            <p:ph idx="1"/>
          </p:nvPr>
        </p:nvSpPr>
        <p:spPr>
          <a:xfrm>
            <a:off x="539750" y="1295400"/>
            <a:ext cx="7543800" cy="4572000"/>
          </a:xfrm>
        </p:spPr>
        <p:txBody>
          <a:bodyPr anchor="t"/>
          <a:p>
            <a:r>
              <a:rPr lang="zh-CN" altLang="en-US"/>
              <a:t>奇偶校验码的概念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若干有效信息位 </a:t>
            </a:r>
            <a:r>
              <a:rPr lang="en-US" altLang="zh-CN"/>
              <a:t>+ </a:t>
            </a:r>
            <a:r>
              <a:rPr lang="zh-CN" altLang="en-US"/>
              <a:t>一位校验位 </a:t>
            </a:r>
            <a:r>
              <a:rPr lang="en-US" altLang="zh-CN"/>
              <a:t>= </a:t>
            </a:r>
            <a:r>
              <a:rPr lang="zh-CN" altLang="en-US"/>
              <a:t>校验码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奇校验：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使整个校验码中“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1”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的个数为奇数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偶校验：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使整个校验码中“</a:t>
            </a:r>
            <a:r>
              <a:rPr lang="en-US" altLang="zh-CN" sz="2400">
                <a:latin typeface="隶书" pitchFamily="1" charset="-122"/>
                <a:ea typeface="隶书" pitchFamily="1" charset="-122"/>
              </a:rPr>
              <a:t>1”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的个数为偶数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/>
              <a:t>奇偶校验码的编码</a:t>
            </a:r>
            <a:endParaRPr lang="zh-CN" altLang="en-US" sz="2800"/>
          </a:p>
          <a:p>
            <a:pPr lvl="1">
              <a:lnSpc>
                <a:spcPct val="120000"/>
              </a:lnSpc>
              <a:buNone/>
            </a:pP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7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6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5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4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3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0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P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even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 P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odd    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偶校验码  奇校验码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   </a:t>
            </a:r>
            <a:r>
              <a:rPr lang="en-US" altLang="zh-CN" sz="2400" b="1">
                <a:latin typeface="隶书" pitchFamily="1" charset="-122"/>
                <a:ea typeface="隶书" pitchFamily="1" charset="-122"/>
              </a:rPr>
              <a:t>10110010      </a:t>
            </a:r>
            <a:r>
              <a:rPr lang="en-US" altLang="zh-CN" sz="24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0</a:t>
            </a:r>
            <a:r>
              <a:rPr lang="en-US" altLang="zh-CN" sz="2400" b="1">
                <a:latin typeface="隶书" pitchFamily="1" charset="-122"/>
                <a:ea typeface="隶书" pitchFamily="1" charset="-122"/>
              </a:rPr>
              <a:t>   </a:t>
            </a:r>
            <a:r>
              <a:rPr lang="en-US" altLang="zh-CN" sz="2400" b="1">
                <a:solidFill>
                  <a:srgbClr val="008080"/>
                </a:solidFill>
                <a:latin typeface="隶书" pitchFamily="1" charset="-122"/>
                <a:ea typeface="隶书" pitchFamily="1" charset="-122"/>
              </a:rPr>
              <a:t>1</a:t>
            </a:r>
            <a:r>
              <a:rPr lang="en-US" altLang="zh-CN" sz="2400" b="1">
                <a:latin typeface="隶书" pitchFamily="1" charset="-122"/>
                <a:ea typeface="隶书" pitchFamily="1" charset="-122"/>
              </a:rPr>
              <a:t>  10110010</a:t>
            </a:r>
            <a:r>
              <a:rPr lang="en-US" altLang="zh-CN" sz="24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0</a:t>
            </a:r>
            <a:r>
              <a:rPr lang="en-US" altLang="zh-CN" sz="2400" b="1">
                <a:latin typeface="隶书" pitchFamily="1" charset="-122"/>
                <a:ea typeface="隶书" pitchFamily="1" charset="-122"/>
              </a:rPr>
              <a:t> 10110010</a:t>
            </a:r>
            <a:r>
              <a:rPr lang="en-US" altLang="zh-CN" sz="2400" b="1">
                <a:solidFill>
                  <a:srgbClr val="008080"/>
                </a:solidFill>
                <a:latin typeface="隶书" pitchFamily="1" charset="-122"/>
                <a:ea typeface="隶书" pitchFamily="1" charset="-122"/>
              </a:rPr>
              <a:t>1</a:t>
            </a:r>
            <a:endParaRPr lang="en-US" altLang="zh-CN" sz="2400" b="1">
              <a:solidFill>
                <a:srgbClr val="008080"/>
              </a:solidFill>
              <a:latin typeface="隶书" pitchFamily="1" charset="-122"/>
              <a:ea typeface="隶书" pitchFamily="1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>
                <a:latin typeface="隶书" pitchFamily="1" charset="-122"/>
                <a:ea typeface="隶书" pitchFamily="1" charset="-122"/>
              </a:rPr>
              <a:t>   01110110      </a:t>
            </a:r>
            <a:r>
              <a:rPr lang="en-US" altLang="zh-CN" sz="24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1</a:t>
            </a:r>
            <a:r>
              <a:rPr lang="en-US" altLang="zh-CN" sz="2400" b="1">
                <a:latin typeface="隶书" pitchFamily="1" charset="-122"/>
                <a:ea typeface="隶书" pitchFamily="1" charset="-122"/>
              </a:rPr>
              <a:t>   </a:t>
            </a:r>
            <a:r>
              <a:rPr lang="en-US" altLang="zh-CN" sz="2400" b="1">
                <a:solidFill>
                  <a:srgbClr val="008080"/>
                </a:solidFill>
                <a:latin typeface="隶书" pitchFamily="1" charset="-122"/>
                <a:ea typeface="隶书" pitchFamily="1" charset="-122"/>
              </a:rPr>
              <a:t>0</a:t>
            </a:r>
            <a:r>
              <a:rPr lang="en-US" altLang="zh-CN" sz="2400" b="1">
                <a:latin typeface="隶书" pitchFamily="1" charset="-122"/>
                <a:ea typeface="隶书" pitchFamily="1" charset="-122"/>
              </a:rPr>
              <a:t>  01110110</a:t>
            </a:r>
            <a:r>
              <a:rPr lang="en-US" altLang="zh-CN" sz="24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1</a:t>
            </a:r>
            <a:r>
              <a:rPr lang="en-US" altLang="zh-CN" sz="2400" b="1">
                <a:latin typeface="隶书" pitchFamily="1" charset="-122"/>
                <a:ea typeface="隶书" pitchFamily="1" charset="-122"/>
              </a:rPr>
              <a:t> 01110110</a:t>
            </a:r>
            <a:r>
              <a:rPr lang="en-US" altLang="zh-CN" sz="2400" b="1">
                <a:solidFill>
                  <a:srgbClr val="008080"/>
                </a:solidFill>
                <a:latin typeface="隶书" pitchFamily="1" charset="-122"/>
                <a:ea typeface="隶书" pitchFamily="1" charset="-122"/>
              </a:rPr>
              <a:t>0</a:t>
            </a:r>
            <a:endParaRPr lang="en-US" altLang="zh-CN" sz="2400" b="1">
              <a:solidFill>
                <a:srgbClr val="00808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7168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168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标题 7065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2-2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2706" name="文本占位符 70658"/>
          <p:cNvSpPr>
            <a:spLocks noGrp="1"/>
          </p:cNvSpPr>
          <p:nvPr>
            <p:ph idx="1"/>
          </p:nvPr>
        </p:nvSpPr>
        <p:spPr>
          <a:xfrm>
            <a:off x="539750" y="1295400"/>
            <a:ext cx="7543800" cy="45720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3400"/>
              <a:t>奇偶校验码的形成</a:t>
            </a:r>
            <a:endParaRPr lang="zh-CN" altLang="en-US" sz="3400"/>
          </a:p>
          <a:p>
            <a:pPr lvl="1">
              <a:lnSpc>
                <a:spcPct val="90000"/>
              </a:lnSpc>
              <a:buNone/>
            </a:pP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7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6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5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4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3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0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 =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偶形成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=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P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even</a:t>
            </a:r>
            <a:endParaRPr lang="en-US" altLang="zh-CN" sz="2400">
              <a:latin typeface="Times New Roman" pitchFamily="2" charset="0"/>
              <a:ea typeface="隶书" pitchFamily="1" charset="-122"/>
            </a:endParaRPr>
          </a:p>
          <a:p>
            <a:pPr lvl="1">
              <a:lnSpc>
                <a:spcPct val="160000"/>
              </a:lnSpc>
              <a:buNone/>
            </a:pP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7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6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5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4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3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0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=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奇形成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=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P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odd</a:t>
            </a:r>
            <a:endParaRPr lang="en-US" altLang="zh-CN" sz="3000"/>
          </a:p>
          <a:p>
            <a:pPr>
              <a:lnSpc>
                <a:spcPct val="90000"/>
              </a:lnSpc>
            </a:pPr>
            <a:r>
              <a:rPr lang="zh-CN" altLang="en-US" sz="3400"/>
              <a:t>奇偶校验码的校验</a:t>
            </a:r>
            <a:endParaRPr lang="zh-CN" altLang="en-US" sz="3400"/>
          </a:p>
          <a:p>
            <a:pPr lvl="1">
              <a:lnSpc>
                <a:spcPct val="90000"/>
              </a:lnSpc>
              <a:buNone/>
            </a:pP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7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6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5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4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3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0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P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even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= 1 =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偶校验错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7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6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5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4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3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0    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P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odd 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= 1 =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奇校验错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400"/>
              <a:t>奇偶校验码的缺点</a:t>
            </a:r>
            <a:endParaRPr lang="zh-CN" altLang="en-US" sz="3400"/>
          </a:p>
          <a:p>
            <a:pPr lvl="1">
              <a:lnSpc>
                <a:spcPct val="120000"/>
              </a:lnSpc>
            </a:pPr>
            <a:r>
              <a:rPr lang="zh-CN" altLang="en-US" sz="3000"/>
              <a:t>不能检查偶数位错，不能纠错</a:t>
            </a:r>
            <a:endParaRPr lang="zh-CN" altLang="en-US" sz="3000"/>
          </a:p>
        </p:txBody>
      </p:sp>
      <p:grpSp>
        <p:nvGrpSpPr>
          <p:cNvPr id="72707" name="组合 70659"/>
          <p:cNvGrpSpPr/>
          <p:nvPr/>
        </p:nvGrpSpPr>
        <p:grpSpPr>
          <a:xfrm>
            <a:off x="1271588" y="3573463"/>
            <a:ext cx="3995737" cy="228600"/>
            <a:chOff x="0" y="0"/>
            <a:chExt cx="2517" cy="144"/>
          </a:xfrm>
        </p:grpSpPr>
        <p:sp>
          <p:nvSpPr>
            <p:cNvPr id="72708" name="椭圆 70660"/>
            <p:cNvSpPr/>
            <p:nvPr/>
          </p:nvSpPr>
          <p:spPr>
            <a:xfrm>
              <a:off x="0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09" name="椭圆 70661"/>
            <p:cNvSpPr/>
            <p:nvPr/>
          </p:nvSpPr>
          <p:spPr>
            <a:xfrm>
              <a:off x="339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10" name="椭圆 70662"/>
            <p:cNvSpPr/>
            <p:nvPr/>
          </p:nvSpPr>
          <p:spPr>
            <a:xfrm>
              <a:off x="681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11" name="椭圆 70663"/>
            <p:cNvSpPr/>
            <p:nvPr/>
          </p:nvSpPr>
          <p:spPr>
            <a:xfrm>
              <a:off x="1026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12" name="椭圆 70664"/>
            <p:cNvSpPr/>
            <p:nvPr/>
          </p:nvSpPr>
          <p:spPr>
            <a:xfrm>
              <a:off x="1365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13" name="椭圆 70665"/>
            <p:cNvSpPr/>
            <p:nvPr/>
          </p:nvSpPr>
          <p:spPr>
            <a:xfrm>
              <a:off x="1701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14" name="椭圆 70666"/>
            <p:cNvSpPr/>
            <p:nvPr/>
          </p:nvSpPr>
          <p:spPr>
            <a:xfrm>
              <a:off x="2037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15" name="椭圆 70667"/>
            <p:cNvSpPr/>
            <p:nvPr/>
          </p:nvSpPr>
          <p:spPr>
            <a:xfrm>
              <a:off x="2373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2716" name="组合 70668"/>
          <p:cNvGrpSpPr/>
          <p:nvPr/>
        </p:nvGrpSpPr>
        <p:grpSpPr>
          <a:xfrm>
            <a:off x="1258888" y="4162425"/>
            <a:ext cx="3995737" cy="228600"/>
            <a:chOff x="0" y="0"/>
            <a:chExt cx="2517" cy="144"/>
          </a:xfrm>
        </p:grpSpPr>
        <p:sp>
          <p:nvSpPr>
            <p:cNvPr id="72717" name="椭圆 70669"/>
            <p:cNvSpPr/>
            <p:nvPr/>
          </p:nvSpPr>
          <p:spPr>
            <a:xfrm>
              <a:off x="0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18" name="椭圆 70670"/>
            <p:cNvSpPr/>
            <p:nvPr/>
          </p:nvSpPr>
          <p:spPr>
            <a:xfrm>
              <a:off x="339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19" name="椭圆 70671"/>
            <p:cNvSpPr/>
            <p:nvPr/>
          </p:nvSpPr>
          <p:spPr>
            <a:xfrm>
              <a:off x="681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20" name="椭圆 70672"/>
            <p:cNvSpPr/>
            <p:nvPr/>
          </p:nvSpPr>
          <p:spPr>
            <a:xfrm>
              <a:off x="1026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21" name="椭圆 70673"/>
            <p:cNvSpPr/>
            <p:nvPr/>
          </p:nvSpPr>
          <p:spPr>
            <a:xfrm>
              <a:off x="1365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22" name="椭圆 70674"/>
            <p:cNvSpPr/>
            <p:nvPr/>
          </p:nvSpPr>
          <p:spPr>
            <a:xfrm>
              <a:off x="1701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23" name="椭圆 70675"/>
            <p:cNvSpPr/>
            <p:nvPr/>
          </p:nvSpPr>
          <p:spPr>
            <a:xfrm>
              <a:off x="2037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24" name="椭圆 70676"/>
            <p:cNvSpPr/>
            <p:nvPr/>
          </p:nvSpPr>
          <p:spPr>
            <a:xfrm>
              <a:off x="2373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2725" name="直接连接符 70677"/>
          <p:cNvSpPr/>
          <p:nvPr/>
        </p:nvSpPr>
        <p:spPr>
          <a:xfrm>
            <a:off x="1073150" y="4106863"/>
            <a:ext cx="4800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72726" name="组合 70678"/>
          <p:cNvGrpSpPr/>
          <p:nvPr/>
        </p:nvGrpSpPr>
        <p:grpSpPr>
          <a:xfrm>
            <a:off x="1258888" y="1960563"/>
            <a:ext cx="3462337" cy="228600"/>
            <a:chOff x="0" y="0"/>
            <a:chExt cx="2181" cy="144"/>
          </a:xfrm>
        </p:grpSpPr>
        <p:sp>
          <p:nvSpPr>
            <p:cNvPr id="72727" name="椭圆 70679"/>
            <p:cNvSpPr/>
            <p:nvPr/>
          </p:nvSpPr>
          <p:spPr>
            <a:xfrm>
              <a:off x="0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28" name="椭圆 70680"/>
            <p:cNvSpPr/>
            <p:nvPr/>
          </p:nvSpPr>
          <p:spPr>
            <a:xfrm>
              <a:off x="339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29" name="椭圆 70681"/>
            <p:cNvSpPr/>
            <p:nvPr/>
          </p:nvSpPr>
          <p:spPr>
            <a:xfrm>
              <a:off x="681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30" name="椭圆 70682"/>
            <p:cNvSpPr/>
            <p:nvPr/>
          </p:nvSpPr>
          <p:spPr>
            <a:xfrm>
              <a:off x="1026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31" name="椭圆 70683"/>
            <p:cNvSpPr/>
            <p:nvPr/>
          </p:nvSpPr>
          <p:spPr>
            <a:xfrm>
              <a:off x="1365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32" name="椭圆 70684"/>
            <p:cNvSpPr/>
            <p:nvPr/>
          </p:nvSpPr>
          <p:spPr>
            <a:xfrm>
              <a:off x="1701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33" name="椭圆 70685"/>
            <p:cNvSpPr/>
            <p:nvPr/>
          </p:nvSpPr>
          <p:spPr>
            <a:xfrm>
              <a:off x="2037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2734" name="直接连接符 70686"/>
          <p:cNvSpPr/>
          <p:nvPr/>
        </p:nvSpPr>
        <p:spPr>
          <a:xfrm>
            <a:off x="1076325" y="2492375"/>
            <a:ext cx="40322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72735" name="组合 70687"/>
          <p:cNvGrpSpPr/>
          <p:nvPr/>
        </p:nvGrpSpPr>
        <p:grpSpPr>
          <a:xfrm>
            <a:off x="1271588" y="2552700"/>
            <a:ext cx="3462337" cy="228600"/>
            <a:chOff x="0" y="0"/>
            <a:chExt cx="2181" cy="144"/>
          </a:xfrm>
        </p:grpSpPr>
        <p:sp>
          <p:nvSpPr>
            <p:cNvPr id="72736" name="椭圆 70688"/>
            <p:cNvSpPr/>
            <p:nvPr/>
          </p:nvSpPr>
          <p:spPr>
            <a:xfrm>
              <a:off x="0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37" name="椭圆 70689"/>
            <p:cNvSpPr/>
            <p:nvPr/>
          </p:nvSpPr>
          <p:spPr>
            <a:xfrm>
              <a:off x="339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38" name="椭圆 70690"/>
            <p:cNvSpPr/>
            <p:nvPr/>
          </p:nvSpPr>
          <p:spPr>
            <a:xfrm>
              <a:off x="681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39" name="椭圆 70691"/>
            <p:cNvSpPr/>
            <p:nvPr/>
          </p:nvSpPr>
          <p:spPr>
            <a:xfrm>
              <a:off x="1026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40" name="椭圆 70692"/>
            <p:cNvSpPr/>
            <p:nvPr/>
          </p:nvSpPr>
          <p:spPr>
            <a:xfrm>
              <a:off x="1365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41" name="椭圆 70693"/>
            <p:cNvSpPr/>
            <p:nvPr/>
          </p:nvSpPr>
          <p:spPr>
            <a:xfrm>
              <a:off x="1701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2742" name="椭圆 70694"/>
            <p:cNvSpPr/>
            <p:nvPr/>
          </p:nvSpPr>
          <p:spPr>
            <a:xfrm>
              <a:off x="2037" y="0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274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274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文本框 71681"/>
          <p:cNvSpPr txBox="1"/>
          <p:nvPr/>
        </p:nvSpPr>
        <p:spPr>
          <a:xfrm>
            <a:off x="1316038" y="4745038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                         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4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              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3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 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2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71683" name="文本框 71682"/>
          <p:cNvSpPr txBox="1"/>
          <p:nvPr/>
        </p:nvSpPr>
        <p:spPr>
          <a:xfrm>
            <a:off x="1316038" y="4745038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8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7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6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   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3731" name="标题 7168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3-1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3732" name="文本占位符 71684"/>
          <p:cNvSpPr>
            <a:spLocks noGrp="1"/>
          </p:cNvSpPr>
          <p:nvPr>
            <p:ph idx="1"/>
          </p:nvPr>
        </p:nvSpPr>
        <p:spPr>
          <a:xfrm>
            <a:off x="539750" y="1268413"/>
            <a:ext cx="7620000" cy="23622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海明校验码 </a:t>
            </a:r>
            <a:r>
              <a:rPr lang="en-US" altLang="zh-CN" sz="2800">
                <a:latin typeface="Times New Roman" pitchFamily="2" charset="0"/>
              </a:rPr>
              <a:t>(</a:t>
            </a:r>
            <a:r>
              <a:rPr lang="zh-CN" altLang="en-US" sz="2800"/>
              <a:t>检一纠一</a:t>
            </a:r>
            <a:r>
              <a:rPr lang="en-US" altLang="zh-CN" sz="2800"/>
              <a:t>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原理：</a:t>
            </a:r>
            <a:r>
              <a:rPr lang="en-US" altLang="zh-CN">
                <a:latin typeface="Times New Roman" pitchFamily="2" charset="0"/>
              </a:rPr>
              <a:t>2</a:t>
            </a:r>
            <a:r>
              <a:rPr lang="en-US" altLang="zh-CN"/>
              <a:t> </a:t>
            </a:r>
            <a:r>
              <a:rPr lang="en-US" altLang="zh-CN" sz="1600"/>
              <a:t> </a:t>
            </a:r>
            <a:r>
              <a:rPr lang="en-US" altLang="zh-CN" sz="2400">
                <a:latin typeface="Times New Roman" pitchFamily="2" charset="0"/>
              </a:rPr>
              <a:t>&gt;= N+K+1 </a:t>
            </a:r>
            <a:r>
              <a:rPr lang="en-US" altLang="zh-CN" sz="2000">
                <a:latin typeface="Times New Roman" pitchFamily="2" charset="0"/>
              </a:rPr>
              <a:t>(N:</a:t>
            </a:r>
            <a:r>
              <a:rPr lang="zh-CN" altLang="en-US" sz="2000">
                <a:latin typeface="Times New Roman" pitchFamily="2" charset="0"/>
                <a:ea typeface="隶书" pitchFamily="1" charset="-122"/>
              </a:rPr>
              <a:t>信息位位数</a:t>
            </a:r>
            <a:r>
              <a:rPr lang="zh-CN" altLang="en-US" sz="2000">
                <a:latin typeface="Times New Roman" pitchFamily="2" charset="0"/>
              </a:rPr>
              <a:t>，</a:t>
            </a:r>
            <a:r>
              <a:rPr lang="en-US" altLang="zh-CN" sz="2000">
                <a:latin typeface="Times New Roman" pitchFamily="2" charset="0"/>
              </a:rPr>
              <a:t>K:</a:t>
            </a:r>
            <a:r>
              <a:rPr lang="zh-CN" altLang="en-US" sz="2000">
                <a:latin typeface="Times New Roman" pitchFamily="2" charset="0"/>
                <a:ea typeface="隶书" pitchFamily="1" charset="-122"/>
              </a:rPr>
              <a:t>校验位位数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)</a:t>
            </a:r>
            <a:endParaRPr lang="en-US" altLang="zh-CN" sz="2000">
              <a:latin typeface="Times New Roman" pitchFamily="2" charset="0"/>
              <a:ea typeface="隶书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编码：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m = n + k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，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m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m-1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…H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</a:t>
            </a:r>
            <a:br>
              <a:rPr lang="en-US" altLang="zh-CN" sz="1800">
                <a:latin typeface="Times New Roman" pitchFamily="2" charset="0"/>
                <a:ea typeface="隶书" pitchFamily="1" charset="-122"/>
              </a:rPr>
            </a:b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            P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i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放于位号为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2   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位置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  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73733" name="文本框 71685"/>
          <p:cNvSpPr txBox="1"/>
          <p:nvPr/>
        </p:nvSpPr>
        <p:spPr>
          <a:xfrm>
            <a:off x="2411413" y="1801813"/>
            <a:ext cx="4286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2" charset="0"/>
                <a:ea typeface="隶书" pitchFamily="1" charset="-122"/>
              </a:rPr>
              <a:t>k</a:t>
            </a:r>
            <a:endParaRPr lang="en-US" altLang="zh-CN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3734" name="文本框 71686"/>
          <p:cNvSpPr txBox="1"/>
          <p:nvPr/>
        </p:nvSpPr>
        <p:spPr>
          <a:xfrm>
            <a:off x="4273550" y="2852738"/>
            <a:ext cx="42862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pitchFamily="2" charset="0"/>
                <a:ea typeface="隶书" pitchFamily="1" charset="-122"/>
              </a:rPr>
              <a:t>i-1</a:t>
            </a:r>
            <a:endParaRPr lang="en-US" altLang="zh-CN" sz="16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1688" name="文本框 71687"/>
          <p:cNvSpPr txBox="1"/>
          <p:nvPr/>
        </p:nvSpPr>
        <p:spPr>
          <a:xfrm>
            <a:off x="768350" y="3421063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2" charset="0"/>
                <a:ea typeface="宋体" charset="-122"/>
              </a:rPr>
              <a:t>例：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位信息位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10101100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，求海明编码的生成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1689" name="文本框 71688"/>
          <p:cNvSpPr txBox="1"/>
          <p:nvPr/>
        </p:nvSpPr>
        <p:spPr>
          <a:xfrm>
            <a:off x="844550" y="3892550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a.  N = 8,  K = 4,   m = n + k = 12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1690" name="文本框 71689"/>
          <p:cNvSpPr txBox="1"/>
          <p:nvPr/>
        </p:nvSpPr>
        <p:spPr>
          <a:xfrm>
            <a:off x="844550" y="434975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  <a:buAutoNum type="alphaLcPeriod" startAt="2"/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12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11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10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9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8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7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6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   </a:t>
            </a:r>
            <a:endParaRPr lang="en-US" altLang="zh-CN" sz="1600">
              <a:latin typeface="Times New Roman" pitchFamily="2" charset="0"/>
              <a:ea typeface="宋体" charset="-122"/>
            </a:endParaRPr>
          </a:p>
        </p:txBody>
      </p:sp>
      <p:grpSp>
        <p:nvGrpSpPr>
          <p:cNvPr id="71691" name="组合 71690"/>
          <p:cNvGrpSpPr/>
          <p:nvPr/>
        </p:nvGrpSpPr>
        <p:grpSpPr>
          <a:xfrm>
            <a:off x="5673725" y="5173663"/>
            <a:ext cx="838200" cy="601662"/>
            <a:chOff x="0" y="0"/>
            <a:chExt cx="528" cy="379"/>
          </a:xfrm>
        </p:grpSpPr>
        <p:sp>
          <p:nvSpPr>
            <p:cNvPr id="73739" name="文本框 71691"/>
            <p:cNvSpPr txBox="1"/>
            <p:nvPr/>
          </p:nvSpPr>
          <p:spPr>
            <a:xfrm>
              <a:off x="30" y="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latin typeface="Times New Roman" pitchFamily="2" charset="0"/>
                  <a:ea typeface="宋体" charset="-122"/>
                </a:rPr>
                <a:t>&lt;</a:t>
              </a:r>
              <a:endParaRPr lang="en-US" altLang="zh-CN" sz="2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3740" name="文本框 71692"/>
            <p:cNvSpPr txBox="1"/>
            <p:nvPr/>
          </p:nvSpPr>
          <p:spPr>
            <a:xfrm>
              <a:off x="0" y="129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(P</a:t>
              </a:r>
              <a:r>
                <a:rPr lang="en-US" altLang="zh-CN" sz="12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 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2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)</a:t>
              </a:r>
              <a:endParaRPr lang="en-US" altLang="zh-CN" sz="2000">
                <a:solidFill>
                  <a:srgbClr val="6600CC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1694" name="组合 71693"/>
          <p:cNvGrpSpPr/>
          <p:nvPr/>
        </p:nvGrpSpPr>
        <p:grpSpPr>
          <a:xfrm>
            <a:off x="4730750" y="5173663"/>
            <a:ext cx="862013" cy="611187"/>
            <a:chOff x="0" y="0"/>
            <a:chExt cx="543" cy="385"/>
          </a:xfrm>
        </p:grpSpPr>
        <p:sp>
          <p:nvSpPr>
            <p:cNvPr id="73742" name="文本框 71694"/>
            <p:cNvSpPr txBox="1"/>
            <p:nvPr/>
          </p:nvSpPr>
          <p:spPr>
            <a:xfrm>
              <a:off x="0" y="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latin typeface="Times New Roman" pitchFamily="2" charset="0"/>
                  <a:ea typeface="宋体" charset="-122"/>
                </a:rPr>
                <a:t>&lt;</a:t>
              </a:r>
              <a:endParaRPr lang="en-US" altLang="zh-CN" sz="2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3743" name="文本框 71695"/>
            <p:cNvSpPr txBox="1"/>
            <p:nvPr/>
          </p:nvSpPr>
          <p:spPr>
            <a:xfrm>
              <a:off x="15" y="135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(P</a:t>
              </a:r>
              <a:r>
                <a:rPr lang="en-US" altLang="zh-CN" sz="12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 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2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)</a:t>
              </a:r>
              <a:endParaRPr lang="en-US" altLang="zh-CN" sz="2000">
                <a:solidFill>
                  <a:srgbClr val="6600CC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1697" name="组合 71696"/>
          <p:cNvGrpSpPr/>
          <p:nvPr/>
        </p:nvGrpSpPr>
        <p:grpSpPr>
          <a:xfrm>
            <a:off x="4211638" y="5273675"/>
            <a:ext cx="838200" cy="815975"/>
            <a:chOff x="0" y="0"/>
            <a:chExt cx="528" cy="354"/>
          </a:xfrm>
        </p:grpSpPr>
        <p:sp>
          <p:nvSpPr>
            <p:cNvPr id="73745" name="文本框 71697"/>
            <p:cNvSpPr txBox="1"/>
            <p:nvPr/>
          </p:nvSpPr>
          <p:spPr>
            <a:xfrm>
              <a:off x="39" y="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latin typeface="Times New Roman" pitchFamily="2" charset="0"/>
                  <a:ea typeface="宋体" charset="-122"/>
                </a:rPr>
                <a:t>&lt;</a:t>
              </a:r>
              <a:endParaRPr lang="en-US" altLang="zh-CN" sz="2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3746" name="文本框 71698"/>
            <p:cNvSpPr txBox="1"/>
            <p:nvPr/>
          </p:nvSpPr>
          <p:spPr>
            <a:xfrm>
              <a:off x="0" y="182"/>
              <a:ext cx="528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(P</a:t>
              </a:r>
              <a:r>
                <a:rPr lang="en-US" altLang="zh-CN" sz="12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 </a:t>
              </a:r>
              <a:r>
                <a:rPr lang="en-US" altLang="zh-CN" sz="20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2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0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)</a:t>
              </a:r>
              <a:endParaRPr lang="en-US" altLang="zh-CN" sz="2000">
                <a:solidFill>
                  <a:srgbClr val="CC0099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1700" name="组合 71699"/>
          <p:cNvGrpSpPr/>
          <p:nvPr/>
        </p:nvGrpSpPr>
        <p:grpSpPr>
          <a:xfrm>
            <a:off x="3492500" y="5187950"/>
            <a:ext cx="1219200" cy="611188"/>
            <a:chOff x="0" y="0"/>
            <a:chExt cx="768" cy="385"/>
          </a:xfrm>
        </p:grpSpPr>
        <p:sp>
          <p:nvSpPr>
            <p:cNvPr id="73748" name="文本框 71700"/>
            <p:cNvSpPr txBox="1"/>
            <p:nvPr/>
          </p:nvSpPr>
          <p:spPr>
            <a:xfrm>
              <a:off x="222" y="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latin typeface="Times New Roman" pitchFamily="2" charset="0"/>
                  <a:ea typeface="宋体" charset="-122"/>
                </a:rPr>
                <a:t>&lt;</a:t>
              </a:r>
              <a:endParaRPr lang="en-US" altLang="zh-CN" sz="2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3749" name="文本框 71701"/>
            <p:cNvSpPr txBox="1"/>
            <p:nvPr/>
          </p:nvSpPr>
          <p:spPr>
            <a:xfrm>
              <a:off x="0" y="135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(P</a:t>
              </a:r>
              <a:r>
                <a:rPr lang="en-US" altLang="zh-CN" sz="12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</a:t>
              </a:r>
              <a:r>
                <a:rPr lang="en-US" altLang="zh-CN" sz="20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2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2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)</a:t>
              </a:r>
              <a:endParaRPr lang="en-US" altLang="zh-CN" sz="2000">
                <a:solidFill>
                  <a:srgbClr val="6600CC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1703" name="组合 71702"/>
          <p:cNvGrpSpPr/>
          <p:nvPr/>
        </p:nvGrpSpPr>
        <p:grpSpPr>
          <a:xfrm>
            <a:off x="2716213" y="5202238"/>
            <a:ext cx="838200" cy="596900"/>
            <a:chOff x="0" y="0"/>
            <a:chExt cx="528" cy="376"/>
          </a:xfrm>
        </p:grpSpPr>
        <p:sp>
          <p:nvSpPr>
            <p:cNvPr id="73751" name="文本框 71703"/>
            <p:cNvSpPr txBox="1"/>
            <p:nvPr/>
          </p:nvSpPr>
          <p:spPr>
            <a:xfrm>
              <a:off x="66" y="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latin typeface="Times New Roman" pitchFamily="2" charset="0"/>
                  <a:ea typeface="宋体" charset="-122"/>
                </a:rPr>
                <a:t>&lt;</a:t>
              </a:r>
              <a:endParaRPr lang="en-US" altLang="zh-CN" sz="2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3752" name="文本框 71704"/>
            <p:cNvSpPr txBox="1"/>
            <p:nvPr/>
          </p:nvSpPr>
          <p:spPr>
            <a:xfrm>
              <a:off x="0" y="126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2" charset="0"/>
                  <a:ea typeface="宋体" charset="-122"/>
                </a:rPr>
                <a:t>(P</a:t>
              </a:r>
              <a:r>
                <a:rPr lang="en-US" altLang="zh-CN" sz="12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4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)</a:t>
              </a:r>
              <a:endParaRPr lang="en-US" altLang="zh-CN" sz="2000">
                <a:solidFill>
                  <a:srgbClr val="6600CC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1706" name="组合 71705"/>
          <p:cNvGrpSpPr/>
          <p:nvPr/>
        </p:nvGrpSpPr>
        <p:grpSpPr>
          <a:xfrm>
            <a:off x="2335213" y="5295900"/>
            <a:ext cx="838200" cy="792163"/>
            <a:chOff x="0" y="0"/>
            <a:chExt cx="528" cy="365"/>
          </a:xfrm>
        </p:grpSpPr>
        <p:sp>
          <p:nvSpPr>
            <p:cNvPr id="73754" name="文本框 71706"/>
            <p:cNvSpPr txBox="1"/>
            <p:nvPr/>
          </p:nvSpPr>
          <p:spPr>
            <a:xfrm>
              <a:off x="18" y="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latin typeface="Times New Roman" pitchFamily="2" charset="0"/>
                  <a:ea typeface="宋体" charset="-122"/>
                </a:rPr>
                <a:t>&lt;</a:t>
              </a:r>
              <a:endParaRPr lang="en-US" altLang="zh-CN" sz="2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3755" name="文本框 71707"/>
            <p:cNvSpPr txBox="1"/>
            <p:nvPr/>
          </p:nvSpPr>
          <p:spPr>
            <a:xfrm>
              <a:off x="0" y="182"/>
              <a:ext cx="528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2" charset="0"/>
                  <a:ea typeface="宋体" charset="-122"/>
                </a:rPr>
                <a:t>(P</a:t>
              </a:r>
              <a:r>
                <a:rPr lang="en-US" altLang="zh-CN" sz="12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</a:t>
              </a:r>
              <a:r>
                <a:rPr lang="en-US" altLang="zh-CN" sz="20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 P</a:t>
              </a:r>
              <a:r>
                <a:rPr lang="en-US" altLang="zh-CN" sz="12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0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)</a:t>
              </a:r>
              <a:endParaRPr lang="en-US" altLang="zh-CN" sz="2000">
                <a:solidFill>
                  <a:srgbClr val="CC0099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1709" name="组合 71708"/>
          <p:cNvGrpSpPr/>
          <p:nvPr/>
        </p:nvGrpSpPr>
        <p:grpSpPr>
          <a:xfrm>
            <a:off x="1530350" y="5187950"/>
            <a:ext cx="1219200" cy="611188"/>
            <a:chOff x="0" y="0"/>
            <a:chExt cx="768" cy="385"/>
          </a:xfrm>
        </p:grpSpPr>
        <p:sp>
          <p:nvSpPr>
            <p:cNvPr id="73757" name="文本框 71709"/>
            <p:cNvSpPr txBox="1"/>
            <p:nvPr/>
          </p:nvSpPr>
          <p:spPr>
            <a:xfrm>
              <a:off x="171" y="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latin typeface="Times New Roman" pitchFamily="2" charset="0"/>
                  <a:ea typeface="宋体" charset="-122"/>
                </a:rPr>
                <a:t>&lt;</a:t>
              </a:r>
              <a:endParaRPr lang="en-US" altLang="zh-CN" sz="2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3758" name="文本框 71710"/>
            <p:cNvSpPr txBox="1"/>
            <p:nvPr/>
          </p:nvSpPr>
          <p:spPr>
            <a:xfrm>
              <a:off x="0" y="135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2" charset="0"/>
                  <a:ea typeface="宋体" charset="-122"/>
                </a:rPr>
                <a:t>(P</a:t>
              </a:r>
              <a:r>
                <a:rPr lang="en-US" altLang="zh-CN" sz="12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</a:t>
              </a:r>
              <a:r>
                <a:rPr lang="en-US" altLang="zh-CN" sz="20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200">
                  <a:solidFill>
                    <a:srgbClr val="CC0099"/>
                  </a:solidFill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2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000">
                  <a:solidFill>
                    <a:srgbClr val="6600CC"/>
                  </a:solidFill>
                  <a:latin typeface="Times New Roman" pitchFamily="2" charset="0"/>
                  <a:ea typeface="宋体" charset="-122"/>
                </a:rPr>
                <a:t>)</a:t>
              </a:r>
              <a:endParaRPr lang="en-US" altLang="zh-CN" sz="2000">
                <a:solidFill>
                  <a:srgbClr val="6600CC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1712" name="组合 71711"/>
          <p:cNvGrpSpPr/>
          <p:nvPr/>
        </p:nvGrpSpPr>
        <p:grpSpPr>
          <a:xfrm>
            <a:off x="1073150" y="5311775"/>
            <a:ext cx="838200" cy="804863"/>
            <a:chOff x="0" y="0"/>
            <a:chExt cx="528" cy="326"/>
          </a:xfrm>
        </p:grpSpPr>
        <p:sp>
          <p:nvSpPr>
            <p:cNvPr id="73760" name="文本框 71712"/>
            <p:cNvSpPr txBox="1"/>
            <p:nvPr/>
          </p:nvSpPr>
          <p:spPr>
            <a:xfrm>
              <a:off x="48" y="0"/>
              <a:ext cx="36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>
                  <a:latin typeface="Times New Roman" pitchFamily="2" charset="0"/>
                  <a:ea typeface="宋体" charset="-122"/>
                </a:rPr>
                <a:t>&lt;</a:t>
              </a:r>
              <a:endParaRPr lang="en-US" altLang="zh-CN" sz="26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3761" name="文本框 71713"/>
            <p:cNvSpPr txBox="1"/>
            <p:nvPr/>
          </p:nvSpPr>
          <p:spPr>
            <a:xfrm>
              <a:off x="0" y="165"/>
              <a:ext cx="528" cy="1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2" charset="0"/>
                  <a:ea typeface="宋体" charset="-122"/>
                </a:rPr>
                <a:t>(P</a:t>
              </a:r>
              <a:r>
                <a:rPr lang="en-US" altLang="zh-CN" sz="12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,</a:t>
              </a:r>
              <a:r>
                <a:rPr lang="en-US" altLang="zh-CN" sz="20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P</a:t>
              </a:r>
              <a:r>
                <a:rPr lang="en-US" altLang="zh-CN" sz="12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000">
                  <a:solidFill>
                    <a:srgbClr val="FF6600"/>
                  </a:solidFill>
                  <a:latin typeface="Times New Roman" pitchFamily="2" charset="0"/>
                  <a:ea typeface="宋体" charset="-122"/>
                </a:rPr>
                <a:t>)</a:t>
              </a:r>
              <a:endParaRPr lang="en-US" altLang="zh-CN" sz="2000">
                <a:solidFill>
                  <a:srgbClr val="FF6600"/>
                </a:solidFill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3762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3763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3" grpId="0"/>
      <p:bldP spid="71688" grpId="0"/>
      <p:bldP spid="71689" grpId="0"/>
      <p:bldP spid="7169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文本框 72705"/>
          <p:cNvSpPr txBox="1"/>
          <p:nvPr/>
        </p:nvSpPr>
        <p:spPr>
          <a:xfrm>
            <a:off x="1316038" y="3201988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                         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4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              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3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 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2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74754" name="文本框 72706"/>
          <p:cNvSpPr txBox="1"/>
          <p:nvPr/>
        </p:nvSpPr>
        <p:spPr>
          <a:xfrm>
            <a:off x="1316038" y="3201988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8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7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6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   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4755" name="标题 7270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3-2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4756" name="文本占位符 72708"/>
          <p:cNvSpPr>
            <a:spLocks noGrp="1"/>
          </p:cNvSpPr>
          <p:nvPr>
            <p:ph idx="1"/>
          </p:nvPr>
        </p:nvSpPr>
        <p:spPr>
          <a:xfrm>
            <a:off x="539750" y="1268413"/>
            <a:ext cx="7620000" cy="990600"/>
          </a:xfrm>
        </p:spPr>
        <p:txBody>
          <a:bodyPr anchor="t"/>
          <a:p>
            <a:r>
              <a:rPr lang="zh-CN" altLang="en-US"/>
              <a:t>海明校验码 </a:t>
            </a:r>
            <a:r>
              <a:rPr lang="en-US" altLang="zh-CN">
                <a:latin typeface="Times New Roman" pitchFamily="2" charset="0"/>
              </a:rPr>
              <a:t>(</a:t>
            </a:r>
            <a:r>
              <a:rPr lang="zh-CN" altLang="en-US"/>
              <a:t>检一纠一</a:t>
            </a:r>
            <a:r>
              <a:rPr lang="en-US" altLang="zh-CN"/>
              <a:t>)</a:t>
            </a:r>
            <a:endParaRPr lang="en-US" altLang="zh-CN"/>
          </a:p>
          <a:p>
            <a:pPr lvl="1">
              <a:buNone/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  </a:t>
            </a:r>
            <a:endParaRPr lang="en-US" altLang="zh-CN" sz="24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74757" name="文本框 72709"/>
          <p:cNvSpPr txBox="1"/>
          <p:nvPr/>
        </p:nvSpPr>
        <p:spPr>
          <a:xfrm>
            <a:off x="768350" y="1878013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2" charset="0"/>
                <a:ea typeface="宋体" charset="-122"/>
              </a:rPr>
              <a:t>例：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位信息位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10101100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，求海明编码的生成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4758" name="文本框 72710"/>
          <p:cNvSpPr txBox="1"/>
          <p:nvPr/>
        </p:nvSpPr>
        <p:spPr>
          <a:xfrm>
            <a:off x="844550" y="2349500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a.  N = 8,  K = 4,   m = n + k = 12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4759" name="文本框 72711"/>
          <p:cNvSpPr txBox="1"/>
          <p:nvPr/>
        </p:nvSpPr>
        <p:spPr>
          <a:xfrm>
            <a:off x="844550" y="28067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  <a:buAutoNum type="alphaLcPeriod" startAt="2"/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12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11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10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9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8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7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6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   </a:t>
            </a:r>
            <a:endParaRPr lang="en-US" altLang="zh-CN" sz="1600">
              <a:latin typeface="Times New Roman" pitchFamily="2" charset="0"/>
              <a:ea typeface="宋体" charset="-122"/>
            </a:endParaRPr>
          </a:p>
        </p:txBody>
      </p:sp>
      <p:grpSp>
        <p:nvGrpSpPr>
          <p:cNvPr id="72713" name="组合 72712"/>
          <p:cNvGrpSpPr/>
          <p:nvPr/>
        </p:nvGrpSpPr>
        <p:grpSpPr>
          <a:xfrm>
            <a:off x="844550" y="3706813"/>
            <a:ext cx="6019800" cy="457200"/>
            <a:chOff x="0" y="0"/>
            <a:chExt cx="3792" cy="288"/>
          </a:xfrm>
        </p:grpSpPr>
        <p:sp>
          <p:nvSpPr>
            <p:cNvPr id="74761" name="文本框 72713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c.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5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=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1 (</a:t>
              </a:r>
              <a:r>
                <a:rPr lang="zh-CN" altLang="en-US" sz="2400">
                  <a:latin typeface="Times New Roman" pitchFamily="2" charset="0"/>
                  <a:ea typeface="宋体" charset="-122"/>
                </a:rPr>
                <a:t>偶校验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)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 </a:t>
              </a:r>
              <a:endParaRPr lang="en-US" altLang="zh-CN" sz="20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62" name="椭圆 72714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63" name="椭圆 72715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64" name="椭圆 72716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65" name="椭圆 72717"/>
            <p:cNvSpPr/>
            <p:nvPr/>
          </p:nvSpPr>
          <p:spPr>
            <a:xfrm>
              <a:off x="2217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2719" name="组合 72718"/>
          <p:cNvGrpSpPr/>
          <p:nvPr/>
        </p:nvGrpSpPr>
        <p:grpSpPr>
          <a:xfrm>
            <a:off x="830263" y="4144963"/>
            <a:ext cx="6019800" cy="457200"/>
            <a:chOff x="0" y="0"/>
            <a:chExt cx="3792" cy="288"/>
          </a:xfrm>
        </p:grpSpPr>
        <p:sp>
          <p:nvSpPr>
            <p:cNvPr id="74767" name="文本框 72719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6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 1         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68" name="椭圆 72720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69" name="椭圆 72721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70" name="椭圆 72722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71" name="椭圆 72723"/>
            <p:cNvSpPr/>
            <p:nvPr/>
          </p:nvSpPr>
          <p:spPr>
            <a:xfrm>
              <a:off x="2217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2725" name="组合 72724"/>
          <p:cNvGrpSpPr/>
          <p:nvPr/>
        </p:nvGrpSpPr>
        <p:grpSpPr>
          <a:xfrm>
            <a:off x="830263" y="4587875"/>
            <a:ext cx="4572000" cy="457200"/>
            <a:chOff x="0" y="0"/>
            <a:chExt cx="2880" cy="288"/>
          </a:xfrm>
        </p:grpSpPr>
        <p:sp>
          <p:nvSpPr>
            <p:cNvPr id="74773" name="文本框 72725"/>
            <p:cNvSpPr txBox="1"/>
            <p:nvPr/>
          </p:nvSpPr>
          <p:spPr>
            <a:xfrm>
              <a:off x="0" y="0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8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=  1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74" name="椭圆 72726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75" name="椭圆 72727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76" name="椭圆 72728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2730" name="组合 72729"/>
          <p:cNvGrpSpPr/>
          <p:nvPr/>
        </p:nvGrpSpPr>
        <p:grpSpPr>
          <a:xfrm>
            <a:off x="830263" y="5045075"/>
            <a:ext cx="4572000" cy="457200"/>
            <a:chOff x="0" y="0"/>
            <a:chExt cx="2880" cy="288"/>
          </a:xfrm>
        </p:grpSpPr>
        <p:sp>
          <p:nvSpPr>
            <p:cNvPr id="74778" name="文本框 72730"/>
            <p:cNvSpPr txBox="1"/>
            <p:nvPr/>
          </p:nvSpPr>
          <p:spPr>
            <a:xfrm>
              <a:off x="0" y="0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5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6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8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=  0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79" name="椭圆 72731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80" name="椭圆 72732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4781" name="椭圆 72733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2735" name="文本框 72734"/>
          <p:cNvSpPr txBox="1"/>
          <p:nvPr/>
        </p:nvSpPr>
        <p:spPr>
          <a:xfrm>
            <a:off x="844550" y="5535613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d. 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得到海明码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:  1010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0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110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0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11</a:t>
            </a:r>
            <a:endParaRPr lang="en-US" altLang="zh-CN" sz="2400">
              <a:solidFill>
                <a:srgbClr val="CC0000"/>
              </a:solidFill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478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478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3730" name="组合 73729"/>
          <p:cNvGrpSpPr/>
          <p:nvPr/>
        </p:nvGrpSpPr>
        <p:grpSpPr>
          <a:xfrm>
            <a:off x="911225" y="4800600"/>
            <a:ext cx="6019800" cy="457200"/>
            <a:chOff x="0" y="0"/>
            <a:chExt cx="3792" cy="288"/>
          </a:xfrm>
        </p:grpSpPr>
        <p:sp>
          <p:nvSpPr>
            <p:cNvPr id="75778" name="文本框 73730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S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8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 0         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79" name="椭圆 73731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80" name="椭圆 73732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81" name="椭圆 73733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82" name="椭圆 73734"/>
            <p:cNvSpPr/>
            <p:nvPr/>
          </p:nvSpPr>
          <p:spPr>
            <a:xfrm>
              <a:off x="2217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5783" name="标题 73735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3-3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5784" name="文本占位符 73736"/>
          <p:cNvSpPr>
            <a:spLocks noGrp="1"/>
          </p:cNvSpPr>
          <p:nvPr>
            <p:ph idx="1"/>
          </p:nvPr>
        </p:nvSpPr>
        <p:spPr>
          <a:xfrm>
            <a:off x="611188" y="1295400"/>
            <a:ext cx="7391400" cy="18288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海明校验码 </a:t>
            </a:r>
            <a:r>
              <a:rPr lang="en-US" altLang="zh-CN" sz="2800">
                <a:latin typeface="Times New Roman" pitchFamily="2" charset="0"/>
              </a:rPr>
              <a:t>(</a:t>
            </a:r>
            <a:r>
              <a:rPr lang="zh-CN" altLang="en-US" sz="2800"/>
              <a:t>检一纠一</a:t>
            </a:r>
            <a:r>
              <a:rPr lang="en-US" altLang="zh-CN" sz="2800"/>
              <a:t>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校验：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K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K-1</a:t>
            </a:r>
            <a:r>
              <a:rPr lang="en-US" altLang="zh-CN" sz="2400">
                <a:latin typeface="Times New Roman" pitchFamily="2" charset="0"/>
              </a:rPr>
              <a:t>…S</a:t>
            </a:r>
            <a:r>
              <a:rPr lang="en-US" altLang="zh-CN" sz="1400">
                <a:latin typeface="Times New Roman" pitchFamily="2" charset="0"/>
              </a:rPr>
              <a:t>2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1  </a:t>
            </a:r>
            <a:r>
              <a:rPr lang="en-US" altLang="zh-CN" sz="2400">
                <a:latin typeface="Times New Roman" pitchFamily="2" charset="0"/>
              </a:rPr>
              <a:t>=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全</a:t>
            </a:r>
            <a:r>
              <a:rPr lang="zh-CN" altLang="en-US" sz="2400">
                <a:latin typeface="Times New Roman" pitchFamily="2" charset="0"/>
              </a:rPr>
              <a:t> </a:t>
            </a:r>
            <a:r>
              <a:rPr lang="en-US" altLang="zh-CN" sz="2400">
                <a:latin typeface="Times New Roman" pitchFamily="2" charset="0"/>
              </a:rPr>
              <a:t>0</a:t>
            </a:r>
            <a:r>
              <a:rPr lang="zh-CN" altLang="en-US" sz="2400">
                <a:latin typeface="Times New Roman" pitchFamily="2" charset="0"/>
              </a:rPr>
              <a:t>，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则无错</a:t>
            </a:r>
            <a:br>
              <a:rPr lang="zh-CN" altLang="en-US" sz="2400">
                <a:latin typeface="Times New Roman" pitchFamily="2" charset="0"/>
                <a:ea typeface="隶书" pitchFamily="1" charset="-122"/>
              </a:rPr>
            </a:br>
            <a:r>
              <a:rPr lang="zh-CN" altLang="en-US" sz="2400">
                <a:latin typeface="Times New Roman" pitchFamily="2" charset="0"/>
                <a:ea typeface="隶书" pitchFamily="1" charset="-122"/>
              </a:rPr>
              <a:t>             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K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K-1</a:t>
            </a:r>
            <a:r>
              <a:rPr lang="en-US" altLang="zh-CN" sz="2400">
                <a:latin typeface="Times New Roman" pitchFamily="2" charset="0"/>
              </a:rPr>
              <a:t>…S</a:t>
            </a:r>
            <a:r>
              <a:rPr lang="en-US" altLang="zh-CN" sz="1400">
                <a:latin typeface="Times New Roman" pitchFamily="2" charset="0"/>
              </a:rPr>
              <a:t>2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1  </a:t>
            </a:r>
            <a:r>
              <a:rPr lang="en-US" altLang="zh-CN" sz="2400">
                <a:latin typeface="Times New Roman" pitchFamily="2" charset="0"/>
              </a:rPr>
              <a:t>=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全</a:t>
            </a:r>
            <a:r>
              <a:rPr lang="zh-CN" altLang="en-US" sz="2400">
                <a:latin typeface="Times New Roman" pitchFamily="2" charset="0"/>
              </a:rPr>
              <a:t> </a:t>
            </a:r>
            <a:r>
              <a:rPr lang="en-US" altLang="zh-CN" sz="2400">
                <a:latin typeface="Times New Roman" pitchFamily="2" charset="0"/>
              </a:rPr>
              <a:t>0</a:t>
            </a:r>
            <a:r>
              <a:rPr lang="zh-CN" altLang="en-US" sz="2400">
                <a:latin typeface="Times New Roman" pitchFamily="2" charset="0"/>
              </a:rPr>
              <a:t>，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则有错，代码对应十进制值为出错位的位号，将该位取反即得纠正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73738" name="文本框 73737"/>
          <p:cNvSpPr txBox="1"/>
          <p:nvPr/>
        </p:nvSpPr>
        <p:spPr>
          <a:xfrm>
            <a:off x="839788" y="3186113"/>
            <a:ext cx="73152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2" charset="0"/>
                <a:ea typeface="宋体" charset="-122"/>
              </a:rPr>
              <a:t>例：带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位信息位的海明码在传送后为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111001101011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，其中有一位发生错误，请检错并纠正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5786" name="直接连接符 73738"/>
          <p:cNvSpPr/>
          <p:nvPr/>
        </p:nvSpPr>
        <p:spPr>
          <a:xfrm flipH="1">
            <a:off x="4073525" y="23622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73740" name="组合 73739"/>
          <p:cNvGrpSpPr/>
          <p:nvPr/>
        </p:nvGrpSpPr>
        <p:grpSpPr>
          <a:xfrm>
            <a:off x="915988" y="4005263"/>
            <a:ext cx="6019800" cy="457200"/>
            <a:chOff x="0" y="0"/>
            <a:chExt cx="3792" cy="288"/>
          </a:xfrm>
        </p:grpSpPr>
        <p:sp>
          <p:nvSpPr>
            <p:cNvPr id="75788" name="文本框 73740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a.  S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5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=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1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 </a:t>
              </a:r>
              <a:endParaRPr lang="en-US" altLang="zh-CN" sz="20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89" name="椭圆 73741"/>
            <p:cNvSpPr/>
            <p:nvPr/>
          </p:nvSpPr>
          <p:spPr>
            <a:xfrm>
              <a:off x="1308" y="66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90" name="椭圆 73742"/>
            <p:cNvSpPr/>
            <p:nvPr/>
          </p:nvSpPr>
          <p:spPr>
            <a:xfrm>
              <a:off x="1743" y="66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91" name="椭圆 73743"/>
            <p:cNvSpPr/>
            <p:nvPr/>
          </p:nvSpPr>
          <p:spPr>
            <a:xfrm>
              <a:off x="2190" y="66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92" name="椭圆 73744"/>
            <p:cNvSpPr/>
            <p:nvPr/>
          </p:nvSpPr>
          <p:spPr>
            <a:xfrm>
              <a:off x="2622" y="66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93" name="椭圆 73745"/>
            <p:cNvSpPr/>
            <p:nvPr/>
          </p:nvSpPr>
          <p:spPr>
            <a:xfrm>
              <a:off x="864" y="66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3747" name="组合 73746"/>
          <p:cNvGrpSpPr/>
          <p:nvPr/>
        </p:nvGrpSpPr>
        <p:grpSpPr>
          <a:xfrm>
            <a:off x="915988" y="5195888"/>
            <a:ext cx="6019800" cy="457200"/>
            <a:chOff x="0" y="0"/>
            <a:chExt cx="3792" cy="288"/>
          </a:xfrm>
        </p:grpSpPr>
        <p:sp>
          <p:nvSpPr>
            <p:cNvPr id="75795" name="文本框 73747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S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5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6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8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 1         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96" name="椭圆 73748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97" name="椭圆 73749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98" name="椭圆 73750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799" name="椭圆 73751"/>
            <p:cNvSpPr/>
            <p:nvPr/>
          </p:nvSpPr>
          <p:spPr>
            <a:xfrm>
              <a:off x="2217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3753" name="组合 73752"/>
          <p:cNvGrpSpPr/>
          <p:nvPr/>
        </p:nvGrpSpPr>
        <p:grpSpPr>
          <a:xfrm>
            <a:off x="915988" y="4386263"/>
            <a:ext cx="6019800" cy="457200"/>
            <a:chOff x="0" y="0"/>
            <a:chExt cx="3792" cy="288"/>
          </a:xfrm>
        </p:grpSpPr>
        <p:sp>
          <p:nvSpPr>
            <p:cNvPr id="75801" name="文本框 73753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S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6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=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1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 </a:t>
              </a:r>
              <a:endParaRPr lang="en-US" altLang="zh-CN" sz="20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802" name="椭圆 73754"/>
            <p:cNvSpPr/>
            <p:nvPr/>
          </p:nvSpPr>
          <p:spPr>
            <a:xfrm>
              <a:off x="1317" y="78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803" name="椭圆 73755"/>
            <p:cNvSpPr/>
            <p:nvPr/>
          </p:nvSpPr>
          <p:spPr>
            <a:xfrm>
              <a:off x="1752" y="78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804" name="椭圆 73756"/>
            <p:cNvSpPr/>
            <p:nvPr/>
          </p:nvSpPr>
          <p:spPr>
            <a:xfrm>
              <a:off x="2199" y="78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805" name="椭圆 73757"/>
            <p:cNvSpPr/>
            <p:nvPr/>
          </p:nvSpPr>
          <p:spPr>
            <a:xfrm>
              <a:off x="2631" y="78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5806" name="椭圆 73758"/>
            <p:cNvSpPr/>
            <p:nvPr/>
          </p:nvSpPr>
          <p:spPr>
            <a:xfrm>
              <a:off x="873" y="78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3760" name="文本框 73759"/>
          <p:cNvSpPr txBox="1"/>
          <p:nvPr/>
        </p:nvSpPr>
        <p:spPr>
          <a:xfrm>
            <a:off x="944563" y="56388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b. 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= 1011 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3761" name="文本框 73760"/>
          <p:cNvSpPr txBox="1"/>
          <p:nvPr/>
        </p:nvSpPr>
        <p:spPr>
          <a:xfrm>
            <a:off x="3382963" y="5638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=&gt;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11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出错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3762" name="文本框 73761"/>
          <p:cNvSpPr txBox="1"/>
          <p:nvPr/>
        </p:nvSpPr>
        <p:spPr>
          <a:xfrm>
            <a:off x="5059363" y="56388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=&gt; 1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0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1001101011</a:t>
            </a:r>
            <a:endParaRPr lang="en-US" altLang="zh-CN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581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5811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/>
      <p:bldP spid="73760" grpId="0"/>
      <p:bldP spid="73761" grpId="0"/>
      <p:bldP spid="7376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文本框 74753"/>
          <p:cNvSpPr txBox="1"/>
          <p:nvPr/>
        </p:nvSpPr>
        <p:spPr>
          <a:xfrm>
            <a:off x="1387475" y="4772025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5   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                    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4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              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3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 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2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74755" name="文本框 74754"/>
          <p:cNvSpPr txBox="1"/>
          <p:nvPr/>
        </p:nvSpPr>
        <p:spPr>
          <a:xfrm>
            <a:off x="1387475" y="4772025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       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8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7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6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   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6803" name="标题 74755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3-4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6804" name="文本占位符 74756"/>
          <p:cNvSpPr>
            <a:spLocks noGrp="1"/>
          </p:cNvSpPr>
          <p:nvPr>
            <p:ph idx="1"/>
          </p:nvPr>
        </p:nvSpPr>
        <p:spPr>
          <a:xfrm>
            <a:off x="611188" y="1295400"/>
            <a:ext cx="7620000" cy="23622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海明校验码 </a:t>
            </a:r>
            <a:r>
              <a:rPr lang="en-US" altLang="zh-CN" sz="2800">
                <a:latin typeface="Times New Roman" pitchFamily="2" charset="0"/>
              </a:rPr>
              <a:t>(</a:t>
            </a:r>
            <a:r>
              <a:rPr lang="zh-CN" altLang="en-US" sz="2800"/>
              <a:t>检二纠一</a:t>
            </a:r>
            <a:r>
              <a:rPr lang="en-US" altLang="zh-CN" sz="2800"/>
              <a:t>)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zh-CN" altLang="en-US"/>
              <a:t>原理：</a:t>
            </a:r>
            <a:r>
              <a:rPr lang="en-US" altLang="zh-CN">
                <a:latin typeface="Times New Roman" pitchFamily="2" charset="0"/>
              </a:rPr>
              <a:t>2</a:t>
            </a:r>
            <a:r>
              <a:rPr lang="en-US" altLang="zh-CN"/>
              <a:t> </a:t>
            </a:r>
            <a:r>
              <a:rPr lang="en-US" altLang="zh-CN" sz="1600"/>
              <a:t>  </a:t>
            </a:r>
            <a:r>
              <a:rPr lang="en-US" altLang="zh-CN" sz="2400">
                <a:latin typeface="Times New Roman" pitchFamily="2" charset="0"/>
              </a:rPr>
              <a:t>&gt;= N+K+1 </a:t>
            </a:r>
            <a:r>
              <a:rPr lang="en-US" altLang="zh-CN" sz="2000">
                <a:latin typeface="Times New Roman" pitchFamily="2" charset="0"/>
              </a:rPr>
              <a:t>(N:</a:t>
            </a:r>
            <a:r>
              <a:rPr lang="zh-CN" altLang="en-US" sz="2000">
                <a:latin typeface="Times New Roman" pitchFamily="2" charset="0"/>
                <a:ea typeface="隶书" pitchFamily="1" charset="-122"/>
              </a:rPr>
              <a:t>信息位位数</a:t>
            </a:r>
            <a:r>
              <a:rPr lang="zh-CN" altLang="en-US" sz="2000">
                <a:latin typeface="Times New Roman" pitchFamily="2" charset="0"/>
              </a:rPr>
              <a:t>，</a:t>
            </a:r>
            <a:r>
              <a:rPr lang="en-US" altLang="zh-CN" sz="2000">
                <a:latin typeface="Times New Roman" pitchFamily="2" charset="0"/>
              </a:rPr>
              <a:t>K:</a:t>
            </a:r>
            <a:r>
              <a:rPr lang="zh-CN" altLang="en-US" sz="2000">
                <a:latin typeface="Times New Roman" pitchFamily="2" charset="0"/>
                <a:ea typeface="隶书" pitchFamily="1" charset="-122"/>
              </a:rPr>
              <a:t>校验位位数</a:t>
            </a:r>
            <a:r>
              <a:rPr lang="en-US" altLang="zh-CN" sz="2000">
                <a:latin typeface="Times New Roman" pitchFamily="2" charset="0"/>
                <a:ea typeface="隶书" pitchFamily="1" charset="-122"/>
              </a:rPr>
              <a:t>)</a:t>
            </a:r>
            <a:endParaRPr lang="en-US" altLang="zh-CN" sz="2000">
              <a:latin typeface="Times New Roman" pitchFamily="2" charset="0"/>
              <a:ea typeface="隶书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/>
              <a:t>编码：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m = n + k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，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m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m-1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…H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1</a:t>
            </a:r>
            <a:br>
              <a:rPr lang="en-US" altLang="zh-CN" sz="1800">
                <a:latin typeface="Times New Roman" pitchFamily="2" charset="0"/>
                <a:ea typeface="隶书" pitchFamily="1" charset="-122"/>
              </a:rPr>
            </a:b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            P</a:t>
            </a:r>
            <a:r>
              <a:rPr lang="en-US" altLang="zh-CN" sz="1600">
                <a:latin typeface="Times New Roman" pitchFamily="2" charset="0"/>
                <a:ea typeface="隶书" pitchFamily="1" charset="-122"/>
              </a:rPr>
              <a:t>i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放于位号为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2   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位置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2400">
                <a:latin typeface="隶书" pitchFamily="1" charset="-122"/>
                <a:ea typeface="隶书" pitchFamily="1" charset="-122"/>
              </a:rPr>
              <a:t>  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76805" name="文本框 74757"/>
          <p:cNvSpPr txBox="1"/>
          <p:nvPr/>
        </p:nvSpPr>
        <p:spPr>
          <a:xfrm>
            <a:off x="2436813" y="1778000"/>
            <a:ext cx="58102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2" charset="0"/>
                <a:ea typeface="隶书" pitchFamily="1" charset="-122"/>
              </a:rPr>
              <a:t>k-1</a:t>
            </a:r>
            <a:endParaRPr lang="en-US" altLang="zh-CN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6806" name="文本框 74758"/>
          <p:cNvSpPr txBox="1"/>
          <p:nvPr/>
        </p:nvSpPr>
        <p:spPr>
          <a:xfrm>
            <a:off x="4344988" y="2879725"/>
            <a:ext cx="428625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pitchFamily="2" charset="0"/>
                <a:ea typeface="隶书" pitchFamily="1" charset="-122"/>
              </a:rPr>
              <a:t>i-1</a:t>
            </a:r>
            <a:endParaRPr lang="en-US" altLang="zh-CN" sz="16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4760" name="文本框 74759"/>
          <p:cNvSpPr txBox="1"/>
          <p:nvPr/>
        </p:nvSpPr>
        <p:spPr>
          <a:xfrm>
            <a:off x="839788" y="3448050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2" charset="0"/>
                <a:ea typeface="宋体" charset="-122"/>
              </a:rPr>
              <a:t>例：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位信息位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10101100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，求海明编码的生成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4761" name="文本框 74760"/>
          <p:cNvSpPr txBox="1"/>
          <p:nvPr/>
        </p:nvSpPr>
        <p:spPr>
          <a:xfrm>
            <a:off x="915988" y="3919538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a.  N = 8,  K = 5,   m = n + k = 13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4762" name="文本框 74761"/>
          <p:cNvSpPr txBox="1"/>
          <p:nvPr/>
        </p:nvSpPr>
        <p:spPr>
          <a:xfrm>
            <a:off x="915988" y="4376738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  <a:buAutoNum type="alphaLcPeriod" startAt="2"/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13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12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11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10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9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8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7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6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   </a:t>
            </a:r>
            <a:endParaRPr lang="en-US" altLang="zh-CN" sz="1600">
              <a:latin typeface="Times New Roman" pitchFamily="2" charset="0"/>
              <a:ea typeface="宋体" charset="-122"/>
            </a:endParaRPr>
          </a:p>
        </p:txBody>
      </p:sp>
      <p:sp>
        <p:nvSpPr>
          <p:cNvPr id="76810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6811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/>
      <p:bldP spid="74760" grpId="0"/>
      <p:bldP spid="74761" grpId="0"/>
      <p:bldP spid="747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10241"/>
          <p:cNvSpPr>
            <a:spLocks noGrp="1"/>
          </p:cNvSpPr>
          <p:nvPr>
            <p:ph idx="1"/>
          </p:nvPr>
        </p:nvSpPr>
        <p:spPr>
          <a:xfrm>
            <a:off x="539750" y="1412875"/>
            <a:ext cx="7543800" cy="4572000"/>
          </a:xfrm>
        </p:spPr>
        <p:txBody>
          <a:bodyPr anchor="t"/>
          <a:p>
            <a:r>
              <a:rPr lang="zh-CN" altLang="en-US"/>
              <a:t>八进制的表现形式 （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Q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</a:rPr>
              <a:t>：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0~7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/>
          </a:p>
          <a:p>
            <a:r>
              <a:rPr lang="zh-CN" altLang="en-US" sz="2800"/>
              <a:t>十六进制的表现形式</a:t>
            </a:r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H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</a:rPr>
              <a:t>：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0~9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</a:rPr>
              <a:t>，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2" charset="0"/>
              </a:rPr>
              <a:t>A~F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0242" name="对象 10242"/>
          <p:cNvGraphicFramePr>
            <a:graphicFrameLocks noChangeAspect="1"/>
          </p:cNvGraphicFramePr>
          <p:nvPr/>
        </p:nvGraphicFramePr>
        <p:xfrm>
          <a:off x="920750" y="3089275"/>
          <a:ext cx="624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750" y="3089275"/>
                        <a:ext cx="6248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3"/>
          <p:cNvGraphicFramePr>
            <a:graphicFrameLocks noChangeAspect="1"/>
          </p:cNvGraphicFramePr>
          <p:nvPr/>
        </p:nvGraphicFramePr>
        <p:xfrm>
          <a:off x="981075" y="1901825"/>
          <a:ext cx="64166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1075" y="1901825"/>
                        <a:ext cx="6416675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4"/>
          <p:cNvGraphicFramePr>
            <a:graphicFrameLocks noChangeAspect="1"/>
          </p:cNvGraphicFramePr>
          <p:nvPr/>
        </p:nvGraphicFramePr>
        <p:xfrm>
          <a:off x="863600" y="4156075"/>
          <a:ext cx="67627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0" imgH="0" progId="Equation.3">
                  <p:embed/>
                </p:oleObj>
              </mc:Choice>
              <mc:Fallback>
                <p:oleObj name="" r:id="rId5" imgW="0" imgH="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600" y="4156075"/>
                        <a:ext cx="6762750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5"/>
          <p:cNvGraphicFramePr>
            <a:graphicFrameLocks noChangeAspect="1"/>
          </p:cNvGraphicFramePr>
          <p:nvPr/>
        </p:nvGraphicFramePr>
        <p:xfrm>
          <a:off x="730250" y="5375275"/>
          <a:ext cx="7353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0" imgH="0" progId="Equation.3">
                  <p:embed/>
                </p:oleObj>
              </mc:Choice>
              <mc:Fallback>
                <p:oleObj name="" r:id="rId7" imgW="0" imgH="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250" y="5375275"/>
                        <a:ext cx="73533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标题 10246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2.1.1</a:t>
            </a:r>
            <a:r>
              <a:rPr lang="zh-CN" altLang="en-US"/>
              <a:t>数据格式</a:t>
            </a:r>
            <a:endParaRPr lang="zh-CN" altLang="en-US"/>
          </a:p>
        </p:txBody>
      </p:sp>
      <p:sp>
        <p:nvSpPr>
          <p:cNvPr id="1024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024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标题 7577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3-5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7826" name="文本占位符 75778"/>
          <p:cNvSpPr>
            <a:spLocks noGrp="1"/>
          </p:cNvSpPr>
          <p:nvPr>
            <p:ph idx="1"/>
          </p:nvPr>
        </p:nvSpPr>
        <p:spPr>
          <a:xfrm>
            <a:off x="611188" y="1268413"/>
            <a:ext cx="7620000" cy="990600"/>
          </a:xfrm>
        </p:spPr>
        <p:txBody>
          <a:bodyPr anchor="t"/>
          <a:p>
            <a:r>
              <a:rPr lang="zh-CN" altLang="en-US"/>
              <a:t>海明校验码 </a:t>
            </a:r>
            <a:r>
              <a:rPr lang="en-US" altLang="zh-CN">
                <a:latin typeface="Times New Roman" pitchFamily="2" charset="0"/>
              </a:rPr>
              <a:t>(</a:t>
            </a:r>
            <a:r>
              <a:rPr lang="zh-CN" altLang="en-US"/>
              <a:t>检二纠一</a:t>
            </a:r>
            <a:r>
              <a:rPr lang="en-US" altLang="zh-CN"/>
              <a:t>)</a:t>
            </a:r>
            <a:endParaRPr lang="en-US" altLang="zh-CN"/>
          </a:p>
          <a:p>
            <a:pPr lvl="1">
              <a:buNone/>
            </a:pPr>
            <a:r>
              <a:rPr lang="en-US" altLang="zh-CN" sz="2400">
                <a:latin typeface="隶书" pitchFamily="1" charset="-122"/>
                <a:ea typeface="隶书" pitchFamily="1" charset="-122"/>
              </a:rPr>
              <a:t>  </a:t>
            </a:r>
            <a:endParaRPr lang="en-US" altLang="zh-CN" sz="240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77827" name="文本框 75779"/>
          <p:cNvSpPr txBox="1"/>
          <p:nvPr/>
        </p:nvSpPr>
        <p:spPr>
          <a:xfrm>
            <a:off x="839788" y="1878013"/>
            <a:ext cx="7315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2" charset="0"/>
                <a:ea typeface="宋体" charset="-122"/>
              </a:rPr>
              <a:t>例：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位信息位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10101100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，求海明编码的生成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grpSp>
        <p:nvGrpSpPr>
          <p:cNvPr id="75781" name="组合 75780"/>
          <p:cNvGrpSpPr/>
          <p:nvPr/>
        </p:nvGrpSpPr>
        <p:grpSpPr>
          <a:xfrm>
            <a:off x="915988" y="3278188"/>
            <a:ext cx="6019800" cy="457200"/>
            <a:chOff x="0" y="0"/>
            <a:chExt cx="3792" cy="288"/>
          </a:xfrm>
        </p:grpSpPr>
        <p:sp>
          <p:nvSpPr>
            <p:cNvPr id="77829" name="文本框 75781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c.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5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=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1</a:t>
              </a:r>
              <a:r>
                <a:rPr lang="en-US" altLang="zh-CN" sz="2000">
                  <a:latin typeface="Times New Roman" pitchFamily="2" charset="0"/>
                  <a:ea typeface="宋体" charset="-122"/>
                </a:rPr>
                <a:t> </a:t>
              </a:r>
              <a:endParaRPr lang="en-US" altLang="zh-CN" sz="20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30" name="椭圆 75782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31" name="椭圆 75783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32" name="椭圆 75784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33" name="椭圆 75785"/>
            <p:cNvSpPr/>
            <p:nvPr/>
          </p:nvSpPr>
          <p:spPr>
            <a:xfrm>
              <a:off x="2217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5787" name="组合 75786"/>
          <p:cNvGrpSpPr/>
          <p:nvPr/>
        </p:nvGrpSpPr>
        <p:grpSpPr>
          <a:xfrm>
            <a:off x="901700" y="3716338"/>
            <a:ext cx="6019800" cy="457200"/>
            <a:chOff x="0" y="0"/>
            <a:chExt cx="3792" cy="288"/>
          </a:xfrm>
        </p:grpSpPr>
        <p:sp>
          <p:nvSpPr>
            <p:cNvPr id="77835" name="文本框 75787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6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 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 1         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36" name="椭圆 75788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37" name="椭圆 75789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38" name="椭圆 75790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39" name="椭圆 75791"/>
            <p:cNvSpPr/>
            <p:nvPr/>
          </p:nvSpPr>
          <p:spPr>
            <a:xfrm>
              <a:off x="2217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5793" name="组合 75792"/>
          <p:cNvGrpSpPr/>
          <p:nvPr/>
        </p:nvGrpSpPr>
        <p:grpSpPr>
          <a:xfrm>
            <a:off x="901700" y="4159250"/>
            <a:ext cx="4572000" cy="457200"/>
            <a:chOff x="0" y="0"/>
            <a:chExt cx="2880" cy="288"/>
          </a:xfrm>
        </p:grpSpPr>
        <p:sp>
          <p:nvSpPr>
            <p:cNvPr id="77841" name="文本框 75793"/>
            <p:cNvSpPr txBox="1"/>
            <p:nvPr/>
          </p:nvSpPr>
          <p:spPr>
            <a:xfrm>
              <a:off x="0" y="0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8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=  1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42" name="椭圆 75794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43" name="椭圆 75795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44" name="椭圆 75796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75798" name="组合 75797"/>
          <p:cNvGrpSpPr/>
          <p:nvPr/>
        </p:nvGrpSpPr>
        <p:grpSpPr>
          <a:xfrm>
            <a:off x="901700" y="4616450"/>
            <a:ext cx="4572000" cy="457200"/>
            <a:chOff x="0" y="0"/>
            <a:chExt cx="2880" cy="288"/>
          </a:xfrm>
        </p:grpSpPr>
        <p:sp>
          <p:nvSpPr>
            <p:cNvPr id="77846" name="文本框 75798"/>
            <p:cNvSpPr txBox="1"/>
            <p:nvPr/>
          </p:nvSpPr>
          <p:spPr>
            <a:xfrm>
              <a:off x="0" y="0"/>
              <a:ext cx="28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4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5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6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7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8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=  0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47" name="椭圆 75799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48" name="椭圆 75800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49" name="椭圆 75801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5803" name="文本框 75802"/>
          <p:cNvSpPr txBox="1"/>
          <p:nvPr/>
        </p:nvSpPr>
        <p:spPr>
          <a:xfrm>
            <a:off x="915988" y="5535613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d. 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得到海明码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: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1010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0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110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0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11</a:t>
            </a:r>
            <a:endParaRPr lang="en-US" altLang="zh-CN" sz="2400">
              <a:solidFill>
                <a:srgbClr val="CC0000"/>
              </a:solidFill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7851" name="文本框 75803"/>
          <p:cNvSpPr txBox="1"/>
          <p:nvPr/>
        </p:nvSpPr>
        <p:spPr>
          <a:xfrm>
            <a:off x="1387475" y="2806700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5   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                    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4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              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3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 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2 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P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77852" name="文本框 75804"/>
          <p:cNvSpPr txBox="1"/>
          <p:nvPr/>
        </p:nvSpPr>
        <p:spPr>
          <a:xfrm>
            <a:off x="1387475" y="2806700"/>
            <a:ext cx="647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       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8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7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6 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      D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7853" name="文本框 75805"/>
          <p:cNvSpPr txBox="1"/>
          <p:nvPr/>
        </p:nvSpPr>
        <p:spPr>
          <a:xfrm>
            <a:off x="915988" y="2411413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>
              <a:spcBef>
                <a:spcPct val="50000"/>
              </a:spcBef>
              <a:buAutoNum type="alphaLcPeriod" startAt="2"/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13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12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11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10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9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8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7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6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   </a:t>
            </a:r>
            <a:endParaRPr lang="en-US" altLang="zh-CN" sz="1600">
              <a:latin typeface="Times New Roman" pitchFamily="2" charset="0"/>
              <a:ea typeface="宋体" charset="-122"/>
            </a:endParaRPr>
          </a:p>
        </p:txBody>
      </p:sp>
      <p:grpSp>
        <p:nvGrpSpPr>
          <p:cNvPr id="75807" name="组合 75806"/>
          <p:cNvGrpSpPr/>
          <p:nvPr/>
        </p:nvGrpSpPr>
        <p:grpSpPr>
          <a:xfrm>
            <a:off x="901700" y="5045075"/>
            <a:ext cx="6019800" cy="457200"/>
            <a:chOff x="0" y="0"/>
            <a:chExt cx="3792" cy="288"/>
          </a:xfrm>
        </p:grpSpPr>
        <p:sp>
          <p:nvSpPr>
            <p:cNvPr id="77855" name="文本框 75807"/>
            <p:cNvSpPr txBox="1"/>
            <p:nvPr/>
          </p:nvSpPr>
          <p:spPr>
            <a:xfrm>
              <a:off x="0" y="0"/>
              <a:ext cx="37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P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5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=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1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2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3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5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6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    D</a:t>
              </a:r>
              <a:r>
                <a:rPr lang="en-US" altLang="zh-CN" sz="1600">
                  <a:latin typeface="Times New Roman" pitchFamily="2" charset="0"/>
                  <a:ea typeface="宋体" charset="-122"/>
                </a:rPr>
                <a:t>8</a:t>
              </a:r>
              <a:r>
                <a:rPr lang="en-US" altLang="zh-CN" sz="2400">
                  <a:latin typeface="Times New Roman" pitchFamily="2" charset="0"/>
                  <a:ea typeface="宋体" charset="-122"/>
                </a:rPr>
                <a:t>  =  1         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56" name="椭圆 75808"/>
            <p:cNvSpPr/>
            <p:nvPr/>
          </p:nvSpPr>
          <p:spPr>
            <a:xfrm>
              <a:off x="903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57" name="椭圆 75809"/>
            <p:cNvSpPr/>
            <p:nvPr/>
          </p:nvSpPr>
          <p:spPr>
            <a:xfrm>
              <a:off x="1338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58" name="椭圆 75810"/>
            <p:cNvSpPr/>
            <p:nvPr/>
          </p:nvSpPr>
          <p:spPr>
            <a:xfrm>
              <a:off x="1785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59" name="椭圆 75811"/>
            <p:cNvSpPr/>
            <p:nvPr/>
          </p:nvSpPr>
          <p:spPr>
            <a:xfrm>
              <a:off x="2217" y="84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77860" name="椭圆 75812"/>
            <p:cNvSpPr/>
            <p:nvPr/>
          </p:nvSpPr>
          <p:spPr>
            <a:xfrm>
              <a:off x="2715" y="78"/>
              <a:ext cx="144" cy="1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itchFamily="2" charset="0"/>
                  <a:ea typeface="宋体" charset="-122"/>
                </a:rPr>
                <a:t>+</a:t>
              </a:r>
              <a:endParaRPr lang="en-US" altLang="zh-CN" sz="2400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7786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786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76801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3-6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8850" name="文本占位符 76802"/>
          <p:cNvSpPr>
            <a:spLocks noGrp="1"/>
          </p:cNvSpPr>
          <p:nvPr>
            <p:ph idx="1"/>
          </p:nvPr>
        </p:nvSpPr>
        <p:spPr>
          <a:xfrm>
            <a:off x="544513" y="1196975"/>
            <a:ext cx="7391400" cy="14478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/>
              <a:t>海明校验码 </a:t>
            </a:r>
            <a:r>
              <a:rPr lang="en-US" altLang="zh-CN" sz="2800">
                <a:latin typeface="Times New Roman" pitchFamily="2" charset="0"/>
              </a:rPr>
              <a:t>(</a:t>
            </a:r>
            <a:r>
              <a:rPr lang="zh-CN" altLang="en-US" sz="2800"/>
              <a:t>检二纠一</a:t>
            </a:r>
            <a:r>
              <a:rPr lang="en-US" altLang="zh-CN" sz="2800"/>
              <a:t>)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校验：</a:t>
            </a:r>
            <a:r>
              <a:rPr lang="en-US" altLang="zh-CN" sz="2000">
                <a:latin typeface="Times New Roman" pitchFamily="2" charset="0"/>
              </a:rPr>
              <a:t>1</a:t>
            </a:r>
            <a:r>
              <a:rPr lang="zh-CN" altLang="en-US" sz="2000"/>
              <a:t>、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K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K-1</a:t>
            </a:r>
            <a:r>
              <a:rPr lang="en-US" altLang="zh-CN" sz="2400">
                <a:latin typeface="Times New Roman" pitchFamily="2" charset="0"/>
              </a:rPr>
              <a:t>…S</a:t>
            </a:r>
            <a:r>
              <a:rPr lang="en-US" altLang="zh-CN" sz="1400">
                <a:latin typeface="Times New Roman" pitchFamily="2" charset="0"/>
              </a:rPr>
              <a:t>2</a:t>
            </a:r>
            <a:r>
              <a:rPr lang="en-US" altLang="zh-CN" sz="2400">
                <a:latin typeface="Times New Roman" pitchFamily="2" charset="0"/>
              </a:rPr>
              <a:t>S</a:t>
            </a:r>
            <a:r>
              <a:rPr lang="en-US" altLang="zh-CN" sz="1400">
                <a:latin typeface="Times New Roman" pitchFamily="2" charset="0"/>
              </a:rPr>
              <a:t>1  </a:t>
            </a:r>
            <a:r>
              <a:rPr lang="en-US" altLang="zh-CN" sz="2400">
                <a:latin typeface="Times New Roman" pitchFamily="2" charset="0"/>
              </a:rPr>
              <a:t>=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全</a:t>
            </a:r>
            <a:r>
              <a:rPr lang="zh-CN" altLang="en-US" sz="2400">
                <a:latin typeface="Times New Roman" pitchFamily="2" charset="0"/>
              </a:rPr>
              <a:t> </a:t>
            </a:r>
            <a:r>
              <a:rPr lang="en-US" altLang="zh-CN" sz="2400">
                <a:latin typeface="Times New Roman" pitchFamily="2" charset="0"/>
              </a:rPr>
              <a:t>0</a:t>
            </a:r>
            <a:r>
              <a:rPr lang="zh-CN" altLang="en-US" sz="2400">
                <a:latin typeface="Times New Roman" pitchFamily="2" charset="0"/>
              </a:rPr>
              <a:t>，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则无错</a:t>
            </a:r>
            <a:br>
              <a:rPr lang="zh-CN" altLang="en-US" sz="2400">
                <a:latin typeface="Times New Roman" pitchFamily="2" charset="0"/>
                <a:ea typeface="隶书" pitchFamily="1" charset="-122"/>
              </a:rPr>
            </a:br>
            <a:r>
              <a:rPr lang="en-US" altLang="zh-CN" sz="2000">
                <a:latin typeface="Times New Roman" pitchFamily="2" charset="0"/>
              </a:rPr>
              <a:t>2</a:t>
            </a:r>
            <a:r>
              <a:rPr lang="zh-CN" altLang="en-US" sz="2000"/>
              <a:t>、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</a:rPr>
              <a:t>K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</a:rPr>
              <a:t>K-1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…S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</a:rPr>
              <a:t>2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</a:rPr>
              <a:t>1  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有一位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=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 0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</a:rPr>
              <a:t>，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则该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</a:rPr>
              <a:t>i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对应的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</a:rPr>
              <a:t>P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</a:rPr>
              <a:t>i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出错</a:t>
            </a:r>
            <a:endParaRPr lang="zh-CN" altLang="en-US" sz="2400">
              <a:solidFill>
                <a:srgbClr val="CC0000"/>
              </a:solidFill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8851" name="直接连接符 76803"/>
          <p:cNvSpPr/>
          <p:nvPr/>
        </p:nvSpPr>
        <p:spPr>
          <a:xfrm flipH="1">
            <a:off x="4506913" y="2263775"/>
            <a:ext cx="152400" cy="228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8852" name="文本框 76804"/>
          <p:cNvSpPr txBox="1"/>
          <p:nvPr/>
        </p:nvSpPr>
        <p:spPr>
          <a:xfrm>
            <a:off x="1306513" y="2673350"/>
            <a:ext cx="7010400" cy="1479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2" charset="0"/>
                <a:ea typeface="隶书" pitchFamily="1" charset="-122"/>
              </a:rPr>
              <a:t>3</a:t>
            </a:r>
            <a:r>
              <a:rPr lang="zh-CN" altLang="en-US" sz="2000">
                <a:latin typeface="隶书" pitchFamily="1" charset="-122"/>
                <a:ea typeface="隶书" pitchFamily="1" charset="-122"/>
              </a:rPr>
              <a:t>、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 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latin typeface="Times New Roman" pitchFamily="2" charset="0"/>
                <a:ea typeface="隶书" pitchFamily="1" charset="-122"/>
              </a:rPr>
              <a:t>K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latin typeface="Times New Roman" pitchFamily="2" charset="0"/>
                <a:ea typeface="隶书" pitchFamily="1" charset="-122"/>
              </a:rPr>
              <a:t>K-1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…S</a:t>
            </a:r>
            <a:r>
              <a:rPr lang="en-US" altLang="zh-CN" sz="1400">
                <a:latin typeface="Times New Roman" pitchFamily="2" charset="0"/>
                <a:ea typeface="隶书" pitchFamily="1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有两位 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= 0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，则两位出错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2" charset="0"/>
                <a:ea typeface="隶书" pitchFamily="1" charset="-122"/>
              </a:rPr>
              <a:t>4</a:t>
            </a:r>
            <a:r>
              <a:rPr lang="zh-CN" altLang="en-US" sz="2000">
                <a:latin typeface="隶书" pitchFamily="1" charset="-122"/>
                <a:ea typeface="隶书" pitchFamily="1" charset="-122"/>
              </a:rPr>
              <a:t>、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K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K-1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…S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2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  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有三位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= 0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，则该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k-1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~ S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1</a:t>
            </a:r>
            <a:r>
              <a:rPr lang="zh-CN" altLang="en-US" sz="2400">
                <a:solidFill>
                  <a:srgbClr val="CC0000"/>
                </a:solidFill>
                <a:latin typeface="Times New Roman" pitchFamily="2" charset="0"/>
                <a:ea typeface="隶书" pitchFamily="1" charset="-122"/>
              </a:rPr>
              <a:t>代码对应十进制值为出错位的位号，将该位取反即得纠正</a:t>
            </a:r>
            <a:endParaRPr lang="zh-CN" altLang="en-US" sz="2400">
              <a:solidFill>
                <a:srgbClr val="CC0000"/>
              </a:solidFill>
              <a:latin typeface="Times New Roman" pitchFamily="2" charset="0"/>
              <a:ea typeface="隶书" pitchFamily="1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Times New Roman" pitchFamily="2" charset="0"/>
                <a:ea typeface="隶书" pitchFamily="1" charset="-122"/>
              </a:rPr>
              <a:t>5</a:t>
            </a:r>
            <a:r>
              <a:rPr lang="zh-CN" altLang="en-US" sz="2000">
                <a:latin typeface="隶书" pitchFamily="1" charset="-122"/>
                <a:ea typeface="隶书" pitchFamily="1" charset="-122"/>
              </a:rPr>
              <a:t>、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 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latin typeface="Times New Roman" pitchFamily="2" charset="0"/>
                <a:ea typeface="隶书" pitchFamily="1" charset="-122"/>
              </a:rPr>
              <a:t>K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latin typeface="Times New Roman" pitchFamily="2" charset="0"/>
                <a:ea typeface="隶书" pitchFamily="1" charset="-122"/>
              </a:rPr>
              <a:t>K-1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…S</a:t>
            </a:r>
            <a:r>
              <a:rPr lang="en-US" altLang="zh-CN" sz="1400">
                <a:latin typeface="Times New Roman" pitchFamily="2" charset="0"/>
                <a:ea typeface="隶书" pitchFamily="1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S</a:t>
            </a:r>
            <a:r>
              <a:rPr lang="en-US" altLang="zh-CN" sz="1400">
                <a:latin typeface="Times New Roman" pitchFamily="2" charset="0"/>
                <a:ea typeface="隶书" pitchFamily="1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  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有四位以上 </a:t>
            </a:r>
            <a:r>
              <a:rPr lang="en-US" altLang="zh-CN" sz="2400">
                <a:latin typeface="Times New Roman" pitchFamily="2" charset="0"/>
                <a:ea typeface="隶书" pitchFamily="1" charset="-122"/>
              </a:rPr>
              <a:t>= 0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，则出错严重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8853" name="直接连接符 76805"/>
          <p:cNvSpPr/>
          <p:nvPr/>
        </p:nvSpPr>
        <p:spPr>
          <a:xfrm flipH="1">
            <a:off x="4583113" y="2701925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8854" name="直接连接符 76806"/>
          <p:cNvSpPr/>
          <p:nvPr/>
        </p:nvSpPr>
        <p:spPr>
          <a:xfrm flipH="1">
            <a:off x="4583113" y="3130550"/>
            <a:ext cx="152400" cy="2286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8855" name="直接连接符 76807"/>
          <p:cNvSpPr/>
          <p:nvPr/>
        </p:nvSpPr>
        <p:spPr>
          <a:xfrm flipH="1">
            <a:off x="5192713" y="3830638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6809" name="文本框 76808"/>
          <p:cNvSpPr txBox="1"/>
          <p:nvPr/>
        </p:nvSpPr>
        <p:spPr>
          <a:xfrm>
            <a:off x="849313" y="4264025"/>
            <a:ext cx="74676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2" charset="0"/>
                <a:ea typeface="宋体" charset="-122"/>
              </a:rPr>
              <a:t>例：带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8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位信息位的海明码在传送后为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1111001101011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，其中有一位发生错误，请检错并纠正</a:t>
            </a:r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6810" name="文本框 76809"/>
          <p:cNvSpPr txBox="1"/>
          <p:nvPr/>
        </p:nvSpPr>
        <p:spPr>
          <a:xfrm>
            <a:off x="925513" y="5083175"/>
            <a:ext cx="601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a. 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= 1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</a:t>
            </a:r>
            <a:r>
              <a:rPr lang="zh-CN" altLang="en-US" sz="2000">
                <a:latin typeface="Times New Roman" pitchFamily="2" charset="0"/>
                <a:ea typeface="宋体" charset="-122"/>
              </a:rPr>
              <a:t>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= 1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</a:t>
            </a:r>
            <a:r>
              <a:rPr lang="zh-CN" altLang="en-US" sz="2000">
                <a:latin typeface="Times New Roman" pitchFamily="2" charset="0"/>
                <a:ea typeface="宋体" charset="-122"/>
              </a:rPr>
              <a:t>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= 0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</a:t>
            </a:r>
            <a:r>
              <a:rPr lang="zh-CN" altLang="en-US" sz="2000">
                <a:latin typeface="Times New Roman" pitchFamily="2" charset="0"/>
                <a:ea typeface="宋体" charset="-122"/>
              </a:rPr>
              <a:t>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= 1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</a:t>
            </a:r>
            <a:r>
              <a:rPr lang="zh-CN" altLang="en-US" sz="2000">
                <a:latin typeface="Times New Roman" pitchFamily="2" charset="0"/>
                <a:ea typeface="宋体" charset="-122"/>
              </a:rPr>
              <a:t> 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5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= 0</a:t>
            </a:r>
            <a:r>
              <a:rPr lang="zh-CN" altLang="en-US" sz="2400">
                <a:latin typeface="Times New Roman" pitchFamily="2" charset="0"/>
                <a:ea typeface="宋体" charset="-122"/>
              </a:rPr>
              <a:t>，</a:t>
            </a:r>
            <a:r>
              <a:rPr lang="zh-CN" altLang="en-US" sz="2000">
                <a:latin typeface="Times New Roman" pitchFamily="2" charset="0"/>
                <a:ea typeface="宋体" charset="-122"/>
              </a:rPr>
              <a:t> </a:t>
            </a:r>
            <a:endParaRPr lang="zh-CN" altLang="en-US" sz="2000">
              <a:latin typeface="Times New Roman" pitchFamily="2" charset="0"/>
              <a:ea typeface="宋体" charset="-122"/>
            </a:endParaRPr>
          </a:p>
        </p:txBody>
      </p:sp>
      <p:sp>
        <p:nvSpPr>
          <p:cNvPr id="76811" name="文本框 76810"/>
          <p:cNvSpPr txBox="1"/>
          <p:nvPr/>
        </p:nvSpPr>
        <p:spPr>
          <a:xfrm>
            <a:off x="954088" y="55118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b. 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4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3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2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S</a:t>
            </a:r>
            <a:r>
              <a:rPr lang="en-US" altLang="zh-CN" sz="1600">
                <a:latin typeface="Times New Roman" pitchFamily="2" charset="0"/>
                <a:ea typeface="宋体" charset="-122"/>
              </a:rPr>
              <a:t>1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 = 1011 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6812" name="文本框 76811"/>
          <p:cNvSpPr txBox="1"/>
          <p:nvPr/>
        </p:nvSpPr>
        <p:spPr>
          <a:xfrm>
            <a:off x="3392488" y="5511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=&gt;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H</a:t>
            </a:r>
            <a:r>
              <a:rPr lang="en-US" altLang="zh-CN" sz="16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11</a:t>
            </a:r>
            <a:r>
              <a:rPr lang="zh-CN" altLang="en-US" sz="2400">
                <a:latin typeface="Times New Roman" pitchFamily="2" charset="0"/>
                <a:ea typeface="隶书" pitchFamily="1" charset="-122"/>
              </a:rPr>
              <a:t>出错</a:t>
            </a:r>
            <a:endParaRPr lang="zh-CN" altLang="en-US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6813" name="文本框 76812"/>
          <p:cNvSpPr txBox="1"/>
          <p:nvPr/>
        </p:nvSpPr>
        <p:spPr>
          <a:xfrm>
            <a:off x="5068888" y="5511800"/>
            <a:ext cx="28527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=&gt; 11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0</a:t>
            </a:r>
            <a:r>
              <a:rPr lang="en-US" altLang="zh-CN" sz="2400">
                <a:latin typeface="Times New Roman" pitchFamily="2" charset="0"/>
                <a:ea typeface="宋体" charset="-122"/>
              </a:rPr>
              <a:t>1001101011</a:t>
            </a:r>
            <a:endParaRPr lang="en-US" altLang="zh-CN" sz="240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8861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8862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9" grpId="0"/>
      <p:bldP spid="76810" grpId="0"/>
      <p:bldP spid="76811" grpId="0"/>
      <p:bldP spid="76812" grpId="0"/>
      <p:bldP spid="768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标题 77825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4-1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9874" name="文本占位符 77826"/>
          <p:cNvSpPr>
            <a:spLocks noGrp="1"/>
          </p:cNvSpPr>
          <p:nvPr>
            <p:ph idx="1"/>
          </p:nvPr>
        </p:nvSpPr>
        <p:spPr>
          <a:xfrm>
            <a:off x="615950" y="1268413"/>
            <a:ext cx="7772400" cy="4572000"/>
          </a:xfrm>
        </p:spPr>
        <p:txBody>
          <a:bodyPr anchor="t"/>
          <a:p>
            <a:r>
              <a:rPr lang="zh-CN" altLang="en-US"/>
              <a:t>循环冗余校验码（</a:t>
            </a:r>
            <a:r>
              <a:rPr lang="en-US" altLang="zh-CN">
                <a:latin typeface="Times New Roman" pitchFamily="2" charset="0"/>
              </a:rPr>
              <a:t>CRC</a:t>
            </a:r>
            <a:r>
              <a:rPr lang="zh-CN" altLang="en-US"/>
              <a:t>）：</a:t>
            </a:r>
            <a:r>
              <a:rPr lang="zh-CN" altLang="en-US" sz="2400"/>
              <a:t>校验码为某个约定代码所除，除尽，校验码正确；除不尽，余数指出错位所在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/>
              <a:t>编码方式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：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 lvl="2">
              <a:buNone/>
            </a:pPr>
            <a:r>
              <a:rPr lang="en-US" altLang="zh-CN">
                <a:latin typeface="Times New Roman" pitchFamily="2" charset="0"/>
              </a:rPr>
              <a:t>(1)N</a:t>
            </a:r>
            <a:r>
              <a:rPr lang="zh-CN" altLang="en-US">
                <a:latin typeface="Times New Roman" pitchFamily="2" charset="0"/>
              </a:rPr>
              <a:t>位信息位被表示成多项式</a:t>
            </a:r>
            <a:r>
              <a:rPr lang="en-US" altLang="zh-CN">
                <a:latin typeface="Times New Roman" pitchFamily="2" charset="0"/>
              </a:rPr>
              <a:t>M(X)= X</a:t>
            </a:r>
            <a:r>
              <a:rPr lang="en-US" altLang="zh-CN" baseline="30000">
                <a:latin typeface="Times New Roman" pitchFamily="2" charset="0"/>
              </a:rPr>
              <a:t>3</a:t>
            </a:r>
            <a:r>
              <a:rPr lang="en-US" altLang="zh-CN">
                <a:latin typeface="Times New Roman" pitchFamily="2" charset="0"/>
              </a:rPr>
              <a:t>+ X</a:t>
            </a:r>
            <a:r>
              <a:rPr lang="en-US" altLang="zh-CN" baseline="30000">
                <a:latin typeface="Times New Roman" pitchFamily="2" charset="0"/>
              </a:rPr>
              <a:t>2</a:t>
            </a:r>
            <a:r>
              <a:rPr lang="en-US" altLang="zh-CN">
                <a:latin typeface="Times New Roman" pitchFamily="2" charset="0"/>
              </a:rPr>
              <a:t>=1100</a:t>
            </a:r>
            <a:endParaRPr lang="en-US" altLang="zh-CN">
              <a:latin typeface="Times New Roman" pitchFamily="2" charset="0"/>
            </a:endParaRPr>
          </a:p>
          <a:p>
            <a:pPr lvl="2">
              <a:buNone/>
            </a:pPr>
            <a:r>
              <a:rPr lang="en-US" altLang="zh-CN">
                <a:latin typeface="Times New Roman" pitchFamily="2" charset="0"/>
              </a:rPr>
              <a:t>(2)M(X)</a:t>
            </a:r>
            <a:r>
              <a:rPr lang="zh-CN" altLang="en-US">
                <a:latin typeface="Times New Roman" pitchFamily="2" charset="0"/>
              </a:rPr>
              <a:t>左移</a:t>
            </a:r>
            <a:r>
              <a:rPr lang="en-US" altLang="zh-CN">
                <a:latin typeface="Times New Roman" pitchFamily="2" charset="0"/>
              </a:rPr>
              <a:t>K</a:t>
            </a:r>
            <a:r>
              <a:rPr lang="zh-CN" altLang="en-US">
                <a:latin typeface="Times New Roman" pitchFamily="2" charset="0"/>
              </a:rPr>
              <a:t>位，得到</a:t>
            </a:r>
            <a:r>
              <a:rPr lang="en-US" altLang="zh-CN">
                <a:latin typeface="Times New Roman" pitchFamily="2" charset="0"/>
              </a:rPr>
              <a:t>M(X)·X</a:t>
            </a:r>
            <a:r>
              <a:rPr lang="en-US" altLang="zh-CN" baseline="30000">
                <a:latin typeface="Times New Roman" pitchFamily="2" charset="0"/>
              </a:rPr>
              <a:t>k</a:t>
            </a:r>
            <a:r>
              <a:rPr lang="en-US" altLang="zh-CN" baseline="30000"/>
              <a:t> </a:t>
            </a:r>
            <a:endParaRPr lang="en-US" altLang="zh-CN" baseline="30000"/>
          </a:p>
          <a:p>
            <a:pPr lvl="2">
              <a:buNone/>
            </a:pPr>
            <a:r>
              <a:rPr lang="en-US" altLang="zh-CN">
                <a:latin typeface="Times New Roman" pitchFamily="2" charset="0"/>
              </a:rPr>
              <a:t>(3)</a:t>
            </a:r>
            <a:r>
              <a:rPr lang="zh-CN" altLang="en-US">
                <a:latin typeface="Times New Roman" pitchFamily="2" charset="0"/>
              </a:rPr>
              <a:t>选取生成多项式</a:t>
            </a:r>
            <a:r>
              <a:rPr lang="en-US" altLang="zh-CN">
                <a:latin typeface="Times New Roman" pitchFamily="2" charset="0"/>
              </a:rPr>
              <a:t>G(X) (</a:t>
            </a:r>
            <a:r>
              <a:rPr lang="en-US" altLang="zh-CN" sz="1900">
                <a:latin typeface="Times New Roman" pitchFamily="2" charset="0"/>
              </a:rPr>
              <a:t>K+1</a:t>
            </a:r>
            <a:r>
              <a:rPr lang="zh-CN" altLang="en-US" sz="1900">
                <a:latin typeface="Times New Roman" pitchFamily="2" charset="0"/>
              </a:rPr>
              <a:t>位</a:t>
            </a:r>
            <a:r>
              <a:rPr lang="en-US" altLang="zh-CN">
                <a:latin typeface="Times New Roman" pitchFamily="2" charset="0"/>
              </a:rPr>
              <a:t>)</a:t>
            </a:r>
            <a:r>
              <a:rPr lang="zh-CN" altLang="en-US">
                <a:latin typeface="Times New Roman" pitchFamily="2" charset="0"/>
              </a:rPr>
              <a:t>，对</a:t>
            </a:r>
            <a:r>
              <a:rPr lang="en-US" altLang="zh-CN">
                <a:latin typeface="Times New Roman" pitchFamily="2" charset="0"/>
              </a:rPr>
              <a:t>M(X)·X</a:t>
            </a:r>
            <a:r>
              <a:rPr lang="en-US" altLang="zh-CN" baseline="30000">
                <a:latin typeface="Times New Roman" pitchFamily="2" charset="0"/>
              </a:rPr>
              <a:t>k</a:t>
            </a:r>
            <a:r>
              <a:rPr lang="zh-CN" altLang="en-US">
                <a:latin typeface="Times New Roman" pitchFamily="2" charset="0"/>
              </a:rPr>
              <a:t>作模</a:t>
            </a:r>
            <a:r>
              <a:rPr lang="en-US" altLang="zh-CN">
                <a:latin typeface="Times New Roman" pitchFamily="2" charset="0"/>
              </a:rPr>
              <a:t>2</a:t>
            </a:r>
            <a:r>
              <a:rPr lang="zh-CN" altLang="en-US">
                <a:latin typeface="Times New Roman" pitchFamily="2" charset="0"/>
              </a:rPr>
              <a:t>除</a:t>
            </a:r>
            <a:endParaRPr lang="zh-CN" altLang="en-US">
              <a:latin typeface="Times New Roman" pitchFamily="2" charset="0"/>
            </a:endParaRPr>
          </a:p>
          <a:p>
            <a:pPr lvl="2">
              <a:buNone/>
            </a:pPr>
            <a:r>
              <a:rPr lang="zh-CN" altLang="en-US">
                <a:latin typeface="Times New Roman" pitchFamily="2" charset="0"/>
              </a:rPr>
              <a:t>     </a:t>
            </a:r>
            <a:r>
              <a:rPr lang="en-US" altLang="zh-CN">
                <a:latin typeface="Times New Roman" pitchFamily="2" charset="0"/>
              </a:rPr>
              <a:t>M(X)·X</a:t>
            </a:r>
            <a:r>
              <a:rPr lang="en-US" altLang="zh-CN" baseline="30000">
                <a:latin typeface="Times New Roman" pitchFamily="2" charset="0"/>
              </a:rPr>
              <a:t>k</a:t>
            </a:r>
            <a:r>
              <a:rPr lang="en-US" altLang="zh-CN" baseline="30000"/>
              <a:t>                                       </a:t>
            </a:r>
            <a:r>
              <a:rPr lang="en-US" altLang="zh-CN">
                <a:latin typeface="Times New Roman" pitchFamily="2" charset="0"/>
              </a:rPr>
              <a:t>R(X)</a:t>
            </a:r>
            <a:endParaRPr lang="en-US" altLang="zh-CN">
              <a:latin typeface="Times New Roman" pitchFamily="2" charset="0"/>
            </a:endParaRPr>
          </a:p>
          <a:p>
            <a:pPr lvl="2">
              <a:buNone/>
            </a:pPr>
            <a:r>
              <a:rPr lang="en-US" altLang="zh-CN">
                <a:latin typeface="Times New Roman" pitchFamily="2" charset="0"/>
              </a:rPr>
              <a:t>      G(X)                                 G(X)</a:t>
            </a:r>
            <a:r>
              <a:rPr lang="en-US" altLang="zh-CN"/>
              <a:t> </a:t>
            </a:r>
            <a:endParaRPr lang="en-US" altLang="zh-CN"/>
          </a:p>
          <a:p>
            <a:pPr lvl="2">
              <a:buNone/>
            </a:pPr>
            <a:r>
              <a:rPr lang="en-US" altLang="zh-CN">
                <a:latin typeface="Times New Roman" pitchFamily="2" charset="0"/>
              </a:rPr>
              <a:t>(4)M(X)·X</a:t>
            </a:r>
            <a:r>
              <a:rPr lang="en-US" altLang="zh-CN" baseline="30000">
                <a:latin typeface="Times New Roman" pitchFamily="2" charset="0"/>
              </a:rPr>
              <a:t>k  </a:t>
            </a:r>
            <a:r>
              <a:rPr lang="en-US" altLang="zh-CN">
                <a:latin typeface="Times New Roman" pitchFamily="2" charset="0"/>
              </a:rPr>
              <a:t>+</a:t>
            </a:r>
            <a:r>
              <a:rPr lang="en-US" altLang="zh-CN" baseline="30000">
                <a:latin typeface="Times New Roman" pitchFamily="2" charset="0"/>
              </a:rPr>
              <a:t> </a:t>
            </a:r>
            <a:r>
              <a:rPr lang="en-US" altLang="zh-CN">
                <a:latin typeface="Times New Roman" pitchFamily="2" charset="0"/>
              </a:rPr>
              <a:t>R(X) = Q(X) </a:t>
            </a:r>
            <a:r>
              <a:rPr lang="en-US" altLang="zh-CN" sz="2800">
                <a:latin typeface="Times New Roman" pitchFamily="2" charset="0"/>
              </a:rPr>
              <a:t>·</a:t>
            </a:r>
            <a:r>
              <a:rPr lang="en-US" altLang="zh-CN">
                <a:latin typeface="Times New Roman" pitchFamily="2" charset="0"/>
              </a:rPr>
              <a:t> G(X)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79875" name="直接连接符 77827"/>
          <p:cNvSpPr/>
          <p:nvPr/>
        </p:nvSpPr>
        <p:spPr>
          <a:xfrm>
            <a:off x="1763713" y="4802188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9876" name="直接连接符 77828"/>
          <p:cNvSpPr/>
          <p:nvPr/>
        </p:nvSpPr>
        <p:spPr>
          <a:xfrm>
            <a:off x="4822825" y="4797425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79877" name="文本框 77829"/>
          <p:cNvSpPr txBox="1"/>
          <p:nvPr/>
        </p:nvSpPr>
        <p:spPr>
          <a:xfrm>
            <a:off x="3243263" y="4773613"/>
            <a:ext cx="15287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2" charset="0"/>
                <a:ea typeface="宋体" charset="-122"/>
              </a:rPr>
              <a:t>=  Q(X)  + 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79878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79879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标题 78849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校验技术（</a:t>
            </a:r>
            <a:r>
              <a:rPr lang="en-US" altLang="zh-CN"/>
              <a:t>4-2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0898" name="文本占位符 78850"/>
          <p:cNvSpPr>
            <a:spLocks noGrp="1"/>
          </p:cNvSpPr>
          <p:nvPr>
            <p:ph idx="1"/>
          </p:nvPr>
        </p:nvSpPr>
        <p:spPr>
          <a:xfrm>
            <a:off x="611188" y="1295400"/>
            <a:ext cx="7543800" cy="4572000"/>
          </a:xfrm>
        </p:spPr>
        <p:txBody>
          <a:bodyPr anchor="t"/>
          <a:p>
            <a:r>
              <a:rPr lang="zh-CN" altLang="en-US"/>
              <a:t>循环冗余校验码（</a:t>
            </a:r>
            <a:r>
              <a:rPr lang="en-US" altLang="zh-CN">
                <a:latin typeface="Times New Roman" pitchFamily="2" charset="0"/>
              </a:rPr>
              <a:t>CRC</a:t>
            </a:r>
            <a:r>
              <a:rPr lang="zh-CN" altLang="en-US"/>
              <a:t>）：</a:t>
            </a:r>
            <a:r>
              <a:rPr lang="zh-CN" altLang="en-US" sz="2400"/>
              <a:t>校验码为某个约定代码所除，除尽，校验码正确；除不尽，余数指出错位所在</a:t>
            </a:r>
            <a:endParaRPr lang="zh-CN" altLang="en-US" sz="2400"/>
          </a:p>
          <a:p>
            <a:pPr lvl="1">
              <a:lnSpc>
                <a:spcPct val="120000"/>
              </a:lnSpc>
            </a:pPr>
            <a:r>
              <a:rPr lang="zh-CN" altLang="en-US"/>
              <a:t>校验与纠错</a:t>
            </a:r>
            <a:r>
              <a:rPr lang="zh-CN" altLang="en-US" sz="2400">
                <a:latin typeface="隶书" pitchFamily="1" charset="-122"/>
                <a:ea typeface="隶书" pitchFamily="1" charset="-122"/>
              </a:rPr>
              <a:t>：</a:t>
            </a:r>
            <a:endParaRPr lang="zh-CN" altLang="en-US" sz="2400">
              <a:latin typeface="隶书" pitchFamily="1" charset="-122"/>
              <a:ea typeface="隶书" pitchFamily="1" charset="-122"/>
            </a:endParaRPr>
          </a:p>
          <a:p>
            <a:pPr lvl="2"/>
            <a:r>
              <a:rPr lang="zh-CN" altLang="en-US"/>
              <a:t>校验 </a:t>
            </a:r>
            <a:r>
              <a:rPr lang="en-US" altLang="zh-CN"/>
              <a:t>—&gt; </a:t>
            </a:r>
            <a:r>
              <a:rPr lang="zh-CN" altLang="en-US"/>
              <a:t>若余数不为零，则某一位出错</a:t>
            </a:r>
            <a:endParaRPr lang="zh-CN" altLang="en-US"/>
          </a:p>
          <a:p>
            <a:pPr lvl="2"/>
            <a:r>
              <a:rPr lang="zh-CN" altLang="en-US"/>
              <a:t>纠错 </a:t>
            </a:r>
            <a:r>
              <a:rPr lang="en-US" altLang="zh-CN"/>
              <a:t>—&gt; </a:t>
            </a:r>
            <a:r>
              <a:rPr lang="zh-CN" altLang="en-US"/>
              <a:t>根据出错模式表，自动纠正错位</a:t>
            </a:r>
            <a:endParaRPr lang="zh-CN" altLang="en-US"/>
          </a:p>
          <a:p>
            <a:pPr lvl="1"/>
            <a:r>
              <a:rPr lang="zh-CN" altLang="en-US"/>
              <a:t>生成多项式</a:t>
            </a:r>
            <a:endParaRPr lang="zh-CN" altLang="en-US"/>
          </a:p>
          <a:p>
            <a:pPr lvl="2"/>
            <a:r>
              <a:rPr lang="zh-CN" altLang="en-US"/>
              <a:t>任何一位出错都应使余数不为</a:t>
            </a:r>
            <a:r>
              <a:rPr lang="en-US" altLang="zh-CN"/>
              <a:t>0</a:t>
            </a:r>
            <a:endParaRPr lang="en-US" altLang="zh-CN"/>
          </a:p>
          <a:p>
            <a:pPr lvl="2"/>
            <a:r>
              <a:rPr lang="zh-CN" altLang="en-US"/>
              <a:t>不同位出错则余数不同</a:t>
            </a:r>
            <a:endParaRPr lang="zh-CN" altLang="en-US"/>
          </a:p>
          <a:p>
            <a:pPr lvl="2"/>
            <a:r>
              <a:rPr lang="zh-CN" altLang="en-US"/>
              <a:t>余数循环</a:t>
            </a:r>
            <a:endParaRPr lang="zh-CN" altLang="en-US"/>
          </a:p>
        </p:txBody>
      </p:sp>
      <p:sp>
        <p:nvSpPr>
          <p:cNvPr id="80899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80900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79873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81922" name="文本占位符 79874"/>
          <p:cNvSpPr>
            <a:spLocks noGrp="1"/>
          </p:cNvSpPr>
          <p:nvPr>
            <p:ph idx="1"/>
          </p:nvPr>
        </p:nvSpPr>
        <p:spPr>
          <a:xfrm>
            <a:off x="539750" y="1268413"/>
            <a:ext cx="7704138" cy="4572000"/>
          </a:xfrm>
        </p:spPr>
        <p:txBody>
          <a:bodyPr anchor="t"/>
          <a:p>
            <a:r>
              <a:rPr lang="zh-CN" altLang="en-US" sz="2600"/>
              <a:t>书本第</a:t>
            </a:r>
            <a:r>
              <a:rPr lang="en-US" altLang="zh-CN" sz="2600"/>
              <a:t>63</a:t>
            </a:r>
            <a:r>
              <a:rPr lang="zh-CN" altLang="en-US" sz="2600"/>
              <a:t>页，</a:t>
            </a:r>
            <a:r>
              <a:rPr lang="en-US" altLang="zh-CN" sz="2600"/>
              <a:t>1</a:t>
            </a:r>
            <a:r>
              <a:rPr lang="zh-CN" altLang="en-US" sz="2600"/>
              <a:t>、</a:t>
            </a:r>
            <a:r>
              <a:rPr lang="en-US" altLang="zh-CN" sz="2600"/>
              <a:t>3</a:t>
            </a:r>
            <a:endParaRPr lang="en-US" altLang="zh-CN" sz="2600"/>
          </a:p>
          <a:p>
            <a:r>
              <a:rPr lang="zh-CN" altLang="en-US" sz="2600"/>
              <a:t>补充：</a:t>
            </a:r>
            <a:endParaRPr lang="zh-CN" altLang="en-US" sz="26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/>
              <a:t>1</a:t>
            </a:r>
            <a:r>
              <a:rPr lang="zh-CN" altLang="en-US" sz="2000"/>
              <a:t>、将十进制数</a:t>
            </a:r>
            <a:r>
              <a:rPr lang="en-US" altLang="zh-CN" sz="2000"/>
              <a:t>(75.34)</a:t>
            </a:r>
            <a:r>
              <a:rPr lang="en-US" altLang="zh-CN" sz="1200"/>
              <a:t>10</a:t>
            </a:r>
            <a:r>
              <a:rPr lang="zh-CN" altLang="en-US" sz="2000"/>
              <a:t>转换为</a:t>
            </a:r>
            <a:r>
              <a:rPr lang="en-US" altLang="zh-CN" sz="2000"/>
              <a:t>8</a:t>
            </a:r>
            <a:r>
              <a:rPr lang="zh-CN" altLang="en-US" sz="2000"/>
              <a:t>位二进制及八进制、十六进制数</a:t>
            </a:r>
            <a:endParaRPr lang="zh-CN" altLang="en-US" sz="20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/>
              <a:t>2</a:t>
            </a:r>
            <a:r>
              <a:rPr lang="zh-CN" altLang="en-US" sz="2000"/>
              <a:t>、已知下列数的原码表示，分别写出它们的补码表示</a:t>
            </a:r>
            <a:r>
              <a:rPr lang="en-US" altLang="zh-CN" sz="2000"/>
              <a:t>:</a:t>
            </a:r>
            <a:br>
              <a:rPr lang="en-US" altLang="zh-CN" sz="2000"/>
            </a:br>
            <a:r>
              <a:rPr lang="en-US" altLang="zh-CN" sz="2000"/>
              <a:t> [X]</a:t>
            </a:r>
            <a:r>
              <a:rPr lang="zh-CN" altLang="en-US" sz="1000"/>
              <a:t>原</a:t>
            </a:r>
            <a:r>
              <a:rPr lang="en-US" altLang="zh-CN" sz="2000"/>
              <a:t>=0.10100</a:t>
            </a:r>
            <a:r>
              <a:rPr lang="zh-CN" altLang="en-US" sz="2000"/>
              <a:t>， </a:t>
            </a:r>
            <a:r>
              <a:rPr lang="en-US" altLang="zh-CN" sz="2000"/>
              <a:t>[X]</a:t>
            </a:r>
            <a:r>
              <a:rPr lang="zh-CN" altLang="en-US" sz="1000"/>
              <a:t>原</a:t>
            </a:r>
            <a:r>
              <a:rPr lang="en-US" altLang="zh-CN" sz="2000"/>
              <a:t>=1.10111</a:t>
            </a:r>
            <a:endParaRPr lang="en-US" altLang="zh-CN" sz="20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/>
              <a:t>3</a:t>
            </a:r>
            <a:r>
              <a:rPr lang="zh-CN" altLang="en-US" sz="2000"/>
              <a:t>、已知下列数的补码表示，分别写出它们的原码表示</a:t>
            </a:r>
            <a:r>
              <a:rPr lang="en-US" altLang="zh-CN" sz="2000"/>
              <a:t>:</a:t>
            </a:r>
            <a:br>
              <a:rPr lang="en-US" altLang="zh-CN" sz="2000"/>
            </a:br>
            <a:r>
              <a:rPr lang="en-US" altLang="zh-CN" sz="2000"/>
              <a:t> [X]</a:t>
            </a:r>
            <a:r>
              <a:rPr lang="zh-CN" altLang="en-US" sz="1000"/>
              <a:t>补</a:t>
            </a:r>
            <a:r>
              <a:rPr lang="en-US" altLang="zh-CN" sz="2000"/>
              <a:t>=0.10100</a:t>
            </a:r>
            <a:r>
              <a:rPr lang="zh-CN" altLang="en-US" sz="2000"/>
              <a:t>， </a:t>
            </a:r>
            <a:r>
              <a:rPr lang="en-US" altLang="zh-CN" sz="2000"/>
              <a:t>[X]</a:t>
            </a:r>
            <a:r>
              <a:rPr lang="zh-CN" altLang="en-US" sz="1000"/>
              <a:t>补</a:t>
            </a:r>
            <a:r>
              <a:rPr lang="en-US" altLang="zh-CN" sz="2000"/>
              <a:t>=1.10111</a:t>
            </a:r>
            <a:endParaRPr lang="en-US" altLang="zh-CN" sz="2000"/>
          </a:p>
          <a:p>
            <a:pPr lvl="1">
              <a:lnSpc>
                <a:spcPct val="110000"/>
              </a:lnSpc>
              <a:buNone/>
            </a:pPr>
            <a:r>
              <a:rPr lang="en-US" altLang="zh-CN" sz="2000"/>
              <a:t>4</a:t>
            </a:r>
            <a:r>
              <a:rPr lang="zh-CN" altLang="en-US" sz="2000"/>
              <a:t>、某机字长</a:t>
            </a:r>
            <a:r>
              <a:rPr lang="en-US" altLang="zh-CN" sz="2000"/>
              <a:t>16</a:t>
            </a:r>
            <a:r>
              <a:rPr lang="zh-CN" altLang="en-US" sz="2000"/>
              <a:t>位，简述下列几种情况下所能表示数值的范围。</a:t>
            </a:r>
            <a:endParaRPr lang="zh-CN" altLang="en-US" sz="200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/>
              <a:t>      （</a:t>
            </a:r>
            <a:r>
              <a:rPr lang="en-US" altLang="zh-CN" sz="2000"/>
              <a:t>1</a:t>
            </a:r>
            <a:r>
              <a:rPr lang="zh-CN" altLang="en-US" sz="2000"/>
              <a:t>）无符号整数 </a:t>
            </a:r>
            <a:endParaRPr lang="zh-CN" altLang="en-US" sz="200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/>
              <a:t>      （</a:t>
            </a:r>
            <a:r>
              <a:rPr lang="en-US" altLang="zh-CN" sz="2000"/>
              <a:t>2</a:t>
            </a:r>
            <a:r>
              <a:rPr lang="zh-CN" altLang="en-US" sz="2000"/>
              <a:t>）用原码表示定点小数 （</a:t>
            </a:r>
            <a:r>
              <a:rPr lang="en-US" altLang="zh-CN" sz="2000"/>
              <a:t>3</a:t>
            </a:r>
            <a:r>
              <a:rPr lang="zh-CN" altLang="en-US" sz="2000"/>
              <a:t>）用补码表示定点小数</a:t>
            </a:r>
            <a:endParaRPr lang="zh-CN" altLang="en-US" sz="2000"/>
          </a:p>
          <a:p>
            <a:pPr lvl="1">
              <a:lnSpc>
                <a:spcPct val="110000"/>
              </a:lnSpc>
              <a:buNone/>
            </a:pPr>
            <a:r>
              <a:rPr lang="zh-CN" altLang="en-US" sz="2000"/>
              <a:t>      （</a:t>
            </a:r>
            <a:r>
              <a:rPr lang="en-US" altLang="zh-CN" sz="2000"/>
              <a:t>4</a:t>
            </a:r>
            <a:r>
              <a:rPr lang="zh-CN" altLang="en-US" sz="2000"/>
              <a:t>）用原码表示定点整数 （</a:t>
            </a:r>
            <a:r>
              <a:rPr lang="en-US" altLang="zh-CN" sz="2000"/>
              <a:t>5</a:t>
            </a:r>
            <a:r>
              <a:rPr lang="zh-CN" altLang="en-US" sz="2000"/>
              <a:t>）用补码表示定点整数</a:t>
            </a:r>
            <a:endParaRPr lang="zh-CN" altLang="en-US" sz="2000"/>
          </a:p>
        </p:txBody>
      </p:sp>
      <p:sp>
        <p:nvSpPr>
          <p:cNvPr id="8192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8192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标题 80897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82946" name="文本占位符 80898"/>
          <p:cNvSpPr>
            <a:spLocks noGrp="1"/>
          </p:cNvSpPr>
          <p:nvPr>
            <p:ph idx="1"/>
          </p:nvPr>
        </p:nvSpPr>
        <p:spPr>
          <a:xfrm>
            <a:off x="539750" y="1268413"/>
            <a:ext cx="7704138" cy="4572000"/>
          </a:xfrm>
        </p:spPr>
        <p:txBody>
          <a:bodyPr anchor="t"/>
          <a:p>
            <a:pPr>
              <a:lnSpc>
                <a:spcPct val="130000"/>
              </a:lnSpc>
            </a:pPr>
            <a:r>
              <a:rPr lang="zh-CN" altLang="en-US" sz="2600"/>
              <a:t>补充：</a:t>
            </a:r>
            <a:endParaRPr lang="zh-CN" altLang="en-US" sz="260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/>
              <a:t>5</a:t>
            </a:r>
            <a:r>
              <a:rPr lang="zh-CN" altLang="en-US" sz="2000"/>
              <a:t>、以下列形式表示</a:t>
            </a:r>
            <a:r>
              <a:rPr lang="en-US" altLang="zh-CN" sz="2000"/>
              <a:t>(5382)</a:t>
            </a:r>
            <a:r>
              <a:rPr lang="en-US" altLang="zh-CN" sz="1200"/>
              <a:t>10</a:t>
            </a:r>
            <a:endParaRPr lang="en-US" altLang="zh-CN" sz="1200"/>
          </a:p>
          <a:p>
            <a:pPr lvl="1">
              <a:lnSpc>
                <a:spcPct val="130000"/>
              </a:lnSpc>
              <a:buNone/>
            </a:pPr>
            <a:r>
              <a:rPr lang="en-US" altLang="zh-CN" sz="1200"/>
              <a:t>       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8421</a:t>
            </a:r>
            <a:r>
              <a:rPr lang="zh-CN" altLang="en-US" sz="2000"/>
              <a:t>码  （</a:t>
            </a:r>
            <a:r>
              <a:rPr lang="en-US" altLang="zh-CN" sz="2000"/>
              <a:t>2</a:t>
            </a:r>
            <a:r>
              <a:rPr lang="zh-CN" altLang="en-US" sz="2000"/>
              <a:t>）余</a:t>
            </a:r>
            <a:r>
              <a:rPr lang="en-US" altLang="zh-CN" sz="2000"/>
              <a:t>3</a:t>
            </a:r>
            <a:r>
              <a:rPr lang="zh-CN" altLang="en-US" sz="2000"/>
              <a:t>码 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2421</a:t>
            </a:r>
            <a:r>
              <a:rPr lang="zh-CN" altLang="en-US" sz="2000"/>
              <a:t>码 （</a:t>
            </a:r>
            <a:r>
              <a:rPr lang="en-US" altLang="zh-CN" sz="2000"/>
              <a:t>4</a:t>
            </a:r>
            <a:r>
              <a:rPr lang="zh-CN" altLang="en-US" sz="2000"/>
              <a:t>）二进制数</a:t>
            </a:r>
            <a:endParaRPr lang="zh-CN" altLang="en-US" sz="120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/>
              <a:t>6</a:t>
            </a:r>
            <a:r>
              <a:rPr lang="zh-CN" altLang="en-US" sz="2000"/>
              <a:t>、求有效信息位为</a:t>
            </a:r>
            <a:r>
              <a:rPr lang="en-US" altLang="zh-CN" sz="2000"/>
              <a:t>01101110</a:t>
            </a:r>
            <a:r>
              <a:rPr lang="zh-CN" altLang="en-US" sz="2000"/>
              <a:t>的海明校验码。</a:t>
            </a:r>
            <a:endParaRPr lang="zh-CN" altLang="en-US" sz="200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/>
              <a:t>7</a:t>
            </a:r>
            <a:r>
              <a:rPr lang="zh-CN" altLang="en-US" sz="2000"/>
              <a:t>、设计设计准备传送的信息是</a:t>
            </a:r>
            <a:r>
              <a:rPr lang="en-US" altLang="zh-CN" sz="2000"/>
              <a:t>: 1010110010001111</a:t>
            </a:r>
            <a:r>
              <a:rPr lang="zh-CN" altLang="en-US" sz="2000"/>
              <a:t>，生成多项式是：</a:t>
            </a:r>
            <a:r>
              <a:rPr lang="en-US" altLang="zh-CN" sz="2000"/>
              <a:t>X</a:t>
            </a:r>
            <a:r>
              <a:rPr lang="en-US" altLang="zh-CN" sz="1900" b="1" baseline="30000"/>
              <a:t>5</a:t>
            </a:r>
            <a:r>
              <a:rPr lang="en-US" altLang="zh-CN" sz="2000"/>
              <a:t>+X</a:t>
            </a:r>
            <a:r>
              <a:rPr lang="en-US" altLang="zh-CN" sz="1900" b="1" baseline="30000"/>
              <a:t>2</a:t>
            </a:r>
            <a:r>
              <a:rPr lang="en-US" altLang="zh-CN" sz="2000"/>
              <a:t>+1</a:t>
            </a:r>
            <a:r>
              <a:rPr lang="zh-CN" altLang="en-US" sz="2000"/>
              <a:t>，计算校验位，写出</a:t>
            </a:r>
            <a:r>
              <a:rPr lang="en-US" altLang="zh-CN" sz="2000"/>
              <a:t>CRC</a:t>
            </a:r>
            <a:r>
              <a:rPr lang="zh-CN" altLang="en-US" sz="2000"/>
              <a:t>码。</a:t>
            </a:r>
            <a:endParaRPr lang="zh-CN" altLang="en-US" sz="2000"/>
          </a:p>
          <a:p>
            <a:pPr lvl="1">
              <a:buNone/>
            </a:pPr>
            <a:endParaRPr lang="zh-CN" altLang="en-US" sz="2000"/>
          </a:p>
          <a:p>
            <a:pPr lvl="1">
              <a:buNone/>
            </a:pPr>
            <a:endParaRPr lang="zh-CN" altLang="en-US" sz="2000"/>
          </a:p>
        </p:txBody>
      </p:sp>
      <p:sp>
        <p:nvSpPr>
          <p:cNvPr id="82947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82948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1265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266" name="文本占位符 11266"/>
          <p:cNvSpPr>
            <a:spLocks noGrp="1"/>
          </p:cNvSpPr>
          <p:nvPr>
            <p:ph idx="1"/>
          </p:nvPr>
        </p:nvSpPr>
        <p:spPr>
          <a:xfrm>
            <a:off x="755650" y="1295400"/>
            <a:ext cx="7543800" cy="457200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</a:rPr>
              <a:t>非十进制转换为十进制数</a:t>
            </a:r>
            <a:r>
              <a:rPr lang="en-US" altLang="zh-CN" sz="2400">
                <a:solidFill>
                  <a:schemeClr val="tx2"/>
                </a:solidFill>
                <a:latin typeface="Arial Narrow" pitchFamily="2" charset="0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按权相加法</a:t>
            </a:r>
            <a:endParaRPr lang="zh-CN" altLang="en-US" sz="2400">
              <a:solidFill>
                <a:schemeClr val="tx2"/>
              </a:solidFill>
              <a:latin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 二进制转换</a:t>
            </a:r>
            <a:endParaRPr lang="zh-CN" altLang="en-US"/>
          </a:p>
          <a:p>
            <a:pPr lvl="1">
              <a:lnSpc>
                <a:spcPct val="80000"/>
              </a:lnSpc>
            </a:pPr>
            <a:endParaRPr lang="zh-CN" altLang="en-US"/>
          </a:p>
          <a:p>
            <a:pPr lvl="1">
              <a:lnSpc>
                <a:spcPct val="80000"/>
              </a:lnSpc>
            </a:pPr>
            <a:endParaRPr lang="zh-CN" altLang="en-US"/>
          </a:p>
          <a:p>
            <a:pPr lvl="1">
              <a:lnSpc>
                <a:spcPct val="80000"/>
              </a:lnSpc>
            </a:pPr>
            <a:r>
              <a:rPr lang="zh-CN" altLang="en-US"/>
              <a:t> 八进制转换</a:t>
            </a:r>
            <a:endParaRPr lang="zh-CN" altLang="en-US"/>
          </a:p>
          <a:p>
            <a:pPr lvl="1">
              <a:lnSpc>
                <a:spcPct val="80000"/>
              </a:lnSpc>
            </a:pPr>
            <a:endParaRPr lang="zh-CN" altLang="en-US"/>
          </a:p>
          <a:p>
            <a:pPr lvl="1">
              <a:lnSpc>
                <a:spcPct val="80000"/>
              </a:lnSpc>
            </a:pPr>
            <a:endParaRPr lang="zh-CN" altLang="en-US"/>
          </a:p>
          <a:p>
            <a:pPr lvl="1">
              <a:lnSpc>
                <a:spcPct val="80000"/>
              </a:lnSpc>
            </a:pPr>
            <a:r>
              <a:rPr lang="zh-CN" altLang="en-US"/>
              <a:t> 十六进制转换</a:t>
            </a:r>
            <a:endParaRPr lang="zh-CN" altLang="en-US"/>
          </a:p>
          <a:p>
            <a:pPr lvl="1">
              <a:lnSpc>
                <a:spcPct val="80000"/>
              </a:lnSpc>
            </a:pPr>
            <a:endParaRPr lang="zh-CN" altLang="en-US"/>
          </a:p>
          <a:p>
            <a:pPr lvl="1">
              <a:lnSpc>
                <a:spcPct val="80000"/>
              </a:lnSpc>
            </a:pPr>
            <a:endParaRPr lang="zh-CN" altLang="en-US"/>
          </a:p>
          <a:p>
            <a:pPr>
              <a:lnSpc>
                <a:spcPct val="80000"/>
              </a:lnSpc>
              <a:buNone/>
            </a:pPr>
            <a:r>
              <a:rPr lang="zh-CN" altLang="en-US">
                <a:solidFill>
                  <a:schemeClr val="tx2"/>
                </a:solidFill>
              </a:rPr>
              <a:t>把各个非十进制数按权展开求和即可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1268" name="对象 11267"/>
          <p:cNvGraphicFramePr>
            <a:graphicFrameLocks noChangeAspect="1"/>
          </p:cNvGraphicFramePr>
          <p:nvPr/>
        </p:nvGraphicFramePr>
        <p:xfrm>
          <a:off x="908050" y="2286000"/>
          <a:ext cx="7315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0" imgH="0" progId="Equation.3">
                  <p:embed/>
                </p:oleObj>
              </mc:Choice>
              <mc:Fallback>
                <p:oleObj name="" r:id="rId1" imgW="0" imgH="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8050" y="2286000"/>
                        <a:ext cx="7315200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>
            <a:graphicFrameLocks noChangeAspect="1"/>
          </p:cNvGraphicFramePr>
          <p:nvPr/>
        </p:nvGraphicFramePr>
        <p:xfrm>
          <a:off x="984250" y="3505200"/>
          <a:ext cx="5715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0" imgH="0" progId="Equation.3">
                  <p:embed/>
                </p:oleObj>
              </mc:Choice>
              <mc:Fallback>
                <p:oleObj name="" r:id="rId3" imgW="0" imgH="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3505200"/>
                        <a:ext cx="57150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>
            <a:graphicFrameLocks noChangeAspect="1"/>
          </p:cNvGraphicFramePr>
          <p:nvPr/>
        </p:nvGraphicFramePr>
        <p:xfrm>
          <a:off x="984250" y="4724400"/>
          <a:ext cx="7239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0" imgH="0" progId="Equation.3">
                  <p:embed/>
                </p:oleObj>
              </mc:Choice>
              <mc:Fallback>
                <p:oleObj name="" r:id="rId5" imgW="0" imgH="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0" y="4724400"/>
                        <a:ext cx="72390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1270"/>
          <p:cNvSpPr txBox="1"/>
          <p:nvPr/>
        </p:nvSpPr>
        <p:spPr>
          <a:xfrm>
            <a:off x="908050" y="2346325"/>
            <a:ext cx="1524000" cy="396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(1010.1) </a:t>
            </a:r>
            <a:r>
              <a:rPr lang="en-US" altLang="zh-CN" sz="12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2   </a:t>
            </a:r>
            <a:r>
              <a:rPr lang="en-US" altLang="zh-CN" sz="20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= </a:t>
            </a:r>
            <a:endParaRPr lang="en-US" altLang="zh-CN" sz="20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1271" name="文本框 11271"/>
          <p:cNvSpPr txBox="1"/>
          <p:nvPr/>
        </p:nvSpPr>
        <p:spPr>
          <a:xfrm>
            <a:off x="965200" y="3519488"/>
            <a:ext cx="1295400" cy="457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(406)</a:t>
            </a:r>
            <a:r>
              <a:rPr lang="en-US" altLang="zh-CN" sz="20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</a:t>
            </a:r>
            <a:r>
              <a:rPr lang="en-US" altLang="zh-CN" sz="1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8</a:t>
            </a:r>
            <a:r>
              <a:rPr lang="en-US" altLang="zh-CN" sz="12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  </a:t>
            </a:r>
            <a:r>
              <a:rPr lang="en-US" altLang="zh-CN" sz="24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= </a:t>
            </a:r>
            <a:endParaRPr lang="en-US" altLang="zh-CN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1272" name="文本框 11272"/>
          <p:cNvSpPr txBox="1"/>
          <p:nvPr/>
        </p:nvSpPr>
        <p:spPr>
          <a:xfrm>
            <a:off x="984250" y="4713288"/>
            <a:ext cx="1524000" cy="4270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(2A4E)</a:t>
            </a:r>
            <a:r>
              <a:rPr lang="en-US" altLang="zh-CN" sz="20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 </a:t>
            </a:r>
            <a:r>
              <a:rPr lang="en-US" altLang="zh-CN" sz="12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16   </a:t>
            </a:r>
            <a:r>
              <a:rPr lang="en-US" altLang="zh-CN" sz="2000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= </a:t>
            </a:r>
            <a:endParaRPr lang="en-US" altLang="zh-CN" sz="20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127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127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2289"/>
          <p:cNvSpPr>
            <a:spLocks noGrp="1"/>
          </p:cNvSpPr>
          <p:nvPr>
            <p:ph type="title"/>
          </p:nvPr>
        </p:nvSpPr>
        <p:spPr/>
        <p:txBody>
          <a:bodyPr wrap="square" anchor="ctr"/>
          <a:p>
            <a:r>
              <a:rPr lang="zh-CN" altLang="en-US"/>
              <a:t>不同进位制数的等值转换（</a:t>
            </a:r>
            <a:r>
              <a:rPr lang="en-US" altLang="zh-CN"/>
              <a:t>2-1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2290" name="文本占位符 12290"/>
          <p:cNvSpPr>
            <a:spLocks noGrp="1"/>
          </p:cNvSpPr>
          <p:nvPr>
            <p:ph idx="1"/>
          </p:nvPr>
        </p:nvSpPr>
        <p:spPr>
          <a:xfrm>
            <a:off x="684213" y="1295400"/>
            <a:ext cx="7543800" cy="4572000"/>
          </a:xfrm>
        </p:spPr>
        <p:txBody>
          <a:bodyPr anchor="t"/>
          <a:p>
            <a:r>
              <a:rPr lang="zh-CN" altLang="en-US">
                <a:solidFill>
                  <a:schemeClr val="tx2"/>
                </a:solidFill>
              </a:rPr>
              <a:t>十进制</a:t>
            </a:r>
            <a:r>
              <a:rPr lang="zh-CN" altLang="en-US">
                <a:solidFill>
                  <a:srgbClr val="CC0000"/>
                </a:solidFill>
              </a:rPr>
              <a:t>整数</a:t>
            </a:r>
            <a:r>
              <a:rPr lang="zh-CN" altLang="en-US">
                <a:solidFill>
                  <a:schemeClr val="tx2"/>
                </a:solidFill>
              </a:rPr>
              <a:t>转换为非十进制数</a:t>
            </a:r>
            <a:r>
              <a:rPr lang="en-US" altLang="zh-CN" sz="2400">
                <a:solidFill>
                  <a:schemeClr val="tx2"/>
                </a:solidFill>
                <a:latin typeface="Arial Narrow" pitchFamily="2" charset="0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latin typeface="宋体" charset="-122"/>
              </a:rPr>
              <a:t>除基取余法</a:t>
            </a:r>
            <a:endParaRPr lang="zh-CN" altLang="en-US" sz="2400">
              <a:solidFill>
                <a:schemeClr val="tx2"/>
              </a:solidFill>
              <a:latin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/>
              <a:t>转换成二进制</a:t>
            </a:r>
            <a:endParaRPr lang="zh-CN" altLang="en-US"/>
          </a:p>
          <a:p>
            <a:pPr lvl="1">
              <a:lnSpc>
                <a:spcPct val="80000"/>
              </a:lnSpc>
              <a:buNone/>
            </a:pPr>
            <a:endParaRPr lang="zh-CN" altLang="en-US">
              <a:solidFill>
                <a:schemeClr val="tx2"/>
              </a:solidFill>
            </a:endParaRPr>
          </a:p>
          <a:p>
            <a:pPr>
              <a:buNone/>
            </a:pPr>
            <a:endParaRPr lang="zh-CN" altLang="en-US"/>
          </a:p>
          <a:p>
            <a:pPr>
              <a:buNone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291" name="直接连接符 12291"/>
          <p:cNvSpPr/>
          <p:nvPr/>
        </p:nvSpPr>
        <p:spPr>
          <a:xfrm>
            <a:off x="1919288" y="3048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292" name="直接连接符 12292"/>
          <p:cNvSpPr/>
          <p:nvPr/>
        </p:nvSpPr>
        <p:spPr>
          <a:xfrm>
            <a:off x="1919288" y="33528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293" name="直接连接符 12293"/>
          <p:cNvSpPr/>
          <p:nvPr/>
        </p:nvSpPr>
        <p:spPr>
          <a:xfrm>
            <a:off x="2147888" y="3352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294" name="直接连接符 12294"/>
          <p:cNvSpPr/>
          <p:nvPr/>
        </p:nvSpPr>
        <p:spPr>
          <a:xfrm>
            <a:off x="2147888" y="37338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295" name="文本框 12295"/>
          <p:cNvSpPr txBox="1"/>
          <p:nvPr/>
        </p:nvSpPr>
        <p:spPr>
          <a:xfrm>
            <a:off x="1903413" y="293687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   2 6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296" name="文本框 12296"/>
          <p:cNvSpPr txBox="1"/>
          <p:nvPr/>
        </p:nvSpPr>
        <p:spPr>
          <a:xfrm>
            <a:off x="1598613" y="2936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297" name="文本框 12297"/>
          <p:cNvSpPr txBox="1"/>
          <p:nvPr/>
        </p:nvSpPr>
        <p:spPr>
          <a:xfrm>
            <a:off x="2132013" y="33178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298" name="文本框 12298"/>
          <p:cNvSpPr txBox="1"/>
          <p:nvPr/>
        </p:nvSpPr>
        <p:spPr>
          <a:xfrm>
            <a:off x="1827213" y="3317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299" name="直接连接符 12299"/>
          <p:cNvSpPr/>
          <p:nvPr/>
        </p:nvSpPr>
        <p:spPr>
          <a:xfrm>
            <a:off x="2986088" y="32004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0" name="直接连接符 12300"/>
          <p:cNvSpPr/>
          <p:nvPr/>
        </p:nvSpPr>
        <p:spPr>
          <a:xfrm>
            <a:off x="3367088" y="3581400"/>
            <a:ext cx="11430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1" name="直接连接符 12301"/>
          <p:cNvSpPr/>
          <p:nvPr/>
        </p:nvSpPr>
        <p:spPr>
          <a:xfrm>
            <a:off x="2300288" y="3733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2" name="直接连接符 12302"/>
          <p:cNvSpPr/>
          <p:nvPr/>
        </p:nvSpPr>
        <p:spPr>
          <a:xfrm>
            <a:off x="2300288" y="41148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3" name="文本框 12303"/>
          <p:cNvSpPr txBox="1"/>
          <p:nvPr/>
        </p:nvSpPr>
        <p:spPr>
          <a:xfrm>
            <a:off x="1979613" y="36020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04" name="文本框 12304"/>
          <p:cNvSpPr txBox="1"/>
          <p:nvPr/>
        </p:nvSpPr>
        <p:spPr>
          <a:xfrm>
            <a:off x="2055813" y="3698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05" name="文本框 12305"/>
          <p:cNvSpPr txBox="1"/>
          <p:nvPr/>
        </p:nvSpPr>
        <p:spPr>
          <a:xfrm>
            <a:off x="2360613" y="3698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6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06" name="直接连接符 12306"/>
          <p:cNvSpPr/>
          <p:nvPr/>
        </p:nvSpPr>
        <p:spPr>
          <a:xfrm>
            <a:off x="2452688" y="4114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7" name="直接连接符 12307"/>
          <p:cNvSpPr/>
          <p:nvPr/>
        </p:nvSpPr>
        <p:spPr>
          <a:xfrm>
            <a:off x="2452688" y="44958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08" name="文本框 12308"/>
          <p:cNvSpPr txBox="1"/>
          <p:nvPr/>
        </p:nvSpPr>
        <p:spPr>
          <a:xfrm>
            <a:off x="2132013" y="4079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09" name="文本框 12309"/>
          <p:cNvSpPr txBox="1"/>
          <p:nvPr/>
        </p:nvSpPr>
        <p:spPr>
          <a:xfrm>
            <a:off x="2436813" y="4079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3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10" name="直接连接符 12310"/>
          <p:cNvSpPr/>
          <p:nvPr/>
        </p:nvSpPr>
        <p:spPr>
          <a:xfrm>
            <a:off x="2605088" y="44958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11" name="直接连接符 12311"/>
          <p:cNvSpPr/>
          <p:nvPr/>
        </p:nvSpPr>
        <p:spPr>
          <a:xfrm>
            <a:off x="2605088" y="4876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12" name="文本框 12312"/>
          <p:cNvSpPr txBox="1"/>
          <p:nvPr/>
        </p:nvSpPr>
        <p:spPr>
          <a:xfrm>
            <a:off x="2284413" y="4460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2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13" name="文本框 12313"/>
          <p:cNvSpPr txBox="1"/>
          <p:nvPr/>
        </p:nvSpPr>
        <p:spPr>
          <a:xfrm>
            <a:off x="2665413" y="4460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14" name="文本框 12314"/>
          <p:cNvSpPr txBox="1"/>
          <p:nvPr/>
        </p:nvSpPr>
        <p:spPr>
          <a:xfrm>
            <a:off x="2681288" y="4953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15" name="直接连接符 12315"/>
          <p:cNvSpPr/>
          <p:nvPr/>
        </p:nvSpPr>
        <p:spPr>
          <a:xfrm>
            <a:off x="3367088" y="3962400"/>
            <a:ext cx="11430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16" name="直接连接符 12316"/>
          <p:cNvSpPr/>
          <p:nvPr/>
        </p:nvSpPr>
        <p:spPr>
          <a:xfrm>
            <a:off x="3367088" y="4343400"/>
            <a:ext cx="11430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17" name="直接连接符 12317"/>
          <p:cNvSpPr/>
          <p:nvPr/>
        </p:nvSpPr>
        <p:spPr>
          <a:xfrm>
            <a:off x="3365500" y="4724400"/>
            <a:ext cx="11430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18" name="直接连接符 12318"/>
          <p:cNvSpPr/>
          <p:nvPr/>
        </p:nvSpPr>
        <p:spPr>
          <a:xfrm>
            <a:off x="3351213" y="5105400"/>
            <a:ext cx="1143000" cy="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2319" name="文本框 12319"/>
          <p:cNvSpPr txBox="1"/>
          <p:nvPr/>
        </p:nvSpPr>
        <p:spPr>
          <a:xfrm>
            <a:off x="4886325" y="3429000"/>
            <a:ext cx="5492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20" name="文本框 12320"/>
          <p:cNvSpPr txBox="1"/>
          <p:nvPr/>
        </p:nvSpPr>
        <p:spPr>
          <a:xfrm>
            <a:off x="4891088" y="3733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21" name="文本框 12321"/>
          <p:cNvSpPr txBox="1"/>
          <p:nvPr/>
        </p:nvSpPr>
        <p:spPr>
          <a:xfrm>
            <a:off x="4891088" y="4114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0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22" name="文本框 12322"/>
          <p:cNvSpPr txBox="1"/>
          <p:nvPr/>
        </p:nvSpPr>
        <p:spPr>
          <a:xfrm>
            <a:off x="4891088" y="45148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23" name="文本框 12323"/>
          <p:cNvSpPr txBox="1"/>
          <p:nvPr/>
        </p:nvSpPr>
        <p:spPr>
          <a:xfrm>
            <a:off x="4891088" y="49196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Times New Roman" pitchFamily="2" charset="0"/>
                <a:ea typeface="宋体" charset="-122"/>
              </a:rPr>
              <a:t>1</a:t>
            </a:r>
            <a:endParaRPr lang="en-US" altLang="zh-CN" sz="2400">
              <a:latin typeface="Times New Roman" pitchFamily="2" charset="0"/>
              <a:ea typeface="宋体" charset="-122"/>
            </a:endParaRPr>
          </a:p>
        </p:txBody>
      </p:sp>
      <p:sp>
        <p:nvSpPr>
          <p:cNvPr id="12324" name="文本框 12324"/>
          <p:cNvSpPr txBox="1"/>
          <p:nvPr/>
        </p:nvSpPr>
        <p:spPr>
          <a:xfrm>
            <a:off x="4722813" y="29924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余数</a:t>
            </a:r>
            <a:endParaRPr lang="zh-CN" altLang="en-US" sz="2400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2325" name="文本框 12325"/>
          <p:cNvSpPr txBox="1"/>
          <p:nvPr/>
        </p:nvSpPr>
        <p:spPr>
          <a:xfrm>
            <a:off x="5484813" y="4829175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二进制整数高位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2326" name="文本框 12326"/>
          <p:cNvSpPr txBox="1"/>
          <p:nvPr/>
        </p:nvSpPr>
        <p:spPr>
          <a:xfrm>
            <a:off x="5484813" y="3429000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>
                <a:solidFill>
                  <a:srgbClr val="CC0000"/>
                </a:solidFill>
                <a:latin typeface="Times New Roman" pitchFamily="2" charset="0"/>
                <a:ea typeface="宋体" charset="-122"/>
              </a:rPr>
              <a:t>二进制整数低位</a:t>
            </a:r>
            <a:endParaRPr lang="zh-CN" altLang="en-US" sz="2400" b="1">
              <a:solidFill>
                <a:srgbClr val="CC0000"/>
              </a:solidFill>
              <a:latin typeface="Times New Roman" pitchFamily="2" charset="0"/>
              <a:ea typeface="宋体" charset="-122"/>
            </a:endParaRPr>
          </a:p>
        </p:txBody>
      </p:sp>
      <p:sp>
        <p:nvSpPr>
          <p:cNvPr id="12327" name="文本框 12327"/>
          <p:cNvSpPr txBox="1"/>
          <p:nvPr/>
        </p:nvSpPr>
        <p:spPr>
          <a:xfrm>
            <a:off x="1065213" y="23622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例子：</a:t>
            </a:r>
            <a:r>
              <a:rPr lang="en-US" altLang="zh-CN" sz="2800" b="1">
                <a:solidFill>
                  <a:srgbClr val="CC0000"/>
                </a:solidFill>
                <a:latin typeface="隶书" pitchFamily="1" charset="-122"/>
                <a:ea typeface="隶书" pitchFamily="1" charset="-122"/>
              </a:rPr>
              <a:t>26</a:t>
            </a:r>
            <a:endParaRPr lang="en-US" altLang="zh-CN" sz="2800" b="1">
              <a:solidFill>
                <a:srgbClr val="CC0000"/>
              </a:solidFill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2328" name="直接连接符 12328"/>
          <p:cNvSpPr/>
          <p:nvPr/>
        </p:nvSpPr>
        <p:spPr>
          <a:xfrm flipV="1">
            <a:off x="6475413" y="3886200"/>
            <a:ext cx="0" cy="8382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12329" name="组合 12329"/>
          <p:cNvGrpSpPr/>
          <p:nvPr/>
        </p:nvGrpSpPr>
        <p:grpSpPr>
          <a:xfrm>
            <a:off x="1065213" y="5486400"/>
            <a:ext cx="3810000" cy="457200"/>
            <a:chOff x="0" y="0"/>
            <a:chExt cx="2400" cy="288"/>
          </a:xfrm>
        </p:grpSpPr>
        <p:sp>
          <p:nvSpPr>
            <p:cNvPr id="12330" name="文本框 12330"/>
            <p:cNvSpPr txBox="1"/>
            <p:nvPr/>
          </p:nvSpPr>
          <p:spPr>
            <a:xfrm>
              <a:off x="0" y="0"/>
              <a:ext cx="24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（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26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） 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= 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（</a:t>
              </a:r>
              <a:r>
                <a:rPr lang="en-US" altLang="zh-CN" sz="2400" b="1">
                  <a:latin typeface="Times New Roman" pitchFamily="2" charset="0"/>
                  <a:ea typeface="宋体" charset="-122"/>
                </a:rPr>
                <a:t>11010</a:t>
              </a:r>
              <a:r>
                <a:rPr lang="zh-CN" altLang="en-US" sz="2400" b="1">
                  <a:latin typeface="Times New Roman" pitchFamily="2" charset="0"/>
                  <a:ea typeface="宋体" charset="-122"/>
                </a:rPr>
                <a:t>）</a:t>
              </a:r>
              <a:endParaRPr lang="zh-CN" altLang="en-US" sz="24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12331" name="文本框 12331"/>
            <p:cNvSpPr txBox="1"/>
            <p:nvPr/>
          </p:nvSpPr>
          <p:spPr>
            <a:xfrm>
              <a:off x="480" y="94"/>
              <a:ext cx="39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400" b="1">
                  <a:latin typeface="Times New Roman" pitchFamily="2" charset="0"/>
                  <a:ea typeface="宋体" charset="-122"/>
                </a:rPr>
                <a:t>10</a:t>
              </a:r>
              <a:endParaRPr lang="en-US" altLang="zh-CN" sz="1400" b="1"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12332" name="文本框 12332"/>
            <p:cNvSpPr txBox="1"/>
            <p:nvPr/>
          </p:nvSpPr>
          <p:spPr>
            <a:xfrm>
              <a:off x="1565" y="87"/>
              <a:ext cx="39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1400" b="1">
                  <a:latin typeface="Times New Roman" pitchFamily="2" charset="0"/>
                  <a:ea typeface="宋体" charset="-122"/>
                </a:rPr>
                <a:t>2</a:t>
              </a:r>
              <a:endParaRPr lang="en-US" altLang="zh-CN" sz="1400" b="1">
                <a:latin typeface="Times New Roman" pitchFamily="2" charset="0"/>
                <a:ea typeface="宋体" charset="-122"/>
              </a:endParaRPr>
            </a:p>
          </p:txBody>
        </p:sp>
      </p:grpSp>
      <p:sp>
        <p:nvSpPr>
          <p:cNvPr id="12333" name="日期占位符 1"/>
          <p:cNvSpPr/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  <p:sp>
        <p:nvSpPr>
          <p:cNvPr id="12334" name="灯片编号占位符 2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800" b="0" i="0" u="none" kern="1200" baseline="0">
                <a:solidFill>
                  <a:schemeClr val="tx1"/>
                </a:solidFill>
                <a:latin typeface="Arial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b="0" i="0" u="none" kern="1200" baseline="0">
                <a:solidFill>
                  <a:schemeClr val="tx1"/>
                </a:solidFill>
                <a:latin typeface="Arial" charset="0"/>
                <a:ea typeface="Arial" charset="0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>
                <a:ea typeface="宋体" charset="-122"/>
              </a:rPr>
            </a:fld>
            <a:endParaRPr lang="zh-CN" altLang="en-US" sz="1000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0</Words>
  <Application/>
  <PresentationFormat>On-screen Show</PresentationFormat>
  <Paragraphs>2054</Paragraphs>
  <Slides>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Arial</vt:lpstr>
      <vt:lpstr>宋体</vt:lpstr>
      <vt:lpstr>Wingdings</vt:lpstr>
      <vt:lpstr>Times New Roman</vt:lpstr>
      <vt:lpstr>隶书</vt:lpstr>
      <vt:lpstr>Arial Narrow</vt:lpstr>
      <vt:lpstr>楷体_GB2312</vt:lpstr>
      <vt:lpstr>方正舒体</vt:lpstr>
      <vt:lpstr>Calibri</vt:lpstr>
      <vt:lpstr>Network</vt:lpstr>
      <vt:lpstr>Equation.3</vt:lpstr>
      <vt:lpstr>第二章 运算方法和运算器</vt:lpstr>
      <vt:lpstr>2.1数据与文字的表示方法</vt:lpstr>
      <vt:lpstr>2.1数据与文字的表示方法</vt:lpstr>
      <vt:lpstr>2.1.1数据格式</vt:lpstr>
      <vt:lpstr>2.1.1数据格式</vt:lpstr>
      <vt:lpstr>2.1.1数据格式</vt:lpstr>
      <vt:lpstr>2.1.1数据格式</vt:lpstr>
      <vt:lpstr>不同进位制数的等值转换（1）</vt:lpstr>
      <vt:lpstr>不同进位制数的等值转换（2-1）</vt:lpstr>
      <vt:lpstr>不同进位制数的等值转换（2-2）</vt:lpstr>
      <vt:lpstr>不同进位制数的等值转换（2-3）</vt:lpstr>
      <vt:lpstr>不同进位制数的等值转换（3-1）</vt:lpstr>
      <vt:lpstr>不同进位制数的等值转换（3-3）</vt:lpstr>
      <vt:lpstr>不同进位制数的等值转换（3-2）</vt:lpstr>
      <vt:lpstr>不同进位制数的等值转换（4）</vt:lpstr>
      <vt:lpstr>不同进位制数的等值转换（5-1）</vt:lpstr>
      <vt:lpstr>不同进位制数的等值转换（5-2）</vt:lpstr>
      <vt:lpstr>不同进位制数的等值转换（5-3）</vt:lpstr>
      <vt:lpstr>2.1.1数据格式</vt:lpstr>
      <vt:lpstr>2.1.1数据格式</vt:lpstr>
      <vt:lpstr>2.1.1数据格式</vt:lpstr>
      <vt:lpstr>1、定点纯小数</vt:lpstr>
      <vt:lpstr>2.1.1数据格式</vt:lpstr>
      <vt:lpstr>2.1.1数据格式</vt:lpstr>
      <vt:lpstr>2.1.2数的机器码表示</vt:lpstr>
      <vt:lpstr>1、原码表示法</vt:lpstr>
      <vt:lpstr>1、原码表示法</vt:lpstr>
      <vt:lpstr>1、原码表示法</vt:lpstr>
      <vt:lpstr>2、补码表示法</vt:lpstr>
      <vt:lpstr>2、补码表示法</vt:lpstr>
      <vt:lpstr>2、补码表示法</vt:lpstr>
      <vt:lpstr>2、补码表示法</vt:lpstr>
      <vt:lpstr>2、补码表示法</vt:lpstr>
      <vt:lpstr>2、原码与补码的比较(n位)</vt:lpstr>
      <vt:lpstr>3、反码表示法</vt:lpstr>
      <vt:lpstr>3、反码表示法</vt:lpstr>
      <vt:lpstr>4、移码表示法</vt:lpstr>
      <vt:lpstr>4、移码表示法</vt:lpstr>
      <vt:lpstr>四种表示方法比较（8位定点整数为例）</vt:lpstr>
      <vt:lpstr>四种表示方法比较（n位定点整数为例）</vt:lpstr>
      <vt:lpstr>[例8]设机器字长16位,定点表示,尾数15位,数符1位,问：(1)定点原码整数表示时,最大正数是多少?最小负数是多少?(2)定点原码小数表示时,最大正数是多少?最小负数是多少?</vt:lpstr>
      <vt:lpstr>2.1.1数据格式</vt:lpstr>
      <vt:lpstr>2.1.1数据格式</vt:lpstr>
      <vt:lpstr>2.1.1数据格式</vt:lpstr>
      <vt:lpstr>2.1.1数据格式</vt:lpstr>
      <vt:lpstr>2.1.1数据格式</vt:lpstr>
      <vt:lpstr>2.1.1数据格式</vt:lpstr>
      <vt:lpstr>2.1.1数据格式</vt:lpstr>
      <vt:lpstr>2.1.1数据格式</vt:lpstr>
      <vt:lpstr>2.1.1数据格式</vt:lpstr>
      <vt:lpstr>2.1.1数据格式</vt:lpstr>
      <vt:lpstr>2.1.1数据格式</vt:lpstr>
      <vt:lpstr>2.1.1数据格式</vt:lpstr>
      <vt:lpstr>2.1.1数据格式</vt:lpstr>
      <vt:lpstr>例9　假设由S,E,M三个域组成的一个32位二进制字所表示的非零规格化浮点数ｘ,真值表示为（非IEEE754标准）： ｘ＝(－1)s×(1.M)×2E－128 问：它所表示的规格化的最大正数、最小正数、最大负数、最小负数是多少？</vt:lpstr>
      <vt:lpstr>2.1.3字符和字符串(非数值)的表示方法</vt:lpstr>
      <vt:lpstr>2.1.4汉字的存放</vt:lpstr>
      <vt:lpstr>2.1.4汉字的存放</vt:lpstr>
      <vt:lpstr>2.1.1数据格式</vt:lpstr>
      <vt:lpstr>十进制数串</vt:lpstr>
      <vt:lpstr>十进制数串</vt:lpstr>
      <vt:lpstr>十进制数串</vt:lpstr>
      <vt:lpstr>校验技术（1）</vt:lpstr>
      <vt:lpstr>校验技术（2-1）</vt:lpstr>
      <vt:lpstr>校验技术（2-2）</vt:lpstr>
      <vt:lpstr>校验技术（3-1）</vt:lpstr>
      <vt:lpstr>校验技术（3-2）</vt:lpstr>
      <vt:lpstr>校验技术（3-3）</vt:lpstr>
      <vt:lpstr>校验技术（3-4）</vt:lpstr>
      <vt:lpstr>校验技术（3-5）</vt:lpstr>
      <vt:lpstr>校验技术（3-6）</vt:lpstr>
      <vt:lpstr>校验技术（4-1）</vt:lpstr>
      <vt:lpstr>校验技术（4-2）</vt:lpstr>
      <vt:lpstr>作业</vt:lpstr>
      <vt:lpstr>作业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运算方法和运算器</dc:title>
  <dc:creator>杨旭东</dc:creator>
  <cp:lastModifiedBy>iPad</cp:lastModifiedBy>
  <cp:revision>159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2052-10.6.2</vt:lpwstr>
  </property>
</Properties>
</file>