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5" r:id="rId3"/>
    <p:sldId id="310" r:id="rId4"/>
    <p:sldId id="414" r:id="rId5"/>
    <p:sldId id="312" r:id="rId6"/>
    <p:sldId id="313" r:id="rId7"/>
    <p:sldId id="315" r:id="rId8"/>
    <p:sldId id="415" r:id="rId9"/>
    <p:sldId id="416" r:id="rId10"/>
    <p:sldId id="417" r:id="rId11"/>
    <p:sldId id="418" r:id="rId12"/>
    <p:sldId id="423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clrMru>
    <a:srgbClr val="990000"/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-72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fld id="{BB962C8B-B14F-4D97-AF65-F5344CB8AC3E}" type="datetime1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页眉占位符 40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日期占位符 409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fld id="{BB962C8B-B14F-4D97-AF65-F5344CB8AC3E}" type="datetime1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0" name="幻灯片图像占位符 4099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文本占位符 4100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页脚占位符 410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3" name="灯片编号占位符 410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直接连接符 2049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 algn="r">
              <a:buClrTx/>
              <a:buSzTx/>
              <a:buFontTx/>
              <a:defRPr sz="48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r"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 sz="3200"/>
            </a:lvl1pPr>
            <a:lvl2pPr marL="344805" lvl="1" indent="0" algn="ctr"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 sz="3200"/>
            </a:lvl2pPr>
            <a:lvl3pPr marL="694055" lvl="2" indent="0" algn="ctr"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 sz="3200"/>
            </a:lvl3pPr>
            <a:lvl4pPr marL="989330" lvl="3" indent="0" algn="ctr"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 sz="3200"/>
            </a:lvl4pPr>
            <a:lvl5pPr marL="1282700" lvl="4" indent="0" algn="ctr">
              <a:buClr>
                <a:schemeClr val="folHlink"/>
              </a:buClr>
              <a:buSzPct val="80000"/>
              <a:buFont typeface="Wingdings" panose="05000000000000000000" pitchFamily="2" charset="2"/>
              <a:buNone/>
              <a:defRPr sz="32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000">
                <a:ea typeface="宋体" panose="02010600030101010101" pitchFamily="2" charset="-122"/>
              </a:defRPr>
            </a:lvl1pPr>
          </a:lstStyle>
          <a:p>
            <a:pPr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000">
                <a:ea typeface="宋体" panose="02010600030101010101" pitchFamily="2" charset="-122"/>
              </a:defRPr>
            </a:lvl1pPr>
          </a:lstStyle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000">
                <a:ea typeface="宋体" panose="02010600030101010101" pitchFamily="2" charset="-122"/>
              </a:defRPr>
            </a:lvl1pPr>
          </a:lstStyle>
          <a:p>
            <a:pPr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6" name="组合 2055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2057" name="椭圆 2056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8" name="椭圆 2057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9" name="椭圆 2058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0" name="椭圆 2059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1" name="椭圆 2060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2" name="椭圆 2061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3" name="椭圆 2062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4" name="椭圆 2063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5" name="椭圆 2064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6" name="椭圆 2065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7" name="椭圆 2066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8" name="椭圆 2067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9" name="椭圆 2068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0" name="椭圆 2069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1" name="椭圆 2070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2" name="椭圆 2071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3" name="椭圆 2072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4" name="椭圆 2073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5" name="椭圆 2074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6" name="椭圆 2075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7" name="椭圆 2076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8" name="椭圆 2077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9" name="椭圆 2078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0" name="椭圆 2079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1" name="椭圆 2080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2" name="椭圆 2081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3" name="椭圆 2082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4" name="椭圆 2083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5" name="椭圆 2084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6" name="椭圆 2085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7" name="椭圆 2086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88" name="直接连接符 2087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5293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2504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9263"/>
            <a:ext cx="4032504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直接连接符 1025"/>
          <p:cNvSpPr/>
          <p:nvPr/>
        </p:nvSpPr>
        <p:spPr>
          <a:xfrm>
            <a:off x="7962900" y="1524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>
                <a:ea typeface="宋体" panose="02010600030101010101" pitchFamily="2" charset="-122"/>
              </a:defRPr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>
                <a:ea typeface="宋体" panose="02010600030101010101" pitchFamily="2" charset="-122"/>
              </a:defRPr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32" name="组合 1031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椭圆 1032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" name="椭圆 1033"/>
            <p:cNvSpPr/>
            <p:nvPr/>
          </p:nvSpPr>
          <p:spPr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5" name="椭圆 1034"/>
            <p:cNvSpPr/>
            <p:nvPr/>
          </p:nvSpPr>
          <p:spPr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6" name="椭圆 1035"/>
            <p:cNvSpPr/>
            <p:nvPr/>
          </p:nvSpPr>
          <p:spPr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7" name="椭圆 1036"/>
            <p:cNvSpPr/>
            <p:nvPr/>
          </p:nvSpPr>
          <p:spPr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8" name="椭圆 1037"/>
            <p:cNvSpPr/>
            <p:nvPr/>
          </p:nvSpPr>
          <p:spPr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9" name="椭圆 1038"/>
            <p:cNvSpPr/>
            <p:nvPr/>
          </p:nvSpPr>
          <p:spPr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0" name="椭圆 1039"/>
            <p:cNvSpPr/>
            <p:nvPr/>
          </p:nvSpPr>
          <p:spPr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1" name="椭圆 1040"/>
            <p:cNvSpPr/>
            <p:nvPr/>
          </p:nvSpPr>
          <p:spPr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2" name="椭圆 1041"/>
            <p:cNvSpPr/>
            <p:nvPr/>
          </p:nvSpPr>
          <p:spPr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3" name="椭圆 1042"/>
            <p:cNvSpPr/>
            <p:nvPr/>
          </p:nvSpPr>
          <p:spPr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4" name="椭圆 1043"/>
            <p:cNvSpPr/>
            <p:nvPr/>
          </p:nvSpPr>
          <p:spPr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5" name="椭圆 1044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6" name="椭圆 1045"/>
            <p:cNvSpPr/>
            <p:nvPr/>
          </p:nvSpPr>
          <p:spPr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7" name="椭圆 1046"/>
            <p:cNvSpPr/>
            <p:nvPr/>
          </p:nvSpPr>
          <p:spPr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8" name="椭圆 1047"/>
            <p:cNvSpPr/>
            <p:nvPr/>
          </p:nvSpPr>
          <p:spPr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" name="椭圆 1048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0" name="椭圆 1049"/>
            <p:cNvSpPr/>
            <p:nvPr/>
          </p:nvSpPr>
          <p:spPr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1" name="椭圆 1050"/>
            <p:cNvSpPr/>
            <p:nvPr/>
          </p:nvSpPr>
          <p:spPr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" name="椭圆 1051"/>
            <p:cNvSpPr/>
            <p:nvPr/>
          </p:nvSpPr>
          <p:spPr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3" name="椭圆 1052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4" name="椭圆 1053"/>
            <p:cNvSpPr/>
            <p:nvPr/>
          </p:nvSpPr>
          <p:spPr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5" name="椭圆 1054"/>
            <p:cNvSpPr/>
            <p:nvPr/>
          </p:nvSpPr>
          <p:spPr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6" name="椭圆 1055"/>
            <p:cNvSpPr/>
            <p:nvPr/>
          </p:nvSpPr>
          <p:spPr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7" name="椭圆 1056"/>
            <p:cNvSpPr/>
            <p:nvPr/>
          </p:nvSpPr>
          <p:spPr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8" name="椭圆 1057"/>
            <p:cNvSpPr/>
            <p:nvPr/>
          </p:nvSpPr>
          <p:spPr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9" name="椭圆 1058"/>
            <p:cNvSpPr/>
            <p:nvPr/>
          </p:nvSpPr>
          <p:spPr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0" name="椭圆 1059"/>
            <p:cNvSpPr/>
            <p:nvPr/>
          </p:nvSpPr>
          <p:spPr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1" name="椭圆 1060"/>
            <p:cNvSpPr/>
            <p:nvPr/>
          </p:nvSpPr>
          <p:spPr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2" name="椭圆 1061"/>
            <p:cNvSpPr/>
            <p:nvPr/>
          </p:nvSpPr>
          <p:spPr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3" name="椭圆 1062"/>
            <p:cNvSpPr/>
            <p:nvPr/>
          </p:nvSpPr>
          <p:spPr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9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92150" lvl="1" indent="-34734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87425" lvl="2" indent="-29337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81430" lvl="3" indent="-2921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98930" lvl="4" indent="-31623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 sz="4200" dirty="0"/>
              <a:t>第二章 运算方法和运算器</a:t>
            </a:r>
            <a:endParaRPr lang="zh-CN" altLang="en-US" sz="4200" dirty="0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en-US" altLang="zh-CN">
                <a:cs typeface="Arial" panose="020B0604020202020204" pitchFamily="34" charset="0"/>
              </a:rPr>
              <a:t>2.1</a:t>
            </a:r>
            <a:r>
              <a:rPr lang="zh-CN" altLang="en-US" dirty="0"/>
              <a:t>数据与文字的表示</a:t>
            </a:r>
            <a:endParaRPr lang="zh-CN" altLang="en-US" dirty="0"/>
          </a:p>
          <a:p>
            <a:pPr>
              <a:buNone/>
            </a:pPr>
            <a:r>
              <a:rPr lang="en-US" altLang="zh-CN">
                <a:cs typeface="Arial" panose="020B0604020202020204" pitchFamily="34" charset="0"/>
              </a:rPr>
              <a:t>2.2</a:t>
            </a:r>
            <a:r>
              <a:rPr lang="zh-CN" altLang="en-US" dirty="0"/>
              <a:t>定点加法、减法运算</a:t>
            </a:r>
            <a:endParaRPr lang="zh-CN" altLang="en-US" dirty="0"/>
          </a:p>
          <a:p>
            <a:pPr>
              <a:buNone/>
            </a:pPr>
            <a:r>
              <a:rPr lang="en-US" altLang="zh-CN">
                <a:cs typeface="Arial" panose="020B0604020202020204" pitchFamily="34" charset="0"/>
              </a:rPr>
              <a:t>2.3</a:t>
            </a:r>
            <a:r>
              <a:rPr lang="zh-CN" altLang="en-US" dirty="0"/>
              <a:t>定点乘法运算</a:t>
            </a:r>
            <a:endParaRPr lang="zh-CN" altLang="en-US" dirty="0"/>
          </a:p>
          <a:p>
            <a:pPr>
              <a:buNone/>
            </a:pPr>
            <a:r>
              <a:rPr lang="en-US" altLang="zh-CN">
                <a:cs typeface="Arial" panose="020B0604020202020204" pitchFamily="34" charset="0"/>
              </a:rPr>
              <a:t>2.4</a:t>
            </a:r>
            <a:r>
              <a:rPr lang="zh-CN" altLang="en-US" dirty="0"/>
              <a:t>定点除法运算</a:t>
            </a:r>
            <a:endParaRPr lang="zh-CN" altLang="en-US" dirty="0"/>
          </a:p>
          <a:p>
            <a:pPr>
              <a:buNone/>
            </a:pPr>
            <a:r>
              <a:rPr lang="en-US" altLang="zh-CN">
                <a:cs typeface="Arial" panose="020B0604020202020204" pitchFamily="34" charset="0"/>
              </a:rPr>
              <a:t>2.5</a:t>
            </a:r>
            <a:r>
              <a:rPr lang="zh-CN" altLang="en-US" dirty="0"/>
              <a:t>定点运算器的组成</a:t>
            </a:r>
            <a:endParaRPr lang="zh-CN" altLang="en-US" dirty="0"/>
          </a:p>
          <a:p>
            <a:pPr>
              <a:buNone/>
            </a:pPr>
            <a:r>
              <a:rPr lang="en-US" altLang="zh-CN">
                <a:cs typeface="Arial" panose="020B0604020202020204" pitchFamily="34" charset="0"/>
              </a:rPr>
              <a:t>2.6</a:t>
            </a:r>
            <a:r>
              <a:rPr lang="zh-CN" altLang="en-US" dirty="0"/>
              <a:t>浮点运算与浮点运算器</a:t>
            </a:r>
            <a:endParaRPr lang="zh-CN" altLang="en-US" dirty="0"/>
          </a:p>
        </p:txBody>
      </p:sp>
      <p:sp>
        <p:nvSpPr>
          <p:cNvPr id="5124" name="动作按钮: 第一张 5123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panose="020B0604020202020204" pitchFamily="34" charset="0"/>
                <a:ea typeface="隶书" panose="02010509060101010101" pitchFamily="49" charset="-122"/>
              </a:rPr>
              <a:t>返回</a:t>
            </a:r>
            <a:endParaRPr lang="zh-CN" altLang="en-US" sz="1400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07" name="文本占位符 175106"/>
          <p:cNvSpPr>
            <a:spLocks noGrp="1"/>
          </p:cNvSpPr>
          <p:nvPr>
            <p:ph type="body" idx="1"/>
          </p:nvPr>
        </p:nvSpPr>
        <p:spPr>
          <a:xfrm>
            <a:off x="692150" y="1295400"/>
            <a:ext cx="7543800" cy="4572000"/>
          </a:xfrm>
          <a:ln/>
        </p:spPr>
        <p:txBody>
          <a:bodyPr/>
          <a:p>
            <a:r>
              <a:rPr lang="zh-CN" altLang="en-US" dirty="0"/>
              <a:t>变形补码运算 </a:t>
            </a:r>
            <a:endParaRPr lang="zh-CN" altLang="en-US" dirty="0"/>
          </a:p>
        </p:txBody>
      </p:sp>
      <p:sp>
        <p:nvSpPr>
          <p:cNvPr id="175108" name="文本框 175107"/>
          <p:cNvSpPr txBox="1"/>
          <p:nvPr/>
        </p:nvSpPr>
        <p:spPr>
          <a:xfrm>
            <a:off x="539750" y="1751013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3+2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75109" name="文本框 175108"/>
          <p:cNvSpPr txBox="1"/>
          <p:nvPr/>
        </p:nvSpPr>
        <p:spPr>
          <a:xfrm>
            <a:off x="768350" y="3321050"/>
            <a:ext cx="396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lang="en-US" altLang="zh-CN" sz="1300">
                <a:latin typeface="Times New Roman" panose="02020603050405020304" pitchFamily="18" charset="0"/>
                <a:ea typeface="隶书" panose="02010509060101010101" pitchFamily="49" charset="-122"/>
              </a:rPr>
              <a:t>f1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lang="en-US" altLang="zh-CN" sz="1300">
                <a:latin typeface="Times New Roman" panose="02020603050405020304" pitchFamily="18" charset="0"/>
                <a:ea typeface="隶书" panose="02010509060101010101" pitchFamily="49" charset="-122"/>
              </a:rPr>
              <a:t>f2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= 00 </a:t>
            </a: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结果为正，无溢出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10" name="文本框 175109"/>
          <p:cNvSpPr txBox="1"/>
          <p:nvPr/>
        </p:nvSpPr>
        <p:spPr>
          <a:xfrm>
            <a:off x="1301750" y="2254250"/>
            <a:ext cx="1828800" cy="60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0011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0010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11" name="文本框 175110"/>
          <p:cNvSpPr txBox="1"/>
          <p:nvPr/>
        </p:nvSpPr>
        <p:spPr>
          <a:xfrm>
            <a:off x="1301750" y="2897188"/>
            <a:ext cx="1752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0101     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12" name="直接连接符 175111"/>
          <p:cNvSpPr/>
          <p:nvPr/>
        </p:nvSpPr>
        <p:spPr>
          <a:xfrm>
            <a:off x="2597150" y="2668588"/>
            <a:ext cx="304800" cy="158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13" name="直接连接符 175112"/>
          <p:cNvSpPr/>
          <p:nvPr/>
        </p:nvSpPr>
        <p:spPr>
          <a:xfrm>
            <a:off x="2749550" y="2516188"/>
            <a:ext cx="1588" cy="28098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14" name="文本框 175113"/>
          <p:cNvSpPr txBox="1"/>
          <p:nvPr/>
        </p:nvSpPr>
        <p:spPr>
          <a:xfrm>
            <a:off x="4044950" y="1751013"/>
            <a:ext cx="3505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10+7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75115" name="文本框 175114"/>
          <p:cNvSpPr txBox="1"/>
          <p:nvPr/>
        </p:nvSpPr>
        <p:spPr>
          <a:xfrm>
            <a:off x="4835525" y="2254250"/>
            <a:ext cx="1828800" cy="60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1010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0111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16" name="直接连接符 175115"/>
          <p:cNvSpPr/>
          <p:nvPr/>
        </p:nvSpPr>
        <p:spPr>
          <a:xfrm>
            <a:off x="6026150" y="2678113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17" name="直接连接符 175116"/>
          <p:cNvSpPr/>
          <p:nvPr/>
        </p:nvSpPr>
        <p:spPr>
          <a:xfrm>
            <a:off x="6178550" y="2525713"/>
            <a:ext cx="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18" name="直接连接符 175117"/>
          <p:cNvSpPr/>
          <p:nvPr/>
        </p:nvSpPr>
        <p:spPr>
          <a:xfrm>
            <a:off x="4578350" y="2906713"/>
            <a:ext cx="1828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19" name="文本框 175118"/>
          <p:cNvSpPr txBox="1"/>
          <p:nvPr/>
        </p:nvSpPr>
        <p:spPr>
          <a:xfrm>
            <a:off x="4835525" y="2906713"/>
            <a:ext cx="1752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0001     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20" name="文本框 175119"/>
          <p:cNvSpPr txBox="1"/>
          <p:nvPr/>
        </p:nvSpPr>
        <p:spPr>
          <a:xfrm>
            <a:off x="539750" y="390525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-3+(-2)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75121" name="直接连接符 175120"/>
          <p:cNvSpPr/>
          <p:nvPr/>
        </p:nvSpPr>
        <p:spPr>
          <a:xfrm>
            <a:off x="2597150" y="4789488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22" name="直接连接符 175121"/>
          <p:cNvSpPr/>
          <p:nvPr/>
        </p:nvSpPr>
        <p:spPr>
          <a:xfrm>
            <a:off x="2749550" y="4637088"/>
            <a:ext cx="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23" name="直接连接符 175122"/>
          <p:cNvSpPr/>
          <p:nvPr/>
        </p:nvSpPr>
        <p:spPr>
          <a:xfrm>
            <a:off x="996950" y="5018088"/>
            <a:ext cx="1905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24" name="文本框 175123"/>
          <p:cNvSpPr txBox="1"/>
          <p:nvPr/>
        </p:nvSpPr>
        <p:spPr>
          <a:xfrm>
            <a:off x="1225550" y="5018088"/>
            <a:ext cx="1752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1011     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25" name="文本框 175124"/>
          <p:cNvSpPr txBox="1"/>
          <p:nvPr/>
        </p:nvSpPr>
        <p:spPr>
          <a:xfrm>
            <a:off x="1225550" y="4408488"/>
            <a:ext cx="1905000" cy="60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1101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1110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26" name="文本框 175125"/>
          <p:cNvSpPr txBox="1"/>
          <p:nvPr/>
        </p:nvSpPr>
        <p:spPr>
          <a:xfrm>
            <a:off x="4044950" y="3905250"/>
            <a:ext cx="3733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-10+(-7)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75127" name="直接连接符 175126"/>
          <p:cNvSpPr/>
          <p:nvPr/>
        </p:nvSpPr>
        <p:spPr>
          <a:xfrm>
            <a:off x="6026150" y="4789488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28" name="直接连接符 175127"/>
          <p:cNvSpPr/>
          <p:nvPr/>
        </p:nvSpPr>
        <p:spPr>
          <a:xfrm>
            <a:off x="6178550" y="4637088"/>
            <a:ext cx="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29" name="直接连接符 175128"/>
          <p:cNvSpPr/>
          <p:nvPr/>
        </p:nvSpPr>
        <p:spPr>
          <a:xfrm>
            <a:off x="4578350" y="5018088"/>
            <a:ext cx="1828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30" name="文本框 175129"/>
          <p:cNvSpPr txBox="1"/>
          <p:nvPr/>
        </p:nvSpPr>
        <p:spPr>
          <a:xfrm>
            <a:off x="4806950" y="5018088"/>
            <a:ext cx="1752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1111     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31" name="文本框 175130"/>
          <p:cNvSpPr txBox="1"/>
          <p:nvPr/>
        </p:nvSpPr>
        <p:spPr>
          <a:xfrm>
            <a:off x="4806950" y="4392613"/>
            <a:ext cx="1676400" cy="60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0110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1001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32" name="文本框 175131"/>
          <p:cNvSpPr txBox="1"/>
          <p:nvPr/>
        </p:nvSpPr>
        <p:spPr>
          <a:xfrm>
            <a:off x="4806950" y="332105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lang="en-US" altLang="zh-CN" sz="1300">
                <a:latin typeface="Times New Roman" panose="02020603050405020304" pitchFamily="18" charset="0"/>
                <a:ea typeface="隶书" panose="02010509060101010101" pitchFamily="49" charset="-122"/>
              </a:rPr>
              <a:t>f1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lang="en-US" altLang="zh-CN" sz="1300">
                <a:latin typeface="Times New Roman" panose="02020603050405020304" pitchFamily="18" charset="0"/>
                <a:ea typeface="隶书" panose="02010509060101010101" pitchFamily="49" charset="-122"/>
              </a:rPr>
              <a:t>f2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= 01 </a:t>
            </a: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结果为正溢出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33" name="文本框 175132"/>
          <p:cNvSpPr txBox="1"/>
          <p:nvPr/>
        </p:nvSpPr>
        <p:spPr>
          <a:xfrm>
            <a:off x="768350" y="5399088"/>
            <a:ext cx="396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lang="en-US" altLang="zh-CN" sz="1300">
                <a:latin typeface="Times New Roman" panose="02020603050405020304" pitchFamily="18" charset="0"/>
                <a:ea typeface="隶书" panose="02010509060101010101" pitchFamily="49" charset="-122"/>
              </a:rPr>
              <a:t>f1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lang="en-US" altLang="zh-CN" sz="1300">
                <a:latin typeface="Times New Roman" panose="02020603050405020304" pitchFamily="18" charset="0"/>
                <a:ea typeface="隶书" panose="02010509060101010101" pitchFamily="49" charset="-122"/>
              </a:rPr>
              <a:t>f2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= 11 </a:t>
            </a: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结果为负，无溢出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34" name="文本框 175133"/>
          <p:cNvSpPr txBox="1"/>
          <p:nvPr/>
        </p:nvSpPr>
        <p:spPr>
          <a:xfrm>
            <a:off x="4806950" y="5399088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lang="en-US" altLang="zh-CN" sz="1300">
                <a:latin typeface="Times New Roman" panose="02020603050405020304" pitchFamily="18" charset="0"/>
                <a:ea typeface="隶书" panose="02010509060101010101" pitchFamily="49" charset="-122"/>
              </a:rPr>
              <a:t>f1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lang="en-US" altLang="zh-CN" sz="1300">
                <a:latin typeface="Times New Roman" panose="02020603050405020304" pitchFamily="18" charset="0"/>
                <a:ea typeface="隶书" panose="02010509060101010101" pitchFamily="49" charset="-122"/>
              </a:rPr>
              <a:t>f2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= 10 </a:t>
            </a: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结果为负溢出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35" name="直接连接符 175134"/>
          <p:cNvSpPr/>
          <p:nvPr/>
        </p:nvSpPr>
        <p:spPr>
          <a:xfrm>
            <a:off x="1073150" y="2906713"/>
            <a:ext cx="1828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75136" name="组合 175135"/>
          <p:cNvGrpSpPr/>
          <p:nvPr/>
        </p:nvGrpSpPr>
        <p:grpSpPr>
          <a:xfrm>
            <a:off x="768350" y="5780088"/>
            <a:ext cx="4038600" cy="457200"/>
            <a:chOff x="912" y="3648"/>
            <a:chExt cx="2544" cy="288"/>
          </a:xfrm>
        </p:grpSpPr>
        <p:sp>
          <p:nvSpPr>
            <p:cNvPr id="175137" name="文本框 175136"/>
            <p:cNvSpPr txBox="1"/>
            <p:nvPr/>
          </p:nvSpPr>
          <p:spPr>
            <a:xfrm>
              <a:off x="912" y="3648"/>
              <a:ext cx="25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200">
                  <a:solidFill>
                    <a:srgbClr val="99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OVR = </a:t>
              </a: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S</a:t>
              </a:r>
              <a:r>
                <a:rPr lang="en-US" altLang="zh-CN" sz="1300">
                  <a:solidFill>
                    <a:srgbClr val="99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f1 </a:t>
              </a: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S</a:t>
              </a:r>
              <a:r>
                <a:rPr lang="en-US" altLang="zh-CN" sz="1300">
                  <a:solidFill>
                    <a:srgbClr val="99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f2 </a:t>
              </a:r>
              <a:r>
                <a:rPr lang="en-US" altLang="zh-CN" sz="2200">
                  <a:solidFill>
                    <a:srgbClr val="99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+ </a:t>
              </a: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S</a:t>
              </a:r>
              <a:r>
                <a:rPr lang="en-US" altLang="zh-CN" sz="1300">
                  <a:solidFill>
                    <a:srgbClr val="99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f1 </a:t>
              </a: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S</a:t>
              </a:r>
              <a:r>
                <a:rPr lang="en-US" altLang="zh-CN" sz="1300">
                  <a:solidFill>
                    <a:srgbClr val="99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f2 </a:t>
              </a:r>
              <a:r>
                <a:rPr lang="en-US" altLang="zh-CN" sz="2200">
                  <a:solidFill>
                    <a:srgbClr val="99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= </a:t>
              </a: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S</a:t>
              </a:r>
              <a:r>
                <a:rPr lang="en-US" altLang="zh-CN" sz="1300">
                  <a:solidFill>
                    <a:srgbClr val="99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f1 </a:t>
              </a: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  S</a:t>
              </a:r>
              <a:r>
                <a:rPr lang="en-US" altLang="zh-CN" sz="1300">
                  <a:solidFill>
                    <a:srgbClr val="99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f2</a:t>
              </a:r>
              <a:r>
                <a:rPr lang="en-US" altLang="zh-CN" sz="1300">
                  <a:latin typeface="Times New Roman" panose="02020603050405020304" pitchFamily="18" charset="0"/>
                  <a:ea typeface="隶书" panose="02010509060101010101" pitchFamily="49" charset="-122"/>
                </a:rPr>
                <a:t> </a:t>
              </a:r>
              <a:endParaRPr lang="en-US" altLang="zh-CN" sz="13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75138" name="椭圆 175137"/>
            <p:cNvSpPr/>
            <p:nvPr/>
          </p:nvSpPr>
          <p:spPr>
            <a:xfrm>
              <a:off x="2919" y="3717"/>
              <a:ext cx="144" cy="14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39" name="直接连接符 175138"/>
            <p:cNvSpPr/>
            <p:nvPr/>
          </p:nvSpPr>
          <p:spPr>
            <a:xfrm>
              <a:off x="2334" y="3702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40" name="直接连接符 175139"/>
            <p:cNvSpPr/>
            <p:nvPr/>
          </p:nvSpPr>
          <p:spPr>
            <a:xfrm>
              <a:off x="1527" y="3696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75142" name="标题 175141"/>
          <p:cNvSpPr>
            <a:spLocks noGrp="1"/>
          </p:cNvSpPr>
          <p:nvPr>
            <p:ph type="title"/>
          </p:nvPr>
        </p:nvSpPr>
        <p:spPr>
          <a:xfrm>
            <a:off x="457200" y="44450"/>
            <a:ext cx="7543800" cy="1295400"/>
          </a:xfrm>
          <a:ln/>
        </p:spPr>
        <p:txBody>
          <a:bodyPr anchor="b"/>
          <a:p>
            <a:r>
              <a:rPr lang="en-US" altLang="zh-CN" dirty="0"/>
              <a:t>2.2.2 </a:t>
            </a:r>
            <a:r>
              <a:rPr lang="zh-CN" altLang="en-US" dirty="0"/>
              <a:t>溢出的检测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1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1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12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13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510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513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513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513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9" grpId="0" build="p"/>
      <p:bldP spid="175111" grpId="0" build="p"/>
      <p:bldP spid="175119" grpId="0" build="p"/>
      <p:bldP spid="175124" grpId="0" build="p"/>
      <p:bldP spid="175130" grpId="0" build="p"/>
      <p:bldP spid="175132" grpId="0" build="p"/>
      <p:bldP spid="175133" grpId="0" build="p"/>
      <p:bldP spid="17513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1250" name="标题 181249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181251" name="文本占位符 181250"/>
          <p:cNvSpPr>
            <a:spLocks noGrp="1"/>
          </p:cNvSpPr>
          <p:nvPr>
            <p:ph type="body" idx="1"/>
          </p:nvPr>
        </p:nvSpPr>
        <p:spPr>
          <a:xfrm>
            <a:off x="539750" y="1268413"/>
            <a:ext cx="7704138" cy="4572000"/>
          </a:xfrm>
          <a:ln/>
        </p:spPr>
        <p:txBody>
          <a:bodyPr/>
          <a:p>
            <a:r>
              <a:rPr lang="zh-CN" altLang="en-US" sz="2600" dirty="0"/>
              <a:t>书本第</a:t>
            </a:r>
            <a:r>
              <a:rPr lang="en-US" altLang="zh-CN" sz="2600" dirty="0"/>
              <a:t>63</a:t>
            </a:r>
            <a:r>
              <a:rPr lang="zh-CN" altLang="en-US" sz="2600" dirty="0"/>
              <a:t>页，</a:t>
            </a:r>
            <a:r>
              <a:rPr lang="en-US" altLang="zh-CN" sz="2600" dirty="0"/>
              <a:t>5</a:t>
            </a:r>
            <a:r>
              <a:rPr lang="zh-CN" altLang="en-US" sz="2600" dirty="0"/>
              <a:t>、</a:t>
            </a:r>
            <a:r>
              <a:rPr lang="en-US" altLang="zh-CN" sz="2600"/>
              <a:t>6</a:t>
            </a:r>
            <a:endParaRPr lang="en-US" altLang="zh-CN" sz="2600"/>
          </a:p>
          <a:p>
            <a:r>
              <a:rPr lang="zh-CN" altLang="en-US" sz="2600" dirty="0"/>
              <a:t>补充：</a:t>
            </a:r>
            <a:endParaRPr lang="zh-CN" altLang="en-US" sz="2600" dirty="0"/>
          </a:p>
          <a:p>
            <a:pPr lvl="1">
              <a:lnSpc>
                <a:spcPct val="110000"/>
              </a:lnSpc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、已知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Y,</a:t>
            </a:r>
            <a:r>
              <a:rPr lang="zh-CN" altLang="en-US" sz="2000" dirty="0"/>
              <a:t>试用它们的变形补码计算出</a:t>
            </a:r>
            <a:r>
              <a:rPr lang="en-US" altLang="zh-CN" sz="2000" dirty="0"/>
              <a:t>X+Y,</a:t>
            </a:r>
            <a:r>
              <a:rPr lang="zh-CN" altLang="en-US" sz="2000" dirty="0"/>
              <a:t>并指出结果是否溢出</a:t>
            </a:r>
            <a:endParaRPr lang="zh-CN" altLang="en-US" sz="2000" dirty="0"/>
          </a:p>
          <a:p>
            <a:pPr lvl="1">
              <a:lnSpc>
                <a:spcPct val="110000"/>
              </a:lnSpc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1) X= 0.11011</a:t>
            </a:r>
            <a:r>
              <a:rPr lang="zh-CN" altLang="en-US" sz="2000" dirty="0"/>
              <a:t>， </a:t>
            </a:r>
            <a:r>
              <a:rPr lang="en-US" altLang="zh-CN" sz="2000" dirty="0"/>
              <a:t>Y= 0.11111</a:t>
            </a:r>
            <a:endParaRPr lang="en-US" altLang="zh-CN" sz="2000"/>
          </a:p>
          <a:p>
            <a:pPr lvl="1">
              <a:lnSpc>
                <a:spcPct val="110000"/>
              </a:lnSpc>
              <a:buNone/>
            </a:pPr>
            <a:r>
              <a:rPr lang="en-US" altLang="zh-CN" sz="2000" dirty="0"/>
              <a:t>    2) X= -0.10110</a:t>
            </a:r>
            <a:r>
              <a:rPr lang="zh-CN" altLang="en-US" sz="2000" dirty="0"/>
              <a:t>， </a:t>
            </a:r>
            <a:r>
              <a:rPr lang="en-US" altLang="zh-CN" sz="2000"/>
              <a:t>Y= -0.00001</a:t>
            </a:r>
            <a:endParaRPr lang="en-US" altLang="zh-CN" sz="2000"/>
          </a:p>
          <a:p>
            <a:pPr lvl="1">
              <a:lnSpc>
                <a:spcPct val="110000"/>
              </a:lnSpc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、已知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Y,</a:t>
            </a:r>
            <a:r>
              <a:rPr lang="zh-CN" altLang="en-US" sz="2000" dirty="0"/>
              <a:t>试用它们的变形补码计算出</a:t>
            </a:r>
            <a:r>
              <a:rPr lang="en-US" altLang="zh-CN" sz="2000" dirty="0"/>
              <a:t>X-Y,</a:t>
            </a:r>
            <a:r>
              <a:rPr lang="zh-CN" altLang="en-US" sz="2000" dirty="0"/>
              <a:t>并指出结果是否溢出</a:t>
            </a:r>
            <a:endParaRPr lang="zh-CN" altLang="en-US" sz="2000" dirty="0"/>
          </a:p>
          <a:p>
            <a:pPr lvl="1">
              <a:lnSpc>
                <a:spcPct val="110000"/>
              </a:lnSpc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1) X= 0.11011</a:t>
            </a:r>
            <a:r>
              <a:rPr lang="zh-CN" altLang="en-US" sz="2000" dirty="0"/>
              <a:t>， </a:t>
            </a:r>
            <a:r>
              <a:rPr lang="en-US" altLang="zh-CN" sz="2000"/>
              <a:t>Y= -0.11111</a:t>
            </a:r>
            <a:endParaRPr lang="en-US" altLang="zh-CN" sz="2000"/>
          </a:p>
          <a:p>
            <a:pPr lvl="1">
              <a:lnSpc>
                <a:spcPct val="110000"/>
              </a:lnSpc>
              <a:buNone/>
            </a:pPr>
            <a:r>
              <a:rPr lang="en-US" altLang="zh-CN" sz="2000" dirty="0"/>
              <a:t>    2) X= 0.10111</a:t>
            </a:r>
            <a:r>
              <a:rPr lang="zh-CN" altLang="en-US" sz="2000" dirty="0"/>
              <a:t>， </a:t>
            </a:r>
            <a:r>
              <a:rPr lang="en-US" altLang="zh-CN" sz="2000"/>
              <a:t>Y= 0.11011</a:t>
            </a:r>
            <a:endParaRPr lang="en-US" altLang="zh-CN" sz="2000"/>
          </a:p>
          <a:p>
            <a:pPr lvl="1">
              <a:lnSpc>
                <a:spcPct val="110000"/>
              </a:lnSpc>
              <a:buNone/>
            </a:pPr>
            <a:r>
              <a:rPr lang="en-US" altLang="zh-CN" sz="2000"/>
              <a:t>     </a:t>
            </a:r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6" name="标题 57345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14425"/>
          </a:xfrm>
          <a:ln/>
        </p:spPr>
        <p:txBody>
          <a:bodyPr anchor="b"/>
          <a:p>
            <a:r>
              <a:rPr lang="en-US" altLang="zh-CN">
                <a:cs typeface="Times New Roman" panose="02020603050405020304" pitchFamily="18" charset="0"/>
              </a:rPr>
              <a:t>2</a:t>
            </a:r>
            <a:r>
              <a:rPr lang="en-US" altLang="zh-CN" dirty="0"/>
              <a:t>.2  </a:t>
            </a:r>
            <a:r>
              <a:rPr lang="zh-CN" altLang="en-US" dirty="0"/>
              <a:t>定点加法、减法运算</a:t>
            </a:r>
            <a:endParaRPr lang="zh-CN" altLang="en-US"/>
          </a:p>
        </p:txBody>
      </p:sp>
      <p:sp>
        <p:nvSpPr>
          <p:cNvPr id="57347" name="文本占位符 5734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en-US" altLang="zh-CN" dirty="0"/>
              <a:t>2.2.1</a:t>
            </a:r>
            <a:r>
              <a:rPr lang="zh-CN" altLang="en-US" dirty="0"/>
              <a:t>补码加减法</a:t>
            </a:r>
            <a:endParaRPr lang="zh-CN" altLang="en-US"/>
          </a:p>
          <a:p>
            <a:pPr>
              <a:buNone/>
            </a:pPr>
            <a:r>
              <a:rPr lang="en-US" altLang="zh-CN" dirty="0"/>
              <a:t>2.2.2</a:t>
            </a:r>
            <a:r>
              <a:rPr lang="zh-CN" altLang="en-US" dirty="0"/>
              <a:t>溢出检测</a:t>
            </a:r>
            <a:endParaRPr lang="zh-CN" altLang="en-US"/>
          </a:p>
          <a:p>
            <a:pPr>
              <a:buNone/>
            </a:pPr>
            <a:r>
              <a:rPr lang="en-US" altLang="zh-CN" dirty="0"/>
              <a:t>2.2.3</a:t>
            </a:r>
            <a:r>
              <a:rPr lang="zh-CN" altLang="en-US" dirty="0"/>
              <a:t>基本的加法和减法器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2.2.4</a:t>
            </a:r>
            <a:r>
              <a:rPr lang="zh-CN" altLang="en-US" dirty="0"/>
              <a:t>十进制加法器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1011" name="文本占位符 171010"/>
          <p:cNvSpPr>
            <a:spLocks noGrp="1"/>
          </p:cNvSpPr>
          <p:nvPr>
            <p:ph type="body" idx="1"/>
          </p:nvPr>
        </p:nvSpPr>
        <p:spPr>
          <a:xfrm>
            <a:off x="468313" y="1449388"/>
            <a:ext cx="7775575" cy="4572000"/>
          </a:xfrm>
          <a:ln/>
        </p:spPr>
        <p:txBody>
          <a:bodyPr/>
          <a:p>
            <a:r>
              <a:rPr lang="zh-CN" altLang="en-US" dirty="0"/>
              <a:t>补码加法： </a:t>
            </a:r>
            <a:r>
              <a:rPr lang="en-US" altLang="zh-CN" sz="2800"/>
              <a:t>[X+Y]</a:t>
            </a:r>
            <a:r>
              <a:rPr lang="zh-CN" altLang="en-US" sz="2800" baseline="-25000" dirty="0"/>
              <a:t>补 </a:t>
            </a:r>
            <a:r>
              <a:rPr lang="en-US" altLang="zh-CN" sz="2800"/>
              <a:t>=</a:t>
            </a:r>
            <a:r>
              <a:rPr lang="en-US" altLang="zh-CN" sz="2800" baseline="-25000"/>
              <a:t> </a:t>
            </a:r>
            <a:r>
              <a:rPr lang="en-US" altLang="zh-CN" sz="2800"/>
              <a:t>[X]</a:t>
            </a:r>
            <a:r>
              <a:rPr lang="zh-CN" altLang="en-US" sz="2800" baseline="-25000" dirty="0"/>
              <a:t>补 </a:t>
            </a:r>
            <a:r>
              <a:rPr lang="en-US" altLang="zh-CN" sz="2800"/>
              <a:t>+ [Y]</a:t>
            </a:r>
            <a:r>
              <a:rPr lang="zh-CN" altLang="en-US" sz="2800" baseline="-25000" dirty="0"/>
              <a:t>补</a:t>
            </a:r>
            <a:endParaRPr lang="zh-CN" altLang="en-US" sz="2800" baseline="-25000" dirty="0"/>
          </a:p>
          <a:p>
            <a:pPr>
              <a:lnSpc>
                <a:spcPct val="130000"/>
              </a:lnSpc>
            </a:pPr>
            <a:r>
              <a:rPr lang="zh-CN" altLang="en-US" dirty="0"/>
              <a:t>补码减法： </a:t>
            </a:r>
            <a:r>
              <a:rPr lang="en-US" altLang="zh-CN" sz="2800"/>
              <a:t>[X-Y]</a:t>
            </a:r>
            <a:r>
              <a:rPr lang="zh-CN" altLang="en-US" sz="2800" baseline="-25000" dirty="0"/>
              <a:t>补 </a:t>
            </a:r>
            <a:r>
              <a:rPr lang="en-US" altLang="zh-CN" sz="2800"/>
              <a:t>=</a:t>
            </a:r>
            <a:r>
              <a:rPr lang="en-US" altLang="zh-CN" sz="2800" baseline="-25000"/>
              <a:t> </a:t>
            </a:r>
            <a:r>
              <a:rPr lang="en-US" altLang="zh-CN" sz="2800"/>
              <a:t>[X]</a:t>
            </a:r>
            <a:r>
              <a:rPr lang="zh-CN" altLang="en-US" sz="2800" baseline="-25000" dirty="0"/>
              <a:t>补 </a:t>
            </a:r>
            <a:r>
              <a:rPr lang="en-US" altLang="zh-CN" sz="2800"/>
              <a:t>-[Y]</a:t>
            </a:r>
            <a:r>
              <a:rPr lang="zh-CN" altLang="en-US" sz="2800" baseline="-25000" dirty="0"/>
              <a:t>补</a:t>
            </a:r>
            <a:r>
              <a:rPr lang="en-US" altLang="zh-CN" sz="2800"/>
              <a:t>=</a:t>
            </a:r>
            <a:r>
              <a:rPr lang="en-US" altLang="zh-CN" sz="2800" baseline="-25000"/>
              <a:t> </a:t>
            </a:r>
            <a:r>
              <a:rPr lang="en-US" altLang="zh-CN" sz="2800"/>
              <a:t>[X]</a:t>
            </a:r>
            <a:r>
              <a:rPr lang="zh-CN" altLang="en-US" sz="2800" baseline="-25000" dirty="0"/>
              <a:t>补 </a:t>
            </a:r>
            <a:r>
              <a:rPr lang="en-US" altLang="zh-CN" sz="2800"/>
              <a:t>+ [-Y]</a:t>
            </a:r>
            <a:r>
              <a:rPr lang="zh-CN" altLang="en-US" sz="2800" baseline="-25000" dirty="0"/>
              <a:t>补</a:t>
            </a:r>
            <a:endParaRPr lang="zh-CN" altLang="en-US" sz="2800" baseline="-25000" dirty="0"/>
          </a:p>
          <a:p>
            <a:pPr>
              <a:lnSpc>
                <a:spcPct val="130000"/>
              </a:lnSpc>
            </a:pPr>
            <a:r>
              <a:rPr lang="zh-CN" altLang="en-US" dirty="0"/>
              <a:t>补码运算的基本规则</a:t>
            </a:r>
            <a:endParaRPr lang="zh-CN" altLang="en-US" dirty="0"/>
          </a:p>
          <a:p>
            <a:pPr lvl="1"/>
            <a:r>
              <a:rPr lang="zh-CN" altLang="en-US" dirty="0"/>
              <a:t>参加运算的各个操作数均以补码表示，运算结果仍以补码表示</a:t>
            </a:r>
            <a:endParaRPr lang="zh-CN" altLang="en-US" dirty="0"/>
          </a:p>
          <a:p>
            <a:pPr lvl="1"/>
            <a:r>
              <a:rPr lang="zh-CN" altLang="en-US" dirty="0"/>
              <a:t>符号位和数值位一样参加运算</a:t>
            </a:r>
            <a:endParaRPr lang="zh-CN" altLang="en-US" dirty="0"/>
          </a:p>
          <a:p>
            <a:pPr lvl="1"/>
            <a:r>
              <a:rPr lang="zh-CN" altLang="en-US" dirty="0"/>
              <a:t>若求和，将两补码直接相加，得两数之和的补码；若求差，则将减数</a:t>
            </a:r>
            <a:r>
              <a:rPr lang="zh-CN" altLang="en-US" b="1" dirty="0">
                <a:solidFill>
                  <a:srgbClr val="CC0000"/>
                </a:solidFill>
              </a:rPr>
              <a:t>变补</a:t>
            </a:r>
            <a:r>
              <a:rPr lang="en-US" altLang="zh-CN" b="1" dirty="0"/>
              <a:t>(</a:t>
            </a:r>
            <a:r>
              <a:rPr lang="zh-CN" altLang="en-US" b="1" dirty="0"/>
              <a:t>由</a:t>
            </a:r>
            <a:r>
              <a:rPr lang="en-US" altLang="zh-CN" sz="2400" b="1"/>
              <a:t>[Y]</a:t>
            </a:r>
            <a:r>
              <a:rPr lang="zh-CN" altLang="en-US" sz="2400" b="1" baseline="-25000" dirty="0"/>
              <a:t>补</a:t>
            </a:r>
            <a:r>
              <a:rPr lang="zh-CN" altLang="en-US" b="1" dirty="0"/>
              <a:t>求</a:t>
            </a:r>
            <a:r>
              <a:rPr lang="en-US" altLang="zh-CN" sz="2400" b="1"/>
              <a:t>[-Y]</a:t>
            </a:r>
            <a:r>
              <a:rPr lang="zh-CN" altLang="en-US" sz="2400" b="1" baseline="-25000" dirty="0"/>
              <a:t>补</a:t>
            </a:r>
            <a:r>
              <a:rPr lang="en-US" altLang="zh-CN" sz="2400" b="1"/>
              <a:t>)</a:t>
            </a:r>
            <a:r>
              <a:rPr lang="zh-CN" altLang="en-US" sz="2400"/>
              <a:t>，</a:t>
            </a:r>
            <a:r>
              <a:rPr lang="zh-CN" altLang="en-US" dirty="0"/>
              <a:t>然后与被减数相加，得两数之差的补码</a:t>
            </a:r>
            <a:endParaRPr lang="zh-CN" altLang="en-US" dirty="0"/>
          </a:p>
        </p:txBody>
      </p:sp>
      <p:sp>
        <p:nvSpPr>
          <p:cNvPr id="171013" name="标题 171012"/>
          <p:cNvSpPr>
            <a:spLocks noGrp="1"/>
          </p:cNvSpPr>
          <p:nvPr>
            <p:ph type="title"/>
          </p:nvPr>
        </p:nvSpPr>
        <p:spPr>
          <a:xfrm>
            <a:off x="457200" y="44450"/>
            <a:ext cx="7543800" cy="1295400"/>
          </a:xfrm>
          <a:ln/>
        </p:spPr>
        <p:txBody>
          <a:bodyPr anchor="b"/>
          <a:p>
            <a:r>
              <a:rPr lang="en-US" altLang="zh-CN" dirty="0"/>
              <a:t>2.2.1</a:t>
            </a:r>
            <a:r>
              <a:rPr lang="zh-CN" altLang="en-US" dirty="0"/>
              <a:t>补码加减法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4" name="标题 5939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[</a:t>
            </a:r>
            <a:r>
              <a:rPr lang="zh-CN" altLang="en-US" dirty="0"/>
              <a:t>ｘ</a:t>
            </a:r>
            <a:r>
              <a:rPr lang="en-US" altLang="zh-CN"/>
              <a:t>]</a:t>
            </a:r>
            <a:r>
              <a:rPr lang="zh-CN" altLang="en-US" baseline="-25000" dirty="0"/>
              <a:t>补</a:t>
            </a:r>
            <a:r>
              <a:rPr lang="zh-CN" altLang="en-US" dirty="0"/>
              <a:t>＋</a:t>
            </a:r>
            <a:r>
              <a:rPr lang="en-US" altLang="zh-CN"/>
              <a:t>[</a:t>
            </a:r>
            <a:r>
              <a:rPr lang="zh-CN" altLang="en-US" i="1" dirty="0"/>
              <a:t>ｙ</a:t>
            </a:r>
            <a:r>
              <a:rPr lang="en-US" altLang="zh-CN"/>
              <a:t>]</a:t>
            </a:r>
            <a:r>
              <a:rPr lang="zh-CN" altLang="en-US" baseline="-25000" dirty="0"/>
              <a:t>补</a:t>
            </a:r>
            <a:r>
              <a:rPr lang="zh-CN" altLang="en-US" dirty="0"/>
              <a:t>＝</a:t>
            </a:r>
            <a:r>
              <a:rPr lang="en-US" altLang="zh-CN"/>
              <a:t>[</a:t>
            </a:r>
            <a:r>
              <a:rPr lang="zh-CN" altLang="en-US" i="1" dirty="0"/>
              <a:t>ｘ</a:t>
            </a:r>
            <a:r>
              <a:rPr lang="zh-CN" altLang="en-US" dirty="0"/>
              <a:t>＋</a:t>
            </a:r>
            <a:r>
              <a:rPr lang="zh-CN" altLang="en-US" i="1" dirty="0"/>
              <a:t>ｙ</a:t>
            </a:r>
            <a:r>
              <a:rPr lang="en-US" altLang="zh-CN"/>
              <a:t>]</a:t>
            </a:r>
            <a:r>
              <a:rPr lang="zh-CN" altLang="en-US" baseline="-25000" dirty="0"/>
              <a:t>补</a:t>
            </a:r>
            <a:r>
              <a:rPr lang="zh-CN" altLang="en-US" dirty="0"/>
              <a:t>证明</a:t>
            </a:r>
            <a:endParaRPr lang="zh-CN" altLang="en-US" dirty="0"/>
          </a:p>
        </p:txBody>
      </p:sp>
      <p:sp>
        <p:nvSpPr>
          <p:cNvPr id="59395" name="文本占位符 593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000" dirty="0"/>
              <a:t>假设</a:t>
            </a:r>
            <a:r>
              <a:rPr lang="zh-CN" altLang="en-US" sz="2000"/>
              <a:t>︱</a:t>
            </a:r>
            <a:r>
              <a:rPr lang="zh-CN" altLang="en-US" sz="2000" i="1" dirty="0"/>
              <a:t>ｘ</a:t>
            </a:r>
            <a:r>
              <a:rPr lang="zh-CN" altLang="en-US" sz="2000"/>
              <a:t>︱﹤</a:t>
            </a:r>
            <a:r>
              <a:rPr lang="en-US" altLang="zh-CN" sz="2000"/>
              <a:t>1, </a:t>
            </a:r>
            <a:r>
              <a:rPr lang="zh-CN" altLang="en-US" sz="2000"/>
              <a:t>︱</a:t>
            </a:r>
            <a:r>
              <a:rPr lang="zh-CN" altLang="en-US" sz="2000" i="1" dirty="0"/>
              <a:t>ｙ</a:t>
            </a:r>
            <a:r>
              <a:rPr lang="zh-CN" altLang="en-US" sz="2000"/>
              <a:t>︱﹤</a:t>
            </a:r>
            <a:r>
              <a:rPr lang="en-US" altLang="zh-CN" sz="2000"/>
              <a:t>1, </a:t>
            </a:r>
            <a:r>
              <a:rPr lang="zh-CN" altLang="en-US" sz="2000"/>
              <a:t>︱</a:t>
            </a:r>
            <a:r>
              <a:rPr lang="zh-CN" altLang="en-US" sz="2000" i="1" dirty="0"/>
              <a:t>ｘ</a:t>
            </a:r>
            <a:r>
              <a:rPr lang="zh-CN" altLang="en-US" sz="2000" dirty="0"/>
              <a:t>＋</a:t>
            </a:r>
            <a:r>
              <a:rPr lang="zh-CN" altLang="en-US" sz="2000" i="1" dirty="0"/>
              <a:t>ｙ</a:t>
            </a:r>
            <a:r>
              <a:rPr lang="zh-CN" altLang="en-US" sz="2000"/>
              <a:t>︱﹤</a:t>
            </a:r>
            <a:r>
              <a:rPr lang="en-US" altLang="zh-CN" sz="2000"/>
              <a:t>1 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zh-CN" altLang="en-US" sz="2000" dirty="0"/>
              <a:t>现分四种情况来证明 </a:t>
            </a:r>
            <a:endParaRPr lang="zh-CN" altLang="en-US" sz="2000" dirty="0"/>
          </a:p>
          <a:p>
            <a:pPr lvl="1">
              <a:lnSpc>
                <a:spcPct val="90000"/>
              </a:lnSpc>
              <a:buNone/>
            </a:pPr>
            <a:r>
              <a:rPr lang="en-US" altLang="zh-CN" sz="2000"/>
              <a:t>(1)</a:t>
            </a:r>
            <a:r>
              <a:rPr lang="zh-CN" altLang="en-US" sz="2000" i="1" dirty="0"/>
              <a:t>ｘ</a:t>
            </a:r>
            <a:r>
              <a:rPr lang="zh-CN" altLang="en-US" sz="2000" dirty="0"/>
              <a:t>﹥</a:t>
            </a:r>
            <a:r>
              <a:rPr lang="en-US" altLang="zh-CN" sz="2000"/>
              <a:t>0,</a:t>
            </a:r>
            <a:r>
              <a:rPr lang="zh-CN" altLang="en-US" sz="2000" i="1" dirty="0"/>
              <a:t>ｙ</a:t>
            </a:r>
            <a:r>
              <a:rPr lang="zh-CN" altLang="en-US" sz="2000" dirty="0"/>
              <a:t>﹥</a:t>
            </a:r>
            <a:r>
              <a:rPr lang="en-US" altLang="zh-CN" sz="2000" dirty="0"/>
              <a:t>0,</a:t>
            </a:r>
            <a:r>
              <a:rPr lang="zh-CN" altLang="en-US" sz="2000" dirty="0"/>
              <a:t>则</a:t>
            </a:r>
            <a:r>
              <a:rPr lang="zh-CN" altLang="en-US" sz="2000" i="1" dirty="0"/>
              <a:t>ｘ</a:t>
            </a:r>
            <a:r>
              <a:rPr lang="zh-CN" altLang="en-US" sz="2000" dirty="0"/>
              <a:t>＋</a:t>
            </a:r>
            <a:r>
              <a:rPr lang="zh-CN" altLang="en-US" sz="2000" i="1" dirty="0"/>
              <a:t>ｙ</a:t>
            </a:r>
            <a:r>
              <a:rPr lang="zh-CN" altLang="en-US" sz="2000" dirty="0"/>
              <a:t>﹥</a:t>
            </a:r>
            <a:r>
              <a:rPr lang="en-US" altLang="zh-CN" sz="2000"/>
              <a:t>0 </a:t>
            </a:r>
            <a:endParaRPr lang="en-US" altLang="zh-CN" sz="2000"/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/>
              <a:t>[</a:t>
            </a:r>
            <a:r>
              <a:rPr lang="zh-CN" altLang="en-US" sz="2000" dirty="0"/>
              <a:t>ｘ</a:t>
            </a:r>
            <a:r>
              <a:rPr lang="en-US" altLang="zh-CN" sz="2000"/>
              <a:t>]</a:t>
            </a:r>
            <a:r>
              <a:rPr lang="zh-CN" altLang="en-US" sz="2000" baseline="-25000" dirty="0"/>
              <a:t>补</a:t>
            </a:r>
            <a:r>
              <a:rPr lang="en-US" altLang="zh-CN" sz="2000"/>
              <a:t>=x, [</a:t>
            </a:r>
            <a:r>
              <a:rPr lang="zh-CN" altLang="en-US" sz="2000" i="1" dirty="0"/>
              <a:t>ｙ</a:t>
            </a:r>
            <a:r>
              <a:rPr lang="en-US" altLang="zh-CN" sz="2000"/>
              <a:t>]</a:t>
            </a:r>
            <a:r>
              <a:rPr lang="zh-CN" altLang="en-US" sz="2000" baseline="-25000" dirty="0"/>
              <a:t>补</a:t>
            </a:r>
            <a:r>
              <a:rPr lang="en-US" altLang="zh-CN" sz="2000"/>
              <a:t>=y, [</a:t>
            </a:r>
            <a:r>
              <a:rPr lang="zh-CN" altLang="en-US" sz="2000" i="1" dirty="0"/>
              <a:t>ｘ</a:t>
            </a:r>
            <a:r>
              <a:rPr lang="zh-CN" altLang="en-US" sz="2000" dirty="0"/>
              <a:t>＋</a:t>
            </a:r>
            <a:r>
              <a:rPr lang="zh-CN" altLang="en-US" sz="2000" i="1" dirty="0"/>
              <a:t>ｙ</a:t>
            </a:r>
            <a:r>
              <a:rPr lang="en-US" altLang="zh-CN" sz="2000"/>
              <a:t>]</a:t>
            </a:r>
            <a:r>
              <a:rPr lang="zh-CN" altLang="en-US" sz="2000" baseline="-25000" dirty="0"/>
              <a:t>补</a:t>
            </a:r>
            <a:r>
              <a:rPr lang="en-US" altLang="zh-CN" sz="2000" err="1"/>
              <a:t>=x+y</a:t>
            </a:r>
            <a:endParaRPr lang="en-US" altLang="zh-CN" sz="2000"/>
          </a:p>
          <a:p>
            <a:pPr lvl="1">
              <a:lnSpc>
                <a:spcPct val="90000"/>
              </a:lnSpc>
              <a:buNone/>
            </a:pPr>
            <a:r>
              <a:rPr lang="zh-CN" altLang="en-US" sz="2000" dirty="0"/>
              <a:t>所以等式成立</a:t>
            </a:r>
            <a:r>
              <a:rPr lang="en-US" altLang="zh-CN" sz="2000"/>
              <a:t>.</a:t>
            </a:r>
            <a:endParaRPr lang="en-US" altLang="zh-CN" sz="2000"/>
          </a:p>
          <a:p>
            <a:pPr lvl="1">
              <a:lnSpc>
                <a:spcPct val="90000"/>
              </a:lnSpc>
              <a:buNone/>
            </a:pPr>
            <a:r>
              <a:rPr lang="en-US" altLang="zh-CN" sz="2000"/>
              <a:t>(2)</a:t>
            </a:r>
            <a:r>
              <a:rPr lang="zh-CN" altLang="en-US" sz="2000" i="1" dirty="0"/>
              <a:t>ｘ</a:t>
            </a:r>
            <a:r>
              <a:rPr lang="zh-CN" altLang="en-US" sz="2000" dirty="0"/>
              <a:t>﹥</a:t>
            </a:r>
            <a:r>
              <a:rPr lang="en-US" altLang="zh-CN" sz="2000"/>
              <a:t>0,</a:t>
            </a:r>
            <a:r>
              <a:rPr lang="zh-CN" altLang="en-US" sz="2000" i="1" dirty="0"/>
              <a:t>ｙ</a:t>
            </a:r>
            <a:r>
              <a:rPr lang="zh-CN" altLang="en-US" sz="2000" dirty="0"/>
              <a:t>﹤</a:t>
            </a:r>
            <a:r>
              <a:rPr lang="en-US" altLang="zh-CN" sz="2000" dirty="0"/>
              <a:t>0,</a:t>
            </a:r>
            <a:r>
              <a:rPr lang="zh-CN" altLang="en-US" sz="2000" dirty="0"/>
              <a:t>则</a:t>
            </a:r>
            <a:r>
              <a:rPr lang="zh-CN" altLang="en-US" sz="2000" i="1" dirty="0"/>
              <a:t>ｘ</a:t>
            </a:r>
            <a:r>
              <a:rPr lang="zh-CN" altLang="en-US" sz="2000" dirty="0"/>
              <a:t>＋</a:t>
            </a:r>
            <a:r>
              <a:rPr lang="zh-CN" altLang="en-US" sz="2000" i="1" dirty="0"/>
              <a:t>ｙ</a:t>
            </a:r>
            <a:r>
              <a:rPr lang="en-US" altLang="zh-CN" sz="2000" dirty="0"/>
              <a:t>&gt;0</a:t>
            </a:r>
            <a:r>
              <a:rPr lang="zh-CN" altLang="en-US" sz="2000" dirty="0"/>
              <a:t>或</a:t>
            </a:r>
            <a:r>
              <a:rPr lang="zh-CN" altLang="en-US" sz="2000" i="1" dirty="0"/>
              <a:t>ｘ</a:t>
            </a:r>
            <a:r>
              <a:rPr lang="zh-CN" altLang="en-US" sz="2000" dirty="0"/>
              <a:t>＋</a:t>
            </a:r>
            <a:r>
              <a:rPr lang="zh-CN" altLang="en-US" sz="2000" i="1" dirty="0"/>
              <a:t>ｙ</a:t>
            </a:r>
            <a:r>
              <a:rPr lang="en-US" altLang="zh-CN" sz="2000"/>
              <a:t>&lt;0 </a:t>
            </a:r>
            <a:endParaRPr lang="en-US" altLang="zh-CN" sz="2000"/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/>
              <a:t>[</a:t>
            </a:r>
            <a:r>
              <a:rPr lang="zh-CN" altLang="en-US" sz="2000" dirty="0"/>
              <a:t>ｘ</a:t>
            </a:r>
            <a:r>
              <a:rPr lang="en-US" altLang="zh-CN" sz="2000"/>
              <a:t>]</a:t>
            </a:r>
            <a:r>
              <a:rPr lang="zh-CN" altLang="en-US" sz="2000" baseline="-25000" dirty="0"/>
              <a:t>补</a:t>
            </a:r>
            <a:r>
              <a:rPr lang="en-US" altLang="zh-CN" sz="2000"/>
              <a:t>=x, [</a:t>
            </a:r>
            <a:r>
              <a:rPr lang="zh-CN" altLang="en-US" sz="2000" i="1" dirty="0"/>
              <a:t>ｙ</a:t>
            </a:r>
            <a:r>
              <a:rPr lang="en-US" altLang="zh-CN" sz="2000"/>
              <a:t>]</a:t>
            </a:r>
            <a:r>
              <a:rPr lang="zh-CN" altLang="en-US" sz="2000" baseline="-25000" dirty="0"/>
              <a:t>补</a:t>
            </a:r>
            <a:r>
              <a:rPr lang="en-US" altLang="zh-CN" sz="2000"/>
              <a:t>=2+y, </a:t>
            </a:r>
            <a:endParaRPr lang="en-US" altLang="zh-CN" sz="2000"/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/>
              <a:t>[</a:t>
            </a:r>
            <a:r>
              <a:rPr lang="zh-CN" altLang="en-US" sz="2000" dirty="0"/>
              <a:t>ｘ</a:t>
            </a:r>
            <a:r>
              <a:rPr lang="en-US" altLang="zh-CN" sz="2000"/>
              <a:t>]</a:t>
            </a:r>
            <a:r>
              <a:rPr lang="zh-CN" altLang="en-US" sz="2000" baseline="-25000" dirty="0"/>
              <a:t>补</a:t>
            </a:r>
            <a:r>
              <a:rPr lang="zh-CN" altLang="en-US" sz="2000" dirty="0"/>
              <a:t>＋</a:t>
            </a:r>
            <a:r>
              <a:rPr lang="en-US" altLang="zh-CN" sz="2000"/>
              <a:t>[</a:t>
            </a:r>
            <a:r>
              <a:rPr lang="zh-CN" altLang="en-US" sz="2000" i="1" dirty="0"/>
              <a:t>ｙ</a:t>
            </a:r>
            <a:r>
              <a:rPr lang="en-US" altLang="zh-CN" sz="2000"/>
              <a:t>]</a:t>
            </a:r>
            <a:r>
              <a:rPr lang="zh-CN" altLang="en-US" sz="2000" baseline="-25000" dirty="0"/>
              <a:t>补</a:t>
            </a:r>
            <a:r>
              <a:rPr lang="en-US" altLang="zh-CN" sz="2000"/>
              <a:t>=x+ 2+y</a:t>
            </a:r>
            <a:endParaRPr lang="en-US" altLang="zh-CN" sz="2000"/>
          </a:p>
          <a:p>
            <a:pPr lvl="1">
              <a:lnSpc>
                <a:spcPct val="90000"/>
              </a:lnSpc>
              <a:buNone/>
            </a:pPr>
            <a:r>
              <a:rPr lang="zh-CN" altLang="en-US" sz="2000" dirty="0"/>
              <a:t>当</a:t>
            </a:r>
            <a:r>
              <a:rPr lang="zh-CN" altLang="en-US" sz="2000" i="1" dirty="0"/>
              <a:t>ｘ</a:t>
            </a:r>
            <a:r>
              <a:rPr lang="zh-CN" altLang="en-US" sz="2000" dirty="0"/>
              <a:t>＋</a:t>
            </a:r>
            <a:r>
              <a:rPr lang="zh-CN" altLang="en-US" sz="2000" i="1" dirty="0"/>
              <a:t>ｙ</a:t>
            </a:r>
            <a:r>
              <a:rPr lang="en-US" altLang="zh-CN" sz="2000" dirty="0"/>
              <a:t>&gt;0</a:t>
            </a:r>
            <a:r>
              <a:rPr lang="zh-CN" altLang="en-US" sz="2000" dirty="0"/>
              <a:t>时</a:t>
            </a:r>
            <a:r>
              <a:rPr lang="en-US" altLang="zh-CN" sz="2000" dirty="0"/>
              <a:t>,2 </a:t>
            </a:r>
            <a:r>
              <a:rPr lang="zh-CN" altLang="en-US" sz="2000" dirty="0"/>
              <a:t>＋ </a:t>
            </a:r>
            <a:r>
              <a:rPr lang="en-US" altLang="zh-CN" sz="2000"/>
              <a:t>(</a:t>
            </a:r>
            <a:r>
              <a:rPr lang="zh-CN" altLang="en-US" sz="2000" i="1" dirty="0"/>
              <a:t>ｘ</a:t>
            </a:r>
            <a:r>
              <a:rPr lang="zh-CN" altLang="en-US" sz="2000" dirty="0"/>
              <a:t>＋</a:t>
            </a:r>
            <a:r>
              <a:rPr lang="zh-CN" altLang="en-US" sz="2000" i="1" dirty="0"/>
              <a:t>ｙ</a:t>
            </a:r>
            <a:r>
              <a:rPr lang="en-US" altLang="zh-CN" sz="2000" dirty="0"/>
              <a:t>) &gt; 2,</a:t>
            </a:r>
            <a:r>
              <a:rPr lang="zh-CN" altLang="en-US" sz="2000" dirty="0"/>
              <a:t>进位</a:t>
            </a:r>
            <a:r>
              <a:rPr lang="en-US" altLang="zh-CN" sz="2000" dirty="0"/>
              <a:t>2</a:t>
            </a:r>
            <a:r>
              <a:rPr lang="zh-CN" altLang="en-US" sz="2000" dirty="0"/>
              <a:t>必丢失</a:t>
            </a:r>
            <a:r>
              <a:rPr lang="en-US" altLang="zh-CN" sz="2000" dirty="0"/>
              <a:t>,</a:t>
            </a:r>
            <a:r>
              <a:rPr lang="zh-CN" altLang="en-US" sz="2000" dirty="0"/>
              <a:t>又因</a:t>
            </a:r>
            <a:r>
              <a:rPr lang="en-US" altLang="zh-CN" sz="2000"/>
              <a:t>(</a:t>
            </a:r>
            <a:r>
              <a:rPr lang="zh-CN" altLang="en-US" sz="2000" i="1" dirty="0"/>
              <a:t>ｘ</a:t>
            </a:r>
            <a:r>
              <a:rPr lang="zh-CN" altLang="en-US" sz="2000" dirty="0"/>
              <a:t>＋</a:t>
            </a:r>
            <a:r>
              <a:rPr lang="zh-CN" altLang="en-US" sz="2000" i="1" dirty="0"/>
              <a:t>ｙ</a:t>
            </a:r>
            <a:r>
              <a:rPr lang="en-US" altLang="zh-CN" sz="2000" dirty="0"/>
              <a:t>)&gt;0</a:t>
            </a:r>
            <a:r>
              <a:rPr lang="zh-CN" altLang="en-US" sz="2000" dirty="0"/>
              <a:t>，</a:t>
            </a:r>
            <a:endParaRPr lang="zh-CN" altLang="en-US" sz="2000" dirty="0"/>
          </a:p>
          <a:p>
            <a:pPr lvl="1">
              <a:lnSpc>
                <a:spcPct val="90000"/>
              </a:lnSpc>
              <a:buNone/>
            </a:pPr>
            <a:r>
              <a:rPr lang="zh-CN" altLang="en-US" sz="2000" dirty="0"/>
              <a:t>故　</a:t>
            </a:r>
            <a:r>
              <a:rPr lang="en-US" altLang="zh-CN" sz="2000"/>
              <a:t>[</a:t>
            </a:r>
            <a:r>
              <a:rPr lang="zh-CN" altLang="en-US" sz="2000" i="1" dirty="0"/>
              <a:t>ｘ</a:t>
            </a:r>
            <a:r>
              <a:rPr lang="en-US" altLang="zh-CN" sz="2000"/>
              <a:t>]</a:t>
            </a:r>
            <a:r>
              <a:rPr lang="zh-CN" altLang="en-US" sz="2000" baseline="-25000" dirty="0"/>
              <a:t>补</a:t>
            </a:r>
            <a:r>
              <a:rPr lang="zh-CN" altLang="en-US" sz="2000" dirty="0"/>
              <a:t>＋</a:t>
            </a:r>
            <a:r>
              <a:rPr lang="en-US" altLang="zh-CN" sz="2000"/>
              <a:t>[</a:t>
            </a:r>
            <a:r>
              <a:rPr lang="zh-CN" altLang="en-US" sz="2000" i="1" dirty="0"/>
              <a:t>ｙ</a:t>
            </a:r>
            <a:r>
              <a:rPr lang="en-US" altLang="zh-CN" sz="2000"/>
              <a:t>]</a:t>
            </a:r>
            <a:r>
              <a:rPr lang="zh-CN" altLang="en-US" sz="2000" baseline="-25000" dirty="0"/>
              <a:t>补</a:t>
            </a:r>
            <a:r>
              <a:rPr lang="zh-CN" altLang="en-US" sz="2000" dirty="0"/>
              <a:t>＝</a:t>
            </a:r>
            <a:r>
              <a:rPr lang="zh-CN" altLang="en-US" sz="2000" i="1" dirty="0"/>
              <a:t>ｘ</a:t>
            </a:r>
            <a:r>
              <a:rPr lang="zh-CN" altLang="en-US" sz="2000" dirty="0"/>
              <a:t>＋</a:t>
            </a:r>
            <a:r>
              <a:rPr lang="zh-CN" altLang="en-US" sz="2000" i="1" dirty="0"/>
              <a:t>ｙ</a:t>
            </a:r>
            <a:r>
              <a:rPr lang="zh-CN" altLang="en-US" sz="2000" dirty="0"/>
              <a:t>＝</a:t>
            </a:r>
            <a:r>
              <a:rPr lang="en-US" altLang="zh-CN" sz="2000"/>
              <a:t>[</a:t>
            </a:r>
            <a:r>
              <a:rPr lang="zh-CN" altLang="en-US" sz="2000" i="1" dirty="0"/>
              <a:t>ｘ</a:t>
            </a:r>
            <a:r>
              <a:rPr lang="zh-CN" altLang="en-US" sz="2000" dirty="0"/>
              <a:t>＋</a:t>
            </a:r>
            <a:r>
              <a:rPr lang="zh-CN" altLang="en-US" sz="2000" i="1" dirty="0"/>
              <a:t>ｙ</a:t>
            </a:r>
            <a:r>
              <a:rPr lang="en-US" altLang="zh-CN" sz="2000"/>
              <a:t>]</a:t>
            </a:r>
            <a:r>
              <a:rPr lang="zh-CN" altLang="en-US" sz="2000" baseline="-25000" dirty="0"/>
              <a:t>补</a:t>
            </a:r>
            <a:r>
              <a:rPr lang="zh-CN" altLang="en-US" sz="2000" dirty="0"/>
              <a:t>　　　</a:t>
            </a:r>
            <a:endParaRPr lang="zh-CN" altLang="en-US" sz="2000"/>
          </a:p>
          <a:p>
            <a:pPr lvl="1">
              <a:lnSpc>
                <a:spcPct val="90000"/>
              </a:lnSpc>
              <a:buNone/>
            </a:pPr>
            <a:r>
              <a:rPr lang="zh-CN" altLang="en-US" sz="2000" dirty="0"/>
              <a:t>当</a:t>
            </a:r>
            <a:r>
              <a:rPr lang="zh-CN" altLang="en-US" sz="2000" i="1" dirty="0"/>
              <a:t>ｘ</a:t>
            </a:r>
            <a:r>
              <a:rPr lang="zh-CN" altLang="en-US" sz="2000" dirty="0"/>
              <a:t>＋ｙ</a:t>
            </a:r>
            <a:r>
              <a:rPr lang="en-US" altLang="zh-CN" sz="2000" dirty="0"/>
              <a:t>&lt;0</a:t>
            </a:r>
            <a:r>
              <a:rPr lang="zh-CN" altLang="en-US" sz="2000" dirty="0"/>
              <a:t>时</a:t>
            </a:r>
            <a:r>
              <a:rPr lang="en-US" altLang="zh-CN" sz="2000" dirty="0"/>
              <a:t>,2 </a:t>
            </a:r>
            <a:r>
              <a:rPr lang="zh-CN" altLang="en-US" sz="2000" dirty="0"/>
              <a:t>＋ </a:t>
            </a:r>
            <a:r>
              <a:rPr lang="en-US" altLang="zh-CN" sz="2000"/>
              <a:t>(</a:t>
            </a:r>
            <a:r>
              <a:rPr lang="zh-CN" altLang="en-US" sz="2000" i="1" dirty="0"/>
              <a:t>ｘ</a:t>
            </a:r>
            <a:r>
              <a:rPr lang="zh-CN" altLang="en-US" sz="2000" dirty="0"/>
              <a:t>＋</a:t>
            </a:r>
            <a:r>
              <a:rPr lang="zh-CN" altLang="en-US" sz="2000" i="1" dirty="0"/>
              <a:t>ｙ</a:t>
            </a:r>
            <a:r>
              <a:rPr lang="en-US" altLang="zh-CN" sz="2000" dirty="0"/>
              <a:t>) &lt; 2,</a:t>
            </a:r>
            <a:r>
              <a:rPr lang="zh-CN" altLang="en-US" sz="2000" dirty="0"/>
              <a:t>又因</a:t>
            </a:r>
            <a:r>
              <a:rPr lang="en-US" altLang="zh-CN" sz="2000"/>
              <a:t>(</a:t>
            </a:r>
            <a:r>
              <a:rPr lang="zh-CN" altLang="en-US" sz="2000" i="1" dirty="0"/>
              <a:t>ｘ</a:t>
            </a:r>
            <a:r>
              <a:rPr lang="zh-CN" altLang="en-US" sz="2000" dirty="0"/>
              <a:t>＋</a:t>
            </a:r>
            <a:r>
              <a:rPr lang="zh-CN" altLang="en-US" sz="2000" i="1" dirty="0"/>
              <a:t>ｙ</a:t>
            </a:r>
            <a:r>
              <a:rPr lang="en-US" altLang="zh-CN" sz="2000" dirty="0"/>
              <a:t>)&lt;0</a:t>
            </a:r>
            <a:r>
              <a:rPr lang="zh-CN" altLang="en-US" sz="2000" dirty="0"/>
              <a:t>，</a:t>
            </a:r>
            <a:endParaRPr lang="zh-CN" altLang="en-US" sz="2000" dirty="0"/>
          </a:p>
          <a:p>
            <a:pPr lvl="1">
              <a:lnSpc>
                <a:spcPct val="90000"/>
              </a:lnSpc>
              <a:buNone/>
            </a:pPr>
            <a:r>
              <a:rPr lang="zh-CN" altLang="en-US" sz="2000" dirty="0"/>
              <a:t>故　</a:t>
            </a:r>
            <a:r>
              <a:rPr lang="en-US" altLang="zh-CN" sz="2000"/>
              <a:t>[</a:t>
            </a:r>
            <a:r>
              <a:rPr lang="zh-CN" altLang="en-US" sz="2000" i="1" dirty="0"/>
              <a:t>ｘ</a:t>
            </a:r>
            <a:r>
              <a:rPr lang="en-US" altLang="zh-CN" sz="2000"/>
              <a:t>]</a:t>
            </a:r>
            <a:r>
              <a:rPr lang="zh-CN" altLang="en-US" sz="2000" baseline="-25000" dirty="0"/>
              <a:t>补</a:t>
            </a:r>
            <a:r>
              <a:rPr lang="zh-CN" altLang="en-US" sz="2000" dirty="0"/>
              <a:t>＋</a:t>
            </a:r>
            <a:r>
              <a:rPr lang="en-US" altLang="zh-CN" sz="2000"/>
              <a:t>[</a:t>
            </a:r>
            <a:r>
              <a:rPr lang="zh-CN" altLang="en-US" sz="2000" i="1" dirty="0"/>
              <a:t>ｙ</a:t>
            </a:r>
            <a:r>
              <a:rPr lang="en-US" altLang="zh-CN" sz="2000"/>
              <a:t>]</a:t>
            </a:r>
            <a:r>
              <a:rPr lang="zh-CN" altLang="en-US" sz="2000" baseline="-25000" dirty="0"/>
              <a:t>补</a:t>
            </a:r>
            <a:r>
              <a:rPr lang="zh-CN" altLang="en-US" sz="2000" dirty="0"/>
              <a:t>＝</a:t>
            </a:r>
            <a:r>
              <a:rPr lang="en-US" altLang="zh-CN" sz="2000" dirty="0"/>
              <a:t>2</a:t>
            </a:r>
            <a:r>
              <a:rPr lang="zh-CN" altLang="en-US" sz="2000" dirty="0"/>
              <a:t>＋</a:t>
            </a:r>
            <a:r>
              <a:rPr lang="en-US" altLang="zh-CN" sz="2000"/>
              <a:t>(</a:t>
            </a:r>
            <a:r>
              <a:rPr lang="zh-CN" altLang="en-US" sz="2000" i="1" dirty="0"/>
              <a:t>ｘ</a:t>
            </a:r>
            <a:r>
              <a:rPr lang="zh-CN" altLang="en-US" sz="2000" dirty="0"/>
              <a:t>＋</a:t>
            </a:r>
            <a:r>
              <a:rPr lang="zh-CN" altLang="en-US" sz="2000" i="1" dirty="0"/>
              <a:t>ｙ</a:t>
            </a:r>
            <a:r>
              <a:rPr lang="en-US" altLang="zh-CN" sz="2000" dirty="0"/>
              <a:t>)</a:t>
            </a:r>
            <a:r>
              <a:rPr lang="zh-CN" altLang="en-US" sz="2000" dirty="0"/>
              <a:t>＝</a:t>
            </a:r>
            <a:r>
              <a:rPr lang="en-US" altLang="zh-CN" sz="2000"/>
              <a:t>[</a:t>
            </a:r>
            <a:r>
              <a:rPr lang="zh-CN" altLang="en-US" sz="2000" i="1" dirty="0"/>
              <a:t>ｘ</a:t>
            </a:r>
            <a:r>
              <a:rPr lang="zh-CN" altLang="en-US" sz="2000" dirty="0"/>
              <a:t>＋</a:t>
            </a:r>
            <a:r>
              <a:rPr lang="zh-CN" altLang="en-US" sz="2000" i="1" dirty="0"/>
              <a:t>ｙ</a:t>
            </a:r>
            <a:r>
              <a:rPr lang="en-US" altLang="zh-CN" sz="2000"/>
              <a:t>]</a:t>
            </a:r>
            <a:r>
              <a:rPr lang="zh-CN" altLang="en-US" sz="2000" baseline="-25000" dirty="0"/>
              <a:t>补</a:t>
            </a:r>
            <a:r>
              <a:rPr lang="zh-CN" altLang="en-US" sz="2000" dirty="0"/>
              <a:t>　　　</a:t>
            </a:r>
            <a:endParaRPr lang="zh-CN" altLang="en-US" sz="2000" dirty="0"/>
          </a:p>
          <a:p>
            <a:pPr lvl="1">
              <a:lnSpc>
                <a:spcPct val="90000"/>
              </a:lnSpc>
              <a:buNone/>
            </a:pPr>
            <a:r>
              <a:rPr lang="zh-CN" altLang="en-US" sz="2000" dirty="0"/>
              <a:t>所以上式成立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8" name="标题 6041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[</a:t>
            </a:r>
            <a:r>
              <a:rPr lang="zh-CN" altLang="en-US" dirty="0"/>
              <a:t>ｘ</a:t>
            </a:r>
            <a:r>
              <a:rPr lang="en-US" altLang="zh-CN"/>
              <a:t>]</a:t>
            </a:r>
            <a:r>
              <a:rPr lang="zh-CN" altLang="en-US" baseline="-25000" dirty="0"/>
              <a:t>补</a:t>
            </a:r>
            <a:r>
              <a:rPr lang="zh-CN" altLang="en-US" dirty="0"/>
              <a:t>＋</a:t>
            </a:r>
            <a:r>
              <a:rPr lang="en-US" altLang="zh-CN"/>
              <a:t>[</a:t>
            </a:r>
            <a:r>
              <a:rPr lang="zh-CN" altLang="en-US" i="1" dirty="0"/>
              <a:t>ｙ</a:t>
            </a:r>
            <a:r>
              <a:rPr lang="en-US" altLang="zh-CN"/>
              <a:t>]</a:t>
            </a:r>
            <a:r>
              <a:rPr lang="zh-CN" altLang="en-US" baseline="-25000" dirty="0"/>
              <a:t>补</a:t>
            </a:r>
            <a:r>
              <a:rPr lang="zh-CN" altLang="en-US" dirty="0"/>
              <a:t>＝</a:t>
            </a:r>
            <a:r>
              <a:rPr lang="en-US" altLang="zh-CN"/>
              <a:t>[</a:t>
            </a:r>
            <a:r>
              <a:rPr lang="zh-CN" altLang="en-US" i="1" dirty="0"/>
              <a:t>ｘ</a:t>
            </a:r>
            <a:r>
              <a:rPr lang="zh-CN" altLang="en-US" dirty="0"/>
              <a:t>＋</a:t>
            </a:r>
            <a:r>
              <a:rPr lang="zh-CN" altLang="en-US" i="1" dirty="0"/>
              <a:t>ｙ</a:t>
            </a:r>
            <a:r>
              <a:rPr lang="en-US" altLang="zh-CN"/>
              <a:t>]</a:t>
            </a:r>
            <a:r>
              <a:rPr lang="zh-CN" altLang="en-US" baseline="-25000" dirty="0"/>
              <a:t>补</a:t>
            </a:r>
            <a:r>
              <a:rPr lang="zh-CN" altLang="en-US" dirty="0"/>
              <a:t>证明</a:t>
            </a:r>
            <a:endParaRPr lang="zh-CN" altLang="en-US" dirty="0"/>
          </a:p>
        </p:txBody>
      </p:sp>
      <p:sp>
        <p:nvSpPr>
          <p:cNvPr id="60419" name="文本占位符 604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1">
              <a:buNone/>
            </a:pPr>
            <a:r>
              <a:rPr lang="en-US" altLang="zh-CN" sz="2400"/>
              <a:t>(3)</a:t>
            </a:r>
            <a:r>
              <a:rPr lang="zh-CN" altLang="en-US" sz="2400" i="1" dirty="0"/>
              <a:t>ｘ</a:t>
            </a:r>
            <a:r>
              <a:rPr lang="en-US" altLang="zh-CN" sz="2400"/>
              <a:t>&lt;0,</a:t>
            </a:r>
            <a:r>
              <a:rPr lang="zh-CN" altLang="en-US" sz="2400" i="1" dirty="0"/>
              <a:t>ｙ</a:t>
            </a:r>
            <a:r>
              <a:rPr lang="en-US" altLang="zh-CN" sz="2400" dirty="0"/>
              <a:t>&gt;0,</a:t>
            </a:r>
            <a:r>
              <a:rPr lang="zh-CN" altLang="en-US" sz="2400" dirty="0"/>
              <a:t>则</a:t>
            </a:r>
            <a:r>
              <a:rPr lang="zh-CN" altLang="en-US" sz="2400" i="1" dirty="0"/>
              <a:t>ｘ</a:t>
            </a:r>
            <a:r>
              <a:rPr lang="zh-CN" altLang="en-US" sz="2400" dirty="0"/>
              <a:t>＋</a:t>
            </a:r>
            <a:r>
              <a:rPr lang="zh-CN" altLang="en-US" sz="2400" i="1" dirty="0"/>
              <a:t>ｙ</a:t>
            </a:r>
            <a:r>
              <a:rPr lang="en-US" altLang="zh-CN" sz="2400" dirty="0"/>
              <a:t>&gt;0</a:t>
            </a:r>
            <a:r>
              <a:rPr lang="zh-CN" altLang="en-US" sz="2400" dirty="0"/>
              <a:t>或 </a:t>
            </a:r>
            <a:r>
              <a:rPr lang="zh-CN" altLang="en-US" sz="2400" i="1" dirty="0"/>
              <a:t>ｘ</a:t>
            </a:r>
            <a:r>
              <a:rPr lang="zh-CN" altLang="en-US" sz="2400" dirty="0"/>
              <a:t>＋</a:t>
            </a:r>
            <a:r>
              <a:rPr lang="zh-CN" altLang="en-US" sz="2400" i="1" dirty="0"/>
              <a:t>ｙ</a:t>
            </a:r>
            <a:r>
              <a:rPr lang="en-US" altLang="zh-CN" sz="2400"/>
              <a:t>&lt;0 </a:t>
            </a:r>
            <a:endParaRPr lang="en-US" altLang="zh-CN" sz="2400"/>
          </a:p>
          <a:p>
            <a:pPr lvl="1"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这种情况和第</a:t>
            </a:r>
            <a:r>
              <a:rPr lang="en-US" altLang="zh-CN" sz="2400" dirty="0"/>
              <a:t>2</a:t>
            </a:r>
            <a:r>
              <a:rPr lang="zh-CN" altLang="en-US" sz="2400" dirty="0"/>
              <a:t>种情况一样</a:t>
            </a:r>
            <a:r>
              <a:rPr lang="en-US" altLang="zh-CN" sz="2400" dirty="0"/>
              <a:t>,</a:t>
            </a:r>
            <a:r>
              <a:rPr lang="zh-CN" altLang="en-US" sz="2400" dirty="0"/>
              <a:t>把</a:t>
            </a:r>
            <a:r>
              <a:rPr lang="zh-CN" altLang="en-US" sz="2400" i="1" dirty="0"/>
              <a:t>ｘ</a:t>
            </a:r>
            <a:r>
              <a:rPr lang="zh-CN" altLang="en-US" sz="2400" dirty="0"/>
              <a:t>和</a:t>
            </a:r>
            <a:r>
              <a:rPr lang="zh-CN" altLang="en-US" sz="2400" i="1" dirty="0"/>
              <a:t>ｙ</a:t>
            </a:r>
            <a:r>
              <a:rPr lang="zh-CN" altLang="en-US" sz="2400" dirty="0"/>
              <a:t>的位置对调即得证。 </a:t>
            </a:r>
            <a:endParaRPr lang="zh-CN" altLang="en-US" sz="2400" dirty="0"/>
          </a:p>
          <a:p>
            <a:pPr lvl="1">
              <a:buNone/>
            </a:pPr>
            <a:r>
              <a:rPr lang="en-US" altLang="zh-CN" sz="2400"/>
              <a:t>(4)</a:t>
            </a:r>
            <a:r>
              <a:rPr lang="zh-CN" altLang="en-US" sz="2400" i="1" dirty="0"/>
              <a:t>ｘ</a:t>
            </a:r>
            <a:r>
              <a:rPr lang="en-US" altLang="zh-CN" sz="2400"/>
              <a:t>&lt;0,</a:t>
            </a:r>
            <a:r>
              <a:rPr lang="zh-CN" altLang="en-US" sz="2400" i="1" dirty="0"/>
              <a:t>ｙ</a:t>
            </a:r>
            <a:r>
              <a:rPr lang="en-US" altLang="zh-CN" sz="2400" dirty="0"/>
              <a:t>&lt;0,</a:t>
            </a:r>
            <a:r>
              <a:rPr lang="zh-CN" altLang="en-US" sz="2400" dirty="0"/>
              <a:t>则</a:t>
            </a:r>
            <a:r>
              <a:rPr lang="zh-CN" altLang="en-US" sz="2400" i="1" dirty="0"/>
              <a:t>ｘ</a:t>
            </a:r>
            <a:r>
              <a:rPr lang="zh-CN" altLang="en-US" sz="2400" dirty="0"/>
              <a:t>＋</a:t>
            </a:r>
            <a:r>
              <a:rPr lang="zh-CN" altLang="en-US" sz="2400" i="1" dirty="0"/>
              <a:t>ｙ</a:t>
            </a:r>
            <a:r>
              <a:rPr lang="en-US" altLang="zh-CN" sz="2400"/>
              <a:t>&lt;0 </a:t>
            </a:r>
            <a:endParaRPr lang="en-US" altLang="zh-CN" sz="2400"/>
          </a:p>
          <a:p>
            <a:pPr>
              <a:buNone/>
            </a:pPr>
            <a:r>
              <a:rPr lang="zh-CN" altLang="en-US" sz="2400" dirty="0"/>
              <a:t>　相加两数都是负数</a:t>
            </a:r>
            <a:r>
              <a:rPr lang="en-US" altLang="zh-CN" sz="2400" dirty="0"/>
              <a:t>,</a:t>
            </a:r>
            <a:r>
              <a:rPr lang="zh-CN" altLang="en-US" sz="2400" dirty="0"/>
              <a:t>则其和也一定是负数。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　</a:t>
            </a:r>
            <a:r>
              <a:rPr lang="en-US" altLang="zh-CN" sz="2400" dirty="0"/>
              <a:t>∵</a:t>
            </a:r>
            <a:r>
              <a:rPr lang="en-US" altLang="zh-CN" sz="2400"/>
              <a:t>[</a:t>
            </a:r>
            <a:r>
              <a:rPr lang="zh-CN" altLang="en-US" sz="2400" i="1" dirty="0"/>
              <a:t>ｘ</a:t>
            </a:r>
            <a:r>
              <a:rPr lang="en-US" altLang="zh-CN" sz="2400"/>
              <a:t>]</a:t>
            </a:r>
            <a:r>
              <a:rPr lang="zh-CN" altLang="en-US" sz="2400" baseline="-25000" dirty="0"/>
              <a:t>补</a:t>
            </a:r>
            <a:r>
              <a:rPr lang="zh-CN" altLang="en-US" sz="2400" dirty="0"/>
              <a:t>＝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zh-CN" altLang="en-US" sz="2400" i="1" dirty="0"/>
              <a:t>ｘ</a:t>
            </a:r>
            <a:r>
              <a:rPr lang="en-US" altLang="zh-CN" sz="2400" dirty="0"/>
              <a:t>,</a:t>
            </a:r>
            <a:r>
              <a:rPr lang="zh-CN" altLang="en-US" sz="2400" dirty="0"/>
              <a:t>　　　</a:t>
            </a:r>
            <a:r>
              <a:rPr lang="en-US" altLang="zh-CN" sz="2400"/>
              <a:t>[</a:t>
            </a:r>
            <a:r>
              <a:rPr lang="zh-CN" altLang="en-US" sz="2400" i="1" dirty="0"/>
              <a:t>ｙ</a:t>
            </a:r>
            <a:r>
              <a:rPr lang="en-US" altLang="zh-CN" sz="2400"/>
              <a:t>]</a:t>
            </a:r>
            <a:r>
              <a:rPr lang="zh-CN" altLang="en-US" sz="2400" baseline="-25000" dirty="0"/>
              <a:t>补</a:t>
            </a:r>
            <a:r>
              <a:rPr lang="zh-CN" altLang="en-US" sz="2400" dirty="0"/>
              <a:t>＝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zh-CN" altLang="en-US" sz="2400" i="1" dirty="0"/>
              <a:t>ｙ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　</a:t>
            </a:r>
            <a:r>
              <a:rPr lang="en-US" altLang="zh-CN" sz="2400" dirty="0"/>
              <a:t>∴</a:t>
            </a:r>
            <a:r>
              <a:rPr lang="en-US" altLang="zh-CN" sz="2400"/>
              <a:t>[</a:t>
            </a:r>
            <a:r>
              <a:rPr lang="zh-CN" altLang="en-US" sz="2400" i="1" dirty="0"/>
              <a:t>ｘ</a:t>
            </a:r>
            <a:r>
              <a:rPr lang="en-US" altLang="zh-CN" sz="2400"/>
              <a:t>]</a:t>
            </a:r>
            <a:r>
              <a:rPr lang="zh-CN" altLang="en-US" sz="2400" baseline="-25000" dirty="0"/>
              <a:t>补</a:t>
            </a:r>
            <a:r>
              <a:rPr lang="zh-CN" altLang="en-US" sz="2400" dirty="0"/>
              <a:t>＋</a:t>
            </a:r>
            <a:r>
              <a:rPr lang="en-US" altLang="zh-CN" sz="2400"/>
              <a:t>[</a:t>
            </a:r>
            <a:r>
              <a:rPr lang="zh-CN" altLang="en-US" sz="2400" i="1" dirty="0"/>
              <a:t>ｙ</a:t>
            </a:r>
            <a:r>
              <a:rPr lang="en-US" altLang="zh-CN" sz="2400"/>
              <a:t>]</a:t>
            </a:r>
            <a:r>
              <a:rPr lang="zh-CN" altLang="en-US" sz="2400" baseline="-25000" dirty="0"/>
              <a:t>补</a:t>
            </a:r>
            <a:r>
              <a:rPr lang="zh-CN" altLang="en-US" sz="2400" dirty="0"/>
              <a:t>＝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zh-CN" altLang="en-US" sz="2400" i="1" dirty="0"/>
              <a:t>ｘ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zh-CN" altLang="en-US" sz="2400" i="1" dirty="0"/>
              <a:t>ｙ</a:t>
            </a:r>
            <a:r>
              <a:rPr lang="zh-CN" altLang="en-US" sz="2400" dirty="0"/>
              <a:t>＝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(2</a:t>
            </a:r>
            <a:r>
              <a:rPr lang="zh-CN" altLang="en-US" sz="2400" dirty="0"/>
              <a:t>＋</a:t>
            </a:r>
            <a:r>
              <a:rPr lang="zh-CN" altLang="en-US" sz="2400" i="1" dirty="0"/>
              <a:t>ｘ</a:t>
            </a:r>
            <a:r>
              <a:rPr lang="zh-CN" altLang="en-US" sz="2400" dirty="0"/>
              <a:t>＋</a:t>
            </a:r>
            <a:r>
              <a:rPr lang="zh-CN" altLang="en-US" sz="2400" i="1" dirty="0"/>
              <a:t>ｙ</a:t>
            </a:r>
            <a:r>
              <a:rPr lang="en-US" altLang="zh-CN" sz="2400"/>
              <a:t>)</a:t>
            </a:r>
            <a:endParaRPr lang="en-US" altLang="zh-CN" sz="2400"/>
          </a:p>
          <a:p>
            <a:pPr>
              <a:buNone/>
            </a:pPr>
            <a:r>
              <a:rPr lang="zh-CN" altLang="en-US" sz="2400" dirty="0"/>
              <a:t>　　上式右边分为”</a:t>
            </a:r>
            <a:r>
              <a:rPr lang="en-US" altLang="zh-CN" sz="2400" dirty="0"/>
              <a:t>2”</a:t>
            </a:r>
            <a:r>
              <a:rPr lang="zh-CN" altLang="en-US" sz="2400" dirty="0"/>
              <a:t>和</a:t>
            </a:r>
            <a:r>
              <a:rPr lang="en-US" altLang="zh-CN" sz="2400" dirty="0"/>
              <a:t>(2</a:t>
            </a:r>
            <a:r>
              <a:rPr lang="zh-CN" altLang="en-US" sz="2400" dirty="0"/>
              <a:t>＋</a:t>
            </a:r>
            <a:r>
              <a:rPr lang="zh-CN" altLang="en-US" sz="2400" i="1" dirty="0"/>
              <a:t>ｘ</a:t>
            </a:r>
            <a:r>
              <a:rPr lang="zh-CN" altLang="en-US" sz="2400" dirty="0"/>
              <a:t>＋ｙ</a:t>
            </a:r>
            <a:r>
              <a:rPr lang="en-US" altLang="zh-CN" sz="2400" dirty="0"/>
              <a:t>)</a:t>
            </a:r>
            <a:r>
              <a:rPr lang="zh-CN" altLang="en-US" sz="2400" dirty="0"/>
              <a:t>两部分</a:t>
            </a:r>
            <a:r>
              <a:rPr lang="en-US" altLang="zh-CN" sz="2400" dirty="0"/>
              <a:t>.</a:t>
            </a:r>
            <a:r>
              <a:rPr lang="zh-CN" altLang="en-US" sz="2400" dirty="0"/>
              <a:t>既然</a:t>
            </a:r>
            <a:r>
              <a:rPr lang="en-US" altLang="zh-CN" sz="2400"/>
              <a:t>(</a:t>
            </a:r>
            <a:r>
              <a:rPr lang="zh-CN" altLang="en-US" sz="2400" i="1" dirty="0"/>
              <a:t>ｘ</a:t>
            </a:r>
            <a:r>
              <a:rPr lang="zh-CN" altLang="en-US" sz="2400" dirty="0"/>
              <a:t>＋ｙ</a:t>
            </a:r>
            <a:r>
              <a:rPr lang="en-US" altLang="zh-CN" sz="2400" dirty="0"/>
              <a:t>)</a:t>
            </a:r>
            <a:r>
              <a:rPr lang="zh-CN" altLang="en-US" sz="2400" dirty="0"/>
              <a:t>是负数</a:t>
            </a:r>
            <a:r>
              <a:rPr lang="en-US" altLang="zh-CN" sz="2400" dirty="0"/>
              <a:t>,</a:t>
            </a:r>
            <a:r>
              <a:rPr lang="zh-CN" altLang="en-US" sz="2400" dirty="0"/>
              <a:t>而其绝对值又小于</a:t>
            </a:r>
            <a:r>
              <a:rPr lang="en-US" altLang="zh-CN" sz="2400" dirty="0"/>
              <a:t>1,</a:t>
            </a:r>
            <a:r>
              <a:rPr lang="zh-CN" altLang="en-US" sz="2400" dirty="0"/>
              <a:t>那么</a:t>
            </a:r>
            <a:r>
              <a:rPr lang="en-US" altLang="zh-CN" sz="2400" dirty="0"/>
              <a:t>(2</a:t>
            </a:r>
            <a:r>
              <a:rPr lang="zh-CN" altLang="en-US" sz="2400" dirty="0"/>
              <a:t>＋</a:t>
            </a:r>
            <a:r>
              <a:rPr lang="zh-CN" altLang="en-US" sz="2400" i="1" dirty="0"/>
              <a:t>ｘ</a:t>
            </a:r>
            <a:r>
              <a:rPr lang="zh-CN" altLang="en-US" sz="2400" dirty="0"/>
              <a:t>＋ｙ</a:t>
            </a:r>
            <a:r>
              <a:rPr lang="en-US" altLang="zh-CN" sz="2400" dirty="0"/>
              <a:t>)</a:t>
            </a:r>
            <a:r>
              <a:rPr lang="zh-CN" altLang="en-US" sz="2400" dirty="0"/>
              <a:t>就一定是小于</a:t>
            </a:r>
            <a:r>
              <a:rPr lang="en-US" altLang="zh-CN" sz="2400" dirty="0"/>
              <a:t>2</a:t>
            </a:r>
            <a:r>
              <a:rPr lang="zh-CN" altLang="en-US" sz="2400" dirty="0"/>
              <a:t>而大于</a:t>
            </a:r>
            <a:r>
              <a:rPr lang="en-US" altLang="zh-CN" sz="2400" dirty="0"/>
              <a:t>1</a:t>
            </a:r>
            <a:r>
              <a:rPr lang="zh-CN" altLang="en-US" sz="2400" dirty="0"/>
              <a:t>的数</a:t>
            </a:r>
            <a:r>
              <a:rPr lang="en-US" altLang="zh-CN" sz="2400" dirty="0"/>
              <a:t>,</a:t>
            </a:r>
            <a:r>
              <a:rPr lang="zh-CN" altLang="en-US" sz="2400" dirty="0"/>
              <a:t>进位”</a:t>
            </a:r>
            <a:r>
              <a:rPr lang="en-US" altLang="zh-CN" sz="2400" dirty="0"/>
              <a:t>2”</a:t>
            </a:r>
            <a:r>
              <a:rPr lang="zh-CN" altLang="en-US" sz="2400" dirty="0"/>
              <a:t>必丢失</a:t>
            </a:r>
            <a:r>
              <a:rPr lang="en-US" altLang="zh-CN" sz="2400" dirty="0"/>
              <a:t>.</a:t>
            </a:r>
            <a:r>
              <a:rPr lang="zh-CN" altLang="en-US" sz="2400" dirty="0"/>
              <a:t>又因</a:t>
            </a:r>
            <a:r>
              <a:rPr lang="en-US" altLang="zh-CN" sz="2400"/>
              <a:t>(</a:t>
            </a:r>
            <a:r>
              <a:rPr lang="zh-CN" altLang="en-US" sz="2400" i="1" dirty="0"/>
              <a:t>ｘ</a:t>
            </a:r>
            <a:r>
              <a:rPr lang="zh-CN" altLang="en-US" sz="2400" dirty="0"/>
              <a:t>＋ｙ</a:t>
            </a:r>
            <a:r>
              <a:rPr lang="en-US" altLang="zh-CN" sz="2400" dirty="0"/>
              <a:t>)&lt;0, </a:t>
            </a:r>
            <a:r>
              <a:rPr lang="zh-CN" altLang="en-US" sz="2400" dirty="0"/>
              <a:t>所以</a:t>
            </a:r>
            <a:r>
              <a:rPr lang="en-US" altLang="zh-CN" sz="2400"/>
              <a:t>[</a:t>
            </a:r>
            <a:r>
              <a:rPr lang="zh-CN" altLang="en-US" sz="2400" i="1" dirty="0"/>
              <a:t>ｘ</a:t>
            </a:r>
            <a:r>
              <a:rPr lang="en-US" altLang="zh-CN" sz="2400"/>
              <a:t>]</a:t>
            </a:r>
            <a:r>
              <a:rPr lang="zh-CN" altLang="en-US" sz="2400" baseline="-25000" dirty="0"/>
              <a:t>补</a:t>
            </a:r>
            <a:r>
              <a:rPr lang="zh-CN" altLang="en-US" sz="2400" dirty="0"/>
              <a:t>＋</a:t>
            </a:r>
            <a:r>
              <a:rPr lang="en-US" altLang="zh-CN" sz="2400"/>
              <a:t>[</a:t>
            </a:r>
            <a:r>
              <a:rPr lang="zh-CN" altLang="en-US" sz="2400" i="1" dirty="0"/>
              <a:t>ｙ</a:t>
            </a:r>
            <a:r>
              <a:rPr lang="en-US" altLang="zh-CN" sz="2400"/>
              <a:t>]</a:t>
            </a:r>
            <a:r>
              <a:rPr lang="zh-CN" altLang="en-US" sz="2400" baseline="-25000" dirty="0"/>
              <a:t>补</a:t>
            </a:r>
            <a:r>
              <a:rPr lang="zh-CN" altLang="en-US" sz="2400" dirty="0"/>
              <a:t>＝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/>
              <a:t>(</a:t>
            </a:r>
            <a:r>
              <a:rPr lang="zh-CN" altLang="en-US" sz="2400" i="1" dirty="0"/>
              <a:t>ｘ</a:t>
            </a:r>
            <a:r>
              <a:rPr lang="zh-CN" altLang="en-US" sz="2400" dirty="0"/>
              <a:t>＋</a:t>
            </a:r>
            <a:r>
              <a:rPr lang="zh-CN" altLang="en-US" sz="2400" i="1" dirty="0"/>
              <a:t>ｙ</a:t>
            </a:r>
            <a:r>
              <a:rPr lang="en-US" altLang="zh-CN" sz="2400" dirty="0"/>
              <a:t>)</a:t>
            </a:r>
            <a:r>
              <a:rPr lang="zh-CN" altLang="en-US" sz="2400" dirty="0"/>
              <a:t>＝</a:t>
            </a:r>
            <a:r>
              <a:rPr lang="en-US" altLang="zh-CN" sz="2400"/>
              <a:t>[</a:t>
            </a:r>
            <a:r>
              <a:rPr lang="zh-CN" altLang="en-US" sz="2400" i="1" dirty="0"/>
              <a:t>ｘ</a:t>
            </a:r>
            <a:r>
              <a:rPr lang="zh-CN" altLang="en-US" sz="2400" dirty="0"/>
              <a:t>＋</a:t>
            </a:r>
            <a:r>
              <a:rPr lang="zh-CN" altLang="en-US" sz="2400" i="1" dirty="0"/>
              <a:t>ｙ</a:t>
            </a:r>
            <a:r>
              <a:rPr lang="en-US" altLang="zh-CN" sz="2400"/>
              <a:t>]</a:t>
            </a:r>
            <a:r>
              <a:rPr lang="zh-CN" altLang="en-US" sz="2400" baseline="-25000" dirty="0"/>
              <a:t>补</a:t>
            </a:r>
            <a:r>
              <a:rPr lang="zh-CN" altLang="en-US" sz="2400" dirty="0"/>
              <a:t>　　　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6" name="标题 6246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2.2.1</a:t>
            </a:r>
            <a:r>
              <a:rPr lang="zh-CN" altLang="en-US" dirty="0"/>
              <a:t>补码加减法</a:t>
            </a:r>
            <a:endParaRPr lang="zh-CN" altLang="en-US"/>
          </a:p>
        </p:txBody>
      </p:sp>
      <p:sp>
        <p:nvSpPr>
          <p:cNvPr id="62467" name="文本占位符 62466"/>
          <p:cNvSpPr>
            <a:spLocks noGrp="1"/>
          </p:cNvSpPr>
          <p:nvPr>
            <p:ph type="body" idx="1"/>
          </p:nvPr>
        </p:nvSpPr>
        <p:spPr>
          <a:xfrm>
            <a:off x="250825" y="1557338"/>
            <a:ext cx="8229600" cy="4411662"/>
          </a:xfrm>
          <a:ln/>
        </p:spPr>
        <p:txBody>
          <a:bodyPr/>
          <a:p>
            <a:pPr lvl="1">
              <a:buNone/>
            </a:pPr>
            <a:r>
              <a:rPr lang="zh-CN" altLang="en-US" sz="3000" b="1" dirty="0"/>
              <a:t>例</a:t>
            </a:r>
            <a:r>
              <a:rPr lang="zh-CN" altLang="en-US" sz="3000" b="1"/>
              <a:t>  </a:t>
            </a:r>
            <a:r>
              <a:rPr lang="en-US" altLang="zh-CN" sz="3000" b="1"/>
              <a:t>x=-0.1011,y=0.0111</a:t>
            </a:r>
            <a:endParaRPr lang="en-US" altLang="zh-CN" sz="3000" b="1"/>
          </a:p>
          <a:p>
            <a:pPr lvl="1">
              <a:buNone/>
            </a:pPr>
            <a:r>
              <a:rPr lang="en-US" altLang="zh-CN" sz="3000"/>
              <a:t>[x]</a:t>
            </a:r>
            <a:r>
              <a:rPr lang="zh-CN" altLang="en-US" sz="3000" baseline="-25000" dirty="0"/>
              <a:t>补</a:t>
            </a:r>
            <a:r>
              <a:rPr lang="en-US" altLang="zh-CN" sz="3000"/>
              <a:t>=1.0101   [y]</a:t>
            </a:r>
            <a:r>
              <a:rPr lang="zh-CN" altLang="en-US" sz="3000" baseline="-25000" dirty="0"/>
              <a:t>补</a:t>
            </a:r>
            <a:r>
              <a:rPr lang="en-US" altLang="zh-CN" sz="3000"/>
              <a:t>=0.0111</a:t>
            </a:r>
            <a:endParaRPr lang="en-US" altLang="zh-CN" sz="3000"/>
          </a:p>
          <a:p>
            <a:pPr lvl="1">
              <a:buNone/>
            </a:pPr>
            <a:r>
              <a:rPr lang="en-US" altLang="zh-CN" sz="3000"/>
              <a:t>[x+y]</a:t>
            </a:r>
            <a:r>
              <a:rPr lang="zh-CN" altLang="en-US" sz="3000" baseline="-25000" dirty="0"/>
              <a:t>补</a:t>
            </a:r>
            <a:r>
              <a:rPr lang="en-US" altLang="zh-CN" sz="3000"/>
              <a:t>=[x]</a:t>
            </a:r>
            <a:r>
              <a:rPr lang="zh-CN" altLang="en-US" sz="3000" baseline="-25000" dirty="0"/>
              <a:t>补</a:t>
            </a:r>
            <a:r>
              <a:rPr lang="en-US" altLang="zh-CN" sz="3000"/>
              <a:t>+[y]</a:t>
            </a:r>
            <a:r>
              <a:rPr lang="zh-CN" altLang="en-US" sz="3000" baseline="-25000" dirty="0"/>
              <a:t>补</a:t>
            </a:r>
            <a:r>
              <a:rPr lang="en-US" altLang="zh-CN" sz="3000"/>
              <a:t>=1.0101+0.0111=1.1100</a:t>
            </a:r>
            <a:endParaRPr lang="en-US" altLang="zh-CN" sz="3000"/>
          </a:p>
          <a:p>
            <a:pPr lvl="1">
              <a:buNone/>
            </a:pPr>
            <a:r>
              <a:rPr lang="en-US" altLang="zh-CN" sz="3000"/>
              <a:t>x+y=-0.0100</a:t>
            </a:r>
            <a:endParaRPr lang="en-US" altLang="zh-CN" sz="3000"/>
          </a:p>
          <a:p>
            <a:pPr lvl="1">
              <a:lnSpc>
                <a:spcPct val="60000"/>
              </a:lnSpc>
              <a:buNone/>
            </a:pPr>
            <a:endParaRPr lang="en-US" altLang="zh-CN" sz="3000"/>
          </a:p>
          <a:p>
            <a:pPr lvl="1">
              <a:buNone/>
            </a:pPr>
            <a:r>
              <a:rPr lang="zh-CN" altLang="en-US" sz="3000" b="1" dirty="0"/>
              <a:t>例</a:t>
            </a:r>
            <a:r>
              <a:rPr lang="zh-CN" altLang="en-US" sz="3000" b="1"/>
              <a:t>  </a:t>
            </a:r>
            <a:r>
              <a:rPr lang="en-US" altLang="zh-CN" sz="3000" b="1"/>
              <a:t>x=+0.11011,y=-0.11111</a:t>
            </a:r>
            <a:endParaRPr lang="en-US" altLang="zh-CN" sz="3000" b="1"/>
          </a:p>
          <a:p>
            <a:pPr lvl="1">
              <a:buNone/>
            </a:pPr>
            <a:r>
              <a:rPr lang="en-US" altLang="zh-CN" sz="3000"/>
              <a:t>[x]</a:t>
            </a:r>
            <a:r>
              <a:rPr lang="zh-CN" altLang="en-US" sz="3000" baseline="-25000" dirty="0"/>
              <a:t>补</a:t>
            </a:r>
            <a:r>
              <a:rPr lang="en-US" altLang="zh-CN" sz="3000"/>
              <a:t>=0.11011 [y]</a:t>
            </a:r>
            <a:r>
              <a:rPr lang="zh-CN" altLang="en-US" sz="3000" baseline="-25000" dirty="0"/>
              <a:t>补</a:t>
            </a:r>
            <a:r>
              <a:rPr lang="en-US" altLang="zh-CN" sz="3000"/>
              <a:t>=1.00001 [-y]</a:t>
            </a:r>
            <a:r>
              <a:rPr lang="zh-CN" altLang="en-US" sz="3000" baseline="-25000" dirty="0"/>
              <a:t>补</a:t>
            </a:r>
            <a:r>
              <a:rPr lang="en-US" altLang="zh-CN" sz="3000"/>
              <a:t>=0.11111</a:t>
            </a:r>
            <a:endParaRPr lang="en-US" altLang="zh-CN" sz="3000"/>
          </a:p>
          <a:p>
            <a:pPr lvl="1">
              <a:buNone/>
            </a:pPr>
            <a:r>
              <a:rPr lang="en-US" altLang="zh-CN" sz="3000"/>
              <a:t>[x-y]</a:t>
            </a:r>
            <a:r>
              <a:rPr lang="zh-CN" altLang="en-US" sz="3000" baseline="-25000" dirty="0"/>
              <a:t>补</a:t>
            </a:r>
            <a:r>
              <a:rPr lang="en-US" altLang="zh-CN" sz="3000"/>
              <a:t>=[x]</a:t>
            </a:r>
            <a:r>
              <a:rPr lang="zh-CN" altLang="en-US" sz="3000" baseline="-25000" dirty="0"/>
              <a:t>补</a:t>
            </a:r>
            <a:r>
              <a:rPr lang="en-US" altLang="zh-CN" sz="3000"/>
              <a:t>+[-y]</a:t>
            </a:r>
            <a:r>
              <a:rPr lang="zh-CN" altLang="en-US" sz="3000" baseline="-25000" dirty="0"/>
              <a:t>补</a:t>
            </a:r>
            <a:r>
              <a:rPr lang="en-US" altLang="zh-CN" sz="3000"/>
              <a:t>=1.11010</a:t>
            </a:r>
            <a:endParaRPr lang="en-US" altLang="zh-CN" sz="2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2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charRg st="22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4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charRg st="48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86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charRg st="86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124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charRg st="124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164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67">
                                            <p:txEl>
                                              <p:charRg st="164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2035" name="文本占位符 172034"/>
          <p:cNvSpPr>
            <a:spLocks noGrp="1"/>
          </p:cNvSpPr>
          <p:nvPr>
            <p:ph type="body" idx="1"/>
          </p:nvPr>
        </p:nvSpPr>
        <p:spPr>
          <a:xfrm>
            <a:off x="700088" y="1449388"/>
            <a:ext cx="7543800" cy="4572000"/>
          </a:xfrm>
          <a:ln/>
        </p:spPr>
        <p:txBody>
          <a:bodyPr/>
          <a:p>
            <a:r>
              <a:rPr lang="zh-CN" altLang="en-US" dirty="0"/>
              <a:t>补码运算例题</a:t>
            </a:r>
            <a:endParaRPr lang="zh-CN" altLang="en-US" dirty="0"/>
          </a:p>
          <a:p>
            <a:pPr lvl="1">
              <a:lnSpc>
                <a:spcPct val="170000"/>
              </a:lnSpc>
            </a:pPr>
            <a:endParaRPr lang="zh-CN" altLang="en-US" dirty="0"/>
          </a:p>
        </p:txBody>
      </p:sp>
      <p:sp>
        <p:nvSpPr>
          <p:cNvPr id="172036" name="文本框 172035"/>
          <p:cNvSpPr txBox="1"/>
          <p:nvPr/>
        </p:nvSpPr>
        <p:spPr>
          <a:xfrm>
            <a:off x="4662488" y="2554288"/>
            <a:ext cx="1600200" cy="66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2) X= –3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Y= –2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37" name="文本框 172036"/>
          <p:cNvSpPr txBox="1"/>
          <p:nvPr/>
        </p:nvSpPr>
        <p:spPr>
          <a:xfrm>
            <a:off x="5957888" y="2554288"/>
            <a:ext cx="2286000" cy="66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= 1 1101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Y</a:t>
            </a: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= 1 1110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38" name="直接连接符 172037"/>
          <p:cNvSpPr/>
          <p:nvPr/>
        </p:nvSpPr>
        <p:spPr>
          <a:xfrm>
            <a:off x="7558088" y="3011488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39" name="直接连接符 172038"/>
          <p:cNvSpPr/>
          <p:nvPr/>
        </p:nvSpPr>
        <p:spPr>
          <a:xfrm flipH="1">
            <a:off x="7710488" y="2859088"/>
            <a:ext cx="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40" name="直接连接符 172039"/>
          <p:cNvSpPr/>
          <p:nvPr/>
        </p:nvSpPr>
        <p:spPr>
          <a:xfrm>
            <a:off x="5805488" y="3240088"/>
            <a:ext cx="2209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41" name="文本框 172040"/>
          <p:cNvSpPr txBox="1"/>
          <p:nvPr/>
        </p:nvSpPr>
        <p:spPr>
          <a:xfrm>
            <a:off x="6615113" y="3262313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1 1011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42" name="文本框 172041"/>
          <p:cNvSpPr txBox="1"/>
          <p:nvPr/>
        </p:nvSpPr>
        <p:spPr>
          <a:xfrm>
            <a:off x="1004888" y="2554288"/>
            <a:ext cx="1600200" cy="66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1) X=3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Y=2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43" name="文本框 172042"/>
          <p:cNvSpPr txBox="1"/>
          <p:nvPr/>
        </p:nvSpPr>
        <p:spPr>
          <a:xfrm>
            <a:off x="2147888" y="2554288"/>
            <a:ext cx="2286000" cy="66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= 0 0011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Y</a:t>
            </a: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= 0 0010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44" name="直接连接符 172043"/>
          <p:cNvSpPr/>
          <p:nvPr/>
        </p:nvSpPr>
        <p:spPr>
          <a:xfrm>
            <a:off x="3748088" y="3011488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45" name="直接连接符 172044"/>
          <p:cNvSpPr/>
          <p:nvPr/>
        </p:nvSpPr>
        <p:spPr>
          <a:xfrm flipH="1">
            <a:off x="3900488" y="2859088"/>
            <a:ext cx="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46" name="直接连接符 172045"/>
          <p:cNvSpPr/>
          <p:nvPr/>
        </p:nvSpPr>
        <p:spPr>
          <a:xfrm>
            <a:off x="1995488" y="3240088"/>
            <a:ext cx="2209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47" name="文本框 172046"/>
          <p:cNvSpPr txBox="1"/>
          <p:nvPr/>
        </p:nvSpPr>
        <p:spPr>
          <a:xfrm>
            <a:off x="2819400" y="3224213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0 0101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48" name="文本框 172047"/>
          <p:cNvSpPr txBox="1"/>
          <p:nvPr/>
        </p:nvSpPr>
        <p:spPr>
          <a:xfrm>
            <a:off x="1081088" y="3240088"/>
            <a:ext cx="1752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+5</a:t>
            </a:r>
            <a:r>
              <a: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补码）</a:t>
            </a:r>
            <a:endParaRPr lang="zh-CN" altLang="en-US" sz="20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49" name="文本框 172048"/>
          <p:cNvSpPr txBox="1"/>
          <p:nvPr/>
        </p:nvSpPr>
        <p:spPr>
          <a:xfrm>
            <a:off x="4814888" y="3240088"/>
            <a:ext cx="1752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-5</a:t>
            </a:r>
            <a:r>
              <a: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补码）</a:t>
            </a:r>
            <a:endParaRPr lang="zh-CN" altLang="en-US" sz="20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50" name="文本框 172049"/>
          <p:cNvSpPr txBox="1"/>
          <p:nvPr/>
        </p:nvSpPr>
        <p:spPr>
          <a:xfrm>
            <a:off x="928688" y="4211638"/>
            <a:ext cx="1600200" cy="66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3) X=   4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Y= –5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51" name="文本框 172050"/>
          <p:cNvSpPr txBox="1"/>
          <p:nvPr/>
        </p:nvSpPr>
        <p:spPr>
          <a:xfrm>
            <a:off x="2071688" y="4211638"/>
            <a:ext cx="2590800" cy="1035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= 0 0100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12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 </a:t>
            </a:r>
            <a:r>
              <a:rPr lang="en-US" altLang="zh-CN" sz="20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 1011</a:t>
            </a:r>
            <a:endParaRPr lang="en-US" altLang="zh-CN" sz="2000" b="1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(-Y)</a:t>
            </a: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= 0 0101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52" name="直接连接符 172051"/>
          <p:cNvSpPr/>
          <p:nvPr/>
        </p:nvSpPr>
        <p:spPr>
          <a:xfrm>
            <a:off x="3824288" y="5049838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53" name="直接连接符 172052"/>
          <p:cNvSpPr/>
          <p:nvPr/>
        </p:nvSpPr>
        <p:spPr>
          <a:xfrm flipH="1">
            <a:off x="3976688" y="4897438"/>
            <a:ext cx="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54" name="直接连接符 172053"/>
          <p:cNvSpPr/>
          <p:nvPr/>
        </p:nvSpPr>
        <p:spPr>
          <a:xfrm>
            <a:off x="1709738" y="5278438"/>
            <a:ext cx="2514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55" name="文本框 172054"/>
          <p:cNvSpPr txBox="1"/>
          <p:nvPr/>
        </p:nvSpPr>
        <p:spPr>
          <a:xfrm>
            <a:off x="2909888" y="5292725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0 1001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56" name="文本框 172055"/>
          <p:cNvSpPr txBox="1"/>
          <p:nvPr/>
        </p:nvSpPr>
        <p:spPr>
          <a:xfrm>
            <a:off x="1052513" y="5278438"/>
            <a:ext cx="1905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+9</a:t>
            </a:r>
            <a:r>
              <a: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补码）</a:t>
            </a:r>
            <a:endParaRPr lang="zh-CN" altLang="en-US" sz="20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57" name="文本框 172056"/>
          <p:cNvSpPr txBox="1"/>
          <p:nvPr/>
        </p:nvSpPr>
        <p:spPr>
          <a:xfrm>
            <a:off x="4586288" y="4181475"/>
            <a:ext cx="1600200" cy="66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4) X= –4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Y=   5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58" name="文本框 172057"/>
          <p:cNvSpPr txBox="1"/>
          <p:nvPr/>
        </p:nvSpPr>
        <p:spPr>
          <a:xfrm>
            <a:off x="5729288" y="4181475"/>
            <a:ext cx="2286000" cy="1035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= 1 1100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12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 </a:t>
            </a:r>
            <a:r>
              <a:rPr lang="en-US" altLang="zh-CN" sz="20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 0101</a:t>
            </a:r>
            <a:endParaRPr lang="en-US" altLang="zh-CN" sz="2000" b="1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(-Y)</a:t>
            </a: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= 1 1011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59" name="直接连接符 172058"/>
          <p:cNvSpPr/>
          <p:nvPr/>
        </p:nvSpPr>
        <p:spPr>
          <a:xfrm>
            <a:off x="7510463" y="5049838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60" name="直接连接符 172059"/>
          <p:cNvSpPr/>
          <p:nvPr/>
        </p:nvSpPr>
        <p:spPr>
          <a:xfrm flipH="1">
            <a:off x="7662863" y="4897438"/>
            <a:ext cx="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61" name="直接连接符 172060"/>
          <p:cNvSpPr/>
          <p:nvPr/>
        </p:nvSpPr>
        <p:spPr>
          <a:xfrm>
            <a:off x="5453063" y="5278438"/>
            <a:ext cx="2514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62" name="文本框 172061"/>
          <p:cNvSpPr txBox="1"/>
          <p:nvPr/>
        </p:nvSpPr>
        <p:spPr>
          <a:xfrm>
            <a:off x="6567488" y="5292725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1 0111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63" name="文本框 172062"/>
          <p:cNvSpPr txBox="1"/>
          <p:nvPr/>
        </p:nvSpPr>
        <p:spPr>
          <a:xfrm>
            <a:off x="4738688" y="5292725"/>
            <a:ext cx="1828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–9</a:t>
            </a:r>
            <a:r>
              <a: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补码）</a:t>
            </a:r>
            <a:endParaRPr lang="zh-CN" altLang="en-US" sz="20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64" name="矩形 172063"/>
          <p:cNvSpPr/>
          <p:nvPr/>
        </p:nvSpPr>
        <p:spPr>
          <a:xfrm>
            <a:off x="6396038" y="3305175"/>
            <a:ext cx="228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2065" name="组合 172064"/>
          <p:cNvGrpSpPr/>
          <p:nvPr/>
        </p:nvGrpSpPr>
        <p:grpSpPr>
          <a:xfrm>
            <a:off x="5486400" y="3519488"/>
            <a:ext cx="1219200" cy="544512"/>
            <a:chOff x="3879" y="1952"/>
            <a:chExt cx="768" cy="343"/>
          </a:xfrm>
        </p:grpSpPr>
        <p:sp>
          <p:nvSpPr>
            <p:cNvPr id="172066" name="直接连接符 172065"/>
            <p:cNvSpPr/>
            <p:nvPr/>
          </p:nvSpPr>
          <p:spPr>
            <a:xfrm flipH="1">
              <a:off x="4209" y="1952"/>
              <a:ext cx="24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2067" name="文本框 172066"/>
            <p:cNvSpPr txBox="1"/>
            <p:nvPr/>
          </p:nvSpPr>
          <p:spPr>
            <a:xfrm>
              <a:off x="3879" y="2045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33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自然丢失</a:t>
              </a:r>
              <a:endParaRPr lang="zh-CN" altLang="en-US" sz="2000" dirty="0">
                <a:solidFill>
                  <a:srgbClr val="003399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172068" name="矩形 172067"/>
          <p:cNvSpPr/>
          <p:nvPr/>
        </p:nvSpPr>
        <p:spPr>
          <a:xfrm>
            <a:off x="6334125" y="5334000"/>
            <a:ext cx="228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2069" name="组合 172068"/>
          <p:cNvGrpSpPr/>
          <p:nvPr/>
        </p:nvGrpSpPr>
        <p:grpSpPr>
          <a:xfrm>
            <a:off x="5424488" y="5548313"/>
            <a:ext cx="1219200" cy="544512"/>
            <a:chOff x="3840" y="3230"/>
            <a:chExt cx="768" cy="343"/>
          </a:xfrm>
        </p:grpSpPr>
        <p:sp>
          <p:nvSpPr>
            <p:cNvPr id="172070" name="直接连接符 172069"/>
            <p:cNvSpPr/>
            <p:nvPr/>
          </p:nvSpPr>
          <p:spPr>
            <a:xfrm flipH="1">
              <a:off x="4170" y="3230"/>
              <a:ext cx="24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2071" name="文本框 172070"/>
            <p:cNvSpPr txBox="1"/>
            <p:nvPr/>
          </p:nvSpPr>
          <p:spPr>
            <a:xfrm>
              <a:off x="3840" y="3323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33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自然丢失</a:t>
              </a:r>
              <a:endParaRPr lang="zh-CN" altLang="en-US" sz="2000" dirty="0">
                <a:solidFill>
                  <a:srgbClr val="003399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172072" name="文本框 172071"/>
          <p:cNvSpPr txBox="1"/>
          <p:nvPr/>
        </p:nvSpPr>
        <p:spPr>
          <a:xfrm>
            <a:off x="1009650" y="2068513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X + Y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73" name="文本框 172072"/>
          <p:cNvSpPr txBox="1"/>
          <p:nvPr/>
        </p:nvSpPr>
        <p:spPr>
          <a:xfrm>
            <a:off x="962025" y="3716338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X - Y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75" name="标题 172074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2.2.1</a:t>
            </a:r>
            <a:r>
              <a:rPr lang="zh-CN" altLang="en-US" dirty="0"/>
              <a:t>补码加减法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4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>
                                            <p:txEl>
                                              <p:charRg st="13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43">
                                            <p:txEl>
                                              <p:charRg st="13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204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204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203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>
                                            <p:txEl>
                                              <p:charRg st="13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2037">
                                            <p:txEl>
                                              <p:charRg st="13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204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204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205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>
                                            <p:txEl>
                                              <p:charRg st="1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2051">
                                            <p:txEl>
                                              <p:charRg st="16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2051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205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205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205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>
                                            <p:txEl>
                                              <p:charRg st="1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2058">
                                            <p:txEl>
                                              <p:charRg st="16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2058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7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7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7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7206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7206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7" grpId="0" build="p"/>
      <p:bldP spid="172041" grpId="0" advAuto="1000" build="p"/>
      <p:bldP spid="172043" grpId="0" build="p"/>
      <p:bldP spid="172047" grpId="0" build="p"/>
      <p:bldP spid="172048" grpId="0" build="p"/>
      <p:bldP spid="172049" grpId="0" build="p"/>
      <p:bldP spid="172051" grpId="0" build="p"/>
      <p:bldP spid="172055" grpId="0" build="p"/>
      <p:bldP spid="172056" grpId="0" build="p"/>
      <p:bldP spid="172058" grpId="0" build="p"/>
      <p:bldP spid="172062" grpId="0" advAuto="1000" build="p"/>
      <p:bldP spid="172063" grpId="0" build="p"/>
      <p:bldP spid="172064" grpId="0" animBg="1"/>
      <p:bldP spid="1720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3059" name="文本占位符 173058"/>
          <p:cNvSpPr>
            <a:spLocks noGrp="1"/>
          </p:cNvSpPr>
          <p:nvPr>
            <p:ph type="body" idx="1"/>
          </p:nvPr>
        </p:nvSpPr>
        <p:spPr>
          <a:xfrm>
            <a:off x="611188" y="1449388"/>
            <a:ext cx="7543800" cy="4572000"/>
          </a:xfrm>
          <a:ln/>
        </p:spPr>
        <p:txBody>
          <a:bodyPr/>
          <a:p>
            <a:r>
              <a:rPr lang="zh-CN" altLang="en-US" dirty="0"/>
              <a:t>补码运算例题</a:t>
            </a:r>
            <a:endParaRPr lang="zh-CN" altLang="en-US" dirty="0"/>
          </a:p>
          <a:p>
            <a:pPr lvl="1">
              <a:lnSpc>
                <a:spcPct val="170000"/>
              </a:lnSpc>
            </a:pPr>
            <a:endParaRPr lang="zh-CN" altLang="en-US" dirty="0"/>
          </a:p>
        </p:txBody>
      </p:sp>
      <p:sp>
        <p:nvSpPr>
          <p:cNvPr id="173060" name="文本框 173059"/>
          <p:cNvSpPr txBox="1"/>
          <p:nvPr/>
        </p:nvSpPr>
        <p:spPr>
          <a:xfrm>
            <a:off x="4573588" y="2287588"/>
            <a:ext cx="1600200" cy="66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2) X= –10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Y= –7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61" name="文本框 173060"/>
          <p:cNvSpPr txBox="1"/>
          <p:nvPr/>
        </p:nvSpPr>
        <p:spPr>
          <a:xfrm>
            <a:off x="5868988" y="2287588"/>
            <a:ext cx="2286000" cy="66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= 1 0110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Y</a:t>
            </a: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= 1 1001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62" name="直接连接符 173061"/>
          <p:cNvSpPr/>
          <p:nvPr/>
        </p:nvSpPr>
        <p:spPr>
          <a:xfrm>
            <a:off x="7469188" y="2744788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63" name="直接连接符 173062"/>
          <p:cNvSpPr/>
          <p:nvPr/>
        </p:nvSpPr>
        <p:spPr>
          <a:xfrm flipH="1">
            <a:off x="7621588" y="2592388"/>
            <a:ext cx="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64" name="直接连接符 173063"/>
          <p:cNvSpPr/>
          <p:nvPr/>
        </p:nvSpPr>
        <p:spPr>
          <a:xfrm>
            <a:off x="5716588" y="2973388"/>
            <a:ext cx="2209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65" name="文本框 173064"/>
          <p:cNvSpPr txBox="1"/>
          <p:nvPr/>
        </p:nvSpPr>
        <p:spPr>
          <a:xfrm>
            <a:off x="6526213" y="2995613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0 1111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66" name="文本框 173065"/>
          <p:cNvSpPr txBox="1"/>
          <p:nvPr/>
        </p:nvSpPr>
        <p:spPr>
          <a:xfrm>
            <a:off x="915988" y="2287588"/>
            <a:ext cx="1600200" cy="66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1) X=10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Y=7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67" name="文本框 173066"/>
          <p:cNvSpPr txBox="1"/>
          <p:nvPr/>
        </p:nvSpPr>
        <p:spPr>
          <a:xfrm>
            <a:off x="2058988" y="2287588"/>
            <a:ext cx="2286000" cy="66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= 0 1010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Y</a:t>
            </a: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= 0 0111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68" name="直接连接符 173067"/>
          <p:cNvSpPr/>
          <p:nvPr/>
        </p:nvSpPr>
        <p:spPr>
          <a:xfrm>
            <a:off x="3659188" y="2744788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69" name="直接连接符 173068"/>
          <p:cNvSpPr/>
          <p:nvPr/>
        </p:nvSpPr>
        <p:spPr>
          <a:xfrm flipH="1">
            <a:off x="3811588" y="2592388"/>
            <a:ext cx="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70" name="直接连接符 173069"/>
          <p:cNvSpPr/>
          <p:nvPr/>
        </p:nvSpPr>
        <p:spPr>
          <a:xfrm>
            <a:off x="1906588" y="2973388"/>
            <a:ext cx="2209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71" name="文本框 173070"/>
          <p:cNvSpPr txBox="1"/>
          <p:nvPr/>
        </p:nvSpPr>
        <p:spPr>
          <a:xfrm>
            <a:off x="2730500" y="2957513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1 0001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72" name="文本框 173071"/>
          <p:cNvSpPr txBox="1"/>
          <p:nvPr/>
        </p:nvSpPr>
        <p:spPr>
          <a:xfrm>
            <a:off x="992188" y="2973388"/>
            <a:ext cx="1752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-15</a:t>
            </a:r>
            <a:r>
              <a: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补码）</a:t>
            </a:r>
            <a:endParaRPr lang="zh-CN" altLang="en-US" sz="20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73" name="文本框 173072"/>
          <p:cNvSpPr txBox="1"/>
          <p:nvPr/>
        </p:nvSpPr>
        <p:spPr>
          <a:xfrm>
            <a:off x="4725988" y="2973388"/>
            <a:ext cx="1752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补码）</a:t>
            </a:r>
            <a:endParaRPr lang="zh-CN" altLang="en-US" sz="20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74" name="矩形 173073"/>
          <p:cNvSpPr/>
          <p:nvPr/>
        </p:nvSpPr>
        <p:spPr>
          <a:xfrm>
            <a:off x="6307138" y="3038475"/>
            <a:ext cx="228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3075" name="组合 173074"/>
          <p:cNvGrpSpPr/>
          <p:nvPr/>
        </p:nvGrpSpPr>
        <p:grpSpPr>
          <a:xfrm>
            <a:off x="5397500" y="3252788"/>
            <a:ext cx="1219200" cy="544512"/>
            <a:chOff x="3879" y="1952"/>
            <a:chExt cx="768" cy="343"/>
          </a:xfrm>
        </p:grpSpPr>
        <p:sp>
          <p:nvSpPr>
            <p:cNvPr id="173076" name="直接连接符 173075"/>
            <p:cNvSpPr/>
            <p:nvPr/>
          </p:nvSpPr>
          <p:spPr>
            <a:xfrm flipH="1">
              <a:off x="4209" y="1952"/>
              <a:ext cx="24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3077" name="文本框 173076"/>
            <p:cNvSpPr txBox="1"/>
            <p:nvPr/>
          </p:nvSpPr>
          <p:spPr>
            <a:xfrm>
              <a:off x="3879" y="2045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33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自然丢失</a:t>
              </a:r>
              <a:endParaRPr lang="zh-CN" altLang="en-US" sz="2000" dirty="0">
                <a:solidFill>
                  <a:srgbClr val="003399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173078" name="文本框 173077"/>
          <p:cNvSpPr txBox="1"/>
          <p:nvPr/>
        </p:nvSpPr>
        <p:spPr>
          <a:xfrm>
            <a:off x="915988" y="4330700"/>
            <a:ext cx="71628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正溢出：运算结果大于机器所能表示的最大正数；</a:t>
            </a:r>
            <a:endParaRPr lang="zh-CN" altLang="en-US" sz="24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负溢出：运算结果小于机器所能表示的最小负数</a:t>
            </a:r>
            <a:endParaRPr lang="zh-CN" altLang="en-US" sz="24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73079" name="文本框 173078"/>
          <p:cNvSpPr txBox="1"/>
          <p:nvPr/>
        </p:nvSpPr>
        <p:spPr>
          <a:xfrm>
            <a:off x="1601788" y="3735388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正溢出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80" name="文本框 173079"/>
          <p:cNvSpPr txBox="1"/>
          <p:nvPr/>
        </p:nvSpPr>
        <p:spPr>
          <a:xfrm>
            <a:off x="5411788" y="3735388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负溢出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82" name="标题 17308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2.2.1</a:t>
            </a:r>
            <a:r>
              <a:rPr lang="zh-CN" altLang="en-US" dirty="0"/>
              <a:t>补码加减法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>
                                            <p:txEl>
                                              <p:charRg st="13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67">
                                            <p:txEl>
                                              <p:charRg st="13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30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307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306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>
                                            <p:txEl>
                                              <p:charRg st="13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3061">
                                            <p:txEl>
                                              <p:charRg st="13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306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307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build="p"/>
      <p:bldP spid="173065" grpId="0" advAuto="1000" build="p"/>
      <p:bldP spid="173067" grpId="0" build="p"/>
      <p:bldP spid="173071" grpId="0" build="p"/>
      <p:bldP spid="173072" grpId="0" build="p"/>
      <p:bldP spid="173073" grpId="0" build="p"/>
      <p:bldP spid="173074" grpId="0" animBg="1"/>
      <p:bldP spid="173078" grpId="0"/>
      <p:bldP spid="173079" grpId="0"/>
      <p:bldP spid="1730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083" name="文本占位符 174082"/>
          <p:cNvSpPr>
            <a:spLocks noGrp="1"/>
          </p:cNvSpPr>
          <p:nvPr>
            <p:ph type="body" idx="1"/>
          </p:nvPr>
        </p:nvSpPr>
        <p:spPr>
          <a:xfrm>
            <a:off x="611188" y="1423988"/>
            <a:ext cx="7543800" cy="5029200"/>
          </a:xfrm>
          <a:ln/>
        </p:spPr>
        <p:txBody>
          <a:bodyPr/>
          <a:p>
            <a:r>
              <a:rPr lang="zh-CN" altLang="en-US" dirty="0"/>
              <a:t>根据两个操作数的符号与结果的符号判别</a:t>
            </a:r>
            <a:endParaRPr lang="zh-CN" altLang="en-US" dirty="0"/>
          </a:p>
          <a:p>
            <a:pPr lvl="2">
              <a:lnSpc>
                <a:spcPct val="110000"/>
              </a:lnSpc>
              <a:buNone/>
            </a:pPr>
            <a:r>
              <a:rPr lang="en-US" altLang="zh-CN" sz="2800" err="1">
                <a:solidFill>
                  <a:srgbClr val="990000"/>
                </a:solidFill>
                <a:latin typeface="Times New Roman" panose="02020603050405020304" pitchFamily="18" charset="0"/>
              </a:rPr>
              <a:t>OVR = A</a:t>
            </a:r>
            <a:r>
              <a:rPr lang="en-US" altLang="zh-CN" sz="1400" err="1">
                <a:solidFill>
                  <a:srgbClr val="99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400">
                <a:solidFill>
                  <a:srgbClr val="99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99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400">
                <a:solidFill>
                  <a:srgbClr val="99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err="1">
                <a:solidFill>
                  <a:srgbClr val="99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err="1">
                <a:solidFill>
                  <a:srgbClr val="99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400">
                <a:solidFill>
                  <a:srgbClr val="99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err="1">
                <a:solidFill>
                  <a:srgbClr val="990000"/>
                </a:solidFill>
                <a:latin typeface="Times New Roman" panose="02020603050405020304" pitchFamily="18" charset="0"/>
              </a:rPr>
              <a:t>+ A</a:t>
            </a:r>
            <a:r>
              <a:rPr lang="en-US" altLang="zh-CN" sz="1400" err="1">
                <a:solidFill>
                  <a:srgbClr val="99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400">
                <a:solidFill>
                  <a:srgbClr val="99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99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400">
                <a:solidFill>
                  <a:srgbClr val="99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err="1">
                <a:solidFill>
                  <a:srgbClr val="99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err="1">
                <a:solidFill>
                  <a:srgbClr val="99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200">
                <a:solidFill>
                  <a:srgbClr val="99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1200">
              <a:solidFill>
                <a:srgbClr val="99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/>
              <a:t>根据两数相加时产生的进位判别</a:t>
            </a:r>
            <a:endParaRPr lang="zh-CN" altLang="en-US" dirty="0"/>
          </a:p>
          <a:p>
            <a:pPr lvl="2">
              <a:lnSpc>
                <a:spcPct val="110000"/>
              </a:lnSpc>
              <a:buNone/>
            </a:pPr>
            <a:r>
              <a:rPr lang="en-US" altLang="zh-CN" sz="2800" err="1">
                <a:solidFill>
                  <a:srgbClr val="990000"/>
                </a:solidFill>
                <a:latin typeface="Times New Roman" panose="02020603050405020304" pitchFamily="18" charset="0"/>
              </a:rPr>
              <a:t>OVR = C</a:t>
            </a:r>
            <a:r>
              <a:rPr lang="en-US" altLang="zh-CN" sz="1400" err="1">
                <a:solidFill>
                  <a:srgbClr val="99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400">
                <a:solidFill>
                  <a:srgbClr val="99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err="1">
                <a:solidFill>
                  <a:srgbClr val="99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 err="1">
                <a:solidFill>
                  <a:srgbClr val="99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>
                <a:solidFill>
                  <a:srgbClr val="99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err="1">
                <a:solidFill>
                  <a:srgbClr val="990000"/>
                </a:solidFill>
                <a:latin typeface="Times New Roman" panose="02020603050405020304" pitchFamily="18" charset="0"/>
              </a:rPr>
              <a:t>+ C</a:t>
            </a:r>
            <a:r>
              <a:rPr lang="en-US" altLang="zh-CN" sz="1400" err="1">
                <a:solidFill>
                  <a:srgbClr val="99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400">
                <a:solidFill>
                  <a:srgbClr val="99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err="1">
                <a:solidFill>
                  <a:srgbClr val="99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 err="1">
                <a:solidFill>
                  <a:srgbClr val="99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>
                <a:solidFill>
                  <a:srgbClr val="99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err="1">
                <a:solidFill>
                  <a:srgbClr val="990000"/>
                </a:solidFill>
                <a:latin typeface="Times New Roman" panose="02020603050405020304" pitchFamily="18" charset="0"/>
              </a:rPr>
              <a:t>= C</a:t>
            </a:r>
            <a:r>
              <a:rPr lang="en-US" altLang="zh-CN" sz="1400" err="1">
                <a:solidFill>
                  <a:srgbClr val="99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400">
                <a:solidFill>
                  <a:srgbClr val="990000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 err="1">
                <a:solidFill>
                  <a:srgbClr val="99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 err="1">
                <a:solidFill>
                  <a:srgbClr val="990000"/>
                </a:solidFill>
                <a:latin typeface="Times New Roman" panose="02020603050405020304" pitchFamily="18" charset="0"/>
              </a:rPr>
              <a:t>n</a:t>
            </a:r>
            <a:endParaRPr lang="en-US" altLang="zh-CN" sz="1400">
              <a:solidFill>
                <a:srgbClr val="99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/>
              <a:t>采用变形补码运算（两位符号位）</a:t>
            </a:r>
            <a:endParaRPr lang="zh-CN" altLang="en-US" dirty="0"/>
          </a:p>
          <a:p>
            <a:pPr>
              <a:buNone/>
            </a:pPr>
            <a:r>
              <a:rPr lang="zh-CN" altLang="en-US" sz="2400" dirty="0"/>
              <a:t>     </a:t>
            </a:r>
            <a:r>
              <a:rPr lang="en-US" altLang="zh-CN" sz="2400"/>
              <a:t>[X]</a:t>
            </a:r>
            <a:r>
              <a:rPr lang="zh-CN" altLang="en-US" sz="2400" baseline="-25000" dirty="0"/>
              <a:t>变形补</a:t>
            </a:r>
            <a:r>
              <a:rPr lang="en-US" altLang="zh-CN" sz="2400"/>
              <a:t>=    X	        0</a:t>
            </a:r>
            <a:r>
              <a:rPr lang="en-US" altLang="zh-CN" sz="2400">
                <a:cs typeface="Arial" panose="020B0604020202020204" pitchFamily="34" charset="0"/>
              </a:rPr>
              <a:t>≤X&lt;1</a:t>
            </a:r>
            <a:r>
              <a:rPr lang="en-US" altLang="zh-CN" sz="2400"/>
              <a:t> </a:t>
            </a:r>
            <a:endParaRPr lang="en-US" altLang="zh-CN" sz="2400"/>
          </a:p>
          <a:p>
            <a:pPr>
              <a:buNone/>
            </a:pPr>
            <a:r>
              <a:rPr lang="en-US" altLang="zh-CN" sz="2400"/>
              <a:t>                      4+X             -1</a:t>
            </a:r>
            <a:r>
              <a:rPr lang="en-US" altLang="zh-CN" sz="2400">
                <a:cs typeface="Arial" panose="020B0604020202020204" pitchFamily="34" charset="0"/>
              </a:rPr>
              <a:t>≤X&lt;0</a:t>
            </a:r>
            <a:r>
              <a:rPr lang="en-US" altLang="zh-CN" sz="2400"/>
              <a:t>	</a:t>
            </a:r>
            <a:endParaRPr lang="en-US" altLang="zh-CN" sz="2400" baseline="30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400"/>
              <a:t>     [X]</a:t>
            </a:r>
            <a:r>
              <a:rPr lang="zh-CN" altLang="en-US" sz="2400" baseline="-25000" dirty="0"/>
              <a:t>变形补</a:t>
            </a:r>
            <a:r>
              <a:rPr lang="en-US" altLang="zh-CN" sz="2400"/>
              <a:t>=    X	        0</a:t>
            </a:r>
            <a:r>
              <a:rPr lang="en-US" altLang="zh-CN" sz="2400">
                <a:cs typeface="Arial" panose="020B0604020202020204" pitchFamily="34" charset="0"/>
              </a:rPr>
              <a:t>≤X&lt;2</a:t>
            </a:r>
            <a:r>
              <a:rPr lang="en-US" altLang="zh-CN" sz="2400" baseline="30000">
                <a:cs typeface="Arial" panose="020B0604020202020204" pitchFamily="34" charset="0"/>
              </a:rPr>
              <a:t>n</a:t>
            </a:r>
            <a:endParaRPr lang="en-US" altLang="zh-CN" sz="2400"/>
          </a:p>
          <a:p>
            <a:pPr>
              <a:buNone/>
            </a:pPr>
            <a:r>
              <a:rPr lang="en-US" altLang="zh-CN" sz="2400"/>
              <a:t>		           2</a:t>
            </a:r>
            <a:r>
              <a:rPr lang="en-US" altLang="zh-CN" sz="2400" baseline="30000">
                <a:cs typeface="Arial" panose="020B0604020202020204" pitchFamily="34" charset="0"/>
              </a:rPr>
              <a:t>n+2</a:t>
            </a:r>
            <a:r>
              <a:rPr lang="en-US" altLang="zh-CN" sz="2400"/>
              <a:t>+X         -2</a:t>
            </a:r>
            <a:r>
              <a:rPr lang="en-US" altLang="zh-CN" sz="2400" baseline="30000">
                <a:cs typeface="Arial" panose="020B0604020202020204" pitchFamily="34" charset="0"/>
              </a:rPr>
              <a:t>n</a:t>
            </a:r>
            <a:r>
              <a:rPr lang="en-US" altLang="zh-CN" sz="2400">
                <a:cs typeface="Arial" panose="020B0604020202020204" pitchFamily="34" charset="0"/>
              </a:rPr>
              <a:t>≤X&lt;0</a:t>
            </a:r>
            <a:endParaRPr lang="en-US" altLang="zh-CN" sz="2400">
              <a:ea typeface="Arial" panose="020B0604020202020204" pitchFamily="34" charset="0"/>
            </a:endParaRPr>
          </a:p>
        </p:txBody>
      </p:sp>
      <p:sp>
        <p:nvSpPr>
          <p:cNvPr id="174084" name="椭圆 174083"/>
          <p:cNvSpPr/>
          <p:nvPr/>
        </p:nvSpPr>
        <p:spPr>
          <a:xfrm>
            <a:off x="4991100" y="3316288"/>
            <a:ext cx="228600" cy="2286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85" name="左大括号 174084"/>
          <p:cNvSpPr/>
          <p:nvPr/>
        </p:nvSpPr>
        <p:spPr>
          <a:xfrm>
            <a:off x="2335213" y="4437063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086" name="左大括号 174085"/>
          <p:cNvSpPr/>
          <p:nvPr/>
        </p:nvSpPr>
        <p:spPr>
          <a:xfrm>
            <a:off x="2335213" y="5300663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087" name="直接连接符 174086"/>
          <p:cNvSpPr/>
          <p:nvPr/>
        </p:nvSpPr>
        <p:spPr>
          <a:xfrm>
            <a:off x="2593975" y="2105025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088" name="直接连接符 174087"/>
          <p:cNvSpPr/>
          <p:nvPr/>
        </p:nvSpPr>
        <p:spPr>
          <a:xfrm>
            <a:off x="2906713" y="2105025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089" name="直接连接符 174088"/>
          <p:cNvSpPr/>
          <p:nvPr/>
        </p:nvSpPr>
        <p:spPr>
          <a:xfrm>
            <a:off x="4622800" y="2105025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090" name="直接连接符 174089"/>
          <p:cNvSpPr/>
          <p:nvPr/>
        </p:nvSpPr>
        <p:spPr>
          <a:xfrm>
            <a:off x="3949700" y="325755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091" name="直接连接符 174090"/>
          <p:cNvSpPr/>
          <p:nvPr/>
        </p:nvSpPr>
        <p:spPr>
          <a:xfrm>
            <a:off x="2568575" y="3262313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094" name="标题 17409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2.2.2 </a:t>
            </a:r>
            <a:r>
              <a:rPr lang="zh-CN" altLang="en-US" dirty="0"/>
              <a:t>溢出的检测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B8989"/>
      </a:accent6>
      <a:hlink>
        <a:srgbClr val="7E9CE8"/>
      </a:hlink>
      <a:folHlink>
        <a:srgbClr val="D8D8E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C0C0C0"/>
        </a:dk2>
        <a:lt2>
          <a:srgbClr val="4F747B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CDCDC"/>
        </a:accent4>
        <a:accent5>
          <a:srgbClr val="C3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D0B0B"/>
        </a:lt1>
        <a:dk2>
          <a:srgbClr val="FFFFFF"/>
        </a:dk2>
        <a:lt2>
          <a:srgbClr val="3C0000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CDCDC"/>
        </a:accent4>
        <a:accent5>
          <a:srgbClr val="B9B9AD"/>
        </a:accent5>
        <a:accent6>
          <a:srgbClr val="B72D00"/>
        </a:accent6>
        <a:hlink>
          <a:srgbClr val="CC9900"/>
        </a:hlink>
        <a:folHlink>
          <a:srgbClr val="CC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15192B"/>
        </a:lt1>
        <a:dk2>
          <a:srgbClr val="CCCCFF"/>
        </a:dk2>
        <a:lt2>
          <a:srgbClr val="666699"/>
        </a:lt2>
        <a:accent1>
          <a:srgbClr val="4F893D"/>
        </a:accent1>
        <a:accent2>
          <a:srgbClr val="666699"/>
        </a:accent2>
        <a:accent3>
          <a:srgbClr val="AAAAAC"/>
        </a:accent3>
        <a:accent4>
          <a:srgbClr val="DCDCDC"/>
        </a:accent4>
        <a:accent5>
          <a:srgbClr val="B3C4AF"/>
        </a:accent5>
        <a:accent6>
          <a:srgbClr val="5B5B89"/>
        </a:accent6>
        <a:hlink>
          <a:srgbClr val="CC9900"/>
        </a:hlink>
        <a:folHlink>
          <a:srgbClr val="4837C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6001A"/>
        </a:lt1>
        <a:dk2>
          <a:srgbClr val="CCCC66"/>
        </a:dk2>
        <a:lt2>
          <a:srgbClr val="666699"/>
        </a:lt2>
        <a:accent1>
          <a:srgbClr val="FF3300"/>
        </a:accent1>
        <a:accent2>
          <a:srgbClr val="FF6600"/>
        </a:accent2>
        <a:accent3>
          <a:srgbClr val="C3AAAA"/>
        </a:accent3>
        <a:accent4>
          <a:srgbClr val="DCDCDC"/>
        </a:accent4>
        <a:accent5>
          <a:srgbClr val="FFADAA"/>
        </a:accent5>
        <a:accent6>
          <a:srgbClr val="E55B00"/>
        </a:accent6>
        <a:hlink>
          <a:srgbClr val="CC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54"/>
        </a:lt1>
        <a:dk2>
          <a:srgbClr val="FFFFFF"/>
        </a:dk2>
        <a:lt2>
          <a:srgbClr val="666699"/>
        </a:lt2>
        <a:accent1>
          <a:srgbClr val="3333FF"/>
        </a:accent1>
        <a:accent2>
          <a:srgbClr val="006699"/>
        </a:accent2>
        <a:accent3>
          <a:srgbClr val="AAAAB4"/>
        </a:accent3>
        <a:accent4>
          <a:srgbClr val="DCDCDC"/>
        </a:accent4>
        <a:accent5>
          <a:srgbClr val="ADADFF"/>
        </a:accent5>
        <a:accent6>
          <a:srgbClr val="005B89"/>
        </a:accent6>
        <a:hlink>
          <a:srgbClr val="6699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0054B"/>
        </a:lt1>
        <a:dk2>
          <a:srgbClr val="FFFFFF"/>
        </a:dk2>
        <a:lt2>
          <a:srgbClr val="808080"/>
        </a:lt2>
        <a:accent1>
          <a:srgbClr val="797B9B"/>
        </a:accent1>
        <a:accent2>
          <a:srgbClr val="6B4FB1"/>
        </a:accent2>
        <a:accent3>
          <a:srgbClr val="ADAAB2"/>
        </a:accent3>
        <a:accent4>
          <a:srgbClr val="DCDCDC"/>
        </a:accent4>
        <a:accent5>
          <a:srgbClr val="BEBFCB"/>
        </a:accent5>
        <a:accent6>
          <a:srgbClr val="5F469E"/>
        </a:accent6>
        <a:hlink>
          <a:srgbClr val="7AACCE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29527B"/>
        </a:lt1>
        <a:dk2>
          <a:srgbClr val="FFFFFF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CDCAF"/>
        </a:accent4>
        <a:accent5>
          <a:srgbClr val="E2E2AA"/>
        </a:accent5>
        <a:accent6>
          <a:srgbClr val="5B8989"/>
        </a:accent6>
        <a:hlink>
          <a:srgbClr val="D8D8E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76949"/>
        </a:lt1>
        <a:dk2>
          <a:srgbClr val="FFFFFF"/>
        </a:dk2>
        <a:lt2>
          <a:srgbClr val="666699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CDCDC"/>
        </a:accent4>
        <a:accent5>
          <a:srgbClr val="E2B9AA"/>
        </a:accent5>
        <a:accent6>
          <a:srgbClr val="B78900"/>
        </a:accent6>
        <a:hlink>
          <a:srgbClr val="669900"/>
        </a:hlink>
        <a:folHlink>
          <a:srgbClr val="A4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7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B898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2327</Words>
  <Application>WPS 演示</Application>
  <PresentationFormat>On-screen Show</PresentationFormat>
  <Paragraphs>273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Tahoma</vt:lpstr>
      <vt:lpstr>隶书</vt:lpstr>
      <vt:lpstr>黑体</vt:lpstr>
      <vt:lpstr>微软雅黑</vt:lpstr>
      <vt:lpstr>Arial Unicode MS</vt:lpstr>
      <vt:lpstr>Network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运算方法和运算器</dc:title>
  <dc:creator>杨旭东</dc:creator>
  <cp:lastModifiedBy>Kukukukiki</cp:lastModifiedBy>
  <cp:revision>90</cp:revision>
  <dcterms:created xsi:type="dcterms:W3CDTF">2008-05-19T20:45:54Z</dcterms:created>
  <dcterms:modified xsi:type="dcterms:W3CDTF">2020-03-02T00:21:56Z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