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376" r:id="rId4"/>
    <p:sldId id="390" r:id="rId5"/>
    <p:sldId id="391" r:id="rId6"/>
    <p:sldId id="392" r:id="rId7"/>
    <p:sldId id="393" r:id="rId8"/>
    <p:sldId id="394" r:id="rId9"/>
    <p:sldId id="395" r:id="rId10"/>
  </p:sldIdLst>
  <p:sldSz cx="9144000" cy="6858000" type="screen4x3"/>
  <p:notesSz cx="6623050" cy="9810750"/>
  <p:defaultTextStyle>
    <a:defPPr>
      <a:defRPr lang="en-GB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CC0000"/>
    <a:srgbClr val="0066FF"/>
    <a:srgbClr val="0099FF"/>
    <a:srgbClr val="FFFFFF"/>
    <a:srgbClr val="99CCFF"/>
    <a:srgbClr val="0000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465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眉占位符 204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2051" name="日期占位符 2050"/>
          <p:cNvSpPr>
            <a:spLocks noGrp="1"/>
          </p:cNvSpPr>
          <p:nvPr>
            <p:ph type="dt" idx="1"/>
          </p:nvPr>
        </p:nvSpPr>
        <p:spPr>
          <a:xfrm>
            <a:off x="3733800" y="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2052" name="幻灯片图像占位符 2051"/>
          <p:cNvSpPr>
            <a:spLocks noGrp="1"/>
          </p:cNvSpPr>
          <p:nvPr>
            <p:ph type="sldImg" idx="2"/>
          </p:nvPr>
        </p:nvSpPr>
        <p:spPr>
          <a:xfrm>
            <a:off x="838200" y="762000"/>
            <a:ext cx="4876800" cy="36576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文本占位符 2052"/>
          <p:cNvSpPr>
            <a:spLocks noGrp="1"/>
          </p:cNvSpPr>
          <p:nvPr>
            <p:ph type="body" sz="quarter" idx="3"/>
          </p:nvPr>
        </p:nvSpPr>
        <p:spPr>
          <a:xfrm>
            <a:off x="914400" y="4648200"/>
            <a:ext cx="4800600" cy="441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4"/>
          </p:nvPr>
        </p:nvSpPr>
        <p:spPr>
          <a:xfrm>
            <a:off x="0" y="9296400"/>
            <a:ext cx="2895600" cy="533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5"/>
          </p:nvPr>
        </p:nvSpPr>
        <p:spPr>
          <a:xfrm>
            <a:off x="3733800" y="9296400"/>
            <a:ext cx="2895600" cy="533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nl-BE" altLang="en-US" sz="1400" dirty="0">
                <a:latin typeface="Verdana" panose="020B0604030504040204" pitchFamily="2" charset="0"/>
                <a:ea typeface="华文行楷" panose="02010800040101010101" pitchFamily="2" charset="-122"/>
                <a:sym typeface="Arial" panose="020B0604020202020204" pitchFamily="34" charset="0"/>
              </a:rPr>
              <a:t>计</a:t>
            </a: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  <a:sym typeface="Arial" panose="020B0604020202020204" pitchFamily="34" charset="0"/>
              </a:rPr>
              <a:t>算机</a:t>
            </a: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r>
              <a:rPr lang="zh-CN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/8</a:t>
            </a:r>
            <a:endParaRPr lang="zh-CN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nl-BE" altLang="en-US" sz="1400" dirty="0">
                <a:latin typeface="Verdana" panose="020B0604030504040204" pitchFamily="2" charset="0"/>
                <a:ea typeface="华文行楷" panose="02010800040101010101" pitchFamily="2" charset="-122"/>
                <a:sym typeface="Arial" panose="020B0604020202020204" pitchFamily="34" charset="0"/>
              </a:rPr>
              <a:t>计</a:t>
            </a: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  <a:sym typeface="Arial" panose="020B0604020202020204" pitchFamily="34" charset="0"/>
              </a:rPr>
              <a:t>算机</a:t>
            </a: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r>
              <a:rPr lang="zh-CN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/8</a:t>
            </a:r>
            <a:endParaRPr lang="zh-CN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00900" y="3810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1600" y="3810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nl-BE" altLang="en-US" sz="1400" dirty="0">
                <a:latin typeface="Verdana" panose="020B0604030504040204" pitchFamily="2" charset="0"/>
                <a:ea typeface="华文行楷" panose="02010800040101010101" pitchFamily="2" charset="-122"/>
                <a:sym typeface="Arial" panose="020B0604020202020204" pitchFamily="34" charset="0"/>
              </a:rPr>
              <a:t>计</a:t>
            </a: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  <a:sym typeface="Arial" panose="020B0604020202020204" pitchFamily="34" charset="0"/>
              </a:rPr>
              <a:t>算机</a:t>
            </a: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r>
              <a:rPr lang="zh-CN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/8</a:t>
            </a:r>
            <a:endParaRPr lang="zh-CN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nl-BE" altLang="en-US" sz="1400" dirty="0">
                <a:latin typeface="Verdana" panose="020B0604030504040204" pitchFamily="2" charset="0"/>
                <a:ea typeface="华文行楷" panose="02010800040101010101" pitchFamily="2" charset="-122"/>
                <a:sym typeface="Arial" panose="020B0604020202020204" pitchFamily="34" charset="0"/>
              </a:rPr>
              <a:t>计</a:t>
            </a: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  <a:sym typeface="Arial" panose="020B0604020202020204" pitchFamily="34" charset="0"/>
              </a:rPr>
              <a:t>算机</a:t>
            </a: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r>
              <a:rPr lang="zh-CN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/8</a:t>
            </a:r>
            <a:endParaRPr lang="zh-CN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nl-BE" altLang="en-US" sz="1400" dirty="0">
                <a:latin typeface="Verdana" panose="020B0604030504040204" pitchFamily="2" charset="0"/>
                <a:ea typeface="华文行楷" panose="02010800040101010101" pitchFamily="2" charset="-122"/>
                <a:sym typeface="Arial" panose="020B0604020202020204" pitchFamily="34" charset="0"/>
              </a:rPr>
              <a:t>计</a:t>
            </a: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  <a:sym typeface="Arial" panose="020B0604020202020204" pitchFamily="34" charset="0"/>
              </a:rPr>
              <a:t>算机</a:t>
            </a: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r>
              <a:rPr lang="zh-CN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/8</a:t>
            </a:r>
            <a:endParaRPr lang="zh-CN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1600" y="1295400"/>
            <a:ext cx="3435096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46904" y="1295400"/>
            <a:ext cx="3435096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nl-BE" altLang="en-US" sz="1400" dirty="0">
                <a:latin typeface="Verdana" panose="020B0604030504040204" pitchFamily="2" charset="0"/>
                <a:ea typeface="华文行楷" panose="02010800040101010101" pitchFamily="2" charset="-122"/>
                <a:sym typeface="Arial" panose="020B0604020202020204" pitchFamily="34" charset="0"/>
              </a:rPr>
              <a:t>计</a:t>
            </a: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  <a:sym typeface="Arial" panose="020B0604020202020204" pitchFamily="34" charset="0"/>
              </a:rPr>
              <a:t>算机</a:t>
            </a: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r>
              <a:rPr lang="zh-CN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/8</a:t>
            </a:r>
            <a:endParaRPr lang="zh-CN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nl-BE" altLang="en-US" sz="1400" dirty="0">
                <a:latin typeface="Verdana" panose="020B0604030504040204" pitchFamily="2" charset="0"/>
                <a:ea typeface="华文行楷" panose="02010800040101010101" pitchFamily="2" charset="-122"/>
                <a:sym typeface="Arial" panose="020B0604020202020204" pitchFamily="34" charset="0"/>
              </a:rPr>
              <a:t>计</a:t>
            </a: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  <a:sym typeface="Arial" panose="020B0604020202020204" pitchFamily="34" charset="0"/>
              </a:rPr>
              <a:t>算机</a:t>
            </a: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r>
              <a:rPr lang="zh-CN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/8</a:t>
            </a:r>
            <a:endParaRPr lang="zh-CN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nl-BE" altLang="en-US" sz="1400" dirty="0">
                <a:latin typeface="Verdana" panose="020B0604030504040204" pitchFamily="2" charset="0"/>
                <a:ea typeface="华文行楷" panose="02010800040101010101" pitchFamily="2" charset="-122"/>
                <a:sym typeface="Arial" panose="020B0604020202020204" pitchFamily="34" charset="0"/>
              </a:rPr>
              <a:t>计</a:t>
            </a: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  <a:sym typeface="Arial" panose="020B0604020202020204" pitchFamily="34" charset="0"/>
              </a:rPr>
              <a:t>算机</a:t>
            </a: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r>
              <a:rPr lang="zh-CN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/8</a:t>
            </a:r>
            <a:endParaRPr lang="zh-CN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nl-BE" altLang="en-US" sz="1400" dirty="0">
                <a:latin typeface="Verdana" panose="020B0604030504040204" pitchFamily="2" charset="0"/>
                <a:ea typeface="华文行楷" panose="02010800040101010101" pitchFamily="2" charset="-122"/>
                <a:sym typeface="Arial" panose="020B0604020202020204" pitchFamily="34" charset="0"/>
              </a:rPr>
              <a:t>计</a:t>
            </a: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  <a:sym typeface="Arial" panose="020B0604020202020204" pitchFamily="34" charset="0"/>
              </a:rPr>
              <a:t>算机</a:t>
            </a: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r>
              <a:rPr lang="zh-CN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/8</a:t>
            </a:r>
            <a:endParaRPr lang="zh-CN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nl-BE" altLang="en-US" sz="1400" dirty="0">
                <a:latin typeface="Verdana" panose="020B0604030504040204" pitchFamily="2" charset="0"/>
                <a:ea typeface="华文行楷" panose="02010800040101010101" pitchFamily="2" charset="-122"/>
                <a:sym typeface="Arial" panose="020B0604020202020204" pitchFamily="34" charset="0"/>
              </a:rPr>
              <a:t>计</a:t>
            </a: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  <a:sym typeface="Arial" panose="020B0604020202020204" pitchFamily="34" charset="0"/>
              </a:rPr>
              <a:t>算机</a:t>
            </a: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r>
              <a:rPr lang="zh-CN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/8</a:t>
            </a:r>
            <a:endParaRPr lang="zh-CN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nl-BE" altLang="en-US" sz="1400" dirty="0">
                <a:latin typeface="Verdana" panose="020B0604030504040204" pitchFamily="2" charset="0"/>
                <a:ea typeface="华文行楷" panose="02010800040101010101" pitchFamily="2" charset="-122"/>
                <a:sym typeface="Arial" panose="020B0604020202020204" pitchFamily="34" charset="0"/>
              </a:rPr>
              <a:t>计</a:t>
            </a: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  <a:sym typeface="Arial" panose="020B0604020202020204" pitchFamily="34" charset="0"/>
              </a:rPr>
              <a:t>算机</a:t>
            </a: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r>
              <a:rPr lang="zh-CN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/8</a:t>
            </a:r>
            <a:endParaRPr lang="zh-CN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文本占位符 1025"/>
          <p:cNvSpPr>
            <a:spLocks noGrp="1"/>
          </p:cNvSpPr>
          <p:nvPr>
            <p:ph type="body" idx="1"/>
          </p:nvPr>
        </p:nvSpPr>
        <p:spPr>
          <a:xfrm>
            <a:off x="1371600" y="1295400"/>
            <a:ext cx="7010400" cy="4572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7" name="日期占位符 1026"/>
          <p:cNvSpPr>
            <a:spLocks noGrp="1"/>
          </p:cNvSpPr>
          <p:nvPr>
            <p:ph type="dt" sz="half" idx="2"/>
          </p:nvPr>
        </p:nvSpPr>
        <p:spPr>
          <a:xfrm>
            <a:off x="0" y="61722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00">
                <a:latin typeface="Verdana" panose="020B0604030504040204" pitchFamily="2" charset="0"/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1028" name="灯片编号占位符 1027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Verdana" panose="020B0604030504040204" pitchFamily="2" charset="0"/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r>
              <a:rPr lang="zh-CN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/8</a:t>
            </a:r>
            <a:endParaRPr lang="zh-CN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29" name="矩形 1028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0" name="标题 1029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772400" cy="762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31" name="直接连接符 1030"/>
          <p:cNvSpPr/>
          <p:nvPr userDrawn="1"/>
        </p:nvSpPr>
        <p:spPr>
          <a:xfrm flipH="1">
            <a:off x="685800" y="976313"/>
            <a:ext cx="845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2" name="直接连接符 1031"/>
          <p:cNvSpPr/>
          <p:nvPr userDrawn="1"/>
        </p:nvSpPr>
        <p:spPr>
          <a:xfrm>
            <a:off x="1371600" y="457200"/>
            <a:ext cx="0" cy="441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033" name="图片 1032" descr="C:\Documents and Settings\to\桌面\课件\logo.GIF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46038" y="1014413"/>
            <a:ext cx="1263650" cy="1212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4" name="页脚占位符 1033"/>
          <p:cNvSpPr>
            <a:spLocks noGrp="1"/>
          </p:cNvSpPr>
          <p:nvPr>
            <p:ph type="ftr" sz="quarter" idx="3"/>
          </p:nvPr>
        </p:nvSpPr>
        <p:spPr>
          <a:xfrm>
            <a:off x="1371600" y="6081713"/>
            <a:ext cx="43434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隶书" panose="02010509060101010101" pitchFamily="1" charset="-122"/>
                <a:ea typeface="隶书" panose="02010509060101010101" pitchFamily="1" charset="-122"/>
              </a:defRPr>
            </a:lvl1pPr>
          </a:lstStyle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nl-BE" altLang="en-US" sz="1400" dirty="0">
                <a:latin typeface="Verdana" panose="020B0604030504040204" pitchFamily="2" charset="0"/>
                <a:ea typeface="华文行楷" panose="02010800040101010101" pitchFamily="2" charset="-122"/>
                <a:sym typeface="Arial" panose="020B0604020202020204" pitchFamily="34" charset="0"/>
              </a:rPr>
              <a:t>计</a:t>
            </a: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  <a:sym typeface="Arial" panose="020B0604020202020204" pitchFamily="34" charset="0"/>
              </a:rPr>
              <a:t>算机</a:t>
            </a: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1" i="0" u="none" kern="1200" baseline="0">
          <a:solidFill>
            <a:srgbClr val="FFFFCC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600" b="0" i="0" u="none" kern="1200" baseline="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隶书" panose="02010509060101010101" pitchFamily="1" charset="-122"/>
          <a:ea typeface="隶书" panose="02010509060101010101" pitchFamily="1" charset="-122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200" b="0" i="0" u="none" kern="1200" baseline="0">
          <a:solidFill>
            <a:schemeClr val="tx1"/>
          </a:solidFill>
          <a:latin typeface="隶书" panose="02010509060101010101" pitchFamily="1" charset="-122"/>
          <a:ea typeface="隶书" panose="02010509060101010101" pitchFamily="1" charset="-122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隶书" panose="02010509060101010101" pitchFamily="1" charset="-122"/>
          <a:ea typeface="隶书" panose="02010509060101010101" pitchFamily="1" charset="-122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隶书" panose="02010509060101010101" pitchFamily="1" charset="-122"/>
          <a:ea typeface="隶书" panose="02010509060101010101" pitchFamily="1" charset="-122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隶书" panose="02010509060101010101" pitchFamily="1" charset="-122"/>
          <a:ea typeface="隶书" panose="02010509060101010101" pitchFamily="1" charset="-122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隶书" panose="02010509060101010101" pitchFamily="1" charset="-122"/>
          <a:ea typeface="隶书" panose="02010509060101010101" pitchFamily="1" charset="-122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隶书" panose="02010509060101010101" pitchFamily="1" charset="-122"/>
          <a:ea typeface="隶书" panose="02010509060101010101" pitchFamily="1" charset="-122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r>
              <a:rPr lang="zh-CN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/8</a:t>
            </a:r>
            <a:endParaRPr lang="zh-CN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/>
          <p:nvPr>
            <p:ph type="ftr" sz="quarter" idx="11"/>
          </p:nvPr>
        </p:nvSpPr>
        <p:spPr/>
        <p:txBody>
          <a:bodyPr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nl-BE" altLang="en-US" sz="1400" dirty="0">
                <a:latin typeface="Verdana" panose="020B0604030504040204" pitchFamily="2" charset="0"/>
                <a:ea typeface="华文行楷" panose="02010800040101010101" pitchFamily="2" charset="-122"/>
                <a:sym typeface="Arial" panose="020B0604020202020204" pitchFamily="34" charset="0"/>
              </a:rPr>
              <a:t>计</a:t>
            </a: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  <a:sym typeface="Arial" panose="020B0604020202020204" pitchFamily="34" charset="0"/>
              </a:rPr>
              <a:t>算机</a:t>
            </a: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3074" name="矩形 3073"/>
          <p:cNvSpPr/>
          <p:nvPr/>
        </p:nvSpPr>
        <p:spPr>
          <a:xfrm>
            <a:off x="1371600" y="0"/>
            <a:ext cx="7772400" cy="3429000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5" name="标题 3074"/>
          <p:cNvSpPr>
            <a:spLocks noGrp="1"/>
          </p:cNvSpPr>
          <p:nvPr>
            <p:ph type="ctrTitle"/>
          </p:nvPr>
        </p:nvSpPr>
        <p:spPr>
          <a:xfrm>
            <a:off x="1371600" y="1905000"/>
            <a:ext cx="7772400" cy="1219200"/>
          </a:xfrm>
          <a:ln/>
        </p:spPr>
        <p:txBody>
          <a:bodyPr anchor="ctr"/>
          <a:p>
            <a:pPr algn="l" defTabSz="914400">
              <a:lnSpc>
                <a:spcPct val="150000"/>
              </a:lnSpc>
              <a:buClrTx/>
              <a:buSzTx/>
              <a:buFontTx/>
            </a:pPr>
            <a:r>
              <a:rPr lang="zh-CN" altLang="en-US" sz="4400" kern="1200" baseline="0" dirty="0">
                <a:latin typeface="隶书" panose="02010509060101010101" pitchFamily="1" charset="-122"/>
                <a:ea typeface="隶书" panose="02010509060101010101" pitchFamily="1" charset="-122"/>
              </a:rPr>
              <a:t>计算机组成原理</a:t>
            </a:r>
            <a:br>
              <a:rPr lang="zh-CN" altLang="en-US" sz="4400" kern="1200" baseline="0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zh-CN" altLang="en-US" sz="3600" kern="1200" baseline="0" dirty="0">
                <a:latin typeface="隶书" panose="02010509060101010101" pitchFamily="1" charset="-122"/>
                <a:ea typeface="宋体" panose="02010600030101010101" pitchFamily="2" charset="-122"/>
              </a:rPr>
              <a:t> </a:t>
            </a:r>
            <a:r>
              <a:rPr lang="zh-CN" altLang="en-US" sz="3600" kern="1200" baseline="0" dirty="0">
                <a:latin typeface="Verdana" panose="020B0604030504040204" pitchFamily="2" charset="0"/>
                <a:ea typeface="宋体" panose="02010600030101010101" pitchFamily="2" charset="-122"/>
              </a:rPr>
              <a:t>——</a:t>
            </a:r>
            <a:r>
              <a:rPr lang="zh-CN" altLang="en-US" sz="3600" kern="1200" baseline="0" dirty="0">
                <a:latin typeface="隶书" panose="02010509060101010101" pitchFamily="1" charset="-122"/>
                <a:ea typeface="宋体" panose="02010600030101010101" pitchFamily="2" charset="-122"/>
              </a:rPr>
              <a:t> </a:t>
            </a:r>
            <a:r>
              <a:rPr lang="zh-CN" altLang="en-US" sz="3200" kern="1200" baseline="0" dirty="0">
                <a:latin typeface="隶书" panose="02010509060101010101" pitchFamily="1" charset="-122"/>
                <a:ea typeface="宋体" panose="02010600030101010101" pitchFamily="2" charset="-122"/>
              </a:rPr>
              <a:t>指令系统（练习）</a:t>
            </a:r>
            <a:endParaRPr lang="zh-CN" altLang="en-US" sz="3200" kern="1200" baseline="0" dirty="0">
              <a:latin typeface="隶书" panose="02010509060101010101" pitchFamily="1" charset="-122"/>
              <a:ea typeface="宋体" panose="02010600030101010101" pitchFamily="2" charset="-122"/>
            </a:endParaRPr>
          </a:p>
        </p:txBody>
      </p:sp>
      <p:sp>
        <p:nvSpPr>
          <p:cNvPr id="3076" name="副标题 3075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447800"/>
          </a:xfrm>
          <a:ln/>
        </p:spPr>
        <p:txBody>
          <a:bodyPr/>
          <a:p>
            <a:pPr algn="l" defTabSz="914400">
              <a:buClrTx/>
              <a:buSzTx/>
              <a:buFontTx/>
            </a:pPr>
            <a:r>
              <a:rPr lang="zh-CN" altLang="en-US" sz="3000" kern="1200" baseline="0" dirty="0">
                <a:latin typeface="隶书" panose="02010509060101010101" pitchFamily="1" charset="-122"/>
                <a:ea typeface="华文行楷" panose="02010800040101010101" pitchFamily="2" charset="-122"/>
              </a:rPr>
              <a:t>浙江工业大学</a:t>
            </a:r>
            <a:endParaRPr lang="zh-CN" altLang="en-US" sz="3000" kern="1200" baseline="0" dirty="0">
              <a:latin typeface="隶书" panose="02010509060101010101" pitchFamily="1" charset="-122"/>
              <a:ea typeface="华文行楷" panose="02010800040101010101" pitchFamily="2" charset="-122"/>
            </a:endParaRPr>
          </a:p>
          <a:p>
            <a:pPr algn="l" defTabSz="914400">
              <a:buClrTx/>
              <a:buSzTx/>
              <a:buFontTx/>
            </a:pPr>
            <a:r>
              <a:rPr lang="zh-CN" altLang="en-US" sz="3000" kern="1200" baseline="0" dirty="0">
                <a:latin typeface="隶书" panose="02010509060101010101" pitchFamily="1" charset="-122"/>
                <a:ea typeface="华文行楷" panose="02010800040101010101" pitchFamily="2" charset="-122"/>
              </a:rPr>
              <a:t>计算机学院</a:t>
            </a:r>
            <a:endParaRPr lang="zh-CN" altLang="en-US" sz="3000" kern="1200" baseline="0" dirty="0">
              <a:latin typeface="隶书" panose="02010509060101010101" pitchFamily="1" charset="-122"/>
              <a:ea typeface="华文行楷" panose="02010800040101010101" pitchFamily="2" charset="-122"/>
            </a:endParaRPr>
          </a:p>
        </p:txBody>
      </p:sp>
      <p:sp>
        <p:nvSpPr>
          <p:cNvPr id="3077" name="矩形 3076"/>
          <p:cNvSpPr/>
          <p:nvPr/>
        </p:nvSpPr>
        <p:spPr>
          <a:xfrm>
            <a:off x="1371600" y="6096000"/>
            <a:ext cx="3200400" cy="533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8" name="直接连接符 3077"/>
          <p:cNvSpPr/>
          <p:nvPr/>
        </p:nvSpPr>
        <p:spPr>
          <a:xfrm>
            <a:off x="838200" y="3429000"/>
            <a:ext cx="830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r>
              <a:rPr lang="zh-CN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/8</a:t>
            </a:r>
            <a:endParaRPr lang="zh-CN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/>
          <p:nvPr>
            <p:ph type="ftr" sz="quarter" idx="11"/>
          </p:nvPr>
        </p:nvSpPr>
        <p:spPr/>
        <p:txBody>
          <a:bodyPr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nl-BE" altLang="en-US" sz="1400" dirty="0">
                <a:latin typeface="Verdana" panose="020B0604030504040204" pitchFamily="2" charset="0"/>
                <a:ea typeface="华文行楷" panose="02010800040101010101" pitchFamily="2" charset="-122"/>
                <a:sym typeface="Arial" panose="020B0604020202020204" pitchFamily="34" charset="0"/>
              </a:rPr>
              <a:t>计</a:t>
            </a: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  <a:sym typeface="Arial" panose="020B0604020202020204" pitchFamily="34" charset="0"/>
              </a:rPr>
              <a:t>算机</a:t>
            </a: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4098" name="标题 4097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anchor="ctr"/>
          <a:p>
            <a:r>
              <a:rPr lang="zh-CN" altLang="en-US" dirty="0"/>
              <a:t>寻址方式</a:t>
            </a:r>
            <a:r>
              <a:rPr lang="zh-CN" altLang="en-US" dirty="0">
                <a:latin typeface="Times New Roman" panose="02020603050405020304" charset="0"/>
              </a:rPr>
              <a:t>——</a:t>
            </a:r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4099" name="文本占位符 4098"/>
          <p:cNvSpPr>
            <a:spLocks noGrp="1"/>
          </p:cNvSpPr>
          <p:nvPr>
            <p:ph type="body" idx="1"/>
          </p:nvPr>
        </p:nvSpPr>
        <p:spPr>
          <a:xfrm>
            <a:off x="1371600" y="1295400"/>
            <a:ext cx="7543800" cy="4572000"/>
          </a:xfrm>
          <a:ln/>
        </p:spPr>
        <p:txBody>
          <a:bodyPr/>
          <a:p>
            <a:r>
              <a:rPr lang="zh-CN" altLang="en-US" dirty="0"/>
              <a:t>直接寻址</a:t>
            </a:r>
            <a:endParaRPr lang="zh-CN" altLang="en-US" dirty="0"/>
          </a:p>
        </p:txBody>
      </p:sp>
      <p:graphicFrame>
        <p:nvGraphicFramePr>
          <p:cNvPr id="4100" name="表格 4099"/>
          <p:cNvGraphicFramePr/>
          <p:nvPr/>
        </p:nvGraphicFramePr>
        <p:xfrm>
          <a:off x="2286000" y="3225800"/>
          <a:ext cx="2743200" cy="822325"/>
        </p:xfrm>
        <a:graphic>
          <a:graphicData uri="http://schemas.openxmlformats.org/drawingml/2006/table">
            <a:tbl>
              <a:tblPr/>
              <a:tblGrid>
                <a:gridCol w="609600"/>
                <a:gridCol w="762000"/>
                <a:gridCol w="1371600"/>
              </a:tblGrid>
              <a:tr h="8223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</a:rPr>
                        <a:t>OP</a:t>
                      </a:r>
                      <a:endParaRPr lang="zh-CN" altLang="en-US" sz="2400" dirty="0">
                        <a:latin typeface="Times New Roman" panose="02020603050405020304" charset="0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</a:rPr>
                        <a:t>……</a:t>
                      </a:r>
                      <a:endParaRPr lang="en-US" altLang="zh-CN" sz="2400" dirty="0">
                        <a:latin typeface="Times New Roman" panose="020206030504050203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</a:rPr>
                        <a:t>5718H</a:t>
                      </a:r>
                      <a:endParaRPr lang="en-US" altLang="zh-CN" sz="2400" dirty="0">
                        <a:latin typeface="Times New Roman" panose="020206030504050203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0" name="直接连接符 4109"/>
          <p:cNvSpPr/>
          <p:nvPr/>
        </p:nvSpPr>
        <p:spPr>
          <a:xfrm>
            <a:off x="5105400" y="3457575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111" name="文本框 4110"/>
          <p:cNvSpPr txBox="1"/>
          <p:nvPr/>
        </p:nvSpPr>
        <p:spPr>
          <a:xfrm>
            <a:off x="1828800" y="449580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ea typeface="宋体" panose="02010600030101010101" pitchFamily="2" charset="-122"/>
              </a:rPr>
              <a:t>操作数 =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112" name="文本框 4111"/>
          <p:cNvSpPr txBox="1"/>
          <p:nvPr/>
        </p:nvSpPr>
        <p:spPr>
          <a:xfrm>
            <a:off x="3276600" y="4495800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3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113" name="文本框 4112"/>
          <p:cNvSpPr txBox="1"/>
          <p:nvPr/>
        </p:nvSpPr>
        <p:spPr>
          <a:xfrm>
            <a:off x="3657600" y="3228975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6600"/>
                </a:solidFill>
                <a:ea typeface="宋体" panose="02010600030101010101" pitchFamily="2" charset="-122"/>
              </a:rPr>
              <a:t>5718H</a:t>
            </a:r>
            <a:endParaRPr lang="en-US" altLang="zh-CN" dirty="0">
              <a:solidFill>
                <a:srgbClr val="FF66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114" name="表格 4113"/>
          <p:cNvGraphicFramePr/>
          <p:nvPr/>
        </p:nvGraphicFramePr>
        <p:xfrm>
          <a:off x="5791200" y="2286000"/>
          <a:ext cx="1066800" cy="18288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457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21</a:t>
                      </a:r>
                      <a:endParaRPr lang="en-US" altLang="zh-CN" sz="24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24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24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11</a:t>
                      </a:r>
                      <a:endParaRPr lang="en-US" altLang="zh-CN" sz="24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26" name="文本框 4125"/>
          <p:cNvSpPr txBox="1"/>
          <p:nvPr/>
        </p:nvSpPr>
        <p:spPr>
          <a:xfrm>
            <a:off x="6934200" y="2238375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ea typeface="隶书" panose="02010509060101010101" pitchFamily="1" charset="-122"/>
              </a:rPr>
              <a:t>5716H</a:t>
            </a:r>
            <a:endParaRPr lang="en-US" altLang="zh-CN" dirty="0">
              <a:ea typeface="隶书" panose="02010509060101010101" pitchFamily="1" charset="-122"/>
            </a:endParaRPr>
          </a:p>
        </p:txBody>
      </p:sp>
      <p:sp>
        <p:nvSpPr>
          <p:cNvPr id="4127" name="文本框 4126"/>
          <p:cNvSpPr txBox="1"/>
          <p:nvPr/>
        </p:nvSpPr>
        <p:spPr>
          <a:xfrm>
            <a:off x="6153150" y="3200400"/>
            <a:ext cx="5953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6600"/>
                </a:solidFill>
                <a:ea typeface="宋体" panose="02010600030101010101" pitchFamily="2" charset="-122"/>
              </a:rPr>
              <a:t>3</a:t>
            </a:r>
            <a:endParaRPr lang="en-US" altLang="zh-CN" dirty="0">
              <a:solidFill>
                <a:srgbClr val="FF6600"/>
              </a:solidFill>
              <a:ea typeface="宋体" panose="02010600030101010101" pitchFamily="2" charset="-122"/>
            </a:endParaRPr>
          </a:p>
        </p:txBody>
      </p:sp>
      <p:sp>
        <p:nvSpPr>
          <p:cNvPr id="4128" name="文本框 4127"/>
          <p:cNvSpPr txBox="1"/>
          <p:nvPr/>
        </p:nvSpPr>
        <p:spPr>
          <a:xfrm>
            <a:off x="6934200" y="2728913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ea typeface="隶书" panose="02010509060101010101" pitchFamily="1" charset="-122"/>
              </a:rPr>
              <a:t>5717H</a:t>
            </a:r>
            <a:endParaRPr lang="en-US" altLang="zh-CN" dirty="0">
              <a:ea typeface="隶书" panose="02010509060101010101" pitchFamily="1" charset="-122"/>
            </a:endParaRPr>
          </a:p>
        </p:txBody>
      </p:sp>
      <p:sp>
        <p:nvSpPr>
          <p:cNvPr id="4129" name="文本框 4128"/>
          <p:cNvSpPr txBox="1"/>
          <p:nvPr/>
        </p:nvSpPr>
        <p:spPr>
          <a:xfrm>
            <a:off x="6934200" y="32004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ea typeface="隶书" panose="02010509060101010101" pitchFamily="1" charset="-122"/>
              </a:rPr>
              <a:t>5718H</a:t>
            </a:r>
            <a:endParaRPr lang="en-US" altLang="zh-CN" dirty="0">
              <a:ea typeface="隶书" panose="02010509060101010101" pitchFamily="1" charset="-122"/>
            </a:endParaRPr>
          </a:p>
        </p:txBody>
      </p:sp>
      <p:sp>
        <p:nvSpPr>
          <p:cNvPr id="4130" name="文本框 4129"/>
          <p:cNvSpPr txBox="1"/>
          <p:nvPr/>
        </p:nvSpPr>
        <p:spPr>
          <a:xfrm>
            <a:off x="6934200" y="36576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ea typeface="隶书" panose="02010509060101010101" pitchFamily="1" charset="-122"/>
              </a:rPr>
              <a:t>5719H</a:t>
            </a:r>
            <a:endParaRPr lang="en-US" altLang="zh-CN" dirty="0">
              <a:ea typeface="隶书" panose="02010509060101010101" pitchFamily="1" charset="-122"/>
            </a:endParaRPr>
          </a:p>
        </p:txBody>
      </p:sp>
      <p:sp>
        <p:nvSpPr>
          <p:cNvPr id="4131" name="文本框 4130"/>
          <p:cNvSpPr txBox="1"/>
          <p:nvPr/>
        </p:nvSpPr>
        <p:spPr>
          <a:xfrm>
            <a:off x="5867400" y="16764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ea typeface="隶书" panose="02010509060101010101" pitchFamily="1" charset="-122"/>
              </a:rPr>
              <a:t>主存</a:t>
            </a:r>
            <a:endParaRPr lang="zh-CN" altLang="en-US" dirty="0">
              <a:ea typeface="隶书" panose="0201050906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3" grpId="0" animBg="1"/>
      <p:bldP spid="4127" grpId="0" animBg="1"/>
      <p:bldP spid="41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r>
              <a:rPr lang="zh-CN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/8</a:t>
            </a:r>
            <a:endParaRPr lang="zh-CN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/>
          <p:nvPr>
            <p:ph type="ftr" sz="quarter" idx="11"/>
          </p:nvPr>
        </p:nvSpPr>
        <p:spPr/>
        <p:txBody>
          <a:bodyPr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nl-BE" altLang="en-US" sz="1400" dirty="0">
                <a:latin typeface="Verdana" panose="020B0604030504040204" pitchFamily="2" charset="0"/>
                <a:ea typeface="华文行楷" panose="02010800040101010101" pitchFamily="2" charset="-122"/>
                <a:sym typeface="Arial" panose="020B0604020202020204" pitchFamily="34" charset="0"/>
              </a:rPr>
              <a:t>计</a:t>
            </a: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  <a:sym typeface="Arial" panose="020B0604020202020204" pitchFamily="34" charset="0"/>
              </a:rPr>
              <a:t>算机</a:t>
            </a: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5122" name="标题 512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anchor="ctr"/>
          <a:p>
            <a:r>
              <a:rPr lang="zh-CN" altLang="en-US" dirty="0"/>
              <a:t>寻址方式</a:t>
            </a:r>
            <a:r>
              <a:rPr lang="zh-CN" altLang="en-US" dirty="0">
                <a:latin typeface="Times New Roman" panose="02020603050405020304" charset="0"/>
              </a:rPr>
              <a:t>——</a:t>
            </a:r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>
          <a:xfrm>
            <a:off x="1371600" y="1295400"/>
            <a:ext cx="7543800" cy="4572000"/>
          </a:xfrm>
          <a:ln/>
        </p:spPr>
        <p:txBody>
          <a:bodyPr/>
          <a:p>
            <a:r>
              <a:rPr lang="zh-CN" altLang="en-US" dirty="0"/>
              <a:t>寄存器寻址</a:t>
            </a:r>
            <a:endParaRPr lang="zh-CN" altLang="en-US" dirty="0"/>
          </a:p>
        </p:txBody>
      </p:sp>
      <p:graphicFrame>
        <p:nvGraphicFramePr>
          <p:cNvPr id="5124" name="表格 5123"/>
          <p:cNvGraphicFramePr/>
          <p:nvPr/>
        </p:nvGraphicFramePr>
        <p:xfrm>
          <a:off x="2286000" y="2968625"/>
          <a:ext cx="2743200" cy="822325"/>
        </p:xfrm>
        <a:graphic>
          <a:graphicData uri="http://schemas.openxmlformats.org/drawingml/2006/table">
            <a:tbl>
              <a:tblPr/>
              <a:tblGrid>
                <a:gridCol w="609600"/>
                <a:gridCol w="762000"/>
                <a:gridCol w="1371600"/>
              </a:tblGrid>
              <a:tr h="8223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</a:rPr>
                        <a:t>OP</a:t>
                      </a:r>
                      <a:endParaRPr lang="zh-CN" altLang="en-US" sz="2400" dirty="0">
                        <a:latin typeface="Times New Roman" panose="02020603050405020304" charset="0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</a:rPr>
                        <a:t>……</a:t>
                      </a:r>
                      <a:endParaRPr lang="en-US" altLang="zh-CN" sz="2400" dirty="0">
                        <a:latin typeface="Times New Roman" panose="020206030504050203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 sz="1600" dirty="0">
                        <a:latin typeface="Times New Roman" panose="020206030504050203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34" name="文本框 5133"/>
          <p:cNvSpPr txBox="1"/>
          <p:nvPr/>
        </p:nvSpPr>
        <p:spPr>
          <a:xfrm>
            <a:off x="4038600" y="29718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3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135" name="文本框 5134"/>
          <p:cNvSpPr txBox="1"/>
          <p:nvPr/>
        </p:nvSpPr>
        <p:spPr>
          <a:xfrm>
            <a:off x="1828800" y="449580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ea typeface="宋体" panose="02010600030101010101" pitchFamily="2" charset="-122"/>
              </a:rPr>
              <a:t>操作数 =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136" name="文本框 5135"/>
          <p:cNvSpPr txBox="1"/>
          <p:nvPr/>
        </p:nvSpPr>
        <p:spPr>
          <a:xfrm>
            <a:off x="3276600" y="44958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ABH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137" name="文本框 5136"/>
          <p:cNvSpPr txBox="1"/>
          <p:nvPr/>
        </p:nvSpPr>
        <p:spPr>
          <a:xfrm>
            <a:off x="4038600" y="29718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6600"/>
                </a:solidFill>
                <a:ea typeface="宋体" panose="02010600030101010101" pitchFamily="2" charset="-122"/>
              </a:rPr>
              <a:t>3</a:t>
            </a:r>
            <a:endParaRPr lang="en-US" altLang="zh-CN" dirty="0">
              <a:solidFill>
                <a:srgbClr val="FF6600"/>
              </a:solidFill>
              <a:ea typeface="宋体" panose="02010600030101010101" pitchFamily="2" charset="-122"/>
            </a:endParaRPr>
          </a:p>
        </p:txBody>
      </p:sp>
      <p:sp>
        <p:nvSpPr>
          <p:cNvPr id="5138" name="文本框 5137"/>
          <p:cNvSpPr txBox="1"/>
          <p:nvPr/>
        </p:nvSpPr>
        <p:spPr>
          <a:xfrm>
            <a:off x="6172200" y="302895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ea typeface="隶书" panose="02010509060101010101" pitchFamily="1" charset="-122"/>
              </a:rPr>
              <a:t>R3</a:t>
            </a:r>
            <a:endParaRPr lang="en-US" altLang="zh-CN" dirty="0">
              <a:ea typeface="隶书" panose="02010509060101010101" pitchFamily="1" charset="-122"/>
            </a:endParaRPr>
          </a:p>
        </p:txBody>
      </p:sp>
      <p:sp>
        <p:nvSpPr>
          <p:cNvPr id="5139" name="直接连接符 5138"/>
          <p:cNvSpPr/>
          <p:nvPr/>
        </p:nvSpPr>
        <p:spPr>
          <a:xfrm>
            <a:off x="5105400" y="3200400"/>
            <a:ext cx="1066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5140" name="表格 5139"/>
          <p:cNvGraphicFramePr/>
          <p:nvPr/>
        </p:nvGraphicFramePr>
        <p:xfrm>
          <a:off x="6705600" y="2105025"/>
          <a:ext cx="1295400" cy="1371600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457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FFH</a:t>
                      </a:r>
                      <a:endParaRPr lang="en-US" altLang="zh-CN" sz="24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00</a:t>
                      </a:r>
                      <a:r>
                        <a:rPr lang="en-US" altLang="zh-CN" sz="24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H</a:t>
                      </a:r>
                      <a:endParaRPr lang="en-US" altLang="zh-CN" sz="24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ABH</a:t>
                      </a:r>
                      <a:endParaRPr lang="en-US" altLang="zh-CN" sz="24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50" name="文本框 5149"/>
          <p:cNvSpPr txBox="1"/>
          <p:nvPr/>
        </p:nvSpPr>
        <p:spPr>
          <a:xfrm>
            <a:off x="6172200" y="25908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ea typeface="隶书" panose="02010509060101010101" pitchFamily="1" charset="-122"/>
              </a:rPr>
              <a:t>R2</a:t>
            </a:r>
            <a:endParaRPr lang="en-US" altLang="zh-CN" dirty="0">
              <a:ea typeface="隶书" panose="02010509060101010101" pitchFamily="1" charset="-122"/>
            </a:endParaRPr>
          </a:p>
        </p:txBody>
      </p:sp>
      <p:sp>
        <p:nvSpPr>
          <p:cNvPr id="5151" name="文本框 5150"/>
          <p:cNvSpPr txBox="1"/>
          <p:nvPr/>
        </p:nvSpPr>
        <p:spPr>
          <a:xfrm>
            <a:off x="6172200" y="21336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ea typeface="隶书" panose="02010509060101010101" pitchFamily="1" charset="-122"/>
              </a:rPr>
              <a:t>R1</a:t>
            </a:r>
            <a:endParaRPr lang="en-US" altLang="zh-CN" dirty="0">
              <a:ea typeface="隶书" panose="02010509060101010101" pitchFamily="1" charset="-122"/>
            </a:endParaRPr>
          </a:p>
        </p:txBody>
      </p:sp>
      <p:sp>
        <p:nvSpPr>
          <p:cNvPr id="5152" name="文本框 5151"/>
          <p:cNvSpPr txBox="1"/>
          <p:nvPr/>
        </p:nvSpPr>
        <p:spPr>
          <a:xfrm>
            <a:off x="6948488" y="3019425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6600"/>
                </a:solidFill>
                <a:ea typeface="宋体" panose="02010600030101010101" pitchFamily="2" charset="-122"/>
              </a:rPr>
              <a:t>ABH</a:t>
            </a:r>
            <a:endParaRPr lang="en-US" altLang="zh-CN" dirty="0">
              <a:solidFill>
                <a:srgbClr val="FF66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7" grpId="0" animBg="1"/>
      <p:bldP spid="5152" grpId="0" animBg="1"/>
      <p:bldP spid="51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r>
              <a:rPr lang="zh-CN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/8</a:t>
            </a:r>
            <a:endParaRPr lang="zh-CN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/>
          <p:nvPr>
            <p:ph type="ftr" sz="quarter" idx="11"/>
          </p:nvPr>
        </p:nvSpPr>
        <p:spPr/>
        <p:txBody>
          <a:bodyPr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nl-BE" altLang="en-US" sz="1400" dirty="0">
                <a:latin typeface="Verdana" panose="020B0604030504040204" pitchFamily="2" charset="0"/>
                <a:ea typeface="华文行楷" panose="02010800040101010101" pitchFamily="2" charset="-122"/>
                <a:sym typeface="Arial" panose="020B0604020202020204" pitchFamily="34" charset="0"/>
              </a:rPr>
              <a:t>计</a:t>
            </a: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  <a:sym typeface="Arial" panose="020B0604020202020204" pitchFamily="34" charset="0"/>
              </a:rPr>
              <a:t>算机</a:t>
            </a: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6146" name="标题 6145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anchor="ctr"/>
          <a:p>
            <a:r>
              <a:rPr lang="zh-CN" altLang="en-US" dirty="0"/>
              <a:t>寻址方式</a:t>
            </a:r>
            <a:r>
              <a:rPr lang="zh-CN" altLang="en-US" dirty="0">
                <a:latin typeface="Times New Roman" panose="02020603050405020304" charset="0"/>
              </a:rPr>
              <a:t>——</a:t>
            </a:r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6147" name="文本占位符 6146"/>
          <p:cNvSpPr>
            <a:spLocks noGrp="1"/>
          </p:cNvSpPr>
          <p:nvPr>
            <p:ph type="body" idx="1"/>
          </p:nvPr>
        </p:nvSpPr>
        <p:spPr>
          <a:xfrm>
            <a:off x="1371600" y="1295400"/>
            <a:ext cx="7543800" cy="4572000"/>
          </a:xfrm>
          <a:ln/>
        </p:spPr>
        <p:txBody>
          <a:bodyPr/>
          <a:p>
            <a:r>
              <a:rPr lang="zh-CN" altLang="en-US" dirty="0"/>
              <a:t>间接寻址</a:t>
            </a:r>
            <a:endParaRPr lang="zh-CN" altLang="en-US" dirty="0"/>
          </a:p>
        </p:txBody>
      </p:sp>
      <p:graphicFrame>
        <p:nvGraphicFramePr>
          <p:cNvPr id="6148" name="表格 6147"/>
          <p:cNvGraphicFramePr/>
          <p:nvPr/>
        </p:nvGraphicFramePr>
        <p:xfrm>
          <a:off x="2057400" y="2286000"/>
          <a:ext cx="2743200" cy="822325"/>
        </p:xfrm>
        <a:graphic>
          <a:graphicData uri="http://schemas.openxmlformats.org/drawingml/2006/table">
            <a:tbl>
              <a:tblPr/>
              <a:tblGrid>
                <a:gridCol w="609600"/>
                <a:gridCol w="762000"/>
                <a:gridCol w="1371600"/>
              </a:tblGrid>
              <a:tr h="8223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</a:rPr>
                        <a:t>OP</a:t>
                      </a:r>
                      <a:endParaRPr lang="zh-CN" altLang="en-US" sz="2400" dirty="0">
                        <a:latin typeface="Times New Roman" panose="02020603050405020304" charset="0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</a:rPr>
                        <a:t>……</a:t>
                      </a:r>
                      <a:endParaRPr lang="en-US" altLang="zh-CN" sz="2400" dirty="0">
                        <a:latin typeface="Times New Roman" panose="020206030504050203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</a:rPr>
                        <a:t>0523H</a:t>
                      </a:r>
                      <a:endParaRPr lang="en-US" altLang="zh-CN" sz="2400" dirty="0">
                        <a:latin typeface="Times New Roman" panose="020206030504050203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58" name="直接连接符 6157"/>
          <p:cNvSpPr/>
          <p:nvPr/>
        </p:nvSpPr>
        <p:spPr>
          <a:xfrm flipV="1">
            <a:off x="4876800" y="2514600"/>
            <a:ext cx="838200" cy="31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159" name="文本框 6158"/>
          <p:cNvSpPr txBox="1"/>
          <p:nvPr/>
        </p:nvSpPr>
        <p:spPr>
          <a:xfrm>
            <a:off x="1828800" y="449580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ea typeface="宋体" panose="02010600030101010101" pitchFamily="2" charset="-122"/>
              </a:rPr>
              <a:t>操作数 =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160" name="文本框 6159"/>
          <p:cNvSpPr txBox="1"/>
          <p:nvPr/>
        </p:nvSpPr>
        <p:spPr>
          <a:xfrm>
            <a:off x="3276600" y="4495800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FFH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161" name="文本框 6160"/>
          <p:cNvSpPr txBox="1"/>
          <p:nvPr/>
        </p:nvSpPr>
        <p:spPr>
          <a:xfrm>
            <a:off x="3429000" y="227965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6600"/>
                </a:solidFill>
                <a:ea typeface="宋体" panose="02010600030101010101" pitchFamily="2" charset="-122"/>
              </a:rPr>
              <a:t>0523H</a:t>
            </a:r>
            <a:endParaRPr lang="en-US" altLang="zh-CN" dirty="0">
              <a:solidFill>
                <a:srgbClr val="FF66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162" name="表格 6161"/>
          <p:cNvGraphicFramePr/>
          <p:nvPr/>
        </p:nvGraphicFramePr>
        <p:xfrm>
          <a:off x="5791200" y="2286000"/>
          <a:ext cx="1371600" cy="2286000"/>
        </p:xfrm>
        <a:graphic>
          <a:graphicData uri="http://schemas.openxmlformats.org/drawingml/2006/table">
            <a:tbl>
              <a:tblPr/>
              <a:tblGrid>
                <a:gridCol w="1371600"/>
              </a:tblGrid>
              <a:tr h="457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0571H</a:t>
                      </a:r>
                      <a:endParaRPr lang="en-US" altLang="zh-CN" sz="24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0002</a:t>
                      </a:r>
                      <a:r>
                        <a:rPr lang="en-US" altLang="zh-CN" sz="24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H</a:t>
                      </a:r>
                      <a:endParaRPr lang="en-US" altLang="zh-CN" sz="24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……</a:t>
                      </a:r>
                      <a:endParaRPr lang="en-US" altLang="zh-CN" sz="24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FFH</a:t>
                      </a:r>
                      <a:endParaRPr lang="en-US" altLang="zh-CN" sz="24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07H</a:t>
                      </a:r>
                      <a:endParaRPr lang="en-US" altLang="zh-CN" sz="24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76" name="文本框 6175"/>
          <p:cNvSpPr txBox="1"/>
          <p:nvPr/>
        </p:nvSpPr>
        <p:spPr>
          <a:xfrm>
            <a:off x="7315200" y="2238375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ea typeface="隶书" panose="02010509060101010101" pitchFamily="1" charset="-122"/>
              </a:rPr>
              <a:t>0523H</a:t>
            </a:r>
            <a:endParaRPr lang="en-US" altLang="zh-CN" dirty="0">
              <a:ea typeface="隶书" panose="02010509060101010101" pitchFamily="1" charset="-122"/>
            </a:endParaRPr>
          </a:p>
        </p:txBody>
      </p:sp>
      <p:sp>
        <p:nvSpPr>
          <p:cNvPr id="6177" name="文本框 6176"/>
          <p:cNvSpPr txBox="1"/>
          <p:nvPr/>
        </p:nvSpPr>
        <p:spPr>
          <a:xfrm>
            <a:off x="6105525" y="3657600"/>
            <a:ext cx="8667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6600"/>
                </a:solidFill>
                <a:ea typeface="宋体" panose="02010600030101010101" pitchFamily="2" charset="-122"/>
              </a:rPr>
              <a:t>FFH</a:t>
            </a:r>
            <a:endParaRPr lang="en-US" altLang="zh-CN" dirty="0">
              <a:solidFill>
                <a:srgbClr val="FF6600"/>
              </a:solidFill>
              <a:ea typeface="宋体" panose="02010600030101010101" pitchFamily="2" charset="-122"/>
            </a:endParaRPr>
          </a:p>
        </p:txBody>
      </p:sp>
      <p:sp>
        <p:nvSpPr>
          <p:cNvPr id="6178" name="文本框 6177"/>
          <p:cNvSpPr txBox="1"/>
          <p:nvPr/>
        </p:nvSpPr>
        <p:spPr>
          <a:xfrm>
            <a:off x="7315200" y="2728913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ea typeface="隶书" panose="02010509060101010101" pitchFamily="1" charset="-122"/>
              </a:rPr>
              <a:t>0524H</a:t>
            </a:r>
            <a:endParaRPr lang="en-US" altLang="zh-CN" dirty="0">
              <a:ea typeface="隶书" panose="02010509060101010101" pitchFamily="1" charset="-122"/>
            </a:endParaRPr>
          </a:p>
        </p:txBody>
      </p:sp>
      <p:sp>
        <p:nvSpPr>
          <p:cNvPr id="6179" name="文本框 6178"/>
          <p:cNvSpPr txBox="1"/>
          <p:nvPr/>
        </p:nvSpPr>
        <p:spPr>
          <a:xfrm>
            <a:off x="7315200" y="41148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ea typeface="隶书" panose="02010509060101010101" pitchFamily="1" charset="-122"/>
              </a:rPr>
              <a:t>0572H</a:t>
            </a:r>
            <a:endParaRPr lang="en-US" altLang="zh-CN" dirty="0">
              <a:ea typeface="隶书" panose="02010509060101010101" pitchFamily="1" charset="-122"/>
            </a:endParaRPr>
          </a:p>
        </p:txBody>
      </p:sp>
      <p:sp>
        <p:nvSpPr>
          <p:cNvPr id="6180" name="文本框 6179"/>
          <p:cNvSpPr txBox="1"/>
          <p:nvPr/>
        </p:nvSpPr>
        <p:spPr>
          <a:xfrm>
            <a:off x="7315200" y="36576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ea typeface="隶书" panose="02010509060101010101" pitchFamily="1" charset="-122"/>
              </a:rPr>
              <a:t>0571H</a:t>
            </a:r>
            <a:endParaRPr lang="en-US" altLang="zh-CN" dirty="0">
              <a:ea typeface="隶书" panose="02010509060101010101" pitchFamily="1" charset="-122"/>
            </a:endParaRPr>
          </a:p>
        </p:txBody>
      </p:sp>
      <p:sp>
        <p:nvSpPr>
          <p:cNvPr id="6181" name="文本框 6180"/>
          <p:cNvSpPr txBox="1"/>
          <p:nvPr/>
        </p:nvSpPr>
        <p:spPr>
          <a:xfrm>
            <a:off x="6053138" y="16764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ea typeface="隶书" panose="02010509060101010101" pitchFamily="1" charset="-122"/>
              </a:rPr>
              <a:t>主存</a:t>
            </a:r>
            <a:endParaRPr lang="zh-CN" altLang="en-US" dirty="0">
              <a:ea typeface="隶书" panose="02010509060101010101" pitchFamily="1" charset="-122"/>
            </a:endParaRPr>
          </a:p>
        </p:txBody>
      </p:sp>
      <p:grpSp>
        <p:nvGrpSpPr>
          <p:cNvPr id="6182" name="组合 6181"/>
          <p:cNvGrpSpPr/>
          <p:nvPr/>
        </p:nvGrpSpPr>
        <p:grpSpPr>
          <a:xfrm>
            <a:off x="5181600" y="2667000"/>
            <a:ext cx="533400" cy="1295400"/>
            <a:chOff x="0" y="0"/>
            <a:chExt cx="336" cy="816"/>
          </a:xfrm>
        </p:grpSpPr>
        <p:sp>
          <p:nvSpPr>
            <p:cNvPr id="6183" name="直接连接符 6182"/>
            <p:cNvSpPr/>
            <p:nvPr/>
          </p:nvSpPr>
          <p:spPr>
            <a:xfrm flipH="1">
              <a:off x="0" y="0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84" name="直接连接符 6183"/>
            <p:cNvSpPr/>
            <p:nvPr/>
          </p:nvSpPr>
          <p:spPr>
            <a:xfrm>
              <a:off x="0" y="0"/>
              <a:ext cx="0" cy="81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85" name="直接连接符 6184"/>
            <p:cNvSpPr/>
            <p:nvPr/>
          </p:nvSpPr>
          <p:spPr>
            <a:xfrm>
              <a:off x="0" y="816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6186" name="文本框 6185"/>
          <p:cNvSpPr txBox="1"/>
          <p:nvPr/>
        </p:nvSpPr>
        <p:spPr>
          <a:xfrm>
            <a:off x="5972175" y="22860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6600"/>
                </a:solidFill>
                <a:ea typeface="宋体" panose="02010600030101010101" pitchFamily="2" charset="-122"/>
              </a:rPr>
              <a:t>0571H</a:t>
            </a:r>
            <a:endParaRPr lang="en-US" altLang="zh-CN" dirty="0">
              <a:solidFill>
                <a:srgbClr val="FF66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1" grpId="0" animBg="1"/>
      <p:bldP spid="6186" grpId="0" animBg="1"/>
      <p:bldP spid="6177" grpId="0" animBg="1"/>
      <p:bldP spid="61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r>
              <a:rPr lang="zh-CN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/8</a:t>
            </a:r>
            <a:endParaRPr lang="zh-CN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/>
          <p:nvPr>
            <p:ph type="ftr" sz="quarter" idx="11"/>
          </p:nvPr>
        </p:nvSpPr>
        <p:spPr/>
        <p:txBody>
          <a:bodyPr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nl-BE" altLang="en-US" sz="1400" dirty="0">
                <a:latin typeface="Verdana" panose="020B0604030504040204" pitchFamily="2" charset="0"/>
                <a:ea typeface="华文行楷" panose="02010800040101010101" pitchFamily="2" charset="-122"/>
                <a:sym typeface="Arial" panose="020B0604020202020204" pitchFamily="34" charset="0"/>
              </a:rPr>
              <a:t>计</a:t>
            </a: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  <a:sym typeface="Arial" panose="020B0604020202020204" pitchFamily="34" charset="0"/>
              </a:rPr>
              <a:t>算机</a:t>
            </a: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7170" name="标题 7169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anchor="ctr"/>
          <a:p>
            <a:r>
              <a:rPr lang="zh-CN" altLang="en-US" dirty="0"/>
              <a:t>寻址方式</a:t>
            </a:r>
            <a:r>
              <a:rPr lang="zh-CN" altLang="en-US" dirty="0">
                <a:latin typeface="Times New Roman" panose="02020603050405020304" charset="0"/>
              </a:rPr>
              <a:t>——</a:t>
            </a:r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>
          <a:xfrm>
            <a:off x="1371600" y="1295400"/>
            <a:ext cx="7543800" cy="4572000"/>
          </a:xfrm>
          <a:ln/>
        </p:spPr>
        <p:txBody>
          <a:bodyPr/>
          <a:p>
            <a:r>
              <a:rPr lang="zh-CN" altLang="en-US" dirty="0"/>
              <a:t>寄存器间址</a:t>
            </a:r>
            <a:endParaRPr lang="zh-CN" altLang="en-US" dirty="0"/>
          </a:p>
        </p:txBody>
      </p:sp>
      <p:graphicFrame>
        <p:nvGraphicFramePr>
          <p:cNvPr id="7172" name="表格 7171"/>
          <p:cNvGraphicFramePr/>
          <p:nvPr/>
        </p:nvGraphicFramePr>
        <p:xfrm>
          <a:off x="2057400" y="2286000"/>
          <a:ext cx="2743200" cy="822325"/>
        </p:xfrm>
        <a:graphic>
          <a:graphicData uri="http://schemas.openxmlformats.org/drawingml/2006/table">
            <a:tbl>
              <a:tblPr/>
              <a:tblGrid>
                <a:gridCol w="609600"/>
                <a:gridCol w="762000"/>
                <a:gridCol w="1371600"/>
              </a:tblGrid>
              <a:tr h="8223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</a:rPr>
                        <a:t>OP</a:t>
                      </a:r>
                      <a:endParaRPr lang="zh-CN" altLang="en-US" sz="2400" dirty="0">
                        <a:latin typeface="Times New Roman" panose="02020603050405020304" charset="0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</a:rPr>
                        <a:t>……</a:t>
                      </a:r>
                      <a:endParaRPr lang="en-US" altLang="zh-CN" sz="2400" dirty="0">
                        <a:latin typeface="Times New Roman" panose="020206030504050203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</a:rPr>
                        <a:t>2</a:t>
                      </a:r>
                      <a:endParaRPr lang="en-US" altLang="zh-CN" sz="2400" dirty="0">
                        <a:latin typeface="Times New Roman" panose="020206030504050203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82" name="文本框 7181"/>
          <p:cNvSpPr txBox="1"/>
          <p:nvPr/>
        </p:nvSpPr>
        <p:spPr>
          <a:xfrm>
            <a:off x="1828800" y="472440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ea typeface="宋体" panose="02010600030101010101" pitchFamily="2" charset="-122"/>
              </a:rPr>
              <a:t>操作数 =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183" name="文本框 7182"/>
          <p:cNvSpPr txBox="1"/>
          <p:nvPr/>
        </p:nvSpPr>
        <p:spPr>
          <a:xfrm>
            <a:off x="3276600" y="4724400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00H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184" name="文本框 7183"/>
          <p:cNvSpPr txBox="1"/>
          <p:nvPr/>
        </p:nvSpPr>
        <p:spPr>
          <a:xfrm>
            <a:off x="3948113" y="2279650"/>
            <a:ext cx="5476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6600"/>
                </a:solidFill>
                <a:ea typeface="宋体" panose="02010600030101010101" pitchFamily="2" charset="-122"/>
              </a:rPr>
              <a:t>2</a:t>
            </a:r>
            <a:endParaRPr lang="en-US" altLang="zh-CN" dirty="0">
              <a:solidFill>
                <a:srgbClr val="FF66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7185" name="表格 7184"/>
          <p:cNvGraphicFramePr/>
          <p:nvPr/>
        </p:nvGraphicFramePr>
        <p:xfrm>
          <a:off x="5791200" y="2286000"/>
          <a:ext cx="1371600" cy="2286000"/>
        </p:xfrm>
        <a:graphic>
          <a:graphicData uri="http://schemas.openxmlformats.org/drawingml/2006/table">
            <a:tbl>
              <a:tblPr/>
              <a:tblGrid>
                <a:gridCol w="1371600"/>
              </a:tblGrid>
              <a:tr h="457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FFH</a:t>
                      </a:r>
                      <a:endParaRPr lang="en-US" altLang="zh-CN" sz="24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12</a:t>
                      </a:r>
                      <a:r>
                        <a:rPr lang="en-US" altLang="zh-CN" sz="24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H</a:t>
                      </a:r>
                      <a:endParaRPr lang="en-US" altLang="zh-CN" sz="24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9AH</a:t>
                      </a:r>
                      <a:endParaRPr lang="en-US" altLang="zh-CN" sz="24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00H</a:t>
                      </a:r>
                      <a:endParaRPr lang="en-US" altLang="zh-CN" sz="24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C5H</a:t>
                      </a:r>
                      <a:endParaRPr lang="en-US" altLang="zh-CN" sz="24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99" name="文本框 7198"/>
          <p:cNvSpPr txBox="1"/>
          <p:nvPr/>
        </p:nvSpPr>
        <p:spPr>
          <a:xfrm>
            <a:off x="7315200" y="2238375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ea typeface="隶书" panose="02010509060101010101" pitchFamily="1" charset="-122"/>
              </a:rPr>
              <a:t>0522H</a:t>
            </a:r>
            <a:endParaRPr lang="en-US" altLang="zh-CN" dirty="0">
              <a:ea typeface="隶书" panose="02010509060101010101" pitchFamily="1" charset="-122"/>
            </a:endParaRPr>
          </a:p>
        </p:txBody>
      </p:sp>
      <p:sp>
        <p:nvSpPr>
          <p:cNvPr id="7200" name="文本框 7199"/>
          <p:cNvSpPr txBox="1"/>
          <p:nvPr/>
        </p:nvSpPr>
        <p:spPr>
          <a:xfrm>
            <a:off x="6129338" y="3657600"/>
            <a:ext cx="8667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6600"/>
                </a:solidFill>
                <a:ea typeface="宋体" panose="02010600030101010101" pitchFamily="2" charset="-122"/>
              </a:rPr>
              <a:t>00H</a:t>
            </a:r>
            <a:endParaRPr lang="en-US" altLang="zh-CN" dirty="0">
              <a:solidFill>
                <a:srgbClr val="FF6600"/>
              </a:solidFill>
              <a:ea typeface="宋体" panose="02010600030101010101" pitchFamily="2" charset="-122"/>
            </a:endParaRPr>
          </a:p>
        </p:txBody>
      </p:sp>
      <p:sp>
        <p:nvSpPr>
          <p:cNvPr id="7201" name="文本框 7200"/>
          <p:cNvSpPr txBox="1"/>
          <p:nvPr/>
        </p:nvSpPr>
        <p:spPr>
          <a:xfrm>
            <a:off x="7315200" y="2728913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ea typeface="隶书" panose="02010509060101010101" pitchFamily="1" charset="-122"/>
              </a:rPr>
              <a:t>0523H</a:t>
            </a:r>
            <a:endParaRPr lang="en-US" altLang="zh-CN" dirty="0">
              <a:ea typeface="隶书" panose="02010509060101010101" pitchFamily="1" charset="-122"/>
            </a:endParaRPr>
          </a:p>
        </p:txBody>
      </p:sp>
      <p:sp>
        <p:nvSpPr>
          <p:cNvPr id="7202" name="文本框 7201"/>
          <p:cNvSpPr txBox="1"/>
          <p:nvPr/>
        </p:nvSpPr>
        <p:spPr>
          <a:xfrm>
            <a:off x="7315200" y="41148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ea typeface="隶书" panose="02010509060101010101" pitchFamily="1" charset="-122"/>
              </a:rPr>
              <a:t>0526H</a:t>
            </a:r>
            <a:endParaRPr lang="en-US" altLang="zh-CN" dirty="0">
              <a:ea typeface="隶书" panose="02010509060101010101" pitchFamily="1" charset="-122"/>
            </a:endParaRPr>
          </a:p>
        </p:txBody>
      </p:sp>
      <p:sp>
        <p:nvSpPr>
          <p:cNvPr id="7203" name="文本框 7202"/>
          <p:cNvSpPr txBox="1"/>
          <p:nvPr/>
        </p:nvSpPr>
        <p:spPr>
          <a:xfrm>
            <a:off x="7315200" y="36576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ea typeface="隶书" panose="02010509060101010101" pitchFamily="1" charset="-122"/>
              </a:rPr>
              <a:t>0525H</a:t>
            </a:r>
            <a:endParaRPr lang="en-US" altLang="zh-CN" dirty="0">
              <a:ea typeface="隶书" panose="02010509060101010101" pitchFamily="1" charset="-122"/>
            </a:endParaRPr>
          </a:p>
        </p:txBody>
      </p:sp>
      <p:sp>
        <p:nvSpPr>
          <p:cNvPr id="7204" name="文本框 7203"/>
          <p:cNvSpPr txBox="1"/>
          <p:nvPr/>
        </p:nvSpPr>
        <p:spPr>
          <a:xfrm>
            <a:off x="6067425" y="16764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ea typeface="隶书" panose="02010509060101010101" pitchFamily="1" charset="-122"/>
              </a:rPr>
              <a:t>主存</a:t>
            </a:r>
            <a:endParaRPr lang="zh-CN" altLang="en-US" dirty="0">
              <a:ea typeface="隶书" panose="02010509060101010101" pitchFamily="1" charset="-122"/>
            </a:endParaRPr>
          </a:p>
        </p:txBody>
      </p:sp>
      <p:graphicFrame>
        <p:nvGraphicFramePr>
          <p:cNvPr id="7205" name="表格 7204"/>
          <p:cNvGraphicFramePr/>
          <p:nvPr/>
        </p:nvGraphicFramePr>
        <p:xfrm>
          <a:off x="3429000" y="3248025"/>
          <a:ext cx="1295400" cy="914400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457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0521H</a:t>
                      </a:r>
                      <a:endParaRPr lang="en-US" altLang="zh-CN" sz="24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0525</a:t>
                      </a:r>
                      <a:r>
                        <a:rPr lang="en-US" altLang="zh-CN" sz="24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H</a:t>
                      </a:r>
                      <a:endParaRPr lang="en-US" altLang="zh-CN" sz="24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13" name="文本框 7212"/>
          <p:cNvSpPr txBox="1"/>
          <p:nvPr/>
        </p:nvSpPr>
        <p:spPr>
          <a:xfrm>
            <a:off x="2895600" y="37338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ea typeface="隶书" panose="02010509060101010101" pitchFamily="1" charset="-122"/>
              </a:rPr>
              <a:t>R2</a:t>
            </a:r>
            <a:endParaRPr lang="en-US" altLang="zh-CN" dirty="0">
              <a:ea typeface="隶书" panose="02010509060101010101" pitchFamily="1" charset="-122"/>
            </a:endParaRPr>
          </a:p>
        </p:txBody>
      </p:sp>
      <p:sp>
        <p:nvSpPr>
          <p:cNvPr id="7214" name="文本框 7213"/>
          <p:cNvSpPr txBox="1"/>
          <p:nvPr/>
        </p:nvSpPr>
        <p:spPr>
          <a:xfrm>
            <a:off x="2895600" y="32766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ea typeface="隶书" panose="02010509060101010101" pitchFamily="1" charset="-122"/>
              </a:rPr>
              <a:t>R1</a:t>
            </a:r>
            <a:endParaRPr lang="en-US" altLang="zh-CN" dirty="0">
              <a:ea typeface="隶书" panose="02010509060101010101" pitchFamily="1" charset="-122"/>
            </a:endParaRPr>
          </a:p>
        </p:txBody>
      </p:sp>
      <p:sp>
        <p:nvSpPr>
          <p:cNvPr id="7215" name="文本框 7214"/>
          <p:cNvSpPr txBox="1"/>
          <p:nvPr/>
        </p:nvSpPr>
        <p:spPr>
          <a:xfrm>
            <a:off x="3571875" y="3705225"/>
            <a:ext cx="11001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6600"/>
                </a:solidFill>
                <a:ea typeface="宋体" panose="02010600030101010101" pitchFamily="2" charset="-122"/>
              </a:rPr>
              <a:t>0525H</a:t>
            </a:r>
            <a:endParaRPr lang="en-US" altLang="zh-CN" dirty="0">
              <a:solidFill>
                <a:srgbClr val="FF6600"/>
              </a:solidFill>
              <a:ea typeface="宋体" panose="02010600030101010101" pitchFamily="2" charset="-122"/>
            </a:endParaRPr>
          </a:p>
        </p:txBody>
      </p:sp>
      <p:sp>
        <p:nvSpPr>
          <p:cNvPr id="7216" name="文本框 7215"/>
          <p:cNvSpPr txBox="1"/>
          <p:nvPr/>
        </p:nvSpPr>
        <p:spPr>
          <a:xfrm>
            <a:off x="7315200" y="318135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ea typeface="隶书" panose="02010509060101010101" pitchFamily="1" charset="-122"/>
              </a:rPr>
              <a:t>0524H</a:t>
            </a:r>
            <a:endParaRPr lang="en-US" altLang="zh-CN" dirty="0">
              <a:ea typeface="隶书" panose="02010509060101010101" pitchFamily="1" charset="-122"/>
            </a:endParaRPr>
          </a:p>
        </p:txBody>
      </p:sp>
      <p:grpSp>
        <p:nvGrpSpPr>
          <p:cNvPr id="7217" name="组合 7216"/>
          <p:cNvGrpSpPr/>
          <p:nvPr/>
        </p:nvGrpSpPr>
        <p:grpSpPr>
          <a:xfrm>
            <a:off x="2438400" y="2743200"/>
            <a:ext cx="1600200" cy="1219200"/>
            <a:chOff x="0" y="0"/>
            <a:chExt cx="1008" cy="768"/>
          </a:xfrm>
        </p:grpSpPr>
        <p:sp>
          <p:nvSpPr>
            <p:cNvPr id="7218" name="直接连接符 7217"/>
            <p:cNvSpPr/>
            <p:nvPr/>
          </p:nvSpPr>
          <p:spPr>
            <a:xfrm>
              <a:off x="1008" y="0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19" name="直接连接符 7218"/>
            <p:cNvSpPr/>
            <p:nvPr/>
          </p:nvSpPr>
          <p:spPr>
            <a:xfrm flipH="1">
              <a:off x="0" y="144"/>
              <a:ext cx="10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20" name="直接连接符 7219"/>
            <p:cNvSpPr/>
            <p:nvPr/>
          </p:nvSpPr>
          <p:spPr>
            <a:xfrm>
              <a:off x="0" y="144"/>
              <a:ext cx="0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21" name="直接连接符 7220"/>
            <p:cNvSpPr/>
            <p:nvPr/>
          </p:nvSpPr>
          <p:spPr>
            <a:xfrm>
              <a:off x="0" y="768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7222" name="直接连接符 7221"/>
          <p:cNvSpPr/>
          <p:nvPr/>
        </p:nvSpPr>
        <p:spPr>
          <a:xfrm>
            <a:off x="4724400" y="3886200"/>
            <a:ext cx="99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4" grpId="0" animBg="1"/>
      <p:bldP spid="7215" grpId="0" animBg="1"/>
      <p:bldP spid="7200" grpId="0" animBg="1"/>
      <p:bldP spid="718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r>
              <a:rPr lang="zh-CN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/8</a:t>
            </a:r>
            <a:endParaRPr lang="zh-CN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/>
          <p:nvPr>
            <p:ph type="ftr" sz="quarter" idx="11"/>
          </p:nvPr>
        </p:nvSpPr>
        <p:spPr/>
        <p:txBody>
          <a:bodyPr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nl-BE" altLang="en-US" sz="1400" dirty="0">
                <a:latin typeface="Verdana" panose="020B0604030504040204" pitchFamily="2" charset="0"/>
                <a:ea typeface="华文行楷" panose="02010800040101010101" pitchFamily="2" charset="-122"/>
                <a:sym typeface="Arial" panose="020B0604020202020204" pitchFamily="34" charset="0"/>
              </a:rPr>
              <a:t>计</a:t>
            </a: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  <a:sym typeface="Arial" panose="020B0604020202020204" pitchFamily="34" charset="0"/>
              </a:rPr>
              <a:t>算机</a:t>
            </a: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8194" name="标题 819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anchor="ctr"/>
          <a:p>
            <a:r>
              <a:rPr lang="zh-CN" altLang="en-US" dirty="0"/>
              <a:t>寻址方式</a:t>
            </a:r>
            <a:r>
              <a:rPr lang="zh-CN" altLang="en-US" dirty="0">
                <a:latin typeface="Times New Roman" panose="02020603050405020304" charset="0"/>
              </a:rPr>
              <a:t>——</a:t>
            </a:r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8195" name="文本占位符 8194"/>
          <p:cNvSpPr>
            <a:spLocks noGrp="1"/>
          </p:cNvSpPr>
          <p:nvPr>
            <p:ph type="body" idx="1"/>
          </p:nvPr>
        </p:nvSpPr>
        <p:spPr>
          <a:xfrm>
            <a:off x="1371600" y="1295400"/>
            <a:ext cx="7543800" cy="4572000"/>
          </a:xfrm>
          <a:ln/>
        </p:spPr>
        <p:txBody>
          <a:bodyPr/>
          <a:p>
            <a:r>
              <a:rPr lang="zh-CN" altLang="en-US" dirty="0"/>
              <a:t>变址寻址</a:t>
            </a:r>
            <a:endParaRPr lang="zh-CN" altLang="en-US" dirty="0"/>
          </a:p>
        </p:txBody>
      </p:sp>
      <p:graphicFrame>
        <p:nvGraphicFramePr>
          <p:cNvPr id="8196" name="表格 8195"/>
          <p:cNvGraphicFramePr/>
          <p:nvPr/>
        </p:nvGraphicFramePr>
        <p:xfrm>
          <a:off x="1676400" y="2286000"/>
          <a:ext cx="2819400" cy="822325"/>
        </p:xfrm>
        <a:graphic>
          <a:graphicData uri="http://schemas.openxmlformats.org/drawingml/2006/table">
            <a:tbl>
              <a:tblPr/>
              <a:tblGrid>
                <a:gridCol w="587375"/>
                <a:gridCol w="733425"/>
                <a:gridCol w="431800"/>
                <a:gridCol w="1066800"/>
              </a:tblGrid>
              <a:tr h="8223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</a:rPr>
                        <a:t>OP</a:t>
                      </a:r>
                      <a:endParaRPr lang="zh-CN" altLang="en-US" sz="2400" dirty="0">
                        <a:latin typeface="Times New Roman" panose="02020603050405020304" charset="0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</a:rPr>
                        <a:t>……</a:t>
                      </a:r>
                      <a:endParaRPr lang="en-US" altLang="zh-CN" sz="2400" dirty="0">
                        <a:latin typeface="Times New Roman" panose="020206030504050203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</a:rPr>
                        <a:t>2</a:t>
                      </a:r>
                      <a:endParaRPr lang="en-US" altLang="zh-CN" sz="2400" dirty="0">
                        <a:latin typeface="Times New Roman" panose="020206030504050203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</a:rPr>
                        <a:t>5700H</a:t>
                      </a:r>
                      <a:endParaRPr lang="en-US" altLang="zh-CN" sz="2400" dirty="0">
                        <a:latin typeface="Times New Roman" panose="020206030504050203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08" name="文本框 8207"/>
          <p:cNvSpPr txBox="1"/>
          <p:nvPr/>
        </p:nvSpPr>
        <p:spPr>
          <a:xfrm>
            <a:off x="1828800" y="472440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ea typeface="宋体" panose="02010600030101010101" pitchFamily="2" charset="-122"/>
              </a:rPr>
              <a:t>操作数 =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209" name="文本框 8208"/>
          <p:cNvSpPr txBox="1"/>
          <p:nvPr/>
        </p:nvSpPr>
        <p:spPr>
          <a:xfrm>
            <a:off x="3276600" y="47244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A0H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210" name="文本框 8209"/>
          <p:cNvSpPr txBox="1"/>
          <p:nvPr/>
        </p:nvSpPr>
        <p:spPr>
          <a:xfrm>
            <a:off x="3038475" y="2279650"/>
            <a:ext cx="5476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6600"/>
                </a:solidFill>
                <a:ea typeface="宋体" panose="02010600030101010101" pitchFamily="2" charset="-122"/>
              </a:rPr>
              <a:t>2</a:t>
            </a:r>
            <a:endParaRPr lang="en-US" altLang="zh-CN" dirty="0">
              <a:solidFill>
                <a:srgbClr val="FF66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8211" name="表格 8210"/>
          <p:cNvGraphicFramePr/>
          <p:nvPr/>
        </p:nvGraphicFramePr>
        <p:xfrm>
          <a:off x="5791200" y="2735263"/>
          <a:ext cx="1371600" cy="1828800"/>
        </p:xfrm>
        <a:graphic>
          <a:graphicData uri="http://schemas.openxmlformats.org/drawingml/2006/table">
            <a:tbl>
              <a:tblPr/>
              <a:tblGrid>
                <a:gridCol w="1371600"/>
              </a:tblGrid>
              <a:tr h="457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FFH</a:t>
                      </a:r>
                      <a:endParaRPr lang="en-US" altLang="zh-CN" sz="24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A0H</a:t>
                      </a:r>
                      <a:endParaRPr lang="en-US" altLang="zh-CN" sz="24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ABH</a:t>
                      </a:r>
                      <a:endParaRPr lang="en-US" altLang="zh-CN" sz="24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8CH</a:t>
                      </a:r>
                      <a:endParaRPr lang="en-US" altLang="zh-CN" sz="24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23" name="文本框 8222"/>
          <p:cNvSpPr txBox="1"/>
          <p:nvPr/>
        </p:nvSpPr>
        <p:spPr>
          <a:xfrm>
            <a:off x="6100763" y="3186113"/>
            <a:ext cx="8667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6600"/>
                </a:solidFill>
                <a:ea typeface="宋体" panose="02010600030101010101" pitchFamily="2" charset="-122"/>
              </a:rPr>
              <a:t>A0H</a:t>
            </a:r>
            <a:endParaRPr lang="en-US" altLang="zh-CN" dirty="0">
              <a:solidFill>
                <a:srgbClr val="FF6600"/>
              </a:solidFill>
              <a:ea typeface="宋体" panose="02010600030101010101" pitchFamily="2" charset="-122"/>
            </a:endParaRPr>
          </a:p>
        </p:txBody>
      </p:sp>
      <p:sp>
        <p:nvSpPr>
          <p:cNvPr id="8224" name="文本框 8223"/>
          <p:cNvSpPr txBox="1"/>
          <p:nvPr/>
        </p:nvSpPr>
        <p:spPr>
          <a:xfrm>
            <a:off x="7315200" y="2728913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ea typeface="隶书" panose="02010509060101010101" pitchFamily="1" charset="-122"/>
              </a:rPr>
              <a:t>5717H</a:t>
            </a:r>
            <a:endParaRPr lang="en-US" altLang="zh-CN" dirty="0">
              <a:ea typeface="隶书" panose="02010509060101010101" pitchFamily="1" charset="-122"/>
            </a:endParaRPr>
          </a:p>
        </p:txBody>
      </p:sp>
      <p:sp>
        <p:nvSpPr>
          <p:cNvPr id="8225" name="文本框 8224"/>
          <p:cNvSpPr txBox="1"/>
          <p:nvPr/>
        </p:nvSpPr>
        <p:spPr>
          <a:xfrm>
            <a:off x="7315200" y="4114800"/>
            <a:ext cx="1219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ea typeface="隶书" panose="02010509060101010101" pitchFamily="1" charset="-122"/>
              </a:rPr>
              <a:t>571AH</a:t>
            </a:r>
            <a:endParaRPr lang="en-US" altLang="zh-CN" dirty="0">
              <a:ea typeface="隶书" panose="02010509060101010101" pitchFamily="1" charset="-122"/>
            </a:endParaRPr>
          </a:p>
        </p:txBody>
      </p:sp>
      <p:sp>
        <p:nvSpPr>
          <p:cNvPr id="8226" name="文本框 8225"/>
          <p:cNvSpPr txBox="1"/>
          <p:nvPr/>
        </p:nvSpPr>
        <p:spPr>
          <a:xfrm>
            <a:off x="7315200" y="36576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ea typeface="隶书" panose="02010509060101010101" pitchFamily="1" charset="-122"/>
              </a:rPr>
              <a:t>5719H</a:t>
            </a:r>
            <a:endParaRPr lang="en-US" altLang="zh-CN" dirty="0">
              <a:ea typeface="隶书" panose="02010509060101010101" pitchFamily="1" charset="-122"/>
            </a:endParaRPr>
          </a:p>
        </p:txBody>
      </p:sp>
      <p:sp>
        <p:nvSpPr>
          <p:cNvPr id="8227" name="文本框 8226"/>
          <p:cNvSpPr txBox="1"/>
          <p:nvPr/>
        </p:nvSpPr>
        <p:spPr>
          <a:xfrm>
            <a:off x="6019800" y="19812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ea typeface="隶书" panose="02010509060101010101" pitchFamily="1" charset="-122"/>
              </a:rPr>
              <a:t>主存</a:t>
            </a:r>
            <a:endParaRPr lang="zh-CN" altLang="en-US" dirty="0">
              <a:ea typeface="隶书" panose="02010509060101010101" pitchFamily="1" charset="-122"/>
            </a:endParaRPr>
          </a:p>
        </p:txBody>
      </p:sp>
      <p:graphicFrame>
        <p:nvGraphicFramePr>
          <p:cNvPr id="8228" name="表格 8227"/>
          <p:cNvGraphicFramePr/>
          <p:nvPr/>
        </p:nvGraphicFramePr>
        <p:xfrm>
          <a:off x="2714625" y="3248025"/>
          <a:ext cx="1295400" cy="914400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457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21H</a:t>
                      </a:r>
                      <a:endParaRPr lang="en-US" altLang="zh-CN" sz="24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18</a:t>
                      </a:r>
                      <a:r>
                        <a:rPr lang="en-US" altLang="zh-CN" sz="24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H</a:t>
                      </a:r>
                      <a:endParaRPr lang="en-US" altLang="zh-CN" sz="24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36" name="文本框 8235"/>
          <p:cNvSpPr txBox="1"/>
          <p:nvPr/>
        </p:nvSpPr>
        <p:spPr>
          <a:xfrm>
            <a:off x="2181225" y="37338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ea typeface="隶书" panose="02010509060101010101" pitchFamily="1" charset="-122"/>
              </a:rPr>
              <a:t>R2</a:t>
            </a:r>
            <a:endParaRPr lang="en-US" altLang="zh-CN" dirty="0">
              <a:ea typeface="隶书" panose="02010509060101010101" pitchFamily="1" charset="-122"/>
            </a:endParaRPr>
          </a:p>
        </p:txBody>
      </p:sp>
      <p:sp>
        <p:nvSpPr>
          <p:cNvPr id="8237" name="文本框 8236"/>
          <p:cNvSpPr txBox="1"/>
          <p:nvPr/>
        </p:nvSpPr>
        <p:spPr>
          <a:xfrm>
            <a:off x="2181225" y="32766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ea typeface="隶书" panose="02010509060101010101" pitchFamily="1" charset="-122"/>
              </a:rPr>
              <a:t>R1</a:t>
            </a:r>
            <a:endParaRPr lang="en-US" altLang="zh-CN" dirty="0">
              <a:ea typeface="隶书" panose="02010509060101010101" pitchFamily="1" charset="-122"/>
            </a:endParaRPr>
          </a:p>
        </p:txBody>
      </p:sp>
      <p:sp>
        <p:nvSpPr>
          <p:cNvPr id="8238" name="文本框 8237"/>
          <p:cNvSpPr txBox="1"/>
          <p:nvPr/>
        </p:nvSpPr>
        <p:spPr>
          <a:xfrm>
            <a:off x="3009900" y="3705225"/>
            <a:ext cx="8096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6600"/>
                </a:solidFill>
                <a:ea typeface="宋体" panose="02010600030101010101" pitchFamily="2" charset="-122"/>
              </a:rPr>
              <a:t>18H</a:t>
            </a:r>
            <a:endParaRPr lang="en-US" altLang="zh-CN" dirty="0">
              <a:solidFill>
                <a:srgbClr val="FF6600"/>
              </a:solidFill>
              <a:ea typeface="宋体" panose="02010600030101010101" pitchFamily="2" charset="-122"/>
            </a:endParaRPr>
          </a:p>
        </p:txBody>
      </p:sp>
      <p:sp>
        <p:nvSpPr>
          <p:cNvPr id="8239" name="文本框 8238"/>
          <p:cNvSpPr txBox="1"/>
          <p:nvPr/>
        </p:nvSpPr>
        <p:spPr>
          <a:xfrm>
            <a:off x="7315200" y="318135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ea typeface="隶书" panose="02010509060101010101" pitchFamily="1" charset="-122"/>
              </a:rPr>
              <a:t>5718H</a:t>
            </a:r>
            <a:endParaRPr lang="en-US" altLang="zh-CN" dirty="0">
              <a:ea typeface="隶书" panose="02010509060101010101" pitchFamily="1" charset="-122"/>
            </a:endParaRPr>
          </a:p>
        </p:txBody>
      </p:sp>
      <p:grpSp>
        <p:nvGrpSpPr>
          <p:cNvPr id="8240" name="组合 8239"/>
          <p:cNvGrpSpPr/>
          <p:nvPr/>
        </p:nvGrpSpPr>
        <p:grpSpPr>
          <a:xfrm>
            <a:off x="1724025" y="2743200"/>
            <a:ext cx="1600200" cy="1219200"/>
            <a:chOff x="0" y="0"/>
            <a:chExt cx="1008" cy="768"/>
          </a:xfrm>
        </p:grpSpPr>
        <p:sp>
          <p:nvSpPr>
            <p:cNvPr id="8241" name="直接连接符 8240"/>
            <p:cNvSpPr/>
            <p:nvPr/>
          </p:nvSpPr>
          <p:spPr>
            <a:xfrm>
              <a:off x="1008" y="0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42" name="直接连接符 8241"/>
            <p:cNvSpPr/>
            <p:nvPr/>
          </p:nvSpPr>
          <p:spPr>
            <a:xfrm flipH="1">
              <a:off x="0" y="144"/>
              <a:ext cx="10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43" name="直接连接符 8242"/>
            <p:cNvSpPr/>
            <p:nvPr/>
          </p:nvSpPr>
          <p:spPr>
            <a:xfrm>
              <a:off x="0" y="144"/>
              <a:ext cx="0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44" name="直接连接符 8243"/>
            <p:cNvSpPr/>
            <p:nvPr/>
          </p:nvSpPr>
          <p:spPr>
            <a:xfrm>
              <a:off x="0" y="768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8245" name="直接连接符 8244"/>
          <p:cNvSpPr/>
          <p:nvPr/>
        </p:nvSpPr>
        <p:spPr>
          <a:xfrm>
            <a:off x="5181600" y="3429000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46" name="矩形 8245"/>
          <p:cNvSpPr/>
          <p:nvPr/>
        </p:nvSpPr>
        <p:spPr>
          <a:xfrm>
            <a:off x="4619625" y="2805113"/>
            <a:ext cx="533400" cy="16002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ea typeface="隶书" panose="02010509060101010101" pitchFamily="1" charset="-122"/>
              </a:rPr>
              <a:t>加</a:t>
            </a:r>
            <a:endParaRPr lang="zh-CN" altLang="en-US" dirty="0">
              <a:ea typeface="隶书" panose="02010509060101010101" pitchFamily="1" charset="-122"/>
            </a:endParaRPr>
          </a:p>
          <a:p>
            <a:pPr algn="ctr"/>
            <a:r>
              <a:rPr lang="zh-CN" altLang="en-US" dirty="0">
                <a:ea typeface="隶书" panose="02010509060101010101" pitchFamily="1" charset="-122"/>
              </a:rPr>
              <a:t>法</a:t>
            </a:r>
            <a:endParaRPr lang="zh-CN" altLang="en-US" dirty="0">
              <a:ea typeface="隶书" panose="02010509060101010101" pitchFamily="1" charset="-122"/>
            </a:endParaRPr>
          </a:p>
          <a:p>
            <a:pPr algn="ctr"/>
            <a:r>
              <a:rPr lang="zh-CN" altLang="en-US" dirty="0">
                <a:ea typeface="隶书" panose="02010509060101010101" pitchFamily="1" charset="-122"/>
              </a:rPr>
              <a:t>器</a:t>
            </a:r>
            <a:endParaRPr lang="zh-CN" altLang="en-US" dirty="0">
              <a:ea typeface="隶书" panose="02010509060101010101" pitchFamily="1" charset="-122"/>
            </a:endParaRPr>
          </a:p>
        </p:txBody>
      </p:sp>
      <p:grpSp>
        <p:nvGrpSpPr>
          <p:cNvPr id="8247" name="组合 8246"/>
          <p:cNvGrpSpPr/>
          <p:nvPr/>
        </p:nvGrpSpPr>
        <p:grpSpPr>
          <a:xfrm>
            <a:off x="4010025" y="2743200"/>
            <a:ext cx="609600" cy="1185863"/>
            <a:chOff x="0" y="0"/>
            <a:chExt cx="384" cy="747"/>
          </a:xfrm>
        </p:grpSpPr>
        <p:sp>
          <p:nvSpPr>
            <p:cNvPr id="8248" name="直接连接符 8247"/>
            <p:cNvSpPr/>
            <p:nvPr/>
          </p:nvSpPr>
          <p:spPr>
            <a:xfrm>
              <a:off x="96" y="0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49" name="直接连接符 8248"/>
            <p:cNvSpPr/>
            <p:nvPr/>
          </p:nvSpPr>
          <p:spPr>
            <a:xfrm>
              <a:off x="96" y="144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50" name="直接连接符 8249"/>
            <p:cNvSpPr/>
            <p:nvPr/>
          </p:nvSpPr>
          <p:spPr>
            <a:xfrm>
              <a:off x="0" y="747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8251" name="文本框 8250"/>
          <p:cNvSpPr txBox="1"/>
          <p:nvPr/>
        </p:nvSpPr>
        <p:spPr>
          <a:xfrm>
            <a:off x="3462338" y="22860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6600"/>
                </a:solidFill>
                <a:ea typeface="隶书" panose="02010509060101010101" pitchFamily="1" charset="-122"/>
              </a:rPr>
              <a:t>5700H</a:t>
            </a:r>
            <a:endParaRPr lang="en-US" altLang="zh-CN" dirty="0">
              <a:solidFill>
                <a:srgbClr val="FF6600"/>
              </a:solidFill>
              <a:ea typeface="隶书" panose="0201050906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0" grpId="0" animBg="1"/>
      <p:bldP spid="8238" grpId="0" animBg="1"/>
      <p:bldP spid="8251" grpId="0" animBg="1"/>
      <p:bldP spid="8223" grpId="0" animBg="1"/>
      <p:bldP spid="820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r>
              <a:rPr lang="zh-CN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/8</a:t>
            </a:r>
            <a:endParaRPr lang="zh-CN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/>
          <p:nvPr>
            <p:ph type="ftr" sz="quarter" idx="11"/>
          </p:nvPr>
        </p:nvSpPr>
        <p:spPr/>
        <p:txBody>
          <a:bodyPr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nl-BE" altLang="en-US" sz="1400" dirty="0">
                <a:latin typeface="Verdana" panose="020B0604030504040204" pitchFamily="2" charset="0"/>
                <a:ea typeface="华文行楷" panose="02010800040101010101" pitchFamily="2" charset="-122"/>
                <a:sym typeface="Arial" panose="020B0604020202020204" pitchFamily="34" charset="0"/>
              </a:rPr>
              <a:t>计</a:t>
            </a: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  <a:sym typeface="Arial" panose="020B0604020202020204" pitchFamily="34" charset="0"/>
              </a:rPr>
              <a:t>算机</a:t>
            </a: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9218" name="标题 9217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anchor="ctr"/>
          <a:p>
            <a:r>
              <a:rPr lang="zh-CN" altLang="en-US" dirty="0"/>
              <a:t>寻址方式</a:t>
            </a:r>
            <a:r>
              <a:rPr lang="zh-CN" altLang="en-US" dirty="0">
                <a:latin typeface="Times New Roman" panose="02020603050405020304" charset="0"/>
              </a:rPr>
              <a:t>——</a:t>
            </a:r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9219" name="文本占位符 9218"/>
          <p:cNvSpPr>
            <a:spLocks noGrp="1"/>
          </p:cNvSpPr>
          <p:nvPr>
            <p:ph type="body" idx="1"/>
          </p:nvPr>
        </p:nvSpPr>
        <p:spPr>
          <a:xfrm>
            <a:off x="1371600" y="1295400"/>
            <a:ext cx="7543800" cy="4572000"/>
          </a:xfrm>
          <a:ln/>
        </p:spPr>
        <p:txBody>
          <a:bodyPr/>
          <a:p>
            <a:r>
              <a:rPr lang="zh-CN" altLang="en-US" dirty="0"/>
              <a:t>基址寻址</a:t>
            </a:r>
            <a:endParaRPr lang="zh-CN" altLang="en-US" dirty="0"/>
          </a:p>
        </p:txBody>
      </p:sp>
      <p:graphicFrame>
        <p:nvGraphicFramePr>
          <p:cNvPr id="9220" name="表格 9219"/>
          <p:cNvGraphicFramePr/>
          <p:nvPr/>
        </p:nvGraphicFramePr>
        <p:xfrm>
          <a:off x="1676400" y="2286000"/>
          <a:ext cx="2819400" cy="822325"/>
        </p:xfrm>
        <a:graphic>
          <a:graphicData uri="http://schemas.openxmlformats.org/drawingml/2006/table">
            <a:tbl>
              <a:tblPr/>
              <a:tblGrid>
                <a:gridCol w="587375"/>
                <a:gridCol w="733425"/>
                <a:gridCol w="431800"/>
                <a:gridCol w="1066800"/>
              </a:tblGrid>
              <a:tr h="8223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</a:rPr>
                        <a:t>OP</a:t>
                      </a:r>
                      <a:endParaRPr lang="zh-CN" altLang="en-US" sz="2400" dirty="0">
                        <a:latin typeface="Times New Roman" panose="02020603050405020304" charset="0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</a:rPr>
                        <a:t>……</a:t>
                      </a:r>
                      <a:endParaRPr lang="en-US" altLang="zh-CN" sz="2400" dirty="0">
                        <a:latin typeface="Times New Roman" panose="020206030504050203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</a:rPr>
                        <a:t>2</a:t>
                      </a:r>
                      <a:endParaRPr lang="en-US" altLang="zh-CN" sz="2400" dirty="0">
                        <a:latin typeface="Times New Roman" panose="020206030504050203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</a:rPr>
                        <a:t>19H</a:t>
                      </a:r>
                      <a:endParaRPr lang="en-US" altLang="zh-CN" sz="2400" dirty="0">
                        <a:latin typeface="Times New Roman" panose="020206030504050203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32" name="文本框 9231"/>
          <p:cNvSpPr txBox="1"/>
          <p:nvPr/>
        </p:nvSpPr>
        <p:spPr>
          <a:xfrm>
            <a:off x="1828800" y="472440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ea typeface="宋体" panose="02010600030101010101" pitchFamily="2" charset="-122"/>
              </a:rPr>
              <a:t>操作数 =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233" name="文本框 9232"/>
          <p:cNvSpPr txBox="1"/>
          <p:nvPr/>
        </p:nvSpPr>
        <p:spPr>
          <a:xfrm>
            <a:off x="3276600" y="47244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ABH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234" name="文本框 9233"/>
          <p:cNvSpPr txBox="1"/>
          <p:nvPr/>
        </p:nvSpPr>
        <p:spPr>
          <a:xfrm>
            <a:off x="3038475" y="2279650"/>
            <a:ext cx="5476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6600"/>
                </a:solidFill>
                <a:ea typeface="宋体" panose="02010600030101010101" pitchFamily="2" charset="-122"/>
              </a:rPr>
              <a:t>2</a:t>
            </a:r>
            <a:endParaRPr lang="en-US" altLang="zh-CN" dirty="0">
              <a:solidFill>
                <a:srgbClr val="FF66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9235" name="表格 9234"/>
          <p:cNvGraphicFramePr/>
          <p:nvPr/>
        </p:nvGraphicFramePr>
        <p:xfrm>
          <a:off x="5791200" y="2735263"/>
          <a:ext cx="1371600" cy="1828800"/>
        </p:xfrm>
        <a:graphic>
          <a:graphicData uri="http://schemas.openxmlformats.org/drawingml/2006/table">
            <a:tbl>
              <a:tblPr/>
              <a:tblGrid>
                <a:gridCol w="1371600"/>
              </a:tblGrid>
              <a:tr h="457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FFH</a:t>
                      </a:r>
                      <a:endParaRPr lang="en-US" altLang="zh-CN" sz="24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A0H</a:t>
                      </a:r>
                      <a:endParaRPr lang="en-US" altLang="zh-CN" sz="24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ABH</a:t>
                      </a:r>
                      <a:endParaRPr lang="en-US" altLang="zh-CN" sz="24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8CH</a:t>
                      </a:r>
                      <a:endParaRPr lang="en-US" altLang="zh-CN" sz="24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47" name="文本框 9246"/>
          <p:cNvSpPr txBox="1"/>
          <p:nvPr/>
        </p:nvSpPr>
        <p:spPr>
          <a:xfrm>
            <a:off x="6072188" y="3648075"/>
            <a:ext cx="8667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6600"/>
                </a:solidFill>
                <a:ea typeface="宋体" panose="02010600030101010101" pitchFamily="2" charset="-122"/>
              </a:rPr>
              <a:t>ABH</a:t>
            </a:r>
            <a:endParaRPr lang="en-US" altLang="zh-CN" dirty="0">
              <a:solidFill>
                <a:srgbClr val="FF6600"/>
              </a:solidFill>
              <a:ea typeface="宋体" panose="02010600030101010101" pitchFamily="2" charset="-122"/>
            </a:endParaRPr>
          </a:p>
        </p:txBody>
      </p:sp>
      <p:sp>
        <p:nvSpPr>
          <p:cNvPr id="9248" name="文本框 9247"/>
          <p:cNvSpPr txBox="1"/>
          <p:nvPr/>
        </p:nvSpPr>
        <p:spPr>
          <a:xfrm>
            <a:off x="7315200" y="2728913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ea typeface="隶书" panose="02010509060101010101" pitchFamily="1" charset="-122"/>
              </a:rPr>
              <a:t>5717H</a:t>
            </a:r>
            <a:endParaRPr lang="en-US" altLang="zh-CN" dirty="0">
              <a:ea typeface="隶书" panose="02010509060101010101" pitchFamily="1" charset="-122"/>
            </a:endParaRPr>
          </a:p>
        </p:txBody>
      </p:sp>
      <p:sp>
        <p:nvSpPr>
          <p:cNvPr id="9249" name="文本框 9248"/>
          <p:cNvSpPr txBox="1"/>
          <p:nvPr/>
        </p:nvSpPr>
        <p:spPr>
          <a:xfrm>
            <a:off x="7315200" y="4114800"/>
            <a:ext cx="1219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ea typeface="隶书" panose="02010509060101010101" pitchFamily="1" charset="-122"/>
              </a:rPr>
              <a:t>571AH</a:t>
            </a:r>
            <a:endParaRPr lang="en-US" altLang="zh-CN" dirty="0">
              <a:ea typeface="隶书" panose="02010509060101010101" pitchFamily="1" charset="-122"/>
            </a:endParaRPr>
          </a:p>
        </p:txBody>
      </p:sp>
      <p:sp>
        <p:nvSpPr>
          <p:cNvPr id="9250" name="文本框 9249"/>
          <p:cNvSpPr txBox="1"/>
          <p:nvPr/>
        </p:nvSpPr>
        <p:spPr>
          <a:xfrm>
            <a:off x="7315200" y="36576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ea typeface="隶书" panose="02010509060101010101" pitchFamily="1" charset="-122"/>
              </a:rPr>
              <a:t>5719H</a:t>
            </a:r>
            <a:endParaRPr lang="en-US" altLang="zh-CN" dirty="0">
              <a:ea typeface="隶书" panose="02010509060101010101" pitchFamily="1" charset="-122"/>
            </a:endParaRPr>
          </a:p>
        </p:txBody>
      </p:sp>
      <p:sp>
        <p:nvSpPr>
          <p:cNvPr id="9251" name="文本框 9250"/>
          <p:cNvSpPr txBox="1"/>
          <p:nvPr/>
        </p:nvSpPr>
        <p:spPr>
          <a:xfrm>
            <a:off x="6019800" y="19812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ea typeface="隶书" panose="02010509060101010101" pitchFamily="1" charset="-122"/>
              </a:rPr>
              <a:t>主存</a:t>
            </a:r>
            <a:endParaRPr lang="zh-CN" altLang="en-US" dirty="0">
              <a:ea typeface="隶书" panose="02010509060101010101" pitchFamily="1" charset="-122"/>
            </a:endParaRPr>
          </a:p>
        </p:txBody>
      </p:sp>
      <p:graphicFrame>
        <p:nvGraphicFramePr>
          <p:cNvPr id="9252" name="表格 9251"/>
          <p:cNvGraphicFramePr/>
          <p:nvPr/>
        </p:nvGraphicFramePr>
        <p:xfrm>
          <a:off x="2714625" y="3248025"/>
          <a:ext cx="1295400" cy="914400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457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2A00H</a:t>
                      </a:r>
                      <a:endParaRPr lang="en-US" altLang="zh-CN" sz="24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5700</a:t>
                      </a:r>
                      <a:r>
                        <a:rPr lang="en-US" altLang="zh-CN" sz="24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H</a:t>
                      </a:r>
                      <a:endParaRPr lang="en-US" altLang="zh-CN" sz="24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60" name="文本框 9259"/>
          <p:cNvSpPr txBox="1"/>
          <p:nvPr/>
        </p:nvSpPr>
        <p:spPr>
          <a:xfrm>
            <a:off x="2181225" y="37338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ea typeface="隶书" panose="02010509060101010101" pitchFamily="1" charset="-122"/>
              </a:rPr>
              <a:t>R2</a:t>
            </a:r>
            <a:endParaRPr lang="en-US" altLang="zh-CN" dirty="0">
              <a:ea typeface="隶书" panose="02010509060101010101" pitchFamily="1" charset="-122"/>
            </a:endParaRPr>
          </a:p>
        </p:txBody>
      </p:sp>
      <p:sp>
        <p:nvSpPr>
          <p:cNvPr id="9261" name="文本框 9260"/>
          <p:cNvSpPr txBox="1"/>
          <p:nvPr/>
        </p:nvSpPr>
        <p:spPr>
          <a:xfrm>
            <a:off x="2181225" y="32766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ea typeface="隶书" panose="02010509060101010101" pitchFamily="1" charset="-122"/>
              </a:rPr>
              <a:t>R1</a:t>
            </a:r>
            <a:endParaRPr lang="en-US" altLang="zh-CN" dirty="0">
              <a:ea typeface="隶书" panose="02010509060101010101" pitchFamily="1" charset="-122"/>
            </a:endParaRPr>
          </a:p>
        </p:txBody>
      </p:sp>
      <p:sp>
        <p:nvSpPr>
          <p:cNvPr id="9262" name="文本框 9261"/>
          <p:cNvSpPr txBox="1"/>
          <p:nvPr/>
        </p:nvSpPr>
        <p:spPr>
          <a:xfrm>
            <a:off x="2862263" y="3705225"/>
            <a:ext cx="10382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6600"/>
                </a:solidFill>
                <a:ea typeface="宋体" panose="02010600030101010101" pitchFamily="2" charset="-122"/>
              </a:rPr>
              <a:t>5700H</a:t>
            </a:r>
            <a:endParaRPr lang="en-US" altLang="zh-CN" dirty="0">
              <a:solidFill>
                <a:srgbClr val="FF6600"/>
              </a:solidFill>
              <a:ea typeface="宋体" panose="02010600030101010101" pitchFamily="2" charset="-122"/>
            </a:endParaRPr>
          </a:p>
        </p:txBody>
      </p:sp>
      <p:sp>
        <p:nvSpPr>
          <p:cNvPr id="9263" name="文本框 9262"/>
          <p:cNvSpPr txBox="1"/>
          <p:nvPr/>
        </p:nvSpPr>
        <p:spPr>
          <a:xfrm>
            <a:off x="7315200" y="318135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ea typeface="隶书" panose="02010509060101010101" pitchFamily="1" charset="-122"/>
              </a:rPr>
              <a:t>5718H</a:t>
            </a:r>
            <a:endParaRPr lang="en-US" altLang="zh-CN" dirty="0">
              <a:ea typeface="隶书" panose="02010509060101010101" pitchFamily="1" charset="-122"/>
            </a:endParaRPr>
          </a:p>
        </p:txBody>
      </p:sp>
      <p:grpSp>
        <p:nvGrpSpPr>
          <p:cNvPr id="9264" name="组合 9263"/>
          <p:cNvGrpSpPr/>
          <p:nvPr/>
        </p:nvGrpSpPr>
        <p:grpSpPr>
          <a:xfrm>
            <a:off x="1724025" y="2743200"/>
            <a:ext cx="1600200" cy="1219200"/>
            <a:chOff x="0" y="0"/>
            <a:chExt cx="1008" cy="768"/>
          </a:xfrm>
        </p:grpSpPr>
        <p:sp>
          <p:nvSpPr>
            <p:cNvPr id="9265" name="直接连接符 9264"/>
            <p:cNvSpPr/>
            <p:nvPr/>
          </p:nvSpPr>
          <p:spPr>
            <a:xfrm>
              <a:off x="1008" y="0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66" name="直接连接符 9265"/>
            <p:cNvSpPr/>
            <p:nvPr/>
          </p:nvSpPr>
          <p:spPr>
            <a:xfrm flipH="1">
              <a:off x="0" y="144"/>
              <a:ext cx="10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67" name="直接连接符 9266"/>
            <p:cNvSpPr/>
            <p:nvPr/>
          </p:nvSpPr>
          <p:spPr>
            <a:xfrm>
              <a:off x="0" y="144"/>
              <a:ext cx="0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68" name="直接连接符 9267"/>
            <p:cNvSpPr/>
            <p:nvPr/>
          </p:nvSpPr>
          <p:spPr>
            <a:xfrm>
              <a:off x="0" y="768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9269" name="直接连接符 9268"/>
          <p:cNvSpPr/>
          <p:nvPr/>
        </p:nvSpPr>
        <p:spPr>
          <a:xfrm>
            <a:off x="5181600" y="3924300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70" name="矩形 9269"/>
          <p:cNvSpPr/>
          <p:nvPr/>
        </p:nvSpPr>
        <p:spPr>
          <a:xfrm>
            <a:off x="4619625" y="2805113"/>
            <a:ext cx="533400" cy="16002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ea typeface="隶书" panose="02010509060101010101" pitchFamily="1" charset="-122"/>
              </a:rPr>
              <a:t>加</a:t>
            </a:r>
            <a:endParaRPr lang="zh-CN" altLang="en-US" dirty="0">
              <a:ea typeface="隶书" panose="02010509060101010101" pitchFamily="1" charset="-122"/>
            </a:endParaRPr>
          </a:p>
          <a:p>
            <a:pPr algn="ctr"/>
            <a:r>
              <a:rPr lang="zh-CN" altLang="en-US" dirty="0">
                <a:ea typeface="隶书" panose="02010509060101010101" pitchFamily="1" charset="-122"/>
              </a:rPr>
              <a:t>法</a:t>
            </a:r>
            <a:endParaRPr lang="zh-CN" altLang="en-US" dirty="0">
              <a:ea typeface="隶书" panose="02010509060101010101" pitchFamily="1" charset="-122"/>
            </a:endParaRPr>
          </a:p>
          <a:p>
            <a:pPr algn="ctr"/>
            <a:r>
              <a:rPr lang="zh-CN" altLang="en-US" dirty="0">
                <a:ea typeface="隶书" panose="02010509060101010101" pitchFamily="1" charset="-122"/>
              </a:rPr>
              <a:t>器</a:t>
            </a:r>
            <a:endParaRPr lang="zh-CN" altLang="en-US" dirty="0">
              <a:ea typeface="隶书" panose="02010509060101010101" pitchFamily="1" charset="-122"/>
            </a:endParaRPr>
          </a:p>
        </p:txBody>
      </p:sp>
      <p:grpSp>
        <p:nvGrpSpPr>
          <p:cNvPr id="9271" name="组合 9270"/>
          <p:cNvGrpSpPr/>
          <p:nvPr/>
        </p:nvGrpSpPr>
        <p:grpSpPr>
          <a:xfrm>
            <a:off x="4010025" y="2743200"/>
            <a:ext cx="609600" cy="1185863"/>
            <a:chOff x="0" y="0"/>
            <a:chExt cx="384" cy="747"/>
          </a:xfrm>
        </p:grpSpPr>
        <p:sp>
          <p:nvSpPr>
            <p:cNvPr id="9272" name="直接连接符 9271"/>
            <p:cNvSpPr/>
            <p:nvPr/>
          </p:nvSpPr>
          <p:spPr>
            <a:xfrm>
              <a:off x="96" y="0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73" name="直接连接符 9272"/>
            <p:cNvSpPr/>
            <p:nvPr/>
          </p:nvSpPr>
          <p:spPr>
            <a:xfrm>
              <a:off x="96" y="144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74" name="直接连接符 9273"/>
            <p:cNvSpPr/>
            <p:nvPr/>
          </p:nvSpPr>
          <p:spPr>
            <a:xfrm>
              <a:off x="0" y="747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9275" name="文本框 9274"/>
          <p:cNvSpPr txBox="1"/>
          <p:nvPr/>
        </p:nvSpPr>
        <p:spPr>
          <a:xfrm>
            <a:off x="3609975" y="2286000"/>
            <a:ext cx="8096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6600"/>
                </a:solidFill>
                <a:ea typeface="隶书" panose="02010509060101010101" pitchFamily="1" charset="-122"/>
              </a:rPr>
              <a:t>19H</a:t>
            </a:r>
            <a:endParaRPr lang="en-US" altLang="zh-CN" dirty="0">
              <a:solidFill>
                <a:srgbClr val="FF6600"/>
              </a:solidFill>
              <a:ea typeface="隶书" panose="0201050906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4" grpId="0" animBg="1"/>
      <p:bldP spid="9262" grpId="0" animBg="1"/>
      <p:bldP spid="9275" grpId="0" animBg="1"/>
      <p:bldP spid="9247" grpId="0" animBg="1"/>
      <p:bldP spid="92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r>
              <a:rPr lang="zh-CN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/8</a:t>
            </a:r>
            <a:endParaRPr lang="zh-CN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/>
          <p:nvPr>
            <p:ph type="ftr" sz="quarter" idx="11"/>
          </p:nvPr>
        </p:nvSpPr>
        <p:spPr/>
        <p:txBody>
          <a:bodyPr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nl-BE" altLang="en-US" sz="1400" dirty="0">
                <a:latin typeface="Verdana" panose="020B0604030504040204" pitchFamily="2" charset="0"/>
                <a:ea typeface="华文行楷" panose="02010800040101010101" pitchFamily="2" charset="-122"/>
                <a:sym typeface="Arial" panose="020B0604020202020204" pitchFamily="34" charset="0"/>
              </a:rPr>
              <a:t>计</a:t>
            </a: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  <a:sym typeface="Arial" panose="020B0604020202020204" pitchFamily="34" charset="0"/>
              </a:rPr>
              <a:t>算机</a:t>
            </a: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10242" name="标题 1024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anchor="ctr"/>
          <a:p>
            <a:r>
              <a:rPr lang="zh-CN" altLang="en-US" dirty="0"/>
              <a:t>寻址方式</a:t>
            </a:r>
            <a:r>
              <a:rPr lang="zh-CN" altLang="en-US" dirty="0">
                <a:latin typeface="Times New Roman" panose="02020603050405020304" charset="0"/>
              </a:rPr>
              <a:t>——</a:t>
            </a:r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10243" name="文本占位符 10242"/>
          <p:cNvSpPr>
            <a:spLocks noGrp="1"/>
          </p:cNvSpPr>
          <p:nvPr>
            <p:ph type="body" idx="1"/>
          </p:nvPr>
        </p:nvSpPr>
        <p:spPr>
          <a:xfrm>
            <a:off x="1371600" y="1295400"/>
            <a:ext cx="7543800" cy="4572000"/>
          </a:xfrm>
          <a:ln/>
        </p:spPr>
        <p:txBody>
          <a:bodyPr/>
          <a:p>
            <a:r>
              <a:rPr lang="zh-CN" altLang="en-US" dirty="0"/>
              <a:t>相对寻址</a:t>
            </a:r>
            <a:endParaRPr lang="zh-CN" altLang="en-US" dirty="0"/>
          </a:p>
        </p:txBody>
      </p:sp>
      <p:graphicFrame>
        <p:nvGraphicFramePr>
          <p:cNvPr id="10244" name="表格 10243"/>
          <p:cNvGraphicFramePr/>
          <p:nvPr/>
        </p:nvGraphicFramePr>
        <p:xfrm>
          <a:off x="1676400" y="2286000"/>
          <a:ext cx="2387600" cy="822325"/>
        </p:xfrm>
        <a:graphic>
          <a:graphicData uri="http://schemas.openxmlformats.org/drawingml/2006/table">
            <a:tbl>
              <a:tblPr/>
              <a:tblGrid>
                <a:gridCol w="587375"/>
                <a:gridCol w="733425"/>
                <a:gridCol w="1066800"/>
              </a:tblGrid>
              <a:tr h="8223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</a:rPr>
                        <a:t>OP</a:t>
                      </a:r>
                      <a:endParaRPr lang="zh-CN" altLang="en-US" sz="2400" dirty="0">
                        <a:latin typeface="Times New Roman" panose="02020603050405020304" charset="0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</a:rPr>
                        <a:t>……</a:t>
                      </a:r>
                      <a:endParaRPr lang="en-US" altLang="zh-CN" sz="2400" dirty="0">
                        <a:latin typeface="Times New Roman" panose="020206030504050203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</a:rPr>
                        <a:t>49H</a:t>
                      </a:r>
                      <a:endParaRPr lang="en-US" altLang="zh-CN" sz="2400" dirty="0">
                        <a:latin typeface="Times New Roman" panose="020206030504050203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54" name="文本框 10253"/>
          <p:cNvSpPr txBox="1"/>
          <p:nvPr/>
        </p:nvSpPr>
        <p:spPr>
          <a:xfrm>
            <a:off x="1828800" y="472440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ea typeface="宋体" panose="02010600030101010101" pitchFamily="2" charset="-122"/>
              </a:rPr>
              <a:t>操作数 =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255" name="文本框 10254"/>
          <p:cNvSpPr txBox="1"/>
          <p:nvPr/>
        </p:nvSpPr>
        <p:spPr>
          <a:xfrm>
            <a:off x="3276600" y="47244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03H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0256" name="表格 10255"/>
          <p:cNvGraphicFramePr/>
          <p:nvPr/>
        </p:nvGraphicFramePr>
        <p:xfrm>
          <a:off x="5791200" y="2735263"/>
          <a:ext cx="1371600" cy="1828800"/>
        </p:xfrm>
        <a:graphic>
          <a:graphicData uri="http://schemas.openxmlformats.org/drawingml/2006/table">
            <a:tbl>
              <a:tblPr/>
              <a:tblGrid>
                <a:gridCol w="1371600"/>
              </a:tblGrid>
              <a:tr h="457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22H</a:t>
                      </a:r>
                      <a:endParaRPr lang="en-US" altLang="zh-CN" sz="24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00H</a:t>
                      </a:r>
                      <a:endParaRPr lang="en-US" altLang="zh-CN" sz="24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03H</a:t>
                      </a:r>
                      <a:endParaRPr lang="en-US" altLang="zh-CN" sz="24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ABH</a:t>
                      </a:r>
                      <a:endParaRPr lang="en-US" altLang="zh-CN" sz="24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68" name="文本框 10267"/>
          <p:cNvSpPr txBox="1"/>
          <p:nvPr/>
        </p:nvSpPr>
        <p:spPr>
          <a:xfrm>
            <a:off x="6115050" y="3648075"/>
            <a:ext cx="8667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6600"/>
                </a:solidFill>
                <a:ea typeface="宋体" panose="02010600030101010101" pitchFamily="2" charset="-122"/>
              </a:rPr>
              <a:t>03H</a:t>
            </a:r>
            <a:endParaRPr lang="en-US" altLang="zh-CN" dirty="0">
              <a:solidFill>
                <a:srgbClr val="FF6600"/>
              </a:solidFill>
              <a:ea typeface="宋体" panose="02010600030101010101" pitchFamily="2" charset="-122"/>
            </a:endParaRPr>
          </a:p>
        </p:txBody>
      </p:sp>
      <p:sp>
        <p:nvSpPr>
          <p:cNvPr id="10269" name="文本框 10268"/>
          <p:cNvSpPr txBox="1"/>
          <p:nvPr/>
        </p:nvSpPr>
        <p:spPr>
          <a:xfrm>
            <a:off x="7315200" y="2728913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ea typeface="隶书" panose="02010509060101010101" pitchFamily="1" charset="-122"/>
              </a:rPr>
              <a:t>5747H</a:t>
            </a:r>
            <a:endParaRPr lang="en-US" altLang="zh-CN" dirty="0">
              <a:ea typeface="隶书" panose="02010509060101010101" pitchFamily="1" charset="-122"/>
            </a:endParaRPr>
          </a:p>
        </p:txBody>
      </p:sp>
      <p:sp>
        <p:nvSpPr>
          <p:cNvPr id="10270" name="文本框 10269"/>
          <p:cNvSpPr txBox="1"/>
          <p:nvPr/>
        </p:nvSpPr>
        <p:spPr>
          <a:xfrm>
            <a:off x="7315200" y="4114800"/>
            <a:ext cx="1219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ea typeface="隶书" panose="02010509060101010101" pitchFamily="1" charset="-122"/>
              </a:rPr>
              <a:t>574AH</a:t>
            </a:r>
            <a:endParaRPr lang="en-US" altLang="zh-CN" dirty="0">
              <a:ea typeface="隶书" panose="02010509060101010101" pitchFamily="1" charset="-122"/>
            </a:endParaRPr>
          </a:p>
        </p:txBody>
      </p:sp>
      <p:sp>
        <p:nvSpPr>
          <p:cNvPr id="10271" name="文本框 10270"/>
          <p:cNvSpPr txBox="1"/>
          <p:nvPr/>
        </p:nvSpPr>
        <p:spPr>
          <a:xfrm>
            <a:off x="7315200" y="36576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ea typeface="隶书" panose="02010509060101010101" pitchFamily="1" charset="-122"/>
              </a:rPr>
              <a:t>5749H</a:t>
            </a:r>
            <a:endParaRPr lang="en-US" altLang="zh-CN" dirty="0">
              <a:ea typeface="隶书" panose="02010509060101010101" pitchFamily="1" charset="-122"/>
            </a:endParaRPr>
          </a:p>
        </p:txBody>
      </p:sp>
      <p:sp>
        <p:nvSpPr>
          <p:cNvPr id="10272" name="文本框 10271"/>
          <p:cNvSpPr txBox="1"/>
          <p:nvPr/>
        </p:nvSpPr>
        <p:spPr>
          <a:xfrm>
            <a:off x="6019800" y="19812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ea typeface="隶书" panose="02010509060101010101" pitchFamily="1" charset="-122"/>
              </a:rPr>
              <a:t>主存</a:t>
            </a:r>
            <a:endParaRPr lang="zh-CN" altLang="en-US" dirty="0">
              <a:ea typeface="隶书" panose="02010509060101010101" pitchFamily="1" charset="-122"/>
            </a:endParaRPr>
          </a:p>
        </p:txBody>
      </p:sp>
      <p:graphicFrame>
        <p:nvGraphicFramePr>
          <p:cNvPr id="10273" name="表格 10272"/>
          <p:cNvGraphicFramePr/>
          <p:nvPr/>
        </p:nvGraphicFramePr>
        <p:xfrm>
          <a:off x="2347913" y="3706813"/>
          <a:ext cx="1295400" cy="457200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457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60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200" b="0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0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隶书" panose="02010509060101010101" pitchFamily="1" charset="-122"/>
                          <a:ea typeface="隶书" panose="02010509060101010101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5700</a:t>
                      </a:r>
                      <a:r>
                        <a:rPr lang="en-US" altLang="zh-CN" sz="24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H</a:t>
                      </a:r>
                      <a:endParaRPr lang="en-US" altLang="zh-CN" sz="24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79" name="文本框 10278"/>
          <p:cNvSpPr txBox="1"/>
          <p:nvPr/>
        </p:nvSpPr>
        <p:spPr>
          <a:xfrm>
            <a:off x="1828800" y="37338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ea typeface="隶书" panose="02010509060101010101" pitchFamily="1" charset="-122"/>
              </a:rPr>
              <a:t>PC</a:t>
            </a:r>
            <a:endParaRPr lang="en-US" altLang="zh-CN" dirty="0">
              <a:ea typeface="隶书" panose="02010509060101010101" pitchFamily="1" charset="-122"/>
            </a:endParaRPr>
          </a:p>
        </p:txBody>
      </p:sp>
      <p:sp>
        <p:nvSpPr>
          <p:cNvPr id="10280" name="文本框 10279"/>
          <p:cNvSpPr txBox="1"/>
          <p:nvPr/>
        </p:nvSpPr>
        <p:spPr>
          <a:xfrm>
            <a:off x="2490788" y="3705225"/>
            <a:ext cx="10382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6600"/>
                </a:solidFill>
                <a:ea typeface="宋体" panose="02010600030101010101" pitchFamily="2" charset="-122"/>
              </a:rPr>
              <a:t>5700H</a:t>
            </a:r>
            <a:endParaRPr lang="en-US" altLang="zh-CN" dirty="0">
              <a:solidFill>
                <a:srgbClr val="FF6600"/>
              </a:solidFill>
              <a:ea typeface="宋体" panose="02010600030101010101" pitchFamily="2" charset="-122"/>
            </a:endParaRPr>
          </a:p>
        </p:txBody>
      </p:sp>
      <p:sp>
        <p:nvSpPr>
          <p:cNvPr id="10281" name="文本框 10280"/>
          <p:cNvSpPr txBox="1"/>
          <p:nvPr/>
        </p:nvSpPr>
        <p:spPr>
          <a:xfrm>
            <a:off x="7315200" y="318135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ea typeface="隶书" panose="02010509060101010101" pitchFamily="1" charset="-122"/>
              </a:rPr>
              <a:t>5748H</a:t>
            </a:r>
            <a:endParaRPr lang="en-US" altLang="zh-CN" dirty="0">
              <a:ea typeface="隶书" panose="02010509060101010101" pitchFamily="1" charset="-122"/>
            </a:endParaRPr>
          </a:p>
        </p:txBody>
      </p:sp>
      <p:sp>
        <p:nvSpPr>
          <p:cNvPr id="10282" name="矩形 10281"/>
          <p:cNvSpPr/>
          <p:nvPr/>
        </p:nvSpPr>
        <p:spPr>
          <a:xfrm>
            <a:off x="4267200" y="2805113"/>
            <a:ext cx="533400" cy="16002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ea typeface="隶书" panose="02010509060101010101" pitchFamily="1" charset="-122"/>
              </a:rPr>
              <a:t>加</a:t>
            </a:r>
            <a:endParaRPr lang="zh-CN" altLang="en-US" dirty="0">
              <a:ea typeface="隶书" panose="02010509060101010101" pitchFamily="1" charset="-122"/>
            </a:endParaRPr>
          </a:p>
          <a:p>
            <a:pPr algn="ctr"/>
            <a:r>
              <a:rPr lang="zh-CN" altLang="en-US" dirty="0">
                <a:ea typeface="隶书" panose="02010509060101010101" pitchFamily="1" charset="-122"/>
              </a:rPr>
              <a:t>法</a:t>
            </a:r>
            <a:endParaRPr lang="zh-CN" altLang="en-US" dirty="0">
              <a:ea typeface="隶书" panose="02010509060101010101" pitchFamily="1" charset="-122"/>
            </a:endParaRPr>
          </a:p>
          <a:p>
            <a:pPr algn="ctr"/>
            <a:r>
              <a:rPr lang="zh-CN" altLang="en-US" dirty="0">
                <a:ea typeface="隶书" panose="02010509060101010101" pitchFamily="1" charset="-122"/>
              </a:rPr>
              <a:t>器</a:t>
            </a:r>
            <a:endParaRPr lang="zh-CN" altLang="en-US" dirty="0">
              <a:ea typeface="隶书" panose="02010509060101010101" pitchFamily="1" charset="-122"/>
            </a:endParaRPr>
          </a:p>
        </p:txBody>
      </p:sp>
      <p:grpSp>
        <p:nvGrpSpPr>
          <p:cNvPr id="10283" name="组合 10282"/>
          <p:cNvGrpSpPr/>
          <p:nvPr/>
        </p:nvGrpSpPr>
        <p:grpSpPr>
          <a:xfrm>
            <a:off x="3657600" y="2743200"/>
            <a:ext cx="609600" cy="1185863"/>
            <a:chOff x="0" y="0"/>
            <a:chExt cx="384" cy="747"/>
          </a:xfrm>
        </p:grpSpPr>
        <p:sp>
          <p:nvSpPr>
            <p:cNvPr id="10284" name="直接连接符 10283"/>
            <p:cNvSpPr/>
            <p:nvPr/>
          </p:nvSpPr>
          <p:spPr>
            <a:xfrm>
              <a:off x="96" y="0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85" name="直接连接符 10284"/>
            <p:cNvSpPr/>
            <p:nvPr/>
          </p:nvSpPr>
          <p:spPr>
            <a:xfrm>
              <a:off x="96" y="144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86" name="直接连接符 10285"/>
            <p:cNvSpPr/>
            <p:nvPr/>
          </p:nvSpPr>
          <p:spPr>
            <a:xfrm>
              <a:off x="0" y="747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0287" name="文本框 10286"/>
          <p:cNvSpPr txBox="1"/>
          <p:nvPr/>
        </p:nvSpPr>
        <p:spPr>
          <a:xfrm>
            <a:off x="3176588" y="2286000"/>
            <a:ext cx="8096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6600"/>
                </a:solidFill>
                <a:ea typeface="隶书" panose="02010509060101010101" pitchFamily="1" charset="-122"/>
              </a:rPr>
              <a:t>49H</a:t>
            </a:r>
            <a:endParaRPr lang="en-US" altLang="zh-CN" dirty="0">
              <a:solidFill>
                <a:srgbClr val="FF6600"/>
              </a:solidFill>
              <a:ea typeface="隶书" panose="02010509060101010101" pitchFamily="1" charset="-122"/>
            </a:endParaRPr>
          </a:p>
        </p:txBody>
      </p:sp>
      <p:sp>
        <p:nvSpPr>
          <p:cNvPr id="10288" name="直接连接符 10287"/>
          <p:cNvSpPr/>
          <p:nvPr/>
        </p:nvSpPr>
        <p:spPr>
          <a:xfrm>
            <a:off x="4800600" y="3886200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0" grpId="0" animBg="1"/>
      <p:bldP spid="10287" grpId="0" animBg="1"/>
      <p:bldP spid="10268" grpId="0" animBg="1"/>
      <p:bldP spid="10255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777777"/>
      </a:hlink>
      <a:folHlink>
        <a:srgbClr val="B2B2B2"/>
      </a:folHlink>
    </a:clrScheme>
    <a:fontScheme name="">
      <a:majorFont>
        <a:latin typeface="隶书"/>
        <a:ea typeface="隶书"/>
        <a:cs typeface=""/>
      </a:majorFont>
      <a:minorFont>
        <a:latin typeface="隶书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715</Words>
  <Application>WPS 演示</Application>
  <PresentationFormat>屏幕显示</PresentationFormat>
  <Paragraphs>363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Times New Roman</vt:lpstr>
      <vt:lpstr>隶书</vt:lpstr>
      <vt:lpstr>Verdana</vt:lpstr>
      <vt:lpstr>华文行楷</vt:lpstr>
      <vt:lpstr>微软雅黑</vt:lpstr>
      <vt:lpstr>Arial Unicode MS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Boenk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Kukukukiki</cp:lastModifiedBy>
  <cp:revision>825</cp:revision>
  <dcterms:created xsi:type="dcterms:W3CDTF">2003-12-11T10:30:09Z</dcterms:created>
  <dcterms:modified xsi:type="dcterms:W3CDTF">2020-03-23T08:12:01Z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