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7" r:id="rId3"/>
    <p:sldId id="258" r:id="rId4"/>
    <p:sldId id="384" r:id="rId5"/>
    <p:sldId id="386" r:id="rId6"/>
    <p:sldId id="387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448" r:id="rId15"/>
    <p:sldId id="397" r:id="rId16"/>
    <p:sldId id="398" r:id="rId17"/>
    <p:sldId id="399" r:id="rId18"/>
    <p:sldId id="401" r:id="rId19"/>
    <p:sldId id="400" r:id="rId20"/>
    <p:sldId id="443" r:id="rId21"/>
    <p:sldId id="404" r:id="rId22"/>
    <p:sldId id="449" r:id="rId23"/>
    <p:sldId id="405" r:id="rId24"/>
    <p:sldId id="406" r:id="rId25"/>
    <p:sldId id="442" r:id="rId26"/>
    <p:sldId id="407" r:id="rId27"/>
    <p:sldId id="408" r:id="rId28"/>
    <p:sldId id="409" r:id="rId29"/>
    <p:sldId id="410" r:id="rId30"/>
    <p:sldId id="411" r:id="rId31"/>
    <p:sldId id="412" r:id="rId32"/>
    <p:sldId id="413" r:id="rId33"/>
    <p:sldId id="414" r:id="rId34"/>
    <p:sldId id="415" r:id="rId35"/>
    <p:sldId id="416" r:id="rId36"/>
    <p:sldId id="417" r:id="rId37"/>
    <p:sldId id="418" r:id="rId38"/>
    <p:sldId id="419" r:id="rId39"/>
    <p:sldId id="420" r:id="rId40"/>
    <p:sldId id="421" r:id="rId41"/>
    <p:sldId id="422" r:id="rId42"/>
    <p:sldId id="423" r:id="rId43"/>
    <p:sldId id="424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  <p:sldId id="439" r:id="rId59"/>
    <p:sldId id="440" r:id="rId60"/>
    <p:sldId id="444" r:id="rId61"/>
    <p:sldId id="445" r:id="rId62"/>
    <p:sldId id="446" r:id="rId63"/>
    <p:sldId id="447" r:id="rId6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060B"/>
    <a:srgbClr val="EE2200"/>
    <a:srgbClr val="2BCB23"/>
    <a:srgbClr val="2453C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242"/>
    <p:restoredTop sz="94660"/>
  </p:normalViewPr>
  <p:slideViewPr>
    <p:cSldViewPr showGuides="1">
      <p:cViewPr varScale="1">
        <p:scale>
          <a:sx n="80" d="100"/>
          <a:sy n="80" d="100"/>
        </p:scale>
        <p:origin x="-2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notesMaster" Target="notesMasters/notesMaster1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lang="en-US" altLang="zh-CN" sz="1200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8"/>
          <p:cNvGrpSpPr/>
          <p:nvPr/>
        </p:nvGrpSpPr>
        <p:grpSpPr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2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4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strike="noStrike" kern="1200" cap="none" spc="0" normalizeH="0" baseline="0" noProof="0" smtClean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347345"/>
            <a:r>
              <a:rPr lang="zh-CN" altLang="en-US" dirty="0"/>
              <a:t>第二级</a:t>
            </a:r>
            <a:endParaRPr lang="zh-CN" altLang="en-US" dirty="0"/>
          </a:p>
          <a:p>
            <a:pPr lvl="2" indent="-293370"/>
            <a:r>
              <a:rPr lang="zh-CN" altLang="en-US" dirty="0"/>
              <a:t>第三级</a:t>
            </a:r>
            <a:endParaRPr lang="zh-CN" altLang="en-US" dirty="0"/>
          </a:p>
          <a:p>
            <a:pPr lvl="3" indent="-292100"/>
            <a:r>
              <a:rPr lang="zh-CN" altLang="en-US" dirty="0"/>
              <a:t>第四级</a:t>
            </a:r>
            <a:endParaRPr lang="zh-CN" altLang="en-US" dirty="0"/>
          </a:p>
          <a:p>
            <a:pPr lvl="4" indent="-31623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pPr marL="0" marR="0" lvl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/>
            <a:fld id="{9A0DB2DC-4C9A-4742-B13C-FB6460FD3503}" type="slidenum">
              <a:rPr lang="en-US" altLang="zh-CN" sz="1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lang="en-US" altLang="zh-CN" sz="1000" strike="noStrike" noProof="1" dirty="0"/>
          </a:p>
        </p:txBody>
      </p:sp>
      <p:grpSp>
        <p:nvGrpSpPr>
          <p:cNvPr id="1032" name="Group 8"/>
          <p:cNvGrpSpPr/>
          <p:nvPr/>
        </p:nvGrpSpPr>
        <p:grpSpPr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D:/jinerwork/&#32452;&#25104;/&#30333;&#20013;&#33521;&#29256;&#25913;&#32534;/Chap05/Images/5.37.gif" TargetMode="External"/><Relationship Id="rId2" Type="http://schemas.openxmlformats.org/officeDocument/2006/relationships/image" Target="../media/image3.png"/><Relationship Id="rId1" Type="http://schemas.openxmlformats.org/officeDocument/2006/relationships/hyperlink" Target="5.32.sw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D:/jinerwork/&#32452;&#25104;/&#30333;&#20013;&#33521;&#29256;&#25913;&#32534;/Chap05/Images/5.38(a).gif" TargetMode="Externa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D:/jinerwork/&#32452;&#25104;/&#30333;&#20013;&#33521;&#29256;&#25913;&#32534;/Chap05/Images/5.38(c).gif" TargetMode="External"/><Relationship Id="rId3" Type="http://schemas.openxmlformats.org/officeDocument/2006/relationships/image" Target="../media/image6.png"/><Relationship Id="rId2" Type="http://schemas.openxmlformats.org/officeDocument/2006/relationships/image" Target="D:/jinerwork/&#32452;&#25104;/&#30333;&#20013;&#33521;&#29256;&#25913;&#32534;/Chap05/Images/5.38(b).gif" TargetMode="Externa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D:/jinerwork/&#32452;&#25104;/&#30333;&#20013;&#33521;&#29256;&#25913;&#32534;/Chap05/Images/5.38(d).gif" TargetMode="External"/><Relationship Id="rId2" Type="http://schemas.openxmlformats.org/officeDocument/2006/relationships/image" Target="../media/image8.png"/><Relationship Id="rId1" Type="http://schemas.openxmlformats.org/officeDocument/2006/relationships/hyperlink" Target="5.33.sw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D:/jinerwork/&#32452;&#25104;/&#30333;&#20013;&#33521;&#29256;&#25913;&#32534;/Chap05/Images/b5.4.gif" TargetMode="Externa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hyperlink" Target="5.34.sw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hyperlink" Target="5.37.sw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1" Type="http://schemas.openxmlformats.org/officeDocument/2006/relationships/hyperlink" Target="5.38a.sw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jpeg"/><Relationship Id="rId1" Type="http://schemas.openxmlformats.org/officeDocument/2006/relationships/hyperlink" Target="5.38b.sw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hyperlink" Target="5.39a.sw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hyperlink" Target="5.39b.sw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hyperlink" Target="5.39c.swf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D:/jinerwork/&#32452;&#25104;/&#30333;&#20013;&#33521;&#29256;&#25913;&#32534;/Chap05/Images/5.34.gif" TargetMode="External"/><Relationship Id="rId2" Type="http://schemas.openxmlformats.org/officeDocument/2006/relationships/image" Target="../media/image1.png"/><Relationship Id="rId1" Type="http://schemas.openxmlformats.org/officeDocument/2006/relationships/hyperlink" Target="5.30.swf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5.31.swf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D:/jinerwork/&#32452;&#25104;/&#30333;&#20013;&#33521;&#29256;&#25913;&#32534;/Chap05/Images/5.46.gif" TargetMode="External"/><Relationship Id="rId1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7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>
              <a:buClrTx/>
              <a:buSzTx/>
              <a:buFontTx/>
            </a:pPr>
            <a:r>
              <a:rPr lang="zh-CN" altLang="en-US" b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第五章   中央处理器</a:t>
            </a:r>
            <a:endParaRPr lang="zh-CN" altLang="en-US" b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9" name="AutoShape 3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5.7</a:t>
            </a:r>
            <a:r>
              <a:rPr lang="en-US" altLang="zh-CN"/>
              <a:t>.2</a:t>
            </a:r>
            <a:r>
              <a:rPr lang="zh-CN" altLang="en-US" dirty="0"/>
              <a:t>流水</a:t>
            </a:r>
            <a:r>
              <a:rPr lang="en-US" altLang="zh-CN"/>
              <a:t>CPU</a:t>
            </a:r>
            <a:r>
              <a:rPr lang="zh-CN" altLang="en-US" dirty="0"/>
              <a:t>的结构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3240088" y="1719263"/>
            <a:ext cx="5446712" cy="4411662"/>
          </a:xfrm>
          <a:ln/>
        </p:spPr>
        <p:txBody>
          <a:bodyPr wrap="square" lIns="91440" tIns="45720" rIns="91440" bIns="45720" anchor="t"/>
          <a:p>
            <a:pPr lvl="2" indent="-293370" eaLnBrk="1" hangingPunct="1"/>
            <a:r>
              <a:rPr lang="zh-CN" altLang="en-US" dirty="0"/>
              <a:t>流水计算机的系统组成</a:t>
            </a:r>
            <a:endParaRPr lang="zh-CN" altLang="en-US" dirty="0"/>
          </a:p>
          <a:p>
            <a:pPr lvl="3" eaLnBrk="1" hangingPunct="1"/>
            <a:r>
              <a:rPr lang="zh-CN" altLang="en-US" dirty="0"/>
              <a:t>存储器体系：主存采用多体交叉存储器；</a:t>
            </a:r>
            <a:r>
              <a:rPr lang="en-US" altLang="zh-CN"/>
              <a:t>Cache</a:t>
            </a:r>
            <a:endParaRPr lang="en-US" altLang="zh-CN"/>
          </a:p>
          <a:p>
            <a:pPr lvl="3" eaLnBrk="1" hangingPunct="1"/>
            <a:r>
              <a:rPr lang="zh-CN" altLang="en-US" dirty="0"/>
              <a:t>流水方式</a:t>
            </a:r>
            <a:r>
              <a:rPr lang="en-US" altLang="zh-CN"/>
              <a:t>CPU</a:t>
            </a:r>
            <a:r>
              <a:rPr lang="zh-CN" altLang="en-US" dirty="0"/>
              <a:t>：指令部件、指令队列、执行部件</a:t>
            </a:r>
            <a:endParaRPr lang="zh-CN" altLang="en-US" dirty="0"/>
          </a:p>
          <a:p>
            <a:pPr lvl="4" eaLnBrk="1" hangingPunct="1"/>
            <a:r>
              <a:rPr lang="zh-CN" altLang="en-US" dirty="0"/>
              <a:t>指令流水线</a:t>
            </a:r>
            <a:endParaRPr lang="zh-CN" altLang="en-US" dirty="0"/>
          </a:p>
          <a:p>
            <a:pPr lvl="4" eaLnBrk="1" hangingPunct="1"/>
            <a:r>
              <a:rPr lang="zh-CN" altLang="en-US" dirty="0"/>
              <a:t>指令队列：</a:t>
            </a:r>
            <a:r>
              <a:rPr lang="en-US" altLang="zh-CN"/>
              <a:t>FIFO</a:t>
            </a:r>
            <a:endParaRPr lang="en-US" altLang="zh-CN"/>
          </a:p>
          <a:p>
            <a:pPr lvl="4" eaLnBrk="1" hangingPunct="1"/>
            <a:r>
              <a:rPr lang="zh-CN" altLang="en-US" dirty="0"/>
              <a:t>执行部件：可以有多个采用流水线方式构成的算术逻辑部件构成，可以将定点运算部件和浮点运算部件分开。</a:t>
            </a:r>
            <a:endParaRPr lang="zh-CN" altLang="en-US" dirty="0"/>
          </a:p>
          <a:p>
            <a:pPr lvl="3" eaLnBrk="1" hangingPunct="1"/>
            <a:endParaRPr lang="zh-CN" altLang="en-US" dirty="0"/>
          </a:p>
          <a:p>
            <a:pPr eaLnBrk="1" hangingPunct="1"/>
            <a:endParaRPr lang="en-US" altLang="zh-CN"/>
          </a:p>
        </p:txBody>
      </p:sp>
      <p:pic>
        <p:nvPicPr>
          <p:cNvPr id="13316" name="Picture 5" descr="D:\jinerwork\组成\白中英版改编\Chap05\Images\5.37.gif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468313" y="1628775"/>
            <a:ext cx="3275012" cy="4705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5.7</a:t>
            </a:r>
            <a:r>
              <a:rPr lang="en-US" altLang="zh-CN"/>
              <a:t>.2</a:t>
            </a:r>
            <a:r>
              <a:rPr lang="zh-CN" altLang="en-US" dirty="0"/>
              <a:t>流水</a:t>
            </a:r>
            <a:r>
              <a:rPr lang="en-US" altLang="zh-CN"/>
              <a:t>CPU</a:t>
            </a:r>
            <a:r>
              <a:rPr lang="zh-CN" altLang="en-US" dirty="0"/>
              <a:t>的结构</a:t>
            </a:r>
            <a:endParaRPr lang="zh-CN" altLang="en-US" dirty="0"/>
          </a:p>
        </p:txBody>
      </p:sp>
      <p:sp>
        <p:nvSpPr>
          <p:cNvPr id="14339" name="Rectangle 3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411662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sz="3400" dirty="0"/>
              <a:t>流水线</a:t>
            </a:r>
            <a:r>
              <a:rPr lang="en-US" altLang="zh-CN" sz="3400"/>
              <a:t>CPU</a:t>
            </a:r>
            <a:r>
              <a:rPr lang="zh-CN" altLang="en-US" sz="3400" dirty="0"/>
              <a:t>时空图</a:t>
            </a:r>
            <a:endParaRPr lang="zh-CN" altLang="en-US" sz="3400" dirty="0"/>
          </a:p>
          <a:p>
            <a:pPr lvl="1" indent="-347345" eaLnBrk="1" hangingPunct="1"/>
            <a:r>
              <a:rPr lang="en-US" altLang="zh-CN"/>
              <a:t>IF</a:t>
            </a:r>
            <a:r>
              <a:rPr lang="zh-CN" altLang="en-US" dirty="0"/>
              <a:t>（</a:t>
            </a:r>
            <a:r>
              <a:rPr lang="en-US" altLang="zh-CN"/>
              <a:t>Instruction Fetch</a:t>
            </a:r>
            <a:r>
              <a:rPr lang="zh-CN" altLang="en-US" dirty="0"/>
              <a:t>取指）   </a:t>
            </a:r>
            <a:endParaRPr lang="zh-CN" altLang="en-US" dirty="0"/>
          </a:p>
          <a:p>
            <a:pPr lvl="1" indent="-347345" eaLnBrk="1" hangingPunct="1"/>
            <a:r>
              <a:rPr lang="en-US" altLang="zh-CN"/>
              <a:t>ID</a:t>
            </a:r>
            <a:r>
              <a:rPr lang="zh-CN" altLang="en-US" dirty="0"/>
              <a:t>（</a:t>
            </a:r>
            <a:r>
              <a:rPr lang="en-US" altLang="zh-CN"/>
              <a:t>Instruction Decode</a:t>
            </a:r>
            <a:r>
              <a:rPr lang="zh-CN" altLang="en-US" dirty="0"/>
              <a:t>指令译码）</a:t>
            </a:r>
            <a:endParaRPr lang="zh-CN" altLang="en-US" dirty="0"/>
          </a:p>
          <a:p>
            <a:pPr lvl="1" indent="-347345" eaLnBrk="1" hangingPunct="1"/>
            <a:r>
              <a:rPr lang="en-US" altLang="zh-CN"/>
              <a:t>EX</a:t>
            </a:r>
            <a:r>
              <a:rPr lang="zh-CN" altLang="en-US" dirty="0"/>
              <a:t>（</a:t>
            </a:r>
            <a:r>
              <a:rPr lang="en-US" altLang="zh-CN"/>
              <a:t>Execution</a:t>
            </a:r>
            <a:r>
              <a:rPr lang="zh-CN" altLang="en-US" dirty="0"/>
              <a:t>执行）           </a:t>
            </a:r>
            <a:endParaRPr lang="zh-CN" altLang="en-US" dirty="0"/>
          </a:p>
          <a:p>
            <a:pPr lvl="1" indent="-347345" eaLnBrk="1" hangingPunct="1"/>
            <a:r>
              <a:rPr lang="en-US" altLang="zh-CN"/>
              <a:t>WB</a:t>
            </a:r>
            <a:r>
              <a:rPr lang="zh-CN" altLang="en-US" dirty="0"/>
              <a:t>（</a:t>
            </a:r>
            <a:r>
              <a:rPr lang="en-US" altLang="zh-CN"/>
              <a:t>Write Back</a:t>
            </a:r>
            <a:r>
              <a:rPr lang="zh-CN" altLang="en-US" dirty="0"/>
              <a:t>写回）</a:t>
            </a:r>
            <a:endParaRPr lang="zh-CN" altLang="en-US" dirty="0"/>
          </a:p>
          <a:p>
            <a:pPr lvl="1" indent="-347345" eaLnBrk="1" hangingPunct="1"/>
            <a:endParaRPr lang="en-US" altLang="zh-CN" sz="3000"/>
          </a:p>
        </p:txBody>
      </p:sp>
      <p:pic>
        <p:nvPicPr>
          <p:cNvPr id="14340" name="Picture 5" descr="D:\jinerwork\组成\白中英版改编\Chap05\Images\5.38(a).g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476375" y="3984625"/>
            <a:ext cx="5183188" cy="2722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5.7</a:t>
            </a:r>
            <a:r>
              <a:rPr lang="en-US" altLang="zh-CN"/>
              <a:t>.2</a:t>
            </a:r>
            <a:r>
              <a:rPr lang="zh-CN" altLang="en-US" dirty="0"/>
              <a:t>流水</a:t>
            </a:r>
            <a:r>
              <a:rPr lang="en-US" altLang="zh-CN"/>
              <a:t>CPU</a:t>
            </a:r>
            <a:r>
              <a:rPr lang="zh-CN" altLang="en-US" dirty="0"/>
              <a:t>的结构</a:t>
            </a:r>
            <a:endParaRPr lang="zh-CN" altLang="en-US" dirty="0"/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5365750" y="5876925"/>
            <a:ext cx="1871663" cy="503238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zh-CN" altLang="en-US" sz="2100" dirty="0"/>
              <a:t>流水</a:t>
            </a:r>
            <a:r>
              <a:rPr lang="en-US" altLang="zh-CN" sz="2100"/>
              <a:t>CPU</a:t>
            </a:r>
            <a:endParaRPr lang="en-US" altLang="zh-CN" sz="2100"/>
          </a:p>
          <a:p>
            <a:pPr eaLnBrk="1" hangingPunct="1">
              <a:lnSpc>
                <a:spcPct val="80000"/>
              </a:lnSpc>
            </a:pPr>
            <a:endParaRPr lang="en-US" altLang="zh-CN"/>
          </a:p>
        </p:txBody>
      </p:sp>
      <p:pic>
        <p:nvPicPr>
          <p:cNvPr id="15364" name="Picture 5" descr="D:\jinerwork\组成\白中英版改编\Chap05\Images\5.38(b).g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684213" y="1484313"/>
            <a:ext cx="3733800" cy="2422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5" name="Picture 7" descr="D:\jinerwork\组成\白中英版改编\Chap05\Images\5.38(c).g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645025" y="3213100"/>
            <a:ext cx="3708400" cy="2406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6" name="Rectangle 9"/>
          <p:cNvSpPr/>
          <p:nvPr/>
        </p:nvSpPr>
        <p:spPr>
          <a:xfrm>
            <a:off x="1189038" y="4221163"/>
            <a:ext cx="33115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非流水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5.7</a:t>
            </a:r>
            <a:r>
              <a:rPr lang="en-US" altLang="zh-CN"/>
              <a:t>.2</a:t>
            </a:r>
            <a:r>
              <a:rPr lang="zh-CN" altLang="en-US" dirty="0"/>
              <a:t>流水</a:t>
            </a:r>
            <a:r>
              <a:rPr lang="en-US" altLang="zh-CN"/>
              <a:t>CPU</a:t>
            </a:r>
            <a:r>
              <a:rPr lang="zh-CN" altLang="en-US" dirty="0"/>
              <a:t>的结构</a:t>
            </a:r>
            <a:endParaRPr lang="zh-CN" altLang="en-US" dirty="0"/>
          </a:p>
        </p:txBody>
      </p:sp>
      <p:pic>
        <p:nvPicPr>
          <p:cNvPr id="16387" name="Picture 8"/>
          <p:cNvPicPr>
            <a:picLocks noChangeAspect="1"/>
          </p:cNvPicPr>
          <p:nvPr/>
        </p:nvPicPr>
        <p:blipFill>
          <a:blip r:embed="rId1"/>
          <a:srcRect b="15907"/>
          <a:stretch>
            <a:fillRect/>
          </a:stretch>
        </p:blipFill>
        <p:spPr>
          <a:xfrm>
            <a:off x="762000" y="1403350"/>
            <a:ext cx="7362825" cy="4833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>
                <a:solidFill>
                  <a:schemeClr val="tx1"/>
                </a:solidFill>
                <a:cs typeface="Times New Roman" panose="02020603050405020304" pitchFamily="18" charset="0"/>
              </a:rPr>
              <a:t>5.7</a:t>
            </a:r>
            <a:r>
              <a:rPr lang="en-US" altLang="zh-CN" sz="3500"/>
              <a:t>.2</a:t>
            </a:r>
            <a:r>
              <a:rPr lang="zh-CN" altLang="en-US" sz="3500" dirty="0"/>
              <a:t>流水</a:t>
            </a:r>
            <a:r>
              <a:rPr lang="en-US" altLang="zh-CN" sz="3500"/>
              <a:t>CPU</a:t>
            </a:r>
            <a:r>
              <a:rPr lang="zh-CN" altLang="en-US" sz="3500" dirty="0"/>
              <a:t>的结构</a:t>
            </a:r>
            <a:endParaRPr lang="zh-CN" altLang="en-US" sz="3500" dirty="0"/>
          </a:p>
        </p:txBody>
      </p:sp>
      <p:pic>
        <p:nvPicPr>
          <p:cNvPr id="17411" name="Picture 3" descr="D:\jinerwork\组成\白中英版改编\Chap05\Images\5.38(d).gif">
            <a:hlinkClick r:id="rId1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2" r:link="rId3"/>
          <a:stretch>
            <a:fillRect/>
          </a:stretch>
        </p:blipFill>
        <p:spPr>
          <a:xfrm>
            <a:off x="900113" y="1450975"/>
            <a:ext cx="5905500" cy="3922713"/>
          </a:xfrm>
          <a:ln/>
        </p:spPr>
      </p:pic>
      <p:sp>
        <p:nvSpPr>
          <p:cNvPr id="17412" name="Text Box 4"/>
          <p:cNvSpPr txBox="1"/>
          <p:nvPr/>
        </p:nvSpPr>
        <p:spPr>
          <a:xfrm>
            <a:off x="1995488" y="5794375"/>
            <a:ext cx="1063625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Text Box 5"/>
          <p:cNvSpPr txBox="1"/>
          <p:nvPr/>
        </p:nvSpPr>
        <p:spPr>
          <a:xfrm>
            <a:off x="611188" y="5137150"/>
            <a:ext cx="7775575" cy="11874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具有两条以上的指令流水线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上图中流水线满载时，每一个时钟周期可以执行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条指令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har char="•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采用时间和空间并行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技术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3500">
                <a:solidFill>
                  <a:schemeClr val="tx1"/>
                </a:solidFill>
                <a:cs typeface="Times New Roman" panose="02020603050405020304" pitchFamily="18" charset="0"/>
              </a:rPr>
              <a:t>5.7</a:t>
            </a:r>
            <a:r>
              <a:rPr lang="en-US" altLang="zh-CN" sz="3500"/>
              <a:t>.2</a:t>
            </a:r>
            <a:r>
              <a:rPr lang="zh-CN" altLang="en-US" sz="3500" dirty="0"/>
              <a:t>流水</a:t>
            </a:r>
            <a:r>
              <a:rPr lang="en-US" altLang="zh-CN" sz="3500"/>
              <a:t>CPU</a:t>
            </a:r>
            <a:r>
              <a:rPr lang="zh-CN" altLang="en-US" sz="3500" dirty="0"/>
              <a:t>的结构</a:t>
            </a:r>
            <a:endParaRPr lang="zh-CN" altLang="en-US" sz="3500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sz="4200" dirty="0"/>
              <a:t>流水线（</a:t>
            </a:r>
            <a:r>
              <a:rPr lang="en-US" altLang="zh-CN" sz="4200"/>
              <a:t>Pipelining</a:t>
            </a:r>
            <a:r>
              <a:rPr lang="zh-CN" altLang="en-US" sz="4200" dirty="0"/>
              <a:t>）的分类</a:t>
            </a:r>
            <a:endParaRPr lang="zh-CN" altLang="en-US" sz="4200" dirty="0"/>
          </a:p>
          <a:p>
            <a:pPr lvl="1" indent="-347345" eaLnBrk="1" hangingPunct="1"/>
            <a:r>
              <a:rPr lang="zh-CN" altLang="en-US" sz="3900" dirty="0"/>
              <a:t>按级别分为</a:t>
            </a:r>
            <a:endParaRPr lang="zh-CN" altLang="en-US" sz="3900" dirty="0"/>
          </a:p>
          <a:p>
            <a:pPr lvl="2" indent="-293370" eaLnBrk="1" hangingPunct="1"/>
            <a:r>
              <a:rPr lang="zh-CN" altLang="en-US" sz="3700" dirty="0"/>
              <a:t>指令流水线</a:t>
            </a:r>
            <a:endParaRPr lang="zh-CN" altLang="en-US" sz="3700" dirty="0"/>
          </a:p>
          <a:p>
            <a:pPr lvl="2" indent="-293370" eaLnBrk="1" hangingPunct="1"/>
            <a:r>
              <a:rPr lang="zh-CN" altLang="en-US" sz="3700" dirty="0"/>
              <a:t>算术流水线</a:t>
            </a:r>
            <a:endParaRPr lang="zh-CN" altLang="en-US" sz="3700" dirty="0"/>
          </a:p>
          <a:p>
            <a:pPr lvl="2" indent="-293370" eaLnBrk="1" hangingPunct="1"/>
            <a:r>
              <a:rPr lang="zh-CN" altLang="en-US" sz="3700" dirty="0"/>
              <a:t>处理机流水线（宏流水线）</a:t>
            </a:r>
            <a:endParaRPr lang="zh-CN" altLang="en-US" sz="3700" dirty="0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5.7</a:t>
            </a:r>
            <a:r>
              <a:rPr lang="en-US" altLang="zh-CN">
                <a:solidFill>
                  <a:schemeClr val="tx1"/>
                </a:solidFill>
              </a:rPr>
              <a:t>.3</a:t>
            </a:r>
            <a:r>
              <a:rPr lang="zh-CN" altLang="en-US" dirty="0"/>
              <a:t>流水线中的主要问题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1" indent="-347345" eaLnBrk="1" hangingPunct="1"/>
            <a:r>
              <a:rPr lang="zh-CN" altLang="en-US" dirty="0"/>
              <a:t>瓶颈问题（流水线中有速度慢的段）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再分成几个段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用资源重复的方法也可以解决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资源相关：多条指令进入流水线后在同一时钟周期内争用同一功能部件。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解决办法：后边指令拖一拍再推进；增设一个功能部件</a:t>
            </a:r>
            <a:endParaRPr lang="zh-CN" altLang="en-US" dirty="0"/>
          </a:p>
        </p:txBody>
      </p:sp>
      <p:pic>
        <p:nvPicPr>
          <p:cNvPr id="19460" name="Picture 5" descr="D:\jinerwork\组成\白中英版改编\Chap05\Images\b5.4.g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285875" y="4383088"/>
            <a:ext cx="5157788" cy="21415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5.7</a:t>
            </a:r>
            <a:r>
              <a:rPr lang="en-US" altLang="zh-CN">
                <a:solidFill>
                  <a:schemeClr val="tx1"/>
                </a:solidFill>
              </a:rPr>
              <a:t>.3</a:t>
            </a:r>
            <a:r>
              <a:rPr lang="zh-CN" altLang="en-US" dirty="0"/>
              <a:t>流水线中的主要问题</a:t>
            </a:r>
            <a:endParaRPr lang="zh-CN" altLang="en-US" dirty="0"/>
          </a:p>
        </p:txBody>
      </p:sp>
      <p:pic>
        <p:nvPicPr>
          <p:cNvPr id="20483" name="Picture 3" descr="b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3789363"/>
            <a:ext cx="7696200" cy="1806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Rectangle 4"/>
          <p:cNvSpPr>
            <a:spLocks noGrp="1"/>
          </p:cNvSpPr>
          <p:nvPr>
            <p:ph idx="1"/>
          </p:nvPr>
        </p:nvSpPr>
        <p:spPr>
          <a:xfrm>
            <a:off x="457200" y="1557338"/>
            <a:ext cx="8229600" cy="4411662"/>
          </a:xfrm>
          <a:ln/>
        </p:spPr>
        <p:txBody>
          <a:bodyPr wrap="square" lIns="91440" tIns="45720" rIns="91440" bIns="45720" anchor="t"/>
          <a:p>
            <a:pPr indent="-76200" algn="just" eaLnBrk="1" hangingPunct="1">
              <a:spcBef>
                <a:spcPct val="0"/>
              </a:spcBef>
              <a:buClrTx/>
              <a:buSzTx/>
              <a:buChar char="•"/>
            </a:pPr>
            <a:r>
              <a:rPr lang="en-US" altLang="zh-CN" sz="2900"/>
              <a:t> </a:t>
            </a:r>
            <a:r>
              <a:rPr lang="zh-CN" altLang="en-US" sz="2900" dirty="0"/>
              <a:t>数据相关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indent="-76200" algn="just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例：两条指令发生数据相关冲突</a:t>
            </a:r>
            <a:r>
              <a:rPr lang="en-US" altLang="zh-CN" sz="1800" err="1"/>
              <a:t>RAW(Read</a:t>
            </a:r>
            <a:r>
              <a:rPr lang="en-US" altLang="zh-CN" sz="1800"/>
              <a:t> After Write)</a:t>
            </a:r>
            <a:endParaRPr lang="en-US" altLang="zh-CN" sz="1800"/>
          </a:p>
          <a:p>
            <a:pPr indent="-76200" algn="just" eaLnBrk="1" hangingPunct="1">
              <a:lnSpc>
                <a:spcPct val="60000"/>
              </a:lnSpc>
              <a:spcBef>
                <a:spcPct val="0"/>
              </a:spcBef>
              <a:buClrTx/>
              <a:buSzTx/>
              <a:buNone/>
            </a:pPr>
            <a:endParaRPr lang="en-US" altLang="zh-CN" sz="1800"/>
          </a:p>
          <a:p>
            <a:pPr indent="-76200" algn="just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ADD	         R1,	R2,	R3		      R2+R3--&gt;R1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indent="-76200" algn="just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SUB	         R4,	R1,	R5		       R1-R5--&gt;R4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indent="-76200" algn="just">
              <a:spcBef>
                <a:spcPct val="0"/>
              </a:spcBef>
              <a:buClrTx/>
              <a:buSz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AND	         R6,	R1,	R7		      R1^R7--&gt;R6</a:t>
            </a:r>
            <a:endParaRPr lang="en-US" altLang="zh-CN" sz="2000">
              <a:latin typeface="Times New Roman" panose="02020603050405020304" pitchFamily="18" charset="0"/>
            </a:endParaRPr>
          </a:p>
          <a:p>
            <a:pPr indent="-76200">
              <a:spcBef>
                <a:spcPct val="0"/>
              </a:spcBef>
              <a:buClrTx/>
              <a:buSzTx/>
              <a:buNone/>
            </a:pPr>
            <a:endParaRPr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5.7</a:t>
            </a:r>
            <a:r>
              <a:rPr lang="en-US" altLang="zh-CN">
                <a:solidFill>
                  <a:schemeClr val="tx1"/>
                </a:solidFill>
              </a:rPr>
              <a:t>.3</a:t>
            </a:r>
            <a:r>
              <a:rPr lang="zh-CN" altLang="en-US" dirty="0"/>
              <a:t>流水线中的主要问题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611188" y="1371600"/>
            <a:ext cx="7626350" cy="4876800"/>
          </a:xfrm>
          <a:ln/>
        </p:spPr>
        <p:txBody>
          <a:bodyPr wrap="square" lIns="91440" tIns="45720" rIns="91440" bIns="45720" anchor="t"/>
          <a:p>
            <a:pPr lvl="1" indent="-347345" eaLnBrk="1" hangingPunct="1"/>
            <a:r>
              <a:rPr lang="zh-CN" altLang="en-US" dirty="0"/>
              <a:t>数据相关</a:t>
            </a:r>
            <a:endParaRPr lang="zh-CN" altLang="en-US" dirty="0"/>
          </a:p>
          <a:p>
            <a:pPr lvl="2" indent="-293370" eaLnBrk="1" hangingPunct="1"/>
            <a:r>
              <a:rPr lang="en-US" altLang="zh-CN" err="1"/>
              <a:t>RAW(Read</a:t>
            </a:r>
            <a:r>
              <a:rPr lang="en-US" altLang="zh-CN"/>
              <a:t> After Write)</a:t>
            </a:r>
            <a:endParaRPr lang="en-US" altLang="zh-CN"/>
          </a:p>
          <a:p>
            <a:pPr lvl="3" eaLnBrk="1" hangingPunct="1"/>
            <a:r>
              <a:rPr lang="zh-CN" altLang="en-US" dirty="0"/>
              <a:t>后面指令用到前面指令所写的数据</a:t>
            </a:r>
            <a:endParaRPr lang="zh-CN" altLang="en-US" dirty="0"/>
          </a:p>
          <a:p>
            <a:pPr lvl="2" indent="-293370" eaLnBrk="1" hangingPunct="1"/>
            <a:r>
              <a:rPr lang="en-US" altLang="zh-CN" err="1"/>
              <a:t>WAW(Write</a:t>
            </a:r>
            <a:r>
              <a:rPr lang="en-US" altLang="zh-CN"/>
              <a:t> After Write)</a:t>
            </a:r>
            <a:endParaRPr lang="en-US" altLang="zh-CN"/>
          </a:p>
          <a:p>
            <a:pPr lvl="3" eaLnBrk="1" hangingPunct="1"/>
            <a:r>
              <a:rPr lang="zh-CN" altLang="en-US" dirty="0"/>
              <a:t>两条指令写同一个单元</a:t>
            </a:r>
            <a:endParaRPr lang="zh-CN" altLang="en-US" dirty="0"/>
          </a:p>
          <a:p>
            <a:pPr lvl="3" eaLnBrk="1" hangingPunct="1"/>
            <a:r>
              <a:rPr lang="zh-CN" altLang="en-US" dirty="0"/>
              <a:t>在简单流水线中没有此类相关，因为不会乱序执行</a:t>
            </a:r>
            <a:endParaRPr lang="zh-CN" altLang="en-US" dirty="0"/>
          </a:p>
          <a:p>
            <a:pPr lvl="2" indent="-293370" eaLnBrk="1" hangingPunct="1"/>
            <a:r>
              <a:rPr lang="en-US" altLang="zh-CN" err="1"/>
              <a:t>WAR(Write</a:t>
            </a:r>
            <a:r>
              <a:rPr lang="en-US" altLang="zh-CN"/>
              <a:t> After Read)</a:t>
            </a:r>
            <a:endParaRPr lang="en-US" altLang="zh-CN"/>
          </a:p>
          <a:p>
            <a:pPr lvl="3" eaLnBrk="1" hangingPunct="1"/>
            <a:r>
              <a:rPr lang="zh-CN" altLang="en-US" dirty="0"/>
              <a:t>后面指令覆盖前面指令所读的单元</a:t>
            </a:r>
            <a:endParaRPr lang="zh-CN" altLang="en-US" dirty="0"/>
          </a:p>
          <a:p>
            <a:pPr lvl="3" eaLnBrk="1" hangingPunct="1"/>
            <a:r>
              <a:rPr lang="zh-CN" altLang="en-US" dirty="0"/>
              <a:t>在简单流水线中没有此类相关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解决办法：</a:t>
            </a:r>
            <a:endParaRPr lang="zh-CN" altLang="en-US" dirty="0"/>
          </a:p>
          <a:p>
            <a:pPr lvl="3" eaLnBrk="1" hangingPunct="1"/>
            <a:r>
              <a:rPr lang="zh-CN" altLang="en-US" dirty="0"/>
              <a:t>可以推后后继指令对相关单元的读操作</a:t>
            </a:r>
            <a:endParaRPr lang="zh-CN" altLang="en-US" dirty="0"/>
          </a:p>
          <a:p>
            <a:pPr lvl="3" eaLnBrk="1" hangingPunct="1"/>
            <a:r>
              <a:rPr lang="zh-CN" altLang="en-US" dirty="0"/>
              <a:t>设置相关的直接通路（</a:t>
            </a:r>
            <a:r>
              <a:rPr lang="en-US" altLang="zh-CN"/>
              <a:t>Forwarding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22530" name="Rectangle 2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438775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>
                <a:latin typeface="宋体" panose="02010600030101010101" pitchFamily="2" charset="-122"/>
              </a:rPr>
              <a:t>【</a:t>
            </a:r>
            <a:r>
              <a:rPr lang="zh-CN" altLang="en-US" sz="2000" dirty="0">
                <a:latin typeface="宋体" panose="02010600030101010101" pitchFamily="2" charset="-122"/>
              </a:rPr>
              <a:t>例</a:t>
            </a:r>
            <a:r>
              <a:rPr lang="en-US" altLang="zh-CN" sz="2000">
                <a:latin typeface="宋体" panose="02010600030101010101" pitchFamily="2" charset="-122"/>
              </a:rPr>
              <a:t>4】</a:t>
            </a:r>
            <a:r>
              <a:rPr lang="zh-CN" altLang="en-US" sz="2000" dirty="0">
                <a:latin typeface="宋体" panose="02010600030101010101" pitchFamily="2" charset="-122"/>
              </a:rPr>
              <a:t>流水线中有三类数据相关冲突：写后读（</a:t>
            </a:r>
            <a:r>
              <a:rPr lang="en-US" altLang="zh-CN" sz="2000">
                <a:latin typeface="宋体" panose="02010600030101010101" pitchFamily="2" charset="-122"/>
              </a:rPr>
              <a:t>RAW</a:t>
            </a:r>
            <a:r>
              <a:rPr lang="zh-CN" altLang="en-US" sz="2000" dirty="0">
                <a:latin typeface="宋体" panose="02010600030101010101" pitchFamily="2" charset="-122"/>
              </a:rPr>
              <a:t>）相关；读后写（</a:t>
            </a:r>
            <a:r>
              <a:rPr lang="en-US" altLang="zh-CN" sz="2000">
                <a:latin typeface="宋体" panose="02010600030101010101" pitchFamily="2" charset="-122"/>
              </a:rPr>
              <a:t>WAR</a:t>
            </a:r>
            <a:r>
              <a:rPr lang="zh-CN" altLang="en-US" sz="2000" dirty="0">
                <a:latin typeface="宋体" panose="02010600030101010101" pitchFamily="2" charset="-122"/>
              </a:rPr>
              <a:t>）相关；写后写（</a:t>
            </a:r>
            <a:r>
              <a:rPr lang="en-US" altLang="zh-CN" sz="2000">
                <a:latin typeface="宋体" panose="02010600030101010101" pitchFamily="2" charset="-122"/>
              </a:rPr>
              <a:t>WAW</a:t>
            </a:r>
            <a:r>
              <a:rPr lang="zh-CN" altLang="en-US" sz="2000" dirty="0">
                <a:latin typeface="宋体" panose="02010600030101010101" pitchFamily="2" charset="-122"/>
              </a:rPr>
              <a:t>）相关。判断以下三组指令各存在哪种类型的数据相关。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I1     ADD R1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</a:rPr>
              <a:t>R2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</a:rPr>
              <a:t>R3       </a:t>
            </a:r>
            <a:r>
              <a:rPr lang="zh-CN" altLang="en-US" sz="2000" dirty="0">
                <a:latin typeface="宋体" panose="02010600030101010101" pitchFamily="2" charset="-122"/>
              </a:rPr>
              <a:t>；（</a:t>
            </a:r>
            <a:r>
              <a:rPr lang="en-US" altLang="zh-CN" sz="2000">
                <a:latin typeface="宋体" panose="02010600030101010101" pitchFamily="2" charset="-122"/>
              </a:rPr>
              <a:t>R2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+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</a:rPr>
              <a:t>R3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-&gt;R1</a:t>
            </a:r>
            <a:endParaRPr lang="en-US" altLang="zh-CN" sz="20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I2     SUB R4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</a:rPr>
              <a:t>R1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</a:rPr>
              <a:t>R5       </a:t>
            </a:r>
            <a:r>
              <a:rPr lang="zh-CN" altLang="en-US" sz="2000" dirty="0">
                <a:latin typeface="宋体" panose="02010600030101010101" pitchFamily="2" charset="-122"/>
              </a:rPr>
              <a:t>；（</a:t>
            </a:r>
            <a:r>
              <a:rPr lang="en-US" altLang="zh-CN" sz="2000">
                <a:latin typeface="宋体" panose="02010600030101010101" pitchFamily="2" charset="-122"/>
              </a:rPr>
              <a:t>R1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-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</a:rPr>
              <a:t>R5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-&gt;R4</a:t>
            </a:r>
            <a:endParaRPr lang="en-US" altLang="zh-CN" sz="20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I3     STO M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</a:rPr>
              <a:t>），</a:t>
            </a:r>
            <a:r>
              <a:rPr lang="en-US" altLang="zh-CN" sz="2000">
                <a:latin typeface="宋体" panose="02010600030101010101" pitchFamily="2" charset="-122"/>
              </a:rPr>
              <a:t>R3     </a:t>
            </a:r>
            <a:r>
              <a:rPr lang="zh-CN" altLang="en-US" sz="2000" dirty="0">
                <a:latin typeface="宋体" panose="02010600030101010101" pitchFamily="2" charset="-122"/>
              </a:rPr>
              <a:t>；（</a:t>
            </a:r>
            <a:r>
              <a:rPr lang="en-US" altLang="zh-CN" sz="2000">
                <a:latin typeface="宋体" panose="02010600030101010101" pitchFamily="2" charset="-122"/>
              </a:rPr>
              <a:t>R3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-&gt;</a:t>
            </a:r>
            <a:r>
              <a:rPr lang="en-US" altLang="zh-CN" sz="2000" err="1">
                <a:latin typeface="宋体" panose="02010600030101010101" pitchFamily="2" charset="-122"/>
              </a:rPr>
              <a:t>M(x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 err="1">
                <a:latin typeface="宋体" panose="02010600030101010101" pitchFamily="2" charset="-122"/>
              </a:rPr>
              <a:t>M(x</a:t>
            </a:r>
            <a:r>
              <a:rPr lang="en-US" altLang="zh-CN" sz="2000">
                <a:latin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</a:rPr>
              <a:t>是存储器单元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</a:t>
            </a:r>
            <a:r>
              <a:rPr lang="en-US" altLang="zh-CN" sz="2000">
                <a:latin typeface="宋体" panose="02010600030101010101" pitchFamily="2" charset="-122"/>
              </a:rPr>
              <a:t>I4     ADD R3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</a:rPr>
              <a:t>R4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</a:rPr>
              <a:t>R5      </a:t>
            </a:r>
            <a:r>
              <a:rPr lang="zh-CN" altLang="en-US" sz="2000" dirty="0">
                <a:latin typeface="宋体" panose="02010600030101010101" pitchFamily="2" charset="-122"/>
              </a:rPr>
              <a:t>；（</a:t>
            </a:r>
            <a:r>
              <a:rPr lang="en-US" altLang="zh-CN" sz="2000">
                <a:latin typeface="宋体" panose="02010600030101010101" pitchFamily="2" charset="-122"/>
              </a:rPr>
              <a:t>R4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+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</a:rPr>
              <a:t>R5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-&gt;R3</a:t>
            </a:r>
            <a:endParaRPr lang="en-US" altLang="zh-CN" sz="20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I5     MUL R3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</a:rPr>
              <a:t>R1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</a:rPr>
              <a:t>R2      </a:t>
            </a:r>
            <a:r>
              <a:rPr lang="zh-CN" altLang="en-US" sz="2000" dirty="0">
                <a:latin typeface="宋体" panose="02010600030101010101" pitchFamily="2" charset="-122"/>
              </a:rPr>
              <a:t>；（</a:t>
            </a:r>
            <a:r>
              <a:rPr lang="en-US" altLang="zh-CN" sz="2000">
                <a:latin typeface="宋体" panose="02010600030101010101" pitchFamily="2" charset="-122"/>
              </a:rPr>
              <a:t>R1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×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</a:rPr>
              <a:t>R2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-&gt;R3</a:t>
            </a:r>
            <a:endParaRPr lang="en-US" altLang="zh-CN" sz="20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>
                <a:latin typeface="宋体" panose="02010600030101010101" pitchFamily="2" charset="-122"/>
              </a:rPr>
              <a:t>     I6     ADD R3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</a:rPr>
              <a:t>R4</a:t>
            </a:r>
            <a:r>
              <a:rPr lang="zh-CN" altLang="en-US" sz="2000" dirty="0">
                <a:latin typeface="宋体" panose="02010600030101010101" pitchFamily="2" charset="-122"/>
              </a:rPr>
              <a:t>，</a:t>
            </a:r>
            <a:r>
              <a:rPr lang="en-US" altLang="zh-CN" sz="2000">
                <a:latin typeface="宋体" panose="02010600030101010101" pitchFamily="2" charset="-122"/>
              </a:rPr>
              <a:t>R5      </a:t>
            </a:r>
            <a:r>
              <a:rPr lang="zh-CN" altLang="en-US" sz="2000" dirty="0">
                <a:latin typeface="宋体" panose="02010600030101010101" pitchFamily="2" charset="-122"/>
              </a:rPr>
              <a:t>；（</a:t>
            </a:r>
            <a:r>
              <a:rPr lang="en-US" altLang="zh-CN" sz="2000">
                <a:latin typeface="宋体" panose="02010600030101010101" pitchFamily="2" charset="-122"/>
              </a:rPr>
              <a:t>R4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+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</a:rPr>
              <a:t>R5</a:t>
            </a:r>
            <a:r>
              <a:rPr lang="zh-CN" altLang="en-US" sz="2000" dirty="0">
                <a:latin typeface="宋体" panose="02010600030101010101" pitchFamily="2" charset="-122"/>
              </a:rPr>
              <a:t>）</a:t>
            </a:r>
            <a:r>
              <a:rPr lang="en-US" altLang="zh-CN" sz="2000">
                <a:latin typeface="宋体" panose="02010600030101010101" pitchFamily="2" charset="-122"/>
              </a:rPr>
              <a:t>-&gt;R3</a:t>
            </a:r>
            <a:endParaRPr lang="en-US" altLang="zh-CN" sz="200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解：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第（</a:t>
            </a:r>
            <a:r>
              <a:rPr lang="en-US" altLang="zh-CN" sz="2000">
                <a:latin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</a:rPr>
              <a:t>）组指令中，</a:t>
            </a:r>
            <a:r>
              <a:rPr lang="en-US" altLang="zh-CN" sz="2000">
                <a:latin typeface="宋体" panose="02010600030101010101" pitchFamily="2" charset="-122"/>
              </a:rPr>
              <a:t>I1</a:t>
            </a:r>
            <a:r>
              <a:rPr lang="zh-CN" altLang="en-US" sz="2000" dirty="0">
                <a:latin typeface="宋体" panose="02010600030101010101" pitchFamily="2" charset="-122"/>
              </a:rPr>
              <a:t>指令运算结果应先写入</a:t>
            </a:r>
            <a:r>
              <a:rPr lang="en-US" altLang="zh-CN" sz="2000">
                <a:latin typeface="宋体" panose="02010600030101010101" pitchFamily="2" charset="-122"/>
              </a:rPr>
              <a:t>R1</a:t>
            </a:r>
            <a:r>
              <a:rPr lang="zh-CN" altLang="en-US" sz="2000" dirty="0">
                <a:latin typeface="宋体" panose="02010600030101010101" pitchFamily="2" charset="-122"/>
              </a:rPr>
              <a:t>，然后在</a:t>
            </a:r>
            <a:r>
              <a:rPr lang="en-US" altLang="zh-CN" sz="2000">
                <a:latin typeface="宋体" panose="02010600030101010101" pitchFamily="2" charset="-122"/>
              </a:rPr>
              <a:t>I2</a:t>
            </a:r>
            <a:r>
              <a:rPr lang="zh-CN" altLang="en-US" sz="2000" dirty="0">
                <a:latin typeface="宋体" panose="02010600030101010101" pitchFamily="2" charset="-122"/>
              </a:rPr>
              <a:t>指令中读出</a:t>
            </a:r>
            <a:r>
              <a:rPr lang="en-US" altLang="zh-CN" sz="2000">
                <a:latin typeface="宋体" panose="02010600030101010101" pitchFamily="2" charset="-122"/>
              </a:rPr>
              <a:t>R1</a:t>
            </a:r>
            <a:r>
              <a:rPr lang="zh-CN" altLang="en-US" sz="2000" dirty="0">
                <a:latin typeface="宋体" panose="02010600030101010101" pitchFamily="2" charset="-122"/>
              </a:rPr>
              <a:t>内容。由于</a:t>
            </a:r>
            <a:r>
              <a:rPr lang="en-US" altLang="zh-CN" sz="2000">
                <a:latin typeface="宋体" panose="02010600030101010101" pitchFamily="2" charset="-122"/>
              </a:rPr>
              <a:t>I2</a:t>
            </a:r>
            <a:r>
              <a:rPr lang="zh-CN" altLang="en-US" sz="2000" dirty="0">
                <a:latin typeface="宋体" panose="02010600030101010101" pitchFamily="2" charset="-122"/>
              </a:rPr>
              <a:t>指令进入流水线，变成</a:t>
            </a:r>
            <a:r>
              <a:rPr lang="en-US" altLang="zh-CN" sz="2000">
                <a:latin typeface="宋体" panose="02010600030101010101" pitchFamily="2" charset="-122"/>
              </a:rPr>
              <a:t>I2</a:t>
            </a:r>
            <a:r>
              <a:rPr lang="zh-CN" altLang="en-US" sz="2000" dirty="0">
                <a:latin typeface="宋体" panose="02010600030101010101" pitchFamily="2" charset="-122"/>
              </a:rPr>
              <a:t>指令在</a:t>
            </a:r>
            <a:r>
              <a:rPr lang="en-US" altLang="zh-CN" sz="2000">
                <a:latin typeface="宋体" panose="02010600030101010101" pitchFamily="2" charset="-122"/>
              </a:rPr>
              <a:t>I1</a:t>
            </a:r>
            <a:r>
              <a:rPr lang="zh-CN" altLang="en-US" sz="2000" dirty="0">
                <a:latin typeface="宋体" panose="02010600030101010101" pitchFamily="2" charset="-122"/>
              </a:rPr>
              <a:t>指令写入</a:t>
            </a:r>
            <a:r>
              <a:rPr lang="en-US" altLang="zh-CN" sz="2000">
                <a:latin typeface="宋体" panose="02010600030101010101" pitchFamily="2" charset="-122"/>
              </a:rPr>
              <a:t>R1</a:t>
            </a:r>
            <a:r>
              <a:rPr lang="zh-CN" altLang="en-US" sz="2000" dirty="0">
                <a:latin typeface="宋体" panose="02010600030101010101" pitchFamily="2" charset="-122"/>
              </a:rPr>
              <a:t>前就读出</a:t>
            </a:r>
            <a:r>
              <a:rPr lang="en-US" altLang="zh-CN" sz="2000">
                <a:latin typeface="宋体" panose="02010600030101010101" pitchFamily="2" charset="-122"/>
              </a:rPr>
              <a:t>R1</a:t>
            </a:r>
            <a:r>
              <a:rPr lang="zh-CN" altLang="en-US" sz="2000" dirty="0">
                <a:latin typeface="宋体" panose="02010600030101010101" pitchFamily="2" charset="-122"/>
              </a:rPr>
              <a:t>内容，发生</a:t>
            </a:r>
            <a:r>
              <a:rPr lang="en-US" altLang="zh-CN" sz="2000">
                <a:latin typeface="宋体" panose="02010600030101010101" pitchFamily="2" charset="-122"/>
              </a:rPr>
              <a:t>RAW</a:t>
            </a:r>
            <a:r>
              <a:rPr lang="zh-CN" altLang="en-US" sz="2000" dirty="0">
                <a:latin typeface="宋体" panose="02010600030101010101" pitchFamily="2" charset="-122"/>
              </a:rPr>
              <a:t>相关。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第（</a:t>
            </a:r>
            <a:r>
              <a:rPr lang="en-US" altLang="zh-CN" sz="2000">
                <a:latin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</a:rPr>
              <a:t>）组指令中，</a:t>
            </a:r>
            <a:r>
              <a:rPr lang="en-US" altLang="zh-CN" sz="2000">
                <a:latin typeface="宋体" panose="02010600030101010101" pitchFamily="2" charset="-122"/>
              </a:rPr>
              <a:t>I3</a:t>
            </a:r>
            <a:r>
              <a:rPr lang="zh-CN" altLang="en-US" sz="2000" dirty="0">
                <a:latin typeface="宋体" panose="02010600030101010101" pitchFamily="2" charset="-122"/>
              </a:rPr>
              <a:t>指令应先读出</a:t>
            </a:r>
            <a:r>
              <a:rPr lang="en-US" altLang="zh-CN" sz="2000">
                <a:latin typeface="宋体" panose="02010600030101010101" pitchFamily="2" charset="-122"/>
              </a:rPr>
              <a:t>R3</a:t>
            </a:r>
            <a:r>
              <a:rPr lang="zh-CN" altLang="en-US" sz="2000" dirty="0">
                <a:latin typeface="宋体" panose="02010600030101010101" pitchFamily="2" charset="-122"/>
              </a:rPr>
              <a:t>内容并存入存储单元</a:t>
            </a:r>
            <a:r>
              <a:rPr lang="en-US" altLang="zh-CN" sz="2000">
                <a:latin typeface="宋体" panose="02010600030101010101" pitchFamily="2" charset="-122"/>
              </a:rPr>
              <a:t>M</a:t>
            </a:r>
            <a:r>
              <a:rPr lang="zh-CN" altLang="en-US" sz="2000" dirty="0">
                <a:latin typeface="宋体" panose="02010600030101010101" pitchFamily="2" charset="-122"/>
              </a:rPr>
              <a:t>（</a:t>
            </a:r>
            <a:r>
              <a:rPr lang="en-US" altLang="zh-CN" sz="2000">
                <a:latin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</a:rPr>
              <a:t>），然后在</a:t>
            </a:r>
            <a:r>
              <a:rPr lang="en-US" altLang="zh-CN" sz="2000">
                <a:latin typeface="宋体" panose="02010600030101010101" pitchFamily="2" charset="-122"/>
              </a:rPr>
              <a:t>I4</a:t>
            </a:r>
            <a:r>
              <a:rPr lang="zh-CN" altLang="en-US" sz="2000" dirty="0">
                <a:latin typeface="宋体" panose="02010600030101010101" pitchFamily="2" charset="-122"/>
              </a:rPr>
              <a:t>指令中将运算结果写入</a:t>
            </a:r>
            <a:r>
              <a:rPr lang="en-US" altLang="zh-CN" sz="2000">
                <a:latin typeface="宋体" panose="02010600030101010101" pitchFamily="2" charset="-122"/>
              </a:rPr>
              <a:t>R3</a:t>
            </a:r>
            <a:r>
              <a:rPr lang="zh-CN" altLang="en-US" sz="2000" dirty="0">
                <a:latin typeface="宋体" panose="02010600030101010101" pitchFamily="2" charset="-122"/>
              </a:rPr>
              <a:t>。但由于</a:t>
            </a:r>
            <a:r>
              <a:rPr lang="en-US" altLang="zh-CN" sz="2000">
                <a:latin typeface="宋体" panose="02010600030101010101" pitchFamily="2" charset="-122"/>
              </a:rPr>
              <a:t>I4</a:t>
            </a:r>
            <a:r>
              <a:rPr lang="zh-CN" altLang="en-US" sz="2000" dirty="0">
                <a:latin typeface="宋体" panose="02010600030101010101" pitchFamily="2" charset="-122"/>
              </a:rPr>
              <a:t>指令进入流水线，变成</a:t>
            </a:r>
            <a:r>
              <a:rPr lang="en-US" altLang="zh-CN" sz="2000">
                <a:latin typeface="宋体" panose="02010600030101010101" pitchFamily="2" charset="-122"/>
              </a:rPr>
              <a:t>I4</a:t>
            </a:r>
            <a:r>
              <a:rPr lang="zh-CN" altLang="en-US" sz="2000" dirty="0">
                <a:latin typeface="宋体" panose="02010600030101010101" pitchFamily="2" charset="-122"/>
              </a:rPr>
              <a:t>指令在</a:t>
            </a:r>
            <a:r>
              <a:rPr lang="en-US" altLang="zh-CN" sz="2000">
                <a:latin typeface="宋体" panose="02010600030101010101" pitchFamily="2" charset="-122"/>
              </a:rPr>
              <a:t>I3</a:t>
            </a:r>
            <a:r>
              <a:rPr lang="zh-CN" altLang="en-US" sz="2000" dirty="0">
                <a:latin typeface="宋体" panose="02010600030101010101" pitchFamily="2" charset="-122"/>
              </a:rPr>
              <a:t>指令读出</a:t>
            </a:r>
            <a:r>
              <a:rPr lang="en-US" altLang="zh-CN" sz="2000">
                <a:latin typeface="宋体" panose="02010600030101010101" pitchFamily="2" charset="-122"/>
              </a:rPr>
              <a:t>R3</a:t>
            </a:r>
            <a:r>
              <a:rPr lang="zh-CN" altLang="en-US" sz="2000" dirty="0">
                <a:latin typeface="宋体" panose="02010600030101010101" pitchFamily="2" charset="-122"/>
              </a:rPr>
              <a:t>内容前就写入</a:t>
            </a:r>
            <a:r>
              <a:rPr lang="en-US" altLang="zh-CN" sz="2000">
                <a:latin typeface="宋体" panose="02010600030101010101" pitchFamily="2" charset="-122"/>
              </a:rPr>
              <a:t>R3</a:t>
            </a:r>
            <a:r>
              <a:rPr lang="zh-CN" altLang="en-US" sz="2000" dirty="0">
                <a:latin typeface="宋体" panose="02010600030101010101" pitchFamily="2" charset="-122"/>
              </a:rPr>
              <a:t>，发生</a:t>
            </a:r>
            <a:r>
              <a:rPr lang="en-US" altLang="zh-CN" sz="2000">
                <a:latin typeface="宋体" panose="02010600030101010101" pitchFamily="2" charset="-122"/>
              </a:rPr>
              <a:t>WAR</a:t>
            </a:r>
            <a:r>
              <a:rPr lang="zh-CN" altLang="en-US" sz="2000" dirty="0">
                <a:latin typeface="宋体" panose="02010600030101010101" pitchFamily="2" charset="-122"/>
              </a:rPr>
              <a:t>相关。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>
                <a:latin typeface="宋体" panose="02010600030101010101" pitchFamily="2" charset="-122"/>
              </a:rPr>
              <a:t>第（</a:t>
            </a:r>
            <a:r>
              <a:rPr lang="en-US" altLang="zh-CN" sz="2000">
                <a:latin typeface="宋体" panose="02010600030101010101" pitchFamily="2" charset="-122"/>
              </a:rPr>
              <a:t>3</a:t>
            </a:r>
            <a:r>
              <a:rPr lang="zh-CN" altLang="en-US" sz="2000" dirty="0">
                <a:latin typeface="宋体" panose="02010600030101010101" pitchFamily="2" charset="-122"/>
              </a:rPr>
              <a:t>）组指令中，如果</a:t>
            </a:r>
            <a:r>
              <a:rPr lang="en-US" altLang="zh-CN" sz="2000">
                <a:latin typeface="宋体" panose="02010600030101010101" pitchFamily="2" charset="-122"/>
              </a:rPr>
              <a:t>I6</a:t>
            </a:r>
            <a:r>
              <a:rPr lang="zh-CN" altLang="en-US" sz="2000" dirty="0">
                <a:latin typeface="宋体" panose="02010600030101010101" pitchFamily="2" charset="-122"/>
              </a:rPr>
              <a:t>指令的加法运算完成时间早于</a:t>
            </a:r>
            <a:r>
              <a:rPr lang="en-US" altLang="zh-CN" sz="2000">
                <a:latin typeface="宋体" panose="02010600030101010101" pitchFamily="2" charset="-122"/>
              </a:rPr>
              <a:t>I5</a:t>
            </a:r>
            <a:r>
              <a:rPr lang="zh-CN" altLang="en-US" sz="2000" dirty="0">
                <a:latin typeface="宋体" panose="02010600030101010101" pitchFamily="2" charset="-122"/>
              </a:rPr>
              <a:t>指令的乘法运算时间，变成指令</a:t>
            </a:r>
            <a:r>
              <a:rPr lang="en-US" altLang="zh-CN" sz="2000">
                <a:latin typeface="宋体" panose="02010600030101010101" pitchFamily="2" charset="-122"/>
              </a:rPr>
              <a:t>I6</a:t>
            </a:r>
            <a:r>
              <a:rPr lang="zh-CN" altLang="en-US" sz="2000" dirty="0">
                <a:latin typeface="宋体" panose="02010600030101010101" pitchFamily="2" charset="-122"/>
              </a:rPr>
              <a:t>在指令</a:t>
            </a:r>
            <a:r>
              <a:rPr lang="en-US" altLang="zh-CN" sz="2000">
                <a:latin typeface="宋体" panose="02010600030101010101" pitchFamily="2" charset="-122"/>
              </a:rPr>
              <a:t>I5</a:t>
            </a:r>
            <a:r>
              <a:rPr lang="zh-CN" altLang="en-US" sz="2000" dirty="0">
                <a:latin typeface="宋体" panose="02010600030101010101" pitchFamily="2" charset="-122"/>
              </a:rPr>
              <a:t>写入</a:t>
            </a:r>
            <a:r>
              <a:rPr lang="en-US" altLang="zh-CN" sz="2000">
                <a:latin typeface="宋体" panose="02010600030101010101" pitchFamily="2" charset="-122"/>
              </a:rPr>
              <a:t>R3</a:t>
            </a:r>
            <a:r>
              <a:rPr lang="zh-CN" altLang="en-US" sz="2000" dirty="0">
                <a:latin typeface="宋体" panose="02010600030101010101" pitchFamily="2" charset="-122"/>
              </a:rPr>
              <a:t>前就写入</a:t>
            </a:r>
            <a:r>
              <a:rPr lang="en-US" altLang="zh-CN" sz="2000">
                <a:latin typeface="宋体" panose="02010600030101010101" pitchFamily="2" charset="-122"/>
              </a:rPr>
              <a:t>R3</a:t>
            </a:r>
            <a:r>
              <a:rPr lang="zh-CN" altLang="en-US" sz="2000" dirty="0">
                <a:latin typeface="宋体" panose="02010600030101010101" pitchFamily="2" charset="-122"/>
              </a:rPr>
              <a:t>，导致</a:t>
            </a:r>
            <a:r>
              <a:rPr lang="en-US" altLang="zh-CN" sz="2000">
                <a:latin typeface="宋体" panose="02010600030101010101" pitchFamily="2" charset="-122"/>
              </a:rPr>
              <a:t>R3</a:t>
            </a:r>
            <a:r>
              <a:rPr lang="zh-CN" altLang="en-US" sz="2000" dirty="0">
                <a:latin typeface="宋体" panose="02010600030101010101" pitchFamily="2" charset="-122"/>
              </a:rPr>
              <a:t>的内容错误，发生</a:t>
            </a:r>
            <a:r>
              <a:rPr lang="en-US" altLang="zh-CN" sz="2000">
                <a:latin typeface="宋体" panose="02010600030101010101" pitchFamily="2" charset="-122"/>
              </a:rPr>
              <a:t>WAW</a:t>
            </a:r>
            <a:r>
              <a:rPr lang="zh-CN" altLang="en-US" sz="2000" dirty="0">
                <a:latin typeface="宋体" panose="02010600030101010101" pitchFamily="2" charset="-122"/>
              </a:rPr>
              <a:t>相关。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0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b="0" dirty="0">
                <a:solidFill>
                  <a:schemeClr val="tx1"/>
                </a:solidFill>
              </a:rPr>
              <a:t>第五章   中央处理器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en-US" altLang="zh-CN" sz="2600" dirty="0"/>
              <a:t>5.1CPU</a:t>
            </a:r>
            <a:r>
              <a:rPr lang="zh-CN" altLang="en-US" sz="2600" dirty="0"/>
              <a:t>功能和组成</a:t>
            </a:r>
            <a:endParaRPr lang="zh-CN" altLang="en-US" sz="2600" dirty="0"/>
          </a:p>
          <a:p>
            <a:pPr eaLnBrk="1" hangingPunct="1">
              <a:buNone/>
            </a:pPr>
            <a:r>
              <a:rPr lang="en-US" altLang="zh-CN" sz="2600" dirty="0"/>
              <a:t>5.2</a:t>
            </a:r>
            <a:r>
              <a:rPr lang="zh-CN" altLang="en-US" sz="2600" dirty="0"/>
              <a:t>指令周期</a:t>
            </a:r>
            <a:endParaRPr lang="zh-CN" altLang="en-US" sz="2600" dirty="0"/>
          </a:p>
          <a:p>
            <a:pPr eaLnBrk="1" hangingPunct="1">
              <a:buNone/>
            </a:pPr>
            <a:r>
              <a:rPr lang="en-US" altLang="zh-CN" sz="2600" dirty="0"/>
              <a:t>5.3</a:t>
            </a:r>
            <a:r>
              <a:rPr lang="zh-CN" altLang="en-US" sz="2600" dirty="0"/>
              <a:t>时序产生器</a:t>
            </a:r>
            <a:endParaRPr lang="zh-CN" altLang="en-US" sz="2600" dirty="0"/>
          </a:p>
          <a:p>
            <a:pPr eaLnBrk="1" hangingPunct="1">
              <a:buNone/>
            </a:pPr>
            <a:r>
              <a:rPr lang="en-US" altLang="zh-CN" sz="2600" dirty="0"/>
              <a:t>5.4</a:t>
            </a:r>
            <a:r>
              <a:rPr lang="zh-CN" altLang="en-US" sz="2600" dirty="0"/>
              <a:t>微程序控制器及其设计</a:t>
            </a:r>
            <a:endParaRPr lang="zh-CN" altLang="en-US" sz="2600" dirty="0"/>
          </a:p>
          <a:p>
            <a:pPr eaLnBrk="1" hangingPunct="1">
              <a:buNone/>
            </a:pPr>
            <a:r>
              <a:rPr lang="en-US" altLang="zh-CN" sz="2600" dirty="0"/>
              <a:t>5.5</a:t>
            </a:r>
            <a:r>
              <a:rPr lang="zh-CN" altLang="en-US" sz="2600" dirty="0"/>
              <a:t>硬布线控制器及其设计</a:t>
            </a:r>
            <a:endParaRPr lang="zh-CN" altLang="en-US" sz="2600" dirty="0"/>
          </a:p>
          <a:p>
            <a:pPr eaLnBrk="1" hangingPunct="1">
              <a:buNone/>
            </a:pPr>
            <a:r>
              <a:rPr lang="en-US" altLang="zh-CN" sz="2600" dirty="0"/>
              <a:t>5.6</a:t>
            </a:r>
            <a:r>
              <a:rPr lang="zh-CN" altLang="en-US" sz="2600" dirty="0"/>
              <a:t>传统</a:t>
            </a:r>
            <a:r>
              <a:rPr lang="en-US" altLang="zh-CN" sz="2600" dirty="0"/>
              <a:t>CPU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5.7</a:t>
            </a:r>
            <a:r>
              <a:rPr lang="zh-CN" altLang="en-US" sz="2600" dirty="0"/>
              <a:t>流水</a:t>
            </a:r>
            <a:r>
              <a:rPr lang="en-US" altLang="zh-CN" sz="2600" dirty="0"/>
              <a:t>CPU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5.8RISC</a:t>
            </a:r>
            <a:r>
              <a:rPr lang="zh-CN" altLang="en-US" sz="2600" dirty="0"/>
              <a:t>的</a:t>
            </a:r>
            <a:r>
              <a:rPr lang="en-US" altLang="zh-CN" sz="2600" dirty="0"/>
              <a:t>CPU</a:t>
            </a:r>
            <a:endParaRPr lang="en-US" altLang="zh-CN" sz="2600" dirty="0"/>
          </a:p>
          <a:p>
            <a:pPr eaLnBrk="1" hangingPunct="1">
              <a:buNone/>
            </a:pPr>
            <a:r>
              <a:rPr lang="en-US" altLang="zh-CN" sz="2600" dirty="0"/>
              <a:t>5.9</a:t>
            </a:r>
            <a:r>
              <a:rPr lang="zh-CN" altLang="en-US" sz="2600" dirty="0"/>
              <a:t>多媒体</a:t>
            </a:r>
            <a:r>
              <a:rPr lang="en-US" altLang="zh-CN" sz="2600" dirty="0"/>
              <a:t>CPU</a:t>
            </a:r>
            <a:endParaRPr lang="en-US" altLang="zh-CN" sz="2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5.7</a:t>
            </a:r>
            <a:r>
              <a:rPr lang="en-US" altLang="zh-CN">
                <a:solidFill>
                  <a:schemeClr val="tx1"/>
                </a:solidFill>
              </a:rPr>
              <a:t>.3</a:t>
            </a:r>
            <a:r>
              <a:rPr lang="zh-CN" altLang="en-US" dirty="0"/>
              <a:t>流水线中的主要问题</a:t>
            </a:r>
            <a:endParaRPr lang="zh-CN" altLang="en-US" dirty="0"/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1" indent="-347345" eaLnBrk="1" hangingPunct="1"/>
            <a:r>
              <a:rPr lang="zh-CN" altLang="en-US" sz="3000" dirty="0"/>
              <a:t>控制相关</a:t>
            </a:r>
            <a:endParaRPr lang="zh-CN" altLang="en-US" sz="3000" dirty="0"/>
          </a:p>
          <a:p>
            <a:pPr lvl="2" indent="-293370" eaLnBrk="1" hangingPunct="1"/>
            <a:r>
              <a:rPr lang="zh-CN" altLang="en-US" sz="2800" dirty="0"/>
              <a:t>引起原因：转移指令</a:t>
            </a:r>
            <a:endParaRPr lang="zh-CN" altLang="en-US" sz="2800" dirty="0"/>
          </a:p>
          <a:p>
            <a:pPr lvl="2" indent="-293370" eaLnBrk="1" hangingPunct="1"/>
            <a:r>
              <a:rPr lang="zh-CN" altLang="en-US" sz="2800" dirty="0"/>
              <a:t>解决办法：延迟转移法，转移预测法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r"/>
            <a:fld id="{9A0DB2DC-4C9A-4742-B13C-FB6460FD3503}" type="slidenum">
              <a:rPr lang="en-US" altLang="zh-CN" sz="100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5.7</a:t>
            </a:r>
            <a:r>
              <a:rPr lang="en-US" altLang="zh-CN">
                <a:solidFill>
                  <a:schemeClr val="tx1"/>
                </a:solidFill>
              </a:rPr>
              <a:t>.3</a:t>
            </a:r>
            <a:r>
              <a:rPr lang="zh-CN" altLang="en-US" dirty="0"/>
              <a:t>流水线中的主要问题</a:t>
            </a:r>
            <a:endParaRPr lang="zh-CN" altLang="en-US" dirty="0"/>
          </a:p>
        </p:txBody>
      </p:sp>
      <p:pic>
        <p:nvPicPr>
          <p:cNvPr id="24579" name="Picture 7"/>
          <p:cNvPicPr>
            <a:picLocks noChangeAspect="1"/>
          </p:cNvPicPr>
          <p:nvPr/>
        </p:nvPicPr>
        <p:blipFill>
          <a:blip r:embed="rId1"/>
          <a:srcRect b="13084"/>
          <a:stretch>
            <a:fillRect/>
          </a:stretch>
        </p:blipFill>
        <p:spPr>
          <a:xfrm>
            <a:off x="282575" y="1406525"/>
            <a:ext cx="8480425" cy="5191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5.7</a:t>
            </a:r>
            <a:r>
              <a:rPr lang="en-US" altLang="zh-CN"/>
              <a:t>.4 Pentium CPU</a:t>
            </a:r>
            <a:endParaRPr lang="en-US" altLang="zh-CN"/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600"/>
              <a:t>Pentium CPU </a:t>
            </a:r>
            <a:r>
              <a:rPr lang="zh-CN" altLang="en-US" sz="2600" dirty="0"/>
              <a:t>（第一代）</a:t>
            </a:r>
            <a:endParaRPr lang="zh-CN" altLang="en-US" sz="2600" dirty="0"/>
          </a:p>
          <a:p>
            <a:pPr lvl="1" indent="-347345" eaLnBrk="1" hangingPunct="1">
              <a:lnSpc>
                <a:spcPct val="90000"/>
              </a:lnSpc>
            </a:pPr>
            <a:r>
              <a:rPr lang="en-US" altLang="zh-CN" sz="2200"/>
              <a:t>1989</a:t>
            </a:r>
            <a:r>
              <a:rPr lang="zh-CN" altLang="en-US" sz="2200" dirty="0"/>
              <a:t>年初</a:t>
            </a:r>
            <a:r>
              <a:rPr lang="en-US" altLang="zh-CN" sz="2200"/>
              <a:t>0.8um</a:t>
            </a:r>
            <a:r>
              <a:rPr lang="zh-CN" altLang="en-US" sz="2200" dirty="0"/>
              <a:t>工艺，</a:t>
            </a:r>
            <a:r>
              <a:rPr lang="en-US" altLang="zh-CN" sz="2200"/>
              <a:t>310</a:t>
            </a:r>
            <a:r>
              <a:rPr lang="zh-CN" altLang="en-US" sz="2200" dirty="0"/>
              <a:t>万晶体管</a:t>
            </a:r>
            <a:endParaRPr lang="zh-CN" altLang="en-US" sz="2200" dirty="0"/>
          </a:p>
          <a:p>
            <a:pPr lvl="1" indent="-347345" eaLnBrk="1" hangingPunct="1">
              <a:lnSpc>
                <a:spcPct val="90000"/>
              </a:lnSpc>
            </a:pPr>
            <a:r>
              <a:rPr lang="zh-CN" altLang="en-US" sz="2200" dirty="0"/>
              <a:t>有</a:t>
            </a:r>
            <a:r>
              <a:rPr lang="en-US" altLang="zh-CN" sz="2200"/>
              <a:t>60M</a:t>
            </a:r>
            <a:r>
              <a:rPr lang="zh-CN" altLang="en-US" sz="2200" dirty="0"/>
              <a:t>和</a:t>
            </a:r>
            <a:r>
              <a:rPr lang="en-US" altLang="zh-CN" sz="2200"/>
              <a:t>66MHz</a:t>
            </a:r>
            <a:r>
              <a:rPr lang="zh-CN" altLang="en-US" sz="2200" dirty="0"/>
              <a:t>外频两种版本</a:t>
            </a:r>
            <a:endParaRPr lang="zh-CN" altLang="en-US" sz="2200" dirty="0"/>
          </a:p>
          <a:p>
            <a:pPr lvl="1" indent="-347345" eaLnBrk="1" hangingPunct="1">
              <a:lnSpc>
                <a:spcPct val="90000"/>
              </a:lnSpc>
            </a:pPr>
            <a:r>
              <a:rPr lang="en-US" altLang="zh-CN" sz="2200"/>
              <a:t>5V</a:t>
            </a:r>
            <a:r>
              <a:rPr lang="zh-CN" altLang="en-US" sz="2200" dirty="0"/>
              <a:t>电压，功耗</a:t>
            </a:r>
            <a:r>
              <a:rPr lang="en-US" altLang="zh-CN" sz="2200"/>
              <a:t>20W</a:t>
            </a:r>
            <a:endParaRPr lang="en-US" altLang="zh-CN" sz="2200"/>
          </a:p>
          <a:p>
            <a:pPr lvl="1" indent="-347345" eaLnBrk="1" hangingPunct="1">
              <a:lnSpc>
                <a:spcPct val="90000"/>
              </a:lnSpc>
            </a:pPr>
            <a:r>
              <a:rPr lang="zh-CN" altLang="en-US" sz="2200" dirty="0"/>
              <a:t>超标量流水线结构</a:t>
            </a:r>
            <a:endParaRPr lang="zh-CN" altLang="en-US" sz="2200" dirty="0"/>
          </a:p>
          <a:p>
            <a:pPr lvl="2" indent="-293370" eaLnBrk="1" hangingPunct="1">
              <a:lnSpc>
                <a:spcPct val="90000"/>
              </a:lnSpc>
            </a:pPr>
            <a:r>
              <a:rPr lang="en-US" altLang="zh-CN" sz="2100"/>
              <a:t>486</a:t>
            </a:r>
            <a:r>
              <a:rPr lang="zh-CN" altLang="en-US" sz="2100" dirty="0"/>
              <a:t>有一条流水线</a:t>
            </a:r>
            <a:endParaRPr lang="zh-CN" altLang="en-US" sz="2100" dirty="0"/>
          </a:p>
          <a:p>
            <a:pPr lvl="2" indent="-293370" eaLnBrk="1" hangingPunct="1">
              <a:lnSpc>
                <a:spcPct val="90000"/>
              </a:lnSpc>
            </a:pPr>
            <a:r>
              <a:rPr lang="en-US" altLang="zh-CN" sz="2100"/>
              <a:t>Pentium</a:t>
            </a:r>
            <a:r>
              <a:rPr lang="zh-CN" altLang="en-US" sz="2100" dirty="0"/>
              <a:t>有</a:t>
            </a:r>
            <a:r>
              <a:rPr lang="en-US" altLang="zh-CN" sz="2100"/>
              <a:t>U</a:t>
            </a:r>
            <a:r>
              <a:rPr lang="zh-CN" altLang="en-US" sz="2100" dirty="0"/>
              <a:t>和</a:t>
            </a:r>
            <a:r>
              <a:rPr lang="en-US" altLang="zh-CN" sz="2100"/>
              <a:t>V</a:t>
            </a:r>
            <a:r>
              <a:rPr lang="zh-CN" altLang="en-US" sz="2100" dirty="0"/>
              <a:t>两条指令流水线</a:t>
            </a:r>
            <a:endParaRPr lang="zh-CN" altLang="en-US" sz="2100" dirty="0"/>
          </a:p>
          <a:p>
            <a:pPr lvl="3" eaLnBrk="1" hangingPunct="1">
              <a:lnSpc>
                <a:spcPct val="90000"/>
              </a:lnSpc>
            </a:pPr>
            <a:r>
              <a:rPr lang="en-US" altLang="zh-CN" sz="1800"/>
              <a:t>U</a:t>
            </a:r>
            <a:r>
              <a:rPr lang="zh-CN" altLang="en-US" sz="1800" dirty="0"/>
              <a:t>流水线可以执行所有的整数和浮点指令</a:t>
            </a:r>
            <a:endParaRPr lang="zh-CN" altLang="en-US" sz="1800" dirty="0"/>
          </a:p>
          <a:p>
            <a:pPr lvl="3" eaLnBrk="1" hangingPunct="1">
              <a:lnSpc>
                <a:spcPct val="90000"/>
              </a:lnSpc>
            </a:pPr>
            <a:r>
              <a:rPr lang="en-US" altLang="zh-CN" sz="1800"/>
              <a:t>V</a:t>
            </a:r>
            <a:r>
              <a:rPr lang="zh-CN" altLang="en-US" sz="1800" dirty="0"/>
              <a:t>流水线可以执行简单的整数和</a:t>
            </a:r>
            <a:r>
              <a:rPr lang="en-US" altLang="zh-CN" sz="1800"/>
              <a:t>FXCH</a:t>
            </a:r>
            <a:r>
              <a:rPr lang="zh-CN" altLang="en-US" sz="1800" dirty="0"/>
              <a:t>浮点指令</a:t>
            </a:r>
            <a:endParaRPr lang="zh-CN" altLang="en-US" sz="1800" dirty="0"/>
          </a:p>
          <a:p>
            <a:pPr lvl="1" indent="-347345" eaLnBrk="1" hangingPunct="1">
              <a:lnSpc>
                <a:spcPct val="90000"/>
              </a:lnSpc>
            </a:pPr>
            <a:r>
              <a:rPr lang="zh-CN" altLang="en-US" sz="2200" dirty="0"/>
              <a:t>双重分离式</a:t>
            </a:r>
            <a:r>
              <a:rPr lang="en-US" altLang="zh-CN" sz="2200"/>
              <a:t>Cache</a:t>
            </a:r>
            <a:r>
              <a:rPr lang="zh-CN" altLang="en-US" sz="2200" dirty="0"/>
              <a:t>，减少了等待和搬移数据时间</a:t>
            </a:r>
            <a:endParaRPr lang="zh-CN" altLang="en-US" sz="2200" dirty="0"/>
          </a:p>
          <a:p>
            <a:pPr lvl="1" indent="-347345" eaLnBrk="1" hangingPunct="1">
              <a:lnSpc>
                <a:spcPct val="90000"/>
              </a:lnSpc>
            </a:pPr>
            <a:r>
              <a:rPr lang="en-US" altLang="zh-CN" sz="2200"/>
              <a:t>32</a:t>
            </a:r>
            <a:r>
              <a:rPr lang="zh-CN" altLang="en-US" sz="2200" dirty="0"/>
              <a:t>位</a:t>
            </a:r>
            <a:r>
              <a:rPr lang="en-US" altLang="zh-CN" sz="2200"/>
              <a:t>CPU</a:t>
            </a:r>
            <a:r>
              <a:rPr lang="zh-CN" altLang="en-US" sz="2200" dirty="0"/>
              <a:t>，外部数据总线宽度为</a:t>
            </a:r>
            <a:r>
              <a:rPr lang="en-US" altLang="zh-CN" sz="2200"/>
              <a:t>64</a:t>
            </a:r>
            <a:r>
              <a:rPr lang="zh-CN" altLang="en-US" sz="2200" dirty="0"/>
              <a:t>位，外部地址总线宽度为</a:t>
            </a:r>
            <a:r>
              <a:rPr lang="en-US" altLang="zh-CN" sz="2200"/>
              <a:t>36</a:t>
            </a:r>
            <a:r>
              <a:rPr lang="zh-CN" altLang="en-US" sz="2200" dirty="0"/>
              <a:t>位</a:t>
            </a:r>
            <a:endParaRPr lang="zh-CN" altLang="en-US" sz="2200" dirty="0"/>
          </a:p>
          <a:p>
            <a:pPr lvl="1" indent="-347345" eaLnBrk="1" hangingPunct="1">
              <a:lnSpc>
                <a:spcPct val="90000"/>
              </a:lnSpc>
            </a:pPr>
            <a:endParaRPr lang="zh-CN" altLang="en-US" sz="2200" dirty="0"/>
          </a:p>
          <a:p>
            <a:pPr eaLnBrk="1" hangingPunct="1">
              <a:lnSpc>
                <a:spcPct val="90000"/>
              </a:lnSpc>
            </a:pPr>
            <a:endParaRPr lang="en-US" altLang="zh-CN" sz="2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5.7</a:t>
            </a:r>
            <a:r>
              <a:rPr lang="en-US" altLang="zh-CN"/>
              <a:t>.4 Pentium CPU</a:t>
            </a:r>
            <a:endParaRPr lang="en-US" altLang="zh-CN"/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1" indent="-347345" eaLnBrk="1" hangingPunct="1"/>
            <a:r>
              <a:rPr lang="zh-CN" altLang="en-US" sz="2200" dirty="0"/>
              <a:t>非固定长度指令格式，</a:t>
            </a:r>
            <a:r>
              <a:rPr lang="en-US" altLang="zh-CN" sz="2200"/>
              <a:t>9</a:t>
            </a:r>
            <a:r>
              <a:rPr lang="zh-CN" altLang="en-US" sz="2200" dirty="0"/>
              <a:t>种寻址方式，</a:t>
            </a:r>
            <a:r>
              <a:rPr lang="en-US" altLang="zh-CN" sz="2200"/>
              <a:t>191</a:t>
            </a:r>
            <a:r>
              <a:rPr lang="zh-CN" altLang="en-US" sz="2200" dirty="0"/>
              <a:t>条指令，兼具有</a:t>
            </a:r>
            <a:r>
              <a:rPr lang="en-US" altLang="zh-CN" sz="2200"/>
              <a:t>RISC</a:t>
            </a:r>
            <a:r>
              <a:rPr lang="zh-CN" altLang="en-US" sz="2200" dirty="0"/>
              <a:t>和</a:t>
            </a:r>
            <a:r>
              <a:rPr lang="en-US" altLang="zh-CN" sz="2200"/>
              <a:t>CISC</a:t>
            </a:r>
            <a:r>
              <a:rPr lang="zh-CN" altLang="en-US" sz="2200" dirty="0"/>
              <a:t>特性，不过我们还是将其看成</a:t>
            </a:r>
            <a:r>
              <a:rPr lang="en-US" altLang="zh-CN" sz="2200"/>
              <a:t>CISC</a:t>
            </a:r>
            <a:endParaRPr lang="en-US" altLang="zh-CN" sz="2200"/>
          </a:p>
          <a:p>
            <a:pPr lvl="1" indent="-347345" eaLnBrk="1" hangingPunct="1"/>
            <a:r>
              <a:rPr lang="en-US" altLang="zh-CN" sz="2200"/>
              <a:t>SL</a:t>
            </a:r>
            <a:r>
              <a:rPr lang="zh-CN" altLang="en-US" sz="2200" dirty="0"/>
              <a:t>电源管理技术</a:t>
            </a:r>
            <a:endParaRPr lang="zh-CN" altLang="en-US" sz="2200" dirty="0"/>
          </a:p>
          <a:p>
            <a:pPr lvl="1" indent="-347345" eaLnBrk="1" hangingPunct="1"/>
            <a:r>
              <a:rPr lang="zh-CN" altLang="en-US" sz="2200" dirty="0"/>
              <a:t>提供了更加灵活的存储器寻址结构，可以支持传统的</a:t>
            </a:r>
            <a:r>
              <a:rPr lang="en-US" altLang="zh-CN" sz="2200"/>
              <a:t>4k</a:t>
            </a:r>
            <a:r>
              <a:rPr lang="zh-CN" altLang="en-US" sz="2200" dirty="0"/>
              <a:t>大小的页面，也可以支持</a:t>
            </a:r>
            <a:r>
              <a:rPr lang="en-US" altLang="zh-CN" sz="2200"/>
              <a:t>4M</a:t>
            </a:r>
            <a:r>
              <a:rPr lang="zh-CN" altLang="en-US" sz="2200" dirty="0"/>
              <a:t>大小的页面</a:t>
            </a:r>
            <a:endParaRPr lang="zh-CN" altLang="en-US" sz="2200" dirty="0"/>
          </a:p>
          <a:p>
            <a:pPr lvl="1" indent="-347345" eaLnBrk="1" hangingPunct="1"/>
            <a:r>
              <a:rPr lang="zh-CN" altLang="en-US" sz="2200" dirty="0"/>
              <a:t>动态转移预测技术</a:t>
            </a:r>
            <a:endParaRPr lang="zh-CN" altLang="en-US" sz="2200" dirty="0"/>
          </a:p>
          <a:p>
            <a:pPr lvl="1" indent="-347345" eaLnBrk="1" hangingPunct="1"/>
            <a:r>
              <a:rPr lang="en-US" altLang="zh-CN" sz="2200"/>
              <a:t>Pentium</a:t>
            </a:r>
            <a:r>
              <a:rPr lang="zh-CN" altLang="en-US" sz="2200" dirty="0"/>
              <a:t>结构图</a:t>
            </a:r>
            <a:endParaRPr lang="zh-CN" altLang="en-US" sz="2200" dirty="0"/>
          </a:p>
          <a:p>
            <a:pPr lvl="2" indent="-293370" eaLnBrk="1" hangingPunct="1"/>
            <a:r>
              <a:rPr lang="en-US" altLang="zh-CN" sz="2100"/>
              <a:t>MESI</a:t>
            </a:r>
            <a:r>
              <a:rPr lang="zh-CN" altLang="en-US" sz="2100" dirty="0"/>
              <a:t>（</a:t>
            </a:r>
            <a:r>
              <a:rPr lang="en-US" altLang="zh-CN" sz="2100"/>
              <a:t>Modified   Exclusion  Share Invalid</a:t>
            </a:r>
            <a:r>
              <a:rPr lang="zh-CN" altLang="en-US" sz="2100" dirty="0"/>
              <a:t>）</a:t>
            </a:r>
            <a:endParaRPr lang="zh-CN" altLang="en-US" sz="2100" dirty="0"/>
          </a:p>
          <a:p>
            <a:pPr lvl="2" indent="-293370" eaLnBrk="1" hangingPunct="1"/>
            <a:r>
              <a:rPr lang="en-US" altLang="zh-CN" sz="2100"/>
              <a:t>BTB</a:t>
            </a:r>
            <a:r>
              <a:rPr lang="zh-CN" altLang="en-US" sz="2100" dirty="0"/>
              <a:t>（</a:t>
            </a:r>
            <a:r>
              <a:rPr lang="en-US" altLang="zh-CN" sz="2100"/>
              <a:t>Branch Target Buffer</a:t>
            </a:r>
            <a:r>
              <a:rPr lang="zh-CN" altLang="en-US" sz="2100" dirty="0"/>
              <a:t>）</a:t>
            </a:r>
            <a:endParaRPr lang="zh-CN" altLang="en-US" sz="2100" dirty="0"/>
          </a:p>
          <a:p>
            <a:pPr lvl="2" indent="-293370" eaLnBrk="1" hangingPunct="1"/>
            <a:r>
              <a:rPr lang="en-US" altLang="zh-CN" sz="2100"/>
              <a:t>TLB</a:t>
            </a:r>
            <a:r>
              <a:rPr lang="zh-CN" altLang="en-US" sz="2100" dirty="0"/>
              <a:t>（</a:t>
            </a:r>
            <a:r>
              <a:rPr lang="en-US" altLang="zh-CN" sz="2100"/>
              <a:t>Translation </a:t>
            </a:r>
            <a:r>
              <a:rPr lang="en-US" altLang="zh-CN" sz="2100" err="1"/>
              <a:t>Lookaside</a:t>
            </a:r>
            <a:r>
              <a:rPr lang="en-US" altLang="zh-CN" sz="2100"/>
              <a:t> Buffer</a:t>
            </a:r>
            <a:r>
              <a:rPr lang="zh-CN" altLang="en-US" sz="2100" dirty="0"/>
              <a:t>）</a:t>
            </a:r>
            <a:endParaRPr lang="zh-CN" altLang="en-US" sz="2100" dirty="0"/>
          </a:p>
          <a:p>
            <a:pPr lvl="1" indent="-347345" eaLnBrk="1" hangingPunct="1"/>
            <a:endParaRPr lang="en-US" altLang="zh-CN"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pic>
        <p:nvPicPr>
          <p:cNvPr id="27650" name="Picture 2" descr="5a36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333375"/>
            <a:ext cx="5627687" cy="5835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.8 RISC 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sz="2600" dirty="0"/>
              <a:t>特点</a:t>
            </a:r>
            <a:endParaRPr lang="zh-CN" altLang="en-US" sz="2600" dirty="0"/>
          </a:p>
          <a:p>
            <a:pPr lvl="2" indent="-293370" eaLnBrk="1" hangingPunct="1"/>
            <a:r>
              <a:rPr lang="zh-CN" altLang="en-US" sz="2100" dirty="0"/>
              <a:t>（采用流水线技术）</a:t>
            </a:r>
            <a:endParaRPr lang="zh-CN" altLang="en-US" sz="2100" dirty="0"/>
          </a:p>
          <a:p>
            <a:pPr lvl="2" indent="-293370" eaLnBrk="1" hangingPunct="1"/>
            <a:r>
              <a:rPr lang="zh-CN" altLang="en-US" sz="2100" dirty="0"/>
              <a:t>简单而统一格式的指令译码；</a:t>
            </a:r>
            <a:endParaRPr lang="zh-CN" altLang="en-US" sz="2100" dirty="0"/>
          </a:p>
          <a:p>
            <a:pPr lvl="2" indent="-293370" eaLnBrk="1" hangingPunct="1"/>
            <a:r>
              <a:rPr lang="zh-CN" altLang="en-US" sz="2100" dirty="0"/>
              <a:t>大部分指令可以单周期执行</a:t>
            </a:r>
            <a:endParaRPr lang="zh-CN" altLang="en-US" sz="2100" dirty="0"/>
          </a:p>
          <a:p>
            <a:pPr lvl="2" indent="-293370" eaLnBrk="1" hangingPunct="1"/>
            <a:r>
              <a:rPr lang="zh-CN" altLang="en-US" sz="2100" dirty="0"/>
              <a:t>只有</a:t>
            </a:r>
            <a:r>
              <a:rPr lang="en-US" altLang="zh-CN" sz="2100"/>
              <a:t>LOAD/STORE</a:t>
            </a:r>
            <a:r>
              <a:rPr lang="zh-CN" altLang="en-US" sz="2100" dirty="0"/>
              <a:t>可以访问存储器</a:t>
            </a:r>
            <a:endParaRPr lang="zh-CN" altLang="en-US" sz="2100" dirty="0"/>
          </a:p>
          <a:p>
            <a:pPr lvl="2" indent="-293370" eaLnBrk="1" hangingPunct="1"/>
            <a:r>
              <a:rPr lang="zh-CN" altLang="en-US" sz="2100" dirty="0"/>
              <a:t>简单的寻址方式</a:t>
            </a:r>
            <a:endParaRPr lang="zh-CN" altLang="en-US" sz="2100" dirty="0"/>
          </a:p>
          <a:p>
            <a:pPr lvl="2" indent="-293370" eaLnBrk="1" hangingPunct="1"/>
            <a:r>
              <a:rPr lang="zh-CN" altLang="en-US" sz="2100" dirty="0"/>
              <a:t>采用延迟转移技术</a:t>
            </a:r>
            <a:endParaRPr lang="zh-CN" altLang="en-US" sz="2100" dirty="0"/>
          </a:p>
          <a:p>
            <a:pPr lvl="2" indent="-293370" eaLnBrk="1" hangingPunct="1"/>
            <a:r>
              <a:rPr lang="zh-CN" altLang="en-US" sz="2100" dirty="0"/>
              <a:t>采用</a:t>
            </a:r>
            <a:r>
              <a:rPr lang="en-US" altLang="zh-CN" sz="2100"/>
              <a:t>LOAD</a:t>
            </a:r>
            <a:r>
              <a:rPr lang="zh-CN" altLang="en-US" sz="2100" dirty="0"/>
              <a:t>延迟技术</a:t>
            </a:r>
            <a:endParaRPr lang="zh-CN" altLang="en-US" sz="2100" dirty="0"/>
          </a:p>
          <a:p>
            <a:pPr lvl="2" indent="-293370" eaLnBrk="1" hangingPunct="1"/>
            <a:r>
              <a:rPr lang="zh-CN" altLang="en-US" sz="2100" dirty="0"/>
              <a:t>三地址指令格式</a:t>
            </a:r>
            <a:endParaRPr lang="zh-CN" altLang="en-US" sz="2100" dirty="0"/>
          </a:p>
          <a:p>
            <a:pPr lvl="2" indent="-293370" eaLnBrk="1" hangingPunct="1"/>
            <a:r>
              <a:rPr lang="zh-CN" altLang="en-US" sz="2100" dirty="0"/>
              <a:t>较多的寄存器</a:t>
            </a:r>
            <a:endParaRPr lang="zh-CN" altLang="en-US" sz="2100" dirty="0"/>
          </a:p>
          <a:p>
            <a:pPr lvl="2" indent="-293370" eaLnBrk="1" hangingPunct="1"/>
            <a:r>
              <a:rPr lang="zh-CN" altLang="en-US" sz="2100" dirty="0"/>
              <a:t>对称的指令格式</a:t>
            </a:r>
            <a:endParaRPr lang="zh-CN" altLang="en-US" sz="2100" dirty="0"/>
          </a:p>
          <a:p>
            <a:pPr lvl="2" indent="-293370" eaLnBrk="1" hangingPunct="1"/>
            <a:r>
              <a:rPr lang="zh-CN" altLang="en-US" sz="2100" dirty="0"/>
              <a:t>其他。。。。（见书）</a:t>
            </a:r>
            <a:endParaRPr lang="zh-CN" altLang="en-US" sz="21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.8 RISC 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611188" y="1412875"/>
            <a:ext cx="7626350" cy="4953000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sz="3400" dirty="0"/>
              <a:t>实例 </a:t>
            </a:r>
            <a:r>
              <a:rPr lang="en-US" altLang="zh-CN" sz="3400"/>
              <a:t>MC88110</a:t>
            </a:r>
            <a:endParaRPr lang="en-US" altLang="zh-CN" sz="3400"/>
          </a:p>
          <a:p>
            <a:pPr lvl="1" indent="-347345" eaLnBrk="1" hangingPunct="1"/>
            <a:r>
              <a:rPr lang="en-US" altLang="zh-CN" sz="3000"/>
              <a:t>CPU</a:t>
            </a:r>
            <a:r>
              <a:rPr lang="zh-CN" altLang="en-US" sz="3000" dirty="0"/>
              <a:t>结构框图（见下图）</a:t>
            </a:r>
            <a:endParaRPr lang="zh-CN" altLang="en-US" sz="3000" dirty="0"/>
          </a:p>
          <a:p>
            <a:pPr lvl="2" indent="-293370" eaLnBrk="1" hangingPunct="1"/>
            <a:r>
              <a:rPr lang="en-US" altLang="zh-CN" sz="2800"/>
              <a:t>12</a:t>
            </a:r>
            <a:r>
              <a:rPr lang="zh-CN" altLang="en-US" sz="2800" dirty="0"/>
              <a:t>个执行功能部件</a:t>
            </a:r>
            <a:endParaRPr lang="zh-CN" altLang="en-US" sz="2800" dirty="0"/>
          </a:p>
          <a:p>
            <a:pPr lvl="2" indent="-293370" eaLnBrk="1" hangingPunct="1"/>
            <a:r>
              <a:rPr lang="en-US" altLang="zh-CN" sz="2800"/>
              <a:t>3</a:t>
            </a:r>
            <a:r>
              <a:rPr lang="zh-CN" altLang="en-US" sz="2800" dirty="0"/>
              <a:t>个</a:t>
            </a:r>
            <a:r>
              <a:rPr lang="en-US" altLang="zh-CN" sz="2800"/>
              <a:t>Cache</a:t>
            </a:r>
            <a:r>
              <a:rPr lang="zh-CN" altLang="en-US" sz="2800" dirty="0"/>
              <a:t>（指令，数据和目标指令）</a:t>
            </a:r>
            <a:endParaRPr lang="zh-CN" altLang="en-US" sz="2800" dirty="0"/>
          </a:p>
          <a:p>
            <a:pPr lvl="2" indent="-293370" eaLnBrk="1" hangingPunct="1"/>
            <a:r>
              <a:rPr lang="zh-CN" altLang="en-US" sz="2800" dirty="0"/>
              <a:t>两个寄存器堆（通用寄存器堆、扩展寄存器堆）</a:t>
            </a:r>
            <a:endParaRPr lang="zh-CN" altLang="en-US" sz="2800" dirty="0"/>
          </a:p>
          <a:p>
            <a:pPr lvl="2" indent="-293370" eaLnBrk="1" hangingPunct="1"/>
            <a:r>
              <a:rPr lang="zh-CN" altLang="en-US" sz="2800" dirty="0"/>
              <a:t>六条</a:t>
            </a:r>
            <a:r>
              <a:rPr lang="en-US" altLang="zh-CN" sz="2800"/>
              <a:t>80</a:t>
            </a:r>
            <a:r>
              <a:rPr lang="zh-CN" altLang="en-US" sz="2800" dirty="0"/>
              <a:t>位宽的内部总线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algn="ctr" eaLnBrk="1" hangingPunct="1"/>
            <a:r>
              <a:rPr lang="en-US" altLang="zh-CN"/>
              <a:t>MC88110 CPU</a:t>
            </a:r>
            <a:r>
              <a:rPr lang="zh-CN" altLang="en-US" dirty="0"/>
              <a:t>结构框图</a:t>
            </a:r>
            <a:endParaRPr lang="zh-CN" altLang="en-US" dirty="0"/>
          </a:p>
        </p:txBody>
      </p:sp>
      <p:pic>
        <p:nvPicPr>
          <p:cNvPr id="30723" name="Picture 3" descr="5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3" y="1412875"/>
            <a:ext cx="7124700" cy="5295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sz="4800"/>
              <a:t>MC88110</a:t>
            </a:r>
            <a:r>
              <a:rPr lang="zh-CN" altLang="en-US" sz="4800" dirty="0"/>
              <a:t>的指令流水线</a:t>
            </a:r>
            <a:endParaRPr lang="zh-CN" altLang="en-US" sz="4800" dirty="0"/>
          </a:p>
        </p:txBody>
      </p:sp>
      <p:sp>
        <p:nvSpPr>
          <p:cNvPr id="31747" name="Rectangle 3"/>
          <p:cNvSpPr>
            <a:spLocks noGrp="1"/>
          </p:cNvSpPr>
          <p:nvPr>
            <p:ph type="body" sz="half" idx="1"/>
          </p:nvPr>
        </p:nvSpPr>
        <p:spPr>
          <a:xfrm>
            <a:off x="1146175" y="1719263"/>
            <a:ext cx="7243763" cy="3087687"/>
          </a:xfrm>
          <a:ln/>
        </p:spPr>
        <p:txBody>
          <a:bodyPr wrap="square" lIns="91440" tIns="45720" rIns="91440" bIns="45720" anchor="t"/>
          <a:p>
            <a:pPr lvl="3" eaLnBrk="1" hangingPunct="1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</a:pPr>
            <a:endParaRPr lang="en-US" altLang="zh-CN" sz="1800"/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600" dirty="0"/>
              <a:t>超标量流水线</a:t>
            </a:r>
            <a:r>
              <a:rPr lang="en-US" altLang="zh-CN" sz="2600"/>
              <a:t>CPU</a:t>
            </a:r>
            <a:endParaRPr lang="en-US" altLang="zh-CN" sz="2600"/>
          </a:p>
          <a:p>
            <a:pPr lvl="1" indent="-347345" eaLnBrk="1" hangingPunct="1">
              <a:lnSpc>
                <a:spcPct val="9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</a:pPr>
            <a:r>
              <a:rPr lang="en-US" altLang="zh-CN" sz="2200"/>
              <a:t>F&amp;D</a:t>
            </a:r>
            <a:r>
              <a:rPr lang="zh-CN" altLang="en-US" sz="2200" dirty="0"/>
              <a:t>：取指和译码段需要一个时钟周期，</a:t>
            </a:r>
            <a:endParaRPr lang="zh-CN" altLang="en-US" sz="2200" dirty="0"/>
          </a:p>
          <a:p>
            <a:pPr lvl="1" indent="-347345" eaLnBrk="1" hangingPunct="1">
              <a:lnSpc>
                <a:spcPct val="9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</a:pPr>
            <a:r>
              <a:rPr lang="en-US" altLang="zh-CN" sz="2200"/>
              <a:t>EX</a:t>
            </a:r>
            <a:r>
              <a:rPr lang="zh-CN" altLang="en-US" sz="2200" dirty="0"/>
              <a:t>：执行段，大都只需要一个时钟周期，</a:t>
            </a:r>
            <a:endParaRPr lang="zh-CN" altLang="en-US" sz="2200" dirty="0"/>
          </a:p>
          <a:p>
            <a:pPr lvl="1" indent="-347345" eaLnBrk="1" hangingPunct="1">
              <a:lnSpc>
                <a:spcPct val="9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</a:pPr>
            <a:r>
              <a:rPr lang="en-US" altLang="zh-CN" sz="2200"/>
              <a:t>WB</a:t>
            </a:r>
            <a:r>
              <a:rPr lang="zh-CN" altLang="en-US" sz="2200" dirty="0"/>
              <a:t>：写回段，只需要时钟周期的一半</a:t>
            </a:r>
            <a:endParaRPr lang="zh-CN" altLang="en-US" sz="2200" dirty="0"/>
          </a:p>
          <a:p>
            <a:pPr lvl="1" indent="-347345" eaLnBrk="1" hangingPunct="1">
              <a:lnSpc>
                <a:spcPct val="90000"/>
              </a:lnSpc>
              <a:buClr>
                <a:schemeClr val="accent2"/>
              </a:buClr>
              <a:buSzPct val="70000"/>
              <a:buFont typeface="Wingdings" panose="05000000000000000000" pitchFamily="2" charset="2"/>
            </a:pPr>
            <a:r>
              <a:rPr lang="zh-CN" altLang="en-US" sz="2200" dirty="0"/>
              <a:t>采用了直接通路（</a:t>
            </a:r>
            <a:r>
              <a:rPr lang="en-US" altLang="zh-CN" sz="2200"/>
              <a:t>Forwarding</a:t>
            </a:r>
            <a:r>
              <a:rPr lang="zh-CN" altLang="en-US" sz="2200" dirty="0"/>
              <a:t>）技术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en-US" altLang="zh-CN" sz="2600"/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>
            <p:ph sz="half" idx="1"/>
          </p:nvPr>
        </p:nvGraphicFramePr>
        <p:xfrm>
          <a:off x="2060575" y="4183063"/>
          <a:ext cx="4033838" cy="555625"/>
        </p:xfrm>
        <a:graphic>
          <a:graphicData uri="http://schemas.openxmlformats.org/drawingml/2006/table">
            <a:tbl>
              <a:tblPr/>
              <a:tblGrid>
                <a:gridCol w="1344613"/>
                <a:gridCol w="1400175"/>
                <a:gridCol w="1289050"/>
              </a:tblGrid>
              <a:tr h="555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F&amp;D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WB</a:t>
                      </a:r>
                      <a:endParaRPr kumimoji="0" lang="en-US" altLang="zh-C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32770" name="Rectangle 2"/>
          <p:cNvSpPr>
            <a:spLocks noGrp="1"/>
          </p:cNvSpPr>
          <p:nvPr>
            <p:ph type="body" sz="half" idx="1"/>
          </p:nvPr>
        </p:nvSpPr>
        <p:spPr>
          <a:xfrm>
            <a:off x="395288" y="404813"/>
            <a:ext cx="7932737" cy="1490662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200" dirty="0"/>
              <a:t>指令动态调度策略</a:t>
            </a:r>
            <a:endParaRPr lang="zh-CN" altLang="en-US" sz="2200" dirty="0"/>
          </a:p>
          <a:p>
            <a:pPr lvl="1" indent="-347345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</a:pPr>
            <a:r>
              <a:rPr lang="zh-CN" altLang="en-US" sz="2000" dirty="0"/>
              <a:t>按序发射</a:t>
            </a:r>
            <a:endParaRPr lang="zh-CN" altLang="en-US" sz="2000" dirty="0"/>
          </a:p>
          <a:p>
            <a:pPr lvl="2" indent="-293370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</a:pPr>
            <a:r>
              <a:rPr lang="zh-CN" altLang="en-US" sz="1900" dirty="0"/>
              <a:t>取两条指令，配对发送，一个周期可以有两条指令执行完毕</a:t>
            </a:r>
            <a:endParaRPr lang="zh-CN" altLang="en-US" sz="1900" dirty="0"/>
          </a:p>
          <a:p>
            <a:pPr lvl="2" indent="-293370" eaLnBrk="1" hangingPunct="1">
              <a:buClr>
                <a:schemeClr val="accent1"/>
              </a:buClr>
              <a:buSzPct val="70000"/>
              <a:buFont typeface="Wingdings" panose="05000000000000000000" pitchFamily="2" charset="2"/>
            </a:pPr>
            <a:r>
              <a:rPr lang="zh-CN" altLang="en-US" sz="1900" dirty="0"/>
              <a:t>如下图：</a:t>
            </a:r>
            <a:endParaRPr lang="zh-CN" altLang="en-US" sz="1900" dirty="0"/>
          </a:p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en-US" altLang="zh-CN" sz="2200"/>
          </a:p>
        </p:txBody>
      </p:sp>
      <p:pic>
        <p:nvPicPr>
          <p:cNvPr id="32771" name="Picture 3" descr="5a38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75" y="1844675"/>
            <a:ext cx="5761038" cy="45831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.6  </a:t>
            </a:r>
            <a:r>
              <a:rPr lang="zh-CN" altLang="en-US" dirty="0">
                <a:solidFill>
                  <a:schemeClr val="tx1"/>
                </a:solidFill>
              </a:rPr>
              <a:t>传统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en-US" altLang="zh-CN" dirty="0"/>
              <a:t>5.6.1Intel 8088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/>
              <a:t>.6.2 IBM370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33794" name="Rectangle 2"/>
          <p:cNvSpPr>
            <a:spLocks noGrp="1"/>
          </p:cNvSpPr>
          <p:nvPr>
            <p:ph type="body" sz="half" idx="1"/>
          </p:nvPr>
        </p:nvSpPr>
        <p:spPr>
          <a:xfrm>
            <a:off x="395288" y="620713"/>
            <a:ext cx="8229600" cy="129540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200" dirty="0"/>
              <a:t>第一条指令由于资源相关或数据相关</a:t>
            </a:r>
            <a:r>
              <a:rPr lang="en-US" altLang="zh-CN" sz="2200"/>
              <a:t>,</a:t>
            </a:r>
            <a:r>
              <a:rPr lang="zh-CN" altLang="en-US" sz="2200" dirty="0"/>
              <a:t>则这两条指令都不发射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200" dirty="0"/>
              <a:t>若第一条指令能发射</a:t>
            </a:r>
            <a:r>
              <a:rPr lang="en-US" altLang="zh-CN" sz="2200"/>
              <a:t>,</a:t>
            </a:r>
            <a:r>
              <a:rPr lang="zh-CN" altLang="en-US" sz="2200" dirty="0"/>
              <a:t>第二条不能发射</a:t>
            </a:r>
            <a:r>
              <a:rPr lang="en-US" altLang="zh-CN" sz="2200"/>
              <a:t>,</a:t>
            </a:r>
            <a:r>
              <a:rPr lang="zh-CN" altLang="en-US" sz="2200" dirty="0"/>
              <a:t>只发射第</a:t>
            </a:r>
            <a:r>
              <a:rPr lang="en-US" altLang="zh-CN" sz="2200"/>
              <a:t>1</a:t>
            </a:r>
            <a:r>
              <a:rPr lang="zh-CN" altLang="en-US" sz="2200" dirty="0"/>
              <a:t>条指令到</a:t>
            </a:r>
            <a:r>
              <a:rPr lang="en-US" altLang="zh-CN" sz="2200"/>
              <a:t>EX</a:t>
            </a:r>
            <a:r>
              <a:rPr lang="zh-CN" altLang="en-US" sz="2200" dirty="0"/>
              <a:t>段</a:t>
            </a:r>
            <a:r>
              <a:rPr lang="en-US" altLang="zh-CN" sz="2200"/>
              <a:t>,</a:t>
            </a:r>
            <a:r>
              <a:rPr lang="zh-CN" altLang="en-US" sz="2200" dirty="0"/>
              <a:t>第二条指令等待并新取一条指令与之配对等待发射</a:t>
            </a:r>
            <a:endParaRPr lang="zh-CN" altLang="en-US" sz="2200" dirty="0"/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en-US" altLang="zh-CN" sz="2200"/>
          </a:p>
        </p:txBody>
      </p:sp>
      <p:pic>
        <p:nvPicPr>
          <p:cNvPr id="33795" name="Picture 3" descr="5">
            <a:hlinkClick r:id="rId1" action="ppaction://hlinkfile"/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19250" y="1916113"/>
            <a:ext cx="5689600" cy="4229100"/>
          </a:xfrm>
          <a:ln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.8 RISC 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几个问题：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怎样判断能否发射呢</a:t>
            </a:r>
            <a:r>
              <a:rPr lang="en-US" altLang="zh-CN"/>
              <a:t>?</a:t>
            </a:r>
            <a:endParaRPr lang="en-US" altLang="zh-CN"/>
          </a:p>
          <a:p>
            <a:pPr lvl="2" indent="-293370" eaLnBrk="1" hangingPunct="1"/>
            <a:r>
              <a:rPr lang="zh-CN" altLang="en-US" dirty="0"/>
              <a:t>可以采用计分牌的方法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如何保证按序完成？</a:t>
            </a:r>
            <a:endParaRPr lang="zh-CN" altLang="en-US" dirty="0"/>
          </a:p>
          <a:p>
            <a:pPr lvl="2" indent="-293370" eaLnBrk="1" hangingPunct="1"/>
            <a:r>
              <a:rPr lang="en-US" altLang="zh-CN"/>
              <a:t>FIFO</a:t>
            </a:r>
            <a:r>
              <a:rPr lang="zh-CN" altLang="en-US" dirty="0"/>
              <a:t>指令队列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如何对待控制相关（转移指令）？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采用延迟转移法和目标指令</a:t>
            </a:r>
            <a:r>
              <a:rPr lang="en-US" altLang="zh-CN"/>
              <a:t>cache</a:t>
            </a:r>
            <a:r>
              <a:rPr lang="zh-CN" altLang="en-US" dirty="0"/>
              <a:t>法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.8 RISC 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计分牌：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计分牌是一个位向量、每一位对应寄存器堆中的一个寄存器。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指令发射时，目的寄存器在计分牌中相应位为</a:t>
            </a:r>
            <a:r>
              <a:rPr lang="en-US" altLang="zh-CN"/>
              <a:t>1</a:t>
            </a:r>
            <a:r>
              <a:rPr lang="zh-CN" altLang="en-US" dirty="0"/>
              <a:t>；写回后清</a:t>
            </a:r>
            <a:r>
              <a:rPr lang="en-US" altLang="zh-CN"/>
              <a:t>0</a:t>
            </a:r>
            <a:endParaRPr lang="en-US" altLang="zh-CN"/>
          </a:p>
          <a:p>
            <a:pPr lvl="1" indent="-347345" eaLnBrk="1" hangingPunct="1"/>
            <a:r>
              <a:rPr lang="zh-CN" altLang="en-US" dirty="0"/>
              <a:t>判断指令可否发射的条件是：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该指令的所有目的寄存器、源寄存器在向量位中对应的位都为</a:t>
            </a:r>
            <a:r>
              <a:rPr lang="en-US" altLang="zh-CN"/>
              <a:t>0</a:t>
            </a:r>
            <a:endParaRPr lang="en-US" altLang="zh-CN"/>
          </a:p>
          <a:p>
            <a:pPr lvl="2" indent="-293370" eaLnBrk="1" hangingPunct="1"/>
            <a:r>
              <a:rPr lang="zh-CN" altLang="en-US" dirty="0"/>
              <a:t>否则，等待这些位清除</a:t>
            </a:r>
            <a:endParaRPr lang="zh-CN" altLang="en-US" dirty="0"/>
          </a:p>
          <a:p>
            <a:pPr lvl="1" indent="-347345" eaLnBrk="1" hangingPunct="1"/>
            <a:endParaRPr lang="zh-CN" altLang="en-US" dirty="0"/>
          </a:p>
          <a:p>
            <a:pPr lvl="1" indent="-347345" eaLnBrk="1" hangingPunct="1"/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.8 RISC 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/>
              <a:t>FIFO</a:t>
            </a:r>
            <a:r>
              <a:rPr lang="zh-CN" altLang="en-US" dirty="0"/>
              <a:t>队列</a:t>
            </a:r>
            <a:endParaRPr lang="zh-CN" altLang="en-US" dirty="0"/>
          </a:p>
          <a:p>
            <a:pPr lvl="1" indent="-347345" eaLnBrk="1" hangingPunct="1"/>
            <a:r>
              <a:rPr lang="en-US" altLang="zh-CN"/>
              <a:t>FIFO</a:t>
            </a:r>
            <a:r>
              <a:rPr lang="zh-CN" altLang="en-US" dirty="0"/>
              <a:t>队列称为历史缓冲器，每当一条指令发射后，副本传入</a:t>
            </a:r>
            <a:r>
              <a:rPr lang="en-US" altLang="zh-CN"/>
              <a:t>FIFO</a:t>
            </a:r>
            <a:r>
              <a:rPr lang="zh-CN" altLang="en-US" dirty="0"/>
              <a:t>队列队尾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只有当前面的指令执行完毕，才到达队首，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执行完毕后，离开队列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.8 RISC 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7859713" cy="4411662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延迟转移法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可选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如果采用延迟转移选项，则转移指令后的转移延迟时间内指令被发射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否则，指令照常发送</a:t>
            </a:r>
            <a:endParaRPr lang="zh-CN" altLang="en-US" dirty="0"/>
          </a:p>
          <a:p>
            <a:pPr eaLnBrk="1" hangingPunct="1"/>
            <a:r>
              <a:rPr lang="zh-CN" altLang="en-US" dirty="0"/>
              <a:t>指令</a:t>
            </a:r>
            <a:r>
              <a:rPr lang="en-US" altLang="zh-CN"/>
              <a:t>Cache</a:t>
            </a:r>
            <a:r>
              <a:rPr lang="zh-CN" altLang="en-US" dirty="0"/>
              <a:t>（</a:t>
            </a:r>
            <a:r>
              <a:rPr lang="en-US" altLang="zh-CN"/>
              <a:t>TIC</a:t>
            </a:r>
            <a:r>
              <a:rPr lang="zh-CN" altLang="en-US" dirty="0"/>
              <a:t>）法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是一个</a:t>
            </a:r>
            <a:r>
              <a:rPr lang="en-US" altLang="zh-CN"/>
              <a:t>32</a:t>
            </a:r>
            <a:r>
              <a:rPr lang="zh-CN" altLang="en-US" dirty="0"/>
              <a:t>位的全相联</a:t>
            </a:r>
            <a:r>
              <a:rPr lang="en-US" altLang="zh-CN"/>
              <a:t>Cache</a:t>
            </a:r>
            <a:r>
              <a:rPr lang="zh-CN" altLang="en-US" dirty="0"/>
              <a:t>，用来保存转移路径的前两条指令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468313" y="692150"/>
            <a:ext cx="7056437" cy="685800"/>
          </a:xfrm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.8 RISC 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891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7932738" cy="796925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600" dirty="0"/>
              <a:t>例</a:t>
            </a:r>
            <a:r>
              <a:rPr lang="en-US" altLang="zh-CN" sz="2600"/>
              <a:t>5 </a:t>
            </a:r>
            <a:r>
              <a:rPr lang="zh-CN" altLang="en-US" sz="2600" dirty="0"/>
              <a:t>超标量流水线结构如下</a:t>
            </a:r>
            <a:endParaRPr lang="zh-CN" altLang="en-US" sz="2600" dirty="0"/>
          </a:p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endParaRPr lang="en-US" altLang="zh-CN" sz="2600"/>
          </a:p>
        </p:txBody>
      </p:sp>
      <p:pic>
        <p:nvPicPr>
          <p:cNvPr id="38916" name="Picture 4" descr="5">
            <a:hlinkClick r:id="rId1" action="ppaction://hlinkfile"/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8975" y="2168525"/>
            <a:ext cx="7661275" cy="3878263"/>
          </a:xfrm>
          <a:ln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.8 RISC 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en-US" altLang="zh-CN" sz="2100"/>
              <a:t>I1		LDA 		R1,	A</a:t>
            </a:r>
            <a:endParaRPr lang="en-US" altLang="zh-CN" sz="2100"/>
          </a:p>
          <a:p>
            <a:pPr eaLnBrk="1" hangingPunct="1">
              <a:buNone/>
            </a:pPr>
            <a:r>
              <a:rPr lang="en-US" altLang="zh-CN" sz="2100"/>
              <a:t>I2		ADD		R2,	R1</a:t>
            </a:r>
            <a:endParaRPr lang="en-US" altLang="zh-CN" sz="2100"/>
          </a:p>
          <a:p>
            <a:pPr eaLnBrk="1" hangingPunct="1">
              <a:buNone/>
            </a:pPr>
            <a:r>
              <a:rPr lang="en-US" altLang="zh-CN" sz="2100"/>
              <a:t>I3		ADD		R3,	R4</a:t>
            </a:r>
            <a:endParaRPr lang="en-US" altLang="zh-CN" sz="2100"/>
          </a:p>
          <a:p>
            <a:pPr eaLnBrk="1" hangingPunct="1">
              <a:buNone/>
            </a:pPr>
            <a:r>
              <a:rPr lang="en-US" altLang="zh-CN" sz="2100"/>
              <a:t>I4		MUL		R4,	R5</a:t>
            </a:r>
            <a:endParaRPr lang="en-US" altLang="zh-CN" sz="2100"/>
          </a:p>
          <a:p>
            <a:pPr eaLnBrk="1" hangingPunct="1">
              <a:buNone/>
            </a:pPr>
            <a:r>
              <a:rPr lang="en-US" altLang="zh-CN" sz="2100"/>
              <a:t>I5		LDA		R6,	B</a:t>
            </a:r>
            <a:endParaRPr lang="en-US" altLang="zh-CN" sz="2100"/>
          </a:p>
          <a:p>
            <a:pPr eaLnBrk="1" hangingPunct="1">
              <a:buNone/>
            </a:pPr>
            <a:r>
              <a:rPr lang="en-US" altLang="zh-CN" sz="2100"/>
              <a:t>I6		MUL		R6,	R7</a:t>
            </a:r>
            <a:endParaRPr lang="en-US" altLang="zh-CN" sz="2100"/>
          </a:p>
          <a:p>
            <a:pPr eaLnBrk="1" hangingPunct="1"/>
            <a:r>
              <a:rPr lang="zh-CN" altLang="en-US" sz="2100" dirty="0"/>
              <a:t>画出按序完成各段推进情况图</a:t>
            </a:r>
            <a:endParaRPr lang="zh-CN" altLang="en-US" sz="2100" dirty="0"/>
          </a:p>
          <a:p>
            <a:pPr eaLnBrk="1" hangingPunct="1"/>
            <a:r>
              <a:rPr lang="zh-CN" altLang="en-US" sz="2100" dirty="0"/>
              <a:t>画出按序完成流水线时空图	</a:t>
            </a:r>
            <a:r>
              <a:rPr lang="zh-CN" altLang="en-US" dirty="0"/>
              <a:t>	</a:t>
            </a:r>
            <a:endParaRPr lang="zh-CN" altLang="en-US" dirty="0"/>
          </a:p>
          <a:p>
            <a:pPr eaLnBrk="1" hangingPunct="1"/>
            <a:endParaRPr lang="en-US" altLang="zh-CN"/>
          </a:p>
        </p:txBody>
      </p:sp>
      <p:sp>
        <p:nvSpPr>
          <p:cNvPr id="39940" name="AutoShape 4"/>
          <p:cNvSpPr/>
          <p:nvPr/>
        </p:nvSpPr>
        <p:spPr>
          <a:xfrm>
            <a:off x="6877050" y="1628775"/>
            <a:ext cx="71438" cy="720725"/>
          </a:xfrm>
          <a:prstGeom prst="rightBrace">
            <a:avLst>
              <a:gd name="adj1" fmla="val 8402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1" name="AutoShape 5"/>
          <p:cNvSpPr/>
          <p:nvPr/>
        </p:nvSpPr>
        <p:spPr>
          <a:xfrm>
            <a:off x="6877050" y="2492375"/>
            <a:ext cx="71438" cy="720725"/>
          </a:xfrm>
          <a:prstGeom prst="rightBrace">
            <a:avLst>
              <a:gd name="adj1" fmla="val 8402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2" name="AutoShape 6"/>
          <p:cNvSpPr/>
          <p:nvPr/>
        </p:nvSpPr>
        <p:spPr>
          <a:xfrm>
            <a:off x="6877050" y="3500438"/>
            <a:ext cx="71438" cy="720725"/>
          </a:xfrm>
          <a:prstGeom prst="rightBrace">
            <a:avLst>
              <a:gd name="adj1" fmla="val 8402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3" name="Text Box 7"/>
          <p:cNvSpPr txBox="1"/>
          <p:nvPr/>
        </p:nvSpPr>
        <p:spPr>
          <a:xfrm>
            <a:off x="7380288" y="1844675"/>
            <a:ext cx="89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RAW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4" name="Text Box 8"/>
          <p:cNvSpPr txBox="1"/>
          <p:nvPr/>
        </p:nvSpPr>
        <p:spPr>
          <a:xfrm>
            <a:off x="7380288" y="2655888"/>
            <a:ext cx="895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WAR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45" name="Text Box 9"/>
          <p:cNvSpPr txBox="1"/>
          <p:nvPr/>
        </p:nvSpPr>
        <p:spPr>
          <a:xfrm>
            <a:off x="7308850" y="3644900"/>
            <a:ext cx="9620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WAW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.8 RISC CPU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40963" name="Group 3"/>
          <p:cNvGrpSpPr/>
          <p:nvPr/>
        </p:nvGrpSpPr>
        <p:grpSpPr>
          <a:xfrm>
            <a:off x="611188" y="1628775"/>
            <a:ext cx="7772400" cy="3929063"/>
            <a:chOff x="748" y="845"/>
            <a:chExt cx="4896" cy="2475"/>
          </a:xfrm>
        </p:grpSpPr>
        <p:pic>
          <p:nvPicPr>
            <p:cNvPr id="40964" name="Picture 4" descr="5">
              <a:hlinkClick r:id="rId1" action="ppaction://hlinkfile"/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8" y="845"/>
              <a:ext cx="4896" cy="24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0965" name="Text Box 5"/>
            <p:cNvSpPr txBox="1"/>
            <p:nvPr/>
          </p:nvSpPr>
          <p:spPr>
            <a:xfrm>
              <a:off x="1383" y="1979"/>
              <a:ext cx="25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en-US" altLang="zh-CN" sz="2400">
                  <a:latin typeface="Arial" panose="020B0604020202020204" pitchFamily="34" charset="0"/>
                  <a:ea typeface="宋体" panose="02010600030101010101" pitchFamily="2" charset="-122"/>
                </a:rPr>
                <a:t>I</a:t>
              </a:r>
              <a:r>
                <a:rPr lang="en-US" altLang="zh-CN" sz="2000">
                  <a:latin typeface="Arial" panose="020B0604020202020204" pitchFamily="34" charset="0"/>
                  <a:ea typeface="宋体" panose="02010600030101010101" pitchFamily="2" charset="-122"/>
                </a:rPr>
                <a:t>6</a:t>
              </a:r>
              <a:endParaRPr lang="en-US" altLang="zh-CN" sz="20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pic>
        <p:nvPicPr>
          <p:cNvPr id="41986" name="Picture 2" descr="5">
            <a:hlinkClick r:id="rId1" action="ppaction://hlinkfile"/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700213"/>
            <a:ext cx="7772400" cy="3281362"/>
          </a:xfrm>
          <a:ln/>
        </p:spPr>
      </p:pic>
      <p:sp>
        <p:nvSpPr>
          <p:cNvPr id="41987" name="Text Box 3"/>
          <p:cNvSpPr txBox="1"/>
          <p:nvPr/>
        </p:nvSpPr>
        <p:spPr>
          <a:xfrm>
            <a:off x="879475" y="463550"/>
            <a:ext cx="3787775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4400" b="1">
                <a:latin typeface="Arial" panose="020B0604020202020204" pitchFamily="34" charset="0"/>
                <a:ea typeface="宋体" panose="02010600030101010101" pitchFamily="2" charset="-122"/>
              </a:rPr>
              <a:t>5.8 RISC CPU</a:t>
            </a:r>
            <a:endParaRPr lang="en-US" altLang="zh-CN" sz="4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多媒体概念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指利用计算机来综合、集成地处理文字、图形、图象、声音、视频、动画等媒体，从而形成的一种全新的信息传播和处理的计算机技术。主要特征：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信息表示的数字化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处理的集成性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系统的交互性</a:t>
            </a:r>
            <a:endParaRPr lang="zh-CN" altLang="en-US" dirty="0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dirty="0"/>
              <a:t>5.6.1Intel 8088</a:t>
            </a:r>
            <a:endParaRPr lang="en-US" altLang="zh-CN" dirty="0"/>
          </a:p>
        </p:txBody>
      </p:sp>
      <p:pic>
        <p:nvPicPr>
          <p:cNvPr id="7171" name="Picture 3" descr="D:\jinerwork\组成\白中英版改编\Chap05\Images\5.34.gif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 r:link="rId3"/>
          <a:stretch>
            <a:fillRect/>
          </a:stretch>
        </p:blipFill>
        <p:spPr>
          <a:xfrm>
            <a:off x="2484438" y="1484313"/>
            <a:ext cx="5943600" cy="5102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7950" y="1719263"/>
            <a:ext cx="8229600" cy="44116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defTabSz="914400" rtl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3000" kern="0" cap="none" spc="0" normalizeH="0" baseline="0" noProof="0" dirty="0" smtClean="0">
                <a:latin typeface="+mn-lt"/>
                <a:ea typeface="+mn-ea"/>
                <a:cs typeface="+mn-cs"/>
              </a:rPr>
              <a:t>Intel 8088</a:t>
            </a:r>
            <a:endParaRPr kumimoji="0" lang="en-US" altLang="zh-CN" sz="3000" kern="0" cap="none" spc="0" normalizeH="0" baseline="0" noProof="0" dirty="0" smtClean="0"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1979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92150" marR="0" lvl="1" indent="-34798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</a:t>
            </a:r>
            <a:endParaRPr kumimoji="0" lang="zh-CN" alt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403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sz="2600" dirty="0"/>
              <a:t>主要技术问题</a:t>
            </a:r>
            <a:endParaRPr lang="zh-CN" altLang="en-US" sz="2600" dirty="0"/>
          </a:p>
          <a:p>
            <a:pPr lvl="1" indent="-347345" eaLnBrk="1" hangingPunct="1">
              <a:lnSpc>
                <a:spcPct val="80000"/>
              </a:lnSpc>
            </a:pPr>
            <a:r>
              <a:rPr lang="zh-CN" altLang="en-US" sz="2200" dirty="0"/>
              <a:t>压缩和解压缩技术</a:t>
            </a:r>
            <a:endParaRPr lang="zh-CN" altLang="en-US" sz="2200" dirty="0"/>
          </a:p>
          <a:p>
            <a:pPr lvl="2" indent="-293370" eaLnBrk="1" hangingPunct="1">
              <a:lnSpc>
                <a:spcPct val="80000"/>
              </a:lnSpc>
            </a:pPr>
            <a:r>
              <a:rPr lang="zh-CN" altLang="en-US" dirty="0"/>
              <a:t>静态</a:t>
            </a:r>
            <a:endParaRPr lang="zh-CN" altLang="en-US" dirty="0"/>
          </a:p>
          <a:p>
            <a:pPr lvl="3" eaLnBrk="1" hangingPunct="1">
              <a:lnSpc>
                <a:spcPct val="80000"/>
              </a:lnSpc>
            </a:pPr>
            <a:r>
              <a:rPr lang="en-US" altLang="zh-CN"/>
              <a:t>640*480</a:t>
            </a:r>
            <a:r>
              <a:rPr lang="zh-CN" altLang="en-US" dirty="0"/>
              <a:t>的</a:t>
            </a:r>
            <a:r>
              <a:rPr lang="en-US" altLang="zh-CN"/>
              <a:t>256</a:t>
            </a:r>
            <a:r>
              <a:rPr lang="zh-CN" altLang="en-US" dirty="0"/>
              <a:t>色图象约占</a:t>
            </a:r>
            <a:r>
              <a:rPr lang="en-US" altLang="zh-CN"/>
              <a:t>640*480*1B=307200B</a:t>
            </a:r>
            <a:r>
              <a:rPr lang="zh-CN" altLang="en-US" dirty="0"/>
              <a:t>＝</a:t>
            </a:r>
            <a:r>
              <a:rPr lang="en-US" altLang="zh-CN"/>
              <a:t>300K</a:t>
            </a:r>
            <a:endParaRPr lang="en-US" altLang="zh-CN"/>
          </a:p>
          <a:p>
            <a:pPr lvl="3" eaLnBrk="1" hangingPunct="1">
              <a:lnSpc>
                <a:spcPct val="80000"/>
              </a:lnSpc>
            </a:pPr>
            <a:r>
              <a:rPr lang="en-US" altLang="zh-CN"/>
              <a:t>640*480</a:t>
            </a:r>
            <a:r>
              <a:rPr lang="zh-CN" altLang="en-US" dirty="0"/>
              <a:t>的</a:t>
            </a:r>
            <a:r>
              <a:rPr lang="en-US" altLang="zh-CN"/>
              <a:t>24Bit</a:t>
            </a:r>
            <a:r>
              <a:rPr lang="zh-CN" altLang="en-US" dirty="0"/>
              <a:t>彩色图象约占</a:t>
            </a:r>
            <a:r>
              <a:rPr lang="en-US" altLang="zh-CN"/>
              <a:t>640*480B*3=921600B=900K</a:t>
            </a:r>
            <a:endParaRPr lang="en-US" altLang="zh-CN"/>
          </a:p>
          <a:p>
            <a:pPr lvl="2" indent="-293370" eaLnBrk="1" hangingPunct="1">
              <a:lnSpc>
                <a:spcPct val="80000"/>
              </a:lnSpc>
            </a:pPr>
            <a:r>
              <a:rPr lang="zh-CN" altLang="en-US" dirty="0"/>
              <a:t>动态</a:t>
            </a:r>
            <a:endParaRPr lang="zh-CN" altLang="en-US" dirty="0"/>
          </a:p>
          <a:p>
            <a:pPr lvl="3" eaLnBrk="1" hangingPunct="1">
              <a:lnSpc>
                <a:spcPct val="80000"/>
              </a:lnSpc>
            </a:pPr>
            <a:r>
              <a:rPr lang="zh-CN" altLang="en-US" dirty="0"/>
              <a:t>每秒钟</a:t>
            </a:r>
            <a:r>
              <a:rPr lang="en-US" altLang="zh-CN"/>
              <a:t>30</a:t>
            </a:r>
            <a:r>
              <a:rPr lang="zh-CN" altLang="en-US" dirty="0"/>
              <a:t>桢（播放</a:t>
            </a:r>
            <a:r>
              <a:rPr lang="en-US" altLang="zh-CN"/>
              <a:t>256</a:t>
            </a:r>
            <a:r>
              <a:rPr lang="zh-CN" altLang="en-US" dirty="0"/>
              <a:t>色）</a:t>
            </a:r>
            <a:endParaRPr lang="zh-CN" altLang="en-US" dirty="0"/>
          </a:p>
          <a:p>
            <a:pPr lvl="3" eaLnBrk="1" hangingPunct="1">
              <a:lnSpc>
                <a:spcPct val="80000"/>
              </a:lnSpc>
            </a:pPr>
            <a:r>
              <a:rPr lang="zh-CN" altLang="en-US" dirty="0"/>
              <a:t>则每秒钟处理</a:t>
            </a:r>
            <a:r>
              <a:rPr lang="en-US" altLang="zh-CN"/>
              <a:t>300K*30=9M</a:t>
            </a:r>
            <a:r>
              <a:rPr lang="zh-CN" altLang="en-US" dirty="0"/>
              <a:t>，而</a:t>
            </a:r>
            <a:r>
              <a:rPr lang="en-US" altLang="zh-CN"/>
              <a:t>ISA</a:t>
            </a:r>
            <a:r>
              <a:rPr lang="zh-CN" altLang="en-US" dirty="0"/>
              <a:t>总线的传输率只有</a:t>
            </a:r>
            <a:r>
              <a:rPr lang="en-US" altLang="zh-CN"/>
              <a:t>5MBPS</a:t>
            </a:r>
            <a:endParaRPr lang="en-US" altLang="zh-CN"/>
          </a:p>
          <a:p>
            <a:pPr lvl="2" indent="-293370" eaLnBrk="1" hangingPunct="1">
              <a:lnSpc>
                <a:spcPct val="80000"/>
              </a:lnSpc>
            </a:pPr>
            <a:r>
              <a:rPr lang="zh-CN" altLang="en-US" dirty="0"/>
              <a:t>结论：多媒体信息量大，给信息处理和传输带来了困难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2" indent="-293370" eaLnBrk="1" hangingPunct="1"/>
            <a:r>
              <a:rPr lang="zh-CN" altLang="en-US" sz="2800" dirty="0"/>
              <a:t>解决方法：</a:t>
            </a:r>
            <a:endParaRPr lang="zh-CN" altLang="en-US" sz="2800" dirty="0"/>
          </a:p>
          <a:p>
            <a:pPr lvl="3" eaLnBrk="1" hangingPunct="1"/>
            <a:r>
              <a:rPr lang="zh-CN" altLang="en-US" sz="2400" dirty="0"/>
              <a:t>压缩技术</a:t>
            </a:r>
            <a:endParaRPr lang="zh-CN" altLang="en-US" sz="2400" dirty="0"/>
          </a:p>
          <a:p>
            <a:pPr lvl="4" eaLnBrk="1" hangingPunct="1"/>
            <a:r>
              <a:rPr lang="en-US" altLang="zh-CN" sz="2400"/>
              <a:t>JPEG</a:t>
            </a:r>
            <a:r>
              <a:rPr lang="zh-CN" altLang="en-US" sz="2400" dirty="0"/>
              <a:t>（</a:t>
            </a:r>
            <a:r>
              <a:rPr lang="en-US" altLang="zh-CN" sz="2400"/>
              <a:t>Joint Photographic Experts Group</a:t>
            </a:r>
            <a:endParaRPr lang="en-US" altLang="zh-CN" sz="2400"/>
          </a:p>
          <a:p>
            <a:pPr lvl="4" eaLnBrk="1" hangingPunct="1"/>
            <a:r>
              <a:rPr lang="en-US" altLang="zh-CN" sz="2400"/>
              <a:t>MPEG</a:t>
            </a:r>
            <a:r>
              <a:rPr lang="zh-CN" altLang="en-US" sz="2400" dirty="0"/>
              <a:t>（</a:t>
            </a:r>
            <a:r>
              <a:rPr lang="en-US" altLang="zh-CN" sz="2400"/>
              <a:t>Moving Picture group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lvl="3" eaLnBrk="1" hangingPunct="1"/>
            <a:r>
              <a:rPr lang="zh-CN" altLang="en-US" sz="2400" dirty="0"/>
              <a:t>软件技术</a:t>
            </a:r>
            <a:endParaRPr lang="zh-CN" altLang="en-US" sz="2400" dirty="0"/>
          </a:p>
          <a:p>
            <a:pPr lvl="4" eaLnBrk="1" hangingPunct="1"/>
            <a:r>
              <a:rPr lang="zh-CN" altLang="en-US" sz="2400" dirty="0"/>
              <a:t>多媒体</a:t>
            </a:r>
            <a:r>
              <a:rPr lang="en-US" altLang="zh-CN" sz="2400"/>
              <a:t>OS</a:t>
            </a:r>
            <a:endParaRPr lang="en-US" altLang="zh-CN" sz="2400"/>
          </a:p>
          <a:p>
            <a:pPr lvl="4" eaLnBrk="1" hangingPunct="1"/>
            <a:r>
              <a:rPr lang="zh-CN" altLang="en-US" sz="2400" dirty="0"/>
              <a:t>多媒体处理软件</a:t>
            </a:r>
            <a:endParaRPr lang="zh-CN" altLang="en-US" sz="2400" dirty="0"/>
          </a:p>
          <a:p>
            <a:pPr lvl="3" eaLnBrk="1" hangingPunct="1"/>
            <a:r>
              <a:rPr lang="zh-CN" altLang="en-US" sz="2400" dirty="0"/>
              <a:t>硬件技术</a:t>
            </a:r>
            <a:endParaRPr lang="zh-CN" altLang="en-US" sz="2400" dirty="0"/>
          </a:p>
          <a:p>
            <a:pPr lvl="4" eaLnBrk="1" hangingPunct="1"/>
            <a:r>
              <a:rPr lang="en-US" altLang="zh-CN" sz="2400"/>
              <a:t>MMX</a:t>
            </a:r>
            <a:r>
              <a:rPr lang="zh-CN" altLang="en-US" sz="2400" dirty="0"/>
              <a:t>（多媒体扩展技术）</a:t>
            </a:r>
            <a:endParaRPr lang="zh-CN" altLang="en-US" sz="2400" dirty="0"/>
          </a:p>
          <a:p>
            <a:pPr lvl="4" eaLnBrk="1" hangingPunct="1"/>
            <a:r>
              <a:rPr lang="zh-CN" altLang="en-US" sz="2400" dirty="0"/>
              <a:t>动态执行技术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600"/>
              <a:t>MMX</a:t>
            </a:r>
            <a:r>
              <a:rPr lang="zh-CN" altLang="en-US" sz="2600" dirty="0"/>
              <a:t>（多媒体扩展技术）</a:t>
            </a:r>
            <a:endParaRPr lang="zh-CN" altLang="en-US" sz="2600" dirty="0"/>
          </a:p>
          <a:p>
            <a:pPr lvl="1" indent="-347345" eaLnBrk="1" hangingPunct="1">
              <a:lnSpc>
                <a:spcPct val="90000"/>
              </a:lnSpc>
            </a:pPr>
            <a:r>
              <a:rPr lang="en-US" altLang="zh-CN"/>
              <a:t>MMX</a:t>
            </a:r>
            <a:r>
              <a:rPr lang="zh-CN" altLang="en-US" dirty="0"/>
              <a:t>是</a:t>
            </a:r>
            <a:r>
              <a:rPr lang="en-US" altLang="zh-CN"/>
              <a:t>Intel</a:t>
            </a:r>
            <a:r>
              <a:rPr lang="zh-CN" altLang="en-US" dirty="0"/>
              <a:t>为增强处理器的多媒体能力而提出的解决方案，它是</a:t>
            </a:r>
            <a:r>
              <a:rPr lang="en-US" altLang="zh-CN"/>
              <a:t>57</a:t>
            </a:r>
            <a:r>
              <a:rPr lang="zh-CN" altLang="en-US" dirty="0"/>
              <a:t>个多媒体指令集合。这些指令是为高效地处理视频、声音和图形数据而专门设计的</a:t>
            </a:r>
            <a:endParaRPr lang="zh-CN" altLang="en-US" dirty="0"/>
          </a:p>
          <a:p>
            <a:pPr lvl="1" indent="-347345" eaLnBrk="1" hangingPunct="1">
              <a:lnSpc>
                <a:spcPct val="90000"/>
              </a:lnSpc>
            </a:pPr>
            <a:r>
              <a:rPr lang="en-US" altLang="zh-CN"/>
              <a:t>Intel</a:t>
            </a:r>
            <a:r>
              <a:rPr lang="zh-CN" altLang="en-US" dirty="0"/>
              <a:t>使用</a:t>
            </a:r>
            <a:r>
              <a:rPr lang="en-US" altLang="zh-CN"/>
              <a:t>SIMD(</a:t>
            </a:r>
            <a:r>
              <a:rPr lang="zh-CN" altLang="en-US" dirty="0"/>
              <a:t>单指令流，多数据流</a:t>
            </a:r>
            <a:r>
              <a:rPr lang="en-US" altLang="zh-CN"/>
              <a:t>)</a:t>
            </a:r>
            <a:r>
              <a:rPr lang="zh-CN" altLang="en-US" dirty="0"/>
              <a:t>过程来实现这些多媒体指令。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1" indent="-347345" eaLnBrk="1" hangingPunct="1"/>
            <a:r>
              <a:rPr lang="zh-CN" altLang="en-US" dirty="0"/>
              <a:t>多媒体和通信应用中经常使用重复运行的循环，这些循环只占程序代码的</a:t>
            </a:r>
            <a:r>
              <a:rPr lang="en-US" altLang="zh-CN"/>
              <a:t>10%</a:t>
            </a:r>
            <a:r>
              <a:rPr lang="zh-CN" altLang="en-US" dirty="0"/>
              <a:t>或更少，却要占用多达</a:t>
            </a:r>
            <a:r>
              <a:rPr lang="en-US" altLang="zh-CN"/>
              <a:t>90%</a:t>
            </a:r>
            <a:r>
              <a:rPr lang="zh-CN" altLang="en-US" dirty="0"/>
              <a:t>的执行时间。</a:t>
            </a:r>
            <a:endParaRPr lang="zh-CN" altLang="en-US" dirty="0"/>
          </a:p>
          <a:p>
            <a:pPr lvl="2" indent="-293370" eaLnBrk="1" hangingPunct="1"/>
            <a:r>
              <a:rPr lang="en-US" altLang="zh-CN"/>
              <a:t>SIMD</a:t>
            </a:r>
            <a:r>
              <a:rPr lang="zh-CN" altLang="en-US" dirty="0"/>
              <a:t>允许一条指令在多个数据上进行相同的操作。由于循环是打乱</a:t>
            </a:r>
            <a:r>
              <a:rPr lang="en-US" altLang="zh-CN"/>
              <a:t>CPU</a:t>
            </a:r>
            <a:r>
              <a:rPr lang="zh-CN" altLang="en-US" dirty="0"/>
              <a:t>内部流水线，降低</a:t>
            </a:r>
            <a:r>
              <a:rPr lang="en-US" altLang="zh-CN"/>
              <a:t>CPU</a:t>
            </a:r>
            <a:r>
              <a:rPr lang="zh-CN" altLang="en-US" dirty="0"/>
              <a:t>执行效率的一个重要因素，</a:t>
            </a:r>
            <a:endParaRPr lang="zh-CN" altLang="en-US" dirty="0"/>
          </a:p>
          <a:p>
            <a:pPr lvl="1" indent="-347345" eaLnBrk="1" hangingPunct="1"/>
            <a:r>
              <a:rPr lang="en-US" altLang="zh-CN"/>
              <a:t>MMX</a:t>
            </a:r>
            <a:r>
              <a:rPr lang="zh-CN" altLang="en-US" dirty="0"/>
              <a:t>指令，减少了循环，能大大提高原来存在大量计算性循环的视频、声音和图象等多媒体应用的性能。</a:t>
            </a:r>
            <a:endParaRPr lang="zh-CN" altLang="en-US" dirty="0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1" indent="-347345" eaLnBrk="1" hangingPunct="1"/>
            <a:r>
              <a:rPr lang="en-US" altLang="zh-CN"/>
              <a:t>MMX</a:t>
            </a:r>
            <a:r>
              <a:rPr lang="zh-CN" altLang="en-US" dirty="0"/>
              <a:t>指令处理的数据类型称作分组数据</a:t>
            </a:r>
            <a:r>
              <a:rPr lang="en-US" altLang="zh-CN"/>
              <a:t>(packet data)</a:t>
            </a:r>
            <a:r>
              <a:rPr lang="zh-CN" altLang="en-US" dirty="0"/>
              <a:t>，每个分组数据总是</a:t>
            </a:r>
            <a:r>
              <a:rPr lang="en-US" altLang="zh-CN"/>
              <a:t>64</a:t>
            </a:r>
            <a:r>
              <a:rPr lang="zh-CN" altLang="en-US" dirty="0"/>
              <a:t>位的。</a:t>
            </a:r>
            <a:endParaRPr lang="zh-CN" altLang="en-US" dirty="0"/>
          </a:p>
          <a:p>
            <a:pPr lvl="2" indent="-293370" eaLnBrk="1" hangingPunct="1"/>
            <a:r>
              <a:rPr lang="en-US" altLang="zh-CN"/>
              <a:t>8</a:t>
            </a:r>
            <a:r>
              <a:rPr lang="zh-CN" altLang="en-US" dirty="0"/>
              <a:t>个字节</a:t>
            </a:r>
            <a:endParaRPr lang="zh-CN" altLang="en-US" dirty="0"/>
          </a:p>
          <a:p>
            <a:pPr lvl="2" indent="-293370" eaLnBrk="1" hangingPunct="1"/>
            <a:r>
              <a:rPr lang="en-US" altLang="zh-CN"/>
              <a:t>4</a:t>
            </a:r>
            <a:r>
              <a:rPr lang="zh-CN" altLang="en-US" dirty="0"/>
              <a:t>个</a:t>
            </a:r>
            <a:r>
              <a:rPr lang="en-US" altLang="zh-CN"/>
              <a:t>16</a:t>
            </a:r>
            <a:r>
              <a:rPr lang="zh-CN" altLang="en-US" dirty="0"/>
              <a:t>位字</a:t>
            </a:r>
            <a:endParaRPr lang="zh-CN" altLang="en-US" dirty="0"/>
          </a:p>
          <a:p>
            <a:pPr lvl="2" indent="-293370" eaLnBrk="1" hangingPunct="1"/>
            <a:r>
              <a:rPr lang="en-US" altLang="zh-CN"/>
              <a:t>2</a:t>
            </a:r>
            <a:r>
              <a:rPr lang="zh-CN" altLang="en-US" dirty="0"/>
              <a:t>个</a:t>
            </a:r>
            <a:r>
              <a:rPr lang="en-US" altLang="zh-CN"/>
              <a:t>32</a:t>
            </a:r>
            <a:r>
              <a:rPr lang="zh-CN" altLang="en-US" dirty="0"/>
              <a:t>位双字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一个</a:t>
            </a:r>
            <a:r>
              <a:rPr lang="en-US" altLang="zh-CN"/>
              <a:t>64</a:t>
            </a:r>
            <a:r>
              <a:rPr lang="zh-CN" altLang="en-US" dirty="0"/>
              <a:t>位数据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1" indent="-347345" eaLnBrk="1" hangingPunct="1"/>
            <a:r>
              <a:rPr lang="en-US" altLang="zh-CN" sz="2200"/>
              <a:t>MMX</a:t>
            </a:r>
            <a:r>
              <a:rPr lang="zh-CN" altLang="en-US" sz="2200" dirty="0"/>
              <a:t>一次可以计算</a:t>
            </a:r>
            <a:r>
              <a:rPr lang="en-US" altLang="zh-CN" sz="2200"/>
              <a:t>64</a:t>
            </a:r>
            <a:r>
              <a:rPr lang="zh-CN" altLang="en-US" sz="2200" dirty="0"/>
              <a:t>位数据，而</a:t>
            </a:r>
            <a:r>
              <a:rPr lang="en-US" altLang="zh-CN" sz="2200"/>
              <a:t>Intel</a:t>
            </a:r>
            <a:r>
              <a:rPr lang="zh-CN" altLang="en-US" sz="2200" dirty="0"/>
              <a:t>处理器上的通用寄存器是</a:t>
            </a:r>
            <a:r>
              <a:rPr lang="en-US" altLang="zh-CN" sz="2200"/>
              <a:t>32</a:t>
            </a:r>
            <a:r>
              <a:rPr lang="zh-CN" altLang="en-US" sz="2200" dirty="0"/>
              <a:t>位的，因此它借用浮点运算器</a:t>
            </a:r>
            <a:r>
              <a:rPr lang="en-US" altLang="zh-CN" sz="2200"/>
              <a:t>80</a:t>
            </a:r>
            <a:r>
              <a:rPr lang="zh-CN" altLang="en-US" sz="2200" dirty="0"/>
              <a:t>位的寄存器来存放数据。</a:t>
            </a:r>
            <a:endParaRPr lang="zh-CN" altLang="en-US" sz="2200" dirty="0"/>
          </a:p>
          <a:p>
            <a:pPr lvl="1" indent="-347345" eaLnBrk="1" hangingPunct="1"/>
            <a:r>
              <a:rPr lang="zh-CN" altLang="en-US" sz="2200" dirty="0"/>
              <a:t>虽然借用了浮运算器的寄存器，但数据的处理或运算并不是在浮点运算器中进行，而是在专门的整数处理单元中进行。</a:t>
            </a:r>
            <a:endParaRPr lang="zh-CN" altLang="en-US" sz="2200" dirty="0"/>
          </a:p>
          <a:p>
            <a:pPr lvl="2" indent="-293370" eaLnBrk="1" hangingPunct="1"/>
            <a:r>
              <a:rPr lang="en-US" altLang="zh-CN" sz="2100"/>
              <a:t>8</a:t>
            </a:r>
            <a:r>
              <a:rPr lang="zh-CN" altLang="en-US" sz="2100" dirty="0"/>
              <a:t>个</a:t>
            </a:r>
            <a:r>
              <a:rPr lang="en-US" altLang="zh-CN" sz="2100"/>
              <a:t>80</a:t>
            </a:r>
            <a:r>
              <a:rPr lang="zh-CN" altLang="en-US" sz="2100" dirty="0"/>
              <a:t>位的浮点数据寄存器，在进行浮点运算的时候</a:t>
            </a:r>
            <a:r>
              <a:rPr lang="en-US" altLang="zh-CN" sz="2100"/>
              <a:t>ST0</a:t>
            </a:r>
            <a:r>
              <a:rPr lang="zh-CN" altLang="en-US" sz="2100" dirty="0"/>
              <a:t>～</a:t>
            </a:r>
            <a:r>
              <a:rPr lang="en-US" altLang="zh-CN" sz="2100"/>
              <a:t>ST7</a:t>
            </a:r>
            <a:endParaRPr lang="en-US" altLang="zh-CN" sz="2100"/>
          </a:p>
          <a:p>
            <a:pPr lvl="2" indent="-293370" eaLnBrk="1" hangingPunct="1"/>
            <a:r>
              <a:rPr lang="zh-CN" altLang="en-US" sz="2100" dirty="0"/>
              <a:t>在进行</a:t>
            </a:r>
            <a:r>
              <a:rPr lang="en-US" altLang="zh-CN" sz="2100"/>
              <a:t>MMX</a:t>
            </a:r>
            <a:r>
              <a:rPr lang="zh-CN" altLang="en-US" sz="2100" dirty="0"/>
              <a:t>运算的时候，</a:t>
            </a:r>
            <a:r>
              <a:rPr lang="en-US" altLang="zh-CN" sz="2100"/>
              <a:t>MM0</a:t>
            </a:r>
            <a:r>
              <a:rPr lang="zh-CN" altLang="en-US" sz="2100" dirty="0"/>
              <a:t>～</a:t>
            </a:r>
            <a:r>
              <a:rPr lang="en-US" altLang="zh-CN" sz="2100"/>
              <a:t>MM1</a:t>
            </a:r>
            <a:endParaRPr lang="en-US" altLang="zh-CN" sz="2100"/>
          </a:p>
          <a:p>
            <a:pPr lvl="1" indent="-347345" eaLnBrk="1" hangingPunct="1"/>
            <a:r>
              <a:rPr lang="zh-CN" altLang="en-US" sz="2200" dirty="0"/>
              <a:t>从总体上说，</a:t>
            </a:r>
            <a:r>
              <a:rPr lang="en-US" altLang="zh-CN" sz="2200"/>
              <a:t>MMX</a:t>
            </a:r>
            <a:r>
              <a:rPr lang="zh-CN" altLang="en-US" sz="2200" dirty="0"/>
              <a:t>指令属于整数指令。（但是这个整数指令可以处理图像、图形、音频、通讯、信号处理等其他功能）</a:t>
            </a:r>
            <a:endParaRPr lang="zh-CN" altLang="en-US" sz="2200" dirty="0"/>
          </a:p>
          <a:p>
            <a:pPr eaLnBrk="1" hangingPunct="1"/>
            <a:endParaRPr lang="en-US" altLang="zh-CN" sz="2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901700" y="1719263"/>
            <a:ext cx="7785100" cy="3575050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/>
              <a:t>MMX</a:t>
            </a:r>
            <a:r>
              <a:rPr lang="zh-CN" altLang="en-US" dirty="0">
                <a:latin typeface="Times New Roman" panose="02020603050405020304" pitchFamily="18" charset="0"/>
              </a:rPr>
              <a:t>指令的先进性体现在以下五个方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347345" eaLnBrk="1" hangingPunct="1"/>
            <a:r>
              <a:rPr lang="en-US" altLang="zh-CN"/>
              <a:t>SIMD</a:t>
            </a:r>
            <a:r>
              <a:rPr lang="zh-CN" altLang="en-US" dirty="0">
                <a:latin typeface="Times New Roman" panose="02020603050405020304" pitchFamily="18" charset="0"/>
              </a:rPr>
              <a:t>结构</a:t>
            </a:r>
            <a:r>
              <a:rPr lang="zh-CN" altLang="en-US" dirty="0"/>
              <a:t>  </a:t>
            </a:r>
            <a:endParaRPr lang="zh-CN" altLang="en-US" dirty="0"/>
          </a:p>
          <a:p>
            <a:pPr lvl="1" indent="-347345" eaLnBrk="1" hangingPunct="1"/>
            <a:r>
              <a:rPr lang="zh-CN" altLang="en-US" dirty="0">
                <a:latin typeface="Times New Roman" panose="02020603050405020304" pitchFamily="18" charset="0"/>
              </a:rPr>
              <a:t>饱和运算方式</a:t>
            </a:r>
            <a:r>
              <a:rPr lang="zh-CN" altLang="en-US" dirty="0"/>
              <a:t> </a:t>
            </a:r>
            <a:endParaRPr lang="zh-CN" altLang="en-US" dirty="0"/>
          </a:p>
          <a:p>
            <a:pPr lvl="1" indent="-347345" eaLnBrk="1" hangingPunct="1"/>
            <a:r>
              <a:rPr lang="zh-CN" altLang="en-US" dirty="0">
                <a:latin typeface="Times New Roman" panose="02020603050405020304" pitchFamily="18" charset="0"/>
              </a:rPr>
              <a:t>积和运算方式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347345" eaLnBrk="1" hangingPunct="1"/>
            <a:r>
              <a:rPr lang="zh-CN" altLang="en-US" dirty="0">
                <a:latin typeface="Times New Roman" panose="02020603050405020304" pitchFamily="18" charset="0"/>
              </a:rPr>
              <a:t>比较指令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347345" eaLnBrk="1" hangingPunct="1"/>
            <a:r>
              <a:rPr lang="zh-CN" altLang="en-US" dirty="0">
                <a:latin typeface="Times New Roman" panose="02020603050405020304" pitchFamily="18" charset="0"/>
              </a:rPr>
              <a:t>转换指令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/>
              <a:t>SIMD</a:t>
            </a:r>
            <a:r>
              <a:rPr lang="zh-CN" altLang="en-US" dirty="0">
                <a:latin typeface="Times New Roman" panose="02020603050405020304" pitchFamily="18" charset="0"/>
              </a:rPr>
              <a:t>结构：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347345" eaLnBrk="1" hangingPunct="1"/>
            <a:r>
              <a:rPr lang="zh-CN" altLang="en-US" dirty="0">
                <a:latin typeface="Times New Roman" panose="02020603050405020304" pitchFamily="18" charset="0"/>
              </a:rPr>
              <a:t>利用</a:t>
            </a:r>
            <a:r>
              <a:rPr lang="en-US" altLang="zh-CN">
                <a:latin typeface="Times New Roman" panose="02020603050405020304" pitchFamily="18" charset="0"/>
              </a:rPr>
              <a:t>CPU64</a:t>
            </a:r>
            <a:r>
              <a:rPr lang="zh-CN" altLang="en-US" dirty="0">
                <a:latin typeface="Times New Roman" panose="02020603050405020304" pitchFamily="18" charset="0"/>
              </a:rPr>
              <a:t>的带宽，一次可以并行处理</a:t>
            </a:r>
            <a:r>
              <a:rPr lang="en-US" altLang="zh-CN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</a:rPr>
              <a:t>位数据，或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个</a:t>
            </a:r>
            <a:r>
              <a:rPr lang="en-US" altLang="zh-CN"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</a:rPr>
              <a:t>位数据等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饱和运算：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347345" eaLnBrk="1" hangingPunct="1"/>
            <a:r>
              <a:rPr lang="zh-CN" altLang="en-US" dirty="0">
                <a:latin typeface="Times New Roman" panose="02020603050405020304" pitchFamily="18" charset="0"/>
              </a:rPr>
              <a:t>在运算结果</a:t>
            </a:r>
            <a:r>
              <a:rPr lang="en-US" altLang="zh-CN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最大值，按最大值计算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347345" eaLnBrk="1" hangingPunct="1"/>
            <a:r>
              <a:rPr lang="zh-CN" altLang="en-US" dirty="0">
                <a:latin typeface="Times New Roman" panose="02020603050405020304" pitchFamily="18" charset="0"/>
              </a:rPr>
              <a:t>运算结果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</a:rPr>
              <a:t>最小值，按最小值计算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347345" eaLnBrk="1" hangingPunct="1"/>
            <a:r>
              <a:rPr lang="zh-CN" altLang="en-US" dirty="0">
                <a:latin typeface="Times New Roman" panose="02020603050405020304" pitchFamily="18" charset="0"/>
              </a:rPr>
              <a:t>不用处理溢出，提高了处理能力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347345" eaLnBrk="1" hangingPunct="1"/>
            <a:r>
              <a:rPr lang="zh-CN" altLang="en-US" dirty="0">
                <a:latin typeface="Times New Roman" panose="02020603050405020304" pitchFamily="18" charset="0"/>
              </a:rPr>
              <a:t>适合于象素数据的处理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indent="-347345" eaLnBrk="1" hangingPunct="1"/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sz="2100" dirty="0"/>
              <a:t>在图像处理里经常有（比如说增加亮度）两种灰度值运算后要判断只是否大于</a:t>
            </a:r>
            <a:r>
              <a:rPr lang="en-US" altLang="zh-CN" sz="2100"/>
              <a:t>255</a:t>
            </a:r>
            <a:r>
              <a:rPr lang="zh-CN" altLang="en-US" sz="2100" dirty="0"/>
              <a:t>或小于</a:t>
            </a:r>
            <a:r>
              <a:rPr lang="en-US" altLang="zh-CN" sz="2100"/>
              <a:t>0</a:t>
            </a:r>
            <a:r>
              <a:rPr lang="zh-CN" altLang="en-US" sz="2100" dirty="0"/>
              <a:t>，根据结果再取</a:t>
            </a:r>
            <a:r>
              <a:rPr lang="en-US" altLang="zh-CN" sz="2100"/>
              <a:t>255</a:t>
            </a:r>
            <a:r>
              <a:rPr lang="zh-CN" altLang="en-US" sz="2100" dirty="0"/>
              <a:t>或</a:t>
            </a:r>
            <a:r>
              <a:rPr lang="en-US" altLang="zh-CN" sz="2100"/>
              <a:t>0</a:t>
            </a:r>
            <a:r>
              <a:rPr lang="zh-CN" altLang="en-US" sz="2100" dirty="0"/>
              <a:t>，现在只要一条指令。</a:t>
            </a:r>
            <a:br>
              <a:rPr lang="zh-CN" altLang="en-US" sz="2100" dirty="0"/>
            </a:br>
            <a:r>
              <a:rPr lang="zh-CN" altLang="en-US" sz="2100" dirty="0"/>
              <a:t>　　这几条指令分别是：</a:t>
            </a:r>
            <a:br>
              <a:rPr lang="zh-CN" altLang="en-US" sz="2100" dirty="0"/>
            </a:br>
            <a:br>
              <a:rPr lang="zh-CN" altLang="en-US" sz="2100" dirty="0"/>
            </a:br>
            <a:r>
              <a:rPr lang="zh-CN" altLang="en-US" sz="2100" dirty="0"/>
              <a:t>　　</a:t>
            </a:r>
            <a:r>
              <a:rPr lang="en-US" altLang="zh-CN" sz="2100">
                <a:solidFill>
                  <a:schemeClr val="hlink"/>
                </a:solidFill>
              </a:rPr>
              <a:t>PADDS[B,W]</a:t>
            </a:r>
            <a:r>
              <a:rPr lang="zh-CN" altLang="en-US" sz="2100" dirty="0"/>
              <a:t>　　 饱和有符号数加</a:t>
            </a:r>
            <a:r>
              <a:rPr lang="en-US" altLang="zh-CN" sz="2100"/>
              <a:t>[byte, word]</a:t>
            </a:r>
            <a:br>
              <a:rPr lang="en-US" altLang="zh-CN" sz="2100"/>
            </a:br>
            <a:r>
              <a:rPr lang="zh-CN" altLang="en-US" sz="2100" dirty="0"/>
              <a:t>　　</a:t>
            </a:r>
            <a:r>
              <a:rPr lang="en-US" altLang="zh-CN" sz="2100">
                <a:solidFill>
                  <a:schemeClr val="hlink"/>
                </a:solidFill>
              </a:rPr>
              <a:t>PADDUS[B,W]</a:t>
            </a:r>
            <a:r>
              <a:rPr lang="zh-CN" altLang="en-US" sz="2100" dirty="0"/>
              <a:t>　　饱和无符号数加</a:t>
            </a:r>
            <a:r>
              <a:rPr lang="en-US" altLang="zh-CN" sz="2100"/>
              <a:t>[byte, word]</a:t>
            </a:r>
            <a:br>
              <a:rPr lang="en-US" altLang="zh-CN" sz="2100"/>
            </a:br>
            <a:r>
              <a:rPr lang="zh-CN" altLang="en-US" sz="2100" dirty="0"/>
              <a:t>　　</a:t>
            </a:r>
            <a:r>
              <a:rPr lang="en-US" altLang="zh-CN" sz="2100">
                <a:solidFill>
                  <a:schemeClr val="hlink"/>
                </a:solidFill>
              </a:rPr>
              <a:t>PSUBS[B,W]</a:t>
            </a:r>
            <a:r>
              <a:rPr lang="zh-CN" altLang="en-US" sz="2100" dirty="0"/>
              <a:t>　　 饱和有符号数减</a:t>
            </a:r>
            <a:r>
              <a:rPr lang="en-US" altLang="zh-CN" sz="2100"/>
              <a:t>[byte, word]</a:t>
            </a:r>
            <a:br>
              <a:rPr lang="en-US" altLang="zh-CN" sz="2100"/>
            </a:br>
            <a:r>
              <a:rPr lang="zh-CN" altLang="en-US" sz="2100" dirty="0"/>
              <a:t>　　</a:t>
            </a:r>
            <a:r>
              <a:rPr lang="en-US" altLang="zh-CN" sz="2100">
                <a:solidFill>
                  <a:schemeClr val="hlink"/>
                </a:solidFill>
              </a:rPr>
              <a:t>PSUBUS[B,W]</a:t>
            </a:r>
            <a:r>
              <a:rPr lang="zh-CN" altLang="en-US" sz="2100" dirty="0"/>
              <a:t>　　饱和无符号数减</a:t>
            </a:r>
            <a:r>
              <a:rPr lang="en-US" altLang="zh-CN" sz="2100"/>
              <a:t>[byte, word]</a:t>
            </a:r>
            <a:endParaRPr lang="en-US" altLang="zh-CN" sz="2100"/>
          </a:p>
          <a:p>
            <a:pPr eaLnBrk="1" hangingPunct="1">
              <a:lnSpc>
                <a:spcPct val="90000"/>
              </a:lnSpc>
            </a:pPr>
            <a:endParaRPr lang="en-US" altLang="zh-CN" sz="2100"/>
          </a:p>
          <a:p>
            <a:pPr eaLnBrk="1" hangingPunct="1">
              <a:lnSpc>
                <a:spcPct val="90000"/>
              </a:lnSpc>
            </a:pPr>
            <a:r>
              <a:rPr lang="en-US" altLang="zh-CN" sz="2100"/>
              <a:t>PADDS[B,W]</a:t>
            </a:r>
            <a:r>
              <a:rPr lang="zh-CN" altLang="en-US" sz="2100" dirty="0"/>
              <a:t>的意思就是</a:t>
            </a:r>
            <a:r>
              <a:rPr lang="en-US" altLang="zh-CN" sz="2100"/>
              <a:t>PADDSB</a:t>
            </a:r>
            <a:r>
              <a:rPr lang="zh-CN" altLang="en-US" sz="2100" dirty="0"/>
              <a:t>和</a:t>
            </a:r>
            <a:r>
              <a:rPr lang="en-US" altLang="zh-CN" sz="2100"/>
              <a:t>PADDSW</a:t>
            </a:r>
            <a:r>
              <a:rPr lang="zh-CN" altLang="en-US" sz="2100" dirty="0"/>
              <a:t>的简写</a:t>
            </a:r>
            <a:br>
              <a:rPr lang="zh-CN" altLang="en-US" sz="2100" dirty="0"/>
            </a:br>
            <a:br>
              <a:rPr lang="zh-CN" altLang="en-US" sz="2100" dirty="0"/>
            </a:br>
            <a:endParaRPr lang="zh-CN" altLang="en-US" sz="21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6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7854950" cy="2671762"/>
          </a:xfrm>
          <a:ln/>
        </p:spPr>
        <p:txBody>
          <a:bodyPr wrap="square" lIns="91440" tIns="45720" rIns="91440" bIns="45720" anchor="t"/>
          <a:p>
            <a:pPr eaLnBrk="1" hangingPunct="1">
              <a:buClr>
                <a:schemeClr val="tx2"/>
              </a:buClr>
              <a:buSzPct val="70000"/>
              <a:buFont typeface="Wingdings" panose="05000000000000000000" pitchFamily="2" charset="2"/>
            </a:pPr>
            <a:r>
              <a:rPr lang="zh-CN" altLang="en-US" sz="2600" dirty="0"/>
              <a:t>积和运算：</a:t>
            </a:r>
            <a:endParaRPr lang="zh-CN" altLang="en-US" sz="2600" dirty="0"/>
          </a:p>
          <a:p>
            <a:pPr lvl="1" indent="-347345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</a:pPr>
            <a:r>
              <a:rPr lang="en-US" altLang="zh-CN" sz="2200"/>
              <a:t>PMADDWD</a:t>
            </a:r>
            <a:endParaRPr lang="en-US" altLang="zh-CN" sz="2200"/>
          </a:p>
          <a:p>
            <a:pPr lvl="1" indent="-347345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</a:pPr>
            <a:r>
              <a:rPr lang="zh-CN" altLang="en-US" sz="2200" dirty="0"/>
              <a:t>具有乘法－累加操作功能</a:t>
            </a:r>
            <a:endParaRPr lang="zh-CN" altLang="en-US" sz="2200" dirty="0"/>
          </a:p>
          <a:p>
            <a:pPr lvl="1" indent="-347345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</a:pPr>
            <a:r>
              <a:rPr lang="zh-CN" altLang="en-US" sz="2200" dirty="0"/>
              <a:t>适合向量计算和矩阵计算</a:t>
            </a:r>
            <a:endParaRPr lang="zh-CN" altLang="en-US" sz="2200" dirty="0"/>
          </a:p>
        </p:txBody>
      </p:sp>
      <p:pic>
        <p:nvPicPr>
          <p:cNvPr id="53252" name="Picture 4" descr="5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984375" y="3557588"/>
            <a:ext cx="5491163" cy="2501900"/>
          </a:xfr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.6.2 </a:t>
            </a:r>
            <a:r>
              <a:rPr lang="en-US" altLang="zh-CN" dirty="0"/>
              <a:t>IBM370</a:t>
            </a:r>
            <a:endParaRPr lang="en-US" altLang="zh-CN" dirty="0"/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07950" y="1719263"/>
            <a:ext cx="8229600" cy="4411662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 dirty="0"/>
              <a:t>IBM370 CPU</a:t>
            </a:r>
            <a:endParaRPr lang="en-US" altLang="zh-CN" dirty="0"/>
          </a:p>
          <a:p>
            <a:pPr lvl="1" indent="-347345" eaLnBrk="1" hangingPunct="1"/>
            <a:r>
              <a:rPr lang="en-US" altLang="zh-CN" dirty="0"/>
              <a:t>1972</a:t>
            </a:r>
            <a:r>
              <a:rPr lang="zh-CN" altLang="en-US" dirty="0"/>
              <a:t>年</a:t>
            </a:r>
            <a:endParaRPr lang="zh-CN" altLang="en-US" dirty="0"/>
          </a:p>
          <a:p>
            <a:pPr lvl="1" indent="-347345" eaLnBrk="1" hangingPunct="1"/>
            <a:r>
              <a:rPr lang="en-US" altLang="zh-CN" dirty="0"/>
              <a:t>32</a:t>
            </a:r>
            <a:r>
              <a:rPr lang="zh-CN" altLang="en-US" dirty="0"/>
              <a:t>位</a:t>
            </a:r>
            <a:endParaRPr lang="zh-CN" altLang="en-US" dirty="0"/>
          </a:p>
          <a:p>
            <a:pPr lvl="1" indent="-347345" eaLnBrk="1" hangingPunct="1"/>
            <a:r>
              <a:rPr lang="en-US" altLang="zh-CN" dirty="0"/>
              <a:t>ALU</a:t>
            </a:r>
            <a:r>
              <a:rPr lang="zh-CN" altLang="en-US" dirty="0"/>
              <a:t>的三个功能部件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寄存器结构</a:t>
            </a:r>
            <a:endParaRPr lang="zh-CN" altLang="en-US" dirty="0"/>
          </a:p>
          <a:p>
            <a:pPr lvl="1" indent="-347345" eaLnBrk="1" hangingPunct="1"/>
            <a:r>
              <a:rPr lang="en-US" altLang="zh-CN" dirty="0"/>
              <a:t>CPU</a:t>
            </a:r>
            <a:r>
              <a:rPr lang="zh-CN" altLang="en-US" dirty="0"/>
              <a:t>控制状态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管态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目态</a:t>
            </a:r>
            <a:endParaRPr lang="zh-CN" altLang="en-US" dirty="0"/>
          </a:p>
        </p:txBody>
      </p:sp>
      <p:pic>
        <p:nvPicPr>
          <p:cNvPr id="8196" name="Picture 4" descr="5a31">
            <a:hlinkClick r:id="rId1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813" y="692150"/>
            <a:ext cx="5003800" cy="5473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42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比较指令</a:t>
            </a:r>
            <a:r>
              <a:rPr lang="en-US" altLang="zh-CN"/>
              <a:t>:</a:t>
            </a:r>
            <a:endParaRPr lang="en-US" altLang="zh-CN"/>
          </a:p>
          <a:p>
            <a:pPr lvl="1" indent="-347345" algn="just" eaLnBrk="1" hangingPunct="1"/>
            <a:r>
              <a:rPr lang="en-US" altLang="zh-CN"/>
              <a:t>MMX</a:t>
            </a:r>
            <a:r>
              <a:rPr lang="zh-CN" altLang="en-US" dirty="0">
                <a:latin typeface="Times New Roman" panose="02020603050405020304" pitchFamily="18" charset="0"/>
              </a:rPr>
              <a:t>的比较指令不建立标志位，而是建立真假条件的屏蔽字。并且取消了转移指令，这是</a:t>
            </a:r>
            <a:r>
              <a:rPr lang="en-US" altLang="zh-CN"/>
              <a:t>MMX</a:t>
            </a:r>
            <a:r>
              <a:rPr lang="zh-CN" altLang="en-US" dirty="0">
                <a:latin typeface="Times New Roman" panose="02020603050405020304" pitchFamily="18" charset="0"/>
              </a:rPr>
              <a:t>技术的一个重要性能特征。</a:t>
            </a:r>
            <a:r>
              <a:rPr lang="zh-CN" altLang="en-US" dirty="0"/>
              <a:t> </a:t>
            </a:r>
            <a:endParaRPr lang="zh-CN" altLang="en-US" dirty="0"/>
          </a:p>
          <a:p>
            <a:pPr eaLnBrk="1" hangingPunct="1"/>
            <a:endParaRPr lang="en-US" altLang="zh-CN"/>
          </a:p>
        </p:txBody>
      </p:sp>
      <p:sp>
        <p:nvSpPr>
          <p:cNvPr id="54276" name="Rectangle 4"/>
          <p:cNvSpPr/>
          <p:nvPr/>
        </p:nvSpPr>
        <p:spPr>
          <a:xfrm>
            <a:off x="3605213" y="30003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4277" name="Picture 5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0" y="3733800"/>
            <a:ext cx="5029200" cy="2230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idx="1"/>
          </p:nvPr>
        </p:nvSpPr>
        <p:spPr>
          <a:xfrm>
            <a:off x="1257300" y="1524000"/>
            <a:ext cx="7772400" cy="5145088"/>
          </a:xfrm>
          <a:ln/>
        </p:spPr>
        <p:txBody>
          <a:bodyPr wrap="square" lIns="91440" tIns="45720" rIns="91440" bIns="45720" anchor="t"/>
          <a:p>
            <a:pPr algn="just" eaLnBrk="1" hangingPunct="1"/>
            <a:r>
              <a:rPr lang="zh-CN" altLang="en-US" dirty="0">
                <a:latin typeface="Times New Roman" panose="02020603050405020304" pitchFamily="18" charset="0"/>
              </a:rPr>
              <a:t>转换指令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endParaRPr lang="en-US" altLang="zh-CN">
              <a:latin typeface="Times New Roman" panose="02020603050405020304" pitchFamily="18" charset="0"/>
            </a:endParaRPr>
          </a:p>
          <a:p>
            <a:pPr lvl="1" indent="-347345" algn="just" eaLnBrk="1" hangingPunct="1"/>
            <a:r>
              <a:rPr lang="en-US" altLang="zh-CN"/>
              <a:t> MMX</a:t>
            </a:r>
            <a:r>
              <a:rPr lang="zh-CN" altLang="en-US" dirty="0">
                <a:latin typeface="Times New Roman" panose="02020603050405020304" pitchFamily="18" charset="0"/>
              </a:rPr>
              <a:t>的转换指令，是紧缩或解紧缩指令，能方便地完成各种精度的数据转换，其中紧缩指令带有饱和操作。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2" indent="-293370" algn="just" eaLnBrk="1" hangingPunct="1"/>
            <a:r>
              <a:rPr lang="en-US" altLang="zh-CN"/>
              <a:t>PACKUSWB</a:t>
            </a:r>
            <a:r>
              <a:rPr lang="zh-CN" altLang="en-US" dirty="0"/>
              <a:t>　　　　　　 </a:t>
            </a:r>
            <a:endParaRPr lang="zh-CN" altLang="en-US" dirty="0"/>
          </a:p>
          <a:p>
            <a:pPr lvl="3" algn="just" eaLnBrk="1" hangingPunct="1"/>
            <a:r>
              <a:rPr lang="zh-CN" altLang="en-US" dirty="0"/>
              <a:t>有符号数</a:t>
            </a:r>
            <a:r>
              <a:rPr lang="en-US" altLang="zh-CN"/>
              <a:t>WORD</a:t>
            </a:r>
            <a:r>
              <a:rPr lang="zh-CN" altLang="en-US" dirty="0"/>
              <a:t>带饱和压缩成无符号</a:t>
            </a:r>
            <a:r>
              <a:rPr lang="en-US" altLang="zh-CN"/>
              <a:t>BYTE</a:t>
            </a:r>
            <a:endParaRPr lang="en-US" altLang="zh-CN"/>
          </a:p>
          <a:p>
            <a:pPr lvl="2" indent="-293370" algn="just" eaLnBrk="1" hangingPunct="1"/>
            <a:r>
              <a:rPr lang="en-US" altLang="zh-CN"/>
              <a:t>PACKSS[WB,DW]</a:t>
            </a:r>
            <a:r>
              <a:rPr lang="zh-CN" altLang="en-US" dirty="0"/>
              <a:t>　</a:t>
            </a:r>
            <a:endParaRPr lang="zh-CN" altLang="en-US" dirty="0"/>
          </a:p>
          <a:p>
            <a:pPr lvl="3" algn="just" eaLnBrk="1" hangingPunct="1"/>
            <a:r>
              <a:rPr lang="zh-CN" altLang="en-US" dirty="0"/>
              <a:t>有符号数带饱和压缩成有符号数</a:t>
            </a:r>
            <a:r>
              <a:rPr lang="en-US" altLang="zh-CN"/>
              <a:t>[word-&gt;</a:t>
            </a:r>
            <a:r>
              <a:rPr lang="en-US" altLang="zh-CN" err="1"/>
              <a:t>byte,dword</a:t>
            </a:r>
            <a:r>
              <a:rPr lang="en-US" altLang="zh-CN"/>
              <a:t>-&gt;word]</a:t>
            </a:r>
            <a:endParaRPr lang="en-US" altLang="zh-CN"/>
          </a:p>
        </p:txBody>
      </p:sp>
      <p:sp>
        <p:nvSpPr>
          <p:cNvPr id="55300" name="Rectangle 4"/>
          <p:cNvSpPr/>
          <p:nvPr/>
        </p:nvSpPr>
        <p:spPr>
          <a:xfrm>
            <a:off x="3486150" y="3048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algn="just" eaLnBrk="1" hangingPunct="1">
              <a:lnSpc>
                <a:spcPct val="90000"/>
              </a:lnSpc>
            </a:pPr>
            <a:r>
              <a:rPr lang="zh-CN" altLang="en-US" sz="2100" dirty="0">
                <a:latin typeface="Times New Roman" panose="02020603050405020304" pitchFamily="18" charset="0"/>
              </a:rPr>
              <a:t>下面以</a:t>
            </a:r>
            <a:r>
              <a:rPr lang="en-US" altLang="zh-CN" sz="2100">
                <a:latin typeface="Times New Roman" panose="02020603050405020304" pitchFamily="18" charset="0"/>
              </a:rPr>
              <a:t>PACKSSDW</a:t>
            </a:r>
            <a:r>
              <a:rPr lang="zh-CN" altLang="en-US" sz="2100" dirty="0">
                <a:latin typeface="Times New Roman" panose="02020603050405020304" pitchFamily="18" charset="0"/>
              </a:rPr>
              <a:t>来说明：</a:t>
            </a:r>
            <a:endParaRPr lang="zh-CN" altLang="en-US" sz="2100" dirty="0">
              <a:latin typeface="Times New Roman" panose="02020603050405020304" pitchFamily="18" charset="0"/>
            </a:endParaRPr>
          </a:p>
          <a:p>
            <a:pPr lvl="1" indent="-347345" algn="just" eaLnBrk="1" hangingPunct="1">
              <a:lnSpc>
                <a:spcPct val="9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将</a:t>
            </a:r>
            <a:r>
              <a:rPr lang="en-US" altLang="zh-CN" sz="2200">
                <a:latin typeface="Times New Roman" panose="02020603050405020304" pitchFamily="18" charset="0"/>
              </a:rPr>
              <a:t>64</a:t>
            </a:r>
            <a:r>
              <a:rPr lang="zh-CN" altLang="en-US" sz="2200" dirty="0">
                <a:latin typeface="Times New Roman" panose="02020603050405020304" pitchFamily="18" charset="0"/>
              </a:rPr>
              <a:t>位有符号源操作、和</a:t>
            </a:r>
            <a:r>
              <a:rPr lang="en-US" altLang="zh-CN" sz="2200">
                <a:latin typeface="Times New Roman" panose="02020603050405020304" pitchFamily="18" charset="0"/>
              </a:rPr>
              <a:t>64</a:t>
            </a:r>
            <a:r>
              <a:rPr lang="zh-CN" altLang="en-US" sz="2200" dirty="0">
                <a:latin typeface="Times New Roman" panose="02020603050405020304" pitchFamily="18" charset="0"/>
              </a:rPr>
              <a:t>位有符号目的操作数，紧缩成</a:t>
            </a:r>
            <a:r>
              <a:rPr lang="en-US" altLang="zh-CN" sz="2200">
                <a:latin typeface="Times New Roman" panose="02020603050405020304" pitchFamily="18" charset="0"/>
              </a:rPr>
              <a:t>64</a:t>
            </a:r>
            <a:r>
              <a:rPr lang="zh-CN" altLang="en-US" sz="2200" dirty="0">
                <a:latin typeface="Times New Roman" panose="02020603050405020304" pitchFamily="18" charset="0"/>
              </a:rPr>
              <a:t>位有符号数。</a:t>
            </a:r>
            <a:endParaRPr lang="zh-CN" altLang="en-US" sz="2200" dirty="0">
              <a:latin typeface="Times New Roman" panose="02020603050405020304" pitchFamily="18" charset="0"/>
            </a:endParaRPr>
          </a:p>
          <a:p>
            <a:pPr lvl="1" indent="-347345" algn="just" eaLnBrk="1" hangingPunct="1">
              <a:lnSpc>
                <a:spcPct val="90000"/>
              </a:lnSpc>
            </a:pPr>
            <a:r>
              <a:rPr lang="zh-CN" altLang="en-US" sz="2200" dirty="0">
                <a:latin typeface="Times New Roman" panose="02020603050405020304" pitchFamily="18" charset="0"/>
              </a:rPr>
              <a:t>带有饱和操作，如果超出范围，则为</a:t>
            </a:r>
            <a:r>
              <a:rPr lang="en-US" altLang="zh-CN" sz="2200">
                <a:latin typeface="Times New Roman" panose="02020603050405020304" pitchFamily="18" charset="0"/>
              </a:rPr>
              <a:t>FFFFH</a:t>
            </a:r>
            <a:endParaRPr lang="en-US" altLang="zh-CN" sz="22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6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1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1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1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1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1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sz="2100" dirty="0">
                <a:latin typeface="Times New Roman" panose="02020603050405020304" pitchFamily="18" charset="0"/>
              </a:rPr>
              <a:t>转换指令广泛用于矩阵的行列转换 </a:t>
            </a:r>
            <a:endParaRPr lang="zh-CN" altLang="en-US" sz="2100" dirty="0"/>
          </a:p>
          <a:p>
            <a:pPr eaLnBrk="1" hangingPunct="1">
              <a:lnSpc>
                <a:spcPct val="90000"/>
              </a:lnSpc>
            </a:pPr>
            <a:endParaRPr lang="en-US" altLang="zh-CN" sz="2600"/>
          </a:p>
        </p:txBody>
      </p:sp>
      <p:pic>
        <p:nvPicPr>
          <p:cNvPr id="56324" name="Picture 4" descr="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713" y="3141663"/>
            <a:ext cx="6172200" cy="2165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解紧缩指令</a:t>
            </a:r>
            <a:endParaRPr lang="zh-CN" altLang="en-US" dirty="0"/>
          </a:p>
          <a:p>
            <a:pPr lvl="1" indent="-347345" algn="just" eaLnBrk="1" hangingPunct="1">
              <a:lnSpc>
                <a:spcPct val="90000"/>
              </a:lnSpc>
            </a:pPr>
            <a:r>
              <a:rPr lang="en-US" altLang="zh-CN"/>
              <a:t>PUNPCKH[BW,WD,DQ]</a:t>
            </a:r>
            <a:r>
              <a:rPr lang="zh-CN" altLang="en-US" dirty="0"/>
              <a:t>　　</a:t>
            </a:r>
            <a:endParaRPr lang="zh-CN" altLang="en-US" dirty="0"/>
          </a:p>
          <a:p>
            <a:pPr lvl="2" indent="-293370" algn="just" eaLnBrk="1" hangingPunct="1">
              <a:lnSpc>
                <a:spcPct val="90000"/>
              </a:lnSpc>
            </a:pPr>
            <a:r>
              <a:rPr lang="zh-CN" altLang="en-US" dirty="0"/>
              <a:t>交错放置两数的高位</a:t>
            </a:r>
            <a:endParaRPr lang="zh-CN" altLang="en-US" dirty="0"/>
          </a:p>
          <a:p>
            <a:pPr lvl="2" indent="-293370" algn="just" eaLnBrk="1" hangingPunct="1">
              <a:lnSpc>
                <a:spcPct val="90000"/>
              </a:lnSpc>
            </a:pPr>
            <a:r>
              <a:rPr lang="en-US" altLang="zh-CN"/>
              <a:t>[byte-&gt;</a:t>
            </a:r>
            <a:r>
              <a:rPr lang="en-US" altLang="zh-CN" err="1"/>
              <a:t>word,word</a:t>
            </a:r>
            <a:r>
              <a:rPr lang="en-US" altLang="zh-CN"/>
              <a:t>-&gt;</a:t>
            </a:r>
            <a:r>
              <a:rPr lang="en-US" altLang="zh-CN" err="1"/>
              <a:t>dword,dword</a:t>
            </a:r>
            <a:r>
              <a:rPr lang="en-US" altLang="zh-CN"/>
              <a:t>-&gt;</a:t>
            </a:r>
            <a:r>
              <a:rPr lang="en-US" altLang="zh-CN" err="1"/>
              <a:t>qword</a:t>
            </a:r>
            <a:r>
              <a:rPr lang="en-US" altLang="zh-CN"/>
              <a:t>]</a:t>
            </a:r>
            <a:endParaRPr lang="en-US" altLang="zh-CN"/>
          </a:p>
          <a:p>
            <a:pPr lvl="1" indent="-347345" algn="just" eaLnBrk="1" hangingPunct="1">
              <a:lnSpc>
                <a:spcPct val="90000"/>
              </a:lnSpc>
            </a:pPr>
            <a:endParaRPr lang="en-US" altLang="zh-CN"/>
          </a:p>
          <a:p>
            <a:pPr lvl="1" indent="-347345" algn="just" eaLnBrk="1" hangingPunct="1">
              <a:lnSpc>
                <a:spcPct val="90000"/>
              </a:lnSpc>
            </a:pPr>
            <a:endParaRPr lang="en-US" altLang="zh-CN"/>
          </a:p>
          <a:p>
            <a:pPr lvl="1" indent="-347345" algn="just" eaLnBrk="1" hangingPunct="1">
              <a:lnSpc>
                <a:spcPct val="90000"/>
              </a:lnSpc>
            </a:pPr>
            <a:endParaRPr lang="en-US" altLang="zh-CN"/>
          </a:p>
          <a:p>
            <a:pPr lvl="1" indent="-347345" algn="just" eaLnBrk="1" hangingPunct="1">
              <a:lnSpc>
                <a:spcPct val="90000"/>
              </a:lnSpc>
            </a:pPr>
            <a:r>
              <a:rPr lang="en-US" altLang="zh-CN"/>
              <a:t>PUNPCKL[BW,WD,DQ]</a:t>
            </a:r>
            <a:r>
              <a:rPr lang="zh-CN" altLang="en-US" dirty="0"/>
              <a:t>　　</a:t>
            </a:r>
            <a:endParaRPr lang="zh-CN" altLang="en-US" dirty="0"/>
          </a:p>
          <a:p>
            <a:pPr lvl="2" indent="-293370" algn="just" eaLnBrk="1" hangingPunct="1">
              <a:lnSpc>
                <a:spcPct val="90000"/>
              </a:lnSpc>
            </a:pPr>
            <a:r>
              <a:rPr lang="zh-CN" altLang="en-US" dirty="0"/>
              <a:t>交错放置两数的低位</a:t>
            </a:r>
            <a:endParaRPr lang="zh-CN" altLang="en-US" dirty="0"/>
          </a:p>
          <a:p>
            <a:pPr lvl="2" indent="-293370" algn="just" eaLnBrk="1" hangingPunct="1">
              <a:lnSpc>
                <a:spcPct val="90000"/>
              </a:lnSpc>
            </a:pPr>
            <a:r>
              <a:rPr lang="en-US" altLang="zh-CN"/>
              <a:t>[byte-&gt;</a:t>
            </a:r>
            <a:r>
              <a:rPr lang="en-US" altLang="zh-CN" err="1"/>
              <a:t>word,word</a:t>
            </a:r>
            <a:r>
              <a:rPr lang="en-US" altLang="zh-CN"/>
              <a:t>-&gt;</a:t>
            </a:r>
            <a:r>
              <a:rPr lang="en-US" altLang="zh-CN" err="1"/>
              <a:t>dword,dword</a:t>
            </a:r>
            <a:r>
              <a:rPr lang="en-US" altLang="zh-CN"/>
              <a:t>-&gt;</a:t>
            </a:r>
            <a:r>
              <a:rPr lang="en-US" altLang="zh-CN" err="1"/>
              <a:t>qword</a:t>
            </a:r>
            <a:r>
              <a:rPr lang="en-US" altLang="zh-CN"/>
              <a:t>] </a:t>
            </a:r>
            <a:endParaRPr lang="en-US" altLang="zh-CN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zh-CN" sz="2600"/>
          </a:p>
          <a:p>
            <a:pPr eaLnBrk="1" hangingPunct="1">
              <a:lnSpc>
                <a:spcPct val="90000"/>
              </a:lnSpc>
            </a:pPr>
            <a:endParaRPr lang="en-US" altLang="zh-CN"/>
          </a:p>
        </p:txBody>
      </p:sp>
      <p:pic>
        <p:nvPicPr>
          <p:cNvPr id="57348" name="Picture 4" descr="MMXSynopsis-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050" y="2997200"/>
            <a:ext cx="6119813" cy="1624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83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lvl="1" indent="-347345" eaLnBrk="1" hangingPunct="1"/>
            <a:r>
              <a:rPr lang="zh-CN" altLang="en-US" dirty="0"/>
              <a:t>由于使用了浮点数寄存器，</a:t>
            </a:r>
            <a:r>
              <a:rPr lang="en-US" altLang="zh-CN"/>
              <a:t>Intel</a:t>
            </a:r>
            <a:r>
              <a:rPr lang="zh-CN" altLang="en-US" dirty="0"/>
              <a:t>的</a:t>
            </a:r>
            <a:r>
              <a:rPr lang="en-US" altLang="zh-CN"/>
              <a:t>Pentium MMX</a:t>
            </a:r>
            <a:r>
              <a:rPr lang="zh-CN" altLang="en-US" dirty="0"/>
              <a:t>在切换执行浮点指令和</a:t>
            </a:r>
            <a:r>
              <a:rPr lang="en-US" altLang="zh-CN"/>
              <a:t>MMX</a:t>
            </a:r>
            <a:r>
              <a:rPr lang="zh-CN" altLang="en-US" dirty="0"/>
              <a:t>指令之间有一个状态转换过程，该过程大约要</a:t>
            </a:r>
            <a:r>
              <a:rPr lang="en-US" altLang="zh-CN"/>
              <a:t>50</a:t>
            </a:r>
            <a:r>
              <a:rPr lang="zh-CN" altLang="en-US" dirty="0"/>
              <a:t>个时钟周期。因此如果大量混用</a:t>
            </a:r>
            <a:r>
              <a:rPr lang="en-US" altLang="zh-CN"/>
              <a:t>MMX</a:t>
            </a:r>
            <a:r>
              <a:rPr lang="zh-CN" altLang="en-US" dirty="0"/>
              <a:t>指令和浮点指令，会降低</a:t>
            </a:r>
            <a:r>
              <a:rPr lang="en-US" altLang="zh-CN"/>
              <a:t>CPU</a:t>
            </a:r>
            <a:r>
              <a:rPr lang="zh-CN" altLang="en-US" dirty="0"/>
              <a:t>的执行效率。</a:t>
            </a:r>
            <a:endParaRPr lang="zh-CN" altLang="en-US" dirty="0"/>
          </a:p>
          <a:p>
            <a:pPr lvl="3" eaLnBrk="1" hangingPunct="1"/>
            <a:endParaRPr lang="en-US" altLang="zh-CN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>
                <a:solidFill>
                  <a:schemeClr val="tx1"/>
                </a:solidFill>
              </a:rPr>
              <a:t>.9 </a:t>
            </a:r>
            <a:r>
              <a:rPr lang="zh-CN" altLang="en-US" dirty="0">
                <a:solidFill>
                  <a:schemeClr val="tx1"/>
                </a:solidFill>
              </a:rPr>
              <a:t>多媒体 </a:t>
            </a:r>
            <a:r>
              <a:rPr lang="en-US" altLang="zh-CN">
                <a:solidFill>
                  <a:schemeClr val="tx1"/>
                </a:solidFill>
              </a:rPr>
              <a:t>CPU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59395" name="Rectangle 3"/>
          <p:cNvSpPr>
            <a:spLocks noGrp="1"/>
          </p:cNvSpPr>
          <p:nvPr>
            <p:ph idx="1"/>
          </p:nvPr>
        </p:nvSpPr>
        <p:spPr>
          <a:xfrm>
            <a:off x="611188" y="1484313"/>
            <a:ext cx="7626350" cy="464185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sz="3400" dirty="0"/>
              <a:t>动态执行技术</a:t>
            </a:r>
            <a:endParaRPr lang="zh-CN" altLang="en-US" sz="3400" dirty="0"/>
          </a:p>
          <a:p>
            <a:pPr lvl="1" indent="-347345" eaLnBrk="1" hangingPunct="1">
              <a:lnSpc>
                <a:spcPct val="80000"/>
              </a:lnSpc>
            </a:pPr>
            <a:r>
              <a:rPr lang="zh-CN" altLang="en-US" dirty="0"/>
              <a:t>通过预测程序流来调整指令的执行，分析程序的数据流来选择指令执行的最佳顺序</a:t>
            </a:r>
            <a:endParaRPr lang="zh-CN" altLang="en-US" dirty="0"/>
          </a:p>
          <a:p>
            <a:pPr lvl="1" indent="-347345" eaLnBrk="1" hangingPunct="1">
              <a:lnSpc>
                <a:spcPct val="80000"/>
              </a:lnSpc>
            </a:pPr>
            <a:r>
              <a:rPr lang="zh-CN" altLang="en-US" dirty="0"/>
              <a:t>涉及数据相关性、指令调度法、转移预测法、指令的发射顺序和完成顺序等流水技术</a:t>
            </a:r>
            <a:endParaRPr lang="zh-CN" altLang="en-US" dirty="0"/>
          </a:p>
          <a:p>
            <a:pPr lvl="1" indent="-347345" eaLnBrk="1" hangingPunct="1">
              <a:lnSpc>
                <a:spcPct val="80000"/>
              </a:lnSpc>
            </a:pPr>
            <a:r>
              <a:rPr lang="zh-CN" altLang="en-US" dirty="0"/>
              <a:t>适合</a:t>
            </a:r>
            <a:r>
              <a:rPr lang="en-US" altLang="zh-CN"/>
              <a:t>MMX</a:t>
            </a:r>
            <a:r>
              <a:rPr lang="zh-CN" altLang="en-US" dirty="0"/>
              <a:t>指令的加速执行 </a:t>
            </a:r>
            <a:endParaRPr lang="zh-CN" altLang="en-US" dirty="0"/>
          </a:p>
          <a:p>
            <a:pPr lvl="1" indent="-347345" eaLnBrk="1" hangingPunct="1">
              <a:lnSpc>
                <a:spcPct val="80000"/>
              </a:lnSpc>
            </a:pPr>
            <a:r>
              <a:rPr lang="zh-CN" altLang="en-US" dirty="0"/>
              <a:t>实现的关键技术：</a:t>
            </a:r>
            <a:endParaRPr lang="zh-CN" altLang="en-US" dirty="0"/>
          </a:p>
          <a:p>
            <a:pPr lvl="2" indent="-293370" eaLnBrk="1" hangingPunct="1">
              <a:lnSpc>
                <a:spcPct val="80000"/>
              </a:lnSpc>
            </a:pPr>
            <a:r>
              <a:rPr lang="zh-CN" altLang="en-US" dirty="0"/>
              <a:t>取消“取指”、“执行”的时间顺序，采用指令缓冲池</a:t>
            </a:r>
            <a:endParaRPr lang="zh-CN" altLang="en-US" dirty="0"/>
          </a:p>
          <a:p>
            <a:pPr lvl="2" indent="-293370" eaLnBrk="1" hangingPunct="1">
              <a:lnSpc>
                <a:spcPct val="80000"/>
              </a:lnSpc>
            </a:pPr>
            <a:r>
              <a:rPr lang="zh-CN" altLang="en-US" dirty="0"/>
              <a:t>允许执行单元在一个较大的范围内调遣和执行可以译码过的指令</a:t>
            </a:r>
            <a:endParaRPr lang="zh-CN" altLang="en-US" dirty="0"/>
          </a:p>
          <a:p>
            <a:pPr lvl="1" indent="-347345" eaLnBrk="1" hangingPunct="1">
              <a:lnSpc>
                <a:spcPct val="80000"/>
              </a:lnSpc>
            </a:pPr>
            <a:endParaRPr lang="zh-CN" altLang="en-US" sz="1700" dirty="0"/>
          </a:p>
          <a:p>
            <a:pPr eaLnBrk="1" hangingPunct="1">
              <a:lnSpc>
                <a:spcPct val="80000"/>
              </a:lnSpc>
            </a:pPr>
            <a:endParaRPr lang="en-US" altLang="zh-CN" sz="2100"/>
          </a:p>
        </p:txBody>
      </p:sp>
      <p:sp>
        <p:nvSpPr>
          <p:cNvPr id="59396" name="Rectangle 4"/>
          <p:cNvSpPr/>
          <p:nvPr/>
        </p:nvSpPr>
        <p:spPr>
          <a:xfrm>
            <a:off x="3486150" y="2547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AutoShape 5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dirty="0"/>
              <a:t>核心结构示意图看下图</a:t>
            </a:r>
            <a:endParaRPr lang="zh-CN" altLang="en-US" sz="4800" dirty="0"/>
          </a:p>
        </p:txBody>
      </p:sp>
      <p:pic>
        <p:nvPicPr>
          <p:cNvPr id="60419" name="Picture 3" descr="D:\jinerwork\组成\白中英版改编\Chap05\Images\5.46.gif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1619250" y="1773238"/>
            <a:ext cx="5688013" cy="4256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0420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61442" name="Rectangle 2"/>
          <p:cNvSpPr>
            <a:spLocks noGrp="1"/>
          </p:cNvSpPr>
          <p:nvPr>
            <p:ph idx="1"/>
          </p:nvPr>
        </p:nvSpPr>
        <p:spPr>
          <a:xfrm>
            <a:off x="1331913" y="1773238"/>
            <a:ext cx="7200900" cy="3887787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/>
              <a:t>取指</a:t>
            </a:r>
            <a:r>
              <a:rPr lang="en-US" altLang="zh-CN"/>
              <a:t>/</a:t>
            </a:r>
            <a:r>
              <a:rPr lang="zh-CN" altLang="en-US" dirty="0"/>
              <a:t>译码单元：</a:t>
            </a:r>
            <a:endParaRPr lang="zh-CN" altLang="en-US" dirty="0"/>
          </a:p>
          <a:p>
            <a:pPr lvl="1" indent="-347345" eaLnBrk="1" hangingPunct="1">
              <a:lnSpc>
                <a:spcPct val="90000"/>
              </a:lnSpc>
            </a:pPr>
            <a:r>
              <a:rPr lang="zh-CN" altLang="en-US" dirty="0"/>
              <a:t>从指令</a:t>
            </a:r>
            <a:r>
              <a:rPr lang="en-US" altLang="zh-CN"/>
              <a:t>cache</a:t>
            </a:r>
            <a:r>
              <a:rPr lang="zh-CN" altLang="en-US" dirty="0"/>
              <a:t>取指，</a:t>
            </a:r>
            <a:endParaRPr lang="zh-CN" altLang="en-US" dirty="0"/>
          </a:p>
          <a:p>
            <a:pPr lvl="1" indent="-347345" eaLnBrk="1" hangingPunct="1">
              <a:lnSpc>
                <a:spcPct val="90000"/>
              </a:lnSpc>
            </a:pPr>
            <a:r>
              <a:rPr lang="en-US" altLang="zh-CN"/>
              <a:t>3</a:t>
            </a:r>
            <a:r>
              <a:rPr lang="zh-CN" altLang="en-US" dirty="0"/>
              <a:t>个并行译码</a:t>
            </a:r>
            <a:r>
              <a:rPr lang="en-US" altLang="zh-CN"/>
              <a:t>ID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调遣</a:t>
            </a:r>
            <a:r>
              <a:rPr lang="en-US" altLang="zh-CN"/>
              <a:t>/</a:t>
            </a:r>
            <a:r>
              <a:rPr lang="zh-CN" altLang="en-US" dirty="0"/>
              <a:t>执行单元：</a:t>
            </a:r>
            <a:endParaRPr lang="zh-CN" altLang="en-US" dirty="0"/>
          </a:p>
          <a:p>
            <a:pPr lvl="1" indent="-347345" eaLnBrk="1" hangingPunct="1">
              <a:lnSpc>
                <a:spcPct val="90000"/>
              </a:lnSpc>
            </a:pPr>
            <a:r>
              <a:rPr lang="zh-CN" altLang="en-US" sz="2200" dirty="0"/>
              <a:t>从数据</a:t>
            </a:r>
            <a:r>
              <a:rPr lang="en-US" altLang="zh-CN" sz="2200"/>
              <a:t>cache</a:t>
            </a:r>
            <a:r>
              <a:rPr lang="zh-CN" altLang="en-US" sz="2200" dirty="0"/>
              <a:t>接受数据流，依数据和资源的相关性规划微操作的执行，并暂存推测执行的结果。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回收单元：</a:t>
            </a:r>
            <a:endParaRPr lang="zh-CN" altLang="en-US" sz="2600" dirty="0"/>
          </a:p>
          <a:p>
            <a:pPr lvl="1" indent="-347345" eaLnBrk="1" hangingPunct="1">
              <a:lnSpc>
                <a:spcPct val="90000"/>
              </a:lnSpc>
            </a:pPr>
            <a:r>
              <a:rPr lang="zh-CN" altLang="en-US" sz="2200" dirty="0"/>
              <a:t>找出那些已被执行完的微操作，并按原始顺序对它们重新排序，按原顺序逐个回收。</a:t>
            </a:r>
            <a:endParaRPr lang="zh-CN" altLang="en-US" sz="2200" dirty="0"/>
          </a:p>
        </p:txBody>
      </p:sp>
      <p:sp>
        <p:nvSpPr>
          <p:cNvPr id="61443" name="Text Box 3"/>
          <p:cNvSpPr txBox="1"/>
          <p:nvPr/>
        </p:nvSpPr>
        <p:spPr>
          <a:xfrm>
            <a:off x="1023938" y="679450"/>
            <a:ext cx="4129087" cy="7620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4400" b="1">
                <a:latin typeface="Arial" panose="020B0604020202020204" pitchFamily="34" charset="0"/>
                <a:ea typeface="宋体" panose="02010600030101010101" pitchFamily="2" charset="-122"/>
              </a:rPr>
              <a:t>5.9 </a:t>
            </a:r>
            <a:r>
              <a:rPr lang="zh-CN" altLang="en-US" sz="4400" b="1" dirty="0">
                <a:latin typeface="Arial" panose="020B0604020202020204" pitchFamily="34" charset="0"/>
                <a:ea typeface="宋体" panose="02010600030101010101" pitchFamily="2" charset="-122"/>
              </a:rPr>
              <a:t>多媒体 </a:t>
            </a:r>
            <a:r>
              <a:rPr lang="en-US" altLang="zh-CN" sz="4400" b="1"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  <a:endParaRPr lang="en-US" altLang="zh-CN" sz="4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323850" y="333375"/>
            <a:ext cx="7772400" cy="685800"/>
          </a:xfrm>
          <a:ln/>
        </p:spPr>
        <p:txBody>
          <a:bodyPr wrap="square" lIns="91440" tIns="45720" rIns="91440" bIns="45720" anchor="b"/>
          <a:p>
            <a:pPr algn="ctr" eaLnBrk="1" hangingPunct="1"/>
            <a:r>
              <a:rPr lang="zh-CN" altLang="en-US" dirty="0"/>
              <a:t>第五章小结</a:t>
            </a:r>
            <a:endParaRPr lang="zh-CN" altLang="en-US" dirty="0"/>
          </a:p>
        </p:txBody>
      </p:sp>
      <p:sp>
        <p:nvSpPr>
          <p:cNvPr id="183299" name="Rectangle 3"/>
          <p:cNvSpPr>
            <a:spLocks noGrp="1"/>
          </p:cNvSpPr>
          <p:nvPr>
            <p:ph idx="1"/>
          </p:nvPr>
        </p:nvSpPr>
        <p:spPr>
          <a:xfrm>
            <a:off x="250825" y="981075"/>
            <a:ext cx="8077200" cy="5257800"/>
          </a:xfrm>
          <a:ln/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500"/>
              <a:t>CPU</a:t>
            </a:r>
            <a:r>
              <a:rPr lang="zh-CN" altLang="en-US" sz="2500" dirty="0"/>
              <a:t>是计算机的中央处理部件，具有指令控制、操作控制、时间控制、数据加工等基本功能。早期的</a:t>
            </a:r>
            <a:r>
              <a:rPr lang="en-US" altLang="zh-CN" sz="2500"/>
              <a:t>CPU</a:t>
            </a:r>
            <a:r>
              <a:rPr lang="zh-CN" altLang="en-US" sz="2500" dirty="0"/>
              <a:t>由运算器和控制器两大部分组成。随着高密度集成电路技术的发展，当今的</a:t>
            </a:r>
            <a:r>
              <a:rPr lang="en-US" altLang="zh-CN" sz="2500"/>
              <a:t>CPU</a:t>
            </a:r>
            <a:r>
              <a:rPr lang="zh-CN" altLang="en-US" sz="2500" dirty="0"/>
              <a:t>芯片变成运算器、</a:t>
            </a:r>
            <a:r>
              <a:rPr lang="en-US" altLang="zh-CN" sz="2500"/>
              <a:t>cache</a:t>
            </a:r>
            <a:r>
              <a:rPr lang="zh-CN" altLang="en-US" sz="2500" dirty="0"/>
              <a:t>和控制器三大部分，其中还包括浮点运算器、存储管理部件等。</a:t>
            </a:r>
            <a:endParaRPr lang="zh-CN" altLang="en-US" sz="25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500"/>
              <a:t>CPU</a:t>
            </a:r>
            <a:r>
              <a:rPr lang="zh-CN" altLang="en-US" sz="2500" dirty="0"/>
              <a:t>中至少要有如下六类寄存器：指令寄存器、程序计数器、地址寄存器、数据缓冲寄存器、通用寄存器、状态条件寄存器。</a:t>
            </a:r>
            <a:r>
              <a:rPr lang="en-US" altLang="zh-CN" sz="2500"/>
              <a:t>CPU</a:t>
            </a:r>
            <a:r>
              <a:rPr lang="zh-CN" altLang="en-US" sz="2500" dirty="0"/>
              <a:t>从存储器取出一条指令并执行这条指令的时间和称为指令周期。</a:t>
            </a:r>
            <a:r>
              <a:rPr lang="en-US" altLang="zh-CN" sz="2500"/>
              <a:t>CISC</a:t>
            </a:r>
            <a:r>
              <a:rPr lang="zh-CN" altLang="en-US" sz="2500" dirty="0"/>
              <a:t>中，由于各种指令的操作功能不同，各种指令的指令周期是不尽相同的。划分指令周期，是设计操作控制器的重要依据。</a:t>
            </a:r>
            <a:endParaRPr lang="zh-CN" altLang="en-US" sz="2500" dirty="0"/>
          </a:p>
        </p:txBody>
      </p:sp>
      <p:sp>
        <p:nvSpPr>
          <p:cNvPr id="62468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299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299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charRg st="126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3299">
                                            <p:txEl>
                                              <p:charRg st="126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3299">
                                            <p:txEl>
                                              <p:charRg st="126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dirty="0"/>
              <a:t>第五章小结</a:t>
            </a:r>
            <a:endParaRPr lang="zh-CN" altLang="en-US" dirty="0"/>
          </a:p>
        </p:txBody>
      </p:sp>
      <p:sp>
        <p:nvSpPr>
          <p:cNvPr id="6349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en-US" altLang="zh-CN" sz="2500"/>
              <a:t>RISC</a:t>
            </a:r>
            <a:r>
              <a:rPr lang="zh-CN" altLang="en-US" sz="2500" dirty="0"/>
              <a:t>中，由于流水执行，大部分指令在一个机器周期完成。时序信号产生器提供</a:t>
            </a:r>
            <a:r>
              <a:rPr lang="en-US" altLang="zh-CN" sz="2500"/>
              <a:t>CPU</a:t>
            </a:r>
            <a:r>
              <a:rPr lang="zh-CN" altLang="en-US" sz="2500" dirty="0"/>
              <a:t>周期（也称机器周期）所需的时序信号。操作控制器利用这些时序信号进行定时，有条不紊地取出一条指令并执行这条指令。</a:t>
            </a:r>
            <a:endParaRPr lang="zh-CN" altLang="en-US" sz="25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500" dirty="0"/>
              <a:t>微程序设计技术是利用软件方法设计操作控制器的一门技术，具有规整性、灵活性、可维护性等一系列优点，因而在计算机设计中得到了广泛应用。但是随着</a:t>
            </a:r>
            <a:r>
              <a:rPr lang="en-US" altLang="zh-CN" sz="2500"/>
              <a:t>ULSI</a:t>
            </a:r>
            <a:r>
              <a:rPr lang="zh-CN" altLang="en-US" sz="2500" dirty="0"/>
              <a:t>技术的发展和对机器速度的要求，硬连线逻辑设计思想又得到了重视。</a:t>
            </a:r>
            <a:endParaRPr lang="zh-CN" altLang="en-US" sz="25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500" dirty="0"/>
              <a:t>硬连线控制器的基本思想是：某一微操作控制信号是指令操作码译码输出、时序信号和状态条件信号的逻辑函数，即用布尔代数写出逻辑表达式，然后用门电路、触发器等器件实现。</a:t>
            </a:r>
            <a:endParaRPr lang="zh-CN" altLang="en-US" sz="2500" dirty="0"/>
          </a:p>
        </p:txBody>
      </p:sp>
      <p:sp>
        <p:nvSpPr>
          <p:cNvPr id="63492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.7 </a:t>
            </a:r>
            <a:r>
              <a:rPr lang="zh-CN" altLang="en-US" dirty="0">
                <a:solidFill>
                  <a:schemeClr val="tx1"/>
                </a:solidFill>
              </a:rPr>
              <a:t>流水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/>
            <a:r>
              <a:rPr lang="en-US" altLang="zh-CN" dirty="0"/>
              <a:t>Enslow</a:t>
            </a:r>
            <a:r>
              <a:rPr lang="zh-CN" altLang="en-US" dirty="0"/>
              <a:t>统计过：</a:t>
            </a:r>
            <a:endParaRPr lang="zh-CN" altLang="en-US" dirty="0"/>
          </a:p>
          <a:p>
            <a:pPr lvl="1" indent="-347345" eaLnBrk="1" hangingPunct="1"/>
            <a:r>
              <a:rPr lang="en-US" altLang="zh-CN" dirty="0"/>
              <a:t>1965~1975</a:t>
            </a:r>
            <a:r>
              <a:rPr lang="zh-CN" altLang="en-US" dirty="0"/>
              <a:t>间，反映器件性能级延迟大约为原来的</a:t>
            </a:r>
            <a:r>
              <a:rPr lang="en-US" altLang="zh-CN" dirty="0"/>
              <a:t>1/10</a:t>
            </a:r>
            <a:r>
              <a:rPr lang="zh-CN" altLang="en-US" dirty="0"/>
              <a:t>，而反映计算机系统性能之一的平均指令时间为</a:t>
            </a:r>
            <a:r>
              <a:rPr lang="en-US" altLang="zh-CN" dirty="0"/>
              <a:t>1%</a:t>
            </a:r>
            <a:r>
              <a:rPr lang="zh-CN" altLang="en-US" dirty="0"/>
              <a:t>。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结论：同一时期计算机系统性能比器件性能提高的速度快得多</a:t>
            </a:r>
            <a:endParaRPr lang="zh-CN" altLang="en-US" dirty="0"/>
          </a:p>
          <a:p>
            <a:pPr eaLnBrk="1" hangingPunct="1"/>
            <a:r>
              <a:rPr lang="zh-CN" altLang="en-US" dirty="0"/>
              <a:t>促使计算机性能提高的因素除了器件性能得提高外还有哪些呢？？</a:t>
            </a:r>
            <a:endParaRPr lang="zh-CN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dirty="0"/>
              <a:t>第五章小结</a:t>
            </a:r>
            <a:endParaRPr lang="zh-CN" altLang="en-US" dirty="0"/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lnSpc>
                <a:spcPct val="80000"/>
              </a:lnSpc>
            </a:pPr>
            <a:r>
              <a:rPr lang="zh-CN" altLang="en-US" sz="2100" dirty="0"/>
              <a:t>从简单到复杂，举出一个</a:t>
            </a:r>
            <a:r>
              <a:rPr lang="en-US" altLang="zh-CN" sz="2100"/>
              <a:t>CPU</a:t>
            </a:r>
            <a:r>
              <a:rPr lang="zh-CN" altLang="en-US" sz="2100" dirty="0"/>
              <a:t>模型以及</a:t>
            </a:r>
            <a:r>
              <a:rPr lang="en-US" altLang="zh-CN" sz="2100"/>
              <a:t>Intel8088</a:t>
            </a:r>
            <a:r>
              <a:rPr lang="zh-CN" altLang="en-US" sz="2100" dirty="0"/>
              <a:t>、</a:t>
            </a:r>
            <a:r>
              <a:rPr lang="en-US" altLang="zh-CN" sz="2100"/>
              <a:t>IBM370CPU</a:t>
            </a:r>
            <a:r>
              <a:rPr lang="zh-CN" altLang="en-US" sz="2100" dirty="0"/>
              <a:t>等传统</a:t>
            </a:r>
            <a:r>
              <a:rPr lang="en-US" altLang="zh-CN" sz="2100"/>
              <a:t>CPU</a:t>
            </a:r>
            <a:r>
              <a:rPr lang="zh-CN" altLang="en-US" sz="2100" dirty="0"/>
              <a:t>的结构，目的在于使读者由浅入深地理解教学内容，也使读者了解了计算机技术的发展历程。这对于建立整机概念是十分重要的。不论微型机还是超级计算机，并行处理技术已成为计算机技术发展的主流。</a:t>
            </a:r>
            <a:endParaRPr lang="zh-CN" altLang="en-US" sz="21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100" dirty="0"/>
              <a:t>并行处理技术可贯穿于信息加工的各个步骤和阶段。概括起来，主要有三种形式：①时间并行；②空间并行；③时间并行</a:t>
            </a:r>
            <a:r>
              <a:rPr lang="en-US" altLang="zh-CN" sz="2100"/>
              <a:t>+</a:t>
            </a:r>
            <a:r>
              <a:rPr lang="zh-CN" altLang="en-US" sz="2100" dirty="0"/>
              <a:t>空间并行。</a:t>
            </a:r>
            <a:endParaRPr lang="zh-CN" altLang="en-US" sz="21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100" dirty="0"/>
              <a:t>流水</a:t>
            </a:r>
            <a:r>
              <a:rPr lang="en-US" altLang="zh-CN" sz="2100"/>
              <a:t>CPU</a:t>
            </a:r>
            <a:r>
              <a:rPr lang="zh-CN" altLang="en-US" sz="2100" dirty="0"/>
              <a:t>是以时间并行性为原理构造的处理机，是一种非常经济而实用的并行技术。目前的高性能微处理机几乎无一例外地使用了流水技术。流水技术中的主要问题是资源相关、数据相关和控制相关，为此需要采取相应的技术对策，才能保证流水线畅通而不断流。</a:t>
            </a:r>
            <a:endParaRPr lang="zh-CN" altLang="en-US" sz="1900" dirty="0"/>
          </a:p>
          <a:p>
            <a:pPr eaLnBrk="1" hangingPunct="1">
              <a:lnSpc>
                <a:spcPct val="80000"/>
              </a:lnSpc>
            </a:pPr>
            <a:endParaRPr lang="en-US" altLang="zh-CN" sz="1900"/>
          </a:p>
        </p:txBody>
      </p:sp>
      <p:sp>
        <p:nvSpPr>
          <p:cNvPr id="64516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zh-CN" altLang="en-US" dirty="0"/>
              <a:t>第五章小结</a:t>
            </a:r>
            <a:endParaRPr lang="zh-CN" altLang="en-US" dirty="0"/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en-US" altLang="zh-CN" sz="2500"/>
              <a:t>RISC CPU</a:t>
            </a:r>
            <a:r>
              <a:rPr lang="zh-CN" altLang="en-US" sz="2500" dirty="0"/>
              <a:t>是继承</a:t>
            </a:r>
            <a:r>
              <a:rPr lang="en-US" altLang="zh-CN" sz="2500"/>
              <a:t>CISC</a:t>
            </a:r>
            <a:r>
              <a:rPr lang="zh-CN" altLang="en-US" sz="2500" dirty="0"/>
              <a:t>的成功技术，并在克服</a:t>
            </a:r>
            <a:r>
              <a:rPr lang="en-US" altLang="zh-CN" sz="2500"/>
              <a:t>CISC</a:t>
            </a:r>
            <a:r>
              <a:rPr lang="zh-CN" altLang="en-US" sz="2500" dirty="0"/>
              <a:t>机器缺点的基础上发展起来的。</a:t>
            </a:r>
            <a:r>
              <a:rPr lang="en-US" altLang="zh-CN" sz="2500"/>
              <a:t>RISC</a:t>
            </a:r>
            <a:r>
              <a:rPr lang="zh-CN" altLang="en-US" sz="2500" dirty="0"/>
              <a:t>机器的三个基本要素是：①一个有限的简单指令集，②</a:t>
            </a:r>
            <a:r>
              <a:rPr lang="en-US" altLang="zh-CN" sz="2500"/>
              <a:t>CPU</a:t>
            </a:r>
            <a:r>
              <a:rPr lang="zh-CN" altLang="en-US" sz="2500" dirty="0"/>
              <a:t>配备大量的通用寄存器，③强调指令流水线的优化。</a:t>
            </a:r>
            <a:r>
              <a:rPr lang="en-US" altLang="zh-CN" sz="2500"/>
              <a:t>RISC</a:t>
            </a:r>
            <a:r>
              <a:rPr lang="zh-CN" altLang="en-US" sz="2500" dirty="0"/>
              <a:t>机器一定是流水</a:t>
            </a:r>
            <a:r>
              <a:rPr lang="en-US" altLang="zh-CN" sz="2500"/>
              <a:t>CPU</a:t>
            </a:r>
            <a:r>
              <a:rPr lang="zh-CN" altLang="en-US" sz="2500" dirty="0"/>
              <a:t>，但流水</a:t>
            </a:r>
            <a:r>
              <a:rPr lang="en-US" altLang="zh-CN" sz="2500"/>
              <a:t>CPU</a:t>
            </a:r>
            <a:r>
              <a:rPr lang="zh-CN" altLang="en-US" sz="2500" dirty="0"/>
              <a:t>不一定是</a:t>
            </a:r>
            <a:r>
              <a:rPr lang="en-US" altLang="zh-CN" sz="2500"/>
              <a:t>RISC</a:t>
            </a:r>
            <a:r>
              <a:rPr lang="zh-CN" altLang="en-US" sz="2500" dirty="0"/>
              <a:t>机器。如奔腾</a:t>
            </a:r>
            <a:r>
              <a:rPr lang="en-US" altLang="zh-CN" sz="2500"/>
              <a:t>CPU</a:t>
            </a:r>
            <a:r>
              <a:rPr lang="zh-CN" altLang="en-US" sz="2500" dirty="0"/>
              <a:t>是流水</a:t>
            </a:r>
            <a:r>
              <a:rPr lang="en-US" altLang="zh-CN" sz="2500"/>
              <a:t>CPU</a:t>
            </a:r>
            <a:r>
              <a:rPr lang="zh-CN" altLang="en-US" sz="2500" dirty="0"/>
              <a:t>，但奔腾机是</a:t>
            </a:r>
            <a:r>
              <a:rPr lang="en-US" altLang="zh-CN" sz="2500"/>
              <a:t>CISC</a:t>
            </a:r>
            <a:r>
              <a:rPr lang="zh-CN" altLang="en-US" sz="2500" dirty="0"/>
              <a:t>机器。</a:t>
            </a:r>
            <a:endParaRPr lang="zh-CN" altLang="en-US" sz="25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500" dirty="0"/>
              <a:t>多媒体</a:t>
            </a:r>
            <a:r>
              <a:rPr lang="en-US" altLang="zh-CN" sz="2500"/>
              <a:t>CPU</a:t>
            </a:r>
            <a:r>
              <a:rPr lang="zh-CN" altLang="en-US" sz="2500" dirty="0"/>
              <a:t>是带有</a:t>
            </a:r>
            <a:r>
              <a:rPr lang="en-US" altLang="zh-CN" sz="2500"/>
              <a:t>MMX</a:t>
            </a:r>
            <a:r>
              <a:rPr lang="zh-CN" altLang="en-US" sz="2500" dirty="0"/>
              <a:t>技术的处理器。</a:t>
            </a:r>
            <a:r>
              <a:rPr lang="en-US" altLang="zh-CN" sz="2500"/>
              <a:t>MMX</a:t>
            </a:r>
            <a:r>
              <a:rPr lang="zh-CN" altLang="en-US" sz="2500" dirty="0"/>
              <a:t>是一种多媒体扩展结构技术，特别适合于图像数据处理，极大地提高了计算机在多媒体和通信应用方面的功能。多媒体</a:t>
            </a:r>
            <a:r>
              <a:rPr lang="en-US" altLang="zh-CN" sz="2500"/>
              <a:t>CPU</a:t>
            </a:r>
            <a:r>
              <a:rPr lang="zh-CN" altLang="en-US" sz="2500" dirty="0"/>
              <a:t>以新一代奔腾</a:t>
            </a:r>
            <a:r>
              <a:rPr lang="en-US" altLang="zh-CN" sz="2500"/>
              <a:t>CPU</a:t>
            </a:r>
            <a:r>
              <a:rPr lang="zh-CN" altLang="en-US" sz="2500" dirty="0"/>
              <a:t>为代表，开始采用单指令流多数据流的新型结构。</a:t>
            </a:r>
            <a:endParaRPr lang="zh-CN" altLang="en-US" sz="2500" dirty="0"/>
          </a:p>
          <a:p>
            <a:pPr eaLnBrk="1" hangingPunct="1">
              <a:lnSpc>
                <a:spcPct val="90000"/>
              </a:lnSpc>
            </a:pPr>
            <a:endParaRPr lang="en-US" altLang="zh-CN" sz="2100"/>
          </a:p>
        </p:txBody>
      </p:sp>
      <p:sp>
        <p:nvSpPr>
          <p:cNvPr id="65540" name="AutoShape 4">
            <a:hlinkClick r:id="" action="ppaction://hlinkshowjump?jump=endshow"/>
          </p:cNvPr>
          <p:cNvSpPr/>
          <p:nvPr/>
        </p:nvSpPr>
        <p:spPr>
          <a:xfrm>
            <a:off x="7812088" y="6092825"/>
            <a:ext cx="431800" cy="431800"/>
          </a:xfrm>
          <a:prstGeom prst="actionButtonHome">
            <a:avLst/>
          </a:prstGeom>
          <a:solidFill>
            <a:srgbClr val="008000"/>
          </a:solidFill>
          <a:ln w="9525">
            <a:noFill/>
          </a:ln>
        </p:spPr>
        <p:txBody>
          <a:bodyPr wrap="none" anchor="ctr"/>
          <a:p>
            <a:pPr algn="ctr"/>
            <a:r>
              <a:rPr lang="zh-CN" altLang="en-US" sz="1400" dirty="0">
                <a:latin typeface="Arial" panose="020B0604020202020204" pitchFamily="34" charset="0"/>
                <a:ea typeface="隶书" panose="02010509060101010101" pitchFamily="49" charset="-122"/>
              </a:rPr>
              <a:t>返回</a:t>
            </a:r>
            <a:endParaRPr lang="zh-CN" altLang="en-US" sz="14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/>
            </a:fld>
            <a:endParaRPr lang="en-US" altLang="zh-CN" sz="1000"/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ctr"/>
          <a:p>
            <a:pPr eaLnBrk="1" hangingPunct="1"/>
            <a:r>
              <a:rPr lang="zh-CN" altLang="en-US" dirty="0"/>
              <a:t>作业</a:t>
            </a:r>
            <a:endParaRPr lang="zh-CN" altLang="en-US" dirty="0"/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539750" y="1268413"/>
            <a:ext cx="7704138" cy="4572000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书本第</a:t>
            </a:r>
            <a:r>
              <a:rPr lang="en-US" altLang="zh-CN"/>
              <a:t>182</a:t>
            </a:r>
            <a:r>
              <a:rPr lang="zh-CN" altLang="en-US" dirty="0"/>
              <a:t>页，</a:t>
            </a:r>
            <a:r>
              <a:rPr lang="en-US" altLang="zh-CN"/>
              <a:t>12</a:t>
            </a:r>
            <a:r>
              <a:rPr lang="zh-CN" altLang="en-US" dirty="0"/>
              <a:t>、</a:t>
            </a:r>
            <a:r>
              <a:rPr lang="en-US" altLang="zh-CN"/>
              <a:t>13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.7  </a:t>
            </a:r>
            <a:r>
              <a:rPr lang="zh-CN" altLang="en-US" dirty="0">
                <a:solidFill>
                  <a:schemeClr val="tx1"/>
                </a:solidFill>
              </a:rPr>
              <a:t>流水</a:t>
            </a:r>
            <a:r>
              <a:rPr lang="en-US" altLang="zh-CN" dirty="0">
                <a:solidFill>
                  <a:schemeClr val="tx1"/>
                </a:solidFill>
              </a:rPr>
              <a:t>CPU</a:t>
            </a:r>
            <a:endParaRPr lang="en-US" altLang="zh-CN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5.7.1</a:t>
            </a:r>
            <a:r>
              <a:rPr lang="zh-CN" altLang="en-US" dirty="0"/>
              <a:t>并行处理技术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5.7.2</a:t>
            </a:r>
            <a:r>
              <a:rPr lang="zh-CN" altLang="en-US" dirty="0"/>
              <a:t>流水</a:t>
            </a:r>
            <a:r>
              <a:rPr lang="en-US" altLang="zh-CN" dirty="0"/>
              <a:t>CPU</a:t>
            </a:r>
            <a:r>
              <a:rPr lang="zh-CN" altLang="en-US" dirty="0"/>
              <a:t>的结构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5</a:t>
            </a:r>
            <a:r>
              <a:rPr lang="en-US" altLang="zh-CN" dirty="0"/>
              <a:t>.7.3</a:t>
            </a:r>
            <a:r>
              <a:rPr lang="zh-CN" altLang="en-US" dirty="0"/>
              <a:t>流水线中的主要问题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5.7.4 Pentium CPU</a:t>
            </a:r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5.7.1</a:t>
            </a:r>
            <a:r>
              <a:rPr lang="zh-CN" altLang="en-US" dirty="0"/>
              <a:t>并行处理技术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84213" y="1504950"/>
            <a:ext cx="7626350" cy="4876800"/>
          </a:xfrm>
          <a:ln/>
        </p:spPr>
        <p:txBody>
          <a:bodyPr wrap="square" lIns="91440" tIns="45720" rIns="91440" bIns="45720" anchor="t"/>
          <a:p>
            <a:pPr eaLnBrk="1" hangingPunct="1"/>
            <a:r>
              <a:rPr lang="zh-CN" altLang="en-US" dirty="0"/>
              <a:t>并行性（</a:t>
            </a:r>
            <a:r>
              <a:rPr lang="en-US" altLang="zh-CN" dirty="0"/>
              <a:t>Parrelism</a:t>
            </a:r>
            <a:r>
              <a:rPr lang="zh-CN" altLang="en-US" dirty="0"/>
              <a:t>）概念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问题中具有可以同时进行运算或操作的特性</a:t>
            </a:r>
            <a:endParaRPr lang="zh-CN" altLang="en-US" dirty="0"/>
          </a:p>
          <a:p>
            <a:pPr lvl="2" indent="-293370" eaLnBrk="1" hangingPunct="1"/>
            <a:r>
              <a:rPr lang="zh-CN" altLang="en-US" dirty="0"/>
              <a:t>例：在相同时延的条件下，用</a:t>
            </a:r>
            <a:r>
              <a:rPr lang="en-US" altLang="zh-CN" dirty="0"/>
              <a:t>n</a:t>
            </a:r>
            <a:r>
              <a:rPr lang="zh-CN" altLang="en-US" dirty="0"/>
              <a:t>位运算器进行</a:t>
            </a:r>
            <a:r>
              <a:rPr lang="en-US" altLang="zh-CN" dirty="0"/>
              <a:t>n</a:t>
            </a:r>
            <a:r>
              <a:rPr lang="zh-CN" altLang="en-US" dirty="0"/>
              <a:t>位并行运算速度几乎是一位运算器进行</a:t>
            </a:r>
            <a:r>
              <a:rPr lang="en-US" altLang="zh-CN" dirty="0"/>
              <a:t>n</a:t>
            </a:r>
            <a:r>
              <a:rPr lang="zh-CN" altLang="en-US" dirty="0"/>
              <a:t>位串行运算的</a:t>
            </a:r>
            <a:r>
              <a:rPr lang="en-US" altLang="zh-CN" dirty="0"/>
              <a:t>n</a:t>
            </a:r>
            <a:r>
              <a:rPr lang="zh-CN" altLang="en-US" dirty="0"/>
              <a:t>倍（狭义）</a:t>
            </a:r>
            <a:endParaRPr lang="zh-CN" altLang="en-US" dirty="0"/>
          </a:p>
          <a:p>
            <a:pPr eaLnBrk="1" hangingPunct="1"/>
            <a:r>
              <a:rPr lang="zh-CN" altLang="en-US" dirty="0"/>
              <a:t>（广义）含义</a:t>
            </a:r>
            <a:endParaRPr lang="zh-CN" altLang="en-US" dirty="0"/>
          </a:p>
          <a:p>
            <a:pPr lvl="1" indent="-347345" eaLnBrk="1" hangingPunct="1"/>
            <a:r>
              <a:rPr lang="zh-CN" altLang="en-US" dirty="0"/>
              <a:t>只要在</a:t>
            </a:r>
            <a:r>
              <a:rPr lang="zh-CN" altLang="en-US" u="sng" dirty="0"/>
              <a:t>同一时刻</a:t>
            </a:r>
            <a:r>
              <a:rPr lang="zh-CN" altLang="en-US" dirty="0"/>
              <a:t>（同时性）或在</a:t>
            </a:r>
            <a:r>
              <a:rPr lang="zh-CN" altLang="en-US" u="sng" dirty="0"/>
              <a:t>同一时间间隔</a:t>
            </a:r>
            <a:r>
              <a:rPr lang="zh-CN" altLang="en-US" dirty="0"/>
              <a:t>内（并发性）完成两种或两种以上性质相同或不同的工作，他们在时间上相互重叠，都体现了并行性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 wrap="square" lIns="91440" tIns="45720" rIns="91440" bIns="45720" anchor="t"/>
          <a:p>
            <a:pPr algn="r"/>
            <a:fld id="{9A0DB2DC-4C9A-4742-B13C-FB6460FD3503}" type="slidenum">
              <a:rPr lang="en-US" altLang="zh-CN" sz="1000" dirty="0"/>
            </a:fld>
            <a:endParaRPr lang="en-US" altLang="zh-CN" sz="1000" dirty="0"/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p>
            <a:pPr eaLnBrk="1" hangingPunct="1"/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5.7.1</a:t>
            </a:r>
            <a:r>
              <a:rPr lang="zh-CN" altLang="en-US" dirty="0"/>
              <a:t>并行处理技术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wrap="square" lIns="91440" tIns="45720" rIns="91440" bIns="45720" anchor="t"/>
          <a:p>
            <a:pPr eaLnBrk="1" hangingPunct="1">
              <a:lnSpc>
                <a:spcPct val="90000"/>
              </a:lnSpc>
            </a:pPr>
            <a:r>
              <a:rPr lang="zh-CN" altLang="en-US" dirty="0"/>
              <a:t>三种形式</a:t>
            </a:r>
            <a:endParaRPr lang="zh-CN" altLang="en-US" dirty="0"/>
          </a:p>
          <a:p>
            <a:pPr lvl="1" indent="-347345" eaLnBrk="1" hangingPunct="1">
              <a:lnSpc>
                <a:spcPct val="90000"/>
              </a:lnSpc>
            </a:pPr>
            <a:r>
              <a:rPr lang="zh-CN" altLang="en-US" dirty="0"/>
              <a:t>时间并行（重叠）：让多个处理过程在时间上相互错开，轮流使用同一套硬件设备的各个部件，以加快硬件周转而赢得速度，实现方式就是采用流水处理部件</a:t>
            </a:r>
            <a:endParaRPr lang="zh-CN" altLang="en-US" dirty="0"/>
          </a:p>
          <a:p>
            <a:pPr lvl="1" indent="-347345" eaLnBrk="1" hangingPunct="1">
              <a:lnSpc>
                <a:spcPct val="90000"/>
              </a:lnSpc>
            </a:pPr>
            <a:r>
              <a:rPr lang="zh-CN" altLang="en-US" dirty="0"/>
              <a:t>空间并行（资源重复）：以数量取胜</a:t>
            </a:r>
            <a:endParaRPr lang="zh-CN" altLang="en-US" dirty="0"/>
          </a:p>
          <a:p>
            <a:pPr lvl="2" indent="-293370" eaLnBrk="1" hangingPunct="1">
              <a:lnSpc>
                <a:spcPct val="90000"/>
              </a:lnSpc>
            </a:pPr>
            <a:r>
              <a:rPr lang="zh-CN" altLang="en-US" dirty="0"/>
              <a:t>它能真正的体现同时性</a:t>
            </a:r>
            <a:endParaRPr lang="zh-CN" altLang="en-US" dirty="0"/>
          </a:p>
          <a:p>
            <a:pPr lvl="2" indent="-293370" eaLnBrk="1" hangingPunct="1">
              <a:lnSpc>
                <a:spcPct val="90000"/>
              </a:lnSpc>
            </a:pPr>
            <a:r>
              <a:rPr lang="en-US" altLang="zh-CN" dirty="0"/>
              <a:t>LSI</a:t>
            </a:r>
            <a:r>
              <a:rPr lang="zh-CN" altLang="en-US" dirty="0"/>
              <a:t>和</a:t>
            </a:r>
            <a:r>
              <a:rPr lang="en-US" altLang="zh-CN" dirty="0"/>
              <a:t>VLSI</a:t>
            </a:r>
            <a:r>
              <a:rPr lang="zh-CN" altLang="en-US" dirty="0"/>
              <a:t>为其提供了技术保证</a:t>
            </a:r>
            <a:endParaRPr lang="zh-CN" altLang="en-US" dirty="0"/>
          </a:p>
          <a:p>
            <a:pPr lvl="1" indent="-347345" eaLnBrk="1" hangingPunct="1">
              <a:lnSpc>
                <a:spcPct val="90000"/>
              </a:lnSpc>
            </a:pPr>
            <a:r>
              <a:rPr lang="zh-CN" altLang="en-US" dirty="0"/>
              <a:t>时间</a:t>
            </a:r>
            <a:r>
              <a:rPr lang="en-US" altLang="zh-CN" dirty="0"/>
              <a:t>+</a:t>
            </a:r>
            <a:r>
              <a:rPr lang="zh-CN" altLang="en-US" dirty="0"/>
              <a:t>空间并行</a:t>
            </a:r>
            <a:endParaRPr lang="zh-CN" altLang="en-US" dirty="0"/>
          </a:p>
          <a:p>
            <a:pPr lvl="2" indent="-293370" eaLnBrk="1" hangingPunct="1">
              <a:lnSpc>
                <a:spcPct val="90000"/>
              </a:lnSpc>
            </a:pPr>
            <a:r>
              <a:rPr lang="en-US" altLang="zh-CN" dirty="0"/>
              <a:t>Pentium</a:t>
            </a:r>
            <a:r>
              <a:rPr lang="zh-CN" altLang="en-US" dirty="0"/>
              <a:t>中采用了超标量流水线技术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7380</Words>
  <Application>WPS 演示</Application>
  <PresentationFormat>On-screen Show</PresentationFormat>
  <Paragraphs>649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隶书</vt:lpstr>
      <vt:lpstr>微软雅黑</vt:lpstr>
      <vt:lpstr>Arial Unicode MS</vt:lpstr>
      <vt:lpstr>Network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 中央处理器</dc:title>
  <dc:creator>杨旭东</dc:creator>
  <cp:lastModifiedBy>Kukukukiki</cp:lastModifiedBy>
  <cp:revision>128</cp:revision>
  <dcterms:created xsi:type="dcterms:W3CDTF">2008-05-19T20:46:11Z</dcterms:created>
  <dcterms:modified xsi:type="dcterms:W3CDTF">2020-03-23T08:14:53Z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