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34"/>
  </p:handoutMasterIdLst>
  <p:sldIdLst>
    <p:sldId id="256" r:id="rId3"/>
    <p:sldId id="494" r:id="rId4"/>
    <p:sldId id="419" r:id="rId5"/>
    <p:sldId id="483" r:id="rId6"/>
    <p:sldId id="468" r:id="rId7"/>
    <p:sldId id="467" r:id="rId8"/>
    <p:sldId id="490" r:id="rId9"/>
    <p:sldId id="492" r:id="rId11"/>
    <p:sldId id="491" r:id="rId12"/>
    <p:sldId id="489" r:id="rId13"/>
    <p:sldId id="493" r:id="rId14"/>
    <p:sldId id="452" r:id="rId15"/>
    <p:sldId id="498" r:id="rId16"/>
    <p:sldId id="451" r:id="rId17"/>
    <p:sldId id="453" r:id="rId18"/>
    <p:sldId id="484" r:id="rId19"/>
    <p:sldId id="485" r:id="rId20"/>
    <p:sldId id="469" r:id="rId21"/>
    <p:sldId id="470" r:id="rId22"/>
    <p:sldId id="455" r:id="rId23"/>
    <p:sldId id="456" r:id="rId24"/>
    <p:sldId id="457" r:id="rId25"/>
    <p:sldId id="486" r:id="rId26"/>
    <p:sldId id="487" r:id="rId27"/>
    <p:sldId id="459" r:id="rId28"/>
    <p:sldId id="495" r:id="rId29"/>
    <p:sldId id="496" r:id="rId30"/>
    <p:sldId id="499" r:id="rId31"/>
    <p:sldId id="500" r:id="rId32"/>
    <p:sldId id="501" r:id="rId33"/>
  </p:sldIdLst>
  <p:sldSz cx="9144000" cy="6858000" type="screen4x3"/>
  <p:notesSz cx="6623050" cy="9810750"/>
  <p:defaultTextStyle>
    <a:defPPr>
      <a:defRPr lang="en-GB"/>
    </a:defPPr>
    <a:lvl1pPr marL="0" lvl="0"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A4A4"/>
    <a:srgbClr val="A5A5A5"/>
    <a:srgbClr val="0A0A0A"/>
    <a:srgbClr val="0AFF00"/>
    <a:srgbClr val="05FF00"/>
    <a:srgbClr val="00FA00"/>
    <a:srgbClr val="AAAAA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605"/>
  </p:normalViewPr>
  <p:slideViewPr>
    <p:cSldViewPr showGuides="1">
      <p:cViewPr>
        <p:scale>
          <a:sx n="66" d="100"/>
          <a:sy n="66" d="100"/>
        </p:scale>
        <p:origin x="-1278" y="324"/>
      </p:cViewPr>
      <p:guideLst>
        <p:guide orient="horz" pos="2160"/>
        <p:guide pos="46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3186" name="Rectangle 2"/>
          <p:cNvSpPr>
            <a:spLocks noGrp="1" noChangeArrowheads="1"/>
          </p:cNvSpPr>
          <p:nvPr>
            <p:ph type="hdr" sz="quarter"/>
          </p:nvPr>
        </p:nvSpPr>
        <p:spPr bwMode="auto">
          <a:xfrm>
            <a:off x="0" y="0"/>
            <a:ext cx="2870200" cy="490538"/>
          </a:xfrm>
          <a:prstGeom prst="rect">
            <a:avLst/>
          </a:prstGeom>
          <a:noFill/>
          <a:ln w="9525">
            <a:noFill/>
            <a:miter lim="800000"/>
          </a:ln>
          <a:effectLst/>
        </p:spPr>
        <p:txBody>
          <a:bodyPr vert="horz" wrap="square" lIns="91440" tIns="45720" rIns="91440" bIns="45720" numCol="1" anchor="t" anchorCtr="0" compatLnSpc="1"/>
          <a:lstStyle>
            <a:lvl1pPr>
              <a:defRPr sz="1200" smtClean="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3187" name="Rectangle 3"/>
          <p:cNvSpPr>
            <a:spLocks noGrp="1" noChangeArrowheads="1"/>
          </p:cNvSpPr>
          <p:nvPr>
            <p:ph type="dt" sz="quarter" idx="1"/>
          </p:nvPr>
        </p:nvSpPr>
        <p:spPr bwMode="auto">
          <a:xfrm>
            <a:off x="3752850" y="0"/>
            <a:ext cx="2870200" cy="490538"/>
          </a:xfrm>
          <a:prstGeom prst="rect">
            <a:avLst/>
          </a:prstGeom>
          <a:noFill/>
          <a:ln w="9525">
            <a:noFill/>
            <a:miter lim="800000"/>
          </a:ln>
          <a:effectLst/>
        </p:spPr>
        <p:txBody>
          <a:bodyPr vert="horz" wrap="square" lIns="91440" tIns="45720" rIns="91440" bIns="45720" numCol="1" anchor="t" anchorCtr="0" compatLnSpc="1"/>
          <a:lstStyle>
            <a:lvl1pPr algn="r">
              <a:defRPr sz="1200" smtClean="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3188" name="Rectangle 4"/>
          <p:cNvSpPr>
            <a:spLocks noGrp="1" noChangeArrowheads="1"/>
          </p:cNvSpPr>
          <p:nvPr>
            <p:ph type="ftr" sz="quarter" idx="2"/>
          </p:nvPr>
        </p:nvSpPr>
        <p:spPr bwMode="auto">
          <a:xfrm>
            <a:off x="0" y="9320213"/>
            <a:ext cx="2870200" cy="490538"/>
          </a:xfrm>
          <a:prstGeom prst="rect">
            <a:avLst/>
          </a:prstGeom>
          <a:noFill/>
          <a:ln w="9525">
            <a:noFill/>
            <a:miter lim="800000"/>
          </a:ln>
          <a:effectLst/>
        </p:spPr>
        <p:txBody>
          <a:bodyPr vert="horz" wrap="square" lIns="91440" tIns="45720" rIns="91440" bIns="45720" numCol="1" anchor="b" anchorCtr="0" compatLnSpc="1"/>
          <a:lstStyle>
            <a:lvl1pPr>
              <a:defRPr sz="1200" smtClean="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3189" name="Rectangle 5"/>
          <p:cNvSpPr>
            <a:spLocks noGrp="1" noChangeArrowheads="1"/>
          </p:cNvSpPr>
          <p:nvPr>
            <p:ph type="sldNum" sz="quarter" idx="3"/>
          </p:nvPr>
        </p:nvSpPr>
        <p:spPr bwMode="auto">
          <a:xfrm>
            <a:off x="3752850" y="9320213"/>
            <a:ext cx="2870200" cy="490538"/>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7522" name="Rectangle 2"/>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40" tIns="45720" rIns="91440" bIns="45720" numCol="1" anchor="t" anchorCtr="0" compatLnSpc="1"/>
          <a:lstStyle>
            <a:lvl1pPr>
              <a:defRPr sz="1200" smtClean="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7523" name="Rectangle 3"/>
          <p:cNvSpPr>
            <a:spLocks noGrp="1" noChangeArrowheads="1"/>
          </p:cNvSpPr>
          <p:nvPr>
            <p:ph type="dt" idx="1"/>
          </p:nvPr>
        </p:nvSpPr>
        <p:spPr bwMode="auto">
          <a:xfrm>
            <a:off x="3733800" y="0"/>
            <a:ext cx="28956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2772" name="Rectangle 4"/>
          <p:cNvSpPr>
            <a:spLocks noTextEdit="1"/>
          </p:cNvSpPr>
          <p:nvPr>
            <p:ph type="sldImg" idx="2"/>
          </p:nvPr>
        </p:nvSpPr>
        <p:spPr>
          <a:xfrm>
            <a:off x="838200" y="762000"/>
            <a:ext cx="4876800" cy="3657600"/>
          </a:xfrm>
          <a:prstGeom prst="rect">
            <a:avLst/>
          </a:prstGeom>
          <a:noFill/>
          <a:ln w="9525" cap="flat" cmpd="sng">
            <a:solidFill>
              <a:srgbClr val="000000"/>
            </a:solidFill>
            <a:prstDash val="solid"/>
            <a:miter/>
            <a:headEnd type="none" w="med" len="med"/>
            <a:tailEnd type="none" w="med" len="med"/>
          </a:ln>
        </p:spPr>
      </p:sp>
      <p:sp>
        <p:nvSpPr>
          <p:cNvPr id="107525" name="Rectangle 5"/>
          <p:cNvSpPr>
            <a:spLocks noGrp="1" noChangeArrowheads="1"/>
          </p:cNvSpPr>
          <p:nvPr>
            <p:ph type="body" sz="quarter" idx="3"/>
          </p:nvPr>
        </p:nvSpPr>
        <p:spPr bwMode="auto">
          <a:xfrm>
            <a:off x="914400" y="4648200"/>
            <a:ext cx="4800600" cy="4419600"/>
          </a:xfrm>
          <a:prstGeom prst="rect">
            <a:avLst/>
          </a:prstGeom>
          <a:noFill/>
          <a:ln w="9525">
            <a:noFill/>
            <a:miter lim="800000"/>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7526" name="Rectangle 6"/>
          <p:cNvSpPr>
            <a:spLocks noGrp="1" noChangeArrowheads="1"/>
          </p:cNvSpPr>
          <p:nvPr>
            <p:ph type="ftr" sz="quarter" idx="4"/>
          </p:nvPr>
        </p:nvSpPr>
        <p:spPr bwMode="auto">
          <a:xfrm>
            <a:off x="0" y="9296400"/>
            <a:ext cx="2895600" cy="533400"/>
          </a:xfrm>
          <a:prstGeom prst="rect">
            <a:avLst/>
          </a:prstGeom>
          <a:noFill/>
          <a:ln w="9525">
            <a:noFill/>
            <a:miter lim="800000"/>
          </a:ln>
          <a:effectLst/>
        </p:spPr>
        <p:txBody>
          <a:bodyPr vert="horz" wrap="square" lIns="91440" tIns="45720" rIns="91440" bIns="45720" numCol="1" anchor="b" anchorCtr="0" compatLnSpc="1"/>
          <a:lstStyle>
            <a:lvl1pPr>
              <a:defRPr sz="1200" smtClean="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7527" name="Rectangle 7"/>
          <p:cNvSpPr>
            <a:spLocks noGrp="1" noChangeArrowheads="1"/>
          </p:cNvSpPr>
          <p:nvPr>
            <p:ph type="sldNum" sz="quarter" idx="5"/>
          </p:nvPr>
        </p:nvSpPr>
        <p:spPr bwMode="auto">
          <a:xfrm>
            <a:off x="3733800" y="9296400"/>
            <a:ext cx="2895600" cy="5334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9e3.com/news/news/2005/06/200561202032.html"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noChangeArrowheads="1"/>
          </p:cNvSpPr>
          <p:nvPr>
            <p:ph type="sldNum" sz="quarter"/>
          </p:nvPr>
        </p:nvSpPr>
        <p:spPr bwMode="auto">
          <a:ln/>
        </p:spPr>
        <p:txBody>
          <a:bodyPr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33795" name="Rectangle 2"/>
          <p:cNvSpPr>
            <a:spLocks noTextEdit="1"/>
          </p:cNvSpPr>
          <p:nvPr>
            <p:ph type="sldImg"/>
          </p:nvPr>
        </p:nvSpPr>
        <p:spPr>
          <a:ln/>
        </p:spPr>
      </p:sp>
      <p:sp>
        <p:nvSpPr>
          <p:cNvPr id="33796" name="Rectangle 3"/>
          <p:cNvSpPr>
            <a:spLocks noGrp="1"/>
          </p:cNvSpPr>
          <p:nvPr>
            <p:ph type="body" idx="1"/>
          </p:nvPr>
        </p:nvSpPr>
        <p:spPr>
          <a:ln/>
        </p:spPr>
        <p:txBody>
          <a:bodyPr wrap="square" lIns="91440" tIns="45720" rIns="91440" bIns="45720" anchor="t"/>
          <a:p>
            <a:pPr lvl="0" eaLnBrk="1" hangingPunct="1"/>
            <a:r>
              <a:rPr lang="zh-CN" altLang="x-none" dirty="0">
                <a:ea typeface="宋体" panose="02010600030101010101" pitchFamily="2" charset="-122"/>
                <a:hlinkClick r:id="rId3"/>
              </a:rPr>
              <a:t>比尔</a:t>
            </a:r>
            <a:r>
              <a:rPr lang="zh-CN" altLang="zh-CN" dirty="0">
                <a:ea typeface="宋体" panose="02010600030101010101" pitchFamily="2" charset="-122"/>
                <a:hlinkClick r:id="rId3"/>
              </a:rPr>
              <a:t>·</a:t>
            </a:r>
            <a:r>
              <a:rPr lang="zh-CN" altLang="x-none" dirty="0">
                <a:ea typeface="宋体" panose="02010600030101010101" pitchFamily="2" charset="-122"/>
                <a:hlinkClick r:id="rId3"/>
              </a:rPr>
              <a:t>盖茨</a:t>
            </a:r>
            <a:r>
              <a:rPr lang="zh-CN" altLang="en-US" dirty="0">
                <a:ea typeface="宋体" panose="02010600030101010101" pitchFamily="2" charset="-122"/>
              </a:rPr>
              <a:t>当年就是通过这种打字机接触到了电脑。当时他所就读的湖滨中学没有电脑，只有一台电传打字机，老师和学生都是使用这台电传打字机输入数据，通过电话线把需要处理的程序和数据一起发送给华盛顿大学的</a:t>
            </a:r>
            <a:r>
              <a:rPr lang="zh-CN" altLang="zh-CN" dirty="0">
                <a:ea typeface="宋体" panose="02010600030101010101" pitchFamily="2" charset="-122"/>
              </a:rPr>
              <a:t>UNIVAC</a:t>
            </a:r>
            <a:r>
              <a:rPr lang="zh-CN" altLang="en-US" dirty="0">
                <a:ea typeface="宋体" panose="02010600030101010101" pitchFamily="2" charset="-122"/>
              </a:rPr>
              <a:t>电脑，计算结束后又发回到这台电传打字机上，把运行结果打印出来。 </a:t>
            </a:r>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00900" y="3810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1600" y="3810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1600" y="1295400"/>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53000" y="1295400"/>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3"/>
          <p:cNvSpPr>
            <a:spLocks noGrp="1"/>
          </p:cNvSpPr>
          <p:nvPr>
            <p:ph type="body" idx="1"/>
          </p:nvPr>
        </p:nvSpPr>
        <p:spPr>
          <a:xfrm>
            <a:off x="1371600" y="1295400"/>
            <a:ext cx="7010400" cy="4572000"/>
          </a:xfrm>
          <a:prstGeom prst="rect">
            <a:avLst/>
          </a:prstGeom>
          <a:noFill/>
          <a:ln w="9525">
            <a:noFill/>
          </a:ln>
        </p:spPr>
        <p:txBody>
          <a:bodyPr/>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1028" name="Rectangle 4"/>
          <p:cNvSpPr>
            <a:spLocks noGrp="1" noChangeArrowheads="1"/>
          </p:cNvSpPr>
          <p:nvPr>
            <p:ph type="dt" sz="half" idx="2"/>
          </p:nvPr>
        </p:nvSpPr>
        <p:spPr bwMode="auto">
          <a:xfrm>
            <a:off x="0" y="6172200"/>
            <a:ext cx="11430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atin typeface="Verdan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39BCF7E-4C05-4AC8-96CD-C8F2603C226D}" type="datetime1">
              <a:rPr kumimoji="0" lang="zh-CN" altLang="en-US"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GB"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1371600" y="6172200"/>
            <a:ext cx="4343400" cy="457200"/>
          </a:xfrm>
          <a:prstGeom prst="rect">
            <a:avLst/>
          </a:prstGeom>
          <a:noFill/>
          <a:ln w="9525">
            <a:noFill/>
            <a:miter lim="800000"/>
          </a:ln>
          <a:effectLst/>
        </p:spPr>
        <p:txBody>
          <a:bodyPr vert="horz" wrap="square" lIns="91440" tIns="45720" rIns="91440" bIns="45720" numCol="1" anchor="t" anchorCtr="0" compatLnSpc="1"/>
          <a:lstStyle>
            <a:lvl1pPr>
              <a:defRPr smtClean="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a:latin typeface="Verdana" panose="020B0604030504040204" pitchFamily="34" charset="0"/>
                <a:ea typeface="宋体" panose="02010600030101010101" pitchFamily="2" charset="-122"/>
              </a:defRPr>
            </a:lvl1pPr>
          </a:lstStyle>
          <a:p>
            <a:pPr lvl="0" eaLnBrk="1" hangingPunct="1">
              <a:buNone/>
            </a:pPr>
            <a:fld id="{9A0DB2DC-4C9A-4742-B13C-FB6460FD3503}" type="slidenum">
              <a:rPr lang="zh-CN" altLang="en-GB" dirty="0"/>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031" name="Rectangle 7"/>
          <p:cNvSpPr>
            <a:spLocks noChangeArrowheads="1"/>
          </p:cNvSpPr>
          <p:nvPr/>
        </p:nvSpPr>
        <p:spPr bwMode="auto">
          <a:xfrm>
            <a:off x="0" y="0"/>
            <a:ext cx="9144000" cy="990600"/>
          </a:xfrm>
          <a:prstGeom prst="rect">
            <a:avLst/>
          </a:prstGeom>
          <a:solidFill>
            <a:srgbClr val="000080"/>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 name="Rectangle 2"/>
          <p:cNvSpPr>
            <a:spLocks noGrp="1"/>
          </p:cNvSpPr>
          <p:nvPr>
            <p:ph type="title"/>
          </p:nvPr>
        </p:nvSpPr>
        <p:spPr>
          <a:xfrm>
            <a:off x="1371600" y="381000"/>
            <a:ext cx="7772400" cy="762000"/>
          </a:xfrm>
          <a:prstGeom prst="rect">
            <a:avLst/>
          </a:prstGeom>
          <a:noFill/>
          <a:ln w="9525">
            <a:noFill/>
          </a:ln>
        </p:spPr>
        <p:txBody>
          <a:bodyPr anchor="ctr"/>
          <a:p>
            <a:pPr lvl="0"/>
            <a:r>
              <a:rPr lang="en-GB" altLang="zh-CN" dirty="0"/>
              <a:t>CLICK TO EDIT MASTER TITLE STYLE</a:t>
            </a:r>
            <a:endParaRPr lang="en-GB" altLang="zh-CN" dirty="0"/>
          </a:p>
        </p:txBody>
      </p:sp>
      <p:sp>
        <p:nvSpPr>
          <p:cNvPr id="1032" name="Line 8"/>
          <p:cNvSpPr>
            <a:spLocks noChangeShapeType="1"/>
          </p:cNvSpPr>
          <p:nvPr/>
        </p:nvSpPr>
        <p:spPr bwMode="auto">
          <a:xfrm flipH="1">
            <a:off x="685800" y="976313"/>
            <a:ext cx="8458200"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3" name="Line 9"/>
          <p:cNvSpPr>
            <a:spLocks noChangeShapeType="1"/>
          </p:cNvSpPr>
          <p:nvPr/>
        </p:nvSpPr>
        <p:spPr bwMode="auto">
          <a:xfrm>
            <a:off x="1371600" y="457200"/>
            <a:ext cx="0" cy="44196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1034" name="Picture 12" descr="logo"/>
          <p:cNvPicPr>
            <a:picLocks noChangeAspect="1"/>
          </p:cNvPicPr>
          <p:nvPr userDrawn="1"/>
        </p:nvPicPr>
        <p:blipFill>
          <a:blip r:embed="rId12"/>
          <a:stretch>
            <a:fillRect/>
          </a:stretch>
        </p:blipFill>
        <p:spPr>
          <a:xfrm>
            <a:off x="46038" y="1014413"/>
            <a:ext cx="1263650" cy="12128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600" b="1">
          <a:solidFill>
            <a:srgbClr val="FFFFCC"/>
          </a:solidFill>
          <a:latin typeface="+mj-lt"/>
          <a:ea typeface="+mj-ea"/>
          <a:cs typeface="+mj-cs"/>
        </a:defRPr>
      </a:lvl1pPr>
      <a:lvl2pPr algn="l" rtl="0" eaLnBrk="0" fontAlgn="base" hangingPunct="0">
        <a:spcBef>
          <a:spcPct val="0"/>
        </a:spcBef>
        <a:spcAft>
          <a:spcPct val="0"/>
        </a:spcAft>
        <a:defRPr sz="3600" b="1">
          <a:solidFill>
            <a:srgbClr val="FFFFCC"/>
          </a:solidFill>
          <a:latin typeface="隶书" panose="02010509060101010101" pitchFamily="49" charset="-122"/>
          <a:ea typeface="隶书" panose="02010509060101010101" pitchFamily="49" charset="-122"/>
        </a:defRPr>
      </a:lvl2pPr>
      <a:lvl3pPr algn="l" rtl="0" eaLnBrk="0" fontAlgn="base" hangingPunct="0">
        <a:spcBef>
          <a:spcPct val="0"/>
        </a:spcBef>
        <a:spcAft>
          <a:spcPct val="0"/>
        </a:spcAft>
        <a:defRPr sz="3600" b="1">
          <a:solidFill>
            <a:srgbClr val="FFFFCC"/>
          </a:solidFill>
          <a:latin typeface="隶书" panose="02010509060101010101" pitchFamily="49" charset="-122"/>
          <a:ea typeface="隶书" panose="02010509060101010101" pitchFamily="49" charset="-122"/>
        </a:defRPr>
      </a:lvl3pPr>
      <a:lvl4pPr algn="l" rtl="0" eaLnBrk="0" fontAlgn="base" hangingPunct="0">
        <a:spcBef>
          <a:spcPct val="0"/>
        </a:spcBef>
        <a:spcAft>
          <a:spcPct val="0"/>
        </a:spcAft>
        <a:defRPr sz="3600" b="1">
          <a:solidFill>
            <a:srgbClr val="FFFFCC"/>
          </a:solidFill>
          <a:latin typeface="隶书" panose="02010509060101010101" pitchFamily="49" charset="-122"/>
          <a:ea typeface="隶书" panose="02010509060101010101" pitchFamily="49" charset="-122"/>
        </a:defRPr>
      </a:lvl4pPr>
      <a:lvl5pPr algn="l" rtl="0" eaLnBrk="0" fontAlgn="base" hangingPunct="0">
        <a:spcBef>
          <a:spcPct val="0"/>
        </a:spcBef>
        <a:spcAft>
          <a:spcPct val="0"/>
        </a:spcAft>
        <a:defRPr sz="3600" b="1">
          <a:solidFill>
            <a:srgbClr val="FFFFCC"/>
          </a:solidFill>
          <a:latin typeface="隶书" panose="02010509060101010101" pitchFamily="49" charset="-122"/>
          <a:ea typeface="隶书" panose="02010509060101010101" pitchFamily="49" charset="-122"/>
        </a:defRPr>
      </a:lvl5pPr>
      <a:lvl6pPr marL="457200" algn="l" rtl="0" fontAlgn="base">
        <a:spcBef>
          <a:spcPct val="0"/>
        </a:spcBef>
        <a:spcAft>
          <a:spcPct val="0"/>
        </a:spcAft>
        <a:defRPr sz="3600" b="1">
          <a:solidFill>
            <a:srgbClr val="FFFFCC"/>
          </a:solidFill>
          <a:latin typeface="隶书" panose="02010509060101010101" pitchFamily="49" charset="-122"/>
          <a:ea typeface="隶书" panose="02010509060101010101" pitchFamily="49" charset="-122"/>
        </a:defRPr>
      </a:lvl6pPr>
      <a:lvl7pPr marL="914400" algn="l" rtl="0" fontAlgn="base">
        <a:spcBef>
          <a:spcPct val="0"/>
        </a:spcBef>
        <a:spcAft>
          <a:spcPct val="0"/>
        </a:spcAft>
        <a:defRPr sz="3600" b="1">
          <a:solidFill>
            <a:srgbClr val="FFFFCC"/>
          </a:solidFill>
          <a:latin typeface="隶书" panose="02010509060101010101" pitchFamily="49" charset="-122"/>
          <a:ea typeface="隶书" panose="02010509060101010101" pitchFamily="49" charset="-122"/>
        </a:defRPr>
      </a:lvl7pPr>
      <a:lvl8pPr marL="1371600" algn="l" rtl="0" fontAlgn="base">
        <a:spcBef>
          <a:spcPct val="0"/>
        </a:spcBef>
        <a:spcAft>
          <a:spcPct val="0"/>
        </a:spcAft>
        <a:defRPr sz="3600" b="1">
          <a:solidFill>
            <a:srgbClr val="FFFFCC"/>
          </a:solidFill>
          <a:latin typeface="隶书" panose="02010509060101010101" pitchFamily="49" charset="-122"/>
          <a:ea typeface="隶书" panose="02010509060101010101" pitchFamily="49" charset="-122"/>
        </a:defRPr>
      </a:lvl8pPr>
      <a:lvl9pPr marL="1828800" algn="l" rtl="0" fontAlgn="base">
        <a:spcBef>
          <a:spcPct val="0"/>
        </a:spcBef>
        <a:spcAft>
          <a:spcPct val="0"/>
        </a:spcAft>
        <a:defRPr sz="3600" b="1">
          <a:solidFill>
            <a:srgbClr val="FFFFCC"/>
          </a:solidFill>
          <a:latin typeface="隶书" panose="02010509060101010101" pitchFamily="49" charset="-122"/>
          <a:ea typeface="隶书" panose="02010509060101010101" pitchFamily="49" charset="-122"/>
        </a:defRPr>
      </a:lvl9pPr>
    </p:titleStyle>
    <p:body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2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wmf"/><Relationship Id="rId2" Type="http://schemas.openxmlformats.org/officeDocument/2006/relationships/image" Target="../media/image13.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C:/Users/E470/Desktop/&#22823;&#20108;&#19979;/&#35745;&#32452;/http:/www.fhlcd.com/images/lcdzhishi/tn3.gif" TargetMode="Externa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C:/Users/E470/Desktop/&#22823;&#20108;&#19979;/&#35745;&#32452;/http:/www.fhlcd.com/images/lcdzhishi/stn2.gif" TargetMode="Externa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C:/Users/E470/Desktop/&#22823;&#20108;&#19979;/&#35745;&#32452;/http:/www.fhlcd.com/images/lcdzhishi/qudong2.gif" TargetMode="External"/><Relationship Id="rId3" Type="http://schemas.openxmlformats.org/officeDocument/2006/relationships/image" Target="../media/image29.png"/><Relationship Id="rId2" Type="http://schemas.openxmlformats.org/officeDocument/2006/relationships/image" Target="C:/Users/E470/Desktop/&#22823;&#20108;&#19979;/&#35745;&#32452;/http:/www.fhlcd.com/images/lcdzhishi/qudong1.gif" TargetMode="Externa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C:/Users/E470/Desktop/&#22823;&#20108;&#19979;/&#35745;&#32452;/http:/www.fhlcd.com/images/lcdzhishi/qudong4.gif" TargetMode="Externa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jpeg"/><Relationship Id="rId1" Type="http://schemas.openxmlformats.org/officeDocument/2006/relationships/image" Target="../media/image3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8"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05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053" name="Rectangle 4"/>
          <p:cNvSpPr/>
          <p:nvPr/>
        </p:nvSpPr>
        <p:spPr>
          <a:xfrm>
            <a:off x="1371600" y="0"/>
            <a:ext cx="7772400" cy="3429000"/>
          </a:xfrm>
          <a:prstGeom prst="rect">
            <a:avLst/>
          </a:prstGeom>
          <a:solidFill>
            <a:srgbClr val="000080"/>
          </a:solidFill>
          <a:ln w="9525">
            <a:noFill/>
          </a:ln>
        </p:spPr>
        <p:txBody>
          <a:bodyPr wrap="none" anchor="ctr"/>
          <a:p>
            <a:endParaRPr lang="zh-CN" altLang="en-US" dirty="0">
              <a:latin typeface="Times New Roman" panose="02020603050405020304" pitchFamily="18" charset="0"/>
            </a:endParaRPr>
          </a:p>
        </p:txBody>
      </p:sp>
      <p:sp>
        <p:nvSpPr>
          <p:cNvPr id="2054" name="Rectangle 2"/>
          <p:cNvSpPr>
            <a:spLocks noGrp="1"/>
          </p:cNvSpPr>
          <p:nvPr>
            <p:ph type="ctrTitle"/>
          </p:nvPr>
        </p:nvSpPr>
        <p:spPr>
          <a:xfrm>
            <a:off x="1371600" y="1905000"/>
            <a:ext cx="7772400" cy="1219200"/>
          </a:xfrm>
          <a:ln/>
        </p:spPr>
        <p:txBody>
          <a:bodyPr vert="horz" wrap="square" lIns="91440" tIns="45720" rIns="91440" bIns="45720" anchor="ctr"/>
          <a:p>
            <a:pPr eaLnBrk="1" hangingPunct="1">
              <a:lnSpc>
                <a:spcPct val="150000"/>
              </a:lnSpc>
              <a:buClrTx/>
              <a:buSzTx/>
              <a:buFontTx/>
            </a:pPr>
            <a:r>
              <a:rPr lang="zh-CN" altLang="nl-BE" sz="4400" dirty="0"/>
              <a:t>计算机组成原理</a:t>
            </a:r>
            <a:br>
              <a:rPr lang="zh-CN" altLang="nl-BE" sz="4400" dirty="0"/>
            </a:br>
            <a:r>
              <a:rPr lang="zh-CN" altLang="nl-BE" dirty="0">
                <a:ea typeface="宋体" panose="02010600030101010101" pitchFamily="2" charset="-122"/>
              </a:rPr>
              <a:t> </a:t>
            </a:r>
            <a:r>
              <a:rPr lang="zh-CN" altLang="nl-BE" dirty="0">
                <a:latin typeface="Verdana" panose="020B0604030504040204" pitchFamily="34" charset="0"/>
                <a:ea typeface="宋体" panose="02010600030101010101" pitchFamily="2" charset="-122"/>
              </a:rPr>
              <a:t>——</a:t>
            </a:r>
            <a:r>
              <a:rPr lang="zh-CN" altLang="nl-BE" dirty="0">
                <a:ea typeface="宋体" panose="02010600030101010101" pitchFamily="2" charset="-122"/>
              </a:rPr>
              <a:t> </a:t>
            </a:r>
            <a:r>
              <a:rPr lang="zh-CN" altLang="fr-BE" sz="3200" dirty="0">
                <a:ea typeface="宋体" panose="02010600030101010101" pitchFamily="2" charset="-122"/>
              </a:rPr>
              <a:t>外部设备</a:t>
            </a:r>
            <a:endParaRPr lang="zh-CN" altLang="en-GB" sz="3200" dirty="0">
              <a:ea typeface="宋体" panose="02010600030101010101" pitchFamily="2" charset="-122"/>
            </a:endParaRPr>
          </a:p>
        </p:txBody>
      </p:sp>
      <p:sp>
        <p:nvSpPr>
          <p:cNvPr id="2055" name="Rectangle 3"/>
          <p:cNvSpPr>
            <a:spLocks noGrp="1"/>
          </p:cNvSpPr>
          <p:nvPr>
            <p:ph type="subTitle" idx="1"/>
          </p:nvPr>
        </p:nvSpPr>
        <p:spPr>
          <a:xfrm>
            <a:off x="1371600" y="4419600"/>
            <a:ext cx="6400800" cy="1447800"/>
          </a:xfrm>
          <a:ln/>
        </p:spPr>
        <p:txBody>
          <a:bodyPr vert="horz" wrap="square" lIns="91440" tIns="45720" rIns="91440" bIns="45720" anchor="t"/>
          <a:p>
            <a:pPr algn="l" eaLnBrk="1" hangingPunct="1">
              <a:buClrTx/>
              <a:buSzTx/>
              <a:buFontTx/>
            </a:pPr>
            <a:r>
              <a:rPr lang="zh-CN" altLang="nl-BE" dirty="0">
                <a:latin typeface="+mn-lt"/>
                <a:ea typeface="华文行楷" panose="02010800040101010101" pitchFamily="2" charset="-122"/>
                <a:cs typeface="+mn-cs"/>
              </a:rPr>
              <a:t>浙江工业大学</a:t>
            </a:r>
            <a:endParaRPr lang="zh-CN" altLang="nl-BE" dirty="0">
              <a:latin typeface="+mn-lt"/>
              <a:ea typeface="华文行楷" panose="02010800040101010101" pitchFamily="2" charset="-122"/>
              <a:cs typeface="+mn-cs"/>
            </a:endParaRPr>
          </a:p>
          <a:p>
            <a:pPr algn="l" eaLnBrk="1" hangingPunct="1">
              <a:buClrTx/>
              <a:buSzTx/>
              <a:buFontTx/>
            </a:pPr>
            <a:r>
              <a:rPr lang="zh-CN" altLang="nl-BE" dirty="0">
                <a:latin typeface="+mn-lt"/>
                <a:ea typeface="华文行楷" panose="02010800040101010101" pitchFamily="2" charset="-122"/>
                <a:cs typeface="+mn-cs"/>
              </a:rPr>
              <a:t>计算机学院</a:t>
            </a:r>
            <a:endParaRPr lang="zh-CN" altLang="en-GB" dirty="0">
              <a:latin typeface="+mn-lt"/>
              <a:ea typeface="华文行楷" panose="02010800040101010101" pitchFamily="2" charset="-122"/>
              <a:cs typeface="+mn-cs"/>
            </a:endParaRPr>
          </a:p>
        </p:txBody>
      </p:sp>
      <p:sp>
        <p:nvSpPr>
          <p:cNvPr id="2056" name="Rectangle 5"/>
          <p:cNvSpPr/>
          <p:nvPr/>
        </p:nvSpPr>
        <p:spPr>
          <a:xfrm>
            <a:off x="1371600" y="6096000"/>
            <a:ext cx="3200400" cy="533400"/>
          </a:xfrm>
          <a:prstGeom prst="rect">
            <a:avLst/>
          </a:prstGeom>
          <a:solidFill>
            <a:schemeClr val="bg1"/>
          </a:solidFill>
          <a:ln w="9525">
            <a:noFill/>
          </a:ln>
        </p:spPr>
        <p:txBody>
          <a:bodyPr wrap="none" anchor="ctr"/>
          <a:p>
            <a:endParaRPr lang="zh-CN" altLang="en-US" dirty="0">
              <a:latin typeface="Times New Roman" panose="02020603050405020304" pitchFamily="18" charset="0"/>
            </a:endParaRPr>
          </a:p>
        </p:txBody>
      </p:sp>
      <p:sp>
        <p:nvSpPr>
          <p:cNvPr id="2057" name="Line 6"/>
          <p:cNvSpPr/>
          <p:nvPr/>
        </p:nvSpPr>
        <p:spPr>
          <a:xfrm>
            <a:off x="838200" y="3429000"/>
            <a:ext cx="830580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126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1269"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a:t>
            </a:r>
            <a:r>
              <a:rPr lang="en-US" altLang="zh-CN" dirty="0">
                <a:latin typeface="Times New Roman" panose="02020603050405020304" pitchFamily="18" charset="0"/>
              </a:rPr>
              <a:t>5</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1270" name="Rectangle 3"/>
          <p:cNvSpPr>
            <a:spLocks noGrp="1"/>
          </p:cNvSpPr>
          <p:nvPr>
            <p:ph idx="1"/>
          </p:nvPr>
        </p:nvSpPr>
        <p:spPr>
          <a:xfrm>
            <a:off x="1371600" y="1295400"/>
            <a:ext cx="7010400" cy="4953000"/>
          </a:xfrm>
          <a:ln/>
        </p:spPr>
        <p:txBody>
          <a:bodyPr vert="horz" wrap="square" lIns="91440" tIns="45720" rIns="91440" bIns="45720" anchor="t"/>
          <a:p>
            <a:pPr eaLnBrk="1" hangingPunct="1">
              <a:lnSpc>
                <a:spcPct val="110000"/>
              </a:lnSpc>
            </a:pPr>
            <a:r>
              <a:rPr lang="zh-CN" altLang="en-US" dirty="0"/>
              <a:t>打印设备</a:t>
            </a:r>
            <a:endParaRPr lang="zh-CN" altLang="en-US" dirty="0"/>
          </a:p>
          <a:p>
            <a:pPr lvl="1" eaLnBrk="1" hangingPunct="1">
              <a:lnSpc>
                <a:spcPct val="110000"/>
              </a:lnSpc>
            </a:pPr>
            <a:r>
              <a:rPr lang="zh-CN" altLang="en-US" dirty="0">
                <a:latin typeface="Times New Roman" panose="02020603050405020304" pitchFamily="18" charset="0"/>
              </a:rPr>
              <a:t>针式点阵打印机</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工作模式</a:t>
            </a:r>
            <a:endParaRPr lang="zh-CN" altLang="en-US" dirty="0">
              <a:latin typeface="Times New Roman" panose="02020603050405020304" pitchFamily="18" charset="0"/>
            </a:endParaRPr>
          </a:p>
          <a:p>
            <a:pPr lvl="3" eaLnBrk="1" hangingPunct="1">
              <a:lnSpc>
                <a:spcPct val="110000"/>
              </a:lnSpc>
              <a:buNone/>
            </a:pPr>
            <a:r>
              <a:rPr lang="zh-CN" altLang="en-US" dirty="0">
                <a:latin typeface="Times New Roman" panose="02020603050405020304" pitchFamily="18" charset="0"/>
              </a:rPr>
              <a:t>文本模式、图形方式、汉字打印</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针式打印机的结构</a:t>
            </a:r>
            <a:endParaRPr lang="zh-CN" altLang="en-US" dirty="0">
              <a:latin typeface="Times New Roman" panose="02020603050405020304" pitchFamily="18" charset="0"/>
            </a:endParaRPr>
          </a:p>
          <a:p>
            <a:pPr lvl="3" eaLnBrk="1" hangingPunct="1">
              <a:lnSpc>
                <a:spcPct val="110000"/>
              </a:lnSpc>
              <a:buNone/>
            </a:pPr>
            <a:r>
              <a:rPr lang="zh-CN" altLang="en-US" dirty="0">
                <a:latin typeface="Times New Roman" panose="02020603050405020304" pitchFamily="18" charset="0"/>
              </a:rPr>
              <a:t>打印头、打印头水平运动机构、走纸机构、色带机构、检测报警机构、控制系统</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打印机控制器举例</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并行针式打印机简介</a:t>
            </a:r>
            <a:endParaRPr lang="zh-CN" altLang="en-US" dirty="0">
              <a:latin typeface="Times New Roman" panose="02020603050405020304" pitchFamily="18" charset="0"/>
            </a:endParaRPr>
          </a:p>
          <a:p>
            <a:pPr lvl="3" eaLnBrk="1" hangingPunct="1">
              <a:lnSpc>
                <a:spcPct val="110000"/>
              </a:lnSpc>
              <a:buNone/>
            </a:pPr>
            <a:r>
              <a:rPr lang="zh-CN" altLang="en-US" dirty="0">
                <a:latin typeface="Times New Roman" panose="02020603050405020304" pitchFamily="18" charset="0"/>
              </a:rPr>
              <a:t>多打印头式、梳式</a:t>
            </a:r>
            <a:endParaRPr lang="zh-CN" altLang="en-US"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8"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229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2293"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a:t>
            </a:r>
            <a:r>
              <a:rPr lang="en-US" altLang="zh-CN" dirty="0">
                <a:latin typeface="Times New Roman" panose="02020603050405020304" pitchFamily="18" charset="0"/>
              </a:rPr>
              <a:t>5</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2294" name="Rectangle 3"/>
          <p:cNvSpPr>
            <a:spLocks noGrp="1"/>
          </p:cNvSpPr>
          <p:nvPr>
            <p:ph idx="1"/>
          </p:nvPr>
        </p:nvSpPr>
        <p:spPr>
          <a:xfrm>
            <a:off x="1371600" y="1295400"/>
            <a:ext cx="7010400" cy="4953000"/>
          </a:xfrm>
          <a:ln/>
        </p:spPr>
        <p:txBody>
          <a:bodyPr vert="horz" wrap="square" lIns="91440" tIns="45720" rIns="91440" bIns="45720" anchor="t"/>
          <a:p>
            <a:pPr eaLnBrk="1" hangingPunct="1">
              <a:lnSpc>
                <a:spcPct val="110000"/>
              </a:lnSpc>
            </a:pPr>
            <a:r>
              <a:rPr lang="zh-CN" altLang="en-US" dirty="0"/>
              <a:t>打印设备</a:t>
            </a:r>
            <a:endParaRPr lang="zh-CN" altLang="en-US" dirty="0"/>
          </a:p>
          <a:p>
            <a:pPr lvl="1" eaLnBrk="1" hangingPunct="1">
              <a:lnSpc>
                <a:spcPct val="110000"/>
              </a:lnSpc>
            </a:pPr>
            <a:r>
              <a:rPr lang="zh-CN" altLang="en-US" dirty="0">
                <a:latin typeface="Times New Roman" panose="02020603050405020304" pitchFamily="18" charset="0"/>
              </a:rPr>
              <a:t>针式点阵打印机</a:t>
            </a:r>
            <a:endParaRPr lang="zh-CN" altLang="en-US" dirty="0">
              <a:latin typeface="Times New Roman" panose="02020603050405020304" pitchFamily="18" charset="0"/>
            </a:endParaRPr>
          </a:p>
        </p:txBody>
      </p:sp>
      <p:pic>
        <p:nvPicPr>
          <p:cNvPr id="12295" name="Picture 5" descr="针式打印机"/>
          <p:cNvPicPr>
            <a:picLocks noChangeAspect="1"/>
          </p:cNvPicPr>
          <p:nvPr/>
        </p:nvPicPr>
        <p:blipFill>
          <a:blip r:embed="rId1"/>
          <a:stretch>
            <a:fillRect/>
          </a:stretch>
        </p:blipFill>
        <p:spPr>
          <a:xfrm>
            <a:off x="1403350" y="2565400"/>
            <a:ext cx="3527425" cy="2855913"/>
          </a:xfrm>
          <a:prstGeom prst="rect">
            <a:avLst/>
          </a:prstGeom>
          <a:noFill/>
          <a:ln w="9525">
            <a:noFill/>
          </a:ln>
        </p:spPr>
      </p:pic>
      <p:pic>
        <p:nvPicPr>
          <p:cNvPr id="12296" name="Picture 6" descr="图6  票据打印仍是点阵打印机的天下"/>
          <p:cNvPicPr>
            <a:picLocks noChangeAspect="1"/>
          </p:cNvPicPr>
          <p:nvPr/>
        </p:nvPicPr>
        <p:blipFill>
          <a:blip r:embed="rId2"/>
          <a:stretch>
            <a:fillRect/>
          </a:stretch>
        </p:blipFill>
        <p:spPr>
          <a:xfrm>
            <a:off x="5553075" y="995363"/>
            <a:ext cx="3590925" cy="4029075"/>
          </a:xfrm>
          <a:prstGeom prst="rect">
            <a:avLst/>
          </a:prstGeom>
          <a:noFill/>
          <a:ln w="9525">
            <a:noFill/>
          </a:ln>
        </p:spPr>
      </p:pic>
      <p:pic>
        <p:nvPicPr>
          <p:cNvPr id="12297" name="Picture 7"/>
          <p:cNvPicPr>
            <a:picLocks noChangeAspect="1"/>
          </p:cNvPicPr>
          <p:nvPr/>
        </p:nvPicPr>
        <p:blipFill>
          <a:blip r:embed="rId3"/>
          <a:stretch>
            <a:fillRect/>
          </a:stretch>
        </p:blipFill>
        <p:spPr>
          <a:xfrm>
            <a:off x="4340225" y="5084763"/>
            <a:ext cx="4803775" cy="116998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6"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331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3317"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a:t>
            </a:r>
            <a:r>
              <a:rPr lang="en-US" altLang="zh-CN" dirty="0">
                <a:latin typeface="Times New Roman" panose="02020603050405020304" pitchFamily="18" charset="0"/>
              </a:rPr>
              <a:t>6</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3318" name="Rectangle 3"/>
          <p:cNvSpPr>
            <a:spLocks noGrp="1"/>
          </p:cNvSpPr>
          <p:nvPr>
            <p:ph idx="1"/>
          </p:nvPr>
        </p:nvSpPr>
        <p:spPr>
          <a:xfrm>
            <a:off x="1371600" y="1295400"/>
            <a:ext cx="7620000" cy="4876800"/>
          </a:xfrm>
          <a:ln/>
        </p:spPr>
        <p:txBody>
          <a:bodyPr vert="horz" wrap="square" lIns="91440" tIns="45720" rIns="91440" bIns="45720" anchor="t"/>
          <a:p>
            <a:pPr eaLnBrk="1" hangingPunct="1">
              <a:lnSpc>
                <a:spcPct val="110000"/>
              </a:lnSpc>
            </a:pPr>
            <a:r>
              <a:rPr lang="zh-CN" altLang="en-US" dirty="0"/>
              <a:t>打印设备</a:t>
            </a:r>
            <a:endParaRPr lang="zh-CN" altLang="en-US" dirty="0"/>
          </a:p>
          <a:p>
            <a:pPr lvl="1" eaLnBrk="1" hangingPunct="1">
              <a:lnSpc>
                <a:spcPct val="110000"/>
              </a:lnSpc>
            </a:pPr>
            <a:r>
              <a:rPr lang="zh-CN" altLang="en-US" dirty="0">
                <a:latin typeface="Times New Roman" panose="02020603050405020304" pitchFamily="18" charset="0"/>
              </a:rPr>
              <a:t>激光打印机和喷墨打印机简介</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激光打印机</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喷墨打印机</a:t>
            </a:r>
            <a:endParaRPr lang="zh-CN" altLang="en-US" dirty="0">
              <a:latin typeface="Times New Roman" panose="02020603050405020304" pitchFamily="18" charset="0"/>
            </a:endParaRPr>
          </a:p>
        </p:txBody>
      </p:sp>
      <p:pic>
        <p:nvPicPr>
          <p:cNvPr id="252055" name="Picture 151" descr="激光打印机原理图"/>
          <p:cNvPicPr>
            <a:picLocks noChangeAspect="1"/>
          </p:cNvPicPr>
          <p:nvPr/>
        </p:nvPicPr>
        <p:blipFill>
          <a:blip r:embed="rId1"/>
          <a:stretch>
            <a:fillRect/>
          </a:stretch>
        </p:blipFill>
        <p:spPr>
          <a:xfrm>
            <a:off x="1947863" y="3276600"/>
            <a:ext cx="6791325" cy="2971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2055"/>
                                        </p:tgtEl>
                                        <p:attrNameLst>
                                          <p:attrName>style.visibility</p:attrName>
                                        </p:attrNameLst>
                                      </p:cBhvr>
                                      <p:to>
                                        <p:strVal val="visible"/>
                                      </p:to>
                                    </p:set>
                                    <p:animEffect transition="in" filter="wipe(up)">
                                      <p:cBhvr>
                                        <p:cTn id="7" dur="500"/>
                                        <p:tgtEl>
                                          <p:spTgt spid="25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434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4341"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a:t>
            </a:r>
            <a:r>
              <a:rPr lang="en-US" altLang="zh-CN" dirty="0">
                <a:latin typeface="Times New Roman" panose="02020603050405020304" pitchFamily="18" charset="0"/>
              </a:rPr>
              <a:t>6</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pic>
        <p:nvPicPr>
          <p:cNvPr id="14342" name="Picture 6" descr="12laser"/>
          <p:cNvPicPr>
            <a:picLocks noChangeAspect="1"/>
          </p:cNvPicPr>
          <p:nvPr/>
        </p:nvPicPr>
        <p:blipFill>
          <a:blip r:embed="rId1"/>
          <a:stretch>
            <a:fillRect/>
          </a:stretch>
        </p:blipFill>
        <p:spPr>
          <a:xfrm>
            <a:off x="1223963" y="1258888"/>
            <a:ext cx="7632700" cy="54070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10"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536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5365"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打印机（2）</a:t>
            </a:r>
            <a:endParaRPr lang="zh-CN" altLang="en-US" dirty="0">
              <a:latin typeface="Times New Roman" panose="02020603050405020304" pitchFamily="18" charset="0"/>
            </a:endParaRPr>
          </a:p>
        </p:txBody>
      </p:sp>
      <p:sp>
        <p:nvSpPr>
          <p:cNvPr id="15366" name="Rectangle 103"/>
          <p:cNvSpPr>
            <a:spLocks noGrp="1"/>
          </p:cNvSpPr>
          <p:nvPr>
            <p:ph idx="1"/>
          </p:nvPr>
        </p:nvSpPr>
        <p:spPr>
          <a:xfrm>
            <a:off x="1371600" y="1295400"/>
            <a:ext cx="7620000" cy="4876800"/>
          </a:xfrm>
          <a:ln/>
        </p:spPr>
        <p:txBody>
          <a:bodyPr vert="horz" wrap="square" lIns="91440" tIns="45720" rIns="91440" bIns="45720" anchor="t"/>
          <a:p>
            <a:pPr eaLnBrk="1" hangingPunct="1">
              <a:lnSpc>
                <a:spcPct val="110000"/>
              </a:lnSpc>
            </a:pPr>
            <a:r>
              <a:rPr lang="zh-CN" altLang="en-US" dirty="0">
                <a:latin typeface="Times New Roman" panose="02020603050405020304" pitchFamily="18" charset="0"/>
              </a:rPr>
              <a:t>打印机驱动程序</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打印机管理软件的层次</a:t>
            </a:r>
            <a:endParaRPr lang="zh-CN" altLang="en-US" dirty="0">
              <a:latin typeface="Times New Roman" panose="02020603050405020304" pitchFamily="18" charset="0"/>
            </a:endParaRPr>
          </a:p>
          <a:p>
            <a:pPr lvl="1" eaLnBrk="1" hangingPunct="1"/>
            <a:endParaRPr lang="zh-CN" altLang="en-US" dirty="0">
              <a:latin typeface="Times New Roman" panose="02020603050405020304" pitchFamily="18" charset="0"/>
            </a:endParaRPr>
          </a:p>
          <a:p>
            <a:pPr lvl="1" eaLnBrk="1" hangingPunct="1"/>
            <a:endParaRPr lang="zh-CN" altLang="en-US" dirty="0">
              <a:latin typeface="Times New Roman" panose="02020603050405020304" pitchFamily="18" charset="0"/>
            </a:endParaRPr>
          </a:p>
          <a:p>
            <a:pPr lvl="1" eaLnBrk="1" hangingPunct="1">
              <a:lnSpc>
                <a:spcPct val="140000"/>
              </a:lnSpc>
            </a:pPr>
            <a:endParaRPr lang="zh-CN" altLang="en-US" dirty="0">
              <a:latin typeface="Times New Roman" panose="02020603050405020304" pitchFamily="18" charset="0"/>
            </a:endParaRPr>
          </a:p>
          <a:p>
            <a:pPr lvl="1" eaLnBrk="1" hangingPunct="1"/>
            <a:endParaRPr lang="zh-CN" altLang="en-US" dirty="0">
              <a:latin typeface="Times New Roman" panose="02020603050405020304" pitchFamily="18" charset="0"/>
            </a:endParaRPr>
          </a:p>
          <a:p>
            <a:pPr lvl="1" eaLnBrk="1" hangingPunct="1">
              <a:lnSpc>
                <a:spcPct val="110000"/>
              </a:lnSpc>
            </a:pPr>
            <a:r>
              <a:rPr lang="zh-CN" altLang="en-US" dirty="0">
                <a:latin typeface="Times New Roman" panose="02020603050405020304" pitchFamily="18" charset="0"/>
              </a:rPr>
              <a:t>打印机设备驱动程序举例</a:t>
            </a:r>
            <a:endParaRPr lang="zh-CN" altLang="en-US" dirty="0">
              <a:latin typeface="Times New Roman" panose="02020603050405020304" pitchFamily="18" charset="0"/>
            </a:endParaRPr>
          </a:p>
          <a:p>
            <a:pPr lvl="2" eaLnBrk="1" hangingPunct="1">
              <a:lnSpc>
                <a:spcPct val="110000"/>
              </a:lnSpc>
            </a:pPr>
            <a:r>
              <a:rPr lang="en-US" altLang="zh-CN" dirty="0">
                <a:latin typeface="Times New Roman" panose="02020603050405020304" pitchFamily="18" charset="0"/>
              </a:rPr>
              <a:t>PC</a:t>
            </a:r>
            <a:r>
              <a:rPr lang="zh-CN" altLang="en-US" dirty="0"/>
              <a:t>机并行打印机接口</a:t>
            </a:r>
            <a:endParaRPr lang="zh-CN" altLang="en-US" dirty="0"/>
          </a:p>
          <a:p>
            <a:pPr lvl="2" eaLnBrk="1" hangingPunct="1">
              <a:lnSpc>
                <a:spcPct val="110000"/>
              </a:lnSpc>
            </a:pPr>
            <a:r>
              <a:rPr lang="zh-CN" altLang="en-US" dirty="0">
                <a:latin typeface="Times New Roman" panose="02020603050405020304" pitchFamily="18" charset="0"/>
              </a:rPr>
              <a:t>打印</a:t>
            </a:r>
            <a:r>
              <a:rPr lang="en-US" altLang="zh-CN" dirty="0">
                <a:latin typeface="Times New Roman" panose="02020603050405020304" pitchFamily="18" charset="0"/>
              </a:rPr>
              <a:t>AL</a:t>
            </a:r>
            <a:r>
              <a:rPr lang="zh-CN" altLang="en-US" dirty="0">
                <a:latin typeface="Times New Roman" panose="02020603050405020304" pitchFamily="18" charset="0"/>
              </a:rPr>
              <a:t>中的字符</a:t>
            </a:r>
            <a:endParaRPr lang="zh-CN" altLang="en-US" dirty="0">
              <a:latin typeface="Times New Roman" panose="02020603050405020304" pitchFamily="18" charset="0"/>
            </a:endParaRPr>
          </a:p>
        </p:txBody>
      </p:sp>
      <p:sp>
        <p:nvSpPr>
          <p:cNvPr id="250984" name="Text Box 104"/>
          <p:cNvSpPr txBox="1"/>
          <p:nvPr/>
        </p:nvSpPr>
        <p:spPr>
          <a:xfrm>
            <a:off x="2819400" y="2379663"/>
            <a:ext cx="2514600" cy="420687"/>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zh-CN" altLang="en-US" sz="2000" dirty="0">
                <a:latin typeface="Times New Roman" panose="02020603050405020304" pitchFamily="18" charset="0"/>
                <a:ea typeface="宋体" panose="02010600030101010101" pitchFamily="2" charset="-122"/>
              </a:rPr>
              <a:t>应用程序</a:t>
            </a:r>
            <a:endParaRPr lang="zh-CN" altLang="en-US" sz="2000" dirty="0">
              <a:latin typeface="Times New Roman" panose="02020603050405020304" pitchFamily="18" charset="0"/>
              <a:ea typeface="宋体" panose="02010600030101010101" pitchFamily="2" charset="-122"/>
            </a:endParaRPr>
          </a:p>
        </p:txBody>
      </p:sp>
      <p:sp>
        <p:nvSpPr>
          <p:cNvPr id="250985" name="Text Box 105"/>
          <p:cNvSpPr txBox="1"/>
          <p:nvPr/>
        </p:nvSpPr>
        <p:spPr>
          <a:xfrm>
            <a:off x="2819400" y="3141663"/>
            <a:ext cx="2514600" cy="422275"/>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zh-CN" altLang="en-US" sz="2000" dirty="0">
                <a:latin typeface="Times New Roman" panose="02020603050405020304" pitchFamily="18" charset="0"/>
                <a:ea typeface="宋体" panose="02010600030101010101" pitchFamily="2" charset="-122"/>
              </a:rPr>
              <a:t>打印机驱动程序</a:t>
            </a:r>
            <a:endParaRPr lang="zh-CN" altLang="en-US" sz="2000" dirty="0">
              <a:latin typeface="Times New Roman" panose="02020603050405020304" pitchFamily="18" charset="0"/>
              <a:ea typeface="宋体" panose="02010600030101010101" pitchFamily="2" charset="-122"/>
            </a:endParaRPr>
          </a:p>
        </p:txBody>
      </p:sp>
      <p:sp>
        <p:nvSpPr>
          <p:cNvPr id="250986" name="Text Box 106"/>
          <p:cNvSpPr txBox="1"/>
          <p:nvPr/>
        </p:nvSpPr>
        <p:spPr>
          <a:xfrm>
            <a:off x="2819400" y="3875088"/>
            <a:ext cx="2514600" cy="420687"/>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0" hangingPunct="0"/>
            <a:r>
              <a:rPr lang="zh-CN" altLang="en-US" sz="2000" dirty="0">
                <a:latin typeface="Times New Roman" panose="02020603050405020304" pitchFamily="18" charset="0"/>
                <a:ea typeface="宋体" panose="02010600030101010101" pitchFamily="2" charset="-122"/>
              </a:rPr>
              <a:t>打印机控制程序</a:t>
            </a:r>
            <a:endParaRPr lang="zh-CN" altLang="en-US" sz="2000" dirty="0">
              <a:latin typeface="Times New Roman" panose="02020603050405020304" pitchFamily="18" charset="0"/>
              <a:ea typeface="宋体" panose="02010600030101010101" pitchFamily="2" charset="-122"/>
            </a:endParaRPr>
          </a:p>
        </p:txBody>
      </p:sp>
      <p:sp>
        <p:nvSpPr>
          <p:cNvPr id="15370" name="Line 110"/>
          <p:cNvSpPr/>
          <p:nvPr/>
        </p:nvSpPr>
        <p:spPr>
          <a:xfrm>
            <a:off x="4038600" y="2822575"/>
            <a:ext cx="0" cy="304800"/>
          </a:xfrm>
          <a:prstGeom prst="line">
            <a:avLst/>
          </a:prstGeom>
          <a:ln w="9525" cap="flat" cmpd="sng">
            <a:solidFill>
              <a:schemeClr val="tx1"/>
            </a:solidFill>
            <a:prstDash val="solid"/>
            <a:headEnd type="none" w="med" len="med"/>
            <a:tailEnd type="none" w="med" len="med"/>
          </a:ln>
        </p:spPr>
      </p:sp>
      <p:sp>
        <p:nvSpPr>
          <p:cNvPr id="15371" name="Line 111"/>
          <p:cNvSpPr/>
          <p:nvPr/>
        </p:nvSpPr>
        <p:spPr>
          <a:xfrm>
            <a:off x="4038600" y="3563938"/>
            <a:ext cx="0" cy="30480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50984"/>
                                        </p:tgtEl>
                                        <p:attrNameLst>
                                          <p:attrName>style.visibility</p:attrName>
                                        </p:attrNameLst>
                                      </p:cBhvr>
                                      <p:to>
                                        <p:strVal val="visible"/>
                                      </p:to>
                                    </p:set>
                                    <p:animEffect transition="in" filter="barn(outHorizontal)">
                                      <p:cBhvr>
                                        <p:cTn id="7" dur="500"/>
                                        <p:tgtEl>
                                          <p:spTgt spid="2509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50985"/>
                                        </p:tgtEl>
                                        <p:attrNameLst>
                                          <p:attrName>style.visibility</p:attrName>
                                        </p:attrNameLst>
                                      </p:cBhvr>
                                      <p:to>
                                        <p:strVal val="visible"/>
                                      </p:to>
                                    </p:set>
                                    <p:animEffect transition="in" filter="barn(outHorizontal)">
                                      <p:cBhvr>
                                        <p:cTn id="12" dur="500"/>
                                        <p:tgtEl>
                                          <p:spTgt spid="25098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50986"/>
                                        </p:tgtEl>
                                        <p:attrNameLst>
                                          <p:attrName>style.visibility</p:attrName>
                                        </p:attrNameLst>
                                      </p:cBhvr>
                                      <p:to>
                                        <p:strVal val="visible"/>
                                      </p:to>
                                    </p:set>
                                    <p:animEffect transition="in" filter="barn(outHorizontal)">
                                      <p:cBhvr>
                                        <p:cTn id="17" dur="500"/>
                                        <p:tgtEl>
                                          <p:spTgt spid="250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84" grpId="0" animBg="1"/>
      <p:bldP spid="250985" grpId="0" animBg="1"/>
      <p:bldP spid="2509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11"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638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6389"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显示器（1-1）</a:t>
            </a:r>
            <a:endParaRPr lang="zh-CN" altLang="en-US" dirty="0">
              <a:latin typeface="Times New Roman" panose="02020603050405020304" pitchFamily="18" charset="0"/>
            </a:endParaRPr>
          </a:p>
        </p:txBody>
      </p:sp>
      <p:sp>
        <p:nvSpPr>
          <p:cNvPr id="16390" name="Rectangle 3"/>
          <p:cNvSpPr>
            <a:spLocks noGrp="1"/>
          </p:cNvSpPr>
          <p:nvPr>
            <p:ph idx="1"/>
          </p:nvPr>
        </p:nvSpPr>
        <p:spPr>
          <a:xfrm>
            <a:off x="1371600" y="1295400"/>
            <a:ext cx="7467600" cy="4876800"/>
          </a:xfrm>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CRT</a:t>
            </a:r>
            <a:r>
              <a:rPr lang="zh-CN" altLang="en-US" dirty="0">
                <a:latin typeface="Times New Roman" panose="02020603050405020304" pitchFamily="18" charset="0"/>
              </a:rPr>
              <a:t>显示器</a:t>
            </a:r>
            <a:endParaRPr lang="zh-CN" altLang="en-US" dirty="0">
              <a:latin typeface="Times New Roman" panose="02020603050405020304" pitchFamily="18" charset="0"/>
            </a:endParaRPr>
          </a:p>
          <a:p>
            <a:pPr lvl="1" eaLnBrk="1" hangingPunct="1">
              <a:lnSpc>
                <a:spcPct val="120000"/>
              </a:lnSpc>
            </a:pPr>
            <a:r>
              <a:rPr lang="zh-CN" altLang="en-US" dirty="0">
                <a:latin typeface="Times New Roman" panose="02020603050405020304" pitchFamily="18" charset="0"/>
              </a:rPr>
              <a:t>概述</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像素</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灰度级与颜色数</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分辨率</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静态显示与动态刷新显示</a:t>
            </a:r>
            <a:endParaRPr lang="zh-CN" altLang="en-US" dirty="0">
              <a:latin typeface="Times New Roman" panose="02020603050405020304" pitchFamily="18" charset="0"/>
            </a:endParaRPr>
          </a:p>
        </p:txBody>
      </p:sp>
      <p:grpSp>
        <p:nvGrpSpPr>
          <p:cNvPr id="2" name="Group 194"/>
          <p:cNvGrpSpPr/>
          <p:nvPr/>
        </p:nvGrpSpPr>
        <p:grpSpPr>
          <a:xfrm>
            <a:off x="2667000" y="4572000"/>
            <a:ext cx="5105400" cy="762000"/>
            <a:chOff x="1680" y="2880"/>
            <a:chExt cx="3216" cy="480"/>
          </a:xfrm>
        </p:grpSpPr>
        <p:sp>
          <p:nvSpPr>
            <p:cNvPr id="16393" name="Rectangle 187"/>
            <p:cNvSpPr/>
            <p:nvPr/>
          </p:nvSpPr>
          <p:spPr>
            <a:xfrm>
              <a:off x="1680" y="2880"/>
              <a:ext cx="617" cy="480"/>
            </a:xfrm>
            <a:prstGeom prst="rect">
              <a:avLst/>
            </a:prstGeom>
            <a:solidFill>
              <a:srgbClr val="00FF00"/>
            </a:solidFill>
            <a:ln w="9525">
              <a:noFill/>
            </a:ln>
          </p:spPr>
          <p:txBody>
            <a:bodyPr wrap="none" anchor="ctr"/>
            <a:p>
              <a:endParaRPr lang="zh-CN" altLang="en-US" dirty="0">
                <a:latin typeface="Times New Roman" panose="02020603050405020304" pitchFamily="18" charset="0"/>
              </a:endParaRPr>
            </a:p>
          </p:txBody>
        </p:sp>
        <p:sp>
          <p:nvSpPr>
            <p:cNvPr id="16394" name="Rectangle 188"/>
            <p:cNvSpPr/>
            <p:nvPr/>
          </p:nvSpPr>
          <p:spPr>
            <a:xfrm>
              <a:off x="2297" y="2880"/>
              <a:ext cx="617" cy="480"/>
            </a:xfrm>
            <a:prstGeom prst="rect">
              <a:avLst/>
            </a:prstGeom>
            <a:solidFill>
              <a:srgbClr val="0AFF00"/>
            </a:solidFill>
            <a:ln w="9525">
              <a:noFill/>
            </a:ln>
          </p:spPr>
          <p:txBody>
            <a:bodyPr wrap="none" anchor="ctr"/>
            <a:p>
              <a:endParaRPr lang="zh-CN" altLang="en-US" dirty="0">
                <a:latin typeface="Times New Roman" panose="02020603050405020304" pitchFamily="18" charset="0"/>
              </a:endParaRPr>
            </a:p>
          </p:txBody>
        </p:sp>
        <p:sp>
          <p:nvSpPr>
            <p:cNvPr id="16395" name="Rectangle 190"/>
            <p:cNvSpPr/>
            <p:nvPr/>
          </p:nvSpPr>
          <p:spPr>
            <a:xfrm>
              <a:off x="3662" y="2880"/>
              <a:ext cx="617" cy="480"/>
            </a:xfrm>
            <a:prstGeom prst="rect">
              <a:avLst/>
            </a:prstGeom>
            <a:solidFill>
              <a:srgbClr val="A0A0A0"/>
            </a:solidFill>
            <a:ln w="9525">
              <a:noFill/>
            </a:ln>
          </p:spPr>
          <p:txBody>
            <a:bodyPr wrap="none" anchor="ctr"/>
            <a:p>
              <a:endParaRPr lang="zh-CN" altLang="en-US" dirty="0">
                <a:latin typeface="Times New Roman" panose="02020603050405020304" pitchFamily="18" charset="0"/>
              </a:endParaRPr>
            </a:p>
          </p:txBody>
        </p:sp>
        <p:sp>
          <p:nvSpPr>
            <p:cNvPr id="16396" name="Rectangle 191"/>
            <p:cNvSpPr/>
            <p:nvPr/>
          </p:nvSpPr>
          <p:spPr>
            <a:xfrm>
              <a:off x="4279" y="2880"/>
              <a:ext cx="617" cy="480"/>
            </a:xfrm>
            <a:prstGeom prst="rect">
              <a:avLst/>
            </a:prstGeom>
            <a:solidFill>
              <a:srgbClr val="AAAAAA"/>
            </a:solidFill>
            <a:ln w="9525">
              <a:noFill/>
            </a:ln>
          </p:spPr>
          <p:txBody>
            <a:bodyPr wrap="none" anchor="ctr"/>
            <a:p>
              <a:endParaRPr lang="zh-CN" altLang="en-US" dirty="0">
                <a:latin typeface="Times New Roman" panose="02020603050405020304" pitchFamily="18" charset="0"/>
              </a:endParaRPr>
            </a:p>
          </p:txBody>
        </p:sp>
      </p:grpSp>
      <p:sp>
        <p:nvSpPr>
          <p:cNvPr id="253121" name="Text Box 193"/>
          <p:cNvSpPr txBox="1"/>
          <p:nvPr/>
        </p:nvSpPr>
        <p:spPr>
          <a:xfrm>
            <a:off x="1905000" y="5638800"/>
            <a:ext cx="65532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宋体" panose="02010600030101010101" pitchFamily="2" charset="-122"/>
              </a:rPr>
              <a:t>RGB:  0,255,0  |  10,255,0              L:     160    |    170</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3121"/>
                                        </p:tgtEl>
                                        <p:attrNameLst>
                                          <p:attrName>style.visibility</p:attrName>
                                        </p:attrNameLst>
                                      </p:cBhvr>
                                      <p:to>
                                        <p:strVal val="visible"/>
                                      </p:to>
                                    </p:set>
                                    <p:animEffect transition="in" filter="slide(fromBottom)">
                                      <p:cBhvr>
                                        <p:cTn id="12" dur="500"/>
                                        <p:tgtEl>
                                          <p:spTgt spid="25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1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50"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741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7413"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显示器（1-2）</a:t>
            </a:r>
            <a:endParaRPr lang="zh-CN" altLang="en-US" dirty="0">
              <a:latin typeface="Times New Roman" panose="02020603050405020304" pitchFamily="18" charset="0"/>
            </a:endParaRPr>
          </a:p>
        </p:txBody>
      </p:sp>
      <p:sp>
        <p:nvSpPr>
          <p:cNvPr id="17414" name="Rectangle 3"/>
          <p:cNvSpPr>
            <a:spLocks noGrp="1"/>
          </p:cNvSpPr>
          <p:nvPr>
            <p:ph idx="1"/>
          </p:nvPr>
        </p:nvSpPr>
        <p:spPr>
          <a:xfrm>
            <a:off x="1371600" y="1295400"/>
            <a:ext cx="7467600" cy="4876800"/>
          </a:xfrm>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CRT</a:t>
            </a:r>
            <a:r>
              <a:rPr lang="zh-CN" altLang="en-US" dirty="0">
                <a:latin typeface="Times New Roman" panose="02020603050405020304" pitchFamily="18" charset="0"/>
              </a:rPr>
              <a:t>显示器</a:t>
            </a:r>
            <a:endParaRPr lang="zh-CN" altLang="en-US" dirty="0">
              <a:latin typeface="Times New Roman" panose="02020603050405020304" pitchFamily="18" charset="0"/>
            </a:endParaRPr>
          </a:p>
          <a:p>
            <a:pPr lvl="1" eaLnBrk="1" hangingPunct="1">
              <a:lnSpc>
                <a:spcPct val="130000"/>
              </a:lnSpc>
            </a:pPr>
            <a:r>
              <a:rPr lang="en-US" altLang="zh-CN" dirty="0">
                <a:latin typeface="Times New Roman" panose="02020603050405020304" pitchFamily="18" charset="0"/>
              </a:rPr>
              <a:t>CRT</a:t>
            </a:r>
            <a:r>
              <a:rPr lang="zh-CN" altLang="en-US" dirty="0">
                <a:latin typeface="Times New Roman" panose="02020603050405020304" pitchFamily="18" charset="0"/>
              </a:rPr>
              <a:t>显示器工作原理</a:t>
            </a:r>
            <a:endParaRPr lang="zh-CN" altLang="en-US" dirty="0">
              <a:latin typeface="Times New Roman" panose="02020603050405020304" pitchFamily="18" charset="0"/>
            </a:endParaRPr>
          </a:p>
          <a:p>
            <a:pPr lvl="2" eaLnBrk="1" hangingPunct="1">
              <a:lnSpc>
                <a:spcPct val="130000"/>
              </a:lnSpc>
            </a:pPr>
            <a:r>
              <a:rPr lang="en-US" altLang="zh-CN" dirty="0">
                <a:latin typeface="Times New Roman" panose="02020603050405020304" pitchFamily="18" charset="0"/>
              </a:rPr>
              <a:t>CRT</a:t>
            </a:r>
            <a:r>
              <a:rPr lang="zh-CN" altLang="en-US" dirty="0">
                <a:latin typeface="Times New Roman" panose="02020603050405020304" pitchFamily="18" charset="0"/>
              </a:rPr>
              <a:t>显象管</a:t>
            </a:r>
            <a:endParaRPr lang="zh-CN" altLang="en-US" dirty="0">
              <a:latin typeface="Times New Roman" panose="02020603050405020304" pitchFamily="18" charset="0"/>
            </a:endParaRPr>
          </a:p>
          <a:p>
            <a:pPr lvl="2" eaLnBrk="1" hangingPunct="1">
              <a:lnSpc>
                <a:spcPct val="130000"/>
              </a:lnSpc>
            </a:pPr>
            <a:r>
              <a:rPr lang="en-US" altLang="zh-CN" dirty="0">
                <a:latin typeface="Times New Roman" panose="02020603050405020304" pitchFamily="18" charset="0"/>
              </a:rPr>
              <a:t>CRT</a:t>
            </a:r>
            <a:r>
              <a:rPr lang="zh-CN" altLang="en-US" dirty="0">
                <a:latin typeface="Times New Roman" panose="02020603050405020304" pitchFamily="18" charset="0"/>
              </a:rPr>
              <a:t>显象器的扫描方式</a:t>
            </a:r>
            <a:endParaRPr lang="zh-CN" altLang="en-US" dirty="0">
              <a:latin typeface="Times New Roman" panose="02020603050405020304" pitchFamily="18" charset="0"/>
            </a:endParaRPr>
          </a:p>
          <a:p>
            <a:pPr lvl="3" eaLnBrk="1" hangingPunct="1">
              <a:lnSpc>
                <a:spcPct val="130000"/>
              </a:lnSpc>
            </a:pPr>
            <a:r>
              <a:rPr lang="zh-CN" altLang="en-US" dirty="0">
                <a:latin typeface="Times New Roman" panose="02020603050405020304" pitchFamily="18" charset="0"/>
              </a:rPr>
              <a:t>随机扫描方式</a:t>
            </a:r>
            <a:endParaRPr lang="zh-CN" altLang="en-US" dirty="0">
              <a:latin typeface="Times New Roman" panose="02020603050405020304" pitchFamily="18" charset="0"/>
            </a:endParaRPr>
          </a:p>
          <a:p>
            <a:pPr lvl="3" eaLnBrk="1" hangingPunct="1">
              <a:lnSpc>
                <a:spcPct val="130000"/>
              </a:lnSpc>
            </a:pPr>
            <a:r>
              <a:rPr lang="zh-CN" altLang="en-US" dirty="0">
                <a:latin typeface="Times New Roman" panose="02020603050405020304" pitchFamily="18" charset="0"/>
              </a:rPr>
              <a:t>光栅扫描方式</a:t>
            </a:r>
            <a:endParaRPr lang="zh-CN" altLang="en-US" dirty="0">
              <a:latin typeface="Times New Roman" panose="02020603050405020304" pitchFamily="18" charset="0"/>
            </a:endParaRPr>
          </a:p>
          <a:p>
            <a:pPr lvl="4" eaLnBrk="1" hangingPunct="1">
              <a:lnSpc>
                <a:spcPct val="130000"/>
              </a:lnSpc>
            </a:pPr>
            <a:r>
              <a:rPr lang="zh-CN" altLang="en-US" dirty="0">
                <a:latin typeface="Times New Roman" panose="02020603050405020304" pitchFamily="18" charset="0"/>
                <a:ea typeface="宋体" panose="02010600030101010101" pitchFamily="2" charset="-122"/>
              </a:rPr>
              <a:t>逐行扫描</a:t>
            </a:r>
            <a:endParaRPr lang="zh-CN" altLang="en-US" dirty="0">
              <a:latin typeface="Times New Roman" panose="02020603050405020304" pitchFamily="18" charset="0"/>
              <a:ea typeface="宋体" panose="02010600030101010101" pitchFamily="2" charset="-122"/>
            </a:endParaRPr>
          </a:p>
          <a:p>
            <a:pPr lvl="4" eaLnBrk="1" hangingPunct="1">
              <a:lnSpc>
                <a:spcPct val="130000"/>
              </a:lnSpc>
            </a:pPr>
            <a:r>
              <a:rPr lang="zh-CN" altLang="en-US" dirty="0">
                <a:latin typeface="Times New Roman" panose="02020603050405020304" pitchFamily="18" charset="0"/>
                <a:ea typeface="宋体" panose="02010600030101010101" pitchFamily="2" charset="-122"/>
              </a:rPr>
              <a:t>隔行扫描</a:t>
            </a:r>
            <a:endParaRPr lang="zh-CN" altLang="en-US" dirty="0">
              <a:latin typeface="Times New Roman" panose="02020603050405020304" pitchFamily="18" charset="0"/>
              <a:ea typeface="宋体" panose="02010600030101010101" pitchFamily="2" charset="-122"/>
            </a:endParaRPr>
          </a:p>
        </p:txBody>
      </p:sp>
      <p:pic>
        <p:nvPicPr>
          <p:cNvPr id="284676" name="Picture 4" descr="C:\Documents and Settings\to\桌面\计算机组成原理\参考资料\CRT结构示意.JPG"/>
          <p:cNvPicPr>
            <a:picLocks noChangeAspect="1"/>
          </p:cNvPicPr>
          <p:nvPr/>
        </p:nvPicPr>
        <p:blipFill>
          <a:blip r:embed="rId1"/>
          <a:stretch>
            <a:fillRect/>
          </a:stretch>
        </p:blipFill>
        <p:spPr>
          <a:xfrm>
            <a:off x="1790700" y="3200400"/>
            <a:ext cx="5905500" cy="2914650"/>
          </a:xfrm>
          <a:prstGeom prst="rect">
            <a:avLst/>
          </a:prstGeom>
          <a:noFill/>
          <a:ln w="9525">
            <a:noFill/>
          </a:ln>
        </p:spPr>
      </p:pic>
      <p:pic>
        <p:nvPicPr>
          <p:cNvPr id="284677" name="Picture 5" descr="C:\Documents and Settings\to\桌面\计算机组成原理\参考资料\单枪三束彩显管的荫罩示意图.JPG"/>
          <p:cNvPicPr>
            <a:picLocks noChangeAspect="1"/>
          </p:cNvPicPr>
          <p:nvPr/>
        </p:nvPicPr>
        <p:blipFill>
          <a:blip r:embed="rId2"/>
          <a:stretch>
            <a:fillRect/>
          </a:stretch>
        </p:blipFill>
        <p:spPr>
          <a:xfrm>
            <a:off x="1762125" y="3014663"/>
            <a:ext cx="6315075" cy="3233737"/>
          </a:xfrm>
          <a:prstGeom prst="rect">
            <a:avLst/>
          </a:prstGeom>
          <a:noFill/>
          <a:ln w="9525">
            <a:noFill/>
          </a:ln>
        </p:spPr>
      </p:pic>
      <p:grpSp>
        <p:nvGrpSpPr>
          <p:cNvPr id="2" name="Group 22"/>
          <p:cNvGrpSpPr/>
          <p:nvPr/>
        </p:nvGrpSpPr>
        <p:grpSpPr>
          <a:xfrm>
            <a:off x="6229350" y="2895600"/>
            <a:ext cx="2228850" cy="2819400"/>
            <a:chOff x="3924" y="1824"/>
            <a:chExt cx="1404" cy="1776"/>
          </a:xfrm>
        </p:grpSpPr>
        <p:sp>
          <p:nvSpPr>
            <p:cNvPr id="17446" name="Rectangle 6"/>
            <p:cNvSpPr/>
            <p:nvPr/>
          </p:nvSpPr>
          <p:spPr>
            <a:xfrm>
              <a:off x="3924" y="1824"/>
              <a:ext cx="1296" cy="1313"/>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7447" name="Line 7"/>
            <p:cNvSpPr/>
            <p:nvPr/>
          </p:nvSpPr>
          <p:spPr>
            <a:xfrm>
              <a:off x="3946" y="1838"/>
              <a:ext cx="1141" cy="162"/>
            </a:xfrm>
            <a:prstGeom prst="line">
              <a:avLst/>
            </a:prstGeom>
            <a:ln w="9525" cap="flat" cmpd="sng">
              <a:solidFill>
                <a:srgbClr val="000000"/>
              </a:solidFill>
              <a:prstDash val="solid"/>
              <a:headEnd type="none" w="med" len="med"/>
              <a:tailEnd type="triangle" w="med" len="med"/>
            </a:ln>
          </p:spPr>
        </p:sp>
        <p:sp>
          <p:nvSpPr>
            <p:cNvPr id="17448" name="Line 8"/>
            <p:cNvSpPr/>
            <p:nvPr/>
          </p:nvSpPr>
          <p:spPr>
            <a:xfrm flipH="1">
              <a:off x="3946" y="2007"/>
              <a:ext cx="1119" cy="0"/>
            </a:xfrm>
            <a:prstGeom prst="line">
              <a:avLst/>
            </a:prstGeom>
            <a:ln w="9525" cap="flat" cmpd="sng">
              <a:solidFill>
                <a:srgbClr val="000000"/>
              </a:solidFill>
              <a:prstDash val="solid"/>
              <a:headEnd type="none" w="med" len="med"/>
              <a:tailEnd type="none" w="med" len="med"/>
            </a:ln>
          </p:spPr>
        </p:sp>
        <p:sp>
          <p:nvSpPr>
            <p:cNvPr id="17449" name="Line 9"/>
            <p:cNvSpPr/>
            <p:nvPr/>
          </p:nvSpPr>
          <p:spPr>
            <a:xfrm>
              <a:off x="3967" y="2021"/>
              <a:ext cx="1142" cy="161"/>
            </a:xfrm>
            <a:prstGeom prst="line">
              <a:avLst/>
            </a:prstGeom>
            <a:ln w="9525" cap="flat" cmpd="sng">
              <a:solidFill>
                <a:srgbClr val="000000"/>
              </a:solidFill>
              <a:prstDash val="solid"/>
              <a:headEnd type="none" w="med" len="med"/>
              <a:tailEnd type="triangle" w="med" len="med"/>
            </a:ln>
          </p:spPr>
        </p:sp>
        <p:sp>
          <p:nvSpPr>
            <p:cNvPr id="17450" name="Line 10"/>
            <p:cNvSpPr/>
            <p:nvPr/>
          </p:nvSpPr>
          <p:spPr>
            <a:xfrm flipH="1">
              <a:off x="3967" y="2189"/>
              <a:ext cx="1119" cy="0"/>
            </a:xfrm>
            <a:prstGeom prst="line">
              <a:avLst/>
            </a:prstGeom>
            <a:ln w="9525" cap="flat" cmpd="sng">
              <a:solidFill>
                <a:srgbClr val="000000"/>
              </a:solidFill>
              <a:prstDash val="solid"/>
              <a:headEnd type="none" w="med" len="med"/>
              <a:tailEnd type="none" w="med" len="med"/>
            </a:ln>
          </p:spPr>
        </p:sp>
        <p:sp>
          <p:nvSpPr>
            <p:cNvPr id="17451" name="Line 11"/>
            <p:cNvSpPr/>
            <p:nvPr/>
          </p:nvSpPr>
          <p:spPr>
            <a:xfrm>
              <a:off x="3968" y="2189"/>
              <a:ext cx="1142" cy="162"/>
            </a:xfrm>
            <a:prstGeom prst="line">
              <a:avLst/>
            </a:prstGeom>
            <a:ln w="9525" cap="flat" cmpd="sng">
              <a:solidFill>
                <a:srgbClr val="000000"/>
              </a:solidFill>
              <a:prstDash val="solid"/>
              <a:headEnd type="none" w="med" len="med"/>
              <a:tailEnd type="triangle" w="med" len="med"/>
            </a:ln>
          </p:spPr>
        </p:sp>
        <p:sp>
          <p:nvSpPr>
            <p:cNvPr id="17452" name="Line 12"/>
            <p:cNvSpPr/>
            <p:nvPr/>
          </p:nvSpPr>
          <p:spPr>
            <a:xfrm flipH="1">
              <a:off x="3968" y="2358"/>
              <a:ext cx="1119" cy="0"/>
            </a:xfrm>
            <a:prstGeom prst="line">
              <a:avLst/>
            </a:prstGeom>
            <a:ln w="9525" cap="flat" cmpd="sng">
              <a:solidFill>
                <a:srgbClr val="000000"/>
              </a:solidFill>
              <a:prstDash val="solid"/>
              <a:headEnd type="none" w="med" len="med"/>
              <a:tailEnd type="none" w="med" len="med"/>
            </a:ln>
          </p:spPr>
        </p:sp>
        <p:sp>
          <p:nvSpPr>
            <p:cNvPr id="17453" name="Line 13"/>
            <p:cNvSpPr/>
            <p:nvPr/>
          </p:nvSpPr>
          <p:spPr>
            <a:xfrm>
              <a:off x="3990" y="2372"/>
              <a:ext cx="1142" cy="161"/>
            </a:xfrm>
            <a:prstGeom prst="line">
              <a:avLst/>
            </a:prstGeom>
            <a:ln w="9525" cap="flat" cmpd="sng">
              <a:solidFill>
                <a:srgbClr val="000000"/>
              </a:solidFill>
              <a:prstDash val="solid"/>
              <a:headEnd type="none" w="med" len="med"/>
              <a:tailEnd type="triangle" w="med" len="med"/>
            </a:ln>
          </p:spPr>
        </p:sp>
        <p:sp>
          <p:nvSpPr>
            <p:cNvPr id="17454" name="Line 14"/>
            <p:cNvSpPr/>
            <p:nvPr/>
          </p:nvSpPr>
          <p:spPr>
            <a:xfrm flipH="1">
              <a:off x="3990" y="2540"/>
              <a:ext cx="1119" cy="0"/>
            </a:xfrm>
            <a:prstGeom prst="line">
              <a:avLst/>
            </a:prstGeom>
            <a:ln w="9525" cap="flat" cmpd="sng">
              <a:solidFill>
                <a:srgbClr val="000000"/>
              </a:solidFill>
              <a:prstDash val="solid"/>
              <a:headEnd type="none" w="med" len="med"/>
              <a:tailEnd type="none" w="med" len="med"/>
            </a:ln>
          </p:spPr>
        </p:sp>
        <p:sp>
          <p:nvSpPr>
            <p:cNvPr id="17455" name="Line 15"/>
            <p:cNvSpPr/>
            <p:nvPr/>
          </p:nvSpPr>
          <p:spPr>
            <a:xfrm>
              <a:off x="4005" y="2554"/>
              <a:ext cx="1141" cy="162"/>
            </a:xfrm>
            <a:prstGeom prst="line">
              <a:avLst/>
            </a:prstGeom>
            <a:ln w="9525" cap="flat" cmpd="sng">
              <a:solidFill>
                <a:srgbClr val="000000"/>
              </a:solidFill>
              <a:prstDash val="solid"/>
              <a:headEnd type="none" w="med" len="med"/>
              <a:tailEnd type="triangle" w="med" len="med"/>
            </a:ln>
          </p:spPr>
        </p:sp>
        <p:sp>
          <p:nvSpPr>
            <p:cNvPr id="17456" name="Line 16"/>
            <p:cNvSpPr/>
            <p:nvPr/>
          </p:nvSpPr>
          <p:spPr>
            <a:xfrm flipH="1">
              <a:off x="4005" y="2723"/>
              <a:ext cx="1119" cy="0"/>
            </a:xfrm>
            <a:prstGeom prst="line">
              <a:avLst/>
            </a:prstGeom>
            <a:ln w="9525" cap="flat" cmpd="sng">
              <a:solidFill>
                <a:srgbClr val="000000"/>
              </a:solidFill>
              <a:prstDash val="solid"/>
              <a:headEnd type="none" w="med" len="med"/>
              <a:tailEnd type="none" w="med" len="med"/>
            </a:ln>
          </p:spPr>
        </p:sp>
        <p:sp>
          <p:nvSpPr>
            <p:cNvPr id="17457" name="Line 17"/>
            <p:cNvSpPr/>
            <p:nvPr/>
          </p:nvSpPr>
          <p:spPr>
            <a:xfrm>
              <a:off x="4026" y="2737"/>
              <a:ext cx="1142" cy="162"/>
            </a:xfrm>
            <a:prstGeom prst="line">
              <a:avLst/>
            </a:prstGeom>
            <a:ln w="9525" cap="flat" cmpd="sng">
              <a:solidFill>
                <a:srgbClr val="000000"/>
              </a:solidFill>
              <a:prstDash val="solid"/>
              <a:headEnd type="none" w="med" len="med"/>
              <a:tailEnd type="triangle" w="med" len="med"/>
            </a:ln>
          </p:spPr>
        </p:sp>
        <p:sp>
          <p:nvSpPr>
            <p:cNvPr id="17458" name="Line 18"/>
            <p:cNvSpPr/>
            <p:nvPr/>
          </p:nvSpPr>
          <p:spPr>
            <a:xfrm flipH="1">
              <a:off x="4026" y="2906"/>
              <a:ext cx="1119" cy="0"/>
            </a:xfrm>
            <a:prstGeom prst="line">
              <a:avLst/>
            </a:prstGeom>
            <a:ln w="9525" cap="flat" cmpd="sng">
              <a:solidFill>
                <a:srgbClr val="000000"/>
              </a:solidFill>
              <a:prstDash val="solid"/>
              <a:headEnd type="none" w="med" len="med"/>
              <a:tailEnd type="none" w="med" len="med"/>
            </a:ln>
          </p:spPr>
        </p:sp>
        <p:sp>
          <p:nvSpPr>
            <p:cNvPr id="17459" name="Line 19"/>
            <p:cNvSpPr/>
            <p:nvPr/>
          </p:nvSpPr>
          <p:spPr>
            <a:xfrm>
              <a:off x="4049" y="2913"/>
              <a:ext cx="1142" cy="161"/>
            </a:xfrm>
            <a:prstGeom prst="line">
              <a:avLst/>
            </a:prstGeom>
            <a:ln w="9525" cap="flat" cmpd="sng">
              <a:solidFill>
                <a:srgbClr val="000000"/>
              </a:solidFill>
              <a:prstDash val="solid"/>
              <a:headEnd type="none" w="med" len="med"/>
              <a:tailEnd type="triangle" w="med" len="med"/>
            </a:ln>
          </p:spPr>
        </p:sp>
        <p:sp>
          <p:nvSpPr>
            <p:cNvPr id="17460" name="Line 20"/>
            <p:cNvSpPr/>
            <p:nvPr/>
          </p:nvSpPr>
          <p:spPr>
            <a:xfrm>
              <a:off x="3953" y="1838"/>
              <a:ext cx="1215" cy="1236"/>
            </a:xfrm>
            <a:prstGeom prst="line">
              <a:avLst/>
            </a:prstGeom>
            <a:ln w="9525" cap="flat" cmpd="sng">
              <a:solidFill>
                <a:srgbClr val="000000"/>
              </a:solidFill>
              <a:prstDash val="lgDash"/>
              <a:headEnd type="none" w="med" len="med"/>
              <a:tailEnd type="none" w="med" len="med"/>
            </a:ln>
          </p:spPr>
        </p:sp>
        <p:sp>
          <p:nvSpPr>
            <p:cNvPr id="17461" name="Text Box 21"/>
            <p:cNvSpPr txBox="1"/>
            <p:nvPr/>
          </p:nvSpPr>
          <p:spPr>
            <a:xfrm>
              <a:off x="4020" y="3360"/>
              <a:ext cx="1308" cy="240"/>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a:t>
              </a:r>
              <a:r>
                <a:rPr lang="zh-CN" altLang="en-US" sz="2000" dirty="0">
                  <a:latin typeface="Times New Roman" panose="02020603050405020304" pitchFamily="18" charset="0"/>
                  <a:ea typeface="宋体" panose="02010600030101010101" pitchFamily="2" charset="-122"/>
                </a:rPr>
                <a:t>逐行扫描</a:t>
              </a:r>
              <a:endParaRPr lang="zh-CN" altLang="en-US" sz="2000" dirty="0">
                <a:latin typeface="Times New Roman" panose="02020603050405020304" pitchFamily="18" charset="0"/>
                <a:ea typeface="宋体" panose="02010600030101010101" pitchFamily="2" charset="-122"/>
              </a:endParaRPr>
            </a:p>
          </p:txBody>
        </p:sp>
      </p:grpSp>
      <p:grpSp>
        <p:nvGrpSpPr>
          <p:cNvPr id="3" name="Group 76"/>
          <p:cNvGrpSpPr/>
          <p:nvPr/>
        </p:nvGrpSpPr>
        <p:grpSpPr>
          <a:xfrm>
            <a:off x="6248400" y="3225800"/>
            <a:ext cx="2538413" cy="2474913"/>
            <a:chOff x="4017" y="168"/>
            <a:chExt cx="1599" cy="1559"/>
          </a:xfrm>
        </p:grpSpPr>
        <p:sp>
          <p:nvSpPr>
            <p:cNvPr id="17421" name="Text Box 23"/>
            <p:cNvSpPr txBox="1"/>
            <p:nvPr/>
          </p:nvSpPr>
          <p:spPr>
            <a:xfrm>
              <a:off x="4224" y="1487"/>
              <a:ext cx="1392" cy="240"/>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b)</a:t>
              </a:r>
              <a:r>
                <a:rPr lang="zh-CN" altLang="en-US" sz="2000" dirty="0">
                  <a:latin typeface="Times New Roman" panose="02020603050405020304" pitchFamily="18" charset="0"/>
                  <a:ea typeface="宋体" panose="02010600030101010101" pitchFamily="2" charset="-122"/>
                </a:rPr>
                <a:t>隔行扫描</a:t>
              </a:r>
              <a:endParaRPr lang="zh-CN" altLang="en-US" sz="2000" dirty="0">
                <a:latin typeface="Times New Roman" panose="02020603050405020304" pitchFamily="18" charset="0"/>
                <a:ea typeface="宋体" panose="02010600030101010101" pitchFamily="2" charset="-122"/>
              </a:endParaRPr>
            </a:p>
          </p:txBody>
        </p:sp>
        <p:sp>
          <p:nvSpPr>
            <p:cNvPr id="17422" name="Rectangle 24"/>
            <p:cNvSpPr/>
            <p:nvPr/>
          </p:nvSpPr>
          <p:spPr>
            <a:xfrm>
              <a:off x="4178" y="241"/>
              <a:ext cx="416" cy="110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7423" name="Rectangle 25"/>
            <p:cNvSpPr/>
            <p:nvPr/>
          </p:nvSpPr>
          <p:spPr>
            <a:xfrm>
              <a:off x="4594" y="241"/>
              <a:ext cx="419" cy="110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7424" name="Line 26"/>
            <p:cNvSpPr/>
            <p:nvPr/>
          </p:nvSpPr>
          <p:spPr>
            <a:xfrm>
              <a:off x="4178" y="398"/>
              <a:ext cx="835" cy="0"/>
            </a:xfrm>
            <a:prstGeom prst="line">
              <a:avLst/>
            </a:prstGeom>
            <a:ln w="9525" cap="flat" cmpd="sng">
              <a:solidFill>
                <a:srgbClr val="000000"/>
              </a:solidFill>
              <a:prstDash val="dash"/>
              <a:headEnd type="none" w="med" len="med"/>
              <a:tailEnd type="none" w="med" len="med"/>
            </a:ln>
          </p:spPr>
        </p:sp>
        <p:sp>
          <p:nvSpPr>
            <p:cNvPr id="17425" name="Line 27"/>
            <p:cNvSpPr/>
            <p:nvPr/>
          </p:nvSpPr>
          <p:spPr>
            <a:xfrm>
              <a:off x="4186" y="562"/>
              <a:ext cx="835" cy="0"/>
            </a:xfrm>
            <a:prstGeom prst="line">
              <a:avLst/>
            </a:prstGeom>
            <a:ln w="9525" cap="flat" cmpd="sng">
              <a:solidFill>
                <a:srgbClr val="000000"/>
              </a:solidFill>
              <a:prstDash val="dash"/>
              <a:headEnd type="none" w="med" len="med"/>
              <a:tailEnd type="none" w="med" len="med"/>
            </a:ln>
          </p:spPr>
        </p:sp>
        <p:sp>
          <p:nvSpPr>
            <p:cNvPr id="17426" name="Line 28"/>
            <p:cNvSpPr/>
            <p:nvPr/>
          </p:nvSpPr>
          <p:spPr>
            <a:xfrm>
              <a:off x="4186" y="724"/>
              <a:ext cx="835" cy="0"/>
            </a:xfrm>
            <a:prstGeom prst="line">
              <a:avLst/>
            </a:prstGeom>
            <a:ln w="9525" cap="flat" cmpd="sng">
              <a:solidFill>
                <a:srgbClr val="000000"/>
              </a:solidFill>
              <a:prstDash val="dash"/>
              <a:headEnd type="none" w="med" len="med"/>
              <a:tailEnd type="none" w="med" len="med"/>
            </a:ln>
          </p:spPr>
        </p:sp>
        <p:sp>
          <p:nvSpPr>
            <p:cNvPr id="17427" name="Line 29"/>
            <p:cNvSpPr/>
            <p:nvPr/>
          </p:nvSpPr>
          <p:spPr>
            <a:xfrm>
              <a:off x="4186" y="889"/>
              <a:ext cx="835" cy="0"/>
            </a:xfrm>
            <a:prstGeom prst="line">
              <a:avLst/>
            </a:prstGeom>
            <a:ln w="9525" cap="flat" cmpd="sng">
              <a:solidFill>
                <a:srgbClr val="000000"/>
              </a:solidFill>
              <a:prstDash val="dash"/>
              <a:headEnd type="none" w="med" len="med"/>
              <a:tailEnd type="none" w="med" len="med"/>
            </a:ln>
          </p:spPr>
        </p:sp>
        <p:sp>
          <p:nvSpPr>
            <p:cNvPr id="17428" name="Line 30"/>
            <p:cNvSpPr/>
            <p:nvPr/>
          </p:nvSpPr>
          <p:spPr>
            <a:xfrm>
              <a:off x="4196" y="1037"/>
              <a:ext cx="837" cy="0"/>
            </a:xfrm>
            <a:prstGeom prst="line">
              <a:avLst/>
            </a:prstGeom>
            <a:ln w="9525" cap="flat" cmpd="sng">
              <a:solidFill>
                <a:srgbClr val="000000"/>
              </a:solidFill>
              <a:prstDash val="dash"/>
              <a:headEnd type="none" w="med" len="med"/>
              <a:tailEnd type="none" w="med" len="med"/>
            </a:ln>
          </p:spPr>
        </p:sp>
        <p:sp>
          <p:nvSpPr>
            <p:cNvPr id="17429" name="Line 31"/>
            <p:cNvSpPr/>
            <p:nvPr/>
          </p:nvSpPr>
          <p:spPr>
            <a:xfrm>
              <a:off x="4206" y="1194"/>
              <a:ext cx="837" cy="0"/>
            </a:xfrm>
            <a:prstGeom prst="line">
              <a:avLst/>
            </a:prstGeom>
            <a:ln w="9525" cap="flat" cmpd="sng">
              <a:solidFill>
                <a:srgbClr val="000000"/>
              </a:solidFill>
              <a:prstDash val="dash"/>
              <a:headEnd type="none" w="med" len="med"/>
              <a:tailEnd type="none" w="med" len="med"/>
            </a:ln>
          </p:spPr>
        </p:sp>
        <p:sp>
          <p:nvSpPr>
            <p:cNvPr id="17430" name="Line 32"/>
            <p:cNvSpPr/>
            <p:nvPr/>
          </p:nvSpPr>
          <p:spPr>
            <a:xfrm>
              <a:off x="4594" y="241"/>
              <a:ext cx="419" cy="164"/>
            </a:xfrm>
            <a:prstGeom prst="line">
              <a:avLst/>
            </a:prstGeom>
            <a:ln w="19050" cap="flat" cmpd="sng">
              <a:solidFill>
                <a:srgbClr val="FF9900"/>
              </a:solidFill>
              <a:prstDash val="solid"/>
              <a:headEnd type="none" w="med" len="med"/>
              <a:tailEnd type="none" w="med" len="med"/>
            </a:ln>
          </p:spPr>
        </p:sp>
        <p:sp>
          <p:nvSpPr>
            <p:cNvPr id="17431" name="Line 33"/>
            <p:cNvSpPr/>
            <p:nvPr/>
          </p:nvSpPr>
          <p:spPr>
            <a:xfrm>
              <a:off x="4178" y="405"/>
              <a:ext cx="835" cy="319"/>
            </a:xfrm>
            <a:prstGeom prst="line">
              <a:avLst/>
            </a:prstGeom>
            <a:ln w="19050" cap="flat" cmpd="sng">
              <a:solidFill>
                <a:srgbClr val="FF9900"/>
              </a:solidFill>
              <a:prstDash val="solid"/>
              <a:headEnd type="none" w="med" len="med"/>
              <a:tailEnd type="none" w="med" len="med"/>
            </a:ln>
          </p:spPr>
        </p:sp>
        <p:sp>
          <p:nvSpPr>
            <p:cNvPr id="17432" name="Line 34"/>
            <p:cNvSpPr/>
            <p:nvPr/>
          </p:nvSpPr>
          <p:spPr>
            <a:xfrm>
              <a:off x="4206" y="724"/>
              <a:ext cx="817" cy="306"/>
            </a:xfrm>
            <a:prstGeom prst="line">
              <a:avLst/>
            </a:prstGeom>
            <a:ln w="19050" cap="flat" cmpd="sng">
              <a:solidFill>
                <a:srgbClr val="FF9900"/>
              </a:solidFill>
              <a:prstDash val="solid"/>
              <a:headEnd type="none" w="med" len="med"/>
              <a:tailEnd type="none" w="med" len="med"/>
            </a:ln>
          </p:spPr>
        </p:sp>
        <p:sp>
          <p:nvSpPr>
            <p:cNvPr id="17433" name="Line 35"/>
            <p:cNvSpPr/>
            <p:nvPr/>
          </p:nvSpPr>
          <p:spPr>
            <a:xfrm>
              <a:off x="4188" y="1186"/>
              <a:ext cx="418" cy="164"/>
            </a:xfrm>
            <a:prstGeom prst="line">
              <a:avLst/>
            </a:prstGeom>
            <a:ln w="28575" cap="flat" cmpd="sng">
              <a:solidFill>
                <a:srgbClr val="A50021"/>
              </a:solidFill>
              <a:prstDash val="solid"/>
              <a:headEnd type="none" w="med" len="med"/>
              <a:tailEnd type="none" w="med" len="med"/>
            </a:ln>
          </p:spPr>
        </p:sp>
        <p:sp>
          <p:nvSpPr>
            <p:cNvPr id="17434" name="Line 36"/>
            <p:cNvSpPr/>
            <p:nvPr/>
          </p:nvSpPr>
          <p:spPr>
            <a:xfrm>
              <a:off x="4196" y="568"/>
              <a:ext cx="837" cy="321"/>
            </a:xfrm>
            <a:prstGeom prst="line">
              <a:avLst/>
            </a:prstGeom>
            <a:ln w="28575" cap="flat" cmpd="sng">
              <a:solidFill>
                <a:srgbClr val="A50021"/>
              </a:solidFill>
              <a:prstDash val="solid"/>
              <a:headEnd type="none" w="med" len="med"/>
              <a:tailEnd type="none" w="med" len="med"/>
            </a:ln>
          </p:spPr>
        </p:sp>
        <p:sp>
          <p:nvSpPr>
            <p:cNvPr id="17435" name="Line 37"/>
            <p:cNvSpPr/>
            <p:nvPr/>
          </p:nvSpPr>
          <p:spPr>
            <a:xfrm>
              <a:off x="4196" y="889"/>
              <a:ext cx="827" cy="320"/>
            </a:xfrm>
            <a:prstGeom prst="line">
              <a:avLst/>
            </a:prstGeom>
            <a:ln w="28575" cap="flat" cmpd="sng">
              <a:solidFill>
                <a:srgbClr val="A50021"/>
              </a:solidFill>
              <a:prstDash val="solid"/>
              <a:headEnd type="none" w="med" len="med"/>
              <a:tailEnd type="none" w="med" len="med"/>
            </a:ln>
          </p:spPr>
        </p:sp>
        <p:sp>
          <p:nvSpPr>
            <p:cNvPr id="17436" name="Line 38"/>
            <p:cNvSpPr/>
            <p:nvPr/>
          </p:nvSpPr>
          <p:spPr>
            <a:xfrm>
              <a:off x="4196" y="249"/>
              <a:ext cx="837" cy="319"/>
            </a:xfrm>
            <a:prstGeom prst="line">
              <a:avLst/>
            </a:prstGeom>
            <a:ln w="28575" cap="flat" cmpd="sng">
              <a:solidFill>
                <a:srgbClr val="A50021"/>
              </a:solidFill>
              <a:prstDash val="solid"/>
              <a:headEnd type="none" w="med" len="med"/>
              <a:tailEnd type="none" w="med" len="med"/>
            </a:ln>
          </p:spPr>
        </p:sp>
        <p:sp>
          <p:nvSpPr>
            <p:cNvPr id="17437" name="Line 39"/>
            <p:cNvSpPr/>
            <p:nvPr/>
          </p:nvSpPr>
          <p:spPr>
            <a:xfrm>
              <a:off x="4196" y="1037"/>
              <a:ext cx="837" cy="321"/>
            </a:xfrm>
            <a:prstGeom prst="line">
              <a:avLst/>
            </a:prstGeom>
            <a:ln w="19050" cap="flat" cmpd="sng">
              <a:solidFill>
                <a:srgbClr val="FF9900"/>
              </a:solidFill>
              <a:prstDash val="solid"/>
              <a:headEnd type="none" w="med" len="med"/>
              <a:tailEnd type="none" w="med" len="med"/>
            </a:ln>
          </p:spPr>
        </p:sp>
        <p:sp>
          <p:nvSpPr>
            <p:cNvPr id="17438" name="Text Box 68"/>
            <p:cNvSpPr txBox="1"/>
            <p:nvPr/>
          </p:nvSpPr>
          <p:spPr>
            <a:xfrm>
              <a:off x="4044" y="168"/>
              <a:ext cx="249" cy="164"/>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1</a:t>
              </a:r>
              <a:endParaRPr lang="zh-CN" altLang="en-US" sz="2000" dirty="0">
                <a:latin typeface="Times New Roman" panose="02020603050405020304" pitchFamily="18" charset="0"/>
                <a:ea typeface="宋体" panose="02010600030101010101" pitchFamily="2" charset="-122"/>
              </a:endParaRPr>
            </a:p>
          </p:txBody>
        </p:sp>
        <p:sp>
          <p:nvSpPr>
            <p:cNvPr id="17439" name="Text Box 69"/>
            <p:cNvSpPr txBox="1"/>
            <p:nvPr/>
          </p:nvSpPr>
          <p:spPr>
            <a:xfrm>
              <a:off x="4035" y="481"/>
              <a:ext cx="248" cy="163"/>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3</a:t>
              </a:r>
              <a:endParaRPr lang="zh-CN" altLang="en-US" sz="2000" dirty="0">
                <a:latin typeface="Times New Roman" panose="02020603050405020304" pitchFamily="18" charset="0"/>
                <a:ea typeface="宋体" panose="02010600030101010101" pitchFamily="2" charset="-122"/>
              </a:endParaRPr>
            </a:p>
          </p:txBody>
        </p:sp>
        <p:sp>
          <p:nvSpPr>
            <p:cNvPr id="17440" name="Text Box 70"/>
            <p:cNvSpPr txBox="1"/>
            <p:nvPr/>
          </p:nvSpPr>
          <p:spPr>
            <a:xfrm>
              <a:off x="4027" y="800"/>
              <a:ext cx="248" cy="164"/>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5</a:t>
              </a:r>
              <a:endParaRPr lang="zh-CN" altLang="en-US" sz="2000" dirty="0">
                <a:latin typeface="Times New Roman" panose="02020603050405020304" pitchFamily="18" charset="0"/>
                <a:ea typeface="宋体" panose="02010600030101010101" pitchFamily="2" charset="-122"/>
              </a:endParaRPr>
            </a:p>
          </p:txBody>
        </p:sp>
        <p:sp>
          <p:nvSpPr>
            <p:cNvPr id="17441" name="Text Box 71"/>
            <p:cNvSpPr txBox="1"/>
            <p:nvPr/>
          </p:nvSpPr>
          <p:spPr>
            <a:xfrm>
              <a:off x="4017" y="1105"/>
              <a:ext cx="248" cy="165"/>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7</a:t>
              </a:r>
              <a:endParaRPr lang="zh-CN" altLang="en-US" sz="2000" dirty="0">
                <a:latin typeface="Times New Roman" panose="02020603050405020304" pitchFamily="18" charset="0"/>
                <a:ea typeface="宋体" panose="02010600030101010101" pitchFamily="2" charset="-122"/>
              </a:endParaRPr>
            </a:p>
          </p:txBody>
        </p:sp>
        <p:sp>
          <p:nvSpPr>
            <p:cNvPr id="17442" name="Text Box 72"/>
            <p:cNvSpPr txBox="1"/>
            <p:nvPr/>
          </p:nvSpPr>
          <p:spPr>
            <a:xfrm>
              <a:off x="5033" y="339"/>
              <a:ext cx="247" cy="164"/>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0</a:t>
              </a:r>
              <a:endParaRPr lang="zh-CN" altLang="en-US" sz="2000" dirty="0">
                <a:latin typeface="Times New Roman" panose="02020603050405020304" pitchFamily="18" charset="0"/>
                <a:ea typeface="宋体" panose="02010600030101010101" pitchFamily="2" charset="-122"/>
              </a:endParaRPr>
            </a:p>
          </p:txBody>
        </p:sp>
        <p:sp>
          <p:nvSpPr>
            <p:cNvPr id="17443" name="Text Box 73"/>
            <p:cNvSpPr txBox="1"/>
            <p:nvPr/>
          </p:nvSpPr>
          <p:spPr>
            <a:xfrm>
              <a:off x="5023" y="652"/>
              <a:ext cx="249" cy="164"/>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2</a:t>
              </a:r>
              <a:endParaRPr lang="zh-CN" altLang="en-US" sz="2000" dirty="0">
                <a:latin typeface="Times New Roman" panose="02020603050405020304" pitchFamily="18" charset="0"/>
                <a:ea typeface="宋体" panose="02010600030101010101" pitchFamily="2" charset="-122"/>
              </a:endParaRPr>
            </a:p>
          </p:txBody>
        </p:sp>
        <p:sp>
          <p:nvSpPr>
            <p:cNvPr id="17444" name="Text Box 74"/>
            <p:cNvSpPr txBox="1"/>
            <p:nvPr/>
          </p:nvSpPr>
          <p:spPr>
            <a:xfrm>
              <a:off x="5014" y="972"/>
              <a:ext cx="248" cy="163"/>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4</a:t>
              </a:r>
              <a:endParaRPr lang="zh-CN" altLang="en-US" sz="2000" dirty="0">
                <a:latin typeface="Times New Roman" panose="02020603050405020304" pitchFamily="18" charset="0"/>
                <a:ea typeface="宋体" panose="02010600030101010101" pitchFamily="2" charset="-122"/>
              </a:endParaRPr>
            </a:p>
          </p:txBody>
        </p:sp>
        <p:sp>
          <p:nvSpPr>
            <p:cNvPr id="17445" name="Text Box 75"/>
            <p:cNvSpPr txBox="1"/>
            <p:nvPr/>
          </p:nvSpPr>
          <p:spPr>
            <a:xfrm>
              <a:off x="5004" y="1277"/>
              <a:ext cx="248" cy="163"/>
            </a:xfrm>
            <a:prstGeom prst="rect">
              <a:avLst/>
            </a:prstGeom>
            <a:noFill/>
            <a:ln w="9525">
              <a:noFill/>
            </a:ln>
          </p:spPr>
          <p:txBody>
            <a:bodyPr lIns="0" tIns="0" rIns="0" bIns="0"/>
            <a:p>
              <a:pPr algn="just" eaLnBrk="0" hangingPunct="0"/>
              <a:r>
                <a:rPr lang="zh-CN" altLang="en-US" sz="2000" dirty="0">
                  <a:latin typeface="Times New Roman" panose="02020603050405020304" pitchFamily="18" charset="0"/>
                  <a:ea typeface="宋体" panose="02010600030101010101" pitchFamily="2" charset="-122"/>
                </a:rPr>
                <a:t>6</a:t>
              </a:r>
              <a:endParaRPr lang="zh-CN" altLang="en-US" sz="2000" dirty="0">
                <a:latin typeface="Times New Roman" panose="02020603050405020304" pitchFamily="18" charset="0"/>
                <a:ea typeface="宋体" panose="02010600030101010101" pitchFamily="2" charset="-122"/>
              </a:endParaRPr>
            </a:p>
          </p:txBody>
        </p:sp>
      </p:grpSp>
      <p:pic>
        <p:nvPicPr>
          <p:cNvPr id="52" name="图片 51" descr="HDTV-Interlaced.jpg"/>
          <p:cNvPicPr>
            <a:picLocks noChangeAspect="1"/>
          </p:cNvPicPr>
          <p:nvPr/>
        </p:nvPicPr>
        <p:blipFill>
          <a:blip r:embed="rId3"/>
          <a:stretch>
            <a:fillRect/>
          </a:stretch>
        </p:blipFill>
        <p:spPr>
          <a:xfrm>
            <a:off x="1857375" y="3214688"/>
            <a:ext cx="6350000" cy="2540000"/>
          </a:xfrm>
          <a:prstGeom prst="rect">
            <a:avLst/>
          </a:prstGeom>
          <a:noFill/>
          <a:ln w="9525">
            <a:noFill/>
          </a:ln>
        </p:spPr>
      </p:pic>
      <p:pic>
        <p:nvPicPr>
          <p:cNvPr id="53" name="图片 52" descr="interlace_demo_sm.jpg"/>
          <p:cNvPicPr>
            <a:picLocks noChangeAspect="1"/>
          </p:cNvPicPr>
          <p:nvPr/>
        </p:nvPicPr>
        <p:blipFill>
          <a:blip r:embed="rId4"/>
          <a:stretch>
            <a:fillRect/>
          </a:stretch>
        </p:blipFill>
        <p:spPr>
          <a:xfrm>
            <a:off x="5643563" y="1285875"/>
            <a:ext cx="2643187" cy="1685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wipe(up)">
                                      <p:cBhvr>
                                        <p:cTn id="7" dur="500"/>
                                        <p:tgtEl>
                                          <p:spTgt spid="284676"/>
                                        </p:tgtEl>
                                      </p:cBhvr>
                                    </p:animEffect>
                                  </p:childTnLst>
                                  <p:subTnLst>
                                    <p:set>
                                      <p:cBhvr override="childStyle">
                                        <p:cTn dur="1" fill="hold" display="0" masterRel="nextClick" afterEffect="1"/>
                                        <p:tgtEl>
                                          <p:spTgt spid="28467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4677"/>
                                        </p:tgtEl>
                                        <p:attrNameLst>
                                          <p:attrName>style.visibility</p:attrName>
                                        </p:attrNameLst>
                                      </p:cBhvr>
                                      <p:to>
                                        <p:strVal val="visible"/>
                                      </p:to>
                                    </p:set>
                                    <p:animEffect transition="in" filter="wipe(up)">
                                      <p:cBhvr>
                                        <p:cTn id="12" dur="500"/>
                                        <p:tgtEl>
                                          <p:spTgt spid="284677"/>
                                        </p:tgtEl>
                                      </p:cBhvr>
                                    </p:animEffect>
                                  </p:childTnLst>
                                  <p:subTnLst>
                                    <p:set>
                                      <p:cBhvr override="childStyle">
                                        <p:cTn dur="1" fill="hold" display="0" masterRel="nextClick" afterEffect="1"/>
                                        <p:tgtEl>
                                          <p:spTgt spid="28467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up)">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9"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843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8437"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显示器（1-3）</a:t>
            </a:r>
            <a:endParaRPr lang="zh-CN" altLang="en-US" dirty="0">
              <a:latin typeface="Times New Roman" panose="02020603050405020304" pitchFamily="18" charset="0"/>
            </a:endParaRPr>
          </a:p>
        </p:txBody>
      </p:sp>
      <p:sp>
        <p:nvSpPr>
          <p:cNvPr id="18438" name="Rectangle 3"/>
          <p:cNvSpPr>
            <a:spLocks noGrp="1"/>
          </p:cNvSpPr>
          <p:nvPr>
            <p:ph idx="1"/>
          </p:nvPr>
        </p:nvSpPr>
        <p:spPr>
          <a:xfrm>
            <a:off x="1371600" y="1295400"/>
            <a:ext cx="7467600" cy="4876800"/>
          </a:xfrm>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CRT</a:t>
            </a:r>
            <a:r>
              <a:rPr lang="zh-CN" altLang="en-US" dirty="0">
                <a:latin typeface="Times New Roman" panose="02020603050405020304" pitchFamily="18" charset="0"/>
              </a:rPr>
              <a:t>显示器</a:t>
            </a:r>
            <a:endParaRPr lang="zh-CN" altLang="en-US" dirty="0">
              <a:latin typeface="Times New Roman" panose="02020603050405020304" pitchFamily="18" charset="0"/>
            </a:endParaRPr>
          </a:p>
          <a:p>
            <a:pPr lvl="1" eaLnBrk="1" hangingPunct="1">
              <a:lnSpc>
                <a:spcPct val="110000"/>
              </a:lnSpc>
            </a:pPr>
            <a:r>
              <a:rPr lang="en-US" altLang="zh-CN" dirty="0">
                <a:latin typeface="Times New Roman" panose="02020603050405020304" pitchFamily="18" charset="0"/>
              </a:rPr>
              <a:t>CRT</a:t>
            </a:r>
            <a:r>
              <a:rPr lang="zh-CN" altLang="en-US" dirty="0">
                <a:latin typeface="Times New Roman" panose="02020603050405020304" pitchFamily="18" charset="0"/>
              </a:rPr>
              <a:t>显示器工作原理</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字符显示原理</a:t>
            </a:r>
            <a:endParaRPr lang="zh-CN" altLang="en-US" dirty="0">
              <a:latin typeface="Times New Roman" panose="02020603050405020304" pitchFamily="18" charset="0"/>
            </a:endParaRPr>
          </a:p>
          <a:p>
            <a:pPr lvl="3" eaLnBrk="1" hangingPunct="1">
              <a:lnSpc>
                <a:spcPct val="110000"/>
              </a:lnSpc>
            </a:pPr>
            <a:r>
              <a:rPr lang="zh-CN" altLang="en-US" dirty="0">
                <a:latin typeface="Times New Roman" panose="02020603050405020304" pitchFamily="18" charset="0"/>
              </a:rPr>
              <a:t>点阵字形的产生</a:t>
            </a:r>
            <a:endParaRPr lang="zh-CN" altLang="en-US" dirty="0">
              <a:latin typeface="Times New Roman" panose="02020603050405020304" pitchFamily="18" charset="0"/>
            </a:endParaRPr>
          </a:p>
          <a:p>
            <a:pPr lvl="3" eaLnBrk="1" hangingPunct="1">
              <a:lnSpc>
                <a:spcPct val="110000"/>
              </a:lnSpc>
            </a:pPr>
            <a:r>
              <a:rPr lang="zh-CN" altLang="en-US" dirty="0">
                <a:latin typeface="Times New Roman" panose="02020603050405020304" pitchFamily="18" charset="0"/>
              </a:rPr>
              <a:t>视频缓存</a:t>
            </a:r>
            <a:r>
              <a:rPr lang="en-US" altLang="zh-CN" dirty="0">
                <a:latin typeface="Times New Roman" panose="02020603050405020304" pitchFamily="18" charset="0"/>
              </a:rPr>
              <a:t>VRAM</a:t>
            </a:r>
            <a:endParaRPr lang="en-US" altLang="zh-CN" dirty="0">
              <a:latin typeface="Times New Roman" panose="02020603050405020304" pitchFamily="18" charset="0"/>
            </a:endParaRPr>
          </a:p>
          <a:p>
            <a:pPr lvl="3" eaLnBrk="1" hangingPunct="1">
              <a:lnSpc>
                <a:spcPct val="110000"/>
              </a:lnSpc>
            </a:pPr>
            <a:r>
              <a:rPr lang="zh-CN" altLang="en-US" dirty="0">
                <a:latin typeface="Times New Roman" panose="02020603050405020304" pitchFamily="18" charset="0"/>
              </a:rPr>
              <a:t>字符显示器组成原理</a:t>
            </a:r>
            <a:endParaRPr lang="zh-CN" altLang="en-US" dirty="0">
              <a:latin typeface="Times New Roman" panose="02020603050405020304" pitchFamily="18" charset="0"/>
            </a:endParaRPr>
          </a:p>
          <a:p>
            <a:pPr lvl="3" eaLnBrk="1" hangingPunct="1">
              <a:lnSpc>
                <a:spcPct val="110000"/>
              </a:lnSpc>
            </a:pPr>
            <a:r>
              <a:rPr lang="zh-CN" altLang="en-US" dirty="0">
                <a:latin typeface="Times New Roman" panose="02020603050405020304" pitchFamily="18" charset="0"/>
              </a:rPr>
              <a:t>图形显示器原理</a:t>
            </a:r>
            <a:endParaRPr lang="zh-CN" altLang="en-US" dirty="0">
              <a:latin typeface="Times New Roman" panose="02020603050405020304" pitchFamily="18" charset="0"/>
              <a:ea typeface="宋体" panose="02010600030101010101" pitchFamily="2" charset="-122"/>
            </a:endParaRPr>
          </a:p>
        </p:txBody>
      </p:sp>
      <p:pic>
        <p:nvPicPr>
          <p:cNvPr id="285745" name="Picture 49" descr="C:\Documents and Settings\to\桌面\计算机组成原理\参考资料\点阵形成字符A图案.JPG"/>
          <p:cNvPicPr>
            <a:picLocks noChangeAspect="1"/>
          </p:cNvPicPr>
          <p:nvPr/>
        </p:nvPicPr>
        <p:blipFill>
          <a:blip r:embed="rId1"/>
          <a:stretch>
            <a:fillRect/>
          </a:stretch>
        </p:blipFill>
        <p:spPr>
          <a:xfrm>
            <a:off x="1905000" y="3733800"/>
            <a:ext cx="6400800" cy="2514600"/>
          </a:xfrm>
          <a:prstGeom prst="rect">
            <a:avLst/>
          </a:prstGeom>
          <a:noFill/>
          <a:ln w="9525">
            <a:noFill/>
          </a:ln>
        </p:spPr>
      </p:pic>
      <p:pic>
        <p:nvPicPr>
          <p:cNvPr id="285746" name="Picture 50" descr="C:\Documents and Settings\to\桌面\计算机组成原理\参考资料\屏幕位置与VRAM单元之间的对应关系.JPG"/>
          <p:cNvPicPr>
            <a:picLocks noChangeAspect="1"/>
          </p:cNvPicPr>
          <p:nvPr/>
        </p:nvPicPr>
        <p:blipFill>
          <a:blip r:embed="rId2"/>
          <a:stretch>
            <a:fillRect/>
          </a:stretch>
        </p:blipFill>
        <p:spPr>
          <a:xfrm>
            <a:off x="1905000" y="3733800"/>
            <a:ext cx="6400800" cy="2514600"/>
          </a:xfrm>
          <a:prstGeom prst="rect">
            <a:avLst/>
          </a:prstGeom>
          <a:noFill/>
          <a:ln w="9525">
            <a:noFill/>
          </a:ln>
        </p:spPr>
      </p:pic>
      <p:pic>
        <p:nvPicPr>
          <p:cNvPr id="285747" name="Picture 51" descr="C:\Documents and Settings\to\桌面\计算机组成原理\参考资料\CRT字符显示器的组成原理框图.JPG"/>
          <p:cNvPicPr>
            <a:picLocks noChangeAspect="1"/>
          </p:cNvPicPr>
          <p:nvPr/>
        </p:nvPicPr>
        <p:blipFill>
          <a:blip r:embed="rId3"/>
          <a:stretch>
            <a:fillRect/>
          </a:stretch>
        </p:blipFill>
        <p:spPr>
          <a:xfrm>
            <a:off x="1833563" y="1066800"/>
            <a:ext cx="6472237" cy="2617788"/>
          </a:xfrm>
          <a:prstGeom prst="rect">
            <a:avLst/>
          </a:prstGeom>
          <a:noFill/>
          <a:ln w="9525">
            <a:noFill/>
          </a:ln>
        </p:spPr>
      </p:pic>
      <p:pic>
        <p:nvPicPr>
          <p:cNvPr id="285748" name="Picture 52" descr="C:\Documents and Settings\to\桌面\计算机组成原理\参考资料\彩色CRT控制逻辑框图.JPG"/>
          <p:cNvPicPr>
            <a:picLocks noChangeAspect="1"/>
          </p:cNvPicPr>
          <p:nvPr/>
        </p:nvPicPr>
        <p:blipFill>
          <a:blip r:embed="rId4"/>
          <a:stretch>
            <a:fillRect/>
          </a:stretch>
        </p:blipFill>
        <p:spPr>
          <a:xfrm>
            <a:off x="1676400" y="1066800"/>
            <a:ext cx="6619875" cy="2667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85745"/>
                                        </p:tgtEl>
                                        <p:attrNameLst>
                                          <p:attrName>style.visibility</p:attrName>
                                        </p:attrNameLst>
                                      </p:cBhvr>
                                      <p:to>
                                        <p:strVal val="visible"/>
                                      </p:to>
                                    </p:set>
                                    <p:animEffect transition="in" filter="barn(outVertical)">
                                      <p:cBhvr>
                                        <p:cTn id="7" dur="500"/>
                                        <p:tgtEl>
                                          <p:spTgt spid="285745"/>
                                        </p:tgtEl>
                                      </p:cBhvr>
                                    </p:animEffect>
                                  </p:childTnLst>
                                  <p:subTnLst>
                                    <p:set>
                                      <p:cBhvr override="childStyle">
                                        <p:cTn dur="1" fill="hold" display="0" masterRel="nextClick" afterEffect="1"/>
                                        <p:tgtEl>
                                          <p:spTgt spid="28574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5746"/>
                                        </p:tgtEl>
                                        <p:attrNameLst>
                                          <p:attrName>style.visibility</p:attrName>
                                        </p:attrNameLst>
                                      </p:cBhvr>
                                      <p:to>
                                        <p:strVal val="visible"/>
                                      </p:to>
                                    </p:set>
                                    <p:animEffect transition="in" filter="wipe(up)">
                                      <p:cBhvr>
                                        <p:cTn id="12" dur="500"/>
                                        <p:tgtEl>
                                          <p:spTgt spid="285746"/>
                                        </p:tgtEl>
                                      </p:cBhvr>
                                    </p:animEffect>
                                  </p:childTnLst>
                                  <p:subTnLst>
                                    <p:set>
                                      <p:cBhvr override="childStyle">
                                        <p:cTn dur="1" fill="hold" display="0" masterRel="nextClick" afterEffect="1"/>
                                        <p:tgtEl>
                                          <p:spTgt spid="28574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5747"/>
                                        </p:tgtEl>
                                        <p:attrNameLst>
                                          <p:attrName>style.visibility</p:attrName>
                                        </p:attrNameLst>
                                      </p:cBhvr>
                                      <p:to>
                                        <p:strVal val="visible"/>
                                      </p:to>
                                    </p:set>
                                    <p:animEffect transition="in" filter="wipe(up)">
                                      <p:cBhvr>
                                        <p:cTn id="17" dur="500"/>
                                        <p:tgtEl>
                                          <p:spTgt spid="285747"/>
                                        </p:tgtEl>
                                      </p:cBhvr>
                                    </p:animEffect>
                                  </p:childTnLst>
                                  <p:subTnLst>
                                    <p:set>
                                      <p:cBhvr override="childStyle">
                                        <p:cTn dur="1" fill="hold" display="0" masterRel="nextClick" afterEffect="1"/>
                                        <p:tgtEl>
                                          <p:spTgt spid="28574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85748"/>
                                        </p:tgtEl>
                                        <p:attrNameLst>
                                          <p:attrName>style.visibility</p:attrName>
                                        </p:attrNameLst>
                                      </p:cBhvr>
                                      <p:to>
                                        <p:strVal val="visible"/>
                                      </p:to>
                                    </p:set>
                                    <p:animEffect transition="in" filter="wipe(up)">
                                      <p:cBhvr>
                                        <p:cTn id="22" dur="500"/>
                                        <p:tgtEl>
                                          <p:spTgt spid="28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946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9461"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显示器（3-1）</a:t>
            </a:r>
            <a:endParaRPr lang="zh-CN" altLang="en-US" dirty="0">
              <a:latin typeface="Times New Roman" panose="02020603050405020304" pitchFamily="18" charset="0"/>
            </a:endParaRPr>
          </a:p>
        </p:txBody>
      </p:sp>
      <p:sp>
        <p:nvSpPr>
          <p:cNvPr id="19462" name="Rectangle 3"/>
          <p:cNvSpPr>
            <a:spLocks noGrp="1"/>
          </p:cNvSpPr>
          <p:nvPr>
            <p:ph idx="1"/>
          </p:nvPr>
        </p:nvSpPr>
        <p:spPr>
          <a:xfrm>
            <a:off x="1371600" y="1295400"/>
            <a:ext cx="7620000" cy="4876800"/>
          </a:xfrm>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LCD</a:t>
            </a:r>
            <a:r>
              <a:rPr lang="zh-CN" altLang="en-US" dirty="0">
                <a:latin typeface="Times New Roman" panose="02020603050405020304" pitchFamily="18" charset="0"/>
              </a:rPr>
              <a:t>液晶显示器和等离子显示技术</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概述</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液晶显示特点</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显示质量高</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没有电磁辐射</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可视面积大</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应用范围广</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画面效果好</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数字式接口</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匀称小巧</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功率消耗小</a:t>
            </a:r>
            <a:endParaRPr lang="zh-CN" altLang="en-US"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81"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048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0485"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显示器（3-2）</a:t>
            </a:r>
            <a:endParaRPr lang="zh-CN" altLang="en-US" dirty="0">
              <a:latin typeface="Times New Roman" panose="02020603050405020304" pitchFamily="18" charset="0"/>
            </a:endParaRPr>
          </a:p>
        </p:txBody>
      </p:sp>
      <p:sp>
        <p:nvSpPr>
          <p:cNvPr id="20486" name="Rectangle 3"/>
          <p:cNvSpPr>
            <a:spLocks noGrp="1"/>
          </p:cNvSpPr>
          <p:nvPr>
            <p:ph idx="1"/>
          </p:nvPr>
        </p:nvSpPr>
        <p:spPr>
          <a:xfrm>
            <a:off x="1371600" y="1295400"/>
            <a:ext cx="7620000" cy="4876800"/>
          </a:xfrm>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LCD</a:t>
            </a:r>
            <a:r>
              <a:rPr lang="zh-CN" altLang="en-US" dirty="0">
                <a:latin typeface="Times New Roman" panose="02020603050405020304" pitchFamily="18" charset="0"/>
              </a:rPr>
              <a:t>液晶显示器和等离子显示技术</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液晶显示器工作原理</a:t>
            </a:r>
            <a:endParaRPr lang="zh-CN" altLang="en-US" dirty="0">
              <a:latin typeface="Times New Roman" panose="02020603050405020304" pitchFamily="18" charset="0"/>
            </a:endParaRPr>
          </a:p>
        </p:txBody>
      </p:sp>
      <p:grpSp>
        <p:nvGrpSpPr>
          <p:cNvPr id="20487" name="Group 211"/>
          <p:cNvGrpSpPr/>
          <p:nvPr/>
        </p:nvGrpSpPr>
        <p:grpSpPr>
          <a:xfrm>
            <a:off x="1524000" y="2362200"/>
            <a:ext cx="7162800" cy="3886200"/>
            <a:chOff x="960" y="1488"/>
            <a:chExt cx="5184" cy="3120"/>
          </a:xfrm>
        </p:grpSpPr>
        <p:grpSp>
          <p:nvGrpSpPr>
            <p:cNvPr id="20488" name="Group 136"/>
            <p:cNvGrpSpPr/>
            <p:nvPr/>
          </p:nvGrpSpPr>
          <p:grpSpPr>
            <a:xfrm>
              <a:off x="3709" y="2414"/>
              <a:ext cx="1561" cy="1341"/>
              <a:chOff x="2989" y="1262"/>
              <a:chExt cx="1561" cy="1341"/>
            </a:xfrm>
          </p:grpSpPr>
          <p:sp>
            <p:nvSpPr>
              <p:cNvPr id="20561" name="Freeform 137"/>
              <p:cNvSpPr/>
              <p:nvPr/>
            </p:nvSpPr>
            <p:spPr>
              <a:xfrm>
                <a:off x="2989" y="1262"/>
                <a:ext cx="1528" cy="402"/>
              </a:xfrm>
              <a:custGeom>
                <a:avLst/>
                <a:gdLst>
                  <a:gd name="txL" fmla="*/ 0 w 2070"/>
                  <a:gd name="txT" fmla="*/ 0 h 495"/>
                  <a:gd name="txR" fmla="*/ 2070 w 2070"/>
                  <a:gd name="txB" fmla="*/ 495 h 495"/>
                </a:gdLst>
                <a:ahLst/>
                <a:cxnLst>
                  <a:cxn ang="0">
                    <a:pos x="77" y="134"/>
                  </a:cxn>
                  <a:cxn ang="0">
                    <a:pos x="0" y="183"/>
                  </a:cxn>
                  <a:cxn ang="0">
                    <a:pos x="1063" y="402"/>
                  </a:cxn>
                  <a:cxn ang="0">
                    <a:pos x="1528" y="12"/>
                  </a:cxn>
                  <a:cxn ang="0">
                    <a:pos x="1428" y="0"/>
                  </a:cxn>
                </a:cxnLst>
                <a:rect l="txL" t="txT" r="txR" b="txB"/>
                <a:pathLst>
                  <a:path w="2070" h="495">
                    <a:moveTo>
                      <a:pt x="104" y="165"/>
                    </a:moveTo>
                    <a:lnTo>
                      <a:pt x="0" y="225"/>
                    </a:lnTo>
                    <a:lnTo>
                      <a:pt x="1440" y="495"/>
                    </a:lnTo>
                    <a:lnTo>
                      <a:pt x="2070" y="15"/>
                    </a:lnTo>
                    <a:lnTo>
                      <a:pt x="1934"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62" name="Freeform 138"/>
              <p:cNvSpPr/>
              <p:nvPr/>
            </p:nvSpPr>
            <p:spPr>
              <a:xfrm>
                <a:off x="3033" y="2018"/>
                <a:ext cx="1517" cy="585"/>
              </a:xfrm>
              <a:custGeom>
                <a:avLst/>
                <a:gdLst>
                  <a:gd name="txL" fmla="*/ 0 w 2054"/>
                  <a:gd name="txT" fmla="*/ 0 h 720"/>
                  <a:gd name="txR" fmla="*/ 2054 w 2054"/>
                  <a:gd name="txB" fmla="*/ 720 h 720"/>
                </a:gdLst>
                <a:ahLst/>
                <a:cxnLst>
                  <a:cxn ang="0">
                    <a:pos x="643" y="0"/>
                  </a:cxn>
                  <a:cxn ang="0">
                    <a:pos x="0" y="378"/>
                  </a:cxn>
                  <a:cxn ang="0">
                    <a:pos x="975" y="585"/>
                  </a:cxn>
                  <a:cxn ang="0">
                    <a:pos x="1517" y="195"/>
                  </a:cxn>
                  <a:cxn ang="0">
                    <a:pos x="643" y="0"/>
                  </a:cxn>
                </a:cxnLst>
                <a:rect l="txL" t="txT" r="txR" b="txB"/>
                <a:pathLst>
                  <a:path w="2054" h="720">
                    <a:moveTo>
                      <a:pt x="870" y="0"/>
                    </a:moveTo>
                    <a:lnTo>
                      <a:pt x="0" y="465"/>
                    </a:lnTo>
                    <a:lnTo>
                      <a:pt x="1320" y="720"/>
                    </a:lnTo>
                    <a:lnTo>
                      <a:pt x="2054" y="240"/>
                    </a:lnTo>
                    <a:lnTo>
                      <a:pt x="870" y="0"/>
                    </a:ln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0489" name="Group 139"/>
            <p:cNvGrpSpPr/>
            <p:nvPr/>
          </p:nvGrpSpPr>
          <p:grpSpPr>
            <a:xfrm>
              <a:off x="1481" y="2171"/>
              <a:ext cx="1618" cy="1791"/>
              <a:chOff x="761" y="1019"/>
              <a:chExt cx="1618" cy="1791"/>
            </a:xfrm>
          </p:grpSpPr>
          <p:sp>
            <p:nvSpPr>
              <p:cNvPr id="20559" name="Freeform 140"/>
              <p:cNvSpPr/>
              <p:nvPr/>
            </p:nvSpPr>
            <p:spPr>
              <a:xfrm>
                <a:off x="761" y="1019"/>
                <a:ext cx="1539" cy="560"/>
              </a:xfrm>
              <a:custGeom>
                <a:avLst/>
                <a:gdLst>
                  <a:gd name="txL" fmla="*/ 0 w 2084"/>
                  <a:gd name="txT" fmla="*/ 0 h 690"/>
                  <a:gd name="txR" fmla="*/ 2084 w 2084"/>
                  <a:gd name="txB" fmla="*/ 690 h 690"/>
                </a:gdLst>
                <a:ahLst/>
                <a:cxnLst>
                  <a:cxn ang="0">
                    <a:pos x="631" y="0"/>
                  </a:cxn>
                  <a:cxn ang="0">
                    <a:pos x="0" y="329"/>
                  </a:cxn>
                  <a:cxn ang="0">
                    <a:pos x="997" y="560"/>
                  </a:cxn>
                  <a:cxn ang="0">
                    <a:pos x="1539" y="158"/>
                  </a:cxn>
                  <a:cxn ang="0">
                    <a:pos x="631" y="0"/>
                  </a:cxn>
                </a:cxnLst>
                <a:rect l="txL" t="txT" r="txR" b="txB"/>
                <a:pathLst>
                  <a:path w="2084" h="690">
                    <a:moveTo>
                      <a:pt x="854" y="0"/>
                    </a:moveTo>
                    <a:lnTo>
                      <a:pt x="0" y="405"/>
                    </a:lnTo>
                    <a:lnTo>
                      <a:pt x="1350" y="690"/>
                    </a:lnTo>
                    <a:lnTo>
                      <a:pt x="2084" y="195"/>
                    </a:lnTo>
                    <a:lnTo>
                      <a:pt x="854" y="0"/>
                    </a:ln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60" name="Freeform 141"/>
              <p:cNvSpPr/>
              <p:nvPr/>
            </p:nvSpPr>
            <p:spPr>
              <a:xfrm>
                <a:off x="828" y="2396"/>
                <a:ext cx="1551" cy="414"/>
              </a:xfrm>
              <a:custGeom>
                <a:avLst/>
                <a:gdLst>
                  <a:gd name="txL" fmla="*/ 0 w 2100"/>
                  <a:gd name="txT" fmla="*/ 0 h 510"/>
                  <a:gd name="txR" fmla="*/ 2100 w 2100"/>
                  <a:gd name="txB" fmla="*/ 510 h 510"/>
                </a:gdLst>
                <a:ahLst/>
                <a:cxnLst>
                  <a:cxn ang="0">
                    <a:pos x="133" y="122"/>
                  </a:cxn>
                  <a:cxn ang="0">
                    <a:pos x="0" y="207"/>
                  </a:cxn>
                  <a:cxn ang="0">
                    <a:pos x="1041" y="414"/>
                  </a:cxn>
                  <a:cxn ang="0">
                    <a:pos x="1551" y="0"/>
                  </a:cxn>
                  <a:cxn ang="0">
                    <a:pos x="1462" y="0"/>
                  </a:cxn>
                </a:cxnLst>
                <a:rect l="txL" t="txT" r="txR" b="txB"/>
                <a:pathLst>
                  <a:path w="2100" h="510">
                    <a:moveTo>
                      <a:pt x="180" y="150"/>
                    </a:moveTo>
                    <a:lnTo>
                      <a:pt x="0" y="255"/>
                    </a:lnTo>
                    <a:lnTo>
                      <a:pt x="1410" y="510"/>
                    </a:lnTo>
                    <a:lnTo>
                      <a:pt x="2100" y="0"/>
                    </a:lnTo>
                    <a:lnTo>
                      <a:pt x="1980"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0490" name="Group 142"/>
            <p:cNvGrpSpPr/>
            <p:nvPr/>
          </p:nvGrpSpPr>
          <p:grpSpPr>
            <a:xfrm>
              <a:off x="3675" y="2183"/>
              <a:ext cx="1627" cy="1694"/>
              <a:chOff x="2955" y="1031"/>
              <a:chExt cx="1627" cy="1694"/>
            </a:xfrm>
          </p:grpSpPr>
          <p:sp>
            <p:nvSpPr>
              <p:cNvPr id="20557" name="Freeform 143"/>
              <p:cNvSpPr/>
              <p:nvPr/>
            </p:nvSpPr>
            <p:spPr>
              <a:xfrm>
                <a:off x="2955" y="1031"/>
                <a:ext cx="1539" cy="560"/>
              </a:xfrm>
              <a:custGeom>
                <a:avLst/>
                <a:gdLst>
                  <a:gd name="txL" fmla="*/ 0 w 2084"/>
                  <a:gd name="txT" fmla="*/ 0 h 690"/>
                  <a:gd name="txR" fmla="*/ 2084 w 2084"/>
                  <a:gd name="txB" fmla="*/ 690 h 690"/>
                </a:gdLst>
                <a:ahLst/>
                <a:cxnLst>
                  <a:cxn ang="0">
                    <a:pos x="631" y="0"/>
                  </a:cxn>
                  <a:cxn ang="0">
                    <a:pos x="0" y="329"/>
                  </a:cxn>
                  <a:cxn ang="0">
                    <a:pos x="997" y="560"/>
                  </a:cxn>
                  <a:cxn ang="0">
                    <a:pos x="1539" y="158"/>
                  </a:cxn>
                  <a:cxn ang="0">
                    <a:pos x="631" y="0"/>
                  </a:cxn>
                </a:cxnLst>
                <a:rect l="txL" t="txT" r="txR" b="txB"/>
                <a:pathLst>
                  <a:path w="2084" h="690">
                    <a:moveTo>
                      <a:pt x="854" y="0"/>
                    </a:moveTo>
                    <a:lnTo>
                      <a:pt x="0" y="405"/>
                    </a:lnTo>
                    <a:lnTo>
                      <a:pt x="1350" y="690"/>
                    </a:lnTo>
                    <a:lnTo>
                      <a:pt x="2084" y="195"/>
                    </a:lnTo>
                    <a:lnTo>
                      <a:pt x="854" y="0"/>
                    </a:ln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58" name="Freeform 144"/>
              <p:cNvSpPr/>
              <p:nvPr/>
            </p:nvSpPr>
            <p:spPr>
              <a:xfrm>
                <a:off x="3031" y="2310"/>
                <a:ext cx="1551" cy="415"/>
              </a:xfrm>
              <a:custGeom>
                <a:avLst/>
                <a:gdLst>
                  <a:gd name="txL" fmla="*/ 0 w 2100"/>
                  <a:gd name="txT" fmla="*/ 0 h 510"/>
                  <a:gd name="txR" fmla="*/ 2100 w 2100"/>
                  <a:gd name="txB" fmla="*/ 510 h 510"/>
                </a:gdLst>
                <a:ahLst/>
                <a:cxnLst>
                  <a:cxn ang="0">
                    <a:pos x="133" y="122"/>
                  </a:cxn>
                  <a:cxn ang="0">
                    <a:pos x="0" y="208"/>
                  </a:cxn>
                  <a:cxn ang="0">
                    <a:pos x="1041" y="415"/>
                  </a:cxn>
                  <a:cxn ang="0">
                    <a:pos x="1551" y="0"/>
                  </a:cxn>
                  <a:cxn ang="0">
                    <a:pos x="1462" y="0"/>
                  </a:cxn>
                </a:cxnLst>
                <a:rect l="txL" t="txT" r="txR" b="txB"/>
                <a:pathLst>
                  <a:path w="2100" h="510">
                    <a:moveTo>
                      <a:pt x="180" y="150"/>
                    </a:moveTo>
                    <a:lnTo>
                      <a:pt x="0" y="255"/>
                    </a:lnTo>
                    <a:lnTo>
                      <a:pt x="1410" y="510"/>
                    </a:lnTo>
                    <a:lnTo>
                      <a:pt x="2100" y="0"/>
                    </a:lnTo>
                    <a:lnTo>
                      <a:pt x="1980"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0491" name="Group 145"/>
            <p:cNvGrpSpPr/>
            <p:nvPr/>
          </p:nvGrpSpPr>
          <p:grpSpPr>
            <a:xfrm>
              <a:off x="1703" y="1488"/>
              <a:ext cx="1285" cy="926"/>
              <a:chOff x="983" y="336"/>
              <a:chExt cx="1285" cy="926"/>
            </a:xfrm>
          </p:grpSpPr>
          <p:sp>
            <p:nvSpPr>
              <p:cNvPr id="20551" name="Oval 146"/>
              <p:cNvSpPr/>
              <p:nvPr/>
            </p:nvSpPr>
            <p:spPr>
              <a:xfrm>
                <a:off x="1547" y="336"/>
                <a:ext cx="189" cy="219"/>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52" name="Line 147"/>
              <p:cNvSpPr/>
              <p:nvPr/>
            </p:nvSpPr>
            <p:spPr>
              <a:xfrm flipH="1">
                <a:off x="983" y="641"/>
                <a:ext cx="421" cy="146"/>
              </a:xfrm>
              <a:prstGeom prst="line">
                <a:avLst/>
              </a:prstGeom>
              <a:ln w="9525" cap="flat" cmpd="sng">
                <a:solidFill>
                  <a:srgbClr val="000000"/>
                </a:solidFill>
                <a:prstDash val="solid"/>
                <a:headEnd type="none" w="med" len="med"/>
                <a:tailEnd type="none" w="med" len="med"/>
              </a:ln>
            </p:spPr>
          </p:sp>
          <p:sp>
            <p:nvSpPr>
              <p:cNvPr id="20553" name="Line 148"/>
              <p:cNvSpPr/>
              <p:nvPr/>
            </p:nvSpPr>
            <p:spPr>
              <a:xfrm flipH="1">
                <a:off x="1116" y="799"/>
                <a:ext cx="298" cy="378"/>
              </a:xfrm>
              <a:prstGeom prst="line">
                <a:avLst/>
              </a:prstGeom>
              <a:ln w="9525" cap="flat" cmpd="sng">
                <a:solidFill>
                  <a:srgbClr val="000000"/>
                </a:solidFill>
                <a:prstDash val="solid"/>
                <a:headEnd type="none" w="med" len="med"/>
                <a:tailEnd type="none" w="med" len="med"/>
              </a:ln>
            </p:spPr>
          </p:sp>
          <p:sp>
            <p:nvSpPr>
              <p:cNvPr id="20554" name="Line 149"/>
              <p:cNvSpPr/>
              <p:nvPr/>
            </p:nvSpPr>
            <p:spPr>
              <a:xfrm>
                <a:off x="1591" y="799"/>
                <a:ext cx="12" cy="463"/>
              </a:xfrm>
              <a:prstGeom prst="line">
                <a:avLst/>
              </a:prstGeom>
              <a:ln w="9525" cap="flat" cmpd="sng">
                <a:solidFill>
                  <a:srgbClr val="000000"/>
                </a:solidFill>
                <a:prstDash val="solid"/>
                <a:headEnd type="none" w="med" len="med"/>
                <a:tailEnd type="none" w="med" len="med"/>
              </a:ln>
            </p:spPr>
          </p:sp>
          <p:sp>
            <p:nvSpPr>
              <p:cNvPr id="20555" name="Line 150"/>
              <p:cNvSpPr/>
              <p:nvPr/>
            </p:nvSpPr>
            <p:spPr>
              <a:xfrm>
                <a:off x="1746" y="787"/>
                <a:ext cx="300" cy="390"/>
              </a:xfrm>
              <a:prstGeom prst="line">
                <a:avLst/>
              </a:prstGeom>
              <a:ln w="9525" cap="flat" cmpd="sng">
                <a:solidFill>
                  <a:srgbClr val="000000"/>
                </a:solidFill>
                <a:prstDash val="solid"/>
                <a:headEnd type="none" w="med" len="med"/>
                <a:tailEnd type="none" w="med" len="med"/>
              </a:ln>
            </p:spPr>
          </p:sp>
          <p:sp>
            <p:nvSpPr>
              <p:cNvPr id="20556" name="Line 151"/>
              <p:cNvSpPr/>
              <p:nvPr/>
            </p:nvSpPr>
            <p:spPr>
              <a:xfrm>
                <a:off x="1813" y="665"/>
                <a:ext cx="455" cy="146"/>
              </a:xfrm>
              <a:prstGeom prst="line">
                <a:avLst/>
              </a:prstGeom>
              <a:ln w="9525" cap="flat" cmpd="sng">
                <a:solidFill>
                  <a:srgbClr val="000000"/>
                </a:solidFill>
                <a:prstDash val="solid"/>
                <a:headEnd type="none" w="med" len="med"/>
                <a:tailEnd type="none" w="med" len="med"/>
              </a:ln>
            </p:spPr>
          </p:sp>
        </p:grpSp>
        <p:grpSp>
          <p:nvGrpSpPr>
            <p:cNvPr id="20492" name="Group 152"/>
            <p:cNvGrpSpPr/>
            <p:nvPr/>
          </p:nvGrpSpPr>
          <p:grpSpPr>
            <a:xfrm>
              <a:off x="4041" y="1525"/>
              <a:ext cx="1285" cy="901"/>
              <a:chOff x="3321" y="373"/>
              <a:chExt cx="1285" cy="901"/>
            </a:xfrm>
          </p:grpSpPr>
          <p:sp>
            <p:nvSpPr>
              <p:cNvPr id="20545" name="Oval 153"/>
              <p:cNvSpPr/>
              <p:nvPr/>
            </p:nvSpPr>
            <p:spPr>
              <a:xfrm>
                <a:off x="3795" y="373"/>
                <a:ext cx="189" cy="219"/>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46" name="Line 154"/>
              <p:cNvSpPr/>
              <p:nvPr/>
            </p:nvSpPr>
            <p:spPr>
              <a:xfrm flipH="1">
                <a:off x="3321" y="653"/>
                <a:ext cx="421" cy="146"/>
              </a:xfrm>
              <a:prstGeom prst="line">
                <a:avLst/>
              </a:prstGeom>
              <a:ln w="9525" cap="flat" cmpd="sng">
                <a:solidFill>
                  <a:srgbClr val="000000"/>
                </a:solidFill>
                <a:prstDash val="solid"/>
                <a:headEnd type="none" w="med" len="med"/>
                <a:tailEnd type="none" w="med" len="med"/>
              </a:ln>
            </p:spPr>
          </p:sp>
          <p:sp>
            <p:nvSpPr>
              <p:cNvPr id="20547" name="Line 155"/>
              <p:cNvSpPr/>
              <p:nvPr/>
            </p:nvSpPr>
            <p:spPr>
              <a:xfrm flipH="1">
                <a:off x="3454" y="811"/>
                <a:ext cx="298" cy="378"/>
              </a:xfrm>
              <a:prstGeom prst="line">
                <a:avLst/>
              </a:prstGeom>
              <a:ln w="9525" cap="flat" cmpd="sng">
                <a:solidFill>
                  <a:srgbClr val="000000"/>
                </a:solidFill>
                <a:prstDash val="solid"/>
                <a:headEnd type="none" w="med" len="med"/>
                <a:tailEnd type="none" w="med" len="med"/>
              </a:ln>
            </p:spPr>
          </p:sp>
          <p:sp>
            <p:nvSpPr>
              <p:cNvPr id="20548" name="Line 156"/>
              <p:cNvSpPr/>
              <p:nvPr/>
            </p:nvSpPr>
            <p:spPr>
              <a:xfrm>
                <a:off x="3929" y="811"/>
                <a:ext cx="12" cy="463"/>
              </a:xfrm>
              <a:prstGeom prst="line">
                <a:avLst/>
              </a:prstGeom>
              <a:ln w="9525" cap="flat" cmpd="sng">
                <a:solidFill>
                  <a:srgbClr val="000000"/>
                </a:solidFill>
                <a:prstDash val="solid"/>
                <a:headEnd type="none" w="med" len="med"/>
                <a:tailEnd type="none" w="med" len="med"/>
              </a:ln>
            </p:spPr>
          </p:sp>
          <p:sp>
            <p:nvSpPr>
              <p:cNvPr id="20549" name="Line 157"/>
              <p:cNvSpPr/>
              <p:nvPr/>
            </p:nvSpPr>
            <p:spPr>
              <a:xfrm>
                <a:off x="4084" y="799"/>
                <a:ext cx="300" cy="390"/>
              </a:xfrm>
              <a:prstGeom prst="line">
                <a:avLst/>
              </a:prstGeom>
              <a:ln w="9525" cap="flat" cmpd="sng">
                <a:solidFill>
                  <a:srgbClr val="000000"/>
                </a:solidFill>
                <a:prstDash val="solid"/>
                <a:headEnd type="none" w="med" len="med"/>
                <a:tailEnd type="none" w="med" len="med"/>
              </a:ln>
            </p:spPr>
          </p:sp>
          <p:sp>
            <p:nvSpPr>
              <p:cNvPr id="20550" name="Line 158"/>
              <p:cNvSpPr/>
              <p:nvPr/>
            </p:nvSpPr>
            <p:spPr>
              <a:xfrm>
                <a:off x="4151" y="677"/>
                <a:ext cx="455" cy="147"/>
              </a:xfrm>
              <a:prstGeom prst="line">
                <a:avLst/>
              </a:prstGeom>
              <a:ln w="9525" cap="flat" cmpd="sng">
                <a:solidFill>
                  <a:srgbClr val="000000"/>
                </a:solidFill>
                <a:prstDash val="solid"/>
                <a:headEnd type="none" w="med" len="med"/>
                <a:tailEnd type="none" w="med" len="med"/>
              </a:ln>
            </p:spPr>
          </p:sp>
        </p:grpSp>
        <p:grpSp>
          <p:nvGrpSpPr>
            <p:cNvPr id="20493" name="Group 159"/>
            <p:cNvGrpSpPr/>
            <p:nvPr/>
          </p:nvGrpSpPr>
          <p:grpSpPr>
            <a:xfrm>
              <a:off x="3475" y="2634"/>
              <a:ext cx="421" cy="828"/>
              <a:chOff x="2755" y="1482"/>
              <a:chExt cx="421" cy="828"/>
            </a:xfrm>
          </p:grpSpPr>
          <p:sp>
            <p:nvSpPr>
              <p:cNvPr id="20543" name="Line 160"/>
              <p:cNvSpPr/>
              <p:nvPr/>
            </p:nvSpPr>
            <p:spPr>
              <a:xfrm flipV="1">
                <a:off x="2755" y="1482"/>
                <a:ext cx="377" cy="304"/>
              </a:xfrm>
              <a:prstGeom prst="line">
                <a:avLst/>
              </a:prstGeom>
              <a:ln w="9525" cap="flat" cmpd="sng">
                <a:solidFill>
                  <a:srgbClr val="000000"/>
                </a:solidFill>
                <a:prstDash val="solid"/>
                <a:headEnd type="none" w="med" len="med"/>
                <a:tailEnd type="triangle" w="med" len="med"/>
              </a:ln>
            </p:spPr>
          </p:sp>
          <p:sp>
            <p:nvSpPr>
              <p:cNvPr id="20544" name="Line 161"/>
              <p:cNvSpPr/>
              <p:nvPr/>
            </p:nvSpPr>
            <p:spPr>
              <a:xfrm>
                <a:off x="2810" y="1957"/>
                <a:ext cx="366" cy="353"/>
              </a:xfrm>
              <a:prstGeom prst="line">
                <a:avLst/>
              </a:prstGeom>
              <a:ln w="9525" cap="flat" cmpd="sng">
                <a:solidFill>
                  <a:srgbClr val="000000"/>
                </a:solidFill>
                <a:prstDash val="solid"/>
                <a:headEnd type="none" w="med" len="med"/>
                <a:tailEnd type="triangle" w="med" len="med"/>
              </a:ln>
            </p:spPr>
          </p:sp>
        </p:grpSp>
        <p:grpSp>
          <p:nvGrpSpPr>
            <p:cNvPr id="20494" name="Group 162"/>
            <p:cNvGrpSpPr/>
            <p:nvPr/>
          </p:nvGrpSpPr>
          <p:grpSpPr>
            <a:xfrm>
              <a:off x="3983" y="2853"/>
              <a:ext cx="1065" cy="427"/>
              <a:chOff x="3263" y="1701"/>
              <a:chExt cx="1065" cy="427"/>
            </a:xfrm>
          </p:grpSpPr>
          <p:sp>
            <p:nvSpPr>
              <p:cNvPr id="20538" name="Oval 163"/>
              <p:cNvSpPr/>
              <p:nvPr/>
            </p:nvSpPr>
            <p:spPr>
              <a:xfrm>
                <a:off x="3263" y="1750"/>
                <a:ext cx="101" cy="304"/>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39" name="Oval 164"/>
              <p:cNvSpPr/>
              <p:nvPr/>
            </p:nvSpPr>
            <p:spPr>
              <a:xfrm>
                <a:off x="3507" y="1701"/>
                <a:ext cx="100"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40" name="Oval 165"/>
              <p:cNvSpPr/>
              <p:nvPr/>
            </p:nvSpPr>
            <p:spPr>
              <a:xfrm>
                <a:off x="3751" y="1725"/>
                <a:ext cx="100"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41" name="Oval 166"/>
              <p:cNvSpPr/>
              <p:nvPr/>
            </p:nvSpPr>
            <p:spPr>
              <a:xfrm>
                <a:off x="4016" y="1823"/>
                <a:ext cx="101"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42" name="Oval 167"/>
              <p:cNvSpPr/>
              <p:nvPr/>
            </p:nvSpPr>
            <p:spPr>
              <a:xfrm>
                <a:off x="4228" y="1713"/>
                <a:ext cx="100"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grpSp>
        <p:grpSp>
          <p:nvGrpSpPr>
            <p:cNvPr id="20495" name="Group 168"/>
            <p:cNvGrpSpPr/>
            <p:nvPr/>
          </p:nvGrpSpPr>
          <p:grpSpPr>
            <a:xfrm>
              <a:off x="2833" y="2609"/>
              <a:ext cx="1007" cy="792"/>
              <a:chOff x="2113" y="1457"/>
              <a:chExt cx="1007" cy="792"/>
            </a:xfrm>
          </p:grpSpPr>
          <p:sp>
            <p:nvSpPr>
              <p:cNvPr id="20535" name="Line 169"/>
              <p:cNvSpPr/>
              <p:nvPr/>
            </p:nvSpPr>
            <p:spPr>
              <a:xfrm flipH="1" flipV="1">
                <a:off x="2113" y="1457"/>
                <a:ext cx="365" cy="342"/>
              </a:xfrm>
              <a:prstGeom prst="line">
                <a:avLst/>
              </a:prstGeom>
              <a:ln w="9525" cap="flat" cmpd="sng">
                <a:solidFill>
                  <a:srgbClr val="000000"/>
                </a:solidFill>
                <a:prstDash val="solid"/>
                <a:headEnd type="none" w="med" len="med"/>
                <a:tailEnd type="triangle" w="med" len="med"/>
              </a:ln>
            </p:spPr>
          </p:sp>
          <p:sp>
            <p:nvSpPr>
              <p:cNvPr id="20536" name="Line 170"/>
              <p:cNvSpPr/>
              <p:nvPr/>
            </p:nvSpPr>
            <p:spPr>
              <a:xfrm flipH="1">
                <a:off x="2145" y="1994"/>
                <a:ext cx="377" cy="255"/>
              </a:xfrm>
              <a:prstGeom prst="line">
                <a:avLst/>
              </a:prstGeom>
              <a:ln w="9525" cap="flat" cmpd="sng">
                <a:solidFill>
                  <a:srgbClr val="000000"/>
                </a:solidFill>
                <a:prstDash val="solid"/>
                <a:headEnd type="none" w="med" len="med"/>
                <a:tailEnd type="triangle" w="med" len="med"/>
              </a:ln>
            </p:spPr>
          </p:sp>
          <p:sp>
            <p:nvSpPr>
              <p:cNvPr id="20537" name="Text Box 171"/>
              <p:cNvSpPr txBox="1"/>
              <p:nvPr/>
            </p:nvSpPr>
            <p:spPr>
              <a:xfrm>
                <a:off x="2401" y="1750"/>
                <a:ext cx="719" cy="292"/>
              </a:xfrm>
              <a:prstGeom prst="rect">
                <a:avLst/>
              </a:prstGeom>
              <a:noFill/>
              <a:ln w="9525">
                <a:noFill/>
              </a:ln>
            </p:spPr>
            <p:txBody>
              <a:bodyPr lIns="0" tIns="0" rIns="0" bIns="0"/>
              <a:p>
                <a:pPr algn="just" eaLnBrk="0" hangingPunct="0"/>
                <a:r>
                  <a:rPr lang="zh-CN" altLang="en-US" sz="2400" dirty="0">
                    <a:latin typeface="Times New Roman" panose="02020603050405020304" pitchFamily="18" charset="0"/>
                    <a:ea typeface="宋体" panose="02010600030101010101" pitchFamily="2" charset="-122"/>
                  </a:rPr>
                  <a:t>配向膜</a:t>
                </a:r>
                <a:endParaRPr lang="zh-CN" altLang="en-US" sz="2400" dirty="0">
                  <a:latin typeface="Times New Roman" panose="02020603050405020304" pitchFamily="18" charset="0"/>
                  <a:ea typeface="宋体" panose="02010600030101010101" pitchFamily="2" charset="-122"/>
                </a:endParaRPr>
              </a:p>
            </p:txBody>
          </p:sp>
        </p:grpSp>
        <p:grpSp>
          <p:nvGrpSpPr>
            <p:cNvPr id="20496" name="Group 172"/>
            <p:cNvGrpSpPr/>
            <p:nvPr/>
          </p:nvGrpSpPr>
          <p:grpSpPr>
            <a:xfrm>
              <a:off x="3596" y="2171"/>
              <a:ext cx="355" cy="1791"/>
              <a:chOff x="2876" y="1019"/>
              <a:chExt cx="355" cy="1791"/>
            </a:xfrm>
          </p:grpSpPr>
          <p:sp>
            <p:nvSpPr>
              <p:cNvPr id="20533" name="Line 173"/>
              <p:cNvSpPr/>
              <p:nvPr/>
            </p:nvSpPr>
            <p:spPr>
              <a:xfrm>
                <a:off x="2876" y="1019"/>
                <a:ext cx="355" cy="243"/>
              </a:xfrm>
              <a:prstGeom prst="line">
                <a:avLst/>
              </a:prstGeom>
              <a:ln w="9525" cap="flat" cmpd="sng">
                <a:solidFill>
                  <a:srgbClr val="000000"/>
                </a:solidFill>
                <a:prstDash val="solid"/>
                <a:headEnd type="none" w="med" len="med"/>
                <a:tailEnd type="triangle" w="med" len="med"/>
              </a:ln>
            </p:spPr>
          </p:sp>
          <p:sp>
            <p:nvSpPr>
              <p:cNvPr id="20534" name="Line 174"/>
              <p:cNvSpPr/>
              <p:nvPr/>
            </p:nvSpPr>
            <p:spPr>
              <a:xfrm flipV="1">
                <a:off x="2898" y="2542"/>
                <a:ext cx="256" cy="268"/>
              </a:xfrm>
              <a:prstGeom prst="line">
                <a:avLst/>
              </a:prstGeom>
              <a:ln w="9525" cap="flat" cmpd="sng">
                <a:solidFill>
                  <a:srgbClr val="000000"/>
                </a:solidFill>
                <a:prstDash val="solid"/>
                <a:headEnd type="none" w="med" len="med"/>
                <a:tailEnd type="triangle" w="med" len="med"/>
              </a:ln>
            </p:spPr>
          </p:sp>
        </p:grpSp>
        <p:grpSp>
          <p:nvGrpSpPr>
            <p:cNvPr id="20497" name="Group 175"/>
            <p:cNvGrpSpPr/>
            <p:nvPr/>
          </p:nvGrpSpPr>
          <p:grpSpPr>
            <a:xfrm>
              <a:off x="2833" y="1902"/>
              <a:ext cx="1151" cy="2389"/>
              <a:chOff x="2113" y="750"/>
              <a:chExt cx="1151" cy="2389"/>
            </a:xfrm>
          </p:grpSpPr>
          <p:sp>
            <p:nvSpPr>
              <p:cNvPr id="20529" name="Text Box 176"/>
              <p:cNvSpPr txBox="1"/>
              <p:nvPr/>
            </p:nvSpPr>
            <p:spPr>
              <a:xfrm>
                <a:off x="2435" y="750"/>
                <a:ext cx="829" cy="293"/>
              </a:xfrm>
              <a:prstGeom prst="rect">
                <a:avLst/>
              </a:prstGeom>
              <a:noFill/>
              <a:ln w="9525">
                <a:noFill/>
              </a:ln>
            </p:spPr>
            <p:txBody>
              <a:bodyPr lIns="0" tIns="0" rIns="0" bIns="0"/>
              <a:p>
                <a:pPr algn="just" eaLnBrk="0" hangingPunct="0"/>
                <a:r>
                  <a:rPr lang="zh-CN" altLang="en-US" sz="2400" dirty="0">
                    <a:latin typeface="宋体" panose="02010600030101010101" pitchFamily="2" charset="-122"/>
                    <a:ea typeface="宋体" panose="02010600030101010101" pitchFamily="2" charset="-122"/>
                  </a:rPr>
                  <a:t>偏光板</a:t>
                </a:r>
                <a:endParaRPr lang="zh-CN" altLang="en-US" sz="2400" dirty="0">
                  <a:latin typeface="Times New Roman" panose="02020603050405020304" pitchFamily="18" charset="0"/>
                  <a:ea typeface="宋体" panose="02010600030101010101" pitchFamily="2" charset="-122"/>
                </a:endParaRPr>
              </a:p>
            </p:txBody>
          </p:sp>
          <p:sp>
            <p:nvSpPr>
              <p:cNvPr id="20530" name="Line 177"/>
              <p:cNvSpPr/>
              <p:nvPr/>
            </p:nvSpPr>
            <p:spPr>
              <a:xfrm flipH="1">
                <a:off x="2201" y="1031"/>
                <a:ext cx="288" cy="195"/>
              </a:xfrm>
              <a:prstGeom prst="line">
                <a:avLst/>
              </a:prstGeom>
              <a:ln w="9525" cap="flat" cmpd="sng">
                <a:solidFill>
                  <a:srgbClr val="000000"/>
                </a:solidFill>
                <a:prstDash val="solid"/>
                <a:headEnd type="none" w="med" len="med"/>
                <a:tailEnd type="triangle" w="med" len="med"/>
              </a:ln>
            </p:spPr>
          </p:sp>
          <p:sp>
            <p:nvSpPr>
              <p:cNvPr id="20531" name="Line 178"/>
              <p:cNvSpPr/>
              <p:nvPr/>
            </p:nvSpPr>
            <p:spPr>
              <a:xfrm flipH="1" flipV="1">
                <a:off x="2113" y="2603"/>
                <a:ext cx="354" cy="219"/>
              </a:xfrm>
              <a:prstGeom prst="line">
                <a:avLst/>
              </a:prstGeom>
              <a:ln w="9525" cap="flat" cmpd="sng">
                <a:solidFill>
                  <a:srgbClr val="000000"/>
                </a:solidFill>
                <a:prstDash val="solid"/>
                <a:headEnd type="none" w="med" len="med"/>
                <a:tailEnd type="triangle" w="med" len="med"/>
              </a:ln>
            </p:spPr>
          </p:sp>
          <p:sp>
            <p:nvSpPr>
              <p:cNvPr id="20532" name="Text Box 179"/>
              <p:cNvSpPr txBox="1"/>
              <p:nvPr/>
            </p:nvSpPr>
            <p:spPr>
              <a:xfrm>
                <a:off x="2423" y="2847"/>
                <a:ext cx="745" cy="292"/>
              </a:xfrm>
              <a:prstGeom prst="rect">
                <a:avLst/>
              </a:prstGeom>
              <a:noFill/>
              <a:ln w="9525">
                <a:noFill/>
              </a:ln>
            </p:spPr>
            <p:txBody>
              <a:bodyPr lIns="0" tIns="0" rIns="0" bIns="0"/>
              <a:p>
                <a:pPr algn="just" eaLnBrk="0" hangingPunct="0"/>
                <a:r>
                  <a:rPr lang="zh-CN" altLang="en-US" sz="2400" dirty="0">
                    <a:latin typeface="宋体" panose="02010600030101010101" pitchFamily="2" charset="-122"/>
                    <a:ea typeface="宋体" panose="02010600030101010101" pitchFamily="2" charset="-122"/>
                  </a:rPr>
                  <a:t>偏光板</a:t>
                </a:r>
                <a:endParaRPr lang="zh-CN" altLang="en-US" sz="2400" dirty="0">
                  <a:latin typeface="Times New Roman" panose="02020603050405020304" pitchFamily="18" charset="0"/>
                  <a:ea typeface="宋体" panose="02010600030101010101" pitchFamily="2" charset="-122"/>
                </a:endParaRPr>
              </a:p>
            </p:txBody>
          </p:sp>
        </p:grpSp>
        <p:grpSp>
          <p:nvGrpSpPr>
            <p:cNvPr id="20498" name="Group 180"/>
            <p:cNvGrpSpPr/>
            <p:nvPr/>
          </p:nvGrpSpPr>
          <p:grpSpPr>
            <a:xfrm>
              <a:off x="1969" y="3962"/>
              <a:ext cx="797" cy="646"/>
              <a:chOff x="1249" y="2810"/>
              <a:chExt cx="797" cy="646"/>
            </a:xfrm>
          </p:grpSpPr>
          <p:sp>
            <p:nvSpPr>
              <p:cNvPr id="20526" name="Line 181"/>
              <p:cNvSpPr/>
              <p:nvPr/>
            </p:nvSpPr>
            <p:spPr>
              <a:xfrm>
                <a:off x="1249" y="2810"/>
                <a:ext cx="0" cy="597"/>
              </a:xfrm>
              <a:prstGeom prst="line">
                <a:avLst/>
              </a:prstGeom>
              <a:ln w="9525" cap="flat" cmpd="sng">
                <a:solidFill>
                  <a:srgbClr val="000000"/>
                </a:solidFill>
                <a:prstDash val="solid"/>
                <a:headEnd type="none" w="med" len="med"/>
                <a:tailEnd type="triangle" w="med" len="med"/>
              </a:ln>
            </p:spPr>
          </p:sp>
          <p:sp>
            <p:nvSpPr>
              <p:cNvPr id="20527" name="Line 182"/>
              <p:cNvSpPr/>
              <p:nvPr/>
            </p:nvSpPr>
            <p:spPr>
              <a:xfrm>
                <a:off x="1659" y="2859"/>
                <a:ext cx="0" cy="597"/>
              </a:xfrm>
              <a:prstGeom prst="line">
                <a:avLst/>
              </a:prstGeom>
              <a:ln w="9525" cap="flat" cmpd="sng">
                <a:solidFill>
                  <a:srgbClr val="000000"/>
                </a:solidFill>
                <a:prstDash val="solid"/>
                <a:headEnd type="none" w="med" len="med"/>
                <a:tailEnd type="triangle" w="med" len="med"/>
              </a:ln>
            </p:spPr>
          </p:sp>
          <p:sp>
            <p:nvSpPr>
              <p:cNvPr id="20528" name="Line 183"/>
              <p:cNvSpPr/>
              <p:nvPr/>
            </p:nvSpPr>
            <p:spPr>
              <a:xfrm>
                <a:off x="2046" y="2859"/>
                <a:ext cx="0" cy="597"/>
              </a:xfrm>
              <a:prstGeom prst="line">
                <a:avLst/>
              </a:prstGeom>
              <a:ln w="9525" cap="flat" cmpd="sng">
                <a:solidFill>
                  <a:srgbClr val="000000"/>
                </a:solidFill>
                <a:prstDash val="solid"/>
                <a:headEnd type="none" w="med" len="med"/>
                <a:tailEnd type="triangle" w="med" len="med"/>
              </a:ln>
            </p:spPr>
          </p:sp>
        </p:grpSp>
        <p:grpSp>
          <p:nvGrpSpPr>
            <p:cNvPr id="20499" name="Group 184"/>
            <p:cNvGrpSpPr/>
            <p:nvPr/>
          </p:nvGrpSpPr>
          <p:grpSpPr>
            <a:xfrm>
              <a:off x="1504" y="2414"/>
              <a:ext cx="1583" cy="1426"/>
              <a:chOff x="784" y="1262"/>
              <a:chExt cx="1583" cy="1426"/>
            </a:xfrm>
          </p:grpSpPr>
          <p:sp>
            <p:nvSpPr>
              <p:cNvPr id="20524" name="Freeform 185"/>
              <p:cNvSpPr/>
              <p:nvPr/>
            </p:nvSpPr>
            <p:spPr>
              <a:xfrm>
                <a:off x="850" y="2103"/>
                <a:ext cx="1517" cy="585"/>
              </a:xfrm>
              <a:custGeom>
                <a:avLst/>
                <a:gdLst>
                  <a:gd name="txL" fmla="*/ 0 w 2054"/>
                  <a:gd name="txT" fmla="*/ 0 h 720"/>
                  <a:gd name="txR" fmla="*/ 2054 w 2054"/>
                  <a:gd name="txB" fmla="*/ 720 h 720"/>
                </a:gdLst>
                <a:ahLst/>
                <a:cxnLst>
                  <a:cxn ang="0">
                    <a:pos x="643" y="0"/>
                  </a:cxn>
                  <a:cxn ang="0">
                    <a:pos x="0" y="378"/>
                  </a:cxn>
                  <a:cxn ang="0">
                    <a:pos x="975" y="585"/>
                  </a:cxn>
                  <a:cxn ang="0">
                    <a:pos x="1517" y="195"/>
                  </a:cxn>
                  <a:cxn ang="0">
                    <a:pos x="643" y="0"/>
                  </a:cxn>
                </a:cxnLst>
                <a:rect l="txL" t="txT" r="txR" b="txB"/>
                <a:pathLst>
                  <a:path w="2054" h="720">
                    <a:moveTo>
                      <a:pt x="870" y="0"/>
                    </a:moveTo>
                    <a:lnTo>
                      <a:pt x="0" y="465"/>
                    </a:lnTo>
                    <a:lnTo>
                      <a:pt x="1320" y="720"/>
                    </a:lnTo>
                    <a:lnTo>
                      <a:pt x="2054" y="240"/>
                    </a:lnTo>
                    <a:lnTo>
                      <a:pt x="870" y="0"/>
                    </a:ln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25" name="Freeform 186"/>
              <p:cNvSpPr/>
              <p:nvPr/>
            </p:nvSpPr>
            <p:spPr>
              <a:xfrm>
                <a:off x="784" y="1262"/>
                <a:ext cx="1528" cy="402"/>
              </a:xfrm>
              <a:custGeom>
                <a:avLst/>
                <a:gdLst>
                  <a:gd name="txL" fmla="*/ 0 w 2070"/>
                  <a:gd name="txT" fmla="*/ 0 h 495"/>
                  <a:gd name="txR" fmla="*/ 2070 w 2070"/>
                  <a:gd name="txB" fmla="*/ 495 h 495"/>
                </a:gdLst>
                <a:ahLst/>
                <a:cxnLst>
                  <a:cxn ang="0">
                    <a:pos x="77" y="134"/>
                  </a:cxn>
                  <a:cxn ang="0">
                    <a:pos x="0" y="183"/>
                  </a:cxn>
                  <a:cxn ang="0">
                    <a:pos x="1063" y="402"/>
                  </a:cxn>
                  <a:cxn ang="0">
                    <a:pos x="1528" y="12"/>
                  </a:cxn>
                  <a:cxn ang="0">
                    <a:pos x="1428" y="0"/>
                  </a:cxn>
                </a:cxnLst>
                <a:rect l="txL" t="txT" r="txR" b="txB"/>
                <a:pathLst>
                  <a:path w="2070" h="495">
                    <a:moveTo>
                      <a:pt x="104" y="165"/>
                    </a:moveTo>
                    <a:lnTo>
                      <a:pt x="0" y="225"/>
                    </a:lnTo>
                    <a:lnTo>
                      <a:pt x="1440" y="495"/>
                    </a:lnTo>
                    <a:lnTo>
                      <a:pt x="2070" y="15"/>
                    </a:lnTo>
                    <a:lnTo>
                      <a:pt x="1934"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0500" name="Group 187"/>
            <p:cNvGrpSpPr/>
            <p:nvPr/>
          </p:nvGrpSpPr>
          <p:grpSpPr>
            <a:xfrm>
              <a:off x="960" y="2621"/>
              <a:ext cx="1815" cy="902"/>
              <a:chOff x="240" y="1469"/>
              <a:chExt cx="1815" cy="902"/>
            </a:xfrm>
          </p:grpSpPr>
          <p:sp>
            <p:nvSpPr>
              <p:cNvPr id="20511" name="Oval 188"/>
              <p:cNvSpPr/>
              <p:nvPr/>
            </p:nvSpPr>
            <p:spPr>
              <a:xfrm rot="-1905748">
                <a:off x="794" y="2067"/>
                <a:ext cx="100" cy="304"/>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12" name="Oval 189"/>
              <p:cNvSpPr/>
              <p:nvPr/>
            </p:nvSpPr>
            <p:spPr>
              <a:xfrm>
                <a:off x="682" y="1750"/>
                <a:ext cx="100" cy="304"/>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13" name="Oval 190"/>
              <p:cNvSpPr/>
              <p:nvPr/>
            </p:nvSpPr>
            <p:spPr>
              <a:xfrm rot="2064741">
                <a:off x="803" y="1469"/>
                <a:ext cx="100"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14" name="Oval 191"/>
              <p:cNvSpPr/>
              <p:nvPr/>
            </p:nvSpPr>
            <p:spPr>
              <a:xfrm rot="-884915">
                <a:off x="1103" y="1859"/>
                <a:ext cx="100"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15" name="Oval 192"/>
              <p:cNvSpPr/>
              <p:nvPr/>
            </p:nvSpPr>
            <p:spPr>
              <a:xfrm rot="2091528">
                <a:off x="1215" y="1567"/>
                <a:ext cx="100"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16" name="Oval 193"/>
              <p:cNvSpPr/>
              <p:nvPr/>
            </p:nvSpPr>
            <p:spPr>
              <a:xfrm rot="-1280319">
                <a:off x="1503" y="1945"/>
                <a:ext cx="100" cy="304"/>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17" name="Oval 194"/>
              <p:cNvSpPr/>
              <p:nvPr/>
            </p:nvSpPr>
            <p:spPr>
              <a:xfrm rot="1703969">
                <a:off x="1557" y="1640"/>
                <a:ext cx="101"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18" name="Oval 195"/>
              <p:cNvSpPr/>
              <p:nvPr/>
            </p:nvSpPr>
            <p:spPr>
              <a:xfrm rot="-1058301">
                <a:off x="1789" y="1725"/>
                <a:ext cx="101" cy="305"/>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19" name="Oval 196"/>
              <p:cNvSpPr/>
              <p:nvPr/>
            </p:nvSpPr>
            <p:spPr>
              <a:xfrm rot="-2506484">
                <a:off x="1955" y="2006"/>
                <a:ext cx="100" cy="304"/>
              </a:xfrm>
              <a:prstGeom prst="ellipse">
                <a:avLst/>
              </a:prstGeom>
              <a:solidFill>
                <a:srgbClr val="000000"/>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20" name="Text Box 197"/>
              <p:cNvSpPr txBox="1"/>
              <p:nvPr/>
            </p:nvSpPr>
            <p:spPr>
              <a:xfrm>
                <a:off x="240" y="1506"/>
                <a:ext cx="542" cy="597"/>
              </a:xfrm>
              <a:prstGeom prst="rect">
                <a:avLst/>
              </a:prstGeom>
              <a:noFill/>
              <a:ln w="9525">
                <a:noFill/>
              </a:ln>
            </p:spPr>
            <p:txBody>
              <a:bodyPr lIns="0" tIns="0" rIns="0" bIns="0"/>
              <a:p>
                <a:pPr algn="just" eaLnBrk="0" hangingPunct="0"/>
                <a:r>
                  <a:rPr lang="zh-CN" altLang="en-US" sz="2400" dirty="0">
                    <a:latin typeface="宋体" panose="02010600030101010101" pitchFamily="2" charset="-122"/>
                    <a:ea typeface="宋体" panose="02010600030101010101" pitchFamily="2" charset="-122"/>
                  </a:rPr>
                  <a:t>液晶</a:t>
                </a:r>
                <a:endParaRPr lang="zh-CN" altLang="en-US" sz="2400" dirty="0">
                  <a:latin typeface="宋体" panose="02010600030101010101" pitchFamily="2" charset="-122"/>
                  <a:ea typeface="宋体" panose="02010600030101010101" pitchFamily="2" charset="-122"/>
                </a:endParaRPr>
              </a:p>
              <a:p>
                <a:pPr algn="just" eaLnBrk="0" hangingPunct="0"/>
                <a:r>
                  <a:rPr lang="zh-CN" altLang="en-US" sz="2400" dirty="0">
                    <a:latin typeface="宋体" panose="02010600030101010101" pitchFamily="2" charset="-122"/>
                    <a:ea typeface="宋体" panose="02010600030101010101" pitchFamily="2" charset="-122"/>
                  </a:rPr>
                  <a:t>分子</a:t>
                </a:r>
                <a:endParaRPr lang="zh-CN" altLang="en-US" sz="2400" dirty="0">
                  <a:latin typeface="Times New Roman" panose="02020603050405020304" pitchFamily="18" charset="0"/>
                  <a:ea typeface="宋体" panose="02010600030101010101" pitchFamily="2" charset="-122"/>
                </a:endParaRPr>
              </a:p>
            </p:txBody>
          </p:sp>
          <p:sp>
            <p:nvSpPr>
              <p:cNvPr id="20521" name="Freeform 198"/>
              <p:cNvSpPr/>
              <p:nvPr/>
            </p:nvSpPr>
            <p:spPr>
              <a:xfrm>
                <a:off x="860" y="1567"/>
                <a:ext cx="200" cy="743"/>
              </a:xfrm>
              <a:custGeom>
                <a:avLst/>
                <a:gdLst>
                  <a:gd name="txL" fmla="*/ 0 w 271"/>
                  <a:gd name="txT" fmla="*/ 0 h 915"/>
                  <a:gd name="txR" fmla="*/ 271 w 271"/>
                  <a:gd name="txB" fmla="*/ 915 h 915"/>
                </a:gdLst>
                <a:ahLst/>
                <a:cxnLst>
                  <a:cxn ang="0">
                    <a:pos x="123" y="0"/>
                  </a:cxn>
                  <a:cxn ang="0">
                    <a:pos x="13" y="280"/>
                  </a:cxn>
                  <a:cxn ang="0">
                    <a:pos x="200" y="743"/>
                  </a:cxn>
                </a:cxnLst>
                <a:rect l="txL" t="txT" r="txR" b="txB"/>
                <a:pathLst>
                  <a:path w="271" h="915">
                    <a:moveTo>
                      <a:pt x="167" y="0"/>
                    </a:moveTo>
                    <a:cubicBezTo>
                      <a:pt x="83" y="96"/>
                      <a:pt x="0" y="193"/>
                      <a:pt x="17" y="345"/>
                    </a:cubicBezTo>
                    <a:cubicBezTo>
                      <a:pt x="34" y="497"/>
                      <a:pt x="152" y="706"/>
                      <a:pt x="271" y="915"/>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22" name="Freeform 199"/>
              <p:cNvSpPr/>
              <p:nvPr/>
            </p:nvSpPr>
            <p:spPr>
              <a:xfrm>
                <a:off x="1303" y="1628"/>
                <a:ext cx="123" cy="585"/>
              </a:xfrm>
              <a:custGeom>
                <a:avLst/>
                <a:gdLst>
                  <a:gd name="txL" fmla="*/ 0 w 166"/>
                  <a:gd name="txT" fmla="*/ 0 h 720"/>
                  <a:gd name="txR" fmla="*/ 166 w 166"/>
                  <a:gd name="txB" fmla="*/ 720 h 720"/>
                </a:gdLst>
                <a:ahLst/>
                <a:cxnLst>
                  <a:cxn ang="0">
                    <a:pos x="123" y="0"/>
                  </a:cxn>
                  <a:cxn ang="0">
                    <a:pos x="0" y="305"/>
                  </a:cxn>
                  <a:cxn ang="0">
                    <a:pos x="123" y="585"/>
                  </a:cxn>
                </a:cxnLst>
                <a:rect l="txL" t="txT" r="txR" b="txB"/>
                <a:pathLst>
                  <a:path w="166" h="720">
                    <a:moveTo>
                      <a:pt x="166" y="0"/>
                    </a:moveTo>
                    <a:cubicBezTo>
                      <a:pt x="83" y="127"/>
                      <a:pt x="0" y="255"/>
                      <a:pt x="0" y="375"/>
                    </a:cubicBezTo>
                    <a:cubicBezTo>
                      <a:pt x="0" y="495"/>
                      <a:pt x="83" y="607"/>
                      <a:pt x="166" y="72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23" name="Freeform 200"/>
              <p:cNvSpPr/>
              <p:nvPr/>
            </p:nvSpPr>
            <p:spPr>
              <a:xfrm>
                <a:off x="1730" y="1701"/>
                <a:ext cx="206" cy="609"/>
              </a:xfrm>
              <a:custGeom>
                <a:avLst/>
                <a:gdLst>
                  <a:gd name="txL" fmla="*/ 0 w 278"/>
                  <a:gd name="txT" fmla="*/ 0 h 750"/>
                  <a:gd name="txR" fmla="*/ 278 w 278"/>
                  <a:gd name="txB" fmla="*/ 750 h 750"/>
                </a:gdLst>
                <a:ahLst/>
                <a:cxnLst>
                  <a:cxn ang="0">
                    <a:pos x="39" y="0"/>
                  </a:cxn>
                  <a:cxn ang="0">
                    <a:pos x="28" y="292"/>
                  </a:cxn>
                  <a:cxn ang="0">
                    <a:pos x="206" y="609"/>
                  </a:cxn>
                </a:cxnLst>
                <a:rect l="txL" t="txT" r="txR" b="txB"/>
                <a:pathLst>
                  <a:path w="278" h="750">
                    <a:moveTo>
                      <a:pt x="52" y="0"/>
                    </a:moveTo>
                    <a:cubicBezTo>
                      <a:pt x="26" y="117"/>
                      <a:pt x="0" y="235"/>
                      <a:pt x="38" y="360"/>
                    </a:cubicBezTo>
                    <a:cubicBezTo>
                      <a:pt x="76" y="485"/>
                      <a:pt x="177" y="617"/>
                      <a:pt x="278" y="75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0501" name="Group 201"/>
            <p:cNvGrpSpPr/>
            <p:nvPr/>
          </p:nvGrpSpPr>
          <p:grpSpPr>
            <a:xfrm>
              <a:off x="4084" y="2463"/>
              <a:ext cx="974" cy="1328"/>
              <a:chOff x="3364" y="1311"/>
              <a:chExt cx="974" cy="1328"/>
            </a:xfrm>
          </p:grpSpPr>
          <p:sp>
            <p:nvSpPr>
              <p:cNvPr id="20508" name="Line 202"/>
              <p:cNvSpPr/>
              <p:nvPr/>
            </p:nvSpPr>
            <p:spPr>
              <a:xfrm>
                <a:off x="3364" y="1482"/>
                <a:ext cx="0" cy="1048"/>
              </a:xfrm>
              <a:prstGeom prst="line">
                <a:avLst/>
              </a:prstGeom>
              <a:ln w="9525" cap="flat" cmpd="sng">
                <a:solidFill>
                  <a:srgbClr val="000000"/>
                </a:solidFill>
                <a:prstDash val="solid"/>
                <a:headEnd type="none" w="med" len="med"/>
                <a:tailEnd type="none" w="med" len="med"/>
              </a:ln>
            </p:spPr>
          </p:sp>
          <p:sp>
            <p:nvSpPr>
              <p:cNvPr id="20509" name="Line 203"/>
              <p:cNvSpPr/>
              <p:nvPr/>
            </p:nvSpPr>
            <p:spPr>
              <a:xfrm>
                <a:off x="3895" y="1591"/>
                <a:ext cx="0" cy="1048"/>
              </a:xfrm>
              <a:prstGeom prst="line">
                <a:avLst/>
              </a:prstGeom>
              <a:ln w="9525" cap="flat" cmpd="sng">
                <a:solidFill>
                  <a:srgbClr val="000000"/>
                </a:solidFill>
                <a:prstDash val="solid"/>
                <a:headEnd type="none" w="med" len="med"/>
                <a:tailEnd type="none" w="med" len="med"/>
              </a:ln>
            </p:spPr>
          </p:sp>
          <p:sp>
            <p:nvSpPr>
              <p:cNvPr id="20510" name="Line 204"/>
              <p:cNvSpPr/>
              <p:nvPr/>
            </p:nvSpPr>
            <p:spPr>
              <a:xfrm>
                <a:off x="4338" y="1311"/>
                <a:ext cx="0" cy="1158"/>
              </a:xfrm>
              <a:prstGeom prst="line">
                <a:avLst/>
              </a:prstGeom>
              <a:ln w="9525" cap="flat" cmpd="sng">
                <a:solidFill>
                  <a:srgbClr val="000000"/>
                </a:solidFill>
                <a:prstDash val="solid"/>
                <a:headEnd type="none" w="med" len="med"/>
                <a:tailEnd type="none" w="med" len="med"/>
              </a:ln>
            </p:spPr>
          </p:sp>
        </p:grpSp>
        <p:grpSp>
          <p:nvGrpSpPr>
            <p:cNvPr id="20502" name="Group 205"/>
            <p:cNvGrpSpPr/>
            <p:nvPr/>
          </p:nvGrpSpPr>
          <p:grpSpPr>
            <a:xfrm>
              <a:off x="5048" y="2402"/>
              <a:ext cx="1096" cy="939"/>
              <a:chOff x="4328" y="1250"/>
              <a:chExt cx="1096" cy="939"/>
            </a:xfrm>
          </p:grpSpPr>
          <p:sp>
            <p:nvSpPr>
              <p:cNvPr id="20503" name="Oval 206"/>
              <p:cNvSpPr/>
              <p:nvPr/>
            </p:nvSpPr>
            <p:spPr>
              <a:xfrm>
                <a:off x="4560" y="1591"/>
                <a:ext cx="267" cy="281"/>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20504" name="Freeform 207"/>
              <p:cNvSpPr/>
              <p:nvPr/>
            </p:nvSpPr>
            <p:spPr>
              <a:xfrm>
                <a:off x="4395" y="1250"/>
                <a:ext cx="310" cy="329"/>
              </a:xfrm>
              <a:custGeom>
                <a:avLst/>
                <a:gdLst>
                  <a:gd name="txL" fmla="*/ 0 w 420"/>
                  <a:gd name="txT" fmla="*/ 0 h 405"/>
                  <a:gd name="txR" fmla="*/ 420 w 420"/>
                  <a:gd name="txB" fmla="*/ 405 h 405"/>
                </a:gdLst>
                <a:ahLst/>
                <a:cxnLst>
                  <a:cxn ang="0">
                    <a:pos x="0" y="0"/>
                  </a:cxn>
                  <a:cxn ang="0">
                    <a:pos x="310" y="0"/>
                  </a:cxn>
                  <a:cxn ang="0">
                    <a:pos x="310" y="329"/>
                  </a:cxn>
                </a:cxnLst>
                <a:rect l="txL" t="txT" r="txR" b="txB"/>
                <a:pathLst>
                  <a:path w="420" h="405">
                    <a:moveTo>
                      <a:pt x="0" y="0"/>
                    </a:moveTo>
                    <a:lnTo>
                      <a:pt x="420" y="0"/>
                    </a:lnTo>
                    <a:lnTo>
                      <a:pt x="420" y="40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05" name="Freeform 208"/>
              <p:cNvSpPr/>
              <p:nvPr/>
            </p:nvSpPr>
            <p:spPr>
              <a:xfrm>
                <a:off x="4328" y="1859"/>
                <a:ext cx="377" cy="330"/>
              </a:xfrm>
              <a:custGeom>
                <a:avLst/>
                <a:gdLst>
                  <a:gd name="txL" fmla="*/ 0 w 510"/>
                  <a:gd name="txT" fmla="*/ 0 h 405"/>
                  <a:gd name="txR" fmla="*/ 510 w 510"/>
                  <a:gd name="txB" fmla="*/ 405 h 405"/>
                </a:gdLst>
                <a:ahLst/>
                <a:cxnLst>
                  <a:cxn ang="0">
                    <a:pos x="377" y="0"/>
                  </a:cxn>
                  <a:cxn ang="0">
                    <a:pos x="377" y="330"/>
                  </a:cxn>
                  <a:cxn ang="0">
                    <a:pos x="0" y="318"/>
                  </a:cxn>
                </a:cxnLst>
                <a:rect l="txL" t="txT" r="txR" b="txB"/>
                <a:pathLst>
                  <a:path w="510" h="405">
                    <a:moveTo>
                      <a:pt x="510" y="0"/>
                    </a:moveTo>
                    <a:lnTo>
                      <a:pt x="510" y="405"/>
                    </a:lnTo>
                    <a:lnTo>
                      <a:pt x="0" y="39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06" name="Freeform 209"/>
              <p:cNvSpPr/>
              <p:nvPr/>
            </p:nvSpPr>
            <p:spPr>
              <a:xfrm>
                <a:off x="4616" y="1669"/>
                <a:ext cx="139" cy="138"/>
              </a:xfrm>
              <a:custGeom>
                <a:avLst/>
                <a:gdLst>
                  <a:gd name="txL" fmla="*/ 0 w 188"/>
                  <a:gd name="txT" fmla="*/ 0 h 170"/>
                  <a:gd name="txR" fmla="*/ 188 w 188"/>
                  <a:gd name="txB" fmla="*/ 170 h 170"/>
                </a:gdLst>
                <a:ahLst/>
                <a:cxnLst>
                  <a:cxn ang="0">
                    <a:pos x="0" y="86"/>
                  </a:cxn>
                  <a:cxn ang="0">
                    <a:pos x="22" y="13"/>
                  </a:cxn>
                  <a:cxn ang="0">
                    <a:pos x="61" y="8"/>
                  </a:cxn>
                  <a:cxn ang="0">
                    <a:pos x="72" y="57"/>
                  </a:cxn>
                  <a:cxn ang="0">
                    <a:pos x="105" y="135"/>
                  </a:cxn>
                  <a:cxn ang="0">
                    <a:pos x="139" y="37"/>
                  </a:cxn>
                </a:cxnLst>
                <a:rect l="txL" t="txT" r="txR" b="txB"/>
                <a:pathLst>
                  <a:path w="188" h="170">
                    <a:moveTo>
                      <a:pt x="0" y="106"/>
                    </a:moveTo>
                    <a:cubicBezTo>
                      <a:pt x="8" y="69"/>
                      <a:pt x="16" y="32"/>
                      <a:pt x="30" y="16"/>
                    </a:cubicBezTo>
                    <a:cubicBezTo>
                      <a:pt x="44" y="0"/>
                      <a:pt x="71" y="1"/>
                      <a:pt x="82" y="10"/>
                    </a:cubicBezTo>
                    <a:cubicBezTo>
                      <a:pt x="93" y="19"/>
                      <a:pt x="88" y="44"/>
                      <a:pt x="98" y="70"/>
                    </a:cubicBezTo>
                    <a:cubicBezTo>
                      <a:pt x="108" y="96"/>
                      <a:pt x="127" y="170"/>
                      <a:pt x="142" y="166"/>
                    </a:cubicBezTo>
                    <a:cubicBezTo>
                      <a:pt x="157" y="162"/>
                      <a:pt x="172" y="104"/>
                      <a:pt x="188" y="4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20507" name="Text Box 210"/>
              <p:cNvSpPr txBox="1"/>
              <p:nvPr/>
            </p:nvSpPr>
            <p:spPr>
              <a:xfrm>
                <a:off x="4860" y="1555"/>
                <a:ext cx="564" cy="292"/>
              </a:xfrm>
              <a:prstGeom prst="rect">
                <a:avLst/>
              </a:prstGeom>
              <a:noFill/>
              <a:ln w="9525">
                <a:noFill/>
              </a:ln>
            </p:spPr>
            <p:txBody>
              <a:bodyPr lIns="0" tIns="0" rIns="0" bIns="0"/>
              <a:p>
                <a:pPr algn="just" eaLnBrk="0" hangingPunct="0"/>
                <a:r>
                  <a:rPr lang="zh-CN" altLang="en-US" sz="2400" dirty="0">
                    <a:latin typeface="宋体" panose="02010600030101010101" pitchFamily="2" charset="-122"/>
                    <a:ea typeface="宋体" panose="02010600030101010101" pitchFamily="2" charset="-122"/>
                  </a:rPr>
                  <a:t>电压</a:t>
                </a:r>
                <a:endParaRPr lang="zh-CN" altLang="en-US" sz="2400" dirty="0">
                  <a:latin typeface="Times New Roman" panose="02020603050405020304" pitchFamily="18" charset="0"/>
                  <a:ea typeface="宋体" panose="02010600030101010101" pitchFamily="2" charset="-122"/>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307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3077" name="Rectangle 2"/>
          <p:cNvSpPr>
            <a:spLocks noGrp="1"/>
          </p:cNvSpPr>
          <p:nvPr>
            <p:ph type="title"/>
          </p:nvPr>
        </p:nvSpPr>
        <p:spPr>
          <a:xfrm>
            <a:off x="1371600" y="333375"/>
            <a:ext cx="7772400" cy="762000"/>
          </a:xfrm>
          <a:ln/>
        </p:spPr>
        <p:txBody>
          <a:bodyPr vert="horz" wrap="square" lIns="91440" tIns="45720" rIns="91440" bIns="45720" anchor="ctr"/>
          <a:p>
            <a:pPr eaLnBrk="1" hangingPunct="1"/>
            <a:r>
              <a:rPr lang="zh-CN" altLang="en-US" dirty="0">
                <a:latin typeface="Times New Roman" panose="02020603050405020304" pitchFamily="18" charset="0"/>
              </a:rPr>
              <a:t>光盘</a:t>
            </a:r>
            <a:endParaRPr lang="zh-CN" altLang="en-US" dirty="0">
              <a:latin typeface="Times New Roman" panose="02020603050405020304" pitchFamily="18" charset="0"/>
            </a:endParaRPr>
          </a:p>
        </p:txBody>
      </p:sp>
      <p:sp>
        <p:nvSpPr>
          <p:cNvPr id="3078" name="Rectangle 3"/>
          <p:cNvSpPr>
            <a:spLocks noGrp="1"/>
          </p:cNvSpPr>
          <p:nvPr>
            <p:ph idx="1"/>
          </p:nvPr>
        </p:nvSpPr>
        <p:spPr>
          <a:xfrm>
            <a:off x="1371600" y="1295400"/>
            <a:ext cx="7467600" cy="4724400"/>
          </a:xfrm>
          <a:ln/>
        </p:spPr>
        <p:txBody>
          <a:bodyPr vert="horz" wrap="square" lIns="91440" tIns="45720" rIns="91440" bIns="45720" anchor="t"/>
          <a:p>
            <a:pPr eaLnBrk="1" hangingPunct="1">
              <a:lnSpc>
                <a:spcPct val="110000"/>
              </a:lnSpc>
            </a:pPr>
            <a:r>
              <a:rPr lang="zh-CN" altLang="en-US" dirty="0">
                <a:latin typeface="Times New Roman" panose="02020603050405020304" pitchFamily="18" charset="0"/>
              </a:rPr>
              <a:t>光存储器的存储原理</a:t>
            </a:r>
            <a:endParaRPr lang="zh-CN" altLang="en-US" dirty="0">
              <a:latin typeface="Times New Roman" panose="02020603050405020304" pitchFamily="18" charset="0"/>
            </a:endParaRPr>
          </a:p>
          <a:p>
            <a:pPr lvl="1" eaLnBrk="1" hangingPunct="1">
              <a:lnSpc>
                <a:spcPct val="110000"/>
              </a:lnSpc>
            </a:pPr>
            <a:r>
              <a:rPr lang="zh-CN" altLang="en-US" dirty="0">
                <a:latin typeface="Times New Roman" panose="02020603050405020304" pitchFamily="18" charset="0"/>
              </a:rPr>
              <a:t>形变型光盘（</a:t>
            </a:r>
            <a:r>
              <a:rPr lang="zh-CN" altLang="en-US" sz="2200" dirty="0">
                <a:latin typeface="Times New Roman" panose="02020603050405020304" pitchFamily="18" charset="0"/>
              </a:rPr>
              <a:t>不可改写</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写1：高功率激光照射介质，形成凹坑</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写0：不发射激光束，介质不变</a:t>
            </a:r>
            <a:endParaRPr lang="zh-CN" altLang="en-US" dirty="0">
              <a:latin typeface="Times New Roman" panose="02020603050405020304" pitchFamily="18" charset="0"/>
            </a:endParaRPr>
          </a:p>
          <a:p>
            <a:pPr lvl="1" eaLnBrk="1" hangingPunct="1">
              <a:lnSpc>
                <a:spcPct val="110000"/>
              </a:lnSpc>
            </a:pPr>
            <a:r>
              <a:rPr lang="zh-CN" altLang="en-US" dirty="0">
                <a:latin typeface="Times New Roman" panose="02020603050405020304" pitchFamily="18" charset="0"/>
              </a:rPr>
              <a:t>相变型光盘（</a:t>
            </a:r>
            <a:r>
              <a:rPr lang="zh-CN" altLang="en-US" sz="2200" dirty="0">
                <a:latin typeface="Times New Roman" panose="02020603050405020304" pitchFamily="18" charset="0"/>
              </a:rPr>
              <a:t>可改写</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写1 ：高功率激光照射介质，晶粒直径变大</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写0：不发射激光束，晶粒不变</a:t>
            </a:r>
            <a:endParaRPr lang="zh-CN" altLang="en-US" dirty="0">
              <a:latin typeface="Times New Roman" panose="02020603050405020304" pitchFamily="18" charset="0"/>
            </a:endParaRPr>
          </a:p>
          <a:p>
            <a:pPr lvl="1" eaLnBrk="1" hangingPunct="1">
              <a:lnSpc>
                <a:spcPct val="110000"/>
              </a:lnSpc>
            </a:pPr>
            <a:r>
              <a:rPr lang="zh-CN" altLang="en-US" dirty="0">
                <a:latin typeface="Times New Roman" panose="02020603050405020304" pitchFamily="18" charset="0"/>
              </a:rPr>
              <a:t>磁光型光盘（</a:t>
            </a:r>
            <a:r>
              <a:rPr lang="zh-CN" altLang="en-US" sz="2200" dirty="0">
                <a:latin typeface="Times New Roman" panose="02020603050405020304" pitchFamily="18" charset="0"/>
              </a:rPr>
              <a:t>可改写</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写1 ：激光照射并外加磁场改变磁化方向</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写0：未被照射区域，磁化方向不变</a:t>
            </a:r>
            <a:endParaRPr lang="zh-CN" altLang="en-US"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7"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150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1509"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显示器（3-3）</a:t>
            </a:r>
            <a:endParaRPr lang="zh-CN" altLang="en-US" dirty="0">
              <a:latin typeface="Times New Roman" panose="02020603050405020304" pitchFamily="18" charset="0"/>
            </a:endParaRPr>
          </a:p>
        </p:txBody>
      </p:sp>
      <p:sp>
        <p:nvSpPr>
          <p:cNvPr id="21510" name="Rectangle 3"/>
          <p:cNvSpPr>
            <a:spLocks noGrp="1"/>
          </p:cNvSpPr>
          <p:nvPr>
            <p:ph idx="1"/>
          </p:nvPr>
        </p:nvSpPr>
        <p:spPr>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LCD</a:t>
            </a:r>
            <a:r>
              <a:rPr lang="zh-CN" altLang="en-US" dirty="0">
                <a:latin typeface="Times New Roman" panose="02020603050405020304" pitchFamily="18" charset="0"/>
              </a:rPr>
              <a:t>液晶显示器和等离子显示技术</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液晶显示器的分类</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扭曲向列相（</a:t>
            </a:r>
            <a:r>
              <a:rPr lang="en-US" altLang="zh-CN" dirty="0">
                <a:latin typeface="Times New Roman" panose="02020603050405020304" pitchFamily="18" charset="0"/>
              </a:rPr>
              <a:t>TN）</a:t>
            </a:r>
            <a:r>
              <a:rPr lang="zh-CN" altLang="en-US" dirty="0">
                <a:latin typeface="Times New Roman" panose="02020603050405020304" pitchFamily="18" charset="0"/>
              </a:rPr>
              <a:t>显示</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构造</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原理</a:t>
            </a:r>
            <a:endParaRPr lang="zh-CN" altLang="en-US" dirty="0">
              <a:latin typeface="Times New Roman" panose="02020603050405020304" pitchFamily="18" charset="0"/>
            </a:endParaRPr>
          </a:p>
          <a:p>
            <a:pPr lvl="1" eaLnBrk="1" hangingPunct="1">
              <a:lnSpc>
                <a:spcPct val="110000"/>
              </a:lnSpc>
              <a:buNone/>
            </a:pPr>
            <a:endParaRPr lang="zh-CN" altLang="en-US" dirty="0">
              <a:latin typeface="Times New Roman" panose="02020603050405020304" pitchFamily="18" charset="0"/>
            </a:endParaRPr>
          </a:p>
        </p:txBody>
      </p:sp>
      <p:pic>
        <p:nvPicPr>
          <p:cNvPr id="255148" name="Picture 172"/>
          <p:cNvPicPr>
            <a:picLocks noChangeAspect="1"/>
          </p:cNvPicPr>
          <p:nvPr/>
        </p:nvPicPr>
        <p:blipFill>
          <a:blip r:embed="rId1"/>
          <a:stretch>
            <a:fillRect/>
          </a:stretch>
        </p:blipFill>
        <p:spPr>
          <a:xfrm>
            <a:off x="4343400" y="2868613"/>
            <a:ext cx="4648200" cy="3379787"/>
          </a:xfrm>
          <a:prstGeom prst="rect">
            <a:avLst/>
          </a:prstGeom>
          <a:noFill/>
          <a:ln w="9525">
            <a:noFill/>
          </a:ln>
        </p:spPr>
      </p:pic>
      <p:pic>
        <p:nvPicPr>
          <p:cNvPr id="255151" name="Picture 175" descr="http://www.fhlcd.com/images/lcdzhishi/tn3.gif"/>
          <p:cNvPicPr>
            <a:picLocks noChangeAspect="1"/>
          </p:cNvPicPr>
          <p:nvPr/>
        </p:nvPicPr>
        <p:blipFill>
          <a:blip r:embed="rId2" r:link="rId3"/>
          <a:stretch>
            <a:fillRect/>
          </a:stretch>
        </p:blipFill>
        <p:spPr>
          <a:xfrm>
            <a:off x="304800" y="3730625"/>
            <a:ext cx="8686800" cy="2365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55148"/>
                                        </p:tgtEl>
                                        <p:attrNameLst>
                                          <p:attrName>style.visibility</p:attrName>
                                        </p:attrNameLst>
                                      </p:cBhvr>
                                      <p:to>
                                        <p:strVal val="visible"/>
                                      </p:to>
                                    </p:set>
                                    <p:animEffect transition="in" filter="barn(outHorizontal)">
                                      <p:cBhvr>
                                        <p:cTn id="7" dur="500"/>
                                        <p:tgtEl>
                                          <p:spTgt spid="255148"/>
                                        </p:tgtEl>
                                      </p:cBhvr>
                                    </p:animEffect>
                                  </p:childTnLst>
                                  <p:subTnLst>
                                    <p:set>
                                      <p:cBhvr override="childStyle">
                                        <p:cTn dur="1" fill="hold" display="0" masterRel="nextClick" afterEffect="1"/>
                                        <p:tgtEl>
                                          <p:spTgt spid="25514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5151"/>
                                        </p:tgtEl>
                                        <p:attrNameLst>
                                          <p:attrName>style.visibility</p:attrName>
                                        </p:attrNameLst>
                                      </p:cBhvr>
                                      <p:to>
                                        <p:strVal val="visible"/>
                                      </p:to>
                                    </p:set>
                                    <p:animEffect transition="in" filter="wipe(left)">
                                      <p:cBhvr>
                                        <p:cTn id="12" dur="500"/>
                                        <p:tgtEl>
                                          <p:spTgt spid="25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6"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253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2533"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显示器（3-4）</a:t>
            </a:r>
            <a:endParaRPr lang="zh-CN" altLang="en-US" dirty="0">
              <a:latin typeface="Times New Roman" panose="02020603050405020304" pitchFamily="18" charset="0"/>
            </a:endParaRPr>
          </a:p>
        </p:txBody>
      </p:sp>
      <p:sp>
        <p:nvSpPr>
          <p:cNvPr id="22534" name="Rectangle 3"/>
          <p:cNvSpPr>
            <a:spLocks noGrp="1"/>
          </p:cNvSpPr>
          <p:nvPr>
            <p:ph idx="1"/>
          </p:nvPr>
        </p:nvSpPr>
        <p:spPr>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LCD</a:t>
            </a:r>
            <a:r>
              <a:rPr lang="zh-CN" altLang="en-US" dirty="0">
                <a:latin typeface="Times New Roman" panose="02020603050405020304" pitchFamily="18" charset="0"/>
              </a:rPr>
              <a:t>液晶显示器和等离子显示技术</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液晶显示器的分类</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超扭曲向列相（</a:t>
            </a:r>
            <a:r>
              <a:rPr lang="en-US" altLang="zh-CN" dirty="0">
                <a:latin typeface="Times New Roman" panose="02020603050405020304" pitchFamily="18" charset="0"/>
              </a:rPr>
              <a:t>STN）</a:t>
            </a:r>
            <a:r>
              <a:rPr lang="zh-CN" altLang="en-US" dirty="0">
                <a:latin typeface="Times New Roman" panose="02020603050405020304" pitchFamily="18" charset="0"/>
              </a:rPr>
              <a:t>显示</a:t>
            </a:r>
            <a:endParaRPr lang="zh-CN" altLang="en-US" dirty="0">
              <a:latin typeface="Times New Roman" panose="02020603050405020304" pitchFamily="18" charset="0"/>
            </a:endParaRPr>
          </a:p>
          <a:p>
            <a:pPr lvl="2" eaLnBrk="1" hangingPunct="1"/>
            <a:endParaRPr lang="zh-CN" altLang="en-US" dirty="0">
              <a:latin typeface="Times New Roman" panose="02020603050405020304" pitchFamily="18" charset="0"/>
            </a:endParaRPr>
          </a:p>
          <a:p>
            <a:pPr lvl="2" eaLnBrk="1" hangingPunct="1"/>
            <a:endParaRPr lang="zh-CN" altLang="en-US" dirty="0">
              <a:latin typeface="Times New Roman" panose="02020603050405020304" pitchFamily="18" charset="0"/>
            </a:endParaRPr>
          </a:p>
          <a:p>
            <a:pPr lvl="2" eaLnBrk="1" hangingPunct="1"/>
            <a:endParaRPr lang="zh-CN" altLang="en-US" dirty="0">
              <a:latin typeface="Times New Roman" panose="02020603050405020304" pitchFamily="18" charset="0"/>
            </a:endParaRPr>
          </a:p>
          <a:p>
            <a:pPr lvl="2" eaLnBrk="1" hangingPunct="1"/>
            <a:endParaRPr lang="zh-CN" altLang="en-US" dirty="0">
              <a:latin typeface="Times New Roman" panose="02020603050405020304" pitchFamily="18" charset="0"/>
            </a:endParaRPr>
          </a:p>
          <a:p>
            <a:pPr lvl="1" eaLnBrk="1" hangingPunct="1">
              <a:lnSpc>
                <a:spcPct val="110000"/>
              </a:lnSpc>
              <a:buNone/>
            </a:pPr>
            <a:endParaRPr lang="zh-CN" altLang="en-US" dirty="0">
              <a:latin typeface="Times New Roman" panose="02020603050405020304" pitchFamily="18" charset="0"/>
            </a:endParaRPr>
          </a:p>
        </p:txBody>
      </p:sp>
      <p:pic>
        <p:nvPicPr>
          <p:cNvPr id="256078" name="Picture 78" descr="http://www.fhlcd.com/images/lcdzhishi/stn2.gif"/>
          <p:cNvPicPr>
            <a:picLocks noChangeAspect="1"/>
          </p:cNvPicPr>
          <p:nvPr/>
        </p:nvPicPr>
        <p:blipFill>
          <a:blip r:embed="rId1" r:link="rId2"/>
          <a:stretch>
            <a:fillRect/>
          </a:stretch>
        </p:blipFill>
        <p:spPr>
          <a:xfrm>
            <a:off x="2286000" y="2895600"/>
            <a:ext cx="5638800" cy="3276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56078"/>
                                        </p:tgtEl>
                                        <p:attrNameLst>
                                          <p:attrName>style.visibility</p:attrName>
                                        </p:attrNameLst>
                                      </p:cBhvr>
                                      <p:to>
                                        <p:strVal val="visible"/>
                                      </p:to>
                                    </p:set>
                                    <p:animEffect transition="in" filter="barn(outHorizontal)">
                                      <p:cBhvr>
                                        <p:cTn id="7" dur="500"/>
                                        <p:tgtEl>
                                          <p:spTgt spid="256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7"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355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3557"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显示器（3-5）</a:t>
            </a:r>
            <a:endParaRPr lang="zh-CN" altLang="en-US" dirty="0">
              <a:latin typeface="Times New Roman" panose="02020603050405020304" pitchFamily="18" charset="0"/>
            </a:endParaRPr>
          </a:p>
        </p:txBody>
      </p:sp>
      <p:sp>
        <p:nvSpPr>
          <p:cNvPr id="23558" name="Rectangle 3"/>
          <p:cNvSpPr>
            <a:spLocks noGrp="1"/>
          </p:cNvSpPr>
          <p:nvPr>
            <p:ph idx="1"/>
          </p:nvPr>
        </p:nvSpPr>
        <p:spPr>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LCD</a:t>
            </a:r>
            <a:r>
              <a:rPr lang="zh-CN" altLang="en-US" dirty="0">
                <a:latin typeface="Times New Roman" panose="02020603050405020304" pitchFamily="18" charset="0"/>
              </a:rPr>
              <a:t>液晶显示器和等离子显示技术</a:t>
            </a:r>
            <a:endParaRPr lang="zh-CN" altLang="en-US" dirty="0">
              <a:latin typeface="Times New Roman" panose="02020603050405020304" pitchFamily="18" charset="0"/>
            </a:endParaRPr>
          </a:p>
          <a:p>
            <a:pPr lvl="1" eaLnBrk="1" hangingPunct="1">
              <a:lnSpc>
                <a:spcPct val="110000"/>
              </a:lnSpc>
            </a:pPr>
            <a:r>
              <a:rPr lang="zh-CN" altLang="en-US" dirty="0">
                <a:latin typeface="Times New Roman" panose="02020603050405020304" pitchFamily="18" charset="0"/>
              </a:rPr>
              <a:t>液晶显示器的驱动电路</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静态驱动</a:t>
            </a:r>
            <a:endParaRPr lang="zh-CN" altLang="en-US" dirty="0">
              <a:latin typeface="Times New Roman" panose="02020603050405020304" pitchFamily="18" charset="0"/>
            </a:endParaRPr>
          </a:p>
        </p:txBody>
      </p:sp>
      <p:pic>
        <p:nvPicPr>
          <p:cNvPr id="257108" name="Picture 84" descr="http://www.fhlcd.com/images/lcdzhishi/qudong1.gif"/>
          <p:cNvPicPr>
            <a:picLocks noChangeAspect="1"/>
          </p:cNvPicPr>
          <p:nvPr/>
        </p:nvPicPr>
        <p:blipFill>
          <a:blip r:embed="rId1" r:link="rId2"/>
          <a:stretch>
            <a:fillRect/>
          </a:stretch>
        </p:blipFill>
        <p:spPr>
          <a:xfrm>
            <a:off x="1981200" y="2859088"/>
            <a:ext cx="5867400" cy="3313112"/>
          </a:xfrm>
          <a:prstGeom prst="rect">
            <a:avLst/>
          </a:prstGeom>
          <a:noFill/>
          <a:ln w="9525">
            <a:noFill/>
          </a:ln>
        </p:spPr>
      </p:pic>
      <p:pic>
        <p:nvPicPr>
          <p:cNvPr id="257109" name="Picture 85" descr="http://www.fhlcd.com/images/lcdzhishi/qudong2.gif"/>
          <p:cNvPicPr>
            <a:picLocks noChangeAspect="1"/>
          </p:cNvPicPr>
          <p:nvPr/>
        </p:nvPicPr>
        <p:blipFill>
          <a:blip r:embed="rId3" r:link="rId4"/>
          <a:stretch>
            <a:fillRect/>
          </a:stretch>
        </p:blipFill>
        <p:spPr>
          <a:xfrm>
            <a:off x="1905000" y="2813050"/>
            <a:ext cx="6477000" cy="3435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57108"/>
                                        </p:tgtEl>
                                        <p:attrNameLst>
                                          <p:attrName>style.visibility</p:attrName>
                                        </p:attrNameLst>
                                      </p:cBhvr>
                                      <p:to>
                                        <p:strVal val="visible"/>
                                      </p:to>
                                    </p:set>
                                    <p:animEffect transition="in" filter="barn(outHorizontal)">
                                      <p:cBhvr>
                                        <p:cTn id="7" dur="500"/>
                                        <p:tgtEl>
                                          <p:spTgt spid="2571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57109"/>
                                        </p:tgtEl>
                                        <p:attrNameLst>
                                          <p:attrName>style.visibility</p:attrName>
                                        </p:attrNameLst>
                                      </p:cBhvr>
                                      <p:to>
                                        <p:strVal val="visible"/>
                                      </p:to>
                                    </p:set>
                                    <p:animEffect transition="in" filter="barn(outHorizontal)">
                                      <p:cBhvr>
                                        <p:cTn id="12" dur="500"/>
                                        <p:tgtEl>
                                          <p:spTgt spid="25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6"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458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4581" name="Rectangle 1026"/>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显示器（3-6）</a:t>
            </a:r>
            <a:endParaRPr lang="zh-CN" altLang="en-US" dirty="0">
              <a:latin typeface="Times New Roman" panose="02020603050405020304" pitchFamily="18" charset="0"/>
            </a:endParaRPr>
          </a:p>
        </p:txBody>
      </p:sp>
      <p:sp>
        <p:nvSpPr>
          <p:cNvPr id="24582" name="Rectangle 1027"/>
          <p:cNvSpPr>
            <a:spLocks noGrp="1"/>
          </p:cNvSpPr>
          <p:nvPr>
            <p:ph idx="1"/>
          </p:nvPr>
        </p:nvSpPr>
        <p:spPr>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LCD</a:t>
            </a:r>
            <a:r>
              <a:rPr lang="zh-CN" altLang="en-US" dirty="0">
                <a:latin typeface="Times New Roman" panose="02020603050405020304" pitchFamily="18" charset="0"/>
              </a:rPr>
              <a:t>液晶显示器和等离子显示技术</a:t>
            </a:r>
            <a:endParaRPr lang="zh-CN" altLang="en-US" dirty="0">
              <a:latin typeface="Times New Roman" panose="02020603050405020304" pitchFamily="18" charset="0"/>
            </a:endParaRPr>
          </a:p>
          <a:p>
            <a:pPr lvl="1" eaLnBrk="1" hangingPunct="1">
              <a:lnSpc>
                <a:spcPct val="110000"/>
              </a:lnSpc>
            </a:pPr>
            <a:r>
              <a:rPr lang="zh-CN" altLang="en-US" dirty="0">
                <a:latin typeface="Times New Roman" panose="02020603050405020304" pitchFamily="18" charset="0"/>
              </a:rPr>
              <a:t>液晶显示器的驱动电路</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多路驱动</a:t>
            </a:r>
            <a:endParaRPr lang="zh-CN" altLang="en-US" dirty="0">
              <a:latin typeface="Times New Roman" panose="02020603050405020304" pitchFamily="18" charset="0"/>
            </a:endParaRPr>
          </a:p>
        </p:txBody>
      </p:sp>
      <p:pic>
        <p:nvPicPr>
          <p:cNvPr id="24583" name="Picture 1032" descr="http://www.fhlcd.com/images/lcdzhishi/qudong4.gif"/>
          <p:cNvPicPr>
            <a:picLocks noChangeAspect="1"/>
          </p:cNvPicPr>
          <p:nvPr/>
        </p:nvPicPr>
        <p:blipFill>
          <a:blip r:embed="rId1" r:link="rId2"/>
          <a:stretch>
            <a:fillRect/>
          </a:stretch>
        </p:blipFill>
        <p:spPr>
          <a:xfrm>
            <a:off x="2667000" y="2960688"/>
            <a:ext cx="4800600" cy="3211512"/>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560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5605"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显示器（3-7）</a:t>
            </a:r>
            <a:endParaRPr lang="zh-CN" altLang="en-US" dirty="0">
              <a:latin typeface="Times New Roman" panose="02020603050405020304" pitchFamily="18" charset="0"/>
            </a:endParaRPr>
          </a:p>
        </p:txBody>
      </p:sp>
      <p:sp>
        <p:nvSpPr>
          <p:cNvPr id="25606" name="Rectangle 3"/>
          <p:cNvSpPr>
            <a:spLocks noGrp="1"/>
          </p:cNvSpPr>
          <p:nvPr>
            <p:ph idx="1"/>
          </p:nvPr>
        </p:nvSpPr>
        <p:spPr>
          <a:ln/>
        </p:spPr>
        <p:txBody>
          <a:bodyPr vert="horz" wrap="square" lIns="91440" tIns="45720" rIns="91440" bIns="45720" anchor="t"/>
          <a:p>
            <a:pPr eaLnBrk="1" hangingPunct="1">
              <a:lnSpc>
                <a:spcPct val="110000"/>
              </a:lnSpc>
            </a:pPr>
            <a:r>
              <a:rPr lang="en-US" altLang="zh-CN" dirty="0">
                <a:latin typeface="Times New Roman" panose="02020603050405020304" pitchFamily="18" charset="0"/>
              </a:rPr>
              <a:t>LCD</a:t>
            </a:r>
            <a:r>
              <a:rPr lang="zh-CN" altLang="en-US" dirty="0">
                <a:latin typeface="Times New Roman" panose="02020603050405020304" pitchFamily="18" charset="0"/>
              </a:rPr>
              <a:t>液晶显示器和等离子显示技术</a:t>
            </a:r>
            <a:endParaRPr lang="zh-CN" altLang="en-US" dirty="0">
              <a:latin typeface="Times New Roman" panose="02020603050405020304" pitchFamily="18" charset="0"/>
            </a:endParaRPr>
          </a:p>
          <a:p>
            <a:pPr lvl="1" eaLnBrk="1" hangingPunct="1">
              <a:lnSpc>
                <a:spcPct val="110000"/>
              </a:lnSpc>
            </a:pPr>
            <a:r>
              <a:rPr lang="zh-CN" altLang="en-US" dirty="0">
                <a:latin typeface="Times New Roman" panose="02020603050405020304" pitchFamily="18" charset="0"/>
              </a:rPr>
              <a:t>等离子（</a:t>
            </a:r>
            <a:r>
              <a:rPr lang="en-US" altLang="zh-CN" dirty="0">
                <a:latin typeface="Times New Roman" panose="02020603050405020304" pitchFamily="18" charset="0"/>
              </a:rPr>
              <a:t>PDP）</a:t>
            </a:r>
            <a:r>
              <a:rPr lang="zh-CN" altLang="en-US" dirty="0">
                <a:latin typeface="Times New Roman" panose="02020603050405020304" pitchFamily="18" charset="0"/>
              </a:rPr>
              <a:t>显示技术简介</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利用惰性气体放电时所产生的紫外线来激发彩色荧光粉发光</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厚度小、分辨率佳</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屏幕亮度非常均匀</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不受磁场的影响</a:t>
            </a:r>
            <a:endParaRPr lang="zh-CN" altLang="en-US" dirty="0">
              <a:latin typeface="Times New Roman" panose="02020603050405020304" pitchFamily="18" charset="0"/>
            </a:endParaRPr>
          </a:p>
          <a:p>
            <a:pPr lvl="2" eaLnBrk="1" hangingPunct="1">
              <a:lnSpc>
                <a:spcPct val="110000"/>
              </a:lnSpc>
            </a:pPr>
            <a:r>
              <a:rPr lang="zh-CN" altLang="en-US" dirty="0">
                <a:latin typeface="Times New Roman" panose="02020603050405020304" pitchFamily="18" charset="0"/>
              </a:rPr>
              <a:t>屏幕不存在聚焦的问题</a:t>
            </a:r>
            <a:endParaRPr lang="zh-CN" altLang="en-US"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662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6629"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显示器（4）</a:t>
            </a:r>
            <a:endParaRPr lang="zh-CN" altLang="en-US" dirty="0">
              <a:latin typeface="Times New Roman" panose="02020603050405020304" pitchFamily="18" charset="0"/>
            </a:endParaRPr>
          </a:p>
        </p:txBody>
      </p:sp>
      <p:sp>
        <p:nvSpPr>
          <p:cNvPr id="26630" name="Rectangle 3"/>
          <p:cNvSpPr>
            <a:spLocks noGrp="1"/>
          </p:cNvSpPr>
          <p:nvPr>
            <p:ph idx="1"/>
          </p:nvPr>
        </p:nvSpPr>
        <p:spPr>
          <a:xfrm>
            <a:off x="1371600" y="1295400"/>
            <a:ext cx="7010400" cy="4724400"/>
          </a:xfrm>
          <a:ln/>
        </p:spPr>
        <p:txBody>
          <a:bodyPr vert="horz" wrap="square" lIns="91440" tIns="45720" rIns="91440" bIns="45720" anchor="t"/>
          <a:p>
            <a:pPr eaLnBrk="1" hangingPunct="1"/>
            <a:r>
              <a:rPr lang="zh-CN" altLang="en-US" dirty="0">
                <a:latin typeface="Times New Roman" panose="02020603050405020304" pitchFamily="18" charset="0"/>
              </a:rPr>
              <a:t>显示器软件调用</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显示器</a:t>
            </a:r>
            <a:r>
              <a:rPr lang="en-US" altLang="zh-CN" dirty="0">
                <a:latin typeface="Times New Roman" panose="02020603050405020304" pitchFamily="18" charset="0"/>
              </a:rPr>
              <a:t>BIOS</a:t>
            </a:r>
            <a:endParaRPr lang="en-US" altLang="zh-CN" dirty="0">
              <a:latin typeface="Times New Roman" panose="02020603050405020304" pitchFamily="18" charset="0"/>
            </a:endParaRPr>
          </a:p>
          <a:p>
            <a:pPr lvl="2" eaLnBrk="1" hangingPunct="1"/>
            <a:r>
              <a:rPr lang="zh-CN" altLang="en-US" dirty="0"/>
              <a:t>控制功能</a:t>
            </a:r>
            <a:endParaRPr lang="en-US" altLang="zh-CN" dirty="0"/>
          </a:p>
          <a:p>
            <a:pPr lvl="2" eaLnBrk="1" hangingPunct="1"/>
            <a:r>
              <a:rPr lang="zh-CN" altLang="en-US" dirty="0"/>
              <a:t>查询功能</a:t>
            </a:r>
            <a:endParaRPr lang="zh-CN" altLang="en-US" dirty="0"/>
          </a:p>
          <a:p>
            <a:pPr lvl="2" eaLnBrk="1" hangingPunct="1"/>
            <a:r>
              <a:rPr lang="zh-CN" altLang="en-US" dirty="0"/>
              <a:t>字符输出功能、图形输出功能</a:t>
            </a:r>
            <a:endParaRPr lang="zh-CN" altLang="en-US" dirty="0"/>
          </a:p>
          <a:p>
            <a:pPr lvl="2" eaLnBrk="1" hangingPunct="1"/>
            <a:r>
              <a:rPr lang="zh-CN" altLang="en-US" dirty="0"/>
              <a:t>彩色控制功能</a:t>
            </a:r>
            <a:endParaRPr lang="zh-CN" altLang="en-US" dirty="0"/>
          </a:p>
          <a:p>
            <a:pPr lvl="2" eaLnBrk="1" hangingPunct="1"/>
            <a:r>
              <a:rPr lang="zh-CN" altLang="en-US" dirty="0"/>
              <a:t>字库处理功能</a:t>
            </a:r>
            <a:endParaRPr lang="zh-CN" altLang="en-US" dirty="0"/>
          </a:p>
          <a:p>
            <a:pPr lvl="1" eaLnBrk="1" hangingPunct="1"/>
            <a:r>
              <a:rPr lang="zh-CN" altLang="en-US" dirty="0">
                <a:latin typeface="Times New Roman" panose="02020603050405020304" pitchFamily="18" charset="0"/>
              </a:rPr>
              <a:t>应用程序调用显示器</a:t>
            </a:r>
            <a:endParaRPr lang="zh-CN" altLang="en-US" dirty="0">
              <a:latin typeface="Times New Roman" panose="02020603050405020304" pitchFamily="18" charset="0"/>
            </a:endParaRPr>
          </a:p>
          <a:p>
            <a:pPr lvl="2" eaLnBrk="1" hangingPunct="1"/>
            <a:r>
              <a:rPr lang="zh-CN" altLang="en-US" dirty="0"/>
              <a:t>通过显示器</a:t>
            </a:r>
            <a:r>
              <a:rPr lang="en-US" altLang="zh-CN" dirty="0"/>
              <a:t>BIOS</a:t>
            </a:r>
            <a:r>
              <a:rPr lang="zh-CN" altLang="en-US" dirty="0"/>
              <a:t>调用</a:t>
            </a:r>
            <a:endParaRPr lang="zh-CN" altLang="en-US" dirty="0"/>
          </a:p>
          <a:p>
            <a:pPr lvl="2" eaLnBrk="1" hangingPunct="1"/>
            <a:r>
              <a:rPr lang="zh-CN" altLang="en-US" dirty="0"/>
              <a:t>直接访问适配卡</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5"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765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7653" name="Rectangle 2"/>
          <p:cNvSpPr>
            <a:spLocks noGrp="1"/>
          </p:cNvSpPr>
          <p:nvPr>
            <p:ph type="title"/>
          </p:nvPr>
        </p:nvSpPr>
        <p:spPr>
          <a:xfrm>
            <a:off x="1371600" y="333375"/>
            <a:ext cx="7772400" cy="762000"/>
          </a:xfrm>
          <a:ln/>
        </p:spPr>
        <p:txBody>
          <a:bodyPr vert="horz" wrap="square" lIns="91440" tIns="45720" rIns="91440" bIns="45720" anchor="ctr"/>
          <a:p>
            <a:pPr eaLnBrk="1" hangingPunct="1"/>
            <a:r>
              <a:rPr lang="zh-CN" altLang="en-US" dirty="0">
                <a:latin typeface="Times New Roman" panose="02020603050405020304" pitchFamily="18" charset="0"/>
              </a:rPr>
              <a:t>虚拟现实工具</a:t>
            </a:r>
            <a:endParaRPr lang="zh-CN" altLang="en-US" dirty="0">
              <a:latin typeface="Times New Roman" panose="02020603050405020304" pitchFamily="18" charset="0"/>
            </a:endParaRPr>
          </a:p>
        </p:txBody>
      </p:sp>
      <p:sp>
        <p:nvSpPr>
          <p:cNvPr id="27654" name="Rectangle 3"/>
          <p:cNvSpPr>
            <a:spLocks noGrp="1"/>
          </p:cNvSpPr>
          <p:nvPr>
            <p:ph idx="1"/>
          </p:nvPr>
        </p:nvSpPr>
        <p:spPr>
          <a:xfrm>
            <a:off x="1371600" y="1295400"/>
            <a:ext cx="7521575" cy="4724400"/>
          </a:xfrm>
          <a:ln/>
        </p:spPr>
        <p:txBody>
          <a:bodyPr vert="horz" wrap="square" lIns="91440" tIns="45720" rIns="91440" bIns="45720" anchor="t"/>
          <a:p>
            <a:pPr eaLnBrk="1" hangingPunct="1"/>
            <a:r>
              <a:rPr lang="zh-CN" altLang="en-US" dirty="0">
                <a:latin typeface="Times New Roman" panose="02020603050405020304" pitchFamily="18" charset="0"/>
              </a:rPr>
              <a:t>虚拟现实系统</a:t>
            </a:r>
            <a:endParaRPr lang="zh-CN" altLang="en-US" dirty="0">
              <a:latin typeface="Times New Roman" panose="02020603050405020304" pitchFamily="18" charset="0"/>
            </a:endParaRPr>
          </a:p>
          <a:p>
            <a:pPr lvl="1" eaLnBrk="1" hangingPunct="1"/>
            <a:r>
              <a:rPr lang="zh-CN" altLang="en-US" dirty="0"/>
              <a:t>多感知性：</a:t>
            </a:r>
            <a:r>
              <a:rPr lang="zh-CN" altLang="en-US" dirty="0">
                <a:latin typeface="楷体_GB2312" pitchFamily="49" charset="-122"/>
                <a:ea typeface="楷体_GB2312" pitchFamily="49" charset="-122"/>
              </a:rPr>
              <a:t>指视觉感知、听觉感知之外、触觉感知、运动感知、味觉感知、嗅觉感知等</a:t>
            </a:r>
            <a:r>
              <a:rPr lang="zh-CN" altLang="en-US" dirty="0"/>
              <a:t> </a:t>
            </a:r>
            <a:endParaRPr lang="zh-CN" altLang="en-US" dirty="0">
              <a:latin typeface="Times New Roman" panose="02020603050405020304" pitchFamily="18" charset="0"/>
            </a:endParaRPr>
          </a:p>
          <a:p>
            <a:pPr lvl="1" eaLnBrk="1" hangingPunct="1"/>
            <a:r>
              <a:rPr lang="zh-CN" altLang="en-US" dirty="0"/>
              <a:t>沉浸感：</a:t>
            </a:r>
            <a:r>
              <a:rPr lang="zh-CN" altLang="en-US" dirty="0">
                <a:latin typeface="楷体_GB2312" pitchFamily="49" charset="-122"/>
                <a:ea typeface="楷体_GB2312" pitchFamily="49" charset="-122"/>
              </a:rPr>
              <a:t>又称存在感，是指参与这存在于虚拟环境中的真实程度</a:t>
            </a:r>
            <a:endParaRPr lang="zh-CN" altLang="en-US" dirty="0"/>
          </a:p>
          <a:p>
            <a:pPr lvl="1" eaLnBrk="1" hangingPunct="1"/>
            <a:r>
              <a:rPr lang="zh-CN" altLang="en-US" dirty="0"/>
              <a:t>交互性 ：</a:t>
            </a:r>
            <a:r>
              <a:rPr lang="zh-CN" altLang="en-US" dirty="0">
                <a:latin typeface="楷体_GB2312" pitchFamily="49" charset="-122"/>
                <a:ea typeface="楷体_GB2312" pitchFamily="49" charset="-122"/>
              </a:rPr>
              <a:t>指用户对</a:t>
            </a:r>
            <a:r>
              <a:rPr lang="en-US" altLang="zh-CN" dirty="0">
                <a:latin typeface="Times New Roman" panose="02020603050405020304" pitchFamily="18" charset="0"/>
                <a:ea typeface="楷体_GB2312" pitchFamily="49" charset="-122"/>
              </a:rPr>
              <a:t>VR</a:t>
            </a:r>
            <a:r>
              <a:rPr lang="zh-CN" altLang="en-US" dirty="0">
                <a:latin typeface="楷体_GB2312" pitchFamily="49" charset="-122"/>
                <a:ea typeface="楷体_GB2312" pitchFamily="49" charset="-122"/>
              </a:rPr>
              <a:t>环境中物体的可操作程度和从中得到的实时反馈的自然程度</a:t>
            </a:r>
            <a:r>
              <a:rPr lang="zh-CN" altLang="en-US" dirty="0"/>
              <a:t> </a:t>
            </a:r>
            <a:endParaRPr lang="zh-CN" altLang="en-US" dirty="0"/>
          </a:p>
          <a:p>
            <a:pPr lvl="1" eaLnBrk="1" hangingPunct="1"/>
            <a:r>
              <a:rPr lang="zh-CN" altLang="en-US" dirty="0"/>
              <a:t>自主性：</a:t>
            </a:r>
            <a:r>
              <a:rPr lang="zh-CN" altLang="en-US" dirty="0">
                <a:latin typeface="楷体_GB2312" pitchFamily="49" charset="-122"/>
                <a:ea typeface="楷体_GB2312" pitchFamily="49" charset="-122"/>
              </a:rPr>
              <a:t>指</a:t>
            </a:r>
            <a:r>
              <a:rPr lang="en-US" altLang="zh-CN" dirty="0">
                <a:latin typeface="Times New Roman" panose="02020603050405020304" pitchFamily="18" charset="0"/>
                <a:ea typeface="楷体_GB2312" pitchFamily="49" charset="-122"/>
              </a:rPr>
              <a:t>VR</a:t>
            </a:r>
            <a:r>
              <a:rPr lang="zh-CN" altLang="en-US" dirty="0">
                <a:latin typeface="楷体_GB2312" pitchFamily="49" charset="-122"/>
                <a:ea typeface="楷体_GB2312" pitchFamily="49" charset="-122"/>
              </a:rPr>
              <a:t>中的物体依据现实世界物理运动定律的程度，要求用户能以客观世界的实际动作或以人类熟悉的方式来操作虚拟系统</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60"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867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8677" name="Rectangle 2"/>
          <p:cNvSpPr>
            <a:spLocks noGrp="1"/>
          </p:cNvSpPr>
          <p:nvPr>
            <p:ph type="title"/>
          </p:nvPr>
        </p:nvSpPr>
        <p:spPr>
          <a:xfrm>
            <a:off x="1371600" y="333375"/>
            <a:ext cx="7772400" cy="762000"/>
          </a:xfrm>
          <a:ln/>
        </p:spPr>
        <p:txBody>
          <a:bodyPr vert="horz" wrap="square" lIns="91440" tIns="45720" rIns="91440" bIns="45720" anchor="ctr"/>
          <a:p>
            <a:pPr eaLnBrk="1" hangingPunct="1"/>
            <a:r>
              <a:rPr lang="zh-CN" altLang="en-US" dirty="0">
                <a:latin typeface="Times New Roman" panose="02020603050405020304" pitchFamily="18" charset="0"/>
              </a:rPr>
              <a:t>虚拟现实系统</a:t>
            </a:r>
            <a:endParaRPr lang="en-US" altLang="zh-CN" dirty="0">
              <a:latin typeface="Times New Roman" panose="02020603050405020304" pitchFamily="18" charset="0"/>
            </a:endParaRPr>
          </a:p>
        </p:txBody>
      </p:sp>
      <p:sp>
        <p:nvSpPr>
          <p:cNvPr id="28678" name="Rectangle 3"/>
          <p:cNvSpPr>
            <a:spLocks noGrp="1"/>
          </p:cNvSpPr>
          <p:nvPr>
            <p:ph idx="1"/>
          </p:nvPr>
        </p:nvSpPr>
        <p:spPr>
          <a:xfrm>
            <a:off x="1371600" y="1295400"/>
            <a:ext cx="7521575" cy="4724400"/>
          </a:xfrm>
          <a:ln/>
        </p:spPr>
        <p:txBody>
          <a:bodyPr vert="horz" wrap="square" lIns="91440" tIns="45720" rIns="91440" bIns="45720" anchor="t"/>
          <a:p>
            <a:pPr eaLnBrk="1" hangingPunct="1"/>
            <a:r>
              <a:rPr lang="zh-CN" altLang="en-US" sz="2400" dirty="0">
                <a:latin typeface="楷体_GB2312" pitchFamily="49" charset="-122"/>
                <a:ea typeface="楷体_GB2312" pitchFamily="49" charset="-122"/>
              </a:rPr>
              <a:t>一个完整的</a:t>
            </a:r>
            <a:r>
              <a:rPr lang="en-US" altLang="zh-CN" sz="2400" dirty="0">
                <a:latin typeface="楷体_GB2312" pitchFamily="49" charset="-122"/>
                <a:ea typeface="楷体_GB2312" pitchFamily="49" charset="-122"/>
              </a:rPr>
              <a:t>VR</a:t>
            </a:r>
            <a:r>
              <a:rPr lang="zh-CN" altLang="en-US" sz="2400" dirty="0">
                <a:latin typeface="楷体_GB2312" pitchFamily="49" charset="-122"/>
                <a:ea typeface="楷体_GB2312" pitchFamily="49" charset="-122"/>
              </a:rPr>
              <a:t>系统由以高性能计算机为核心的</a:t>
            </a:r>
            <a:r>
              <a:rPr lang="zh-CN" altLang="en-US" sz="2400" dirty="0">
                <a:solidFill>
                  <a:srgbClr val="CC0000"/>
                </a:solidFill>
                <a:latin typeface="楷体_GB2312" pitchFamily="49" charset="-122"/>
                <a:ea typeface="楷体_GB2312" pitchFamily="49" charset="-122"/>
              </a:rPr>
              <a:t>虚拟环境处理器</a:t>
            </a:r>
            <a:r>
              <a:rPr lang="zh-CN" altLang="en-US" sz="2400" dirty="0">
                <a:latin typeface="楷体_GB2312" pitchFamily="49" charset="-122"/>
                <a:ea typeface="楷体_GB2312" pitchFamily="49" charset="-122"/>
              </a:rPr>
              <a:t>、以头盔显示器为核心的</a:t>
            </a:r>
            <a:r>
              <a:rPr lang="zh-CN" altLang="en-US" sz="2400" dirty="0">
                <a:solidFill>
                  <a:srgbClr val="CC0000"/>
                </a:solidFill>
                <a:latin typeface="楷体_GB2312" pitchFamily="49" charset="-122"/>
                <a:ea typeface="楷体_GB2312" pitchFamily="49" charset="-122"/>
              </a:rPr>
              <a:t>视觉系统</a:t>
            </a:r>
            <a:r>
              <a:rPr lang="zh-CN" altLang="en-US" sz="2400" dirty="0">
                <a:latin typeface="楷体_GB2312" pitchFamily="49" charset="-122"/>
                <a:ea typeface="楷体_GB2312" pitchFamily="49" charset="-122"/>
              </a:rPr>
              <a:t>、以语音识别、声音合成与声音定位为核心的</a:t>
            </a:r>
            <a:r>
              <a:rPr lang="zh-CN" altLang="en-US" sz="2400" dirty="0">
                <a:solidFill>
                  <a:srgbClr val="CC0000"/>
                </a:solidFill>
                <a:latin typeface="楷体_GB2312" pitchFamily="49" charset="-122"/>
                <a:ea typeface="楷体_GB2312" pitchFamily="49" charset="-122"/>
              </a:rPr>
              <a:t>听觉系统</a:t>
            </a:r>
            <a:r>
              <a:rPr lang="zh-CN" altLang="en-US" sz="2400" dirty="0">
                <a:latin typeface="楷体_GB2312" pitchFamily="49" charset="-122"/>
                <a:ea typeface="楷体_GB2312" pitchFamily="49" charset="-122"/>
              </a:rPr>
              <a:t>、以方位跟踪器、数据手套和数据衣为主体的</a:t>
            </a:r>
            <a:r>
              <a:rPr lang="zh-CN" altLang="en-US" sz="2400" dirty="0">
                <a:solidFill>
                  <a:srgbClr val="CC0000"/>
                </a:solidFill>
                <a:latin typeface="楷体_GB2312" pitchFamily="49" charset="-122"/>
                <a:ea typeface="楷体_GB2312" pitchFamily="49" charset="-122"/>
              </a:rPr>
              <a:t>身体方位姿态跟踪设备</a:t>
            </a:r>
            <a:r>
              <a:rPr lang="zh-CN" altLang="en-US" sz="2400" dirty="0">
                <a:latin typeface="楷体_GB2312" pitchFamily="49" charset="-122"/>
                <a:ea typeface="楷体_GB2312" pitchFamily="49" charset="-122"/>
              </a:rPr>
              <a:t>，以及味觉、嗅觉、触觉与力觉</a:t>
            </a:r>
            <a:r>
              <a:rPr lang="zh-CN" altLang="en-US" sz="2400" dirty="0">
                <a:solidFill>
                  <a:srgbClr val="CC0000"/>
                </a:solidFill>
                <a:latin typeface="楷体_GB2312" pitchFamily="49" charset="-122"/>
                <a:ea typeface="楷体_GB2312" pitchFamily="49" charset="-122"/>
              </a:rPr>
              <a:t>反馈系统</a:t>
            </a:r>
            <a:r>
              <a:rPr lang="zh-CN" altLang="en-US" sz="2400" dirty="0">
                <a:latin typeface="楷体_GB2312" pitchFamily="49" charset="-122"/>
                <a:ea typeface="楷体_GB2312" pitchFamily="49" charset="-122"/>
              </a:rPr>
              <a:t>等功能单元构成。</a:t>
            </a:r>
            <a:r>
              <a:rPr lang="zh-CN" altLang="en-US" dirty="0"/>
              <a:t>  </a:t>
            </a:r>
            <a:endParaRPr lang="zh-CN" altLang="en-US" dirty="0"/>
          </a:p>
        </p:txBody>
      </p:sp>
      <p:grpSp>
        <p:nvGrpSpPr>
          <p:cNvPr id="2" name="Group 58"/>
          <p:cNvGrpSpPr/>
          <p:nvPr/>
        </p:nvGrpSpPr>
        <p:grpSpPr>
          <a:xfrm>
            <a:off x="468313" y="3789363"/>
            <a:ext cx="4319587" cy="3887787"/>
            <a:chOff x="295" y="2387"/>
            <a:chExt cx="2721" cy="2449"/>
          </a:xfrm>
        </p:grpSpPr>
        <p:grpSp>
          <p:nvGrpSpPr>
            <p:cNvPr id="28710" name="Group 4"/>
            <p:cNvGrpSpPr/>
            <p:nvPr/>
          </p:nvGrpSpPr>
          <p:grpSpPr>
            <a:xfrm>
              <a:off x="1429" y="3476"/>
              <a:ext cx="453" cy="499"/>
              <a:chOff x="2812" y="2245"/>
              <a:chExt cx="453" cy="499"/>
            </a:xfrm>
          </p:grpSpPr>
          <p:sp>
            <p:nvSpPr>
              <p:cNvPr id="28729" name="Oval 5"/>
              <p:cNvSpPr/>
              <p:nvPr/>
            </p:nvSpPr>
            <p:spPr>
              <a:xfrm>
                <a:off x="2857" y="2290"/>
                <a:ext cx="363" cy="454"/>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8730" name="Oval 6"/>
              <p:cNvSpPr/>
              <p:nvPr/>
            </p:nvSpPr>
            <p:spPr>
              <a:xfrm>
                <a:off x="3220" y="2472"/>
                <a:ext cx="45" cy="91"/>
              </a:xfrm>
              <a:prstGeom prst="ellipse">
                <a:avLst/>
              </a:prstGeom>
              <a:no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8731" name="Oval 7"/>
              <p:cNvSpPr/>
              <p:nvPr/>
            </p:nvSpPr>
            <p:spPr>
              <a:xfrm>
                <a:off x="2812" y="2472"/>
                <a:ext cx="45" cy="91"/>
              </a:xfrm>
              <a:prstGeom prst="ellipse">
                <a:avLst/>
              </a:prstGeom>
              <a:no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8732" name="Line 8"/>
              <p:cNvSpPr/>
              <p:nvPr/>
            </p:nvSpPr>
            <p:spPr>
              <a:xfrm flipV="1">
                <a:off x="2994" y="2245"/>
                <a:ext cx="45" cy="45"/>
              </a:xfrm>
              <a:prstGeom prst="line">
                <a:avLst/>
              </a:prstGeom>
              <a:ln w="19050" cap="flat" cmpd="sng">
                <a:solidFill>
                  <a:schemeClr val="tx1"/>
                </a:solidFill>
                <a:prstDash val="solid"/>
                <a:headEnd type="none" w="med" len="med"/>
                <a:tailEnd type="none" w="med" len="med"/>
              </a:ln>
            </p:spPr>
          </p:sp>
          <p:sp>
            <p:nvSpPr>
              <p:cNvPr id="28733" name="Line 9"/>
              <p:cNvSpPr/>
              <p:nvPr/>
            </p:nvSpPr>
            <p:spPr>
              <a:xfrm flipH="1" flipV="1">
                <a:off x="3039" y="2245"/>
                <a:ext cx="45" cy="45"/>
              </a:xfrm>
              <a:prstGeom prst="line">
                <a:avLst/>
              </a:prstGeom>
              <a:ln w="19050" cap="flat" cmpd="sng">
                <a:solidFill>
                  <a:schemeClr val="tx1"/>
                </a:solidFill>
                <a:prstDash val="solid"/>
                <a:headEnd type="none" w="med" len="med"/>
                <a:tailEnd type="none" w="med" len="med"/>
              </a:ln>
            </p:spPr>
          </p:sp>
        </p:grpSp>
        <p:sp>
          <p:nvSpPr>
            <p:cNvPr id="28711" name="Text Box 10"/>
            <p:cNvSpPr txBox="1"/>
            <p:nvPr/>
          </p:nvSpPr>
          <p:spPr>
            <a:xfrm>
              <a:off x="295" y="2568"/>
              <a:ext cx="635" cy="366"/>
            </a:xfrm>
            <a:prstGeom prst="rect">
              <a:avLst/>
            </a:prstGeom>
            <a:noFill/>
            <a:ln w="9525">
              <a:noFill/>
            </a:ln>
          </p:spPr>
          <p:txBody>
            <a:bodyPr>
              <a:spAutoFit/>
            </a:bodyPr>
            <a:p>
              <a:pPr algn="ctr" eaLnBrk="0" hangingPunct="0"/>
              <a:r>
                <a:rPr lang="fr-BE" altLang="zh-CN" sz="1600" dirty="0">
                  <a:solidFill>
                    <a:srgbClr val="000000"/>
                  </a:solidFill>
                  <a:latin typeface="Arial" panose="020B0604020202020204" pitchFamily="34" charset="0"/>
                </a:rPr>
                <a:t>Left speaker</a:t>
              </a:r>
              <a:endParaRPr lang="en-US" altLang="zh-CN" sz="1600" dirty="0">
                <a:solidFill>
                  <a:srgbClr val="000000"/>
                </a:solidFill>
                <a:latin typeface="Arial" panose="020B0604020202020204" pitchFamily="34" charset="0"/>
              </a:endParaRPr>
            </a:p>
          </p:txBody>
        </p:sp>
        <p:sp>
          <p:nvSpPr>
            <p:cNvPr id="28712" name="Line 11"/>
            <p:cNvSpPr/>
            <p:nvPr/>
          </p:nvSpPr>
          <p:spPr>
            <a:xfrm>
              <a:off x="1021" y="3112"/>
              <a:ext cx="408" cy="636"/>
            </a:xfrm>
            <a:prstGeom prst="line">
              <a:avLst/>
            </a:prstGeom>
            <a:ln w="38100" cap="flat" cmpd="sng">
              <a:solidFill>
                <a:schemeClr val="accent2"/>
              </a:solidFill>
              <a:prstDash val="solid"/>
              <a:headEnd type="none" w="med" len="med"/>
              <a:tailEnd type="triangle" w="med" len="med"/>
            </a:ln>
          </p:spPr>
        </p:sp>
        <p:sp>
          <p:nvSpPr>
            <p:cNvPr id="28713" name="Line 12"/>
            <p:cNvSpPr/>
            <p:nvPr/>
          </p:nvSpPr>
          <p:spPr>
            <a:xfrm>
              <a:off x="1066" y="3067"/>
              <a:ext cx="749" cy="462"/>
            </a:xfrm>
            <a:prstGeom prst="line">
              <a:avLst/>
            </a:prstGeom>
            <a:ln w="38100" cap="flat" cmpd="sng">
              <a:solidFill>
                <a:schemeClr val="accent2"/>
              </a:solidFill>
              <a:prstDash val="solid"/>
              <a:headEnd type="none" w="med" len="med"/>
              <a:tailEnd type="none" w="med" len="med"/>
            </a:ln>
          </p:spPr>
        </p:sp>
        <p:sp>
          <p:nvSpPr>
            <p:cNvPr id="28714" name="Arc 13"/>
            <p:cNvSpPr/>
            <p:nvPr/>
          </p:nvSpPr>
          <p:spPr>
            <a:xfrm rot="742221">
              <a:off x="1656" y="3523"/>
              <a:ext cx="125" cy="1313"/>
            </a:xfrm>
            <a:custGeom>
              <a:avLst/>
              <a:gdLst>
                <a:gd name="txL" fmla="*/ 0 w 9927"/>
                <a:gd name="txT" fmla="*/ 0 h 21564"/>
                <a:gd name="txR" fmla="*/ 9927 w 9927"/>
                <a:gd name="txB" fmla="*/ 21564 h 21564"/>
              </a:gdLst>
              <a:ahLst/>
              <a:cxnLst>
                <a:cxn ang="0">
                  <a:pos x="0" y="0"/>
                </a:cxn>
                <a:cxn ang="0">
                  <a:pos x="2" y="9"/>
                </a:cxn>
                <a:cxn ang="0">
                  <a:pos x="0" y="80"/>
                </a:cxn>
              </a:cxnLst>
              <a:rect l="txL" t="txT" r="txR" b="txB"/>
              <a:pathLst>
                <a:path w="9927" h="21564" fill="none">
                  <a:moveTo>
                    <a:pt x="1243" y="-1"/>
                  </a:moveTo>
                  <a:cubicBezTo>
                    <a:pt x="4272" y="174"/>
                    <a:pt x="7231" y="985"/>
                    <a:pt x="9926" y="2380"/>
                  </a:cubicBezTo>
                </a:path>
                <a:path w="9927" h="21564" stroke="0">
                  <a:moveTo>
                    <a:pt x="1243" y="-1"/>
                  </a:moveTo>
                  <a:cubicBezTo>
                    <a:pt x="4272" y="174"/>
                    <a:pt x="7231" y="985"/>
                    <a:pt x="9926" y="2380"/>
                  </a:cubicBezTo>
                  <a:lnTo>
                    <a:pt x="0" y="21564"/>
                  </a:lnTo>
                  <a:close/>
                </a:path>
              </a:pathLst>
            </a:custGeom>
            <a:noFill/>
            <a:ln w="38100" cap="flat" cmpd="sng">
              <a:solidFill>
                <a:schemeClr val="accent2">
                  <a:alpha val="100000"/>
                </a:schemeClr>
              </a:solidFill>
              <a:prstDash val="solid"/>
              <a:round/>
              <a:headEnd type="none" w="med" len="med"/>
              <a:tailEnd type="triangle" w="med" len="med"/>
            </a:ln>
          </p:spPr>
          <p:txBody>
            <a:bodyPr/>
            <a:p>
              <a:endParaRPr lang="zh-CN" altLang="en-US"/>
            </a:p>
          </p:txBody>
        </p:sp>
        <p:grpSp>
          <p:nvGrpSpPr>
            <p:cNvPr id="28715" name="Group 14"/>
            <p:cNvGrpSpPr/>
            <p:nvPr/>
          </p:nvGrpSpPr>
          <p:grpSpPr>
            <a:xfrm rot="8137776">
              <a:off x="794" y="2886"/>
              <a:ext cx="227" cy="181"/>
              <a:chOff x="998" y="3334"/>
              <a:chExt cx="227" cy="181"/>
            </a:xfrm>
          </p:grpSpPr>
          <p:sp>
            <p:nvSpPr>
              <p:cNvPr id="28727" name="AutoShape 15"/>
              <p:cNvSpPr/>
              <p:nvPr/>
            </p:nvSpPr>
            <p:spPr>
              <a:xfrm>
                <a:off x="998" y="3334"/>
                <a:ext cx="227" cy="90"/>
              </a:xfrm>
              <a:custGeom>
                <a:avLst/>
                <a:gdLst>
                  <a:gd name="txL" fmla="*/ 4472 w 21600"/>
                  <a:gd name="txT" fmla="*/ 4560 h 21600"/>
                  <a:gd name="txR" fmla="*/ 17128 w 21600"/>
                  <a:gd name="txB" fmla="*/ 17040 h 21600"/>
                </a:gdLst>
                <a:ahLst/>
                <a:cxnLst>
                  <a:cxn ang="0">
                    <a:pos x="2" y="0"/>
                  </a:cxn>
                  <a:cxn ang="0">
                    <a:pos x="1" y="0"/>
                  </a:cxn>
                  <a:cxn ang="0">
                    <a:pos x="0" y="0"/>
                  </a:cxn>
                  <a:cxn ang="0">
                    <a:pos x="1" y="0"/>
                  </a:cxn>
                </a:cxnLst>
                <a:rect l="txL" t="txT" r="txR" b="txB"/>
                <a:pathLst>
                  <a:path w="21600" h="21600">
                    <a:moveTo>
                      <a:pt x="0" y="0"/>
                    </a:moveTo>
                    <a:lnTo>
                      <a:pt x="5400" y="21600"/>
                    </a:lnTo>
                    <a:lnTo>
                      <a:pt x="16200" y="21600"/>
                    </a:lnTo>
                    <a:lnTo>
                      <a:pt x="21600" y="0"/>
                    </a:lnTo>
                    <a:close/>
                  </a:path>
                </a:pathLst>
              </a:custGeom>
              <a:noFill/>
              <a:ln w="19050" cap="flat" cmpd="sng">
                <a:solidFill>
                  <a:schemeClr val="tx1">
                    <a:alpha val="100000"/>
                  </a:schemeClr>
                </a:solidFill>
                <a:prstDash val="solid"/>
                <a:miter lim="800000"/>
                <a:headEnd type="none" w="med" len="med"/>
                <a:tailEnd type="none" w="med" len="med"/>
              </a:ln>
            </p:spPr>
            <p:txBody>
              <a:bodyPr/>
              <a:p>
                <a:endParaRPr lang="zh-CN" altLang="en-US"/>
              </a:p>
            </p:txBody>
          </p:sp>
          <p:sp>
            <p:nvSpPr>
              <p:cNvPr id="28728" name="Rectangle 16"/>
              <p:cNvSpPr/>
              <p:nvPr/>
            </p:nvSpPr>
            <p:spPr>
              <a:xfrm>
                <a:off x="998" y="3424"/>
                <a:ext cx="227" cy="91"/>
              </a:xfrm>
              <a:prstGeom prst="rect">
                <a:avLst/>
              </a:prstGeom>
              <a:noFill/>
              <a:ln w="19050"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sp>
          <p:nvSpPr>
            <p:cNvPr id="28716" name="Text Box 17"/>
            <p:cNvSpPr txBox="1"/>
            <p:nvPr/>
          </p:nvSpPr>
          <p:spPr>
            <a:xfrm>
              <a:off x="2381" y="2568"/>
              <a:ext cx="635" cy="366"/>
            </a:xfrm>
            <a:prstGeom prst="rect">
              <a:avLst/>
            </a:prstGeom>
            <a:noFill/>
            <a:ln w="9525">
              <a:noFill/>
            </a:ln>
          </p:spPr>
          <p:txBody>
            <a:bodyPr>
              <a:spAutoFit/>
            </a:bodyPr>
            <a:p>
              <a:pPr algn="ctr" eaLnBrk="0" hangingPunct="0"/>
              <a:r>
                <a:rPr lang="fr-BE" altLang="zh-CN" sz="1600" dirty="0">
                  <a:solidFill>
                    <a:srgbClr val="000000"/>
                  </a:solidFill>
                  <a:latin typeface="Arial" panose="020B0604020202020204" pitchFamily="34" charset="0"/>
                </a:rPr>
                <a:t>Right speaker</a:t>
              </a:r>
              <a:endParaRPr lang="en-US" altLang="zh-CN" sz="1600" dirty="0">
                <a:solidFill>
                  <a:srgbClr val="000000"/>
                </a:solidFill>
                <a:latin typeface="Arial" panose="020B0604020202020204" pitchFamily="34" charset="0"/>
              </a:endParaRPr>
            </a:p>
          </p:txBody>
        </p:sp>
        <p:grpSp>
          <p:nvGrpSpPr>
            <p:cNvPr id="28717" name="Group 18"/>
            <p:cNvGrpSpPr/>
            <p:nvPr/>
          </p:nvGrpSpPr>
          <p:grpSpPr>
            <a:xfrm rot="-8253108">
              <a:off x="2291" y="2886"/>
              <a:ext cx="227" cy="181"/>
              <a:chOff x="998" y="3334"/>
              <a:chExt cx="227" cy="181"/>
            </a:xfrm>
          </p:grpSpPr>
          <p:sp>
            <p:nvSpPr>
              <p:cNvPr id="28725" name="AutoShape 19"/>
              <p:cNvSpPr/>
              <p:nvPr/>
            </p:nvSpPr>
            <p:spPr>
              <a:xfrm>
                <a:off x="998" y="3334"/>
                <a:ext cx="227" cy="90"/>
              </a:xfrm>
              <a:custGeom>
                <a:avLst/>
                <a:gdLst>
                  <a:gd name="txL" fmla="*/ 4472 w 21600"/>
                  <a:gd name="txT" fmla="*/ 4560 h 21600"/>
                  <a:gd name="txR" fmla="*/ 17128 w 21600"/>
                  <a:gd name="txB" fmla="*/ 17040 h 21600"/>
                </a:gdLst>
                <a:ahLst/>
                <a:cxnLst>
                  <a:cxn ang="0">
                    <a:pos x="2" y="0"/>
                  </a:cxn>
                  <a:cxn ang="0">
                    <a:pos x="1" y="0"/>
                  </a:cxn>
                  <a:cxn ang="0">
                    <a:pos x="0" y="0"/>
                  </a:cxn>
                  <a:cxn ang="0">
                    <a:pos x="1" y="0"/>
                  </a:cxn>
                </a:cxnLst>
                <a:rect l="txL" t="txT" r="txR" b="txB"/>
                <a:pathLst>
                  <a:path w="21600" h="21600">
                    <a:moveTo>
                      <a:pt x="0" y="0"/>
                    </a:moveTo>
                    <a:lnTo>
                      <a:pt x="5400" y="21600"/>
                    </a:lnTo>
                    <a:lnTo>
                      <a:pt x="16200" y="21600"/>
                    </a:lnTo>
                    <a:lnTo>
                      <a:pt x="21600" y="0"/>
                    </a:lnTo>
                    <a:close/>
                  </a:path>
                </a:pathLst>
              </a:custGeom>
              <a:noFill/>
              <a:ln w="19050" cap="flat" cmpd="sng">
                <a:solidFill>
                  <a:schemeClr val="tx1">
                    <a:alpha val="100000"/>
                  </a:schemeClr>
                </a:solidFill>
                <a:prstDash val="solid"/>
                <a:miter lim="800000"/>
                <a:headEnd type="none" w="med" len="med"/>
                <a:tailEnd type="none" w="med" len="med"/>
              </a:ln>
            </p:spPr>
            <p:txBody>
              <a:bodyPr/>
              <a:p>
                <a:endParaRPr lang="zh-CN" altLang="en-US"/>
              </a:p>
            </p:txBody>
          </p:sp>
          <p:sp>
            <p:nvSpPr>
              <p:cNvPr id="28726" name="Rectangle 20"/>
              <p:cNvSpPr/>
              <p:nvPr/>
            </p:nvSpPr>
            <p:spPr>
              <a:xfrm>
                <a:off x="998" y="3424"/>
                <a:ext cx="227" cy="91"/>
              </a:xfrm>
              <a:prstGeom prst="rect">
                <a:avLst/>
              </a:prstGeom>
              <a:noFill/>
              <a:ln w="19050"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sp>
          <p:nvSpPr>
            <p:cNvPr id="28718" name="Line 21"/>
            <p:cNvSpPr/>
            <p:nvPr/>
          </p:nvSpPr>
          <p:spPr>
            <a:xfrm flipH="1">
              <a:off x="1883" y="3113"/>
              <a:ext cx="408" cy="636"/>
            </a:xfrm>
            <a:prstGeom prst="line">
              <a:avLst/>
            </a:prstGeom>
            <a:ln w="38100" cap="flat" cmpd="sng">
              <a:solidFill>
                <a:srgbClr val="FF0000"/>
              </a:solidFill>
              <a:prstDash val="solid"/>
              <a:headEnd type="none" w="med" len="med"/>
              <a:tailEnd type="triangle" w="med" len="med"/>
            </a:ln>
          </p:spPr>
        </p:sp>
        <p:sp>
          <p:nvSpPr>
            <p:cNvPr id="28719" name="Line 22"/>
            <p:cNvSpPr/>
            <p:nvPr/>
          </p:nvSpPr>
          <p:spPr>
            <a:xfrm flipV="1">
              <a:off x="1474" y="3068"/>
              <a:ext cx="749" cy="462"/>
            </a:xfrm>
            <a:prstGeom prst="line">
              <a:avLst/>
            </a:prstGeom>
            <a:ln w="38100" cap="flat" cmpd="sng">
              <a:solidFill>
                <a:srgbClr val="FF0000"/>
              </a:solidFill>
              <a:prstDash val="solid"/>
              <a:headEnd type="none" w="med" len="med"/>
              <a:tailEnd type="none" w="med" len="med"/>
            </a:ln>
          </p:spPr>
        </p:sp>
        <p:sp>
          <p:nvSpPr>
            <p:cNvPr id="28720" name="Arc 23"/>
            <p:cNvSpPr/>
            <p:nvPr/>
          </p:nvSpPr>
          <p:spPr>
            <a:xfrm rot="-742221" flipH="1">
              <a:off x="1520" y="3521"/>
              <a:ext cx="125" cy="1313"/>
            </a:xfrm>
            <a:custGeom>
              <a:avLst/>
              <a:gdLst>
                <a:gd name="txL" fmla="*/ 0 w 9927"/>
                <a:gd name="txT" fmla="*/ 0 h 21564"/>
                <a:gd name="txR" fmla="*/ 9927 w 9927"/>
                <a:gd name="txB" fmla="*/ 21564 h 21564"/>
              </a:gdLst>
              <a:ahLst/>
              <a:cxnLst>
                <a:cxn ang="0">
                  <a:pos x="0" y="0"/>
                </a:cxn>
                <a:cxn ang="0">
                  <a:pos x="2" y="9"/>
                </a:cxn>
                <a:cxn ang="0">
                  <a:pos x="0" y="80"/>
                </a:cxn>
              </a:cxnLst>
              <a:rect l="txL" t="txT" r="txR" b="txB"/>
              <a:pathLst>
                <a:path w="9927" h="21564" fill="none">
                  <a:moveTo>
                    <a:pt x="1243" y="-1"/>
                  </a:moveTo>
                  <a:cubicBezTo>
                    <a:pt x="4272" y="174"/>
                    <a:pt x="7231" y="985"/>
                    <a:pt x="9926" y="2380"/>
                  </a:cubicBezTo>
                </a:path>
                <a:path w="9927" h="21564" stroke="0">
                  <a:moveTo>
                    <a:pt x="1243" y="-1"/>
                  </a:moveTo>
                  <a:cubicBezTo>
                    <a:pt x="4272" y="174"/>
                    <a:pt x="7231" y="985"/>
                    <a:pt x="9926" y="2380"/>
                  </a:cubicBezTo>
                  <a:lnTo>
                    <a:pt x="0" y="21564"/>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pSp>
          <p:nvGrpSpPr>
            <p:cNvPr id="28721" name="Group 24"/>
            <p:cNvGrpSpPr/>
            <p:nvPr/>
          </p:nvGrpSpPr>
          <p:grpSpPr>
            <a:xfrm rot="9109818">
              <a:off x="1157" y="2660"/>
              <a:ext cx="227" cy="181"/>
              <a:chOff x="998" y="3334"/>
              <a:chExt cx="227" cy="181"/>
            </a:xfrm>
          </p:grpSpPr>
          <p:sp>
            <p:nvSpPr>
              <p:cNvPr id="28723" name="AutoShape 25"/>
              <p:cNvSpPr/>
              <p:nvPr/>
            </p:nvSpPr>
            <p:spPr>
              <a:xfrm>
                <a:off x="998" y="3334"/>
                <a:ext cx="227" cy="90"/>
              </a:xfrm>
              <a:custGeom>
                <a:avLst/>
                <a:gdLst>
                  <a:gd name="txL" fmla="*/ 4472 w 21600"/>
                  <a:gd name="txT" fmla="*/ 4560 h 21600"/>
                  <a:gd name="txR" fmla="*/ 17128 w 21600"/>
                  <a:gd name="txB" fmla="*/ 17040 h 21600"/>
                </a:gdLst>
                <a:ahLst/>
                <a:cxnLst>
                  <a:cxn ang="0">
                    <a:pos x="2" y="0"/>
                  </a:cxn>
                  <a:cxn ang="0">
                    <a:pos x="1" y="0"/>
                  </a:cxn>
                  <a:cxn ang="0">
                    <a:pos x="0" y="0"/>
                  </a:cxn>
                  <a:cxn ang="0">
                    <a:pos x="1" y="0"/>
                  </a:cxn>
                </a:cxnLst>
                <a:rect l="txL" t="txT" r="txR" b="txB"/>
                <a:pathLst>
                  <a:path w="21600" h="21600">
                    <a:moveTo>
                      <a:pt x="0" y="0"/>
                    </a:moveTo>
                    <a:lnTo>
                      <a:pt x="5400" y="21600"/>
                    </a:lnTo>
                    <a:lnTo>
                      <a:pt x="16200" y="21600"/>
                    </a:lnTo>
                    <a:lnTo>
                      <a:pt x="21600" y="0"/>
                    </a:lnTo>
                    <a:close/>
                  </a:path>
                </a:pathLst>
              </a:custGeom>
              <a:noFill/>
              <a:ln w="19050" cap="flat" cmpd="sng">
                <a:solidFill>
                  <a:srgbClr val="CC66FF">
                    <a:alpha val="100000"/>
                  </a:srgbClr>
                </a:solidFill>
                <a:prstDash val="solid"/>
                <a:miter lim="800000"/>
                <a:headEnd type="none" w="med" len="med"/>
                <a:tailEnd type="none" w="med" len="med"/>
              </a:ln>
            </p:spPr>
            <p:txBody>
              <a:bodyPr/>
              <a:p>
                <a:endParaRPr lang="zh-CN" altLang="en-US"/>
              </a:p>
            </p:txBody>
          </p:sp>
          <p:sp>
            <p:nvSpPr>
              <p:cNvPr id="28724" name="Rectangle 26"/>
              <p:cNvSpPr/>
              <p:nvPr/>
            </p:nvSpPr>
            <p:spPr>
              <a:xfrm>
                <a:off x="998" y="3424"/>
                <a:ext cx="227" cy="91"/>
              </a:xfrm>
              <a:prstGeom prst="rect">
                <a:avLst/>
              </a:prstGeom>
              <a:noFill/>
              <a:ln w="19050" cap="flat" cmpd="sng">
                <a:solidFill>
                  <a:srgbClr val="CC66FF"/>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sp>
          <p:nvSpPr>
            <p:cNvPr id="28722" name="Text Box 27"/>
            <p:cNvSpPr txBox="1"/>
            <p:nvPr/>
          </p:nvSpPr>
          <p:spPr>
            <a:xfrm>
              <a:off x="1293" y="2387"/>
              <a:ext cx="635" cy="366"/>
            </a:xfrm>
            <a:prstGeom prst="rect">
              <a:avLst/>
            </a:prstGeom>
            <a:noFill/>
            <a:ln w="9525">
              <a:noFill/>
            </a:ln>
          </p:spPr>
          <p:txBody>
            <a:bodyPr>
              <a:spAutoFit/>
            </a:bodyPr>
            <a:p>
              <a:pPr algn="ctr" eaLnBrk="0" hangingPunct="0"/>
              <a:r>
                <a:rPr lang="fr-BE" altLang="zh-CN" sz="1600" dirty="0">
                  <a:solidFill>
                    <a:srgbClr val="CC66FF"/>
                  </a:solidFill>
                  <a:latin typeface="Arial" panose="020B0604020202020204" pitchFamily="34" charset="0"/>
                </a:rPr>
                <a:t>Virtual source</a:t>
              </a:r>
              <a:endParaRPr lang="en-US" altLang="zh-CN" sz="1600" dirty="0">
                <a:solidFill>
                  <a:srgbClr val="CC66FF"/>
                </a:solidFill>
                <a:latin typeface="Arial" panose="020B0604020202020204" pitchFamily="34" charset="0"/>
              </a:endParaRPr>
            </a:p>
          </p:txBody>
        </p:sp>
      </p:grpSp>
      <p:grpSp>
        <p:nvGrpSpPr>
          <p:cNvPr id="7" name="Group 57"/>
          <p:cNvGrpSpPr/>
          <p:nvPr/>
        </p:nvGrpSpPr>
        <p:grpSpPr>
          <a:xfrm>
            <a:off x="3797300" y="3068638"/>
            <a:ext cx="5167313" cy="3455987"/>
            <a:chOff x="2392" y="1843"/>
            <a:chExt cx="3255" cy="2177"/>
          </a:xfrm>
        </p:grpSpPr>
        <p:sp>
          <p:nvSpPr>
            <p:cNvPr id="28681" name="Oval 28"/>
            <p:cNvSpPr/>
            <p:nvPr/>
          </p:nvSpPr>
          <p:spPr>
            <a:xfrm>
              <a:off x="3180" y="2523"/>
              <a:ext cx="1588" cy="1497"/>
            </a:xfrm>
            <a:prstGeom prst="ellipse">
              <a:avLst/>
            </a:prstGeom>
            <a:solidFill>
              <a:srgbClr val="FFFFFF"/>
            </a:solidFill>
            <a:ln w="19050" cap="flat" cmpd="sng">
              <a:solidFill>
                <a:schemeClr val="folHlink"/>
              </a:solidFill>
              <a:prstDash val="dash"/>
              <a:headEnd type="none" w="med" len="med"/>
              <a:tailEnd type="none" w="med" len="med"/>
            </a:ln>
          </p:spPr>
          <p:txBody>
            <a:bodyPr anchor="ctr">
              <a:spAutoFit/>
            </a:bodyPr>
            <a:p>
              <a:endParaRPr lang="zh-CN" altLang="en-US" dirty="0">
                <a:latin typeface="Times New Roman" panose="02020603050405020304" pitchFamily="18" charset="0"/>
              </a:endParaRPr>
            </a:p>
          </p:txBody>
        </p:sp>
        <p:grpSp>
          <p:nvGrpSpPr>
            <p:cNvPr id="28682" name="Group 29"/>
            <p:cNvGrpSpPr/>
            <p:nvPr/>
          </p:nvGrpSpPr>
          <p:grpSpPr>
            <a:xfrm rot="8140931">
              <a:off x="3243" y="2569"/>
              <a:ext cx="227" cy="181"/>
              <a:chOff x="998" y="3334"/>
              <a:chExt cx="227" cy="181"/>
            </a:xfrm>
          </p:grpSpPr>
          <p:sp>
            <p:nvSpPr>
              <p:cNvPr id="28708" name="AutoShape 30"/>
              <p:cNvSpPr/>
              <p:nvPr/>
            </p:nvSpPr>
            <p:spPr>
              <a:xfrm>
                <a:off x="998" y="3334"/>
                <a:ext cx="227" cy="90"/>
              </a:xfrm>
              <a:custGeom>
                <a:avLst/>
                <a:gdLst>
                  <a:gd name="txL" fmla="*/ 4472 w 21600"/>
                  <a:gd name="txT" fmla="*/ 4560 h 21600"/>
                  <a:gd name="txR" fmla="*/ 17128 w 21600"/>
                  <a:gd name="txB" fmla="*/ 17040 h 21600"/>
                </a:gdLst>
                <a:ahLst/>
                <a:cxnLst>
                  <a:cxn ang="0">
                    <a:pos x="2" y="0"/>
                  </a:cxn>
                  <a:cxn ang="0">
                    <a:pos x="1" y="0"/>
                  </a:cxn>
                  <a:cxn ang="0">
                    <a:pos x="0" y="0"/>
                  </a:cxn>
                  <a:cxn ang="0">
                    <a:pos x="1" y="0"/>
                  </a:cxn>
                </a:cxnLst>
                <a:rect l="txL" t="txT" r="txR" b="txB"/>
                <a:pathLst>
                  <a:path w="21600" h="21600">
                    <a:moveTo>
                      <a:pt x="0" y="0"/>
                    </a:moveTo>
                    <a:lnTo>
                      <a:pt x="5400" y="21600"/>
                    </a:lnTo>
                    <a:lnTo>
                      <a:pt x="16200" y="21600"/>
                    </a:lnTo>
                    <a:lnTo>
                      <a:pt x="21600" y="0"/>
                    </a:lnTo>
                    <a:close/>
                  </a:path>
                </a:pathLst>
              </a:custGeom>
              <a:noFill/>
              <a:ln w="19050" cap="flat" cmpd="sng">
                <a:solidFill>
                  <a:schemeClr val="accent2">
                    <a:alpha val="100000"/>
                  </a:schemeClr>
                </a:solidFill>
                <a:prstDash val="solid"/>
                <a:miter lim="800000"/>
                <a:headEnd type="none" w="med" len="med"/>
                <a:tailEnd type="none" w="med" len="med"/>
              </a:ln>
            </p:spPr>
            <p:txBody>
              <a:bodyPr/>
              <a:p>
                <a:endParaRPr lang="zh-CN" altLang="en-US"/>
              </a:p>
            </p:txBody>
          </p:sp>
          <p:sp>
            <p:nvSpPr>
              <p:cNvPr id="28709" name="Rectangle 31"/>
              <p:cNvSpPr/>
              <p:nvPr/>
            </p:nvSpPr>
            <p:spPr>
              <a:xfrm>
                <a:off x="998" y="3424"/>
                <a:ext cx="227" cy="91"/>
              </a:xfrm>
              <a:prstGeom prst="rect">
                <a:avLst/>
              </a:prstGeom>
              <a:noFill/>
              <a:ln w="19050" cap="flat" cmpd="sng">
                <a:solidFill>
                  <a:schemeClr val="accent2"/>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grpSp>
          <p:nvGrpSpPr>
            <p:cNvPr id="28683" name="Group 32"/>
            <p:cNvGrpSpPr/>
            <p:nvPr/>
          </p:nvGrpSpPr>
          <p:grpSpPr>
            <a:xfrm rot="-8280972">
              <a:off x="4422" y="2523"/>
              <a:ext cx="227" cy="181"/>
              <a:chOff x="998" y="3334"/>
              <a:chExt cx="227" cy="181"/>
            </a:xfrm>
          </p:grpSpPr>
          <p:sp>
            <p:nvSpPr>
              <p:cNvPr id="28706" name="AutoShape 33"/>
              <p:cNvSpPr/>
              <p:nvPr/>
            </p:nvSpPr>
            <p:spPr>
              <a:xfrm>
                <a:off x="998" y="3334"/>
                <a:ext cx="227" cy="90"/>
              </a:xfrm>
              <a:custGeom>
                <a:avLst/>
                <a:gdLst>
                  <a:gd name="txL" fmla="*/ 4472 w 21600"/>
                  <a:gd name="txT" fmla="*/ 4560 h 21600"/>
                  <a:gd name="txR" fmla="*/ 17128 w 21600"/>
                  <a:gd name="txB" fmla="*/ 17040 h 21600"/>
                </a:gdLst>
                <a:ahLst/>
                <a:cxnLst>
                  <a:cxn ang="0">
                    <a:pos x="2" y="0"/>
                  </a:cxn>
                  <a:cxn ang="0">
                    <a:pos x="1" y="0"/>
                  </a:cxn>
                  <a:cxn ang="0">
                    <a:pos x="0" y="0"/>
                  </a:cxn>
                  <a:cxn ang="0">
                    <a:pos x="1" y="0"/>
                  </a:cxn>
                </a:cxnLst>
                <a:rect l="txL" t="txT" r="txR" b="txB"/>
                <a:pathLst>
                  <a:path w="21600" h="21600">
                    <a:moveTo>
                      <a:pt x="0" y="0"/>
                    </a:moveTo>
                    <a:lnTo>
                      <a:pt x="5400" y="21600"/>
                    </a:lnTo>
                    <a:lnTo>
                      <a:pt x="16200" y="21600"/>
                    </a:lnTo>
                    <a:lnTo>
                      <a:pt x="21600" y="0"/>
                    </a:lnTo>
                    <a:close/>
                  </a:path>
                </a:pathLst>
              </a:custGeom>
              <a:noFill/>
              <a:ln w="19050" cap="flat" cmpd="sng">
                <a:solidFill>
                  <a:schemeClr val="accent2">
                    <a:alpha val="100000"/>
                  </a:schemeClr>
                </a:solidFill>
                <a:prstDash val="solid"/>
                <a:miter lim="800000"/>
                <a:headEnd type="none" w="med" len="med"/>
                <a:tailEnd type="none" w="med" len="med"/>
              </a:ln>
            </p:spPr>
            <p:txBody>
              <a:bodyPr/>
              <a:p>
                <a:endParaRPr lang="zh-CN" altLang="en-US"/>
              </a:p>
            </p:txBody>
          </p:sp>
          <p:sp>
            <p:nvSpPr>
              <p:cNvPr id="28707" name="Rectangle 34"/>
              <p:cNvSpPr/>
              <p:nvPr/>
            </p:nvSpPr>
            <p:spPr>
              <a:xfrm>
                <a:off x="998" y="3424"/>
                <a:ext cx="227" cy="91"/>
              </a:xfrm>
              <a:prstGeom prst="rect">
                <a:avLst/>
              </a:prstGeom>
              <a:noFill/>
              <a:ln w="19050" cap="flat" cmpd="sng">
                <a:solidFill>
                  <a:schemeClr val="accent2"/>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grpSp>
          <p:nvGrpSpPr>
            <p:cNvPr id="28684" name="Group 35"/>
            <p:cNvGrpSpPr/>
            <p:nvPr/>
          </p:nvGrpSpPr>
          <p:grpSpPr>
            <a:xfrm rot="10800000">
              <a:off x="3861" y="2342"/>
              <a:ext cx="227" cy="181"/>
              <a:chOff x="998" y="3334"/>
              <a:chExt cx="227" cy="181"/>
            </a:xfrm>
          </p:grpSpPr>
          <p:sp>
            <p:nvSpPr>
              <p:cNvPr id="28704" name="AutoShape 36"/>
              <p:cNvSpPr/>
              <p:nvPr/>
            </p:nvSpPr>
            <p:spPr>
              <a:xfrm>
                <a:off x="998" y="3334"/>
                <a:ext cx="227" cy="90"/>
              </a:xfrm>
              <a:custGeom>
                <a:avLst/>
                <a:gdLst>
                  <a:gd name="txL" fmla="*/ 4472 w 21600"/>
                  <a:gd name="txT" fmla="*/ 4560 h 21600"/>
                  <a:gd name="txR" fmla="*/ 17128 w 21600"/>
                  <a:gd name="txB" fmla="*/ 17040 h 21600"/>
                </a:gdLst>
                <a:ahLst/>
                <a:cxnLst>
                  <a:cxn ang="0">
                    <a:pos x="2" y="0"/>
                  </a:cxn>
                  <a:cxn ang="0">
                    <a:pos x="1" y="0"/>
                  </a:cxn>
                  <a:cxn ang="0">
                    <a:pos x="0" y="0"/>
                  </a:cxn>
                  <a:cxn ang="0">
                    <a:pos x="1" y="0"/>
                  </a:cxn>
                </a:cxnLst>
                <a:rect l="txL" t="txT" r="txR" b="txB"/>
                <a:pathLst>
                  <a:path w="21600" h="21600">
                    <a:moveTo>
                      <a:pt x="0" y="0"/>
                    </a:moveTo>
                    <a:lnTo>
                      <a:pt x="5400" y="21600"/>
                    </a:lnTo>
                    <a:lnTo>
                      <a:pt x="16200" y="21600"/>
                    </a:lnTo>
                    <a:lnTo>
                      <a:pt x="21600" y="0"/>
                    </a:lnTo>
                    <a:close/>
                  </a:path>
                </a:pathLst>
              </a:custGeom>
              <a:noFill/>
              <a:ln w="19050" cap="flat" cmpd="sng">
                <a:solidFill>
                  <a:schemeClr val="accent2">
                    <a:alpha val="100000"/>
                  </a:schemeClr>
                </a:solidFill>
                <a:prstDash val="solid"/>
                <a:miter lim="800000"/>
                <a:headEnd type="none" w="med" len="med"/>
                <a:tailEnd type="none" w="med" len="med"/>
              </a:ln>
            </p:spPr>
            <p:txBody>
              <a:bodyPr/>
              <a:p>
                <a:endParaRPr lang="zh-CN" altLang="en-US"/>
              </a:p>
            </p:txBody>
          </p:sp>
          <p:sp>
            <p:nvSpPr>
              <p:cNvPr id="28705" name="Rectangle 37"/>
              <p:cNvSpPr/>
              <p:nvPr/>
            </p:nvSpPr>
            <p:spPr>
              <a:xfrm>
                <a:off x="998" y="3424"/>
                <a:ext cx="227" cy="91"/>
              </a:xfrm>
              <a:prstGeom prst="rect">
                <a:avLst/>
              </a:prstGeom>
              <a:noFill/>
              <a:ln w="19050" cap="flat" cmpd="sng">
                <a:solidFill>
                  <a:schemeClr val="accent2"/>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grpSp>
          <p:nvGrpSpPr>
            <p:cNvPr id="28685" name="Group 38"/>
            <p:cNvGrpSpPr/>
            <p:nvPr/>
          </p:nvGrpSpPr>
          <p:grpSpPr>
            <a:xfrm>
              <a:off x="3770" y="3016"/>
              <a:ext cx="453" cy="499"/>
              <a:chOff x="2812" y="2245"/>
              <a:chExt cx="453" cy="499"/>
            </a:xfrm>
          </p:grpSpPr>
          <p:sp>
            <p:nvSpPr>
              <p:cNvPr id="28699" name="Oval 39"/>
              <p:cNvSpPr/>
              <p:nvPr/>
            </p:nvSpPr>
            <p:spPr>
              <a:xfrm>
                <a:off x="2857" y="2290"/>
                <a:ext cx="363" cy="454"/>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8700" name="Oval 40"/>
              <p:cNvSpPr/>
              <p:nvPr/>
            </p:nvSpPr>
            <p:spPr>
              <a:xfrm>
                <a:off x="3220" y="2472"/>
                <a:ext cx="45" cy="91"/>
              </a:xfrm>
              <a:prstGeom prst="ellipse">
                <a:avLst/>
              </a:prstGeom>
              <a:no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8701" name="Oval 41"/>
              <p:cNvSpPr/>
              <p:nvPr/>
            </p:nvSpPr>
            <p:spPr>
              <a:xfrm>
                <a:off x="2812" y="2472"/>
                <a:ext cx="45" cy="91"/>
              </a:xfrm>
              <a:prstGeom prst="ellipse">
                <a:avLst/>
              </a:prstGeom>
              <a:no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8702" name="Line 42"/>
              <p:cNvSpPr/>
              <p:nvPr/>
            </p:nvSpPr>
            <p:spPr>
              <a:xfrm flipV="1">
                <a:off x="2994" y="2245"/>
                <a:ext cx="45" cy="45"/>
              </a:xfrm>
              <a:prstGeom prst="line">
                <a:avLst/>
              </a:prstGeom>
              <a:ln w="19050" cap="flat" cmpd="sng">
                <a:solidFill>
                  <a:schemeClr val="tx1"/>
                </a:solidFill>
                <a:prstDash val="solid"/>
                <a:headEnd type="none" w="med" len="med"/>
                <a:tailEnd type="none" w="med" len="med"/>
              </a:ln>
            </p:spPr>
          </p:sp>
          <p:sp>
            <p:nvSpPr>
              <p:cNvPr id="28703" name="Line 43"/>
              <p:cNvSpPr/>
              <p:nvPr/>
            </p:nvSpPr>
            <p:spPr>
              <a:xfrm flipH="1" flipV="1">
                <a:off x="3039" y="2245"/>
                <a:ext cx="45" cy="45"/>
              </a:xfrm>
              <a:prstGeom prst="line">
                <a:avLst/>
              </a:prstGeom>
              <a:ln w="19050" cap="flat" cmpd="sng">
                <a:solidFill>
                  <a:schemeClr val="tx1"/>
                </a:solidFill>
                <a:prstDash val="solid"/>
                <a:headEnd type="none" w="med" len="med"/>
                <a:tailEnd type="none" w="med" len="med"/>
              </a:ln>
            </p:spPr>
          </p:sp>
        </p:grpSp>
        <p:grpSp>
          <p:nvGrpSpPr>
            <p:cNvPr id="28686" name="Group 44"/>
            <p:cNvGrpSpPr/>
            <p:nvPr/>
          </p:nvGrpSpPr>
          <p:grpSpPr>
            <a:xfrm rot="4314939">
              <a:off x="3022" y="3453"/>
              <a:ext cx="227" cy="181"/>
              <a:chOff x="998" y="3334"/>
              <a:chExt cx="227" cy="181"/>
            </a:xfrm>
          </p:grpSpPr>
          <p:sp>
            <p:nvSpPr>
              <p:cNvPr id="28697" name="AutoShape 45"/>
              <p:cNvSpPr/>
              <p:nvPr/>
            </p:nvSpPr>
            <p:spPr>
              <a:xfrm>
                <a:off x="998" y="3334"/>
                <a:ext cx="227" cy="90"/>
              </a:xfrm>
              <a:custGeom>
                <a:avLst/>
                <a:gdLst>
                  <a:gd name="txL" fmla="*/ 4472 w 21600"/>
                  <a:gd name="txT" fmla="*/ 4560 h 21600"/>
                  <a:gd name="txR" fmla="*/ 17128 w 21600"/>
                  <a:gd name="txB" fmla="*/ 17040 h 21600"/>
                </a:gdLst>
                <a:ahLst/>
                <a:cxnLst>
                  <a:cxn ang="0">
                    <a:pos x="2" y="0"/>
                  </a:cxn>
                  <a:cxn ang="0">
                    <a:pos x="1" y="0"/>
                  </a:cxn>
                  <a:cxn ang="0">
                    <a:pos x="0" y="0"/>
                  </a:cxn>
                  <a:cxn ang="0">
                    <a:pos x="1" y="0"/>
                  </a:cxn>
                </a:cxnLst>
                <a:rect l="txL" t="txT" r="txR" b="txB"/>
                <a:pathLst>
                  <a:path w="21600" h="21600">
                    <a:moveTo>
                      <a:pt x="0" y="0"/>
                    </a:moveTo>
                    <a:lnTo>
                      <a:pt x="5400" y="21600"/>
                    </a:lnTo>
                    <a:lnTo>
                      <a:pt x="16200" y="21600"/>
                    </a:lnTo>
                    <a:lnTo>
                      <a:pt x="21600" y="0"/>
                    </a:lnTo>
                    <a:close/>
                  </a:path>
                </a:pathLst>
              </a:custGeom>
              <a:noFill/>
              <a:ln w="19050" cap="flat" cmpd="sng">
                <a:solidFill>
                  <a:schemeClr val="accent2">
                    <a:alpha val="100000"/>
                  </a:schemeClr>
                </a:solidFill>
                <a:prstDash val="solid"/>
                <a:miter lim="800000"/>
                <a:headEnd type="none" w="med" len="med"/>
                <a:tailEnd type="none" w="med" len="med"/>
              </a:ln>
            </p:spPr>
            <p:txBody>
              <a:bodyPr/>
              <a:p>
                <a:endParaRPr lang="zh-CN" altLang="en-US"/>
              </a:p>
            </p:txBody>
          </p:sp>
          <p:sp>
            <p:nvSpPr>
              <p:cNvPr id="28698" name="Rectangle 46"/>
              <p:cNvSpPr/>
              <p:nvPr/>
            </p:nvSpPr>
            <p:spPr>
              <a:xfrm>
                <a:off x="998" y="3424"/>
                <a:ext cx="227" cy="91"/>
              </a:xfrm>
              <a:prstGeom prst="rect">
                <a:avLst/>
              </a:prstGeom>
              <a:noFill/>
              <a:ln w="19050" cap="flat" cmpd="sng">
                <a:solidFill>
                  <a:schemeClr val="accent2"/>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grpSp>
          <p:nvGrpSpPr>
            <p:cNvPr id="28687" name="Group 47"/>
            <p:cNvGrpSpPr/>
            <p:nvPr/>
          </p:nvGrpSpPr>
          <p:grpSpPr>
            <a:xfrm rot="-4410661">
              <a:off x="4745" y="3407"/>
              <a:ext cx="227" cy="181"/>
              <a:chOff x="998" y="3334"/>
              <a:chExt cx="227" cy="181"/>
            </a:xfrm>
          </p:grpSpPr>
          <p:sp>
            <p:nvSpPr>
              <p:cNvPr id="28695" name="AutoShape 48"/>
              <p:cNvSpPr/>
              <p:nvPr/>
            </p:nvSpPr>
            <p:spPr>
              <a:xfrm>
                <a:off x="998" y="3334"/>
                <a:ext cx="227" cy="90"/>
              </a:xfrm>
              <a:custGeom>
                <a:avLst/>
                <a:gdLst>
                  <a:gd name="txL" fmla="*/ 4472 w 21600"/>
                  <a:gd name="txT" fmla="*/ 4560 h 21600"/>
                  <a:gd name="txR" fmla="*/ 17128 w 21600"/>
                  <a:gd name="txB" fmla="*/ 17040 h 21600"/>
                </a:gdLst>
                <a:ahLst/>
                <a:cxnLst>
                  <a:cxn ang="0">
                    <a:pos x="2" y="0"/>
                  </a:cxn>
                  <a:cxn ang="0">
                    <a:pos x="1" y="0"/>
                  </a:cxn>
                  <a:cxn ang="0">
                    <a:pos x="0" y="0"/>
                  </a:cxn>
                  <a:cxn ang="0">
                    <a:pos x="1" y="0"/>
                  </a:cxn>
                </a:cxnLst>
                <a:rect l="txL" t="txT" r="txR" b="txB"/>
                <a:pathLst>
                  <a:path w="21600" h="21600">
                    <a:moveTo>
                      <a:pt x="0" y="0"/>
                    </a:moveTo>
                    <a:lnTo>
                      <a:pt x="5400" y="21600"/>
                    </a:lnTo>
                    <a:lnTo>
                      <a:pt x="16200" y="21600"/>
                    </a:lnTo>
                    <a:lnTo>
                      <a:pt x="21600" y="0"/>
                    </a:lnTo>
                    <a:close/>
                  </a:path>
                </a:pathLst>
              </a:custGeom>
              <a:noFill/>
              <a:ln w="19050" cap="flat" cmpd="sng">
                <a:solidFill>
                  <a:schemeClr val="accent2">
                    <a:alpha val="100000"/>
                  </a:schemeClr>
                </a:solidFill>
                <a:prstDash val="solid"/>
                <a:miter lim="800000"/>
                <a:headEnd type="none" w="med" len="med"/>
                <a:tailEnd type="none" w="med" len="med"/>
              </a:ln>
            </p:spPr>
            <p:txBody>
              <a:bodyPr/>
              <a:p>
                <a:endParaRPr lang="zh-CN" altLang="en-US"/>
              </a:p>
            </p:txBody>
          </p:sp>
          <p:sp>
            <p:nvSpPr>
              <p:cNvPr id="28696" name="Rectangle 49"/>
              <p:cNvSpPr/>
              <p:nvPr/>
            </p:nvSpPr>
            <p:spPr>
              <a:xfrm>
                <a:off x="998" y="3424"/>
                <a:ext cx="227" cy="91"/>
              </a:xfrm>
              <a:prstGeom prst="rect">
                <a:avLst/>
              </a:prstGeom>
              <a:noFill/>
              <a:ln w="19050" cap="flat" cmpd="sng">
                <a:solidFill>
                  <a:schemeClr val="accent2"/>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sp>
          <p:nvSpPr>
            <p:cNvPr id="28688" name="Text Box 50"/>
            <p:cNvSpPr txBox="1"/>
            <p:nvPr/>
          </p:nvSpPr>
          <p:spPr>
            <a:xfrm>
              <a:off x="3005" y="2318"/>
              <a:ext cx="329" cy="250"/>
            </a:xfrm>
            <a:prstGeom prst="rect">
              <a:avLst/>
            </a:prstGeom>
            <a:noFill/>
            <a:ln w="19050">
              <a:noFill/>
            </a:ln>
          </p:spPr>
          <p:txBody>
            <a:bodyPr wrap="none">
              <a:spAutoFit/>
            </a:bodyPr>
            <a:p>
              <a:pPr algn="ctr" eaLnBrk="0" hangingPunct="0"/>
              <a:r>
                <a:rPr lang="fr-BE" altLang="zh-CN" sz="2000" dirty="0">
                  <a:solidFill>
                    <a:srgbClr val="000000"/>
                  </a:solidFill>
                  <a:latin typeface="Arial" panose="020B0604020202020204" pitchFamily="34" charset="0"/>
                </a:rPr>
                <a:t>left</a:t>
              </a:r>
              <a:endParaRPr lang="en-US" altLang="zh-CN" sz="2000" dirty="0">
                <a:solidFill>
                  <a:srgbClr val="000000"/>
                </a:solidFill>
                <a:latin typeface="Arial" panose="020B0604020202020204" pitchFamily="34" charset="0"/>
              </a:endParaRPr>
            </a:p>
          </p:txBody>
        </p:sp>
        <p:sp>
          <p:nvSpPr>
            <p:cNvPr id="28689" name="Text Box 51"/>
            <p:cNvSpPr txBox="1"/>
            <p:nvPr/>
          </p:nvSpPr>
          <p:spPr>
            <a:xfrm>
              <a:off x="3701" y="2046"/>
              <a:ext cx="560" cy="250"/>
            </a:xfrm>
            <a:prstGeom prst="rect">
              <a:avLst/>
            </a:prstGeom>
            <a:noFill/>
            <a:ln w="19050">
              <a:noFill/>
            </a:ln>
          </p:spPr>
          <p:txBody>
            <a:bodyPr wrap="none">
              <a:spAutoFit/>
            </a:bodyPr>
            <a:p>
              <a:pPr algn="ctr" eaLnBrk="0" hangingPunct="0"/>
              <a:r>
                <a:rPr lang="fr-BE" altLang="zh-CN" sz="2000" dirty="0">
                  <a:solidFill>
                    <a:srgbClr val="000000"/>
                  </a:solidFill>
                  <a:latin typeface="Arial" panose="020B0604020202020204" pitchFamily="34" charset="0"/>
                </a:rPr>
                <a:t>center</a:t>
              </a:r>
              <a:endParaRPr lang="en-US" altLang="zh-CN" sz="2000" dirty="0">
                <a:solidFill>
                  <a:srgbClr val="000000"/>
                </a:solidFill>
                <a:latin typeface="Arial" panose="020B0604020202020204" pitchFamily="34" charset="0"/>
              </a:endParaRPr>
            </a:p>
          </p:txBody>
        </p:sp>
        <p:sp>
          <p:nvSpPr>
            <p:cNvPr id="28690" name="Text Box 52"/>
            <p:cNvSpPr txBox="1"/>
            <p:nvPr/>
          </p:nvSpPr>
          <p:spPr>
            <a:xfrm>
              <a:off x="4604" y="2273"/>
              <a:ext cx="427" cy="250"/>
            </a:xfrm>
            <a:prstGeom prst="rect">
              <a:avLst/>
            </a:prstGeom>
            <a:noFill/>
            <a:ln w="19050">
              <a:noFill/>
            </a:ln>
          </p:spPr>
          <p:txBody>
            <a:bodyPr wrap="none">
              <a:spAutoFit/>
            </a:bodyPr>
            <a:p>
              <a:pPr algn="ctr" eaLnBrk="0" hangingPunct="0"/>
              <a:r>
                <a:rPr lang="fr-BE" altLang="zh-CN" sz="2000" dirty="0">
                  <a:solidFill>
                    <a:srgbClr val="000000"/>
                  </a:solidFill>
                  <a:latin typeface="Arial" panose="020B0604020202020204" pitchFamily="34" charset="0"/>
                </a:rPr>
                <a:t>right</a:t>
              </a:r>
              <a:endParaRPr lang="en-US" altLang="zh-CN" sz="2000" dirty="0">
                <a:solidFill>
                  <a:srgbClr val="000000"/>
                </a:solidFill>
                <a:latin typeface="Arial" panose="020B0604020202020204" pitchFamily="34" charset="0"/>
              </a:endParaRPr>
            </a:p>
          </p:txBody>
        </p:sp>
        <p:sp>
          <p:nvSpPr>
            <p:cNvPr id="28691" name="Text Box 53"/>
            <p:cNvSpPr txBox="1"/>
            <p:nvPr/>
          </p:nvSpPr>
          <p:spPr>
            <a:xfrm>
              <a:off x="2392" y="3560"/>
              <a:ext cx="788" cy="442"/>
            </a:xfrm>
            <a:prstGeom prst="rect">
              <a:avLst/>
            </a:prstGeom>
            <a:noFill/>
            <a:ln w="19050">
              <a:noFill/>
            </a:ln>
          </p:spPr>
          <p:txBody>
            <a:bodyPr>
              <a:spAutoFit/>
            </a:bodyPr>
            <a:p>
              <a:pPr algn="ctr" eaLnBrk="0" hangingPunct="0"/>
              <a:r>
                <a:rPr lang="fr-BE" altLang="zh-CN" sz="2000" dirty="0">
                  <a:solidFill>
                    <a:srgbClr val="000000"/>
                  </a:solidFill>
                  <a:latin typeface="Arial" panose="020B0604020202020204" pitchFamily="34" charset="0"/>
                </a:rPr>
                <a:t>left surround</a:t>
              </a:r>
              <a:endParaRPr lang="en-US" altLang="zh-CN" sz="2000" dirty="0">
                <a:solidFill>
                  <a:srgbClr val="000000"/>
                </a:solidFill>
                <a:latin typeface="Arial" panose="020B0604020202020204" pitchFamily="34" charset="0"/>
              </a:endParaRPr>
            </a:p>
          </p:txBody>
        </p:sp>
        <p:sp>
          <p:nvSpPr>
            <p:cNvPr id="28692" name="Text Box 54"/>
            <p:cNvSpPr txBox="1"/>
            <p:nvPr/>
          </p:nvSpPr>
          <p:spPr>
            <a:xfrm>
              <a:off x="4859" y="3475"/>
              <a:ext cx="788" cy="442"/>
            </a:xfrm>
            <a:prstGeom prst="rect">
              <a:avLst/>
            </a:prstGeom>
            <a:noFill/>
            <a:ln w="19050">
              <a:noFill/>
            </a:ln>
          </p:spPr>
          <p:txBody>
            <a:bodyPr>
              <a:spAutoFit/>
            </a:bodyPr>
            <a:p>
              <a:pPr algn="ctr" eaLnBrk="0" hangingPunct="0"/>
              <a:r>
                <a:rPr lang="fr-BE" altLang="zh-CN" sz="2000" dirty="0">
                  <a:solidFill>
                    <a:srgbClr val="000000"/>
                  </a:solidFill>
                  <a:latin typeface="Arial" panose="020B0604020202020204" pitchFamily="34" charset="0"/>
                </a:rPr>
                <a:t>right surround</a:t>
              </a:r>
              <a:endParaRPr lang="en-US" altLang="zh-CN" sz="2000" dirty="0">
                <a:solidFill>
                  <a:srgbClr val="000000"/>
                </a:solidFill>
                <a:latin typeface="Arial" panose="020B0604020202020204" pitchFamily="34" charset="0"/>
              </a:endParaRPr>
            </a:p>
          </p:txBody>
        </p:sp>
        <p:sp>
          <p:nvSpPr>
            <p:cNvPr id="28693" name="AutoShape 55"/>
            <p:cNvSpPr/>
            <p:nvPr/>
          </p:nvSpPr>
          <p:spPr>
            <a:xfrm rot="-5400000">
              <a:off x="4859" y="1615"/>
              <a:ext cx="272" cy="1089"/>
            </a:xfrm>
            <a:prstGeom prst="can">
              <a:avLst>
                <a:gd name="adj" fmla="val 62130"/>
              </a:avLst>
            </a:prstGeom>
            <a:solidFill>
              <a:srgbClr val="FFFFFF"/>
            </a:solidFill>
            <a:ln w="19050" cap="flat" cmpd="sng">
              <a:solidFill>
                <a:schemeClr val="accent2"/>
              </a:solidFill>
              <a:prstDash val="solid"/>
              <a:headEnd type="none" w="med" len="med"/>
              <a:tailEnd type="none" w="med" len="med"/>
            </a:ln>
          </p:spPr>
          <p:txBody>
            <a:bodyPr wrap="none" anchor="ctr">
              <a:spAutoFit/>
            </a:bodyPr>
            <a:p>
              <a:endParaRPr lang="zh-CN" altLang="en-US" dirty="0">
                <a:latin typeface="Times New Roman" panose="02020603050405020304" pitchFamily="18" charset="0"/>
              </a:endParaRPr>
            </a:p>
          </p:txBody>
        </p:sp>
        <p:sp>
          <p:nvSpPr>
            <p:cNvPr id="28694" name="Text Box 56"/>
            <p:cNvSpPr txBox="1"/>
            <p:nvPr/>
          </p:nvSpPr>
          <p:spPr>
            <a:xfrm>
              <a:off x="4541" y="1843"/>
              <a:ext cx="907" cy="250"/>
            </a:xfrm>
            <a:prstGeom prst="rect">
              <a:avLst/>
            </a:prstGeom>
            <a:noFill/>
            <a:ln w="19050">
              <a:noFill/>
            </a:ln>
          </p:spPr>
          <p:txBody>
            <a:bodyPr wrap="none">
              <a:spAutoFit/>
            </a:bodyPr>
            <a:p>
              <a:pPr algn="ctr" eaLnBrk="0" hangingPunct="0"/>
              <a:r>
                <a:rPr lang="fr-BE" altLang="zh-CN" sz="2000" dirty="0">
                  <a:solidFill>
                    <a:srgbClr val="000000"/>
                  </a:solidFill>
                  <a:latin typeface="Arial" panose="020B0604020202020204" pitchFamily="34" charset="0"/>
                </a:rPr>
                <a:t>sub-woofer</a:t>
              </a:r>
              <a:endParaRPr lang="en-US" altLang="zh-CN" sz="2000" dirty="0">
                <a:solidFill>
                  <a:srgbClr val="00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8"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2970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29701" name="Rectangle 2"/>
          <p:cNvSpPr>
            <a:spLocks noGrp="1"/>
          </p:cNvSpPr>
          <p:nvPr>
            <p:ph type="title"/>
          </p:nvPr>
        </p:nvSpPr>
        <p:spPr>
          <a:xfrm>
            <a:off x="1371600" y="333375"/>
            <a:ext cx="7772400" cy="762000"/>
          </a:xfrm>
          <a:ln/>
        </p:spPr>
        <p:txBody>
          <a:bodyPr vert="horz" wrap="square" lIns="91440" tIns="45720" rIns="91440" bIns="45720" anchor="ctr"/>
          <a:p>
            <a:pPr eaLnBrk="1" hangingPunct="1"/>
            <a:r>
              <a:rPr lang="zh-CN" altLang="en-US" dirty="0">
                <a:latin typeface="Times New Roman" panose="02020603050405020304" pitchFamily="18" charset="0"/>
              </a:rPr>
              <a:t>虚拟现实工具</a:t>
            </a:r>
            <a:r>
              <a:rPr lang="en-US" altLang="zh-CN" dirty="0">
                <a:latin typeface="Times New Roman" panose="02020603050405020304" pitchFamily="18" charset="0"/>
              </a:rPr>
              <a:t>——</a:t>
            </a:r>
            <a:r>
              <a:rPr lang="zh-CN" altLang="en-US" dirty="0">
                <a:latin typeface="Times New Roman" panose="02020603050405020304" pitchFamily="18" charset="0"/>
              </a:rPr>
              <a:t>立体眼镜</a:t>
            </a:r>
            <a:endParaRPr lang="zh-CN" altLang="en-US" dirty="0">
              <a:latin typeface="Times New Roman" panose="02020603050405020304" pitchFamily="18" charset="0"/>
            </a:endParaRPr>
          </a:p>
        </p:txBody>
      </p:sp>
      <p:sp>
        <p:nvSpPr>
          <p:cNvPr id="29702" name="Rectangle 3"/>
          <p:cNvSpPr>
            <a:spLocks noGrp="1"/>
          </p:cNvSpPr>
          <p:nvPr>
            <p:ph idx="1"/>
          </p:nvPr>
        </p:nvSpPr>
        <p:spPr>
          <a:xfrm>
            <a:off x="1371600" y="1295400"/>
            <a:ext cx="7521575" cy="4724400"/>
          </a:xfrm>
          <a:ln/>
        </p:spPr>
        <p:txBody>
          <a:bodyPr vert="horz" wrap="square" lIns="91440" tIns="45720" rIns="91440" bIns="45720" anchor="t"/>
          <a:p>
            <a:pPr eaLnBrk="1" hangingPunct="1"/>
            <a:r>
              <a:rPr lang="zh-CN" altLang="en-US" dirty="0">
                <a:latin typeface="Times New Roman" panose="02020603050405020304" pitchFamily="18" charset="0"/>
              </a:rPr>
              <a:t>立体眼镜：</a:t>
            </a:r>
            <a:endParaRPr lang="zh-CN" altLang="en-US" dirty="0">
              <a:latin typeface="Times New Roman" panose="02020603050405020304" pitchFamily="18" charset="0"/>
            </a:endParaRPr>
          </a:p>
          <a:p>
            <a:pPr lvl="1" eaLnBrk="1" hangingPunct="1">
              <a:lnSpc>
                <a:spcPct val="120000"/>
              </a:lnSpc>
            </a:pPr>
            <a:r>
              <a:rPr lang="zh-CN" altLang="en-US" dirty="0">
                <a:latin typeface="楷体_GB2312" pitchFamily="49" charset="-122"/>
                <a:ea typeface="楷体_GB2312" pitchFamily="49" charset="-122"/>
              </a:rPr>
              <a:t>物体在双眼视网膜相对应的部位各自形成清晰的物像，由大脑皮质中枢将它们融合成一个物像。两只眼镜看到的物体角度并不相同，因此能感受物体的纵深</a:t>
            </a:r>
            <a:endParaRPr lang="zh-CN" altLang="en-US" dirty="0">
              <a:latin typeface="楷体_GB2312" pitchFamily="49" charset="-122"/>
              <a:ea typeface="楷体_GB2312" pitchFamily="49" charset="-122"/>
            </a:endParaRPr>
          </a:p>
          <a:p>
            <a:pPr lvl="1" eaLnBrk="1" hangingPunct="1">
              <a:lnSpc>
                <a:spcPct val="120000"/>
              </a:lnSpc>
            </a:pPr>
            <a:r>
              <a:rPr lang="zh-CN" altLang="en-US" dirty="0">
                <a:latin typeface="楷体_GB2312" pitchFamily="49" charset="-122"/>
                <a:ea typeface="楷体_GB2312" pitchFamily="49" charset="-122"/>
              </a:rPr>
              <a:t>光分法：红色镜片滤掉了</a:t>
            </a:r>
            <a:br>
              <a:rPr lang="zh-CN" altLang="en-US" dirty="0">
                <a:latin typeface="楷体_GB2312" pitchFamily="49" charset="-122"/>
                <a:ea typeface="楷体_GB2312" pitchFamily="49" charset="-122"/>
              </a:rPr>
            </a:br>
            <a:r>
              <a:rPr lang="zh-CN" altLang="en-US" dirty="0">
                <a:latin typeface="楷体_GB2312" pitchFamily="49" charset="-122"/>
                <a:ea typeface="楷体_GB2312" pitchFamily="49" charset="-122"/>
              </a:rPr>
              <a:t>红色的光，蓝色镜片滤掉</a:t>
            </a:r>
            <a:br>
              <a:rPr lang="zh-CN" altLang="en-US" dirty="0">
                <a:latin typeface="楷体_GB2312" pitchFamily="49" charset="-122"/>
                <a:ea typeface="楷体_GB2312" pitchFamily="49" charset="-122"/>
              </a:rPr>
            </a:br>
            <a:r>
              <a:rPr lang="zh-CN" altLang="en-US" dirty="0">
                <a:latin typeface="楷体_GB2312" pitchFamily="49" charset="-122"/>
                <a:ea typeface="楷体_GB2312" pitchFamily="49" charset="-122"/>
              </a:rPr>
              <a:t>了蓝色的光 </a:t>
            </a:r>
            <a:endParaRPr lang="zh-CN" altLang="en-US" dirty="0">
              <a:latin typeface="楷体_GB2312" pitchFamily="49" charset="-122"/>
              <a:ea typeface="楷体_GB2312" pitchFamily="49" charset="-122"/>
            </a:endParaRPr>
          </a:p>
          <a:p>
            <a:pPr lvl="1" eaLnBrk="1" hangingPunct="1">
              <a:lnSpc>
                <a:spcPct val="120000"/>
              </a:lnSpc>
            </a:pPr>
            <a:r>
              <a:rPr lang="zh-CN" altLang="en-US" dirty="0">
                <a:latin typeface="楷体_GB2312" pitchFamily="49" charset="-122"/>
                <a:ea typeface="楷体_GB2312" pitchFamily="49" charset="-122"/>
              </a:rPr>
              <a:t>时分法：分时显示左右眼图像</a:t>
            </a:r>
            <a:r>
              <a:rPr lang="zh-CN" altLang="en-US" dirty="0"/>
              <a:t> </a:t>
            </a:r>
            <a:endParaRPr lang="zh-CN" altLang="en-US" dirty="0"/>
          </a:p>
        </p:txBody>
      </p:sp>
      <p:pic>
        <p:nvPicPr>
          <p:cNvPr id="29703" name="Picture 4" descr="3D眼镜"/>
          <p:cNvPicPr>
            <a:picLocks noChangeAspect="1"/>
          </p:cNvPicPr>
          <p:nvPr/>
        </p:nvPicPr>
        <p:blipFill>
          <a:blip r:embed="rId1"/>
          <a:stretch>
            <a:fillRect/>
          </a:stretch>
        </p:blipFill>
        <p:spPr>
          <a:xfrm>
            <a:off x="6227763" y="3429000"/>
            <a:ext cx="2665412" cy="1998663"/>
          </a:xfrm>
          <a:prstGeom prst="rect">
            <a:avLst/>
          </a:prstGeom>
          <a:noFill/>
          <a:ln w="9525">
            <a:noFill/>
          </a:ln>
        </p:spPr>
      </p:pic>
      <p:pic>
        <p:nvPicPr>
          <p:cNvPr id="302085" name="Picture 5" descr="3D显示器"/>
          <p:cNvPicPr>
            <a:picLocks noChangeAspect="1"/>
          </p:cNvPicPr>
          <p:nvPr/>
        </p:nvPicPr>
        <p:blipFill>
          <a:blip r:embed="rId2"/>
          <a:stretch>
            <a:fillRect/>
          </a:stretch>
        </p:blipFill>
        <p:spPr>
          <a:xfrm>
            <a:off x="1908175" y="2133600"/>
            <a:ext cx="6057900" cy="3400425"/>
          </a:xfrm>
          <a:prstGeom prst="rect">
            <a:avLst/>
          </a:prstGeom>
          <a:noFill/>
          <a:ln w="9525">
            <a:noFill/>
          </a:ln>
        </p:spPr>
      </p:pic>
      <p:pic>
        <p:nvPicPr>
          <p:cNvPr id="302086" name="Picture 6" descr="交互式3D显示器"/>
          <p:cNvPicPr>
            <a:picLocks noChangeAspect="1"/>
          </p:cNvPicPr>
          <p:nvPr/>
        </p:nvPicPr>
        <p:blipFill>
          <a:blip r:embed="rId3"/>
          <a:stretch>
            <a:fillRect/>
          </a:stretch>
        </p:blipFill>
        <p:spPr>
          <a:xfrm>
            <a:off x="1835150" y="1484313"/>
            <a:ext cx="6840538" cy="4918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2085"/>
                                        </p:tgtEl>
                                        <p:attrNameLst>
                                          <p:attrName>style.visibility</p:attrName>
                                        </p:attrNameLst>
                                      </p:cBhvr>
                                      <p:to>
                                        <p:strVal val="visible"/>
                                      </p:to>
                                    </p:set>
                                    <p:animEffect transition="in" filter="wipe(up)">
                                      <p:cBhvr>
                                        <p:cTn id="7" dur="500"/>
                                        <p:tgtEl>
                                          <p:spTgt spid="302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2086"/>
                                        </p:tgtEl>
                                        <p:attrNameLst>
                                          <p:attrName>style.visibility</p:attrName>
                                        </p:attrNameLst>
                                      </p:cBhvr>
                                      <p:to>
                                        <p:strVal val="visible"/>
                                      </p:to>
                                    </p:set>
                                    <p:animEffect transition="in" filter="wipe(up)">
                                      <p:cBhvr>
                                        <p:cTn id="12" dur="500"/>
                                        <p:tgtEl>
                                          <p:spTgt spid="30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7"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3072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30725" name="Rectangle 2"/>
          <p:cNvSpPr>
            <a:spLocks noGrp="1"/>
          </p:cNvSpPr>
          <p:nvPr>
            <p:ph type="title"/>
          </p:nvPr>
        </p:nvSpPr>
        <p:spPr>
          <a:xfrm>
            <a:off x="1371600" y="333375"/>
            <a:ext cx="7772400" cy="762000"/>
          </a:xfrm>
          <a:ln/>
        </p:spPr>
        <p:txBody>
          <a:bodyPr vert="horz" wrap="square" lIns="91440" tIns="45720" rIns="91440" bIns="45720" anchor="ctr"/>
          <a:p>
            <a:pPr eaLnBrk="1" hangingPunct="1"/>
            <a:r>
              <a:rPr lang="zh-CN" altLang="en-US" dirty="0">
                <a:latin typeface="Times New Roman" panose="02020603050405020304" pitchFamily="18" charset="0"/>
              </a:rPr>
              <a:t>虚拟现实工具</a:t>
            </a:r>
            <a:r>
              <a:rPr lang="en-US" altLang="zh-CN" dirty="0">
                <a:latin typeface="Times New Roman" panose="02020603050405020304" pitchFamily="18" charset="0"/>
              </a:rPr>
              <a:t>——</a:t>
            </a:r>
            <a:r>
              <a:rPr lang="zh-CN" altLang="en-US" dirty="0">
                <a:latin typeface="Times New Roman" panose="02020603050405020304" pitchFamily="18" charset="0"/>
              </a:rPr>
              <a:t>数字手套</a:t>
            </a:r>
            <a:endParaRPr lang="zh-CN" altLang="en-US" dirty="0">
              <a:latin typeface="Times New Roman" panose="02020603050405020304" pitchFamily="18" charset="0"/>
            </a:endParaRPr>
          </a:p>
        </p:txBody>
      </p:sp>
      <p:sp>
        <p:nvSpPr>
          <p:cNvPr id="30726" name="Rectangle 3"/>
          <p:cNvSpPr>
            <a:spLocks noGrp="1"/>
          </p:cNvSpPr>
          <p:nvPr>
            <p:ph idx="1"/>
          </p:nvPr>
        </p:nvSpPr>
        <p:spPr>
          <a:xfrm>
            <a:off x="1371600" y="1295400"/>
            <a:ext cx="7521575" cy="4724400"/>
          </a:xfrm>
          <a:ln/>
        </p:spPr>
        <p:txBody>
          <a:bodyPr vert="horz" wrap="square" lIns="91440" tIns="45720" rIns="91440" bIns="45720" anchor="t"/>
          <a:p>
            <a:pPr eaLnBrk="1" hangingPunct="1"/>
            <a:r>
              <a:rPr lang="zh-CN" altLang="en-US" dirty="0">
                <a:latin typeface="Times New Roman" panose="02020603050405020304" pitchFamily="18" charset="0"/>
              </a:rPr>
              <a:t>数字手套：</a:t>
            </a:r>
            <a:endParaRPr lang="zh-CN" altLang="en-US" dirty="0">
              <a:latin typeface="Times New Roman" panose="02020603050405020304" pitchFamily="18" charset="0"/>
            </a:endParaRPr>
          </a:p>
          <a:p>
            <a:pPr lvl="1" eaLnBrk="1" hangingPunct="1">
              <a:lnSpc>
                <a:spcPct val="120000"/>
              </a:lnSpc>
            </a:pPr>
            <a:r>
              <a:rPr lang="zh-CN" altLang="en-US" dirty="0">
                <a:latin typeface="楷体_GB2312" pitchFamily="49" charset="-122"/>
                <a:ea typeface="楷体_GB2312" pitchFamily="49" charset="-122"/>
              </a:rPr>
              <a:t>跟踪使用者手部和手指的运动</a:t>
            </a:r>
            <a:endParaRPr lang="zh-CN" altLang="en-US" dirty="0">
              <a:latin typeface="楷体_GB2312" pitchFamily="49" charset="-122"/>
              <a:ea typeface="楷体_GB2312" pitchFamily="49" charset="-122"/>
            </a:endParaRPr>
          </a:p>
          <a:p>
            <a:pPr lvl="1" eaLnBrk="1" hangingPunct="1">
              <a:lnSpc>
                <a:spcPct val="120000"/>
              </a:lnSpc>
            </a:pPr>
            <a:r>
              <a:rPr lang="zh-CN" altLang="en-US" dirty="0">
                <a:latin typeface="楷体_GB2312" pitchFamily="49" charset="-122"/>
                <a:ea typeface="楷体_GB2312" pitchFamily="49" charset="-122"/>
              </a:rPr>
              <a:t>设有弯曲传感器，弯曲传感器由柔性电路板、力敏元件、弹性封装材料组成，通过导线连接至信号处理电路，把人手姿态准确实时地传递给虚拟环境  </a:t>
            </a:r>
            <a:endParaRPr lang="zh-CN" altLang="en-US" dirty="0">
              <a:latin typeface="楷体_GB2312" pitchFamily="49" charset="-122"/>
              <a:ea typeface="楷体_GB2312" pitchFamily="49" charset="-122"/>
            </a:endParaRPr>
          </a:p>
          <a:p>
            <a:pPr lvl="1" eaLnBrk="1" hangingPunct="1">
              <a:lnSpc>
                <a:spcPct val="120000"/>
              </a:lnSpc>
            </a:pPr>
            <a:r>
              <a:rPr lang="zh-CN" altLang="en-US" dirty="0">
                <a:latin typeface="楷体_GB2312" pitchFamily="49" charset="-122"/>
                <a:ea typeface="楷体_GB2312" pitchFamily="49" charset="-122"/>
              </a:rPr>
              <a:t>把与虚拟物体的接触信息</a:t>
            </a:r>
            <a:br>
              <a:rPr lang="zh-CN" altLang="en-US" dirty="0">
                <a:latin typeface="楷体_GB2312" pitchFamily="49" charset="-122"/>
                <a:ea typeface="楷体_GB2312" pitchFamily="49" charset="-122"/>
              </a:rPr>
            </a:br>
            <a:r>
              <a:rPr lang="zh-CN" altLang="en-US" dirty="0">
                <a:latin typeface="楷体_GB2312" pitchFamily="49" charset="-122"/>
                <a:ea typeface="楷体_GB2312" pitchFamily="49" charset="-122"/>
              </a:rPr>
              <a:t>反馈给操作者</a:t>
            </a:r>
            <a:r>
              <a:rPr lang="zh-CN" altLang="en-US" dirty="0"/>
              <a:t> </a:t>
            </a:r>
            <a:endParaRPr lang="zh-CN" altLang="en-US" dirty="0"/>
          </a:p>
        </p:txBody>
      </p:sp>
      <p:pic>
        <p:nvPicPr>
          <p:cNvPr id="303110" name="Picture 6" descr="数据手套"/>
          <p:cNvPicPr>
            <a:picLocks noChangeAspect="1"/>
          </p:cNvPicPr>
          <p:nvPr/>
        </p:nvPicPr>
        <p:blipFill>
          <a:blip r:embed="rId1"/>
          <a:stretch>
            <a:fillRect/>
          </a:stretch>
        </p:blipFill>
        <p:spPr>
          <a:xfrm>
            <a:off x="2700338" y="1989138"/>
            <a:ext cx="4897437" cy="3719512"/>
          </a:xfrm>
          <a:prstGeom prst="rect">
            <a:avLst/>
          </a:prstGeom>
          <a:noFill/>
          <a:ln w="9525">
            <a:noFill/>
          </a:ln>
        </p:spPr>
      </p:pic>
      <p:pic>
        <p:nvPicPr>
          <p:cNvPr id="30728" name="Picture 7" descr="数据手套1"/>
          <p:cNvPicPr>
            <a:picLocks noChangeAspect="1"/>
          </p:cNvPicPr>
          <p:nvPr/>
        </p:nvPicPr>
        <p:blipFill>
          <a:blip r:embed="rId2"/>
          <a:stretch>
            <a:fillRect/>
          </a:stretch>
        </p:blipFill>
        <p:spPr>
          <a:xfrm>
            <a:off x="5903913" y="4035425"/>
            <a:ext cx="3040062" cy="2279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3110"/>
                                        </p:tgtEl>
                                        <p:attrNameLst>
                                          <p:attrName>style.visibility</p:attrName>
                                        </p:attrNameLst>
                                      </p:cBhvr>
                                      <p:to>
                                        <p:strVal val="visible"/>
                                      </p:to>
                                    </p:set>
                                    <p:animEffect transition="in" filter="wipe(up)">
                                      <p:cBhvr>
                                        <p:cTn id="7" dur="500"/>
                                        <p:tgtEl>
                                          <p:spTgt spid="30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70"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410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4101"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键盘（1-1）</a:t>
            </a:r>
            <a:endParaRPr lang="zh-CN" altLang="en-US" dirty="0">
              <a:latin typeface="Times New Roman" panose="02020603050405020304" pitchFamily="18" charset="0"/>
            </a:endParaRPr>
          </a:p>
        </p:txBody>
      </p:sp>
      <p:sp>
        <p:nvSpPr>
          <p:cNvPr id="4102" name="Rectangle 16"/>
          <p:cNvSpPr>
            <a:spLocks noGrp="1"/>
          </p:cNvSpPr>
          <p:nvPr>
            <p:ph idx="1"/>
          </p:nvPr>
        </p:nvSpPr>
        <p:spPr>
          <a:xfrm>
            <a:off x="1371600" y="1295400"/>
            <a:ext cx="7010400" cy="5181600"/>
          </a:xfrm>
          <a:ln/>
        </p:spPr>
        <p:txBody>
          <a:bodyPr vert="horz" wrap="square" lIns="91440" tIns="45720" rIns="91440" bIns="45720" anchor="t"/>
          <a:p>
            <a:pPr eaLnBrk="1" hangingPunct="1"/>
            <a:r>
              <a:rPr lang="zh-CN" altLang="en-US" dirty="0">
                <a:latin typeface="Times New Roman" panose="02020603050405020304" pitchFamily="18" charset="0"/>
              </a:rPr>
              <a:t>键盘的结构与工作原理</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键的结构</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接触式</a:t>
            </a:r>
            <a:endParaRPr lang="zh-CN" altLang="en-US" dirty="0">
              <a:latin typeface="Times New Roman" panose="02020603050405020304" pitchFamily="18" charset="0"/>
            </a:endParaRPr>
          </a:p>
          <a:p>
            <a:pPr lvl="1" eaLnBrk="1" hangingPunct="1">
              <a:lnSpc>
                <a:spcPct val="120000"/>
              </a:lnSpc>
            </a:pPr>
            <a:endParaRPr lang="zh-CN" altLang="en-US" sz="3000" dirty="0">
              <a:latin typeface="Times New Roman" panose="02020603050405020304" pitchFamily="18" charset="0"/>
            </a:endParaRPr>
          </a:p>
          <a:p>
            <a:pPr lvl="1" eaLnBrk="1" hangingPunct="1">
              <a:lnSpc>
                <a:spcPct val="120000"/>
              </a:lnSpc>
            </a:pPr>
            <a:endParaRPr lang="zh-CN" altLang="en-US" sz="3000" dirty="0">
              <a:latin typeface="Times New Roman" panose="02020603050405020304" pitchFamily="18" charset="0"/>
            </a:endParaRPr>
          </a:p>
          <a:p>
            <a:pPr lvl="1" eaLnBrk="1" hangingPunct="1">
              <a:lnSpc>
                <a:spcPct val="220000"/>
              </a:lnSpc>
            </a:pPr>
            <a:endParaRPr lang="zh-CN" altLang="en-US" sz="3000" dirty="0">
              <a:latin typeface="Times New Roman" panose="02020603050405020304" pitchFamily="18" charset="0"/>
            </a:endParaRPr>
          </a:p>
          <a:p>
            <a:pPr lvl="2" eaLnBrk="1" hangingPunct="1">
              <a:lnSpc>
                <a:spcPct val="120000"/>
              </a:lnSpc>
            </a:pPr>
            <a:r>
              <a:rPr lang="zh-CN" altLang="en-US" dirty="0">
                <a:latin typeface="Times New Roman" panose="02020603050405020304" pitchFamily="18" charset="0"/>
              </a:rPr>
              <a:t>非接触式</a:t>
            </a:r>
            <a:endParaRPr lang="zh-CN" altLang="en-US" dirty="0">
              <a:latin typeface="Times New Roman" panose="02020603050405020304" pitchFamily="18" charset="0"/>
            </a:endParaRPr>
          </a:p>
          <a:p>
            <a:pPr lvl="3" eaLnBrk="1" hangingPunct="1">
              <a:lnSpc>
                <a:spcPct val="80000"/>
              </a:lnSpc>
              <a:buNone/>
            </a:pPr>
            <a:r>
              <a:rPr lang="zh-CN" altLang="en-US" dirty="0">
                <a:latin typeface="Times New Roman" panose="02020603050405020304" pitchFamily="18" charset="0"/>
              </a:rPr>
              <a:t>电容式、感应式</a:t>
            </a:r>
            <a:endParaRPr lang="zh-CN" altLang="en-US" sz="2600" dirty="0">
              <a:latin typeface="Times New Roman" panose="02020603050405020304" pitchFamily="18" charset="0"/>
            </a:endParaRPr>
          </a:p>
        </p:txBody>
      </p:sp>
      <p:grpSp>
        <p:nvGrpSpPr>
          <p:cNvPr id="4103" name="Group 104"/>
          <p:cNvGrpSpPr/>
          <p:nvPr/>
        </p:nvGrpSpPr>
        <p:grpSpPr>
          <a:xfrm>
            <a:off x="1720850" y="2867025"/>
            <a:ext cx="7661275" cy="2190750"/>
            <a:chOff x="2518" y="384"/>
            <a:chExt cx="5066" cy="2927"/>
          </a:xfrm>
        </p:grpSpPr>
        <p:grpSp>
          <p:nvGrpSpPr>
            <p:cNvPr id="4104" name="Group 40"/>
            <p:cNvGrpSpPr/>
            <p:nvPr/>
          </p:nvGrpSpPr>
          <p:grpSpPr>
            <a:xfrm>
              <a:off x="2518" y="443"/>
              <a:ext cx="805" cy="2498"/>
              <a:chOff x="192" y="443"/>
              <a:chExt cx="805" cy="2498"/>
            </a:xfrm>
          </p:grpSpPr>
          <p:grpSp>
            <p:nvGrpSpPr>
              <p:cNvPr id="4149" name="Group 41"/>
              <p:cNvGrpSpPr/>
              <p:nvPr/>
            </p:nvGrpSpPr>
            <p:grpSpPr>
              <a:xfrm>
                <a:off x="192" y="443"/>
                <a:ext cx="805" cy="2498"/>
                <a:chOff x="192" y="443"/>
                <a:chExt cx="805" cy="2498"/>
              </a:xfrm>
            </p:grpSpPr>
            <p:sp>
              <p:nvSpPr>
                <p:cNvPr id="4151" name="AutoShape 42"/>
                <p:cNvSpPr/>
                <p:nvPr/>
              </p:nvSpPr>
              <p:spPr>
                <a:xfrm flipV="1">
                  <a:off x="360" y="443"/>
                  <a:ext cx="443" cy="380"/>
                </a:xfrm>
                <a:custGeom>
                  <a:avLst/>
                  <a:gdLst>
                    <a:gd name="txL" fmla="*/ 4486 w 21600"/>
                    <a:gd name="txT" fmla="*/ 4491 h 21600"/>
                    <a:gd name="txR" fmla="*/ 17114 w 21600"/>
                    <a:gd name="txB" fmla="*/ 17109 h 21600"/>
                  </a:gdLst>
                  <a:ahLst/>
                  <a:cxnLst>
                    <a:cxn ang="0">
                      <a:pos x="8" y="3"/>
                    </a:cxn>
                    <a:cxn ang="0">
                      <a:pos x="5" y="7"/>
                    </a:cxn>
                    <a:cxn ang="0">
                      <a:pos x="1" y="3"/>
                    </a:cxn>
                    <a:cxn ang="0">
                      <a:pos x="5" y="0"/>
                    </a:cxn>
                  </a:cxnLst>
                  <a:rect l="txL" t="txT" r="txR" b="txB"/>
                  <a:pathLst>
                    <a:path w="21600" h="21600">
                      <a:moveTo>
                        <a:pt x="0" y="0"/>
                      </a:moveTo>
                      <a:lnTo>
                        <a:pt x="5400" y="21600"/>
                      </a:lnTo>
                      <a:lnTo>
                        <a:pt x="16200" y="21600"/>
                      </a:lnTo>
                      <a:lnTo>
                        <a:pt x="21600" y="0"/>
                      </a:lnTo>
                      <a:close/>
                    </a:path>
                  </a:pathLst>
                </a:custGeom>
                <a:solidFill>
                  <a:srgbClr val="FFFFFF">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4152" name="Rectangle 43"/>
                <p:cNvSpPr/>
                <p:nvPr/>
              </p:nvSpPr>
              <p:spPr>
                <a:xfrm>
                  <a:off x="488" y="818"/>
                  <a:ext cx="203" cy="1204"/>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53" name="Rectangle 44"/>
                <p:cNvSpPr/>
                <p:nvPr/>
              </p:nvSpPr>
              <p:spPr>
                <a:xfrm>
                  <a:off x="192" y="1620"/>
                  <a:ext cx="805" cy="1022"/>
                </a:xfrm>
                <a:prstGeom prst="rect">
                  <a:avLst/>
                </a:prstGeom>
                <a:no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nvGrpSpPr>
                <p:cNvPr id="4154" name="Group 45"/>
                <p:cNvGrpSpPr/>
                <p:nvPr/>
              </p:nvGrpSpPr>
              <p:grpSpPr>
                <a:xfrm>
                  <a:off x="358" y="1851"/>
                  <a:ext cx="463" cy="414"/>
                  <a:chOff x="2354" y="3675"/>
                  <a:chExt cx="750" cy="510"/>
                </a:xfrm>
              </p:grpSpPr>
              <p:sp>
                <p:nvSpPr>
                  <p:cNvPr id="4162" name="Line 46"/>
                  <p:cNvSpPr/>
                  <p:nvPr/>
                </p:nvSpPr>
                <p:spPr>
                  <a:xfrm>
                    <a:off x="2354" y="3675"/>
                    <a:ext cx="750" cy="0"/>
                  </a:xfrm>
                  <a:prstGeom prst="line">
                    <a:avLst/>
                  </a:prstGeom>
                  <a:ln w="9525" cap="flat" cmpd="sng">
                    <a:solidFill>
                      <a:srgbClr val="000000"/>
                    </a:solidFill>
                    <a:prstDash val="solid"/>
                    <a:headEnd type="none" w="med" len="med"/>
                    <a:tailEnd type="none" w="med" len="med"/>
                  </a:ln>
                </p:spPr>
              </p:sp>
              <p:sp>
                <p:nvSpPr>
                  <p:cNvPr id="4163" name="Line 47"/>
                  <p:cNvSpPr/>
                  <p:nvPr/>
                </p:nvSpPr>
                <p:spPr>
                  <a:xfrm>
                    <a:off x="2362" y="3684"/>
                    <a:ext cx="0" cy="336"/>
                  </a:xfrm>
                  <a:prstGeom prst="line">
                    <a:avLst/>
                  </a:prstGeom>
                  <a:ln w="9525" cap="flat" cmpd="sng">
                    <a:solidFill>
                      <a:srgbClr val="000000"/>
                    </a:solidFill>
                    <a:prstDash val="solid"/>
                    <a:headEnd type="none" w="med" len="med"/>
                    <a:tailEnd type="none" w="med" len="med"/>
                  </a:ln>
                </p:spPr>
              </p:sp>
              <p:sp>
                <p:nvSpPr>
                  <p:cNvPr id="4164" name="Line 48"/>
                  <p:cNvSpPr/>
                  <p:nvPr/>
                </p:nvSpPr>
                <p:spPr>
                  <a:xfrm>
                    <a:off x="3104" y="3684"/>
                    <a:ext cx="0" cy="336"/>
                  </a:xfrm>
                  <a:prstGeom prst="line">
                    <a:avLst/>
                  </a:prstGeom>
                  <a:ln w="9525" cap="flat" cmpd="sng">
                    <a:solidFill>
                      <a:srgbClr val="000000"/>
                    </a:solidFill>
                    <a:prstDash val="solid"/>
                    <a:headEnd type="none" w="med" len="med"/>
                    <a:tailEnd type="none" w="med" len="med"/>
                  </a:ln>
                </p:spPr>
              </p:sp>
              <p:sp>
                <p:nvSpPr>
                  <p:cNvPr id="4165" name="Line 49"/>
                  <p:cNvSpPr/>
                  <p:nvPr/>
                </p:nvSpPr>
                <p:spPr>
                  <a:xfrm>
                    <a:off x="2556" y="4185"/>
                    <a:ext cx="352" cy="0"/>
                  </a:xfrm>
                  <a:prstGeom prst="line">
                    <a:avLst/>
                  </a:prstGeom>
                  <a:ln w="9525" cap="flat" cmpd="sng">
                    <a:solidFill>
                      <a:srgbClr val="000000"/>
                    </a:solidFill>
                    <a:prstDash val="solid"/>
                    <a:headEnd type="none" w="med" len="med"/>
                    <a:tailEnd type="none" w="med" len="med"/>
                  </a:ln>
                </p:spPr>
              </p:sp>
              <p:sp>
                <p:nvSpPr>
                  <p:cNvPr id="4166" name="Line 50"/>
                  <p:cNvSpPr/>
                  <p:nvPr/>
                </p:nvSpPr>
                <p:spPr>
                  <a:xfrm flipH="1" flipV="1">
                    <a:off x="2354" y="4014"/>
                    <a:ext cx="204" cy="171"/>
                  </a:xfrm>
                  <a:prstGeom prst="line">
                    <a:avLst/>
                  </a:prstGeom>
                  <a:ln w="9525" cap="flat" cmpd="sng">
                    <a:solidFill>
                      <a:srgbClr val="000000"/>
                    </a:solidFill>
                    <a:prstDash val="solid"/>
                    <a:headEnd type="none" w="med" len="med"/>
                    <a:tailEnd type="none" w="med" len="med"/>
                  </a:ln>
                </p:spPr>
              </p:sp>
              <p:sp>
                <p:nvSpPr>
                  <p:cNvPr id="4167" name="Line 51"/>
                  <p:cNvSpPr/>
                  <p:nvPr/>
                </p:nvSpPr>
                <p:spPr>
                  <a:xfrm flipV="1">
                    <a:off x="2902" y="4020"/>
                    <a:ext cx="202" cy="159"/>
                  </a:xfrm>
                  <a:prstGeom prst="line">
                    <a:avLst/>
                  </a:prstGeom>
                  <a:ln w="9525" cap="flat" cmpd="sng">
                    <a:solidFill>
                      <a:srgbClr val="000000"/>
                    </a:solidFill>
                    <a:prstDash val="solid"/>
                    <a:headEnd type="none" w="med" len="med"/>
                    <a:tailEnd type="none" w="med" len="med"/>
                  </a:ln>
                </p:spPr>
              </p:sp>
            </p:grpSp>
            <p:grpSp>
              <p:nvGrpSpPr>
                <p:cNvPr id="4155" name="Group 52"/>
                <p:cNvGrpSpPr/>
                <p:nvPr/>
              </p:nvGrpSpPr>
              <p:grpSpPr>
                <a:xfrm>
                  <a:off x="752" y="2289"/>
                  <a:ext cx="83" cy="652"/>
                  <a:chOff x="2992" y="4215"/>
                  <a:chExt cx="135" cy="804"/>
                </a:xfrm>
              </p:grpSpPr>
              <p:sp>
                <p:nvSpPr>
                  <p:cNvPr id="4160" name="Line 53"/>
                  <p:cNvSpPr/>
                  <p:nvPr/>
                </p:nvSpPr>
                <p:spPr>
                  <a:xfrm>
                    <a:off x="2992" y="4215"/>
                    <a:ext cx="0" cy="804"/>
                  </a:xfrm>
                  <a:prstGeom prst="line">
                    <a:avLst/>
                  </a:prstGeom>
                  <a:ln w="9525" cap="flat" cmpd="sng">
                    <a:solidFill>
                      <a:srgbClr val="000000"/>
                    </a:solidFill>
                    <a:prstDash val="solid"/>
                    <a:headEnd type="none" w="med" len="med"/>
                    <a:tailEnd type="none" w="med" len="med"/>
                  </a:ln>
                </p:spPr>
              </p:sp>
              <p:sp>
                <p:nvSpPr>
                  <p:cNvPr id="4161" name="AutoShape 54"/>
                  <p:cNvSpPr/>
                  <p:nvPr/>
                </p:nvSpPr>
                <p:spPr>
                  <a:xfrm rot="5400000" flipH="1">
                    <a:off x="2984" y="4222"/>
                    <a:ext cx="150" cy="135"/>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grpSp>
              <p:nvGrpSpPr>
                <p:cNvPr id="4156" name="Group 55"/>
                <p:cNvGrpSpPr/>
                <p:nvPr/>
              </p:nvGrpSpPr>
              <p:grpSpPr>
                <a:xfrm flipH="1">
                  <a:off x="858" y="2289"/>
                  <a:ext cx="83" cy="652"/>
                  <a:chOff x="2992" y="4215"/>
                  <a:chExt cx="135" cy="804"/>
                </a:xfrm>
              </p:grpSpPr>
              <p:sp>
                <p:nvSpPr>
                  <p:cNvPr id="4158" name="Line 56"/>
                  <p:cNvSpPr/>
                  <p:nvPr/>
                </p:nvSpPr>
                <p:spPr>
                  <a:xfrm>
                    <a:off x="2992" y="4215"/>
                    <a:ext cx="0" cy="804"/>
                  </a:xfrm>
                  <a:prstGeom prst="line">
                    <a:avLst/>
                  </a:prstGeom>
                  <a:ln w="9525" cap="flat" cmpd="sng">
                    <a:solidFill>
                      <a:srgbClr val="000000"/>
                    </a:solidFill>
                    <a:prstDash val="solid"/>
                    <a:headEnd type="none" w="med" len="med"/>
                    <a:tailEnd type="none" w="med" len="med"/>
                  </a:ln>
                </p:spPr>
              </p:sp>
              <p:sp>
                <p:nvSpPr>
                  <p:cNvPr id="4159" name="AutoShape 57"/>
                  <p:cNvSpPr/>
                  <p:nvPr/>
                </p:nvSpPr>
                <p:spPr>
                  <a:xfrm rot="5400000" flipH="1">
                    <a:off x="2984" y="4222"/>
                    <a:ext cx="150" cy="135"/>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sp>
              <p:nvSpPr>
                <p:cNvPr id="4157" name="Freeform 58"/>
                <p:cNvSpPr/>
                <p:nvPr/>
              </p:nvSpPr>
              <p:spPr>
                <a:xfrm>
                  <a:off x="398" y="866"/>
                  <a:ext cx="377" cy="324"/>
                </a:xfrm>
                <a:custGeom>
                  <a:avLst/>
                  <a:gdLst>
                    <a:gd name="txL" fmla="*/ 0 w 612"/>
                    <a:gd name="txT" fmla="*/ 0 h 399"/>
                    <a:gd name="txR" fmla="*/ 612 w 612"/>
                    <a:gd name="txB" fmla="*/ 399 h 399"/>
                  </a:gdLst>
                  <a:ahLst/>
                  <a:cxnLst>
                    <a:cxn ang="0">
                      <a:pos x="86" y="0"/>
                    </a:cxn>
                    <a:cxn ang="0">
                      <a:pos x="21" y="24"/>
                    </a:cxn>
                    <a:cxn ang="0">
                      <a:pos x="12" y="61"/>
                    </a:cxn>
                    <a:cxn ang="0">
                      <a:pos x="95" y="85"/>
                    </a:cxn>
                    <a:cxn ang="0">
                      <a:pos x="192" y="110"/>
                    </a:cxn>
                    <a:cxn ang="0">
                      <a:pos x="349" y="207"/>
                    </a:cxn>
                    <a:cxn ang="0">
                      <a:pos x="363" y="256"/>
                    </a:cxn>
                    <a:cxn ang="0">
                      <a:pos x="290" y="324"/>
                    </a:cxn>
                  </a:cxnLst>
                  <a:rect l="txL" t="txT" r="txR" b="txB"/>
                  <a:pathLst>
                    <a:path w="612" h="399">
                      <a:moveTo>
                        <a:pt x="140" y="0"/>
                      </a:moveTo>
                      <a:cubicBezTo>
                        <a:pt x="97" y="9"/>
                        <a:pt x="54" y="18"/>
                        <a:pt x="34" y="30"/>
                      </a:cubicBezTo>
                      <a:cubicBezTo>
                        <a:pt x="14" y="42"/>
                        <a:pt x="0" y="63"/>
                        <a:pt x="20" y="75"/>
                      </a:cubicBezTo>
                      <a:cubicBezTo>
                        <a:pt x="40" y="87"/>
                        <a:pt x="105" y="95"/>
                        <a:pt x="154" y="105"/>
                      </a:cubicBezTo>
                      <a:cubicBezTo>
                        <a:pt x="203" y="115"/>
                        <a:pt x="243" y="110"/>
                        <a:pt x="312" y="135"/>
                      </a:cubicBezTo>
                      <a:cubicBezTo>
                        <a:pt x="381" y="160"/>
                        <a:pt x="520" y="225"/>
                        <a:pt x="566" y="255"/>
                      </a:cubicBezTo>
                      <a:cubicBezTo>
                        <a:pt x="612" y="285"/>
                        <a:pt x="606" y="291"/>
                        <a:pt x="590" y="315"/>
                      </a:cubicBezTo>
                      <a:cubicBezTo>
                        <a:pt x="574" y="339"/>
                        <a:pt x="522" y="369"/>
                        <a:pt x="470" y="399"/>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150" name="Freeform 59"/>
              <p:cNvSpPr/>
              <p:nvPr/>
            </p:nvSpPr>
            <p:spPr>
              <a:xfrm>
                <a:off x="408" y="1226"/>
                <a:ext cx="377" cy="324"/>
              </a:xfrm>
              <a:custGeom>
                <a:avLst/>
                <a:gdLst>
                  <a:gd name="txL" fmla="*/ 0 w 612"/>
                  <a:gd name="txT" fmla="*/ 0 h 399"/>
                  <a:gd name="txR" fmla="*/ 612 w 612"/>
                  <a:gd name="txB" fmla="*/ 399 h 399"/>
                </a:gdLst>
                <a:ahLst/>
                <a:cxnLst>
                  <a:cxn ang="0">
                    <a:pos x="86" y="0"/>
                  </a:cxn>
                  <a:cxn ang="0">
                    <a:pos x="21" y="24"/>
                  </a:cxn>
                  <a:cxn ang="0">
                    <a:pos x="12" y="61"/>
                  </a:cxn>
                  <a:cxn ang="0">
                    <a:pos x="95" y="85"/>
                  </a:cxn>
                  <a:cxn ang="0">
                    <a:pos x="192" y="110"/>
                  </a:cxn>
                  <a:cxn ang="0">
                    <a:pos x="349" y="207"/>
                  </a:cxn>
                  <a:cxn ang="0">
                    <a:pos x="363" y="256"/>
                  </a:cxn>
                  <a:cxn ang="0">
                    <a:pos x="290" y="324"/>
                  </a:cxn>
                </a:cxnLst>
                <a:rect l="txL" t="txT" r="txR" b="txB"/>
                <a:pathLst>
                  <a:path w="612" h="399">
                    <a:moveTo>
                      <a:pt x="140" y="0"/>
                    </a:moveTo>
                    <a:cubicBezTo>
                      <a:pt x="97" y="9"/>
                      <a:pt x="54" y="18"/>
                      <a:pt x="34" y="30"/>
                    </a:cubicBezTo>
                    <a:cubicBezTo>
                      <a:pt x="14" y="42"/>
                      <a:pt x="0" y="63"/>
                      <a:pt x="20" y="75"/>
                    </a:cubicBezTo>
                    <a:cubicBezTo>
                      <a:pt x="40" y="87"/>
                      <a:pt x="105" y="95"/>
                      <a:pt x="154" y="105"/>
                    </a:cubicBezTo>
                    <a:cubicBezTo>
                      <a:pt x="203" y="115"/>
                      <a:pt x="243" y="110"/>
                      <a:pt x="312" y="135"/>
                    </a:cubicBezTo>
                    <a:cubicBezTo>
                      <a:pt x="381" y="160"/>
                      <a:pt x="520" y="225"/>
                      <a:pt x="566" y="255"/>
                    </a:cubicBezTo>
                    <a:cubicBezTo>
                      <a:pt x="612" y="285"/>
                      <a:pt x="606" y="291"/>
                      <a:pt x="590" y="315"/>
                    </a:cubicBezTo>
                    <a:cubicBezTo>
                      <a:pt x="574" y="339"/>
                      <a:pt x="522" y="369"/>
                      <a:pt x="470" y="399"/>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105" name="AutoShape 60"/>
            <p:cNvSpPr/>
            <p:nvPr/>
          </p:nvSpPr>
          <p:spPr>
            <a:xfrm>
              <a:off x="3471" y="384"/>
              <a:ext cx="425" cy="244"/>
            </a:xfrm>
            <a:prstGeom prst="callout1">
              <a:avLst>
                <a:gd name="adj1" fmla="val 59801"/>
                <a:gd name="adj2" fmla="val -17394"/>
                <a:gd name="adj3" fmla="val 126912"/>
                <a:gd name="adj4" fmla="val -105361"/>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键帽</a:t>
              </a:r>
              <a:endParaRPr lang="zh-CN" altLang="en-US" sz="1800" dirty="0">
                <a:latin typeface="Times New Roman" panose="02020603050405020304" pitchFamily="18" charset="0"/>
                <a:ea typeface="宋体" panose="02010600030101010101" pitchFamily="2" charset="-122"/>
              </a:endParaRPr>
            </a:p>
          </p:txBody>
        </p:sp>
        <p:sp>
          <p:nvSpPr>
            <p:cNvPr id="4106" name="AutoShape 61"/>
            <p:cNvSpPr/>
            <p:nvPr/>
          </p:nvSpPr>
          <p:spPr>
            <a:xfrm>
              <a:off x="3416" y="725"/>
              <a:ext cx="926" cy="244"/>
            </a:xfrm>
            <a:prstGeom prst="callout1">
              <a:avLst>
                <a:gd name="adj1" fmla="val 29509"/>
                <a:gd name="adj2" fmla="val -5185"/>
                <a:gd name="adj3" fmla="val 138935"/>
                <a:gd name="adj4" fmla="val -38014"/>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恢复弹簧</a:t>
              </a:r>
              <a:endParaRPr lang="zh-CN" altLang="en-US" sz="1800" dirty="0">
                <a:latin typeface="Times New Roman" panose="02020603050405020304" pitchFamily="18" charset="0"/>
                <a:ea typeface="宋体" panose="02010600030101010101" pitchFamily="2" charset="-122"/>
              </a:endParaRPr>
            </a:p>
          </p:txBody>
        </p:sp>
        <p:sp>
          <p:nvSpPr>
            <p:cNvPr id="4107" name="AutoShape 62"/>
            <p:cNvSpPr/>
            <p:nvPr/>
          </p:nvSpPr>
          <p:spPr>
            <a:xfrm>
              <a:off x="3315" y="1394"/>
              <a:ext cx="657" cy="244"/>
            </a:xfrm>
            <a:prstGeom prst="callout1">
              <a:avLst>
                <a:gd name="adj1" fmla="val 59801"/>
                <a:gd name="adj2" fmla="val -11259"/>
                <a:gd name="adj3" fmla="val 138870"/>
                <a:gd name="adj4" fmla="val -53565"/>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键杆</a:t>
              </a:r>
              <a:endParaRPr lang="zh-CN" altLang="en-US" sz="1800" dirty="0">
                <a:latin typeface="Times New Roman" panose="02020603050405020304" pitchFamily="18" charset="0"/>
                <a:ea typeface="宋体" panose="02010600030101010101" pitchFamily="2" charset="-122"/>
              </a:endParaRPr>
            </a:p>
          </p:txBody>
        </p:sp>
        <p:sp>
          <p:nvSpPr>
            <p:cNvPr id="4108" name="AutoShape 63"/>
            <p:cNvSpPr/>
            <p:nvPr/>
          </p:nvSpPr>
          <p:spPr>
            <a:xfrm>
              <a:off x="3491" y="1691"/>
              <a:ext cx="657" cy="244"/>
            </a:xfrm>
            <a:prstGeom prst="callout1">
              <a:avLst>
                <a:gd name="adj1" fmla="val 59801"/>
                <a:gd name="adj2" fmla="val -11259"/>
                <a:gd name="adj3" fmla="val 183722"/>
                <a:gd name="adj4" fmla="val -85176"/>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键块</a:t>
              </a:r>
              <a:endParaRPr lang="zh-CN" altLang="en-US" sz="1800" dirty="0">
                <a:latin typeface="Times New Roman" panose="02020603050405020304" pitchFamily="18" charset="0"/>
                <a:ea typeface="宋体" panose="02010600030101010101" pitchFamily="2" charset="-122"/>
              </a:endParaRPr>
            </a:p>
          </p:txBody>
        </p:sp>
        <p:sp>
          <p:nvSpPr>
            <p:cNvPr id="4109" name="AutoShape 64"/>
            <p:cNvSpPr/>
            <p:nvPr/>
          </p:nvSpPr>
          <p:spPr>
            <a:xfrm>
              <a:off x="3621" y="2277"/>
              <a:ext cx="657" cy="244"/>
            </a:xfrm>
            <a:prstGeom prst="callout1">
              <a:avLst>
                <a:gd name="adj1" fmla="val 59801"/>
                <a:gd name="adj2" fmla="val -11259"/>
                <a:gd name="adj3" fmla="val 138870"/>
                <a:gd name="adj4" fmla="val -53565"/>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触点</a:t>
              </a:r>
              <a:endParaRPr lang="zh-CN" altLang="en-US" sz="1800" dirty="0">
                <a:latin typeface="Times New Roman" panose="02020603050405020304" pitchFamily="18" charset="0"/>
                <a:ea typeface="宋体" panose="02010600030101010101" pitchFamily="2" charset="-122"/>
              </a:endParaRPr>
            </a:p>
          </p:txBody>
        </p:sp>
        <p:grpSp>
          <p:nvGrpSpPr>
            <p:cNvPr id="4110" name="Group 65"/>
            <p:cNvGrpSpPr/>
            <p:nvPr/>
          </p:nvGrpSpPr>
          <p:grpSpPr>
            <a:xfrm>
              <a:off x="4246" y="432"/>
              <a:ext cx="1093" cy="2434"/>
              <a:chOff x="1920" y="432"/>
              <a:chExt cx="1093" cy="2434"/>
            </a:xfrm>
          </p:grpSpPr>
          <p:sp>
            <p:nvSpPr>
              <p:cNvPr id="4135" name="AutoShape 66"/>
              <p:cNvSpPr/>
              <p:nvPr/>
            </p:nvSpPr>
            <p:spPr>
              <a:xfrm flipV="1">
                <a:off x="2175" y="432"/>
                <a:ext cx="444" cy="379"/>
              </a:xfrm>
              <a:custGeom>
                <a:avLst/>
                <a:gdLst>
                  <a:gd name="txL" fmla="*/ 4524 w 21600"/>
                  <a:gd name="txT" fmla="*/ 4502 h 21600"/>
                  <a:gd name="txR" fmla="*/ 17124 w 21600"/>
                  <a:gd name="txB" fmla="*/ 17098 h 21600"/>
                </a:gdLst>
                <a:ahLst/>
                <a:cxnLst>
                  <a:cxn ang="0">
                    <a:pos x="8" y="3"/>
                  </a:cxn>
                  <a:cxn ang="0">
                    <a:pos x="5" y="7"/>
                  </a:cxn>
                  <a:cxn ang="0">
                    <a:pos x="1" y="3"/>
                  </a:cxn>
                  <a:cxn ang="0">
                    <a:pos x="5" y="0"/>
                  </a:cxn>
                </a:cxnLst>
                <a:rect l="txL" t="txT" r="txR" b="txB"/>
                <a:pathLst>
                  <a:path w="21600" h="21600">
                    <a:moveTo>
                      <a:pt x="0" y="0"/>
                    </a:moveTo>
                    <a:lnTo>
                      <a:pt x="5400" y="21600"/>
                    </a:lnTo>
                    <a:lnTo>
                      <a:pt x="16200" y="21600"/>
                    </a:lnTo>
                    <a:lnTo>
                      <a:pt x="21600" y="0"/>
                    </a:lnTo>
                    <a:close/>
                  </a:path>
                </a:pathLst>
              </a:custGeom>
              <a:solidFill>
                <a:srgbClr val="FFFFFF">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4136" name="Rectangle 67"/>
              <p:cNvSpPr/>
              <p:nvPr/>
            </p:nvSpPr>
            <p:spPr>
              <a:xfrm>
                <a:off x="2303" y="806"/>
                <a:ext cx="204" cy="1204"/>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37" name="Freeform 68"/>
              <p:cNvSpPr/>
              <p:nvPr/>
            </p:nvSpPr>
            <p:spPr>
              <a:xfrm>
                <a:off x="2213" y="855"/>
                <a:ext cx="377" cy="323"/>
              </a:xfrm>
              <a:custGeom>
                <a:avLst/>
                <a:gdLst>
                  <a:gd name="txL" fmla="*/ 0 w 612"/>
                  <a:gd name="txT" fmla="*/ 0 h 399"/>
                  <a:gd name="txR" fmla="*/ 612 w 612"/>
                  <a:gd name="txB" fmla="*/ 399 h 399"/>
                </a:gdLst>
                <a:ahLst/>
                <a:cxnLst>
                  <a:cxn ang="0">
                    <a:pos x="86" y="0"/>
                  </a:cxn>
                  <a:cxn ang="0">
                    <a:pos x="21" y="24"/>
                  </a:cxn>
                  <a:cxn ang="0">
                    <a:pos x="12" y="61"/>
                  </a:cxn>
                  <a:cxn ang="0">
                    <a:pos x="95" y="85"/>
                  </a:cxn>
                  <a:cxn ang="0">
                    <a:pos x="192" y="109"/>
                  </a:cxn>
                  <a:cxn ang="0">
                    <a:pos x="349" y="206"/>
                  </a:cxn>
                  <a:cxn ang="0">
                    <a:pos x="363" y="255"/>
                  </a:cxn>
                  <a:cxn ang="0">
                    <a:pos x="290" y="323"/>
                  </a:cxn>
                </a:cxnLst>
                <a:rect l="txL" t="txT" r="txR" b="txB"/>
                <a:pathLst>
                  <a:path w="612" h="399">
                    <a:moveTo>
                      <a:pt x="140" y="0"/>
                    </a:moveTo>
                    <a:cubicBezTo>
                      <a:pt x="97" y="9"/>
                      <a:pt x="54" y="18"/>
                      <a:pt x="34" y="30"/>
                    </a:cubicBezTo>
                    <a:cubicBezTo>
                      <a:pt x="14" y="42"/>
                      <a:pt x="0" y="63"/>
                      <a:pt x="20" y="75"/>
                    </a:cubicBezTo>
                    <a:cubicBezTo>
                      <a:pt x="40" y="87"/>
                      <a:pt x="105" y="95"/>
                      <a:pt x="154" y="105"/>
                    </a:cubicBezTo>
                    <a:cubicBezTo>
                      <a:pt x="203" y="115"/>
                      <a:pt x="243" y="110"/>
                      <a:pt x="312" y="135"/>
                    </a:cubicBezTo>
                    <a:cubicBezTo>
                      <a:pt x="381" y="160"/>
                      <a:pt x="520" y="225"/>
                      <a:pt x="566" y="255"/>
                    </a:cubicBezTo>
                    <a:cubicBezTo>
                      <a:pt x="612" y="285"/>
                      <a:pt x="606" y="291"/>
                      <a:pt x="590" y="315"/>
                    </a:cubicBezTo>
                    <a:cubicBezTo>
                      <a:pt x="574" y="339"/>
                      <a:pt x="522" y="369"/>
                      <a:pt x="470" y="399"/>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138" name="Freeform 69"/>
              <p:cNvSpPr/>
              <p:nvPr/>
            </p:nvSpPr>
            <p:spPr>
              <a:xfrm>
                <a:off x="2223" y="1215"/>
                <a:ext cx="377" cy="323"/>
              </a:xfrm>
              <a:custGeom>
                <a:avLst/>
                <a:gdLst>
                  <a:gd name="txL" fmla="*/ 0 w 612"/>
                  <a:gd name="txT" fmla="*/ 0 h 399"/>
                  <a:gd name="txR" fmla="*/ 612 w 612"/>
                  <a:gd name="txB" fmla="*/ 399 h 399"/>
                </a:gdLst>
                <a:ahLst/>
                <a:cxnLst>
                  <a:cxn ang="0">
                    <a:pos x="86" y="0"/>
                  </a:cxn>
                  <a:cxn ang="0">
                    <a:pos x="21" y="24"/>
                  </a:cxn>
                  <a:cxn ang="0">
                    <a:pos x="12" y="61"/>
                  </a:cxn>
                  <a:cxn ang="0">
                    <a:pos x="95" y="85"/>
                  </a:cxn>
                  <a:cxn ang="0">
                    <a:pos x="192" y="109"/>
                  </a:cxn>
                  <a:cxn ang="0">
                    <a:pos x="349" y="206"/>
                  </a:cxn>
                  <a:cxn ang="0">
                    <a:pos x="363" y="255"/>
                  </a:cxn>
                  <a:cxn ang="0">
                    <a:pos x="290" y="323"/>
                  </a:cxn>
                </a:cxnLst>
                <a:rect l="txL" t="txT" r="txR" b="txB"/>
                <a:pathLst>
                  <a:path w="612" h="399">
                    <a:moveTo>
                      <a:pt x="140" y="0"/>
                    </a:moveTo>
                    <a:cubicBezTo>
                      <a:pt x="97" y="9"/>
                      <a:pt x="54" y="18"/>
                      <a:pt x="34" y="30"/>
                    </a:cubicBezTo>
                    <a:cubicBezTo>
                      <a:pt x="14" y="42"/>
                      <a:pt x="0" y="63"/>
                      <a:pt x="20" y="75"/>
                    </a:cubicBezTo>
                    <a:cubicBezTo>
                      <a:pt x="40" y="87"/>
                      <a:pt x="105" y="95"/>
                      <a:pt x="154" y="105"/>
                    </a:cubicBezTo>
                    <a:cubicBezTo>
                      <a:pt x="203" y="115"/>
                      <a:pt x="243" y="110"/>
                      <a:pt x="312" y="135"/>
                    </a:cubicBezTo>
                    <a:cubicBezTo>
                      <a:pt x="381" y="160"/>
                      <a:pt x="520" y="225"/>
                      <a:pt x="566" y="255"/>
                    </a:cubicBezTo>
                    <a:cubicBezTo>
                      <a:pt x="612" y="285"/>
                      <a:pt x="606" y="291"/>
                      <a:pt x="590" y="315"/>
                    </a:cubicBezTo>
                    <a:cubicBezTo>
                      <a:pt x="574" y="339"/>
                      <a:pt x="522" y="369"/>
                      <a:pt x="470" y="399"/>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139" name="Freeform 70"/>
              <p:cNvSpPr/>
              <p:nvPr/>
            </p:nvSpPr>
            <p:spPr>
              <a:xfrm>
                <a:off x="2210" y="1536"/>
                <a:ext cx="377" cy="323"/>
              </a:xfrm>
              <a:custGeom>
                <a:avLst/>
                <a:gdLst>
                  <a:gd name="txL" fmla="*/ 0 w 612"/>
                  <a:gd name="txT" fmla="*/ 0 h 399"/>
                  <a:gd name="txR" fmla="*/ 612 w 612"/>
                  <a:gd name="txB" fmla="*/ 399 h 399"/>
                </a:gdLst>
                <a:ahLst/>
                <a:cxnLst>
                  <a:cxn ang="0">
                    <a:pos x="86" y="0"/>
                  </a:cxn>
                  <a:cxn ang="0">
                    <a:pos x="21" y="24"/>
                  </a:cxn>
                  <a:cxn ang="0">
                    <a:pos x="12" y="61"/>
                  </a:cxn>
                  <a:cxn ang="0">
                    <a:pos x="95" y="85"/>
                  </a:cxn>
                  <a:cxn ang="0">
                    <a:pos x="192" y="109"/>
                  </a:cxn>
                  <a:cxn ang="0">
                    <a:pos x="349" y="206"/>
                  </a:cxn>
                  <a:cxn ang="0">
                    <a:pos x="363" y="255"/>
                  </a:cxn>
                  <a:cxn ang="0">
                    <a:pos x="290" y="323"/>
                  </a:cxn>
                </a:cxnLst>
                <a:rect l="txL" t="txT" r="txR" b="txB"/>
                <a:pathLst>
                  <a:path w="612" h="399">
                    <a:moveTo>
                      <a:pt x="140" y="0"/>
                    </a:moveTo>
                    <a:cubicBezTo>
                      <a:pt x="97" y="9"/>
                      <a:pt x="54" y="18"/>
                      <a:pt x="34" y="30"/>
                    </a:cubicBezTo>
                    <a:cubicBezTo>
                      <a:pt x="14" y="42"/>
                      <a:pt x="0" y="63"/>
                      <a:pt x="20" y="75"/>
                    </a:cubicBezTo>
                    <a:cubicBezTo>
                      <a:pt x="40" y="87"/>
                      <a:pt x="105" y="95"/>
                      <a:pt x="154" y="105"/>
                    </a:cubicBezTo>
                    <a:cubicBezTo>
                      <a:pt x="203" y="115"/>
                      <a:pt x="243" y="110"/>
                      <a:pt x="312" y="135"/>
                    </a:cubicBezTo>
                    <a:cubicBezTo>
                      <a:pt x="381" y="160"/>
                      <a:pt x="520" y="225"/>
                      <a:pt x="566" y="255"/>
                    </a:cubicBezTo>
                    <a:cubicBezTo>
                      <a:pt x="612" y="285"/>
                      <a:pt x="606" y="291"/>
                      <a:pt x="590" y="315"/>
                    </a:cubicBezTo>
                    <a:cubicBezTo>
                      <a:pt x="574" y="339"/>
                      <a:pt x="522" y="369"/>
                      <a:pt x="470" y="399"/>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140" name="Line 71"/>
              <p:cNvSpPr/>
              <p:nvPr/>
            </p:nvSpPr>
            <p:spPr>
              <a:xfrm>
                <a:off x="1920" y="1859"/>
                <a:ext cx="1044" cy="0"/>
              </a:xfrm>
              <a:prstGeom prst="line">
                <a:avLst/>
              </a:prstGeom>
              <a:ln w="9525" cap="flat" cmpd="sng">
                <a:solidFill>
                  <a:srgbClr val="000000"/>
                </a:solidFill>
                <a:prstDash val="solid"/>
                <a:headEnd type="none" w="med" len="med"/>
                <a:tailEnd type="none" w="med" len="med"/>
              </a:ln>
            </p:spPr>
          </p:sp>
          <p:sp>
            <p:nvSpPr>
              <p:cNvPr id="4141" name="Rectangle 72"/>
              <p:cNvSpPr/>
              <p:nvPr/>
            </p:nvSpPr>
            <p:spPr>
              <a:xfrm>
                <a:off x="2068" y="2010"/>
                <a:ext cx="712" cy="341"/>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42" name="AutoShape 73"/>
              <p:cNvSpPr/>
              <p:nvPr/>
            </p:nvSpPr>
            <p:spPr>
              <a:xfrm flipH="1">
                <a:off x="1980" y="2465"/>
                <a:ext cx="832" cy="401"/>
              </a:xfrm>
              <a:prstGeom prst="flowChartDelay">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nvGrpSpPr>
              <p:cNvPr id="4143" name="Group 74"/>
              <p:cNvGrpSpPr/>
              <p:nvPr/>
            </p:nvGrpSpPr>
            <p:grpSpPr>
              <a:xfrm rot="-5400000" flipH="1">
                <a:off x="2707" y="2352"/>
                <a:ext cx="109" cy="495"/>
                <a:chOff x="2992" y="4215"/>
                <a:chExt cx="135" cy="804"/>
              </a:xfrm>
            </p:grpSpPr>
            <p:sp>
              <p:nvSpPr>
                <p:cNvPr id="4147" name="Line 75"/>
                <p:cNvSpPr/>
                <p:nvPr/>
              </p:nvSpPr>
              <p:spPr>
                <a:xfrm>
                  <a:off x="2992" y="4215"/>
                  <a:ext cx="0" cy="804"/>
                </a:xfrm>
                <a:prstGeom prst="line">
                  <a:avLst/>
                </a:prstGeom>
                <a:ln w="9525" cap="flat" cmpd="sng">
                  <a:solidFill>
                    <a:srgbClr val="000000"/>
                  </a:solidFill>
                  <a:prstDash val="solid"/>
                  <a:headEnd type="none" w="med" len="med"/>
                  <a:tailEnd type="none" w="med" len="med"/>
                </a:ln>
              </p:spPr>
            </p:sp>
            <p:sp>
              <p:nvSpPr>
                <p:cNvPr id="4148" name="AutoShape 76"/>
                <p:cNvSpPr/>
                <p:nvPr/>
              </p:nvSpPr>
              <p:spPr>
                <a:xfrm rot="5400000" flipH="1">
                  <a:off x="2984" y="4222"/>
                  <a:ext cx="150" cy="135"/>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grpSp>
            <p:nvGrpSpPr>
              <p:cNvPr id="4144" name="Group 77"/>
              <p:cNvGrpSpPr/>
              <p:nvPr/>
            </p:nvGrpSpPr>
            <p:grpSpPr>
              <a:xfrm rot="-5400000">
                <a:off x="2710" y="2510"/>
                <a:ext cx="110" cy="495"/>
                <a:chOff x="2992" y="4215"/>
                <a:chExt cx="135" cy="804"/>
              </a:xfrm>
            </p:grpSpPr>
            <p:sp>
              <p:nvSpPr>
                <p:cNvPr id="4145" name="Line 78"/>
                <p:cNvSpPr/>
                <p:nvPr/>
              </p:nvSpPr>
              <p:spPr>
                <a:xfrm>
                  <a:off x="2992" y="4215"/>
                  <a:ext cx="0" cy="804"/>
                </a:xfrm>
                <a:prstGeom prst="line">
                  <a:avLst/>
                </a:prstGeom>
                <a:ln w="9525" cap="flat" cmpd="sng">
                  <a:solidFill>
                    <a:srgbClr val="000000"/>
                  </a:solidFill>
                  <a:prstDash val="solid"/>
                  <a:headEnd type="none" w="med" len="med"/>
                  <a:tailEnd type="none" w="med" len="med"/>
                </a:ln>
              </p:spPr>
            </p:sp>
            <p:sp>
              <p:nvSpPr>
                <p:cNvPr id="4146" name="AutoShape 79"/>
                <p:cNvSpPr/>
                <p:nvPr/>
              </p:nvSpPr>
              <p:spPr>
                <a:xfrm rot="5400000" flipH="1">
                  <a:off x="2984" y="4222"/>
                  <a:ext cx="150" cy="135"/>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grpSp>
        <p:sp>
          <p:nvSpPr>
            <p:cNvPr id="4111" name="AutoShape 80"/>
            <p:cNvSpPr/>
            <p:nvPr/>
          </p:nvSpPr>
          <p:spPr>
            <a:xfrm>
              <a:off x="5371" y="1852"/>
              <a:ext cx="657" cy="244"/>
            </a:xfrm>
            <a:prstGeom prst="callout1">
              <a:avLst>
                <a:gd name="adj1" fmla="val 59801"/>
                <a:gd name="adj2" fmla="val -11259"/>
                <a:gd name="adj3" fmla="val 138870"/>
                <a:gd name="adj4" fmla="val -53565"/>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磁铁</a:t>
              </a:r>
              <a:endParaRPr lang="zh-CN" altLang="en-US" sz="1800" dirty="0">
                <a:latin typeface="Times New Roman" panose="02020603050405020304" pitchFamily="18" charset="0"/>
                <a:ea typeface="宋体" panose="02010600030101010101" pitchFamily="2" charset="-122"/>
              </a:endParaRPr>
            </a:p>
          </p:txBody>
        </p:sp>
        <p:sp>
          <p:nvSpPr>
            <p:cNvPr id="4112" name="AutoShape 81"/>
            <p:cNvSpPr/>
            <p:nvPr/>
          </p:nvSpPr>
          <p:spPr>
            <a:xfrm>
              <a:off x="5366" y="2278"/>
              <a:ext cx="657" cy="244"/>
            </a:xfrm>
            <a:prstGeom prst="callout1">
              <a:avLst>
                <a:gd name="adj1" fmla="val 59801"/>
                <a:gd name="adj2" fmla="val -11259"/>
                <a:gd name="adj3" fmla="val 138870"/>
                <a:gd name="adj4" fmla="val -53565"/>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密封玻管</a:t>
              </a:r>
              <a:endParaRPr lang="zh-CN" altLang="en-US" sz="1800" dirty="0">
                <a:latin typeface="Times New Roman" panose="02020603050405020304" pitchFamily="18" charset="0"/>
                <a:ea typeface="宋体" panose="02010600030101010101" pitchFamily="2" charset="-122"/>
              </a:endParaRPr>
            </a:p>
          </p:txBody>
        </p:sp>
        <p:grpSp>
          <p:nvGrpSpPr>
            <p:cNvPr id="4113" name="Group 82"/>
            <p:cNvGrpSpPr/>
            <p:nvPr/>
          </p:nvGrpSpPr>
          <p:grpSpPr>
            <a:xfrm>
              <a:off x="5542" y="791"/>
              <a:ext cx="1188" cy="487"/>
              <a:chOff x="3216" y="791"/>
              <a:chExt cx="1188" cy="487"/>
            </a:xfrm>
          </p:grpSpPr>
          <p:grpSp>
            <p:nvGrpSpPr>
              <p:cNvPr id="4120" name="Group 83"/>
              <p:cNvGrpSpPr/>
              <p:nvPr/>
            </p:nvGrpSpPr>
            <p:grpSpPr>
              <a:xfrm>
                <a:off x="3221" y="791"/>
                <a:ext cx="1173" cy="175"/>
                <a:chOff x="7582" y="3204"/>
                <a:chExt cx="1904" cy="216"/>
              </a:xfrm>
            </p:grpSpPr>
            <p:sp>
              <p:nvSpPr>
                <p:cNvPr id="4132" name="Line 84"/>
                <p:cNvSpPr/>
                <p:nvPr/>
              </p:nvSpPr>
              <p:spPr>
                <a:xfrm>
                  <a:off x="7582" y="3420"/>
                  <a:ext cx="592" cy="0"/>
                </a:xfrm>
                <a:prstGeom prst="line">
                  <a:avLst/>
                </a:prstGeom>
                <a:ln w="9525" cap="flat" cmpd="sng">
                  <a:solidFill>
                    <a:srgbClr val="000000"/>
                  </a:solidFill>
                  <a:prstDash val="solid"/>
                  <a:headEnd type="none" w="med" len="med"/>
                  <a:tailEnd type="none" w="med" len="med"/>
                </a:ln>
              </p:spPr>
            </p:sp>
            <p:sp>
              <p:nvSpPr>
                <p:cNvPr id="4133" name="Line 85"/>
                <p:cNvSpPr/>
                <p:nvPr/>
              </p:nvSpPr>
              <p:spPr>
                <a:xfrm>
                  <a:off x="8894" y="3411"/>
                  <a:ext cx="592" cy="0"/>
                </a:xfrm>
                <a:prstGeom prst="line">
                  <a:avLst/>
                </a:prstGeom>
                <a:ln w="9525" cap="flat" cmpd="sng">
                  <a:solidFill>
                    <a:srgbClr val="000000"/>
                  </a:solidFill>
                  <a:prstDash val="solid"/>
                  <a:headEnd type="none" w="med" len="med"/>
                  <a:tailEnd type="none" w="med" len="med"/>
                </a:ln>
              </p:spPr>
            </p:sp>
            <p:sp>
              <p:nvSpPr>
                <p:cNvPr id="4134" name="Freeform 86"/>
                <p:cNvSpPr/>
                <p:nvPr/>
              </p:nvSpPr>
              <p:spPr>
                <a:xfrm>
                  <a:off x="8168" y="3204"/>
                  <a:ext cx="726" cy="210"/>
                </a:xfrm>
                <a:custGeom>
                  <a:avLst/>
                  <a:gdLst>
                    <a:gd name="txL" fmla="*/ 0 w 726"/>
                    <a:gd name="txT" fmla="*/ 0 h 298"/>
                    <a:gd name="txR" fmla="*/ 726 w 726"/>
                    <a:gd name="txB" fmla="*/ 298 h 298"/>
                  </a:gdLst>
                  <a:ahLst/>
                  <a:cxnLst>
                    <a:cxn ang="0">
                      <a:pos x="0" y="210"/>
                    </a:cxn>
                    <a:cxn ang="0">
                      <a:pos x="44" y="125"/>
                    </a:cxn>
                    <a:cxn ang="0">
                      <a:pos x="186" y="30"/>
                    </a:cxn>
                    <a:cxn ang="0">
                      <a:pos x="404" y="3"/>
                    </a:cxn>
                    <a:cxn ang="0">
                      <a:pos x="592" y="45"/>
                    </a:cxn>
                    <a:cxn ang="0">
                      <a:pos x="682" y="125"/>
                    </a:cxn>
                    <a:cxn ang="0">
                      <a:pos x="726" y="204"/>
                    </a:cxn>
                  </a:cxnLst>
                  <a:rect l="txL" t="txT" r="txR" b="txB"/>
                  <a:pathLst>
                    <a:path w="726" h="298">
                      <a:moveTo>
                        <a:pt x="0" y="298"/>
                      </a:moveTo>
                      <a:cubicBezTo>
                        <a:pt x="6" y="259"/>
                        <a:pt x="13" y="220"/>
                        <a:pt x="44" y="178"/>
                      </a:cubicBezTo>
                      <a:cubicBezTo>
                        <a:pt x="75" y="136"/>
                        <a:pt x="126" y="72"/>
                        <a:pt x="186" y="43"/>
                      </a:cubicBezTo>
                      <a:cubicBezTo>
                        <a:pt x="246" y="14"/>
                        <a:pt x="336" y="0"/>
                        <a:pt x="404" y="4"/>
                      </a:cubicBezTo>
                      <a:cubicBezTo>
                        <a:pt x="472" y="8"/>
                        <a:pt x="546" y="35"/>
                        <a:pt x="592" y="64"/>
                      </a:cubicBezTo>
                      <a:cubicBezTo>
                        <a:pt x="638" y="93"/>
                        <a:pt x="660" y="140"/>
                        <a:pt x="682" y="178"/>
                      </a:cubicBezTo>
                      <a:cubicBezTo>
                        <a:pt x="704" y="216"/>
                        <a:pt x="715" y="252"/>
                        <a:pt x="726" y="289"/>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121" name="Line 87"/>
              <p:cNvSpPr/>
              <p:nvPr/>
            </p:nvSpPr>
            <p:spPr>
              <a:xfrm>
                <a:off x="3230" y="1074"/>
                <a:ext cx="364" cy="1"/>
              </a:xfrm>
              <a:prstGeom prst="line">
                <a:avLst/>
              </a:prstGeom>
              <a:ln w="9525" cap="flat" cmpd="sng">
                <a:solidFill>
                  <a:srgbClr val="000000"/>
                </a:solidFill>
                <a:prstDash val="solid"/>
                <a:headEnd type="none" w="med" len="med"/>
                <a:tailEnd type="none" w="med" len="med"/>
              </a:ln>
            </p:spPr>
          </p:sp>
          <p:sp>
            <p:nvSpPr>
              <p:cNvPr id="4122" name="Line 88"/>
              <p:cNvSpPr/>
              <p:nvPr/>
            </p:nvSpPr>
            <p:spPr>
              <a:xfrm>
                <a:off x="4038" y="1067"/>
                <a:ext cx="365" cy="1"/>
              </a:xfrm>
              <a:prstGeom prst="line">
                <a:avLst/>
              </a:prstGeom>
              <a:ln w="9525" cap="flat" cmpd="sng">
                <a:solidFill>
                  <a:srgbClr val="000000"/>
                </a:solidFill>
                <a:prstDash val="solid"/>
                <a:headEnd type="none" w="med" len="med"/>
                <a:tailEnd type="none" w="med" len="med"/>
              </a:ln>
            </p:spPr>
          </p:sp>
          <p:sp>
            <p:nvSpPr>
              <p:cNvPr id="4123" name="Freeform 89"/>
              <p:cNvSpPr/>
              <p:nvPr/>
            </p:nvSpPr>
            <p:spPr>
              <a:xfrm>
                <a:off x="3591" y="893"/>
                <a:ext cx="447" cy="176"/>
              </a:xfrm>
              <a:custGeom>
                <a:avLst/>
                <a:gdLst>
                  <a:gd name="txL" fmla="*/ 0 w 726"/>
                  <a:gd name="txT" fmla="*/ 0 h 298"/>
                  <a:gd name="txR" fmla="*/ 726 w 726"/>
                  <a:gd name="txB" fmla="*/ 298 h 298"/>
                </a:gdLst>
                <a:ahLst/>
                <a:cxnLst>
                  <a:cxn ang="0">
                    <a:pos x="0" y="176"/>
                  </a:cxn>
                  <a:cxn ang="0">
                    <a:pos x="27" y="105"/>
                  </a:cxn>
                  <a:cxn ang="0">
                    <a:pos x="115" y="25"/>
                  </a:cxn>
                  <a:cxn ang="0">
                    <a:pos x="249" y="2"/>
                  </a:cxn>
                  <a:cxn ang="0">
                    <a:pos x="364" y="38"/>
                  </a:cxn>
                  <a:cxn ang="0">
                    <a:pos x="420" y="105"/>
                  </a:cxn>
                  <a:cxn ang="0">
                    <a:pos x="447" y="171"/>
                  </a:cxn>
                </a:cxnLst>
                <a:rect l="txL" t="txT" r="txR" b="txB"/>
                <a:pathLst>
                  <a:path w="726" h="298">
                    <a:moveTo>
                      <a:pt x="0" y="298"/>
                    </a:moveTo>
                    <a:cubicBezTo>
                      <a:pt x="6" y="259"/>
                      <a:pt x="13" y="220"/>
                      <a:pt x="44" y="178"/>
                    </a:cubicBezTo>
                    <a:cubicBezTo>
                      <a:pt x="75" y="136"/>
                      <a:pt x="126" y="72"/>
                      <a:pt x="186" y="43"/>
                    </a:cubicBezTo>
                    <a:cubicBezTo>
                      <a:pt x="246" y="14"/>
                      <a:pt x="336" y="0"/>
                      <a:pt x="404" y="4"/>
                    </a:cubicBezTo>
                    <a:cubicBezTo>
                      <a:pt x="472" y="8"/>
                      <a:pt x="546" y="35"/>
                      <a:pt x="592" y="64"/>
                    </a:cubicBezTo>
                    <a:cubicBezTo>
                      <a:pt x="638" y="93"/>
                      <a:pt x="660" y="140"/>
                      <a:pt x="682" y="178"/>
                    </a:cubicBezTo>
                    <a:cubicBezTo>
                      <a:pt x="704" y="216"/>
                      <a:pt x="715" y="252"/>
                      <a:pt x="726" y="289"/>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124" name="Line 90"/>
              <p:cNvSpPr/>
              <p:nvPr/>
            </p:nvSpPr>
            <p:spPr>
              <a:xfrm>
                <a:off x="3221" y="966"/>
                <a:ext cx="0" cy="312"/>
              </a:xfrm>
              <a:prstGeom prst="line">
                <a:avLst/>
              </a:prstGeom>
              <a:ln w="9525" cap="flat" cmpd="sng">
                <a:solidFill>
                  <a:srgbClr val="000000"/>
                </a:solidFill>
                <a:prstDash val="solid"/>
                <a:headEnd type="none" w="med" len="med"/>
                <a:tailEnd type="none" w="med" len="med"/>
              </a:ln>
            </p:spPr>
          </p:sp>
          <p:sp>
            <p:nvSpPr>
              <p:cNvPr id="4125" name="Line 91"/>
              <p:cNvSpPr/>
              <p:nvPr/>
            </p:nvSpPr>
            <p:spPr>
              <a:xfrm>
                <a:off x="4404" y="959"/>
                <a:ext cx="0" cy="312"/>
              </a:xfrm>
              <a:prstGeom prst="line">
                <a:avLst/>
              </a:prstGeom>
              <a:ln w="9525" cap="flat" cmpd="sng">
                <a:solidFill>
                  <a:srgbClr val="000000"/>
                </a:solidFill>
                <a:prstDash val="solid"/>
                <a:headEnd type="none" w="med" len="med"/>
                <a:tailEnd type="none" w="med" len="med"/>
              </a:ln>
            </p:spPr>
          </p:sp>
          <p:sp>
            <p:nvSpPr>
              <p:cNvPr id="4126" name="Line 92"/>
              <p:cNvSpPr/>
              <p:nvPr/>
            </p:nvSpPr>
            <p:spPr>
              <a:xfrm>
                <a:off x="3216" y="1278"/>
                <a:ext cx="1188" cy="0"/>
              </a:xfrm>
              <a:prstGeom prst="line">
                <a:avLst/>
              </a:prstGeom>
              <a:ln w="9525" cap="flat" cmpd="sng">
                <a:solidFill>
                  <a:srgbClr val="000000"/>
                </a:solidFill>
                <a:prstDash val="solid"/>
                <a:headEnd type="none" w="med" len="med"/>
                <a:tailEnd type="none" w="med" len="med"/>
              </a:ln>
            </p:spPr>
          </p:sp>
          <p:sp>
            <p:nvSpPr>
              <p:cNvPr id="4127" name="Line 93"/>
              <p:cNvSpPr/>
              <p:nvPr/>
            </p:nvSpPr>
            <p:spPr>
              <a:xfrm>
                <a:off x="3221" y="1185"/>
                <a:ext cx="1178" cy="0"/>
              </a:xfrm>
              <a:prstGeom prst="line">
                <a:avLst/>
              </a:prstGeom>
              <a:ln w="9525" cap="flat" cmpd="sng">
                <a:solidFill>
                  <a:srgbClr val="000000"/>
                </a:solidFill>
                <a:prstDash val="solid"/>
                <a:headEnd type="none" w="med" len="med"/>
                <a:tailEnd type="none" w="med" len="med"/>
              </a:ln>
            </p:spPr>
          </p:sp>
          <p:sp>
            <p:nvSpPr>
              <p:cNvPr id="4128" name="Line 94"/>
              <p:cNvSpPr/>
              <p:nvPr/>
            </p:nvSpPr>
            <p:spPr>
              <a:xfrm>
                <a:off x="3591" y="1076"/>
                <a:ext cx="0" cy="97"/>
              </a:xfrm>
              <a:prstGeom prst="line">
                <a:avLst/>
              </a:prstGeom>
              <a:ln w="9525" cap="flat" cmpd="sng">
                <a:solidFill>
                  <a:srgbClr val="000000"/>
                </a:solidFill>
                <a:prstDash val="solid"/>
                <a:headEnd type="none" w="med" len="med"/>
                <a:tailEnd type="none" w="med" len="med"/>
              </a:ln>
            </p:spPr>
          </p:sp>
          <p:sp>
            <p:nvSpPr>
              <p:cNvPr id="4129" name="Line 95"/>
              <p:cNvSpPr/>
              <p:nvPr/>
            </p:nvSpPr>
            <p:spPr>
              <a:xfrm>
                <a:off x="4034" y="1076"/>
                <a:ext cx="0" cy="97"/>
              </a:xfrm>
              <a:prstGeom prst="line">
                <a:avLst/>
              </a:prstGeom>
              <a:ln w="9525" cap="flat" cmpd="sng">
                <a:solidFill>
                  <a:srgbClr val="000000"/>
                </a:solidFill>
                <a:prstDash val="solid"/>
                <a:headEnd type="none" w="med" len="med"/>
                <a:tailEnd type="none" w="med" len="med"/>
              </a:ln>
            </p:spPr>
          </p:sp>
          <p:sp>
            <p:nvSpPr>
              <p:cNvPr id="4130" name="Rectangle 96" descr="宽下对角线"/>
              <p:cNvSpPr/>
              <p:nvPr/>
            </p:nvSpPr>
            <p:spPr>
              <a:xfrm>
                <a:off x="3226" y="1076"/>
                <a:ext cx="365" cy="105"/>
              </a:xfrm>
              <a:prstGeom prst="rect">
                <a:avLst/>
              </a:prstGeom>
              <a:pattFill prst="wdDnDiag">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31" name="Rectangle 97" descr="宽下对角线"/>
              <p:cNvSpPr/>
              <p:nvPr/>
            </p:nvSpPr>
            <p:spPr>
              <a:xfrm>
                <a:off x="4031" y="1069"/>
                <a:ext cx="364" cy="104"/>
              </a:xfrm>
              <a:prstGeom prst="rect">
                <a:avLst/>
              </a:prstGeom>
              <a:pattFill prst="wdDnDiag">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sp>
          <p:nvSpPr>
            <p:cNvPr id="4114" name="AutoShape 98"/>
            <p:cNvSpPr/>
            <p:nvPr/>
          </p:nvSpPr>
          <p:spPr>
            <a:xfrm>
              <a:off x="6484" y="480"/>
              <a:ext cx="656" cy="244"/>
            </a:xfrm>
            <a:prstGeom prst="callout1">
              <a:avLst>
                <a:gd name="adj1" fmla="val 59801"/>
                <a:gd name="adj2" fmla="val -11259"/>
                <a:gd name="adj3" fmla="val 138870"/>
                <a:gd name="adj4" fmla="val -53565"/>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薄膜</a:t>
              </a:r>
              <a:endParaRPr lang="zh-CN" altLang="en-US" sz="1800" dirty="0">
                <a:latin typeface="Times New Roman" panose="02020603050405020304" pitchFamily="18" charset="0"/>
                <a:ea typeface="宋体" panose="02010600030101010101" pitchFamily="2" charset="-122"/>
              </a:endParaRPr>
            </a:p>
          </p:txBody>
        </p:sp>
        <p:sp>
          <p:nvSpPr>
            <p:cNvPr id="4115" name="AutoShape 99"/>
            <p:cNvSpPr/>
            <p:nvPr/>
          </p:nvSpPr>
          <p:spPr>
            <a:xfrm>
              <a:off x="6927" y="803"/>
              <a:ext cx="657" cy="245"/>
            </a:xfrm>
            <a:prstGeom prst="callout1">
              <a:avLst>
                <a:gd name="adj1" fmla="val 59801"/>
                <a:gd name="adj2" fmla="val -11259"/>
                <a:gd name="adj3" fmla="val 138870"/>
                <a:gd name="adj4" fmla="val -53565"/>
              </a:avLst>
            </a:prstGeom>
            <a:noFill/>
            <a:ln w="9525" cap="flat" cmpd="sng">
              <a:solidFill>
                <a:srgbClr val="000000"/>
              </a:solidFill>
              <a:prstDash val="solid"/>
              <a:miter/>
              <a:headEnd type="none" w="med" len="med"/>
              <a:tailEnd type="none" w="med" len="med"/>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衬垫</a:t>
              </a:r>
              <a:endParaRPr lang="zh-CN" altLang="en-US" sz="1800" dirty="0">
                <a:latin typeface="Times New Roman" panose="02020603050405020304" pitchFamily="18" charset="0"/>
                <a:ea typeface="宋体" panose="02010600030101010101" pitchFamily="2" charset="-122"/>
              </a:endParaRPr>
            </a:p>
          </p:txBody>
        </p:sp>
        <p:sp>
          <p:nvSpPr>
            <p:cNvPr id="4116" name="AutoShape 100"/>
            <p:cNvSpPr/>
            <p:nvPr/>
          </p:nvSpPr>
          <p:spPr>
            <a:xfrm>
              <a:off x="5637" y="1290"/>
              <a:ext cx="657" cy="244"/>
            </a:xfrm>
            <a:prstGeom prst="callout1">
              <a:avLst>
                <a:gd name="adj1" fmla="val 59801"/>
                <a:gd name="adj2" fmla="val 111259"/>
                <a:gd name="adj3" fmla="val -10630"/>
                <a:gd name="adj4" fmla="val 153375"/>
              </a:avLst>
            </a:prstGeom>
            <a:noFill/>
            <a:ln w="9525" cap="flat" cmpd="sng">
              <a:solidFill>
                <a:srgbClr val="000000"/>
              </a:solidFill>
              <a:prstDash val="solid"/>
              <a:miter/>
              <a:headEnd type="none" w="med" len="med"/>
              <a:tailEnd type="none" w="med" len="med"/>
            </a:ln>
          </p:spPr>
          <p:txBody>
            <a:bodyPr lIns="0" tIns="0" rIns="0" bIns="0"/>
            <a:p>
              <a:pPr algn="r" eaLnBrk="0" hangingPunct="0"/>
              <a:r>
                <a:rPr lang="zh-CN" altLang="en-US" sz="1800" dirty="0">
                  <a:latin typeface="Times New Roman" panose="02020603050405020304" pitchFamily="18" charset="0"/>
                  <a:ea typeface="宋体" panose="02010600030101010101" pitchFamily="2" charset="-122"/>
                </a:rPr>
                <a:t>基底</a:t>
              </a:r>
              <a:endParaRPr lang="zh-CN" altLang="en-US" sz="1800" dirty="0">
                <a:latin typeface="Times New Roman" panose="02020603050405020304" pitchFamily="18" charset="0"/>
                <a:ea typeface="宋体" panose="02010600030101010101" pitchFamily="2" charset="-122"/>
              </a:endParaRPr>
            </a:p>
          </p:txBody>
        </p:sp>
        <p:sp>
          <p:nvSpPr>
            <p:cNvPr id="4117" name="Text Box 101"/>
            <p:cNvSpPr txBox="1"/>
            <p:nvPr/>
          </p:nvSpPr>
          <p:spPr>
            <a:xfrm>
              <a:off x="2650" y="3043"/>
              <a:ext cx="972" cy="238"/>
            </a:xfrm>
            <a:prstGeom prst="rect">
              <a:avLst/>
            </a:prstGeom>
            <a:noFill/>
            <a:ln w="9525">
              <a:noFill/>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机械键</a:t>
              </a:r>
              <a:endParaRPr lang="zh-CN" altLang="en-US" sz="1800" dirty="0">
                <a:latin typeface="Times New Roman" panose="02020603050405020304" pitchFamily="18" charset="0"/>
                <a:ea typeface="宋体" panose="02010600030101010101" pitchFamily="2" charset="-122"/>
              </a:endParaRPr>
            </a:p>
          </p:txBody>
        </p:sp>
        <p:sp>
          <p:nvSpPr>
            <p:cNvPr id="4118" name="Text Box 102"/>
            <p:cNvSpPr txBox="1"/>
            <p:nvPr/>
          </p:nvSpPr>
          <p:spPr>
            <a:xfrm>
              <a:off x="4438" y="3072"/>
              <a:ext cx="985" cy="239"/>
            </a:xfrm>
            <a:prstGeom prst="rect">
              <a:avLst/>
            </a:prstGeom>
            <a:noFill/>
            <a:ln w="9525">
              <a:noFill/>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干簧键</a:t>
              </a:r>
              <a:endParaRPr lang="zh-CN" altLang="en-US" sz="1800" dirty="0">
                <a:latin typeface="Times New Roman" panose="02020603050405020304" pitchFamily="18" charset="0"/>
                <a:ea typeface="宋体" panose="02010600030101010101" pitchFamily="2" charset="-122"/>
              </a:endParaRPr>
            </a:p>
          </p:txBody>
        </p:sp>
        <p:sp>
          <p:nvSpPr>
            <p:cNvPr id="4119" name="Text Box 103"/>
            <p:cNvSpPr txBox="1"/>
            <p:nvPr/>
          </p:nvSpPr>
          <p:spPr>
            <a:xfrm>
              <a:off x="5926" y="1680"/>
              <a:ext cx="1535" cy="239"/>
            </a:xfrm>
            <a:prstGeom prst="rect">
              <a:avLst/>
            </a:prstGeom>
            <a:noFill/>
            <a:ln w="9525">
              <a:noFill/>
            </a:ln>
          </p:spPr>
          <p:txBody>
            <a:bodyPr lIns="0" tIns="0" rIns="0" bIns="0"/>
            <a:p>
              <a:pPr algn="just" eaLnBrk="0" hangingPunct="0"/>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短行程触摸键</a:t>
              </a:r>
              <a:endParaRPr lang="zh-CN" altLang="en-US" sz="1800"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6"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3174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31749" name="Rectangle 2"/>
          <p:cNvSpPr>
            <a:spLocks noGrp="1"/>
          </p:cNvSpPr>
          <p:nvPr>
            <p:ph type="title"/>
          </p:nvPr>
        </p:nvSpPr>
        <p:spPr>
          <a:xfrm>
            <a:off x="1371600" y="333375"/>
            <a:ext cx="7772400" cy="762000"/>
          </a:xfrm>
          <a:ln/>
        </p:spPr>
        <p:txBody>
          <a:bodyPr vert="horz" wrap="square" lIns="91440" tIns="45720" rIns="91440" bIns="45720" anchor="ctr"/>
          <a:p>
            <a:pPr eaLnBrk="1" hangingPunct="1"/>
            <a:r>
              <a:rPr lang="zh-CN" altLang="en-US" dirty="0">
                <a:latin typeface="Times New Roman" panose="02020603050405020304" pitchFamily="18" charset="0"/>
              </a:rPr>
              <a:t>虚拟现实工具</a:t>
            </a:r>
            <a:r>
              <a:rPr lang="en-US" altLang="zh-CN" dirty="0">
                <a:latin typeface="Times New Roman" panose="02020603050405020304" pitchFamily="18" charset="0"/>
              </a:rPr>
              <a:t>——</a:t>
            </a:r>
            <a:r>
              <a:rPr lang="zh-CN" altLang="en-US" dirty="0">
                <a:latin typeface="Times New Roman" panose="02020603050405020304" pitchFamily="18" charset="0"/>
              </a:rPr>
              <a:t>头盔显示器</a:t>
            </a:r>
            <a:endParaRPr lang="zh-CN" altLang="en-US" dirty="0">
              <a:latin typeface="Times New Roman" panose="02020603050405020304" pitchFamily="18" charset="0"/>
            </a:endParaRPr>
          </a:p>
        </p:txBody>
      </p:sp>
      <p:sp>
        <p:nvSpPr>
          <p:cNvPr id="31750" name="Rectangle 3"/>
          <p:cNvSpPr>
            <a:spLocks noGrp="1"/>
          </p:cNvSpPr>
          <p:nvPr>
            <p:ph idx="1"/>
          </p:nvPr>
        </p:nvSpPr>
        <p:spPr>
          <a:xfrm>
            <a:off x="1371600" y="1295400"/>
            <a:ext cx="7521575" cy="4724400"/>
          </a:xfrm>
          <a:ln/>
        </p:spPr>
        <p:txBody>
          <a:bodyPr vert="horz" wrap="square" lIns="91440" tIns="45720" rIns="91440" bIns="45720" anchor="t"/>
          <a:p>
            <a:pPr eaLnBrk="1" hangingPunct="1"/>
            <a:r>
              <a:rPr lang="zh-CN" altLang="en-US" dirty="0">
                <a:latin typeface="Times New Roman" panose="02020603050405020304" pitchFamily="18" charset="0"/>
              </a:rPr>
              <a:t>头盔显示器：</a:t>
            </a:r>
            <a:endParaRPr lang="zh-CN" altLang="en-US" dirty="0">
              <a:latin typeface="Times New Roman" panose="02020603050405020304" pitchFamily="18" charset="0"/>
            </a:endParaRPr>
          </a:p>
          <a:p>
            <a:pPr lvl="1" eaLnBrk="1" hangingPunct="1">
              <a:lnSpc>
                <a:spcPct val="120000"/>
              </a:lnSpc>
            </a:pPr>
            <a:r>
              <a:rPr lang="zh-CN" altLang="en-US" dirty="0">
                <a:latin typeface="楷体_GB2312" pitchFamily="49" charset="-122"/>
                <a:ea typeface="楷体_GB2312" pitchFamily="49" charset="-122"/>
              </a:rPr>
              <a:t>显像装置</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声音播放装置</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反馈系统</a:t>
            </a:r>
            <a:endParaRPr lang="zh-CN" altLang="en-US" dirty="0">
              <a:latin typeface="楷体_GB2312" pitchFamily="49" charset="-122"/>
              <a:ea typeface="楷体_GB2312" pitchFamily="49" charset="-122"/>
            </a:endParaRPr>
          </a:p>
          <a:p>
            <a:pPr lvl="1" eaLnBrk="1" hangingPunct="1">
              <a:lnSpc>
                <a:spcPct val="120000"/>
              </a:lnSpc>
            </a:pPr>
            <a:r>
              <a:rPr lang="zh-CN" altLang="en-US" dirty="0">
                <a:latin typeface="楷体_GB2312" pitchFamily="49" charset="-122"/>
                <a:ea typeface="楷体_GB2312" pitchFamily="49" charset="-122"/>
              </a:rPr>
              <a:t>液晶显示器的影像通过一个偏心自由曲面透镜，使影像变成类似大银幕画面</a:t>
            </a:r>
            <a:endParaRPr lang="zh-CN" altLang="en-US" dirty="0">
              <a:latin typeface="楷体_GB2312" pitchFamily="49" charset="-122"/>
              <a:ea typeface="楷体_GB2312" pitchFamily="49" charset="-122"/>
            </a:endParaRPr>
          </a:p>
          <a:p>
            <a:pPr lvl="1" eaLnBrk="1" hangingPunct="1">
              <a:lnSpc>
                <a:spcPct val="120000"/>
              </a:lnSpc>
            </a:pPr>
            <a:r>
              <a:rPr lang="zh-CN" altLang="en-US" dirty="0">
                <a:latin typeface="楷体_GB2312" pitchFamily="49" charset="-122"/>
                <a:ea typeface="楷体_GB2312" pitchFamily="49" charset="-122"/>
              </a:rPr>
              <a:t>定位传感系统：包括头部的</a:t>
            </a:r>
            <a:br>
              <a:rPr lang="zh-CN" altLang="en-US" dirty="0">
                <a:latin typeface="楷体_GB2312" pitchFamily="49" charset="-122"/>
                <a:ea typeface="楷体_GB2312" pitchFamily="49" charset="-122"/>
              </a:rPr>
            </a:br>
            <a:r>
              <a:rPr lang="zh-CN" altLang="en-US" dirty="0">
                <a:latin typeface="楷体_GB2312" pitchFamily="49" charset="-122"/>
                <a:ea typeface="楷体_GB2312" pitchFamily="49" charset="-122"/>
              </a:rPr>
              <a:t>定位和眼球的定位</a:t>
            </a:r>
            <a:r>
              <a:rPr lang="zh-CN" altLang="en-US" dirty="0"/>
              <a:t> </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pic>
        <p:nvPicPr>
          <p:cNvPr id="31751" name="Picture 4" descr="头盔显示器"/>
          <p:cNvPicPr>
            <a:picLocks noChangeAspect="1"/>
          </p:cNvPicPr>
          <p:nvPr/>
        </p:nvPicPr>
        <p:blipFill>
          <a:blip r:embed="rId1"/>
          <a:stretch>
            <a:fillRect/>
          </a:stretch>
        </p:blipFill>
        <p:spPr>
          <a:xfrm>
            <a:off x="6227763" y="3500438"/>
            <a:ext cx="2555875" cy="190976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8"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512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5125" name="Rectangle 4098"/>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键盘（1-2）</a:t>
            </a:r>
            <a:endParaRPr lang="zh-CN" altLang="en-US" dirty="0">
              <a:latin typeface="Times New Roman" panose="02020603050405020304" pitchFamily="18" charset="0"/>
            </a:endParaRPr>
          </a:p>
        </p:txBody>
      </p:sp>
      <p:sp>
        <p:nvSpPr>
          <p:cNvPr id="5126" name="Rectangle 4166"/>
          <p:cNvSpPr>
            <a:spLocks noGrp="1"/>
          </p:cNvSpPr>
          <p:nvPr>
            <p:ph idx="1"/>
          </p:nvPr>
        </p:nvSpPr>
        <p:spPr>
          <a:xfrm>
            <a:off x="1371600" y="1295400"/>
            <a:ext cx="7010400" cy="5029200"/>
          </a:xfrm>
          <a:ln/>
        </p:spPr>
        <p:txBody>
          <a:bodyPr vert="horz" wrap="square" lIns="91440" tIns="45720" rIns="91440" bIns="45720" anchor="t"/>
          <a:p>
            <a:pPr eaLnBrk="1" hangingPunct="1"/>
            <a:r>
              <a:rPr lang="zh-CN" altLang="en-US" dirty="0">
                <a:latin typeface="Times New Roman" panose="02020603050405020304" pitchFamily="18" charset="0"/>
              </a:rPr>
              <a:t>键盘的结构与工作原理</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键盘的组织结构</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非扫描式键盘</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直接编码式</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直接连接式</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扫描式键盘</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逐行扫描法原理</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去抖动处理</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扫描程序</a:t>
            </a:r>
            <a:endParaRPr lang="zh-CN" altLang="en-US" dirty="0">
              <a:latin typeface="Times New Roman" panose="02020603050405020304" pitchFamily="18" charset="0"/>
            </a:endParaRPr>
          </a:p>
          <a:p>
            <a:pPr lvl="3" eaLnBrk="1" hangingPunct="1"/>
            <a:r>
              <a:rPr lang="zh-CN" altLang="en-US" dirty="0">
                <a:latin typeface="Times New Roman" panose="02020603050405020304" pitchFamily="18" charset="0"/>
              </a:rPr>
              <a:t>可编程键盘接口芯片8279</a:t>
            </a:r>
            <a:endParaRPr lang="zh-CN" altLang="en-US" dirty="0">
              <a:latin typeface="Times New Roman" panose="02020603050405020304" pitchFamily="18" charset="0"/>
            </a:endParaRPr>
          </a:p>
        </p:txBody>
      </p:sp>
      <p:pic>
        <p:nvPicPr>
          <p:cNvPr id="283720" name="Picture 4168" descr="C:\Documents and Settings\to\桌面\计算机组成原理\参考资料\PICS\矩阵扫描式键盘构成.JPG"/>
          <p:cNvPicPr>
            <a:picLocks noChangeAspect="1"/>
          </p:cNvPicPr>
          <p:nvPr/>
        </p:nvPicPr>
        <p:blipFill>
          <a:blip r:embed="rId1"/>
          <a:stretch>
            <a:fillRect/>
          </a:stretch>
        </p:blipFill>
        <p:spPr>
          <a:xfrm>
            <a:off x="1752600" y="990600"/>
            <a:ext cx="5638800" cy="3048000"/>
          </a:xfrm>
          <a:prstGeom prst="rect">
            <a:avLst/>
          </a:prstGeom>
          <a:noFill/>
          <a:ln w="9525">
            <a:noFill/>
          </a:ln>
        </p:spPr>
      </p:pic>
      <p:pic>
        <p:nvPicPr>
          <p:cNvPr id="283721" name="Picture 4169" descr="C:\Documents and Settings\to\桌面\计算机组成原理\参考资料\PICS\去抖动处理.JPG"/>
          <p:cNvPicPr>
            <a:picLocks noChangeAspect="1"/>
          </p:cNvPicPr>
          <p:nvPr/>
        </p:nvPicPr>
        <p:blipFill>
          <a:blip r:embed="rId2"/>
          <a:stretch>
            <a:fillRect/>
          </a:stretch>
        </p:blipFill>
        <p:spPr>
          <a:xfrm>
            <a:off x="1752600" y="1916113"/>
            <a:ext cx="4610100" cy="1665287"/>
          </a:xfrm>
          <a:prstGeom prst="rect">
            <a:avLst/>
          </a:prstGeom>
          <a:noFill/>
          <a:ln w="9525">
            <a:noFill/>
          </a:ln>
        </p:spPr>
      </p:pic>
      <p:pic>
        <p:nvPicPr>
          <p:cNvPr id="283722" name="Picture 4170" descr="C:\Documents and Settings\to\桌面\计算机组成原理\参考资料\PICS\4×4矩阵逻辑扫描程序框图.JPG"/>
          <p:cNvPicPr>
            <a:picLocks noChangeAspect="1"/>
          </p:cNvPicPr>
          <p:nvPr/>
        </p:nvPicPr>
        <p:blipFill>
          <a:blip r:embed="rId3"/>
          <a:stretch>
            <a:fillRect/>
          </a:stretch>
        </p:blipFill>
        <p:spPr>
          <a:xfrm>
            <a:off x="1695450" y="1309688"/>
            <a:ext cx="6457950" cy="4238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3720"/>
                                        </p:tgtEl>
                                        <p:attrNameLst>
                                          <p:attrName>style.visibility</p:attrName>
                                        </p:attrNameLst>
                                      </p:cBhvr>
                                      <p:to>
                                        <p:strVal val="visible"/>
                                      </p:to>
                                    </p:set>
                                    <p:animEffect transition="in" filter="wipe(up)">
                                      <p:cBhvr>
                                        <p:cTn id="7" dur="500"/>
                                        <p:tgtEl>
                                          <p:spTgt spid="283720"/>
                                        </p:tgtEl>
                                      </p:cBhvr>
                                    </p:animEffect>
                                  </p:childTnLst>
                                  <p:subTnLst>
                                    <p:set>
                                      <p:cBhvr override="childStyle">
                                        <p:cTn dur="1" fill="hold" display="0" masterRel="nextClick" afterEffect="1"/>
                                        <p:tgtEl>
                                          <p:spTgt spid="2837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3721"/>
                                        </p:tgtEl>
                                        <p:attrNameLst>
                                          <p:attrName>style.visibility</p:attrName>
                                        </p:attrNameLst>
                                      </p:cBhvr>
                                      <p:to>
                                        <p:strVal val="visible"/>
                                      </p:to>
                                    </p:set>
                                    <p:animEffect transition="in" filter="wipe(left)">
                                      <p:cBhvr>
                                        <p:cTn id="12" dur="500"/>
                                        <p:tgtEl>
                                          <p:spTgt spid="283721"/>
                                        </p:tgtEl>
                                      </p:cBhvr>
                                    </p:animEffect>
                                  </p:childTnLst>
                                  <p:subTnLst>
                                    <p:set>
                                      <p:cBhvr override="childStyle">
                                        <p:cTn dur="1" fill="hold" display="0" masterRel="nextClick" afterEffect="1"/>
                                        <p:tgtEl>
                                          <p:spTgt spid="2837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3722"/>
                                        </p:tgtEl>
                                        <p:attrNameLst>
                                          <p:attrName>style.visibility</p:attrName>
                                        </p:attrNameLst>
                                      </p:cBhvr>
                                      <p:to>
                                        <p:strVal val="visible"/>
                                      </p:to>
                                    </p:set>
                                    <p:animEffect transition="in" filter="wipe(up)">
                                      <p:cBhvr>
                                        <p:cTn id="17" dur="500"/>
                                        <p:tgtEl>
                                          <p:spTgt spid="283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44"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614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6149"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打印机（1-1）</a:t>
            </a:r>
            <a:endParaRPr lang="zh-CN" altLang="en-US" dirty="0">
              <a:latin typeface="Times New Roman" panose="02020603050405020304" pitchFamily="18" charset="0"/>
            </a:endParaRPr>
          </a:p>
        </p:txBody>
      </p:sp>
      <p:sp>
        <p:nvSpPr>
          <p:cNvPr id="6150" name="Rectangle 3"/>
          <p:cNvSpPr>
            <a:spLocks noGrp="1"/>
          </p:cNvSpPr>
          <p:nvPr>
            <p:ph idx="1"/>
          </p:nvPr>
        </p:nvSpPr>
        <p:spPr>
          <a:ln/>
        </p:spPr>
        <p:txBody>
          <a:bodyPr vert="horz" wrap="square" lIns="91440" tIns="45720" rIns="91440" bIns="45720" anchor="t"/>
          <a:p>
            <a:pPr eaLnBrk="1" hangingPunct="1">
              <a:lnSpc>
                <a:spcPct val="120000"/>
              </a:lnSpc>
            </a:pPr>
            <a:r>
              <a:rPr lang="zh-CN" altLang="en-US" dirty="0"/>
              <a:t>打印设备</a:t>
            </a:r>
            <a:endParaRPr lang="zh-CN" altLang="en-US" dirty="0"/>
          </a:p>
          <a:p>
            <a:pPr lvl="1" eaLnBrk="1" hangingPunct="1">
              <a:lnSpc>
                <a:spcPct val="110000"/>
              </a:lnSpc>
            </a:pPr>
            <a:r>
              <a:rPr lang="zh-CN" altLang="en-US" dirty="0">
                <a:latin typeface="Times New Roman" panose="02020603050405020304" pitchFamily="18" charset="0"/>
              </a:rPr>
              <a:t>概述</a:t>
            </a:r>
            <a:endParaRPr lang="zh-CN" altLang="en-US" dirty="0">
              <a:latin typeface="Times New Roman" panose="02020603050405020304" pitchFamily="18" charset="0"/>
            </a:endParaRPr>
          </a:p>
          <a:p>
            <a:pPr lvl="1" eaLnBrk="1" hangingPunct="1">
              <a:lnSpc>
                <a:spcPct val="110000"/>
              </a:lnSpc>
              <a:buNone/>
            </a:pPr>
            <a:endParaRPr lang="zh-CN" altLang="en-US" dirty="0">
              <a:latin typeface="Times New Roman" panose="02020603050405020304" pitchFamily="18" charset="0"/>
            </a:endParaRPr>
          </a:p>
        </p:txBody>
      </p:sp>
      <p:sp>
        <p:nvSpPr>
          <p:cNvPr id="268306" name="Rectangle 18"/>
          <p:cNvSpPr/>
          <p:nvPr/>
        </p:nvSpPr>
        <p:spPr>
          <a:xfrm>
            <a:off x="1485900" y="3805238"/>
            <a:ext cx="1295400" cy="396875"/>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打印设备</a:t>
            </a:r>
            <a:r>
              <a:rPr lang="zh-CN" altLang="en-US" sz="2000" dirty="0">
                <a:latin typeface="Times New Roman" panose="02020603050405020304" pitchFamily="18" charset="0"/>
                <a:ea typeface="宋体" panose="02010600030101010101" pitchFamily="2" charset="-122"/>
              </a:rPr>
              <a:t> </a:t>
            </a:r>
            <a:endParaRPr lang="zh-CN" altLang="en-US" sz="2000" dirty="0">
              <a:latin typeface="Times New Roman" panose="02020603050405020304" pitchFamily="18" charset="0"/>
              <a:ea typeface="宋体" panose="02010600030101010101" pitchFamily="2" charset="-122"/>
            </a:endParaRPr>
          </a:p>
        </p:txBody>
      </p:sp>
      <p:grpSp>
        <p:nvGrpSpPr>
          <p:cNvPr id="2" name="Group 53"/>
          <p:cNvGrpSpPr/>
          <p:nvPr/>
        </p:nvGrpSpPr>
        <p:grpSpPr>
          <a:xfrm>
            <a:off x="2700338" y="2344738"/>
            <a:ext cx="2043112" cy="3308350"/>
            <a:chOff x="1701" y="1477"/>
            <a:chExt cx="1287" cy="2084"/>
          </a:xfrm>
        </p:grpSpPr>
        <p:sp>
          <p:nvSpPr>
            <p:cNvPr id="6187" name="AutoShape 19"/>
            <p:cNvSpPr/>
            <p:nvPr/>
          </p:nvSpPr>
          <p:spPr>
            <a:xfrm>
              <a:off x="1701" y="1603"/>
              <a:ext cx="180" cy="1805"/>
            </a:xfrm>
            <a:prstGeom prst="leftBrace">
              <a:avLst>
                <a:gd name="adj1" fmla="val 83564"/>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88" name="Rectangle 20"/>
            <p:cNvSpPr/>
            <p:nvPr/>
          </p:nvSpPr>
          <p:spPr>
            <a:xfrm>
              <a:off x="1884" y="1477"/>
              <a:ext cx="816"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串行打印 </a:t>
              </a:r>
              <a:endParaRPr lang="zh-CN" altLang="en-US" sz="2000" dirty="0">
                <a:latin typeface="宋体" panose="02010600030101010101" pitchFamily="2" charset="-122"/>
                <a:ea typeface="宋体" panose="02010600030101010101" pitchFamily="2" charset="-122"/>
              </a:endParaRPr>
            </a:p>
          </p:txBody>
        </p:sp>
        <p:sp>
          <p:nvSpPr>
            <p:cNvPr id="6189" name="Rectangle 21"/>
            <p:cNvSpPr/>
            <p:nvPr/>
          </p:nvSpPr>
          <p:spPr>
            <a:xfrm>
              <a:off x="1932" y="3311"/>
              <a:ext cx="1056"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并行打印 </a:t>
              </a:r>
              <a:endParaRPr lang="zh-CN" altLang="en-US" sz="2000" dirty="0">
                <a:latin typeface="宋体" panose="02010600030101010101" pitchFamily="2" charset="-122"/>
                <a:ea typeface="宋体" panose="02010600030101010101" pitchFamily="2" charset="-122"/>
              </a:endParaRPr>
            </a:p>
          </p:txBody>
        </p:sp>
      </p:grpSp>
      <p:grpSp>
        <p:nvGrpSpPr>
          <p:cNvPr id="3" name="Group 54"/>
          <p:cNvGrpSpPr/>
          <p:nvPr/>
        </p:nvGrpSpPr>
        <p:grpSpPr>
          <a:xfrm>
            <a:off x="4229100" y="1690688"/>
            <a:ext cx="1552575" cy="4497387"/>
            <a:chOff x="2664" y="1065"/>
            <a:chExt cx="978" cy="2833"/>
          </a:xfrm>
        </p:grpSpPr>
        <p:sp>
          <p:nvSpPr>
            <p:cNvPr id="6181" name="AutoShape 22"/>
            <p:cNvSpPr/>
            <p:nvPr/>
          </p:nvSpPr>
          <p:spPr>
            <a:xfrm>
              <a:off x="2664" y="1189"/>
              <a:ext cx="171" cy="750"/>
            </a:xfrm>
            <a:prstGeom prst="leftBrace">
              <a:avLst>
                <a:gd name="adj1" fmla="val 36549"/>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82" name="Rectangle 23"/>
            <p:cNvSpPr/>
            <p:nvPr/>
          </p:nvSpPr>
          <p:spPr>
            <a:xfrm>
              <a:off x="2892" y="1065"/>
              <a:ext cx="672"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击打式 </a:t>
              </a:r>
              <a:endParaRPr lang="zh-CN" altLang="en-US" sz="2000" dirty="0">
                <a:latin typeface="宋体" panose="02010600030101010101" pitchFamily="2" charset="-122"/>
                <a:ea typeface="宋体" panose="02010600030101010101" pitchFamily="2" charset="-122"/>
              </a:endParaRPr>
            </a:p>
          </p:txBody>
        </p:sp>
        <p:sp>
          <p:nvSpPr>
            <p:cNvPr id="6183" name="Rectangle 24"/>
            <p:cNvSpPr/>
            <p:nvPr/>
          </p:nvSpPr>
          <p:spPr>
            <a:xfrm>
              <a:off x="2844" y="1843"/>
              <a:ext cx="768"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非击打式 </a:t>
              </a:r>
              <a:endParaRPr lang="zh-CN" altLang="en-US" sz="2000" dirty="0">
                <a:latin typeface="宋体" panose="02010600030101010101" pitchFamily="2" charset="-122"/>
                <a:ea typeface="宋体" panose="02010600030101010101" pitchFamily="2" charset="-122"/>
              </a:endParaRPr>
            </a:p>
          </p:txBody>
        </p:sp>
        <p:sp>
          <p:nvSpPr>
            <p:cNvPr id="6184" name="AutoShape 37"/>
            <p:cNvSpPr/>
            <p:nvPr/>
          </p:nvSpPr>
          <p:spPr>
            <a:xfrm>
              <a:off x="2727" y="3023"/>
              <a:ext cx="153" cy="740"/>
            </a:xfrm>
            <a:prstGeom prst="leftBrace">
              <a:avLst>
                <a:gd name="adj1" fmla="val 40305"/>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85" name="Rectangle 38"/>
            <p:cNvSpPr/>
            <p:nvPr/>
          </p:nvSpPr>
          <p:spPr>
            <a:xfrm>
              <a:off x="2922" y="2867"/>
              <a:ext cx="624"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击打式 </a:t>
              </a:r>
              <a:endParaRPr lang="zh-CN" altLang="en-US" sz="2000" dirty="0">
                <a:latin typeface="宋体" panose="02010600030101010101" pitchFamily="2" charset="-122"/>
                <a:ea typeface="宋体" panose="02010600030101010101" pitchFamily="2" charset="-122"/>
              </a:endParaRPr>
            </a:p>
          </p:txBody>
        </p:sp>
        <p:sp>
          <p:nvSpPr>
            <p:cNvPr id="6186" name="Rectangle 39"/>
            <p:cNvSpPr/>
            <p:nvPr/>
          </p:nvSpPr>
          <p:spPr>
            <a:xfrm>
              <a:off x="2874" y="3648"/>
              <a:ext cx="768"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非击打式 </a:t>
              </a:r>
              <a:endParaRPr lang="zh-CN" altLang="en-US" sz="2000" dirty="0">
                <a:latin typeface="宋体" panose="02010600030101010101" pitchFamily="2" charset="-122"/>
                <a:ea typeface="宋体" panose="02010600030101010101" pitchFamily="2" charset="-122"/>
              </a:endParaRPr>
            </a:p>
          </p:txBody>
        </p:sp>
      </p:grpSp>
      <p:grpSp>
        <p:nvGrpSpPr>
          <p:cNvPr id="4" name="Group 55"/>
          <p:cNvGrpSpPr/>
          <p:nvPr/>
        </p:nvGrpSpPr>
        <p:grpSpPr>
          <a:xfrm>
            <a:off x="5505450" y="1295400"/>
            <a:ext cx="2057400" cy="4937125"/>
            <a:chOff x="3468" y="816"/>
            <a:chExt cx="1296" cy="3110"/>
          </a:xfrm>
        </p:grpSpPr>
        <p:sp>
          <p:nvSpPr>
            <p:cNvPr id="6173" name="AutoShape 25"/>
            <p:cNvSpPr/>
            <p:nvPr/>
          </p:nvSpPr>
          <p:spPr>
            <a:xfrm>
              <a:off x="3468" y="931"/>
              <a:ext cx="96" cy="528"/>
            </a:xfrm>
            <a:prstGeom prst="leftBrace">
              <a:avLst>
                <a:gd name="adj1" fmla="val 45833"/>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74" name="Rectangle 26"/>
            <p:cNvSpPr/>
            <p:nvPr/>
          </p:nvSpPr>
          <p:spPr>
            <a:xfrm>
              <a:off x="3612" y="816"/>
              <a:ext cx="660"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字模型 </a:t>
              </a:r>
              <a:endParaRPr lang="zh-CN" altLang="en-US" sz="2000" dirty="0">
                <a:latin typeface="宋体" panose="02010600030101010101" pitchFamily="2" charset="-122"/>
                <a:ea typeface="宋体" panose="02010600030101010101" pitchFamily="2" charset="-122"/>
              </a:endParaRPr>
            </a:p>
          </p:txBody>
        </p:sp>
        <p:sp>
          <p:nvSpPr>
            <p:cNvPr id="6175" name="Rectangle 27"/>
            <p:cNvSpPr/>
            <p:nvPr/>
          </p:nvSpPr>
          <p:spPr>
            <a:xfrm>
              <a:off x="3684" y="1843"/>
              <a:ext cx="654"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点阵型 </a:t>
              </a:r>
              <a:endParaRPr lang="zh-CN" altLang="en-US" sz="2000" dirty="0">
                <a:latin typeface="宋体" panose="02010600030101010101" pitchFamily="2" charset="-122"/>
                <a:ea typeface="宋体" panose="02010600030101010101" pitchFamily="2" charset="-122"/>
              </a:endParaRPr>
            </a:p>
          </p:txBody>
        </p:sp>
        <p:sp>
          <p:nvSpPr>
            <p:cNvPr id="6176" name="Rectangle 33"/>
            <p:cNvSpPr/>
            <p:nvPr/>
          </p:nvSpPr>
          <p:spPr>
            <a:xfrm>
              <a:off x="3606" y="1344"/>
              <a:ext cx="1056"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点阵型 </a:t>
              </a:r>
              <a:endParaRPr lang="zh-CN" altLang="en-US" sz="2000" dirty="0">
                <a:latin typeface="宋体" panose="02010600030101010101" pitchFamily="2" charset="-122"/>
                <a:ea typeface="宋体" panose="02010600030101010101" pitchFamily="2" charset="-122"/>
              </a:endParaRPr>
            </a:p>
          </p:txBody>
        </p:sp>
        <p:sp>
          <p:nvSpPr>
            <p:cNvPr id="6177" name="AutoShape 40"/>
            <p:cNvSpPr/>
            <p:nvPr/>
          </p:nvSpPr>
          <p:spPr>
            <a:xfrm>
              <a:off x="3516" y="2675"/>
              <a:ext cx="96" cy="608"/>
            </a:xfrm>
            <a:prstGeom prst="leftBrace">
              <a:avLst>
                <a:gd name="adj1" fmla="val 52777"/>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78" name="Rectangle 41"/>
            <p:cNvSpPr/>
            <p:nvPr/>
          </p:nvSpPr>
          <p:spPr>
            <a:xfrm>
              <a:off x="3642" y="2552"/>
              <a:ext cx="1056"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字模型 </a:t>
              </a:r>
              <a:endParaRPr lang="zh-CN" altLang="en-US" sz="2000" dirty="0">
                <a:latin typeface="宋体" panose="02010600030101010101" pitchFamily="2" charset="-122"/>
                <a:ea typeface="宋体" panose="02010600030101010101" pitchFamily="2" charset="-122"/>
              </a:endParaRPr>
            </a:p>
          </p:txBody>
        </p:sp>
        <p:sp>
          <p:nvSpPr>
            <p:cNvPr id="6179" name="Rectangle 42"/>
            <p:cNvSpPr/>
            <p:nvPr/>
          </p:nvSpPr>
          <p:spPr>
            <a:xfrm>
              <a:off x="3654" y="3130"/>
              <a:ext cx="678"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点阵型 </a:t>
              </a:r>
              <a:endParaRPr lang="zh-CN" altLang="en-US" sz="2000" dirty="0">
                <a:latin typeface="宋体" panose="02010600030101010101" pitchFamily="2" charset="-122"/>
                <a:ea typeface="宋体" panose="02010600030101010101" pitchFamily="2" charset="-122"/>
              </a:endParaRPr>
            </a:p>
          </p:txBody>
        </p:sp>
        <p:sp>
          <p:nvSpPr>
            <p:cNvPr id="6180" name="Rectangle 43"/>
            <p:cNvSpPr/>
            <p:nvPr/>
          </p:nvSpPr>
          <p:spPr>
            <a:xfrm>
              <a:off x="3708" y="3676"/>
              <a:ext cx="1056"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点阵型 </a:t>
              </a:r>
              <a:endParaRPr lang="zh-CN" altLang="en-US" sz="2000" dirty="0">
                <a:latin typeface="宋体" panose="02010600030101010101" pitchFamily="2" charset="-122"/>
                <a:ea typeface="宋体" panose="02010600030101010101" pitchFamily="2" charset="-122"/>
              </a:endParaRPr>
            </a:p>
          </p:txBody>
        </p:sp>
      </p:grpSp>
      <p:grpSp>
        <p:nvGrpSpPr>
          <p:cNvPr id="5" name="Group 56"/>
          <p:cNvGrpSpPr/>
          <p:nvPr/>
        </p:nvGrpSpPr>
        <p:grpSpPr>
          <a:xfrm>
            <a:off x="6724650" y="1004888"/>
            <a:ext cx="2009775" cy="5487987"/>
            <a:chOff x="4236" y="633"/>
            <a:chExt cx="1266" cy="3457"/>
          </a:xfrm>
        </p:grpSpPr>
        <p:sp>
          <p:nvSpPr>
            <p:cNvPr id="6156" name="AutoShape 28"/>
            <p:cNvSpPr/>
            <p:nvPr/>
          </p:nvSpPr>
          <p:spPr>
            <a:xfrm>
              <a:off x="4236" y="2360"/>
              <a:ext cx="162" cy="672"/>
            </a:xfrm>
            <a:prstGeom prst="leftBrace">
              <a:avLst>
                <a:gd name="adj1" fmla="val 34567"/>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57" name="Rectangle 29"/>
            <p:cNvSpPr/>
            <p:nvPr/>
          </p:nvSpPr>
          <p:spPr>
            <a:xfrm>
              <a:off x="4419" y="2275"/>
              <a:ext cx="738"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字鼓式 </a:t>
              </a:r>
              <a:endParaRPr lang="zh-CN" altLang="en-US" sz="2000" dirty="0">
                <a:latin typeface="宋体" panose="02010600030101010101" pitchFamily="2" charset="-122"/>
                <a:ea typeface="宋体" panose="02010600030101010101" pitchFamily="2" charset="-122"/>
              </a:endParaRPr>
            </a:p>
          </p:txBody>
        </p:sp>
        <p:sp>
          <p:nvSpPr>
            <p:cNvPr id="6158" name="Rectangle 30"/>
            <p:cNvSpPr/>
            <p:nvPr/>
          </p:nvSpPr>
          <p:spPr>
            <a:xfrm>
              <a:off x="4419" y="2563"/>
              <a:ext cx="738"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字链式 </a:t>
              </a:r>
              <a:endParaRPr lang="zh-CN" altLang="en-US" sz="2000" dirty="0">
                <a:latin typeface="宋体" panose="02010600030101010101" pitchFamily="2" charset="-122"/>
                <a:ea typeface="宋体" panose="02010600030101010101" pitchFamily="2" charset="-122"/>
              </a:endParaRPr>
            </a:p>
          </p:txBody>
        </p:sp>
        <p:sp>
          <p:nvSpPr>
            <p:cNvPr id="6159" name="Rectangle 31"/>
            <p:cNvSpPr/>
            <p:nvPr/>
          </p:nvSpPr>
          <p:spPr>
            <a:xfrm>
              <a:off x="4419" y="2851"/>
              <a:ext cx="738"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字带式 </a:t>
              </a:r>
              <a:endParaRPr lang="zh-CN" altLang="en-US" sz="2000" dirty="0">
                <a:latin typeface="宋体" panose="02010600030101010101" pitchFamily="2" charset="-122"/>
                <a:ea typeface="宋体" panose="02010600030101010101" pitchFamily="2" charset="-122"/>
              </a:endParaRPr>
            </a:p>
          </p:txBody>
        </p:sp>
        <p:sp>
          <p:nvSpPr>
            <p:cNvPr id="6160" name="Rectangle 32"/>
            <p:cNvSpPr/>
            <p:nvPr/>
          </p:nvSpPr>
          <p:spPr>
            <a:xfrm>
              <a:off x="4428" y="1344"/>
              <a:ext cx="534"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针式 </a:t>
              </a:r>
              <a:endParaRPr lang="zh-CN" altLang="en-US" sz="2000" dirty="0">
                <a:latin typeface="宋体" panose="02010600030101010101" pitchFamily="2" charset="-122"/>
                <a:ea typeface="宋体" panose="02010600030101010101" pitchFamily="2" charset="-122"/>
              </a:endParaRPr>
            </a:p>
          </p:txBody>
        </p:sp>
        <p:sp>
          <p:nvSpPr>
            <p:cNvPr id="6161" name="AutoShape 34"/>
            <p:cNvSpPr/>
            <p:nvPr/>
          </p:nvSpPr>
          <p:spPr>
            <a:xfrm>
              <a:off x="4302" y="1795"/>
              <a:ext cx="78" cy="336"/>
            </a:xfrm>
            <a:prstGeom prst="leftBrace">
              <a:avLst>
                <a:gd name="adj1" fmla="val 35897"/>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62" name="Rectangle 35"/>
            <p:cNvSpPr/>
            <p:nvPr/>
          </p:nvSpPr>
          <p:spPr>
            <a:xfrm>
              <a:off x="4446" y="1651"/>
              <a:ext cx="1056"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喷墨式 </a:t>
              </a:r>
              <a:endParaRPr lang="zh-CN" altLang="en-US" sz="2000" dirty="0">
                <a:latin typeface="宋体" panose="02010600030101010101" pitchFamily="2" charset="-122"/>
                <a:ea typeface="宋体" panose="02010600030101010101" pitchFamily="2" charset="-122"/>
              </a:endParaRPr>
            </a:p>
          </p:txBody>
        </p:sp>
        <p:sp>
          <p:nvSpPr>
            <p:cNvPr id="6163" name="Rectangle 36"/>
            <p:cNvSpPr/>
            <p:nvPr/>
          </p:nvSpPr>
          <p:spPr>
            <a:xfrm>
              <a:off x="4446" y="1987"/>
              <a:ext cx="1056"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热敏式 </a:t>
              </a:r>
              <a:endParaRPr lang="zh-CN" altLang="en-US" sz="2000" dirty="0">
                <a:latin typeface="宋体" panose="02010600030101010101" pitchFamily="2" charset="-122"/>
                <a:ea typeface="宋体" panose="02010600030101010101" pitchFamily="2" charset="-122"/>
              </a:endParaRPr>
            </a:p>
          </p:txBody>
        </p:sp>
        <p:sp>
          <p:nvSpPr>
            <p:cNvPr id="6164" name="AutoShape 44"/>
            <p:cNvSpPr/>
            <p:nvPr/>
          </p:nvSpPr>
          <p:spPr>
            <a:xfrm>
              <a:off x="4272" y="739"/>
              <a:ext cx="84" cy="432"/>
            </a:xfrm>
            <a:prstGeom prst="leftBrace">
              <a:avLst>
                <a:gd name="adj1" fmla="val 42857"/>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65" name="Rectangle 45"/>
            <p:cNvSpPr/>
            <p:nvPr/>
          </p:nvSpPr>
          <p:spPr>
            <a:xfrm>
              <a:off x="4416" y="633"/>
              <a:ext cx="771"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柱型 </a:t>
              </a:r>
              <a:endParaRPr lang="zh-CN" altLang="en-US" sz="2000" dirty="0">
                <a:latin typeface="宋体" panose="02010600030101010101" pitchFamily="2" charset="-122"/>
                <a:ea typeface="宋体" panose="02010600030101010101" pitchFamily="2" charset="-122"/>
              </a:endParaRPr>
            </a:p>
          </p:txBody>
        </p:sp>
        <p:sp>
          <p:nvSpPr>
            <p:cNvPr id="6166" name="Rectangle 46"/>
            <p:cNvSpPr/>
            <p:nvPr/>
          </p:nvSpPr>
          <p:spPr>
            <a:xfrm>
              <a:off x="4416" y="825"/>
              <a:ext cx="771"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球型 </a:t>
              </a:r>
              <a:endParaRPr lang="zh-CN" altLang="en-US" sz="2000" dirty="0">
                <a:latin typeface="宋体" panose="02010600030101010101" pitchFamily="2" charset="-122"/>
                <a:ea typeface="宋体" panose="02010600030101010101" pitchFamily="2" charset="-122"/>
              </a:endParaRPr>
            </a:p>
          </p:txBody>
        </p:sp>
        <p:sp>
          <p:nvSpPr>
            <p:cNvPr id="6167" name="Rectangle 47"/>
            <p:cNvSpPr/>
            <p:nvPr/>
          </p:nvSpPr>
          <p:spPr>
            <a:xfrm>
              <a:off x="4416" y="1009"/>
              <a:ext cx="771"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菊花瓣型 </a:t>
              </a:r>
              <a:endParaRPr lang="zh-CN" altLang="en-US" sz="2000" dirty="0">
                <a:latin typeface="宋体" panose="02010600030101010101" pitchFamily="2" charset="-122"/>
                <a:ea typeface="宋体" panose="02010600030101010101" pitchFamily="2" charset="-122"/>
              </a:endParaRPr>
            </a:p>
          </p:txBody>
        </p:sp>
        <p:sp>
          <p:nvSpPr>
            <p:cNvPr id="6168" name="Rectangle 48"/>
            <p:cNvSpPr/>
            <p:nvPr/>
          </p:nvSpPr>
          <p:spPr>
            <a:xfrm>
              <a:off x="4428" y="3140"/>
              <a:ext cx="1056"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梳型针式 </a:t>
              </a:r>
              <a:endParaRPr lang="zh-CN" altLang="en-US" sz="2000" dirty="0">
                <a:latin typeface="宋体" panose="02010600030101010101" pitchFamily="2" charset="-122"/>
                <a:ea typeface="宋体" panose="02010600030101010101" pitchFamily="2" charset="-122"/>
              </a:endParaRPr>
            </a:p>
          </p:txBody>
        </p:sp>
        <p:sp>
          <p:nvSpPr>
            <p:cNvPr id="6169" name="AutoShape 49"/>
            <p:cNvSpPr/>
            <p:nvPr/>
          </p:nvSpPr>
          <p:spPr>
            <a:xfrm>
              <a:off x="4302" y="3551"/>
              <a:ext cx="132" cy="481"/>
            </a:xfrm>
            <a:prstGeom prst="leftBrace">
              <a:avLst>
                <a:gd name="adj1" fmla="val 30366"/>
                <a:gd name="adj2" fmla="val 50000"/>
              </a:avLst>
            </a:prstGeom>
            <a:noFill/>
            <a:ln w="12700" cap="sq" cmpd="sng">
              <a:solidFill>
                <a:schemeClr val="tx1"/>
              </a:solidFill>
              <a:prstDash val="solid"/>
              <a:headEnd type="none" w="sm" len="sm"/>
              <a:tailEnd type="none" w="sm" len="sm"/>
            </a:ln>
          </p:spPr>
          <p:txBody>
            <a:bodyPr wrap="none" anchor="ctr"/>
            <a:p>
              <a:endParaRPr lang="zh-CN" altLang="en-US" dirty="0">
                <a:latin typeface="Times New Roman" panose="02020603050405020304" pitchFamily="18" charset="0"/>
              </a:endParaRPr>
            </a:p>
          </p:txBody>
        </p:sp>
        <p:sp>
          <p:nvSpPr>
            <p:cNvPr id="6170" name="Rectangle 50"/>
            <p:cNvSpPr/>
            <p:nvPr/>
          </p:nvSpPr>
          <p:spPr>
            <a:xfrm>
              <a:off x="4476" y="3452"/>
              <a:ext cx="624"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静电式 </a:t>
              </a:r>
              <a:endParaRPr lang="zh-CN" altLang="en-US" sz="2000" dirty="0">
                <a:latin typeface="宋体" panose="02010600030101010101" pitchFamily="2" charset="-122"/>
                <a:ea typeface="宋体" panose="02010600030101010101" pitchFamily="2" charset="-122"/>
              </a:endParaRPr>
            </a:p>
          </p:txBody>
        </p:sp>
        <p:sp>
          <p:nvSpPr>
            <p:cNvPr id="6171" name="Rectangle 51"/>
            <p:cNvSpPr/>
            <p:nvPr/>
          </p:nvSpPr>
          <p:spPr>
            <a:xfrm>
              <a:off x="4476" y="3648"/>
              <a:ext cx="624"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激光式 </a:t>
              </a:r>
              <a:endParaRPr lang="zh-CN" altLang="en-US" sz="2000" dirty="0">
                <a:latin typeface="宋体" panose="02010600030101010101" pitchFamily="2" charset="-122"/>
                <a:ea typeface="宋体" panose="02010600030101010101" pitchFamily="2" charset="-122"/>
              </a:endParaRPr>
            </a:p>
          </p:txBody>
        </p:sp>
        <p:sp>
          <p:nvSpPr>
            <p:cNvPr id="6172" name="Rectangle 52"/>
            <p:cNvSpPr/>
            <p:nvPr/>
          </p:nvSpPr>
          <p:spPr>
            <a:xfrm>
              <a:off x="4476" y="3840"/>
              <a:ext cx="624" cy="250"/>
            </a:xfrm>
            <a:prstGeom prst="rect">
              <a:avLst/>
            </a:prstGeom>
            <a:noFill/>
            <a:ln w="12700">
              <a:noFill/>
            </a:ln>
          </p:spPr>
          <p:txBody>
            <a:bodyPr>
              <a:spAutoFit/>
            </a:bodyPr>
            <a:p>
              <a:pPr eaLnBrk="0" hangingPunct="0"/>
              <a:r>
                <a:rPr lang="zh-CN" altLang="en-US" sz="2000" dirty="0">
                  <a:latin typeface="宋体" panose="02010600030101010101" pitchFamily="2" charset="-122"/>
                  <a:ea typeface="宋体" panose="02010600030101010101" pitchFamily="2" charset="-122"/>
                </a:rPr>
                <a:t>磁式 </a:t>
              </a:r>
              <a:endParaRPr lang="zh-CN" altLang="en-US" sz="20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8306"/>
                                        </p:tgtEl>
                                        <p:attrNameLst>
                                          <p:attrName>style.visibility</p:attrName>
                                        </p:attrNameLst>
                                      </p:cBhvr>
                                      <p:to>
                                        <p:strVal val="visible"/>
                                      </p:to>
                                    </p:set>
                                    <p:animEffect transition="in" filter="slide(fromLeft)">
                                      <p:cBhvr>
                                        <p:cTn id="7" dur="500"/>
                                        <p:tgtEl>
                                          <p:spTgt spid="2683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8"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717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pic>
        <p:nvPicPr>
          <p:cNvPr id="7173" name="Picture 57" descr="打字机2"/>
          <p:cNvPicPr>
            <a:picLocks noChangeAspect="1"/>
          </p:cNvPicPr>
          <p:nvPr/>
        </p:nvPicPr>
        <p:blipFill>
          <a:blip r:embed="rId1"/>
          <a:stretch>
            <a:fillRect/>
          </a:stretch>
        </p:blipFill>
        <p:spPr>
          <a:xfrm>
            <a:off x="1908175" y="4371975"/>
            <a:ext cx="3600450" cy="2486025"/>
          </a:xfrm>
          <a:prstGeom prst="rect">
            <a:avLst/>
          </a:prstGeom>
          <a:noFill/>
          <a:ln w="9525">
            <a:noFill/>
          </a:ln>
        </p:spPr>
      </p:pic>
      <p:pic>
        <p:nvPicPr>
          <p:cNvPr id="7174" name="Picture 55" descr="打字机1"/>
          <p:cNvPicPr>
            <a:picLocks noChangeAspect="1"/>
          </p:cNvPicPr>
          <p:nvPr/>
        </p:nvPicPr>
        <p:blipFill>
          <a:blip r:embed="rId2"/>
          <a:stretch>
            <a:fillRect/>
          </a:stretch>
        </p:blipFill>
        <p:spPr>
          <a:xfrm>
            <a:off x="1547813" y="1196975"/>
            <a:ext cx="3816350" cy="3355975"/>
          </a:xfrm>
          <a:prstGeom prst="rect">
            <a:avLst/>
          </a:prstGeom>
          <a:noFill/>
          <a:ln w="9525">
            <a:noFill/>
          </a:ln>
        </p:spPr>
      </p:pic>
      <p:sp>
        <p:nvSpPr>
          <p:cNvPr id="7175"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打印机（1-2）</a:t>
            </a:r>
            <a:endParaRPr lang="zh-CN" altLang="en-US" dirty="0">
              <a:latin typeface="Times New Roman" panose="02020603050405020304" pitchFamily="18" charset="0"/>
            </a:endParaRPr>
          </a:p>
        </p:txBody>
      </p:sp>
      <p:sp>
        <p:nvSpPr>
          <p:cNvPr id="7176" name="Rectangle 3"/>
          <p:cNvSpPr>
            <a:spLocks noGrp="1"/>
          </p:cNvSpPr>
          <p:nvPr>
            <p:ph idx="1"/>
          </p:nvPr>
        </p:nvSpPr>
        <p:spPr>
          <a:xfrm>
            <a:off x="1371600" y="1295400"/>
            <a:ext cx="7010400" cy="4953000"/>
          </a:xfrm>
          <a:ln/>
        </p:spPr>
        <p:txBody>
          <a:bodyPr vert="horz" wrap="square" lIns="91440" tIns="45720" rIns="91440" bIns="45720" anchor="t"/>
          <a:p>
            <a:pPr eaLnBrk="1" hangingPunct="1">
              <a:lnSpc>
                <a:spcPct val="110000"/>
              </a:lnSpc>
            </a:pPr>
            <a:r>
              <a:rPr lang="zh-CN" altLang="en-US" dirty="0"/>
              <a:t>打字机</a:t>
            </a:r>
            <a:endParaRPr lang="zh-CN" altLang="en-US" dirty="0">
              <a:latin typeface="Times New Roman" panose="02020603050405020304" pitchFamily="18" charset="0"/>
            </a:endParaRPr>
          </a:p>
        </p:txBody>
      </p:sp>
      <p:pic>
        <p:nvPicPr>
          <p:cNvPr id="7177" name="Picture 56" descr="打字机3"/>
          <p:cNvPicPr>
            <a:picLocks noChangeAspect="1"/>
          </p:cNvPicPr>
          <p:nvPr/>
        </p:nvPicPr>
        <p:blipFill>
          <a:blip r:embed="rId3"/>
          <a:stretch>
            <a:fillRect/>
          </a:stretch>
        </p:blipFill>
        <p:spPr>
          <a:xfrm>
            <a:off x="5435600" y="1341438"/>
            <a:ext cx="3708400" cy="3960812"/>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7"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819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8197"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a:t>
            </a:r>
            <a:r>
              <a:rPr lang="en-US" altLang="zh-CN" dirty="0">
                <a:latin typeface="Times New Roman" panose="02020603050405020304" pitchFamily="18" charset="0"/>
              </a:rPr>
              <a:t>3</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8198" name="Rectangle 3"/>
          <p:cNvSpPr>
            <a:spLocks noGrp="1"/>
          </p:cNvSpPr>
          <p:nvPr>
            <p:ph idx="1"/>
          </p:nvPr>
        </p:nvSpPr>
        <p:spPr>
          <a:xfrm>
            <a:off x="1371600" y="1295400"/>
            <a:ext cx="7010400" cy="4953000"/>
          </a:xfrm>
          <a:ln/>
        </p:spPr>
        <p:txBody>
          <a:bodyPr vert="horz" wrap="square" lIns="91440" tIns="45720" rIns="91440" bIns="45720" anchor="t"/>
          <a:p>
            <a:pPr eaLnBrk="1" hangingPunct="1">
              <a:lnSpc>
                <a:spcPct val="110000"/>
              </a:lnSpc>
            </a:pPr>
            <a:r>
              <a:rPr lang="zh-CN" altLang="en-US" dirty="0"/>
              <a:t>打印设备</a:t>
            </a:r>
            <a:endParaRPr lang="zh-CN" altLang="en-US" dirty="0"/>
          </a:p>
          <a:p>
            <a:pPr lvl="1" eaLnBrk="1" hangingPunct="1">
              <a:lnSpc>
                <a:spcPct val="110000"/>
              </a:lnSpc>
            </a:pPr>
            <a:r>
              <a:rPr lang="zh-CN" altLang="en-US" dirty="0"/>
              <a:t>电传打字机 </a:t>
            </a:r>
            <a:r>
              <a:rPr lang="en-US" altLang="zh-CN" dirty="0">
                <a:latin typeface="Times New Roman" panose="02020603050405020304" pitchFamily="18" charset="0"/>
                <a:cs typeface="Times New Roman" panose="02020603050405020304" pitchFamily="18" charset="0"/>
              </a:rPr>
              <a:t>teletype</a:t>
            </a:r>
            <a:endParaRPr lang="zh-CN" altLang="en-US" dirty="0">
              <a:latin typeface="Times New Roman" panose="02020603050405020304" pitchFamily="18" charset="0"/>
              <a:ea typeface="Times New Roman" panose="02020603050405020304" pitchFamily="18" charset="0"/>
            </a:endParaRPr>
          </a:p>
        </p:txBody>
      </p:sp>
      <p:pic>
        <p:nvPicPr>
          <p:cNvPr id="8199" name="Picture 4" descr="图1  ASR33型电传打字机（AT&amp;T制造）"/>
          <p:cNvPicPr>
            <a:picLocks noChangeAspect="1"/>
          </p:cNvPicPr>
          <p:nvPr/>
        </p:nvPicPr>
        <p:blipFill>
          <a:blip r:embed="rId1"/>
          <a:stretch>
            <a:fillRect/>
          </a:stretch>
        </p:blipFill>
        <p:spPr>
          <a:xfrm>
            <a:off x="2916238" y="2673350"/>
            <a:ext cx="5040312" cy="3492500"/>
          </a:xfrm>
          <a:prstGeom prst="rect">
            <a:avLst/>
          </a:prstGeom>
          <a:noFill/>
          <a:ln w="9525">
            <a:noFill/>
          </a:ln>
        </p:spPr>
      </p:pic>
      <p:sp>
        <p:nvSpPr>
          <p:cNvPr id="8200" name="Text Box 6"/>
          <p:cNvSpPr txBox="1"/>
          <p:nvPr/>
        </p:nvSpPr>
        <p:spPr>
          <a:xfrm>
            <a:off x="4572000" y="2371725"/>
            <a:ext cx="4105275" cy="336550"/>
          </a:xfrm>
          <a:prstGeom prst="rect">
            <a:avLst/>
          </a:prstGeom>
          <a:noFill/>
          <a:ln w="9525">
            <a:noFill/>
          </a:ln>
        </p:spPr>
        <p:txBody>
          <a:bodyPr>
            <a:spAutoFit/>
          </a:bodyPr>
          <a:p>
            <a:pPr>
              <a:spcBef>
                <a:spcPct val="50000"/>
              </a:spcBef>
            </a:pPr>
            <a:r>
              <a:rPr lang="en-US" altLang="zh-CN" sz="1600" b="1" dirty="0">
                <a:solidFill>
                  <a:schemeClr val="accent2"/>
                </a:solidFill>
                <a:latin typeface="Times New Roman" panose="02020603050405020304" pitchFamily="18" charset="0"/>
                <a:ea typeface="宋体" panose="02010600030101010101" pitchFamily="2" charset="-122"/>
              </a:rPr>
              <a:t>ASR33</a:t>
            </a:r>
            <a:r>
              <a:rPr lang="zh-CN" altLang="en-US" sz="1600" b="1" dirty="0">
                <a:solidFill>
                  <a:schemeClr val="accent2"/>
                </a:solidFill>
                <a:latin typeface="Times New Roman" panose="02020603050405020304" pitchFamily="18" charset="0"/>
                <a:ea typeface="宋体" panose="02010600030101010101" pitchFamily="2" charset="-122"/>
              </a:rPr>
              <a:t>型电传打字机（</a:t>
            </a:r>
            <a:r>
              <a:rPr lang="en-US" altLang="zh-CN" sz="1600" b="1" dirty="0">
                <a:solidFill>
                  <a:schemeClr val="accent2"/>
                </a:solidFill>
                <a:latin typeface="Times New Roman" panose="02020603050405020304" pitchFamily="18" charset="0"/>
                <a:ea typeface="宋体" panose="02010600030101010101" pitchFamily="2" charset="-122"/>
              </a:rPr>
              <a:t>AT&amp;T</a:t>
            </a:r>
            <a:r>
              <a:rPr lang="zh-CN" altLang="en-US" sz="1600" b="1" dirty="0">
                <a:solidFill>
                  <a:schemeClr val="accent2"/>
                </a:solidFill>
                <a:latin typeface="Times New Roman" panose="02020603050405020304" pitchFamily="18" charset="0"/>
                <a:ea typeface="宋体" panose="02010600030101010101" pitchFamily="2" charset="-122"/>
              </a:rPr>
              <a:t>制造）</a:t>
            </a:r>
            <a:r>
              <a:rPr lang="en-US" altLang="zh-CN" sz="1600" b="1" dirty="0">
                <a:solidFill>
                  <a:schemeClr val="accent2"/>
                </a:solidFill>
                <a:latin typeface="Times New Roman" panose="02020603050405020304" pitchFamily="18" charset="0"/>
                <a:ea typeface="宋体" panose="02010600030101010101" pitchFamily="2" charset="-122"/>
              </a:rPr>
              <a:t>1922</a:t>
            </a:r>
            <a:r>
              <a:rPr lang="zh-CN" altLang="en-US" sz="1600" b="1" dirty="0">
                <a:solidFill>
                  <a:schemeClr val="accent2"/>
                </a:solidFill>
                <a:latin typeface="Times New Roman" panose="02020603050405020304" pitchFamily="18" charset="0"/>
                <a:ea typeface="宋体" panose="02010600030101010101" pitchFamily="2" charset="-122"/>
              </a:rPr>
              <a:t>年</a:t>
            </a:r>
            <a:endParaRPr lang="zh-CN" altLang="en-US" sz="1600" b="1"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7"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922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9221"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a:t>
            </a:r>
            <a:r>
              <a:rPr lang="en-US" altLang="zh-CN" dirty="0">
                <a:latin typeface="Times New Roman" panose="02020603050405020304" pitchFamily="18" charset="0"/>
              </a:rPr>
              <a:t>3</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9222" name="Rectangle 3"/>
          <p:cNvSpPr>
            <a:spLocks noGrp="1"/>
          </p:cNvSpPr>
          <p:nvPr>
            <p:ph idx="1"/>
          </p:nvPr>
        </p:nvSpPr>
        <p:spPr>
          <a:xfrm>
            <a:off x="1371600" y="1295400"/>
            <a:ext cx="7010400" cy="4953000"/>
          </a:xfrm>
          <a:ln/>
        </p:spPr>
        <p:txBody>
          <a:bodyPr vert="horz" wrap="square" lIns="91440" tIns="45720" rIns="91440" bIns="45720" anchor="t"/>
          <a:p>
            <a:pPr eaLnBrk="1" hangingPunct="1">
              <a:lnSpc>
                <a:spcPct val="110000"/>
              </a:lnSpc>
            </a:pPr>
            <a:r>
              <a:rPr lang="zh-CN" altLang="en-US" dirty="0"/>
              <a:t>打印设备</a:t>
            </a:r>
            <a:endParaRPr lang="zh-CN" altLang="en-US" dirty="0"/>
          </a:p>
          <a:p>
            <a:pPr lvl="1" eaLnBrk="1" hangingPunct="1">
              <a:lnSpc>
                <a:spcPct val="110000"/>
              </a:lnSpc>
            </a:pPr>
            <a:r>
              <a:rPr lang="zh-CN" altLang="en-US" dirty="0"/>
              <a:t>电传打字机</a:t>
            </a:r>
            <a:endParaRPr lang="zh-CN" altLang="en-US" dirty="0"/>
          </a:p>
        </p:txBody>
      </p:sp>
      <p:sp>
        <p:nvSpPr>
          <p:cNvPr id="9223" name="Text Box 5"/>
          <p:cNvSpPr txBox="1"/>
          <p:nvPr/>
        </p:nvSpPr>
        <p:spPr>
          <a:xfrm>
            <a:off x="4140200" y="2133600"/>
            <a:ext cx="4679950" cy="336550"/>
          </a:xfrm>
          <a:prstGeom prst="rect">
            <a:avLst/>
          </a:prstGeom>
          <a:noFill/>
          <a:ln w="9525">
            <a:noFill/>
          </a:ln>
        </p:spPr>
        <p:txBody>
          <a:bodyPr>
            <a:spAutoFit/>
          </a:bodyPr>
          <a:p>
            <a:pPr>
              <a:spcBef>
                <a:spcPct val="50000"/>
              </a:spcBef>
            </a:pPr>
            <a:r>
              <a:rPr lang="en-US" altLang="zh-CN" sz="1600" b="1" dirty="0">
                <a:solidFill>
                  <a:schemeClr val="accent2"/>
                </a:solidFill>
                <a:latin typeface="Times New Roman" panose="02020603050405020304" pitchFamily="18" charset="0"/>
                <a:ea typeface="宋体" panose="02010600030101010101" pitchFamily="2" charset="-122"/>
              </a:rPr>
              <a:t>比尔和艾伦通过电传打字机使用电脑（1968年）</a:t>
            </a:r>
            <a:endParaRPr lang="zh-CN" altLang="en-US" sz="1600" b="1" dirty="0">
              <a:solidFill>
                <a:schemeClr val="accent2"/>
              </a:solidFill>
              <a:latin typeface="Times New Roman" panose="02020603050405020304" pitchFamily="18" charset="0"/>
              <a:ea typeface="宋体" panose="02010600030101010101" pitchFamily="2" charset="-122"/>
            </a:endParaRPr>
          </a:p>
        </p:txBody>
      </p:sp>
      <p:pic>
        <p:nvPicPr>
          <p:cNvPr id="9224" name="Picture 6" descr="图2  比尔和艾伦通过电传打字机使用电脑（1968年）"/>
          <p:cNvPicPr>
            <a:picLocks noChangeAspect="1"/>
          </p:cNvPicPr>
          <p:nvPr/>
        </p:nvPicPr>
        <p:blipFill>
          <a:blip r:embed="rId1"/>
          <a:stretch>
            <a:fillRect/>
          </a:stretch>
        </p:blipFill>
        <p:spPr>
          <a:xfrm>
            <a:off x="2771775" y="2565400"/>
            <a:ext cx="5040313" cy="3440113"/>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日期占位符 3"/>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BB962C8B-B14F-4D97-AF65-F5344CB8AC3E}" type="datetime1">
              <a:rPr lang="zh-CN" altLang="en-US" sz="1000" dirty="0">
                <a:latin typeface="Verdana" panose="020B0604030504040204" pitchFamily="34" charset="0"/>
                <a:ea typeface="宋体" panose="02010600030101010101" pitchFamily="2" charset="-122"/>
              </a:rPr>
            </a:fld>
            <a:endParaRPr lang="zh-CN" altLang="en-US" sz="1000" dirty="0">
              <a:latin typeface="Verdana" panose="020B0604030504040204" pitchFamily="34" charset="0"/>
              <a:ea typeface="宋体" panose="02010600030101010101" pitchFamily="2" charset="-122"/>
            </a:endParaRPr>
          </a:p>
        </p:txBody>
      </p:sp>
      <p:sp>
        <p:nvSpPr>
          <p:cNvPr id="8" name="页脚占位符 4"/>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a:ln>
                  <a:noFill/>
                </a:ln>
                <a:solidFill>
                  <a:schemeClr val="tx1"/>
                </a:solidFill>
                <a:effectLst/>
                <a:uLnTx/>
                <a:uFillTx/>
                <a:latin typeface="+mn-lt"/>
                <a:ea typeface="+mn-ea"/>
                <a:cs typeface="+mn-cs"/>
              </a:rPr>
            </a:br>
            <a:r>
              <a:rPr kumimoji="0" lang="zh-CN" altLang="nl-BE"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rPr>
              <a:t>计算机学院</a:t>
            </a:r>
            <a:endParaRPr kumimoji="0" lang="zh-CN" altLang="en-GB" sz="1400" b="0" i="0" u="none" strike="noStrike" kern="1200" cap="none" spc="0" normalizeH="0" baseline="0" noProof="0">
              <a:ln>
                <a:noFill/>
              </a:ln>
              <a:solidFill>
                <a:schemeClr val="tx1"/>
              </a:solidFill>
              <a:effectLst/>
              <a:uLnTx/>
              <a:uFillTx/>
              <a:latin typeface="Verdana" panose="020B0604030504040204" pitchFamily="34" charset="0"/>
              <a:ea typeface="华文行楷" panose="02010800040101010101" pitchFamily="2" charset="-122"/>
              <a:cs typeface="+mn-cs"/>
            </a:endParaRPr>
          </a:p>
        </p:txBody>
      </p:sp>
      <p:sp>
        <p:nvSpPr>
          <p:cNvPr id="1024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lgn="r" eaLnBrk="1" hangingPunct="1"/>
            <a:fld id="{9A0DB2DC-4C9A-4742-B13C-FB6460FD3503}" type="slidenum">
              <a:rPr lang="zh-CN" altLang="en-GB" dirty="0">
                <a:latin typeface="Verdana" panose="020B0604030504040204" pitchFamily="34" charset="0"/>
                <a:ea typeface="宋体" panose="02010600030101010101" pitchFamily="2" charset="-122"/>
              </a:rPr>
            </a:fld>
            <a:r>
              <a:rPr lang="en-GB" altLang="zh-CN" dirty="0">
                <a:latin typeface="Verdana" panose="020B0604030504040204" pitchFamily="34" charset="0"/>
                <a:ea typeface="宋体" panose="02010600030101010101" pitchFamily="2" charset="-122"/>
              </a:rPr>
              <a:t>/24</a:t>
            </a:r>
            <a:endParaRPr lang="en-GB" altLang="zh-CN" dirty="0">
              <a:latin typeface="Verdana" panose="020B0604030504040204" pitchFamily="34" charset="0"/>
              <a:ea typeface="宋体" panose="02010600030101010101" pitchFamily="2" charset="-122"/>
            </a:endParaRPr>
          </a:p>
        </p:txBody>
      </p:sp>
      <p:sp>
        <p:nvSpPr>
          <p:cNvPr id="10245" name="Rectangle 2"/>
          <p:cNvSpPr>
            <a:spLocks noGrp="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rPr>
              <a:t>打印机（1-</a:t>
            </a:r>
            <a:r>
              <a:rPr lang="en-US" altLang="zh-CN" dirty="0">
                <a:latin typeface="Times New Roman" panose="02020603050405020304" pitchFamily="18" charset="0"/>
              </a:rPr>
              <a:t>4</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0246" name="Rectangle 3"/>
          <p:cNvSpPr>
            <a:spLocks noGrp="1"/>
          </p:cNvSpPr>
          <p:nvPr>
            <p:ph idx="1"/>
          </p:nvPr>
        </p:nvSpPr>
        <p:spPr>
          <a:xfrm>
            <a:off x="1371600" y="1295400"/>
            <a:ext cx="7010400" cy="4953000"/>
          </a:xfrm>
          <a:ln/>
        </p:spPr>
        <p:txBody>
          <a:bodyPr vert="horz" wrap="square" lIns="91440" tIns="45720" rIns="91440" bIns="45720" anchor="t"/>
          <a:p>
            <a:pPr eaLnBrk="1" hangingPunct="1">
              <a:lnSpc>
                <a:spcPct val="110000"/>
              </a:lnSpc>
            </a:pPr>
            <a:r>
              <a:rPr lang="zh-CN" altLang="en-US" dirty="0"/>
              <a:t>打印设备</a:t>
            </a:r>
            <a:endParaRPr lang="zh-CN" altLang="en-US" dirty="0"/>
          </a:p>
          <a:p>
            <a:pPr lvl="1" eaLnBrk="1" hangingPunct="1">
              <a:lnSpc>
                <a:spcPct val="110000"/>
              </a:lnSpc>
            </a:pPr>
            <a:r>
              <a:rPr lang="zh-CN" altLang="en-US" dirty="0">
                <a:latin typeface="Times New Roman" panose="02020603050405020304" pitchFamily="18" charset="0"/>
              </a:rPr>
              <a:t>字模式打印机</a:t>
            </a:r>
            <a:endParaRPr lang="zh-CN" altLang="en-US" dirty="0">
              <a:latin typeface="Times New Roman" panose="02020603050405020304" pitchFamily="18" charset="0"/>
            </a:endParaRPr>
          </a:p>
        </p:txBody>
      </p:sp>
      <p:pic>
        <p:nvPicPr>
          <p:cNvPr id="10247" name="Picture 4" descr="图3   IBM 5218- A02菊轮式打印机"/>
          <p:cNvPicPr>
            <a:picLocks noChangeAspect="1"/>
          </p:cNvPicPr>
          <p:nvPr/>
        </p:nvPicPr>
        <p:blipFill>
          <a:blip r:embed="rId1"/>
          <a:stretch>
            <a:fillRect/>
          </a:stretch>
        </p:blipFill>
        <p:spPr>
          <a:xfrm>
            <a:off x="1547813" y="2420938"/>
            <a:ext cx="4752975" cy="3687762"/>
          </a:xfrm>
          <a:prstGeom prst="rect">
            <a:avLst/>
          </a:prstGeom>
          <a:noFill/>
          <a:ln w="9525">
            <a:noFill/>
          </a:ln>
        </p:spPr>
      </p:pic>
      <p:pic>
        <p:nvPicPr>
          <p:cNvPr id="10248" name="Picture 5" descr="图4   菊花状排列的字盘"/>
          <p:cNvPicPr>
            <a:picLocks noChangeAspect="1"/>
          </p:cNvPicPr>
          <p:nvPr/>
        </p:nvPicPr>
        <p:blipFill>
          <a:blip r:embed="rId2"/>
          <a:stretch>
            <a:fillRect/>
          </a:stretch>
        </p:blipFill>
        <p:spPr>
          <a:xfrm>
            <a:off x="6299200" y="1484313"/>
            <a:ext cx="2844800" cy="2757487"/>
          </a:xfrm>
          <a:prstGeom prst="rect">
            <a:avLst/>
          </a:prstGeom>
          <a:noFill/>
          <a:ln w="9525">
            <a:noFill/>
          </a:ln>
        </p:spPr>
      </p:pic>
      <p:sp>
        <p:nvSpPr>
          <p:cNvPr id="10249" name="Text Box 6"/>
          <p:cNvSpPr txBox="1"/>
          <p:nvPr/>
        </p:nvSpPr>
        <p:spPr>
          <a:xfrm>
            <a:off x="6443663" y="4941888"/>
            <a:ext cx="2700337" cy="581025"/>
          </a:xfrm>
          <a:prstGeom prst="rect">
            <a:avLst/>
          </a:prstGeom>
          <a:noFill/>
          <a:ln w="9525">
            <a:noFill/>
          </a:ln>
        </p:spPr>
        <p:txBody>
          <a:bodyPr>
            <a:spAutoFit/>
          </a:bodyPr>
          <a:p>
            <a:pPr>
              <a:spcBef>
                <a:spcPct val="50000"/>
              </a:spcBef>
            </a:pPr>
            <a:r>
              <a:rPr lang="zh-CN" altLang="zh-CN" sz="1600" b="1" dirty="0">
                <a:solidFill>
                  <a:schemeClr val="accent2"/>
                </a:solidFill>
                <a:latin typeface="Times New Roman" panose="02020603050405020304" pitchFamily="18" charset="0"/>
                <a:ea typeface="宋体" panose="02010600030101010101" pitchFamily="2" charset="-122"/>
              </a:rPr>
              <a:t>IBM 5218- A02</a:t>
            </a:r>
            <a:r>
              <a:rPr lang="zh-CN" altLang="x-none" sz="1600" b="1" dirty="0">
                <a:solidFill>
                  <a:schemeClr val="accent2"/>
                </a:solidFill>
                <a:latin typeface="Times New Roman" panose="02020603050405020304" pitchFamily="18" charset="0"/>
                <a:ea typeface="宋体" panose="02010600030101010101" pitchFamily="2" charset="-122"/>
              </a:rPr>
              <a:t>菊轮式打印机</a:t>
            </a:r>
            <a:r>
              <a:rPr lang="zh-CN" altLang="en-US" dirty="0">
                <a:latin typeface="Times New Roman" panose="02020603050405020304" pitchFamily="18" charset="0"/>
                <a:ea typeface="宋体" panose="02010600030101010101" pitchFamily="2" charset="-122"/>
              </a:rPr>
              <a:t> </a:t>
            </a:r>
            <a:r>
              <a:rPr lang="en-US" altLang="zh-CN" sz="1600" b="1" dirty="0">
                <a:solidFill>
                  <a:schemeClr val="accent2"/>
                </a:solidFill>
                <a:latin typeface="Times New Roman" panose="02020603050405020304" pitchFamily="18" charset="0"/>
                <a:ea typeface="宋体" panose="02010600030101010101" pitchFamily="2" charset="-122"/>
              </a:rPr>
              <a:t>（1970年</a:t>
            </a:r>
            <a:r>
              <a:rPr lang="zh-CN" altLang="en-US" sz="1600" b="1" dirty="0">
                <a:solidFill>
                  <a:schemeClr val="accent2"/>
                </a:solidFill>
                <a:latin typeface="Times New Roman" panose="02020603050405020304" pitchFamily="18" charset="0"/>
                <a:ea typeface="宋体" panose="02010600030101010101" pitchFamily="2" charset="-122"/>
              </a:rPr>
              <a:t>左右）</a:t>
            </a:r>
            <a:endParaRPr lang="zh-CN" altLang="en-US" sz="1600" b="1"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777777"/>
      </a:hlink>
      <a:folHlink>
        <a:srgbClr val="B2B2B2"/>
      </a:folHlink>
    </a:clrScheme>
    <a:fontScheme name="Default Design">
      <a:majorFont>
        <a:latin typeface="隶书"/>
        <a:ea typeface="隶书"/>
        <a:cs typeface=""/>
      </a:majorFont>
      <a:minorFont>
        <a:latin typeface="隶书"/>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2812</Words>
  <Application>WPS 演示</Application>
  <PresentationFormat>全屏显示(4:3)</PresentationFormat>
  <Paragraphs>563</Paragraphs>
  <Slides>30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Times New Roman</vt:lpstr>
      <vt:lpstr>隶书</vt:lpstr>
      <vt:lpstr>Verdana</vt:lpstr>
      <vt:lpstr>华文行楷</vt:lpstr>
      <vt:lpstr>楷体_GB2312</vt:lpstr>
      <vt:lpstr>新宋体</vt:lpstr>
      <vt:lpstr>微软雅黑</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Boenk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Content Management</dc:title>
  <dc:creator>Erik Hauters</dc:creator>
  <cp:lastModifiedBy>Kukukukiki</cp:lastModifiedBy>
  <cp:revision>1792</cp:revision>
  <dcterms:created xsi:type="dcterms:W3CDTF">2003-12-11T10:30:09Z</dcterms:created>
  <dcterms:modified xsi:type="dcterms:W3CDTF">2020-03-23T08:15:46Z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