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7" r:id="rId4"/>
    <p:sldId id="270" r:id="rId6"/>
    <p:sldId id="294" r:id="rId7"/>
    <p:sldId id="271" r:id="rId8"/>
    <p:sldId id="301" r:id="rId9"/>
    <p:sldId id="276" r:id="rId10"/>
    <p:sldId id="328" r:id="rId11"/>
    <p:sldId id="275" r:id="rId12"/>
    <p:sldId id="329" r:id="rId13"/>
    <p:sldId id="322" r:id="rId14"/>
    <p:sldId id="323" r:id="rId15"/>
    <p:sldId id="324" r:id="rId16"/>
    <p:sldId id="325" r:id="rId17"/>
    <p:sldId id="326" r:id="rId18"/>
    <p:sldId id="327" r:id="rId19"/>
    <p:sldId id="321" r:id="rId20"/>
    <p:sldId id="302" r:id="rId21"/>
    <p:sldId id="303" r:id="rId22"/>
    <p:sldId id="304" r:id="rId23"/>
    <p:sldId id="305" r:id="rId24"/>
    <p:sldId id="278" r:id="rId25"/>
    <p:sldId id="279" r:id="rId26"/>
    <p:sldId id="295" r:id="rId27"/>
    <p:sldId id="288" r:id="rId28"/>
    <p:sldId id="289" r:id="rId29"/>
    <p:sldId id="280" r:id="rId30"/>
    <p:sldId id="283" r:id="rId31"/>
    <p:sldId id="282" r:id="rId32"/>
    <p:sldId id="284" r:id="rId33"/>
    <p:sldId id="285" r:id="rId34"/>
    <p:sldId id="286" r:id="rId35"/>
    <p:sldId id="313" r:id="rId36"/>
    <p:sldId id="314" r:id="rId37"/>
    <p:sldId id="315" r:id="rId38"/>
    <p:sldId id="316" r:id="rId39"/>
    <p:sldId id="317" r:id="rId40"/>
    <p:sldId id="306" r:id="rId41"/>
    <p:sldId id="318" r:id="rId4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ln>
        </p:spPr>
        <p:txBody>
          <a:bodyPr/>
          <a:p>
            <a:pPr lvl="0" eaLnBrk="1" fontAlgn="base" hangingPunct="1"/>
            <a:endParaRPr lang="en-US" altLang="x-none" sz="1200" strike="noStrike" noProof="1" dirty="0">
              <a:latin typeface="Times New Roman" panose="02020603050405020304" pitchFamily="2" charset="0"/>
            </a:endParaRPr>
          </a:p>
        </p:txBody>
      </p:sp>
      <p:sp>
        <p:nvSpPr>
          <p:cNvPr id="3075" name="Rectangle 3"/>
          <p:cNvSpPr>
            <a:spLocks noGrp="1"/>
          </p:cNvSpPr>
          <p:nvPr>
            <p:ph type="dt" idx="1"/>
          </p:nvPr>
        </p:nvSpPr>
        <p:spPr>
          <a:xfrm>
            <a:off x="3884613" y="0"/>
            <a:ext cx="2971800" cy="457200"/>
          </a:xfrm>
          <a:prstGeom prst="rect">
            <a:avLst/>
          </a:prstGeom>
          <a:noFill/>
          <a:ln w="9525">
            <a:noFill/>
          </a:ln>
        </p:spPr>
        <p:txBody>
          <a:bodyPr/>
          <a:p>
            <a:pPr lvl="0" algn="r" eaLnBrk="1" fontAlgn="base" hangingPunct="1"/>
            <a:endParaRPr lang="en-US" altLang="x-none" sz="1200" strike="noStrike" noProof="1" dirty="0">
              <a:latin typeface="Times New Roman" panose="02020603050405020304" pitchFamily="2" charset="0"/>
            </a:endParaRPr>
          </a:p>
        </p:txBody>
      </p:sp>
      <p:sp>
        <p:nvSpPr>
          <p:cNvPr id="3076" name="Rectangle 4"/>
          <p:cNvSpPr>
            <a:spLocks noGrp="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8" name="Rectangle 6"/>
          <p:cNvSpPr>
            <a:spLocks noGrp="1"/>
          </p:cNvSpPr>
          <p:nvPr>
            <p:ph type="ftr" sz="quarter" idx="4"/>
          </p:nvPr>
        </p:nvSpPr>
        <p:spPr>
          <a:xfrm>
            <a:off x="0" y="8685213"/>
            <a:ext cx="2971800" cy="457200"/>
          </a:xfrm>
          <a:prstGeom prst="rect">
            <a:avLst/>
          </a:prstGeom>
          <a:noFill/>
          <a:ln w="9525">
            <a:noFill/>
          </a:ln>
        </p:spPr>
        <p:txBody>
          <a:bodyPr anchor="b"/>
          <a:p>
            <a:pPr lvl="0" eaLnBrk="1" fontAlgn="base" hangingPunct="1"/>
            <a:endParaRPr lang="en-US" altLang="x-none" sz="1200" strike="noStrike" noProof="1" dirty="0">
              <a:latin typeface="Times New Roman" panose="02020603050405020304" pitchFamily="2" charset="0"/>
            </a:endParaRPr>
          </a:p>
        </p:txBody>
      </p:sp>
      <p:sp>
        <p:nvSpPr>
          <p:cNvPr id="3079" name="Rectangle 7"/>
          <p:cNvSpPr>
            <a:spLocks noGrp="1"/>
          </p:cNvSpPr>
          <p:nvPr>
            <p:ph type="sldNum" sz="quarter" idx="5"/>
          </p:nvPr>
        </p:nvSpPr>
        <p:spPr>
          <a:xfrm>
            <a:off x="3884613" y="8685213"/>
            <a:ext cx="2971800" cy="457200"/>
          </a:xfrm>
          <a:prstGeom prst="rect">
            <a:avLst/>
          </a:prstGeom>
          <a:noFill/>
          <a:ln w="9525">
            <a:noFill/>
          </a:ln>
        </p:spPr>
        <p:txBody>
          <a:bodyPr anchor="b"/>
          <a:p>
            <a:pPr lvl="0" algn="r" eaLnBrk="1" fontAlgn="base" hangingPunct="1"/>
            <a:fld id="{9A0DB2DC-4C9A-4742-B13C-FB6460FD3503}" type="slidenum">
              <a:rPr lang="en-US" altLang="x-none" sz="1200" strike="noStrike" noProof="1" dirty="0">
                <a:latin typeface="Times New Roman" panose="02020603050405020304" pitchFamily="2" charset="0"/>
                <a:ea typeface="宋体" panose="02010600030101010101" pitchFamily="2" charset="-122"/>
                <a:cs typeface="+mn-ea"/>
              </a:rPr>
            </a:fld>
            <a:endParaRPr lang="en-US" altLang="x-none" sz="1200" strike="noStrike" noProof="1" dirty="0">
              <a:latin typeface="Times New Roman" panose="02020603050405020304" pitchFamily="2"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p:cNvSpPr>
          <p:nvPr>
            <p:ph type="sldImg"/>
          </p:nvPr>
        </p:nvSpPr>
        <p:spPr>
          <a:ln/>
        </p:spPr>
      </p:sp>
      <p:sp>
        <p:nvSpPr>
          <p:cNvPr id="5122" name="文本占位符 2"/>
          <p:cNvSpPr>
            <a:spLocks noGrp="1"/>
          </p:cNvSpPr>
          <p:nvPr>
            <p:ph type="body"/>
          </p:nvPr>
        </p:nvSpPr>
        <p:spPr>
          <a:ln/>
        </p:spPr>
        <p:txBody>
          <a:bodyPr anchor="ctr"/>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10242" name="Rectangle 7"/>
          <p:cNvSpPr txBox="1">
            <a:spLocks noGrp="1"/>
          </p:cNvSpPr>
          <p:nvPr/>
        </p:nvSpPr>
        <p:spPr>
          <a:xfrm>
            <a:off x="3884613" y="8685213"/>
            <a:ext cx="2971800" cy="457200"/>
          </a:xfrm>
          <a:prstGeom prst="rect">
            <a:avLst/>
          </a:prstGeom>
          <a:noFill/>
          <a:ln w="9525">
            <a:noFill/>
          </a:ln>
        </p:spPr>
        <p:txBody>
          <a:bodyPr anchor="b"/>
          <a:p>
            <a:pPr lvl="0" algn="r"/>
            <a:fld id="{9A0DB2DC-4C9A-4742-B13C-FB6460FD3503}" type="slidenum">
              <a:rPr lang="en-US" altLang="zh-CN" sz="1200" dirty="0">
                <a:latin typeface="Times New Roman" panose="02020603050405020304" pitchFamily="2" charset="0"/>
              </a:rPr>
            </a:fld>
            <a:endParaRPr lang="en-US" altLang="zh-CN" sz="1200" dirty="0">
              <a:latin typeface="Times New Roman" panose="02020603050405020304" pitchFamily="2" charset="0"/>
            </a:endParaRPr>
          </a:p>
        </p:txBody>
      </p:sp>
      <p:sp>
        <p:nvSpPr>
          <p:cNvPr id="10243" name="Rectangle 2"/>
          <p:cNvSpPr>
            <a:spLocks noGrp="1" noRot="1" noTextEdit="1"/>
          </p:cNvSpPr>
          <p:nvPr>
            <p:ph type="sldImg"/>
          </p:nvPr>
        </p:nvSpPr>
        <p:spPr>
          <a:ln/>
        </p:spPr>
      </p:sp>
      <p:sp>
        <p:nvSpPr>
          <p:cNvPr id="10244" name="Rectangle 3"/>
          <p:cNvSpPr>
            <a:spLocks noGrp="1"/>
          </p:cNvSpPr>
          <p:nvPr>
            <p:ph type="body"/>
          </p:nvPr>
        </p:nvSpPr>
        <p:spPr>
          <a:ln/>
        </p:spPr>
        <p:txBody>
          <a:bodyPr wrap="square" anchor="t"/>
          <a:p>
            <a:pPr lvl="0" eaLnBrk="1" hangingPunct="1"/>
            <a:r>
              <a:rPr lang="en-US" altLang="zh-CN" sz="1000" b="1" dirty="0"/>
              <a:t>(1)</a:t>
            </a:r>
            <a:r>
              <a:rPr lang="zh-CN" altLang="en-US" sz="1000" b="1" dirty="0"/>
              <a:t>内存地址计数器</a:t>
            </a:r>
            <a:r>
              <a:rPr lang="zh-CN" altLang="en-US" sz="1000" dirty="0"/>
              <a:t> 用于存放内存中要交换的数据的地址。在</a:t>
            </a:r>
            <a:r>
              <a:rPr lang="en-US" altLang="zh-CN" sz="1000" dirty="0"/>
              <a:t>DMA</a:t>
            </a:r>
            <a:r>
              <a:rPr lang="zh-CN" altLang="en-US" sz="1000" dirty="0"/>
              <a:t>传送前，须通过程序将数据在内存中的起始位置</a:t>
            </a:r>
            <a:r>
              <a:rPr lang="en-US" altLang="zh-CN" sz="1000" dirty="0"/>
              <a:t>(</a:t>
            </a:r>
            <a:r>
              <a:rPr lang="zh-CN" altLang="en-US" sz="1000" dirty="0"/>
              <a:t>首地址</a:t>
            </a:r>
            <a:r>
              <a:rPr lang="en-US" altLang="zh-CN" sz="1000" dirty="0"/>
              <a:t>)</a:t>
            </a:r>
            <a:r>
              <a:rPr lang="zh-CN" altLang="en-US" sz="1000" dirty="0"/>
              <a:t>送到内存地址计数器。而当</a:t>
            </a:r>
            <a:r>
              <a:rPr lang="en-US" altLang="zh-CN" sz="1000" dirty="0"/>
              <a:t>DMA</a:t>
            </a:r>
            <a:r>
              <a:rPr lang="zh-CN" altLang="en-US" sz="1000" dirty="0"/>
              <a:t>传送时，每交换一次数据，将地址计数器加</a:t>
            </a:r>
            <a:r>
              <a:rPr lang="zh-CN" altLang="en-US" sz="1000" dirty="0">
                <a:latin typeface="Arial" panose="020B0604020202020204" pitchFamily="34" charset="0"/>
              </a:rPr>
              <a:t>“</a:t>
            </a:r>
            <a:r>
              <a:rPr lang="en-US" altLang="zh-CN" sz="1000" dirty="0"/>
              <a:t>1</a:t>
            </a:r>
            <a:r>
              <a:rPr lang="en-US" altLang="zh-CN" sz="1000" dirty="0">
                <a:latin typeface="Arial" panose="020B0604020202020204" pitchFamily="34" charset="0"/>
              </a:rPr>
              <a:t>”</a:t>
            </a:r>
            <a:r>
              <a:rPr lang="zh-CN" altLang="en-US" sz="1000" dirty="0"/>
              <a:t>，从而以增量方式给出内存中要交换的一批数据的地址。 </a:t>
            </a:r>
            <a:endParaRPr lang="zh-CN" altLang="en-US" sz="1000" b="1" dirty="0"/>
          </a:p>
          <a:p>
            <a:pPr lvl="0" eaLnBrk="1" hangingPunct="1"/>
            <a:r>
              <a:rPr lang="en-US" altLang="zh-CN" sz="1000" b="1" dirty="0"/>
              <a:t>(2)</a:t>
            </a:r>
            <a:r>
              <a:rPr lang="zh-CN" altLang="en-US" sz="1000" b="1" dirty="0"/>
              <a:t>字计数器 </a:t>
            </a:r>
            <a:r>
              <a:rPr lang="zh-CN" altLang="en-US" sz="1000" dirty="0"/>
              <a:t>用于记录传送数据块的长度</a:t>
            </a:r>
            <a:r>
              <a:rPr lang="en-US" altLang="zh-CN" sz="1000" dirty="0"/>
              <a:t>(</a:t>
            </a:r>
            <a:r>
              <a:rPr lang="zh-CN" altLang="en-US" sz="1000" dirty="0"/>
              <a:t>多少字数</a:t>
            </a:r>
            <a:r>
              <a:rPr lang="en-US" altLang="zh-CN" sz="1000" dirty="0"/>
              <a:t>)</a:t>
            </a:r>
            <a:r>
              <a:rPr lang="zh-CN" altLang="en-US" sz="1000" dirty="0"/>
              <a:t>。其内容也是在数据传送之前由程序预置，交换的字数通常以补码形式表示。在</a:t>
            </a:r>
            <a:r>
              <a:rPr lang="en-US" altLang="zh-CN" sz="1000" dirty="0"/>
              <a:t>DMA</a:t>
            </a:r>
            <a:r>
              <a:rPr lang="zh-CN" altLang="en-US" sz="1000" dirty="0"/>
              <a:t>传送时，每传送一个字，字计数器就加</a:t>
            </a:r>
            <a:r>
              <a:rPr lang="zh-CN" altLang="en-US" sz="1000" dirty="0">
                <a:latin typeface="Arial" panose="020B0604020202020204" pitchFamily="34" charset="0"/>
              </a:rPr>
              <a:t>“</a:t>
            </a:r>
            <a:r>
              <a:rPr lang="en-US" altLang="zh-CN" sz="1000" dirty="0"/>
              <a:t>1</a:t>
            </a:r>
            <a:r>
              <a:rPr lang="en-US" altLang="zh-CN" sz="1000" dirty="0">
                <a:latin typeface="Arial" panose="020B0604020202020204" pitchFamily="34" charset="0"/>
              </a:rPr>
              <a:t>”</a:t>
            </a:r>
            <a:r>
              <a:rPr lang="en-US" altLang="zh-CN" sz="1000" dirty="0"/>
              <a:t> </a:t>
            </a:r>
            <a:r>
              <a:rPr lang="zh-CN" altLang="en-US" sz="1000" dirty="0"/>
              <a:t>，当计数器溢出即最高位产生进位时，表示这批数据传送完毕，于是引起</a:t>
            </a:r>
            <a:r>
              <a:rPr lang="en-US" altLang="zh-CN" sz="1000" dirty="0"/>
              <a:t>DMA</a:t>
            </a:r>
            <a:r>
              <a:rPr lang="zh-CN" altLang="en-US" sz="1000" dirty="0"/>
              <a:t>控制器向</a:t>
            </a:r>
            <a:r>
              <a:rPr lang="en-US" altLang="zh-CN" sz="1000" dirty="0"/>
              <a:t>CPU</a:t>
            </a:r>
            <a:r>
              <a:rPr lang="zh-CN" altLang="en-US" sz="1000" dirty="0"/>
              <a:t>发中断信号。 </a:t>
            </a:r>
            <a:endParaRPr lang="zh-CN" altLang="en-US" sz="1000" b="1" dirty="0"/>
          </a:p>
          <a:p>
            <a:pPr lvl="0" eaLnBrk="1" hangingPunct="1"/>
            <a:r>
              <a:rPr lang="en-US" altLang="zh-CN" sz="1000" b="1" dirty="0"/>
              <a:t>(3)</a:t>
            </a:r>
            <a:r>
              <a:rPr lang="zh-CN" altLang="en-US" sz="1000" b="1" dirty="0"/>
              <a:t>数据缓冲寄存器</a:t>
            </a:r>
            <a:r>
              <a:rPr lang="zh-CN" altLang="en-US" sz="1000" dirty="0"/>
              <a:t> 用于暂存每次传送的数据</a:t>
            </a:r>
            <a:r>
              <a:rPr lang="en-US" altLang="zh-CN" sz="1000" dirty="0"/>
              <a:t>(</a:t>
            </a:r>
            <a:r>
              <a:rPr lang="zh-CN" altLang="en-US" sz="1000" dirty="0"/>
              <a:t>一个字</a:t>
            </a:r>
            <a:r>
              <a:rPr lang="en-US" altLang="zh-CN" sz="1000" dirty="0"/>
              <a:t>)</a:t>
            </a:r>
            <a:r>
              <a:rPr lang="zh-CN" altLang="en-US" sz="1000" dirty="0"/>
              <a:t>。当输入时，由设备</a:t>
            </a:r>
            <a:r>
              <a:rPr lang="en-US" altLang="zh-CN" sz="1000" dirty="0"/>
              <a:t>(</a:t>
            </a:r>
            <a:r>
              <a:rPr lang="zh-CN" altLang="en-US" sz="1000" dirty="0"/>
              <a:t>如磁盘</a:t>
            </a:r>
            <a:r>
              <a:rPr lang="en-US" altLang="zh-CN" sz="1000" dirty="0"/>
              <a:t>)</a:t>
            </a:r>
            <a:r>
              <a:rPr lang="zh-CN" altLang="en-US" sz="1000" dirty="0"/>
              <a:t>送往数据缓冲寄存器，再由缓冲寄存器通过数据总线送到内存。反之，输出时，由内存通过数据总线送到数据缓冲寄存器，然后再送到设备。 </a:t>
            </a:r>
            <a:endParaRPr lang="zh-CN" altLang="en-US" sz="1000" b="1" dirty="0"/>
          </a:p>
          <a:p>
            <a:pPr lvl="0" eaLnBrk="1" hangingPunct="1"/>
            <a:r>
              <a:rPr lang="en-US" altLang="zh-CN" sz="1000" b="1" dirty="0"/>
              <a:t>(4)</a:t>
            </a:r>
            <a:r>
              <a:rPr lang="en-US" altLang="zh-CN" sz="1000" b="1" dirty="0">
                <a:latin typeface="Arial" panose="020B0604020202020204" pitchFamily="34" charset="0"/>
              </a:rPr>
              <a:t>“</a:t>
            </a:r>
            <a:r>
              <a:rPr lang="en-US" altLang="zh-CN" sz="1000" b="1" dirty="0"/>
              <a:t>DMA</a:t>
            </a:r>
            <a:r>
              <a:rPr lang="zh-CN" altLang="en-US" sz="1000" b="1" dirty="0"/>
              <a:t>请求</a:t>
            </a:r>
            <a:r>
              <a:rPr lang="zh-CN" altLang="en-US" sz="1000" b="1" dirty="0">
                <a:latin typeface="Arial" panose="020B0604020202020204" pitchFamily="34" charset="0"/>
              </a:rPr>
              <a:t>”</a:t>
            </a:r>
            <a:r>
              <a:rPr lang="zh-CN" altLang="en-US" sz="1000" b="1" dirty="0"/>
              <a:t>标志 </a:t>
            </a:r>
            <a:r>
              <a:rPr lang="zh-CN" altLang="en-US" sz="1000" dirty="0"/>
              <a:t>每当设备准备好一个数据字后给出一个控制信号，使</a:t>
            </a:r>
            <a:r>
              <a:rPr lang="zh-CN" altLang="en-US" sz="1000" dirty="0">
                <a:latin typeface="Arial" panose="020B0604020202020204" pitchFamily="34" charset="0"/>
              </a:rPr>
              <a:t>“</a:t>
            </a:r>
            <a:r>
              <a:rPr lang="en-US" altLang="zh-CN" sz="1000" dirty="0"/>
              <a:t>DMA</a:t>
            </a:r>
            <a:r>
              <a:rPr lang="zh-CN" altLang="en-US" sz="1000" dirty="0"/>
              <a:t>请求</a:t>
            </a:r>
            <a:r>
              <a:rPr lang="zh-CN" altLang="en-US" sz="1000" dirty="0">
                <a:latin typeface="Arial" panose="020B0604020202020204" pitchFamily="34" charset="0"/>
              </a:rPr>
              <a:t>”</a:t>
            </a:r>
            <a:r>
              <a:rPr lang="zh-CN" altLang="en-US" sz="1000" dirty="0"/>
              <a:t> 标志置</a:t>
            </a:r>
            <a:r>
              <a:rPr lang="zh-CN" altLang="en-US" sz="1000" dirty="0">
                <a:latin typeface="Arial" panose="020B0604020202020204" pitchFamily="34" charset="0"/>
              </a:rPr>
              <a:t>“</a:t>
            </a:r>
            <a:r>
              <a:rPr lang="en-US" altLang="zh-CN" sz="1000" dirty="0"/>
              <a:t>1</a:t>
            </a:r>
            <a:r>
              <a:rPr lang="en-US" altLang="zh-CN" sz="1000" dirty="0">
                <a:latin typeface="Arial" panose="020B0604020202020204" pitchFamily="34" charset="0"/>
              </a:rPr>
              <a:t>”</a:t>
            </a:r>
            <a:r>
              <a:rPr lang="zh-CN" altLang="en-US" sz="1000" dirty="0"/>
              <a:t>。该标志置位后向</a:t>
            </a:r>
            <a:r>
              <a:rPr lang="zh-CN" altLang="en-US" sz="1000" dirty="0">
                <a:latin typeface="Arial" panose="020B0604020202020204" pitchFamily="34" charset="0"/>
              </a:rPr>
              <a:t>“</a:t>
            </a:r>
            <a:r>
              <a:rPr lang="zh-CN" altLang="en-US" sz="1000" dirty="0"/>
              <a:t>控制</a:t>
            </a:r>
            <a:r>
              <a:rPr lang="en-US" altLang="zh-CN" sz="1000" dirty="0"/>
              <a:t>/</a:t>
            </a:r>
            <a:r>
              <a:rPr lang="zh-CN" altLang="en-US" sz="1000" dirty="0"/>
              <a:t>状态</a:t>
            </a:r>
            <a:r>
              <a:rPr lang="zh-CN" altLang="en-US" sz="1000" dirty="0">
                <a:latin typeface="Arial" panose="020B0604020202020204" pitchFamily="34" charset="0"/>
              </a:rPr>
              <a:t>”</a:t>
            </a:r>
            <a:r>
              <a:rPr lang="zh-CN" altLang="en-US" sz="1000" dirty="0"/>
              <a:t>逻辑发出</a:t>
            </a:r>
            <a:r>
              <a:rPr lang="en-US" altLang="zh-CN" sz="1000" dirty="0"/>
              <a:t>DMA</a:t>
            </a:r>
            <a:r>
              <a:rPr lang="zh-CN" altLang="en-US" sz="1000" dirty="0"/>
              <a:t>请求，后者又向</a:t>
            </a:r>
            <a:r>
              <a:rPr lang="en-US" altLang="zh-CN" sz="1000" dirty="0"/>
              <a:t>CPU</a:t>
            </a:r>
            <a:r>
              <a:rPr lang="zh-CN" altLang="en-US" sz="1000" dirty="0"/>
              <a:t>发出总线使用权的请求</a:t>
            </a:r>
            <a:r>
              <a:rPr lang="en-US" altLang="zh-CN" sz="1000" dirty="0"/>
              <a:t>(HOLD)</a:t>
            </a:r>
            <a:r>
              <a:rPr lang="zh-CN" altLang="en-US" sz="1000" dirty="0"/>
              <a:t>，</a:t>
            </a:r>
            <a:r>
              <a:rPr lang="en-US" altLang="zh-CN" sz="1000" dirty="0"/>
              <a:t>CPU</a:t>
            </a:r>
            <a:r>
              <a:rPr lang="zh-CN" altLang="en-US" sz="1000" dirty="0"/>
              <a:t>响应此请求后发回响应信号</a:t>
            </a:r>
            <a:r>
              <a:rPr lang="en-US" altLang="zh-CN" sz="1000" dirty="0"/>
              <a:t>HLDA</a:t>
            </a:r>
            <a:r>
              <a:rPr lang="zh-CN" altLang="en-US" sz="1000" dirty="0"/>
              <a:t>，</a:t>
            </a:r>
            <a:r>
              <a:rPr lang="zh-CN" altLang="en-US" sz="1000" dirty="0">
                <a:latin typeface="Arial" panose="020B0604020202020204" pitchFamily="34" charset="0"/>
              </a:rPr>
              <a:t>“</a:t>
            </a:r>
            <a:r>
              <a:rPr lang="zh-CN" altLang="en-US" sz="1000" dirty="0"/>
              <a:t>控制</a:t>
            </a:r>
            <a:r>
              <a:rPr lang="en-US" altLang="zh-CN" sz="1000" dirty="0"/>
              <a:t>/</a:t>
            </a:r>
            <a:r>
              <a:rPr lang="zh-CN" altLang="en-US" sz="1000" dirty="0"/>
              <a:t>状态</a:t>
            </a:r>
            <a:r>
              <a:rPr lang="zh-CN" altLang="en-US" sz="1000" dirty="0">
                <a:latin typeface="Arial" panose="020B0604020202020204" pitchFamily="34" charset="0"/>
              </a:rPr>
              <a:t>”</a:t>
            </a:r>
            <a:r>
              <a:rPr lang="zh-CN" altLang="en-US" sz="1000" dirty="0"/>
              <a:t>逻辑接收此信号后发出</a:t>
            </a:r>
            <a:r>
              <a:rPr lang="en-US" altLang="zh-CN" sz="1000" dirty="0"/>
              <a:t>DMA</a:t>
            </a:r>
            <a:r>
              <a:rPr lang="zh-CN" altLang="en-US" sz="1000" dirty="0"/>
              <a:t>响应信号，使</a:t>
            </a:r>
            <a:r>
              <a:rPr lang="zh-CN" altLang="en-US" sz="1000" dirty="0">
                <a:latin typeface="Arial" panose="020B0604020202020204" pitchFamily="34" charset="0"/>
              </a:rPr>
              <a:t>“</a:t>
            </a:r>
            <a:r>
              <a:rPr lang="en-US" altLang="zh-CN" sz="1000" dirty="0"/>
              <a:t>DMA</a:t>
            </a:r>
            <a:r>
              <a:rPr lang="zh-CN" altLang="en-US" sz="1000" dirty="0"/>
              <a:t>请求</a:t>
            </a:r>
            <a:r>
              <a:rPr lang="zh-CN" altLang="en-US" sz="1000" dirty="0">
                <a:latin typeface="Arial" panose="020B0604020202020204" pitchFamily="34" charset="0"/>
              </a:rPr>
              <a:t>”</a:t>
            </a:r>
            <a:r>
              <a:rPr lang="zh-CN" altLang="en-US" sz="1000" dirty="0"/>
              <a:t>标志复位，为交换下一个字做好准备。 </a:t>
            </a:r>
            <a:endParaRPr lang="zh-CN" altLang="en-US" sz="1000" b="1" dirty="0"/>
          </a:p>
          <a:p>
            <a:pPr lvl="0" eaLnBrk="1" hangingPunct="1"/>
            <a:r>
              <a:rPr lang="en-US" altLang="zh-CN" sz="1000" b="1" dirty="0"/>
              <a:t>(5)</a:t>
            </a:r>
            <a:r>
              <a:rPr lang="en-US" altLang="zh-CN" sz="1000" b="1" dirty="0">
                <a:latin typeface="Arial" panose="020B0604020202020204" pitchFamily="34" charset="0"/>
              </a:rPr>
              <a:t>“</a:t>
            </a:r>
            <a:r>
              <a:rPr lang="zh-CN" altLang="en-US" sz="1000" b="1" dirty="0"/>
              <a:t>控制</a:t>
            </a:r>
            <a:r>
              <a:rPr lang="en-US" altLang="zh-CN" sz="1000" b="1" dirty="0"/>
              <a:t>/</a:t>
            </a:r>
            <a:r>
              <a:rPr lang="zh-CN" altLang="en-US" sz="1000" b="1" dirty="0"/>
              <a:t>状态</a:t>
            </a:r>
            <a:r>
              <a:rPr lang="zh-CN" altLang="en-US" sz="1000" b="1" dirty="0">
                <a:latin typeface="Arial" panose="020B0604020202020204" pitchFamily="34" charset="0"/>
              </a:rPr>
              <a:t>”</a:t>
            </a:r>
            <a:r>
              <a:rPr lang="zh-CN" altLang="en-US" sz="1000" b="1" dirty="0"/>
              <a:t>逻辑</a:t>
            </a:r>
            <a:r>
              <a:rPr lang="zh-CN" altLang="en-US" sz="1000" dirty="0"/>
              <a:t> 由控制和时序电路以及状态标志等组成，用于修改内存地址计数器和字计数器，指定传送类型</a:t>
            </a:r>
            <a:r>
              <a:rPr lang="en-US" altLang="zh-CN" sz="1000" dirty="0"/>
              <a:t>(</a:t>
            </a:r>
            <a:r>
              <a:rPr lang="zh-CN" altLang="en-US" sz="1000" dirty="0"/>
              <a:t>输入或输出</a:t>
            </a:r>
            <a:r>
              <a:rPr lang="en-US" altLang="zh-CN" sz="1000" dirty="0"/>
              <a:t>)</a:t>
            </a:r>
            <a:r>
              <a:rPr lang="zh-CN" altLang="en-US" sz="1000" dirty="0"/>
              <a:t>，并对</a:t>
            </a:r>
            <a:r>
              <a:rPr lang="zh-CN" altLang="en-US" sz="1000" dirty="0">
                <a:latin typeface="Arial" panose="020B0604020202020204" pitchFamily="34" charset="0"/>
              </a:rPr>
              <a:t>“</a:t>
            </a:r>
            <a:r>
              <a:rPr lang="en-US" altLang="zh-CN" sz="1000" dirty="0"/>
              <a:t>DMA</a:t>
            </a:r>
            <a:r>
              <a:rPr lang="zh-CN" altLang="en-US" sz="1000" dirty="0"/>
              <a:t>请求</a:t>
            </a:r>
            <a:r>
              <a:rPr lang="zh-CN" altLang="en-US" sz="1000" dirty="0">
                <a:latin typeface="Arial" panose="020B0604020202020204" pitchFamily="34" charset="0"/>
              </a:rPr>
              <a:t>”</a:t>
            </a:r>
            <a:r>
              <a:rPr lang="zh-CN" altLang="en-US" sz="1000" dirty="0"/>
              <a:t>信号和</a:t>
            </a:r>
            <a:r>
              <a:rPr lang="en-US" altLang="zh-CN" sz="1000" dirty="0"/>
              <a:t>CPU</a:t>
            </a:r>
            <a:r>
              <a:rPr lang="zh-CN" altLang="en-US" sz="1000" dirty="0"/>
              <a:t>响应信号进行协调和同步。 </a:t>
            </a:r>
            <a:endParaRPr lang="zh-CN" altLang="en-US" sz="1000" b="1" dirty="0"/>
          </a:p>
          <a:p>
            <a:pPr lvl="0" eaLnBrk="1" hangingPunct="1"/>
            <a:r>
              <a:rPr lang="en-US" altLang="zh-CN" sz="1000" b="1" dirty="0"/>
              <a:t>(6)</a:t>
            </a:r>
            <a:r>
              <a:rPr lang="zh-CN" altLang="en-US" sz="1000" b="1" dirty="0"/>
              <a:t>中断机构</a:t>
            </a:r>
            <a:r>
              <a:rPr lang="zh-CN" altLang="en-US" sz="1000" dirty="0"/>
              <a:t> 当字计数器溢出时</a:t>
            </a:r>
            <a:r>
              <a:rPr lang="en-US" altLang="zh-CN" sz="1000" dirty="0"/>
              <a:t>(</a:t>
            </a:r>
            <a:r>
              <a:rPr lang="zh-CN" altLang="en-US" sz="1000" dirty="0"/>
              <a:t>全</a:t>
            </a:r>
            <a:r>
              <a:rPr lang="en-US" altLang="zh-CN" sz="1000" dirty="0"/>
              <a:t>0)</a:t>
            </a:r>
            <a:r>
              <a:rPr lang="zh-CN" altLang="en-US" sz="1000" dirty="0"/>
              <a:t>，意味着一组数据交换完毕，由溢出信号触发中断机构，向</a:t>
            </a:r>
            <a:r>
              <a:rPr lang="en-US" altLang="zh-CN" sz="1000" dirty="0"/>
              <a:t>CPU</a:t>
            </a:r>
            <a:r>
              <a:rPr lang="zh-CN" altLang="en-US" sz="1000" dirty="0"/>
              <a:t>提出中断报告。这里的中断与上一节介绍的</a:t>
            </a:r>
            <a:r>
              <a:rPr lang="en-US" altLang="zh-CN" sz="1000" dirty="0"/>
              <a:t>I/O</a:t>
            </a:r>
            <a:r>
              <a:rPr lang="zh-CN" altLang="en-US" sz="1000" dirty="0"/>
              <a:t>中断所采用的技术相同，但中断的目的不同，前面是为了数据的输入或输出，而这里是为了报告一组数据传送结束。因此它们是</a:t>
            </a:r>
            <a:r>
              <a:rPr lang="en-US" altLang="zh-CN" sz="1000" dirty="0"/>
              <a:t>I/O</a:t>
            </a:r>
            <a:r>
              <a:rPr lang="zh-CN" altLang="en-US" sz="1000" dirty="0"/>
              <a:t>系统中不同的中断事件。 </a:t>
            </a:r>
            <a:endParaRPr lang="zh-CN" altLang="en-US" sz="1000"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p:cNvSpPr>
          <p:nvPr>
            <p:ph type="sldImg"/>
          </p:nvPr>
        </p:nvSpPr>
        <p:spPr>
          <a:ln/>
        </p:spPr>
      </p:sp>
      <p:sp>
        <p:nvSpPr>
          <p:cNvPr id="12290" name="文本占位符 2"/>
          <p:cNvSpPr>
            <a:spLocks noGrp="1"/>
          </p:cNvSpPr>
          <p:nvPr>
            <p:ph type="body"/>
          </p:nvPr>
        </p:nvSpPr>
        <p:spPr>
          <a:ln/>
        </p:spPr>
        <p:txBody>
          <a:bodyPr anchor="ctr"/>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2238"/>
            <a:ext cx="6052930" cy="60086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2238"/>
            <a:ext cx="6052930" cy="60086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Line 2"/>
          <p:cNvSpPr/>
          <p:nvPr/>
        </p:nvSpPr>
        <p:spPr>
          <a:xfrm>
            <a:off x="7962900" y="152400"/>
            <a:ext cx="0" cy="152400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1027"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a:t>单击此处编辑母版标题样式</a:t>
            </a:r>
            <a:endParaRPr lang="zh-CN" altLang="en-US"/>
          </a:p>
        </p:txBody>
      </p:sp>
      <p:sp>
        <p:nvSpPr>
          <p:cNvPr id="1028" name="Rectangle 4"/>
          <p:cNvSpPr>
            <a:spLocks noGrp="1"/>
          </p:cNvSpPr>
          <p:nvPr>
            <p:ph type="body"/>
          </p:nvPr>
        </p:nvSpPr>
        <p:spPr>
          <a:xfrm>
            <a:off x="457200" y="1719263"/>
            <a:ext cx="8229600" cy="4411662"/>
          </a:xfrm>
          <a:prstGeom prst="rect">
            <a:avLst/>
          </a:prstGeom>
          <a:noFill/>
          <a:ln w="9525">
            <a:noFill/>
          </a:ln>
        </p:spPr>
        <p:txBody>
          <a:bodyPr anchor="t"/>
          <a:p>
            <a:pPr lvl="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1029" name="Rectangle 5"/>
          <p:cNvSpPr>
            <a:spLocks noGrp="1"/>
          </p:cNvSpPr>
          <p:nvPr>
            <p:ph type="dt" sz="half" idx="2"/>
          </p:nvPr>
        </p:nvSpPr>
        <p:spPr>
          <a:xfrm>
            <a:off x="457200" y="6248400"/>
            <a:ext cx="2133600" cy="457200"/>
          </a:xfrm>
          <a:prstGeom prst="rect">
            <a:avLst/>
          </a:prstGeom>
          <a:noFill/>
          <a:ln w="9525">
            <a:noFill/>
          </a:ln>
        </p:spPr>
        <p:txBody>
          <a:bodyPr/>
          <a:lstStyle>
            <a:lvl1pPr>
              <a:defRPr sz="1000"/>
            </a:lvl1pPr>
          </a:lstStyle>
          <a:p>
            <a:pPr lvl="0" eaLnBrk="1" fontAlgn="base" hangingPunct="1"/>
            <a:endParaRPr lang="en-US" altLang="x-none" strike="noStrike" noProof="1" dirty="0"/>
          </a:p>
        </p:txBody>
      </p:sp>
      <p:sp>
        <p:nvSpPr>
          <p:cNvPr id="1030" name="Rectangle 6"/>
          <p:cNvSpPr>
            <a:spLocks noGrp="1"/>
          </p:cNvSpPr>
          <p:nvPr>
            <p:ph type="ftr" sz="quarter" idx="3"/>
          </p:nvPr>
        </p:nvSpPr>
        <p:spPr>
          <a:xfrm>
            <a:off x="3124200" y="6248400"/>
            <a:ext cx="2895600" cy="457200"/>
          </a:xfrm>
          <a:prstGeom prst="rect">
            <a:avLst/>
          </a:prstGeom>
          <a:noFill/>
          <a:ln w="9525">
            <a:noFill/>
          </a:ln>
        </p:spPr>
        <p:txBody>
          <a:bodyPr/>
          <a:lstStyle>
            <a:lvl1pPr algn="ctr">
              <a:defRPr sz="1000"/>
            </a:lvl1pPr>
          </a:lstStyle>
          <a:p>
            <a:pPr lvl="0" eaLnBrk="1" fontAlgn="base" hangingPunct="1"/>
            <a:endParaRPr lang="en-US" altLang="x-none" strike="noStrike" noProof="1" dirty="0"/>
          </a:p>
        </p:txBody>
      </p:sp>
      <p:sp>
        <p:nvSpPr>
          <p:cNvPr id="1031" name="Rectangle 7"/>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grpSp>
        <p:nvGrpSpPr>
          <p:cNvPr id="1032" name="组合 1031"/>
          <p:cNvGrpSpPr/>
          <p:nvPr/>
        </p:nvGrpSpPr>
        <p:grpSpPr>
          <a:xfrm>
            <a:off x="8153400" y="152400"/>
            <a:ext cx="792163" cy="1295400"/>
            <a:chOff x="0" y="0"/>
            <a:chExt cx="528" cy="864"/>
          </a:xfrm>
        </p:grpSpPr>
        <p:sp>
          <p:nvSpPr>
            <p:cNvPr id="1033" name="Oval 9"/>
            <p:cNvSpPr/>
            <p:nvPr/>
          </p:nvSpPr>
          <p:spPr>
            <a:xfrm>
              <a:off x="0" y="0"/>
              <a:ext cx="80"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4" name="Oval 10"/>
            <p:cNvSpPr/>
            <p:nvPr/>
          </p:nvSpPr>
          <p:spPr>
            <a:xfrm>
              <a:off x="112" y="0"/>
              <a:ext cx="79"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5" name="Oval 11"/>
            <p:cNvSpPr/>
            <p:nvPr/>
          </p:nvSpPr>
          <p:spPr>
            <a:xfrm>
              <a:off x="224" y="0"/>
              <a:ext cx="79"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6" name="Oval 12"/>
            <p:cNvSpPr/>
            <p:nvPr/>
          </p:nvSpPr>
          <p:spPr>
            <a:xfrm>
              <a:off x="0" y="112"/>
              <a:ext cx="80" cy="79"/>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7" name="Oval 13"/>
            <p:cNvSpPr/>
            <p:nvPr/>
          </p:nvSpPr>
          <p:spPr>
            <a:xfrm>
              <a:off x="112" y="112"/>
              <a:ext cx="79" cy="79"/>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8" name="Oval 14"/>
            <p:cNvSpPr/>
            <p:nvPr/>
          </p:nvSpPr>
          <p:spPr>
            <a:xfrm>
              <a:off x="224" y="112"/>
              <a:ext cx="79" cy="79"/>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39" name="Oval 15"/>
            <p:cNvSpPr/>
            <p:nvPr/>
          </p:nvSpPr>
          <p:spPr>
            <a:xfrm>
              <a:off x="336" y="112"/>
              <a:ext cx="79" cy="79"/>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0" name="Oval 16"/>
            <p:cNvSpPr/>
            <p:nvPr/>
          </p:nvSpPr>
          <p:spPr>
            <a:xfrm>
              <a:off x="0" y="224"/>
              <a:ext cx="80" cy="79"/>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1" name="Oval 17"/>
            <p:cNvSpPr/>
            <p:nvPr/>
          </p:nvSpPr>
          <p:spPr>
            <a:xfrm>
              <a:off x="112" y="224"/>
              <a:ext cx="79" cy="79"/>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2" name="Oval 18"/>
            <p:cNvSpPr/>
            <p:nvPr/>
          </p:nvSpPr>
          <p:spPr>
            <a:xfrm>
              <a:off x="224" y="224"/>
              <a:ext cx="79" cy="79"/>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3" name="Oval 19"/>
            <p:cNvSpPr/>
            <p:nvPr/>
          </p:nvSpPr>
          <p:spPr>
            <a:xfrm>
              <a:off x="336" y="224"/>
              <a:ext cx="79" cy="79"/>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4" name="Oval 20"/>
            <p:cNvSpPr/>
            <p:nvPr/>
          </p:nvSpPr>
          <p:spPr>
            <a:xfrm>
              <a:off x="448" y="224"/>
              <a:ext cx="80" cy="79"/>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5" name="Oval 21"/>
            <p:cNvSpPr/>
            <p:nvPr/>
          </p:nvSpPr>
          <p:spPr>
            <a:xfrm>
              <a:off x="0" y="336"/>
              <a:ext cx="80" cy="80"/>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6" name="Oval 22"/>
            <p:cNvSpPr/>
            <p:nvPr/>
          </p:nvSpPr>
          <p:spPr>
            <a:xfrm>
              <a:off x="112" y="336"/>
              <a:ext cx="79"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7" name="Oval 23"/>
            <p:cNvSpPr/>
            <p:nvPr/>
          </p:nvSpPr>
          <p:spPr>
            <a:xfrm>
              <a:off x="224" y="336"/>
              <a:ext cx="79"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8" name="Oval 24"/>
            <p:cNvSpPr/>
            <p:nvPr/>
          </p:nvSpPr>
          <p:spPr>
            <a:xfrm>
              <a:off x="336" y="336"/>
              <a:ext cx="79"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49" name="Oval 25"/>
            <p:cNvSpPr/>
            <p:nvPr/>
          </p:nvSpPr>
          <p:spPr>
            <a:xfrm>
              <a:off x="0" y="448"/>
              <a:ext cx="80"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0" name="Oval 26"/>
            <p:cNvSpPr/>
            <p:nvPr/>
          </p:nvSpPr>
          <p:spPr>
            <a:xfrm>
              <a:off x="112" y="448"/>
              <a:ext cx="79" cy="80"/>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1" name="Oval 27"/>
            <p:cNvSpPr/>
            <p:nvPr/>
          </p:nvSpPr>
          <p:spPr>
            <a:xfrm>
              <a:off x="224" y="448"/>
              <a:ext cx="79"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2" name="Oval 28"/>
            <p:cNvSpPr/>
            <p:nvPr/>
          </p:nvSpPr>
          <p:spPr>
            <a:xfrm>
              <a:off x="336" y="448"/>
              <a:ext cx="79" cy="80"/>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3" name="Oval 29"/>
            <p:cNvSpPr/>
            <p:nvPr/>
          </p:nvSpPr>
          <p:spPr>
            <a:xfrm>
              <a:off x="448" y="448"/>
              <a:ext cx="80"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4" name="Oval 30"/>
            <p:cNvSpPr/>
            <p:nvPr/>
          </p:nvSpPr>
          <p:spPr>
            <a:xfrm>
              <a:off x="0" y="560"/>
              <a:ext cx="80" cy="79"/>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5" name="Oval 31"/>
            <p:cNvSpPr/>
            <p:nvPr/>
          </p:nvSpPr>
          <p:spPr>
            <a:xfrm>
              <a:off x="112" y="560"/>
              <a:ext cx="79" cy="79"/>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6" name="Oval 32"/>
            <p:cNvSpPr/>
            <p:nvPr/>
          </p:nvSpPr>
          <p:spPr>
            <a:xfrm>
              <a:off x="224" y="560"/>
              <a:ext cx="79" cy="79"/>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7" name="Oval 33"/>
            <p:cNvSpPr/>
            <p:nvPr/>
          </p:nvSpPr>
          <p:spPr>
            <a:xfrm>
              <a:off x="336" y="560"/>
              <a:ext cx="79" cy="79"/>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8" name="Oval 34"/>
            <p:cNvSpPr/>
            <p:nvPr/>
          </p:nvSpPr>
          <p:spPr>
            <a:xfrm>
              <a:off x="0" y="672"/>
              <a:ext cx="80" cy="79"/>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59" name="Oval 35"/>
            <p:cNvSpPr/>
            <p:nvPr/>
          </p:nvSpPr>
          <p:spPr>
            <a:xfrm>
              <a:off x="112" y="672"/>
              <a:ext cx="79" cy="79"/>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60" name="Oval 36"/>
            <p:cNvSpPr/>
            <p:nvPr/>
          </p:nvSpPr>
          <p:spPr>
            <a:xfrm>
              <a:off x="224" y="672"/>
              <a:ext cx="79" cy="79"/>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61" name="Oval 37"/>
            <p:cNvSpPr/>
            <p:nvPr/>
          </p:nvSpPr>
          <p:spPr>
            <a:xfrm>
              <a:off x="336" y="672"/>
              <a:ext cx="79" cy="79"/>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62" name="Oval 38"/>
            <p:cNvSpPr/>
            <p:nvPr/>
          </p:nvSpPr>
          <p:spPr>
            <a:xfrm>
              <a:off x="112" y="784"/>
              <a:ext cx="79"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1063" name="Oval 39"/>
            <p:cNvSpPr/>
            <p:nvPr/>
          </p:nvSpPr>
          <p:spPr>
            <a:xfrm>
              <a:off x="336" y="784"/>
              <a:ext cx="79" cy="80"/>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Line 2"/>
          <p:cNvSpPr/>
          <p:nvPr/>
        </p:nvSpPr>
        <p:spPr>
          <a:xfrm>
            <a:off x="7315200" y="1066800"/>
            <a:ext cx="0" cy="449580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grpSp>
        <p:nvGrpSpPr>
          <p:cNvPr id="2051" name="组合 2050"/>
          <p:cNvGrpSpPr/>
          <p:nvPr/>
        </p:nvGrpSpPr>
        <p:grpSpPr>
          <a:xfrm>
            <a:off x="7493000" y="2992438"/>
            <a:ext cx="1338263" cy="2189162"/>
            <a:chOff x="0" y="0"/>
            <a:chExt cx="843" cy="1379"/>
          </a:xfrm>
        </p:grpSpPr>
        <p:sp>
          <p:nvSpPr>
            <p:cNvPr id="2052" name="Oval 9"/>
            <p:cNvSpPr/>
            <p:nvPr/>
          </p:nvSpPr>
          <p:spPr>
            <a:xfrm>
              <a:off x="0" y="0"/>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3" name="Oval 10"/>
            <p:cNvSpPr/>
            <p:nvPr/>
          </p:nvSpPr>
          <p:spPr>
            <a:xfrm>
              <a:off x="179" y="0"/>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4" name="Oval 11"/>
            <p:cNvSpPr/>
            <p:nvPr/>
          </p:nvSpPr>
          <p:spPr>
            <a:xfrm>
              <a:off x="358" y="0"/>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5" name="Oval 12"/>
            <p:cNvSpPr/>
            <p:nvPr/>
          </p:nvSpPr>
          <p:spPr>
            <a:xfrm>
              <a:off x="0" y="179"/>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6" name="Oval 13"/>
            <p:cNvSpPr/>
            <p:nvPr/>
          </p:nvSpPr>
          <p:spPr>
            <a:xfrm>
              <a:off x="179" y="179"/>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7" name="Oval 14"/>
            <p:cNvSpPr/>
            <p:nvPr/>
          </p:nvSpPr>
          <p:spPr>
            <a:xfrm>
              <a:off x="358" y="179"/>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8" name="Oval 15"/>
            <p:cNvSpPr/>
            <p:nvPr/>
          </p:nvSpPr>
          <p:spPr>
            <a:xfrm>
              <a:off x="537" y="179"/>
              <a:ext cx="127" cy="127"/>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59" name="Oval 16"/>
            <p:cNvSpPr/>
            <p:nvPr/>
          </p:nvSpPr>
          <p:spPr>
            <a:xfrm>
              <a:off x="0" y="358"/>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0" name="Oval 17"/>
            <p:cNvSpPr/>
            <p:nvPr/>
          </p:nvSpPr>
          <p:spPr>
            <a:xfrm>
              <a:off x="179" y="358"/>
              <a:ext cx="127" cy="127"/>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1" name="Oval 18"/>
            <p:cNvSpPr/>
            <p:nvPr/>
          </p:nvSpPr>
          <p:spPr>
            <a:xfrm>
              <a:off x="358" y="358"/>
              <a:ext cx="127" cy="127"/>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2" name="Oval 19"/>
            <p:cNvSpPr/>
            <p:nvPr/>
          </p:nvSpPr>
          <p:spPr>
            <a:xfrm>
              <a:off x="537" y="358"/>
              <a:ext cx="127" cy="127"/>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3" name="Oval 20"/>
            <p:cNvSpPr/>
            <p:nvPr/>
          </p:nvSpPr>
          <p:spPr>
            <a:xfrm>
              <a:off x="716" y="358"/>
              <a:ext cx="127" cy="127"/>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4" name="Oval 21"/>
            <p:cNvSpPr/>
            <p:nvPr/>
          </p:nvSpPr>
          <p:spPr>
            <a:xfrm>
              <a:off x="0" y="536"/>
              <a:ext cx="127" cy="128"/>
            </a:xfrm>
            <a:prstGeom prst="ellipse">
              <a:avLst/>
            </a:prstGeom>
            <a:solidFill>
              <a:schemeClr val="tx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5" name="Oval 22"/>
            <p:cNvSpPr/>
            <p:nvPr/>
          </p:nvSpPr>
          <p:spPr>
            <a:xfrm>
              <a:off x="179" y="536"/>
              <a:ext cx="127" cy="128"/>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6" name="Oval 23"/>
            <p:cNvSpPr/>
            <p:nvPr/>
          </p:nvSpPr>
          <p:spPr>
            <a:xfrm>
              <a:off x="358" y="536"/>
              <a:ext cx="127" cy="128"/>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7" name="Oval 24"/>
            <p:cNvSpPr/>
            <p:nvPr/>
          </p:nvSpPr>
          <p:spPr>
            <a:xfrm>
              <a:off x="537" y="536"/>
              <a:ext cx="127" cy="128"/>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8" name="Oval 25"/>
            <p:cNvSpPr/>
            <p:nvPr/>
          </p:nvSpPr>
          <p:spPr>
            <a:xfrm>
              <a:off x="0" y="715"/>
              <a:ext cx="127" cy="128"/>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69" name="Oval 26"/>
            <p:cNvSpPr/>
            <p:nvPr/>
          </p:nvSpPr>
          <p:spPr>
            <a:xfrm>
              <a:off x="179" y="715"/>
              <a:ext cx="127" cy="128"/>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0" name="Oval 27"/>
            <p:cNvSpPr/>
            <p:nvPr/>
          </p:nvSpPr>
          <p:spPr>
            <a:xfrm>
              <a:off x="358" y="715"/>
              <a:ext cx="127" cy="128"/>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1" name="Oval 28"/>
            <p:cNvSpPr/>
            <p:nvPr/>
          </p:nvSpPr>
          <p:spPr>
            <a:xfrm>
              <a:off x="537" y="715"/>
              <a:ext cx="127" cy="128"/>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2" name="Oval 29"/>
            <p:cNvSpPr/>
            <p:nvPr/>
          </p:nvSpPr>
          <p:spPr>
            <a:xfrm>
              <a:off x="716" y="715"/>
              <a:ext cx="127" cy="128"/>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3" name="Oval 30"/>
            <p:cNvSpPr/>
            <p:nvPr/>
          </p:nvSpPr>
          <p:spPr>
            <a:xfrm>
              <a:off x="0" y="894"/>
              <a:ext cx="127" cy="127"/>
            </a:xfrm>
            <a:prstGeom prst="ellipse">
              <a:avLst/>
            </a:prstGeom>
            <a:solidFill>
              <a:schemeClr val="accent2"/>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4" name="Oval 31"/>
            <p:cNvSpPr/>
            <p:nvPr/>
          </p:nvSpPr>
          <p:spPr>
            <a:xfrm>
              <a:off x="179" y="894"/>
              <a:ext cx="127" cy="127"/>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5" name="Oval 32"/>
            <p:cNvSpPr/>
            <p:nvPr/>
          </p:nvSpPr>
          <p:spPr>
            <a:xfrm>
              <a:off x="358" y="894"/>
              <a:ext cx="127" cy="127"/>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6" name="Oval 33"/>
            <p:cNvSpPr/>
            <p:nvPr/>
          </p:nvSpPr>
          <p:spPr>
            <a:xfrm>
              <a:off x="537" y="894"/>
              <a:ext cx="127" cy="127"/>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7" name="Oval 34"/>
            <p:cNvSpPr/>
            <p:nvPr/>
          </p:nvSpPr>
          <p:spPr>
            <a:xfrm>
              <a:off x="0" y="1073"/>
              <a:ext cx="127" cy="127"/>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8" name="Oval 35"/>
            <p:cNvSpPr/>
            <p:nvPr/>
          </p:nvSpPr>
          <p:spPr>
            <a:xfrm>
              <a:off x="179" y="1073"/>
              <a:ext cx="127" cy="127"/>
            </a:xfrm>
            <a:prstGeom prst="ellipse">
              <a:avLst/>
            </a:prstGeom>
            <a:solidFill>
              <a:schemeClr val="accent1"/>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79" name="Oval 36"/>
            <p:cNvSpPr/>
            <p:nvPr/>
          </p:nvSpPr>
          <p:spPr>
            <a:xfrm>
              <a:off x="358" y="1073"/>
              <a:ext cx="127" cy="127"/>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80" name="Oval 37"/>
            <p:cNvSpPr/>
            <p:nvPr/>
          </p:nvSpPr>
          <p:spPr>
            <a:xfrm>
              <a:off x="537" y="1073"/>
              <a:ext cx="127" cy="127"/>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81" name="Oval 38"/>
            <p:cNvSpPr/>
            <p:nvPr/>
          </p:nvSpPr>
          <p:spPr>
            <a:xfrm>
              <a:off x="179" y="1252"/>
              <a:ext cx="127" cy="127"/>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sp>
          <p:nvSpPr>
            <p:cNvPr id="2082" name="Oval 39"/>
            <p:cNvSpPr/>
            <p:nvPr/>
          </p:nvSpPr>
          <p:spPr>
            <a:xfrm>
              <a:off x="537" y="1252"/>
              <a:ext cx="127" cy="127"/>
            </a:xfrm>
            <a:prstGeom prst="ellipse">
              <a:avLst/>
            </a:prstGeom>
            <a:solidFill>
              <a:schemeClr val="folHlink"/>
            </a:solidFill>
            <a:ln w="9525">
              <a:noFill/>
            </a:ln>
          </p:spPr>
          <p:txBody>
            <a:bodyPr wrap="none" anchor="ctr"/>
            <a:p>
              <a:pPr lvl="0"/>
              <a:endParaRPr lang="zh-CN" altLang="en-US" dirty="0">
                <a:latin typeface="Arial" panose="020B0604020202020204" pitchFamily="34" charset="0"/>
                <a:ea typeface="宋体" panose="02010600030101010101" pitchFamily="2" charset="-122"/>
              </a:endParaRPr>
            </a:p>
          </p:txBody>
        </p:sp>
      </p:grpSp>
      <p:sp>
        <p:nvSpPr>
          <p:cNvPr id="2083" name="Line 40"/>
          <p:cNvSpPr/>
          <p:nvPr/>
        </p:nvSpPr>
        <p:spPr>
          <a:xfrm>
            <a:off x="304800" y="2819400"/>
            <a:ext cx="8229600" cy="0"/>
          </a:xfrm>
          <a:prstGeom prst="line">
            <a:avLst/>
          </a:prstGeom>
          <a:ln w="6350" cap="flat" cmpd="sng">
            <a:solidFill>
              <a:schemeClr val="tx1"/>
            </a:solidFill>
            <a:prstDash val="solid"/>
            <a:round/>
            <a:headEnd type="none" w="med" len="med"/>
            <a:tailEnd type="none" w="med" len="med"/>
          </a:ln>
        </p:spPr>
        <p:txBody>
          <a:bodyPr anchor="t"/>
          <a:p>
            <a:pPr lvl="0"/>
            <a:endParaRPr lang="zh-CN" altLang="en-US">
              <a:latin typeface="Arial" panose="020B0604020202020204" pitchFamily="34" charset="0"/>
              <a:ea typeface="宋体" panose="02010600030101010101" pitchFamily="2" charset="-122"/>
            </a:endParaRPr>
          </a:p>
        </p:txBody>
      </p:sp>
      <p:sp>
        <p:nvSpPr>
          <p:cNvPr id="2084"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a:t>单击此处编辑母版标题样式</a:t>
            </a:r>
            <a:endParaRPr lang="zh-CN" altLang="en-US"/>
          </a:p>
        </p:txBody>
      </p:sp>
      <p:sp>
        <p:nvSpPr>
          <p:cNvPr id="2085" name="Rectangle 4"/>
          <p:cNvSpPr>
            <a:spLocks noGrp="1"/>
          </p:cNvSpPr>
          <p:nvPr>
            <p:ph type="body"/>
          </p:nvPr>
        </p:nvSpPr>
        <p:spPr>
          <a:xfrm>
            <a:off x="457200" y="1719263"/>
            <a:ext cx="8229600" cy="4411662"/>
          </a:xfrm>
          <a:prstGeom prst="rect">
            <a:avLst/>
          </a:prstGeom>
          <a:noFill/>
          <a:ln w="9525">
            <a:noFill/>
          </a:ln>
        </p:spPr>
        <p:txBody>
          <a:bodyPr anchor="t"/>
          <a:p>
            <a:pPr lvl="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2086" name="Rectangle 5"/>
          <p:cNvSpPr>
            <a:spLocks noGrp="1"/>
          </p:cNvSpPr>
          <p:nvPr>
            <p:ph type="dt" sz="half" idx="2"/>
          </p:nvPr>
        </p:nvSpPr>
        <p:spPr>
          <a:xfrm>
            <a:off x="457200" y="6248400"/>
            <a:ext cx="2133600" cy="457200"/>
          </a:xfrm>
          <a:prstGeom prst="rect">
            <a:avLst/>
          </a:prstGeom>
          <a:noFill/>
          <a:ln w="9525">
            <a:noFill/>
          </a:ln>
        </p:spPr>
        <p:txBody>
          <a:bodyPr/>
          <a:lstStyle>
            <a:lvl1pPr>
              <a:defRPr sz="1000"/>
            </a:lvl1pPr>
          </a:lstStyle>
          <a:p>
            <a:pPr lvl="0" eaLnBrk="1" fontAlgn="base" hangingPunct="1"/>
            <a:endParaRPr lang="en-US" altLang="x-none" strike="noStrike" noProof="1" dirty="0"/>
          </a:p>
        </p:txBody>
      </p:sp>
      <p:sp>
        <p:nvSpPr>
          <p:cNvPr id="2087" name="Rectangle 6"/>
          <p:cNvSpPr>
            <a:spLocks noGrp="1"/>
          </p:cNvSpPr>
          <p:nvPr>
            <p:ph type="ftr" sz="quarter" idx="3"/>
          </p:nvPr>
        </p:nvSpPr>
        <p:spPr>
          <a:xfrm>
            <a:off x="3124200" y="6248400"/>
            <a:ext cx="2895600" cy="457200"/>
          </a:xfrm>
          <a:prstGeom prst="rect">
            <a:avLst/>
          </a:prstGeom>
          <a:noFill/>
          <a:ln w="9525">
            <a:noFill/>
          </a:ln>
        </p:spPr>
        <p:txBody>
          <a:bodyPr/>
          <a:lstStyle>
            <a:lvl1pPr algn="ctr">
              <a:defRPr sz="1000"/>
            </a:lvl1pPr>
          </a:lstStyle>
          <a:p>
            <a:pPr lvl="0" eaLnBrk="1" fontAlgn="base" hangingPunct="1"/>
            <a:endParaRPr lang="en-US" altLang="x-none" strike="noStrike" noProof="1" dirty="0"/>
          </a:p>
        </p:txBody>
      </p:sp>
      <p:sp>
        <p:nvSpPr>
          <p:cNvPr id="2088" name="Rectangle 7"/>
          <p:cNvSpPr>
            <a:spLocks noGrp="1"/>
          </p:cNvSpPr>
          <p:nvPr>
            <p:ph type="sldNum" sz="quarter" idx="4"/>
          </p:nvPr>
        </p:nvSpPr>
        <p:spPr>
          <a:xfrm>
            <a:off x="6553200" y="6248400"/>
            <a:ext cx="2133600" cy="457200"/>
          </a:xfrm>
          <a:prstGeom prst="rect">
            <a:avLst/>
          </a:prstGeom>
          <a:noFill/>
          <a:ln w="9525">
            <a:noFill/>
          </a:ln>
        </p:spPr>
        <p:txBody>
          <a:bodyPr/>
          <a:lstStyle>
            <a:lvl1pPr algn="r">
              <a:defRPr sz="1000"/>
            </a:lvl1pPr>
          </a:lstStyle>
          <a:p>
            <a:pPr lvl="0" eaLnBrk="1" fontAlgn="base" hangingPunct="1"/>
            <a:fld id="{9A0DB2DC-4C9A-4742-B13C-FB6460FD3503}" type="slidenum">
              <a:rPr lang="en-US" altLang="x-none" strike="noStrike" noProof="1" dirty="0">
                <a:latin typeface="Arial" panose="020B0604020202020204" pitchFamily="34" charset="0"/>
                <a:ea typeface="宋体" panose="02010600030101010101" pitchFamily="2" charset="-122"/>
                <a:cs typeface="+mn-ea"/>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lnSpc>
          <a:spcPct val="100000"/>
        </a:lnSpc>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lnSpc>
          <a:spcPct val="100000"/>
        </a:lnSpc>
        <a:spcBef>
          <a:spcPct val="20000"/>
        </a:spcBef>
        <a:spcAft>
          <a:spcPct val="0"/>
        </a:spcAft>
        <a:buClr>
          <a:schemeClr val="accent1"/>
        </a:buClr>
        <a:buSzPct val="70000"/>
        <a:buFont typeface="Wingdings" panose="05000000000000000000" pitchFamily="2"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lnSpc>
          <a:spcPct val="100000"/>
        </a:lnSpc>
        <a:spcBef>
          <a:spcPct val="20000"/>
        </a:spcBef>
        <a:spcAft>
          <a:spcPct val="0"/>
        </a:spcAft>
        <a:buClr>
          <a:schemeClr val="tx2"/>
        </a:buClr>
        <a:buSzPct val="75000"/>
        <a:buFont typeface="Wingdings" panose="05000000000000000000" pitchFamily="2"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lr>
          <a:schemeClr val="folHlink"/>
        </a:buClr>
        <a:buSzPct val="80000"/>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D:/jinerwork/&#32452;&#25104;/&#30333;&#20013;&#33521;&#29256;&#25913;&#32534;/Chap08/Image/8.11(a).gif" TargetMode="Externa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D:/jinerwork/&#32452;&#25104;/&#30333;&#20013;&#33521;&#29256;&#25913;&#32534;/Chap08/Image/8.11(c).gif" TargetMode="Externa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D:/jinerwork/&#32452;&#25104;/&#30333;&#20013;&#33521;&#29256;&#25913;&#32534;/Chap08/Image/8.11(b).gif" TargetMode="Externa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D:/jinerwork/&#32452;&#25104;/&#30333;&#20013;&#33521;&#29256;&#25913;&#32534;/Chap08/Image/8.11(b).gif" TargetMode="Externa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hyperlink" Target="8.16.swf" TargetMode="External"/><Relationship Id="rId2" Type="http://schemas.openxmlformats.org/officeDocument/2006/relationships/image" Target="../media/image6.png"/><Relationship Id="rId1" Type="http://schemas.openxmlformats.org/officeDocument/2006/relationships/hyperlink" Target="8.17.swf" TargetMode="Externa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hyperlink" Target="8.18.swf"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hyperlink" Target="8.19.swf" TargetMode="Externa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8.xml"/><Relationship Id="rId2" Type="http://schemas.openxmlformats.org/officeDocument/2006/relationships/slide" Target="slide1.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hyperlink" Target="8.20.sw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hyperlink" Target="8.20.sw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hyperlink" Target="8.22.swf" TargetMode="Externa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hyperlink" Target="8.23.sw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8.14.sw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hyperlink" Target="8.15.sw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4098" name="Rectangle 2"/>
          <p:cNvSpPr>
            <a:spLocks noGrp="1"/>
          </p:cNvSpPr>
          <p:nvPr>
            <p:ph type="title" idx="4294967295"/>
          </p:nvPr>
        </p:nvSpPr>
        <p:spPr>
          <a:ln/>
        </p:spPr>
        <p:txBody>
          <a:bodyPr wrap="square" anchor="b"/>
          <a:p>
            <a:pPr eaLnBrk="1" hangingPunct="1"/>
            <a:r>
              <a:rPr lang="zh-CN" altLang="en-US"/>
              <a:t>第八章   输入输出系统</a:t>
            </a:r>
            <a:endParaRPr lang="zh-CN" altLang="en-US"/>
          </a:p>
        </p:txBody>
      </p:sp>
      <p:sp>
        <p:nvSpPr>
          <p:cNvPr id="4099" name="Rectangle 3"/>
          <p:cNvSpPr>
            <a:spLocks noGrp="1"/>
          </p:cNvSpPr>
          <p:nvPr>
            <p:ph type="body" idx="4294967295"/>
          </p:nvPr>
        </p:nvSpPr>
        <p:spPr>
          <a:ln/>
        </p:spPr>
        <p:txBody>
          <a:bodyPr wrap="square" anchor="t"/>
          <a:p>
            <a:pPr eaLnBrk="1" hangingPunct="1">
              <a:buNone/>
            </a:pPr>
            <a:r>
              <a:rPr lang="en-US" altLang="zh-CN" dirty="0"/>
              <a:t>8.1</a:t>
            </a:r>
            <a:r>
              <a:rPr lang="zh-CN" altLang="en-US" dirty="0"/>
              <a:t>外围设备的定时方式和信息交换方式</a:t>
            </a:r>
            <a:endParaRPr lang="zh-CN" altLang="en-US" dirty="0"/>
          </a:p>
          <a:p>
            <a:pPr eaLnBrk="1" hangingPunct="1">
              <a:buNone/>
            </a:pPr>
            <a:r>
              <a:rPr lang="en-US" altLang="zh-CN" dirty="0"/>
              <a:t>8.2</a:t>
            </a:r>
            <a:r>
              <a:rPr lang="zh-CN" altLang="en-US" dirty="0"/>
              <a:t>程序查询方式</a:t>
            </a:r>
            <a:endParaRPr lang="zh-CN" altLang="en-US" dirty="0"/>
          </a:p>
          <a:p>
            <a:pPr eaLnBrk="1" hangingPunct="1">
              <a:buNone/>
            </a:pPr>
            <a:r>
              <a:rPr lang="en-US" altLang="zh-CN" dirty="0"/>
              <a:t>8.3</a:t>
            </a:r>
            <a:r>
              <a:rPr lang="zh-CN" altLang="en-US" dirty="0"/>
              <a:t>程序中断方式</a:t>
            </a:r>
            <a:endParaRPr lang="zh-CN" altLang="en-US" dirty="0"/>
          </a:p>
          <a:p>
            <a:pPr eaLnBrk="1" hangingPunct="1">
              <a:buNone/>
            </a:pPr>
            <a:r>
              <a:rPr lang="en-US" altLang="zh-CN" dirty="0"/>
              <a:t>8.4DMA</a:t>
            </a:r>
            <a:r>
              <a:rPr lang="zh-CN" altLang="en-US" dirty="0"/>
              <a:t>方式</a:t>
            </a:r>
            <a:endParaRPr lang="zh-CN" altLang="en-US" dirty="0"/>
          </a:p>
          <a:p>
            <a:pPr eaLnBrk="1" hangingPunct="1">
              <a:buNone/>
            </a:pPr>
            <a:r>
              <a:rPr lang="en-US" altLang="zh-CN" dirty="0">
                <a:cs typeface="Times New Roman" panose="02020603050405020304" pitchFamily="2" charset="0"/>
              </a:rPr>
              <a:t>8.5</a:t>
            </a:r>
            <a:r>
              <a:rPr lang="zh-CN" altLang="en-US" dirty="0"/>
              <a:t>通道方式</a:t>
            </a:r>
            <a:endParaRPr lang="zh-CN" altLang="en-US" dirty="0"/>
          </a:p>
          <a:p>
            <a:pPr eaLnBrk="1" hangingPunct="1">
              <a:buNone/>
            </a:pPr>
            <a:r>
              <a:rPr lang="en-US" altLang="zh-CN" dirty="0"/>
              <a:t>8.6</a:t>
            </a:r>
            <a:r>
              <a:rPr lang="zh-CN" altLang="en-US" dirty="0"/>
              <a:t>通用</a:t>
            </a:r>
            <a:r>
              <a:rPr lang="en-US" altLang="zh-CN" dirty="0"/>
              <a:t>I/O</a:t>
            </a:r>
            <a:r>
              <a:rPr lang="zh-CN" altLang="en-US" dirty="0"/>
              <a:t>标准接口</a:t>
            </a:r>
            <a:endParaRPr lang="zh-CN" altLang="en-US" dirty="0"/>
          </a:p>
          <a:p>
            <a:pPr eaLnBrk="1" hangingPunct="1">
              <a:buNone/>
            </a:pPr>
            <a:endParaRPr lang="en-US" altLang="zh-CN" dirty="0"/>
          </a:p>
        </p:txBody>
      </p:sp>
      <p:sp>
        <p:nvSpPr>
          <p:cNvPr id="4100"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1" charset="-122"/>
              </a:rPr>
              <a:t>返回</a:t>
            </a:r>
            <a:endParaRPr lang="zh-CN" altLang="en-US" sz="1400" dirty="0">
              <a:latin typeface="Arial" panose="020B0604020202020204" pitchFamily="34" charset="0"/>
              <a:ea typeface="隶书" panose="02010509060101010101"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16386" name="Rectangle 2"/>
          <p:cNvSpPr>
            <a:spLocks noGrp="1"/>
          </p:cNvSpPr>
          <p:nvPr>
            <p:ph type="title" idx="4294967295"/>
          </p:nvPr>
        </p:nvSpPr>
        <p:spPr>
          <a:xfrm>
            <a:off x="457200" y="122238"/>
            <a:ext cx="7543800" cy="1003300"/>
          </a:xfrm>
          <a:ln/>
        </p:spPr>
        <p:txBody>
          <a:bodyPr wrap="square" anchor="b"/>
          <a:p>
            <a:pPr eaLnBrk="1" hangingPunct="1"/>
            <a:r>
              <a:rPr lang="en-US" altLang="zh-CN" dirty="0">
                <a:cs typeface="Times New Roman" panose="02020603050405020304" pitchFamily="2" charset="0"/>
              </a:rPr>
              <a:t>8.4.2 DMA</a:t>
            </a:r>
            <a:r>
              <a:rPr lang="zh-CN" altLang="en-US" dirty="0"/>
              <a:t>传送方式</a:t>
            </a:r>
            <a:endParaRPr lang="zh-CN" altLang="en-US" dirty="0"/>
          </a:p>
        </p:txBody>
      </p:sp>
      <p:sp>
        <p:nvSpPr>
          <p:cNvPr id="16387" name="Rectangle 3"/>
          <p:cNvSpPr>
            <a:spLocks noGrp="1"/>
          </p:cNvSpPr>
          <p:nvPr>
            <p:ph type="body" idx="4294967295"/>
          </p:nvPr>
        </p:nvSpPr>
        <p:spPr>
          <a:xfrm>
            <a:off x="395288" y="1341438"/>
            <a:ext cx="7772400" cy="5181600"/>
          </a:xfrm>
          <a:ln/>
        </p:spPr>
        <p:txBody>
          <a:bodyPr wrap="square" anchor="t"/>
          <a:p>
            <a:pPr eaLnBrk="1" hangingPunct="1">
              <a:buNone/>
            </a:pPr>
            <a:r>
              <a:rPr lang="en-US" altLang="zh-CN" dirty="0"/>
              <a:t>1</a:t>
            </a:r>
            <a:r>
              <a:rPr lang="zh-CN" altLang="en-US" dirty="0"/>
              <a:t>、</a:t>
            </a:r>
            <a:r>
              <a:rPr lang="en-US" altLang="zh-CN" dirty="0"/>
              <a:t>CPU</a:t>
            </a:r>
            <a:r>
              <a:rPr lang="zh-CN" altLang="en-US" dirty="0"/>
              <a:t>暂停方式。</a:t>
            </a:r>
            <a:endParaRPr lang="zh-CN" altLang="en-US" dirty="0"/>
          </a:p>
          <a:p>
            <a:pPr lvl="1" eaLnBrk="1" hangingPunct="1"/>
            <a:r>
              <a:rPr lang="zh-CN" altLang="en-US" sz="2000" dirty="0"/>
              <a:t>主机响应</a:t>
            </a:r>
            <a:r>
              <a:rPr lang="en-US" altLang="zh-CN" sz="2000" dirty="0"/>
              <a:t>DMA</a:t>
            </a:r>
            <a:r>
              <a:rPr lang="zh-CN" altLang="en-US" sz="2000" dirty="0"/>
              <a:t>请求后，让出存储总线，直到一组数据传送完毕后，</a:t>
            </a:r>
            <a:r>
              <a:rPr lang="en-US" altLang="zh-CN" sz="2000" dirty="0"/>
              <a:t>DMA</a:t>
            </a:r>
            <a:r>
              <a:rPr lang="zh-CN" altLang="en-US" sz="2000" dirty="0"/>
              <a:t>控制器才把总线控制权交还给</a:t>
            </a:r>
            <a:r>
              <a:rPr lang="en-US" altLang="zh-CN" sz="2000" dirty="0"/>
              <a:t>CPU</a:t>
            </a:r>
            <a:r>
              <a:rPr lang="zh-CN" altLang="en-US" sz="2000" dirty="0"/>
              <a:t>，采用这种工作方式的</a:t>
            </a:r>
            <a:r>
              <a:rPr lang="en-US" altLang="zh-CN" sz="2000" dirty="0"/>
              <a:t>I</a:t>
            </a:r>
            <a:r>
              <a:rPr lang="zh-CN" altLang="en-US" sz="2000" dirty="0"/>
              <a:t>／</a:t>
            </a:r>
            <a:r>
              <a:rPr lang="en-US" altLang="zh-CN" sz="2000" dirty="0"/>
              <a:t>O</a:t>
            </a:r>
            <a:r>
              <a:rPr lang="zh-CN" altLang="en-US" sz="2000" dirty="0"/>
              <a:t>设备，在其接口中一般设置有小容量存储器，</a:t>
            </a:r>
            <a:r>
              <a:rPr lang="en-US" altLang="zh-CN" sz="2000" dirty="0"/>
              <a:t>I</a:t>
            </a:r>
            <a:r>
              <a:rPr lang="zh-CN" altLang="en-US" sz="2000" dirty="0"/>
              <a:t>／</a:t>
            </a:r>
            <a:r>
              <a:rPr lang="en-US" altLang="zh-CN" sz="2000" dirty="0"/>
              <a:t>O</a:t>
            </a:r>
            <a:r>
              <a:rPr lang="zh-CN" altLang="en-US" sz="2000" dirty="0"/>
              <a:t>设备先与小容量存储器交换数据，然后由小容量存储器与主机交换数据，这样可减少</a:t>
            </a:r>
            <a:r>
              <a:rPr lang="en-US" altLang="zh-CN" sz="2000" dirty="0"/>
              <a:t>DMA</a:t>
            </a:r>
            <a:r>
              <a:rPr lang="zh-CN" altLang="en-US" sz="2000" dirty="0"/>
              <a:t>传送占用存储总线的时间，也即减少了</a:t>
            </a:r>
            <a:r>
              <a:rPr lang="en-US" altLang="zh-CN" sz="2000" dirty="0"/>
              <a:t>CPU</a:t>
            </a:r>
            <a:r>
              <a:rPr lang="zh-CN" altLang="en-US" sz="2000" dirty="0"/>
              <a:t>暂停工作的时间。</a:t>
            </a:r>
            <a:endParaRPr lang="zh-CN" altLang="en-US" sz="2000" dirty="0"/>
          </a:p>
        </p:txBody>
      </p:sp>
      <p:sp>
        <p:nvSpPr>
          <p:cNvPr id="16388" name="Rectangle 4"/>
          <p:cNvSpPr/>
          <p:nvPr/>
        </p:nvSpPr>
        <p:spPr>
          <a:xfrm>
            <a:off x="3314700" y="2843213"/>
            <a:ext cx="9144000" cy="0"/>
          </a:xfrm>
          <a:prstGeom prst="rect">
            <a:avLst/>
          </a:prstGeom>
          <a:noFill/>
          <a:ln w="9525">
            <a:noFill/>
          </a:ln>
        </p:spPr>
        <p:txBody>
          <a:bodyPr anchor="t">
            <a:spAutoFit/>
          </a:bodyPr>
          <a:p>
            <a:endParaRPr lang="zh-CN" altLang="en-US" dirty="0">
              <a:latin typeface="Arial" panose="020B0604020202020204" pitchFamily="34" charset="0"/>
              <a:ea typeface="宋体" panose="02010600030101010101" pitchFamily="2" charset="-122"/>
            </a:endParaRPr>
          </a:p>
        </p:txBody>
      </p:sp>
      <p:pic>
        <p:nvPicPr>
          <p:cNvPr id="16389" name="Picture 5" descr="D:\jinerwork\组成\白中英版改编\Chap08\Image\8.11(a).gif"/>
          <p:cNvPicPr>
            <a:picLocks noChangeAspect="1"/>
          </p:cNvPicPr>
          <p:nvPr/>
        </p:nvPicPr>
        <p:blipFill>
          <a:blip r:embed="rId1" r:link="rId2"/>
          <a:stretch>
            <a:fillRect/>
          </a:stretch>
        </p:blipFill>
        <p:spPr>
          <a:xfrm>
            <a:off x="1403350" y="3789363"/>
            <a:ext cx="5638800" cy="2627312"/>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17410" name="Rectangle 2"/>
          <p:cNvSpPr>
            <a:spLocks noGrp="1"/>
          </p:cNvSpPr>
          <p:nvPr>
            <p:ph type="title" idx="4294967295"/>
          </p:nvPr>
        </p:nvSpPr>
        <p:spPr>
          <a:ln/>
        </p:spPr>
        <p:txBody>
          <a:bodyPr wrap="square" anchor="b"/>
          <a:p>
            <a:pPr eaLnBrk="1" hangingPunct="1"/>
            <a:r>
              <a:rPr lang="en-US" altLang="zh-CN" dirty="0"/>
              <a:t>1</a:t>
            </a:r>
            <a:r>
              <a:rPr lang="zh-CN" altLang="en-US" dirty="0"/>
              <a:t>、</a:t>
            </a:r>
            <a:r>
              <a:rPr lang="en-US" altLang="zh-CN" dirty="0"/>
              <a:t>CPU</a:t>
            </a:r>
            <a:r>
              <a:rPr lang="zh-CN" altLang="en-US" dirty="0"/>
              <a:t>暂停方式</a:t>
            </a:r>
            <a:endParaRPr lang="zh-CN" altLang="en-US" dirty="0"/>
          </a:p>
        </p:txBody>
      </p:sp>
      <p:sp>
        <p:nvSpPr>
          <p:cNvPr id="17411" name="Rectangle 3"/>
          <p:cNvSpPr>
            <a:spLocks noGrp="1"/>
          </p:cNvSpPr>
          <p:nvPr>
            <p:ph type="body" idx="4294967295"/>
          </p:nvPr>
        </p:nvSpPr>
        <p:spPr>
          <a:ln/>
        </p:spPr>
        <p:txBody>
          <a:bodyPr wrap="square" anchor="t"/>
          <a:p>
            <a:pPr algn="just" eaLnBrk="1" hangingPunct="1"/>
            <a:r>
              <a:rPr lang="zh-CN" altLang="en-US" dirty="0">
                <a:latin typeface="宋体" panose="02010600030101010101" pitchFamily="2" charset="-122"/>
              </a:rPr>
              <a:t>优点</a:t>
            </a:r>
            <a:r>
              <a:rPr lang="en-US" altLang="zh-CN" dirty="0">
                <a:latin typeface="宋体" panose="02010600030101010101" pitchFamily="2" charset="-122"/>
                <a:cs typeface="Times New Roman" panose="02020603050405020304" pitchFamily="2" charset="0"/>
              </a:rPr>
              <a:t>: </a:t>
            </a:r>
            <a:r>
              <a:rPr lang="zh-CN" altLang="en-US" dirty="0">
                <a:latin typeface="宋体" panose="02010600030101010101" pitchFamily="2" charset="-122"/>
              </a:rPr>
              <a:t>控制简单，它适用于数据传输率很高的设备进行成组传送。</a:t>
            </a:r>
            <a:endParaRPr lang="zh-CN" altLang="en-US" dirty="0">
              <a:latin typeface="宋体" panose="02010600030101010101" pitchFamily="2" charset="-122"/>
              <a:cs typeface="Times New Roman" panose="02020603050405020304" pitchFamily="2" charset="0"/>
            </a:endParaRPr>
          </a:p>
          <a:p>
            <a:pPr algn="just" eaLnBrk="1" hangingPunct="1"/>
            <a:r>
              <a:rPr lang="zh-CN" altLang="en-US" dirty="0">
                <a:latin typeface="宋体" panose="02010600030101010101" pitchFamily="2" charset="-122"/>
              </a:rPr>
              <a:t>缺点</a:t>
            </a:r>
            <a:r>
              <a:rPr lang="en-US" altLang="zh-CN" dirty="0">
                <a:latin typeface="宋体" panose="02010600030101010101" pitchFamily="2" charset="-122"/>
                <a:cs typeface="Times New Roman" panose="02020603050405020304" pitchFamily="2" charset="0"/>
              </a:rPr>
              <a:t>: </a:t>
            </a:r>
            <a:r>
              <a:rPr lang="zh-CN" altLang="en-US" dirty="0">
                <a:latin typeface="宋体" panose="02010600030101010101" pitchFamily="2" charset="-122"/>
              </a:rPr>
              <a:t>在</a:t>
            </a:r>
            <a:r>
              <a:rPr lang="en-US" altLang="zh-CN" dirty="0">
                <a:latin typeface="宋体" panose="02010600030101010101" pitchFamily="2" charset="-122"/>
                <a:cs typeface="Times New Roman" panose="02020603050405020304" pitchFamily="2" charset="0"/>
              </a:rPr>
              <a:t>DMA</a:t>
            </a:r>
            <a:r>
              <a:rPr lang="zh-CN" altLang="en-US" dirty="0">
                <a:latin typeface="宋体" panose="02010600030101010101" pitchFamily="2" charset="-122"/>
              </a:rPr>
              <a:t>控制器访内阶段，内存的效能没有充分发挥，相当一部分内存工作周期是空闲的。这是因为，外围设备传送两个数据之间的间隔一般总是大于内存存储周期，即使高速</a:t>
            </a:r>
            <a:r>
              <a:rPr lang="en-US" altLang="zh-CN" dirty="0">
                <a:latin typeface="宋体" panose="02010600030101010101" pitchFamily="2" charset="-122"/>
                <a:cs typeface="Times New Roman" panose="02020603050405020304" pitchFamily="2" charset="0"/>
              </a:rPr>
              <a:t>I/O</a:t>
            </a:r>
            <a:r>
              <a:rPr lang="zh-CN" altLang="en-US" dirty="0">
                <a:latin typeface="宋体" panose="02010600030101010101" pitchFamily="2" charset="-122"/>
              </a:rPr>
              <a:t>设备也是如此。</a:t>
            </a:r>
            <a:endParaRPr lang="zh-CN" altLang="en-US" dirty="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18434" name="Rectangle 2"/>
          <p:cNvSpPr>
            <a:spLocks noGrp="1"/>
          </p:cNvSpPr>
          <p:nvPr>
            <p:ph type="title" idx="4294967295"/>
          </p:nvPr>
        </p:nvSpPr>
        <p:spPr>
          <a:ln/>
        </p:spPr>
        <p:txBody>
          <a:bodyPr wrap="square" anchor="b"/>
          <a:p>
            <a:pPr eaLnBrk="1" hangingPunct="1"/>
            <a:r>
              <a:rPr lang="en-US" altLang="zh-CN" dirty="0"/>
              <a:t>2</a:t>
            </a:r>
            <a:r>
              <a:rPr lang="zh-CN" altLang="en-US" dirty="0"/>
              <a:t>、</a:t>
            </a:r>
            <a:r>
              <a:rPr lang="en-US" altLang="zh-CN" dirty="0"/>
              <a:t>DMA</a:t>
            </a:r>
            <a:r>
              <a:rPr lang="zh-CN" altLang="en-US" dirty="0"/>
              <a:t>和</a:t>
            </a:r>
            <a:r>
              <a:rPr lang="en-US" altLang="zh-CN" dirty="0"/>
              <a:t>CPU</a:t>
            </a:r>
            <a:r>
              <a:rPr lang="zh-CN" altLang="en-US" dirty="0"/>
              <a:t>交替访问</a:t>
            </a:r>
            <a:endParaRPr lang="zh-CN" altLang="en-US" dirty="0"/>
          </a:p>
        </p:txBody>
      </p:sp>
      <p:sp>
        <p:nvSpPr>
          <p:cNvPr id="18435" name="Rectangle 3"/>
          <p:cNvSpPr>
            <a:spLocks noGrp="1"/>
          </p:cNvSpPr>
          <p:nvPr>
            <p:ph type="body" idx="4294967295"/>
          </p:nvPr>
        </p:nvSpPr>
        <p:spPr>
          <a:xfrm>
            <a:off x="457200" y="1557338"/>
            <a:ext cx="8229600" cy="4411662"/>
          </a:xfrm>
          <a:ln/>
        </p:spPr>
        <p:txBody>
          <a:bodyPr wrap="square" anchor="t"/>
          <a:p>
            <a:pPr eaLnBrk="1" hangingPunct="1"/>
            <a:r>
              <a:rPr lang="zh-CN" altLang="en-US" sz="2600" dirty="0"/>
              <a:t>如果</a:t>
            </a:r>
            <a:r>
              <a:rPr lang="en-US" altLang="zh-CN" sz="2600" dirty="0"/>
              <a:t>CPU</a:t>
            </a:r>
            <a:r>
              <a:rPr lang="zh-CN" altLang="en-US" sz="2600" dirty="0"/>
              <a:t>的工作周期比内存存取周期长很多，可以采用该种方法</a:t>
            </a:r>
            <a:endParaRPr lang="zh-CN" altLang="en-US" sz="2600" dirty="0"/>
          </a:p>
          <a:p>
            <a:pPr eaLnBrk="1" hangingPunct="1"/>
            <a:r>
              <a:rPr lang="zh-CN" altLang="en-US" sz="2600" dirty="0"/>
              <a:t>总线控制权的转移速度快，</a:t>
            </a:r>
            <a:r>
              <a:rPr lang="en-US" altLang="zh-CN" sz="2600" dirty="0"/>
              <a:t>DMA</a:t>
            </a:r>
            <a:r>
              <a:rPr lang="zh-CN" altLang="en-US" sz="2600" dirty="0"/>
              <a:t>效率高。</a:t>
            </a:r>
            <a:endParaRPr lang="zh-CN" altLang="en-US" sz="2600" dirty="0"/>
          </a:p>
        </p:txBody>
      </p:sp>
      <p:sp>
        <p:nvSpPr>
          <p:cNvPr id="18436" name="Rectangle 4"/>
          <p:cNvSpPr/>
          <p:nvPr/>
        </p:nvSpPr>
        <p:spPr>
          <a:xfrm>
            <a:off x="3143250" y="2762250"/>
            <a:ext cx="9144000" cy="0"/>
          </a:xfrm>
          <a:prstGeom prst="rect">
            <a:avLst/>
          </a:prstGeom>
          <a:noFill/>
          <a:ln w="9525">
            <a:noFill/>
          </a:ln>
        </p:spPr>
        <p:txBody>
          <a:bodyPr anchor="t">
            <a:spAutoFit/>
          </a:bodyPr>
          <a:p>
            <a:endParaRPr lang="zh-CN" altLang="en-US" dirty="0">
              <a:latin typeface="Arial" panose="020B0604020202020204" pitchFamily="34" charset="0"/>
              <a:ea typeface="宋体" panose="02010600030101010101" pitchFamily="2" charset="-122"/>
            </a:endParaRPr>
          </a:p>
        </p:txBody>
      </p:sp>
      <p:pic>
        <p:nvPicPr>
          <p:cNvPr id="18437" name="Picture 5" descr="D:\jinerwork\组成\白中英版改编\Chap08\Image\8.11(c).gif"/>
          <p:cNvPicPr>
            <a:picLocks noChangeAspect="1"/>
          </p:cNvPicPr>
          <p:nvPr/>
        </p:nvPicPr>
        <p:blipFill>
          <a:blip r:embed="rId1" r:link="rId2"/>
          <a:stretch>
            <a:fillRect/>
          </a:stretch>
        </p:blipFill>
        <p:spPr>
          <a:xfrm>
            <a:off x="1547813" y="3068638"/>
            <a:ext cx="6172200" cy="2881312"/>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19458" name="Rectangle 2"/>
          <p:cNvSpPr>
            <a:spLocks noGrp="1"/>
          </p:cNvSpPr>
          <p:nvPr>
            <p:ph type="title" idx="4294967295"/>
          </p:nvPr>
        </p:nvSpPr>
        <p:spPr>
          <a:ln/>
        </p:spPr>
        <p:txBody>
          <a:bodyPr wrap="square" anchor="b"/>
          <a:p>
            <a:pPr eaLnBrk="1" hangingPunct="1"/>
            <a:r>
              <a:rPr lang="en-US" altLang="zh-CN" dirty="0"/>
              <a:t>2</a:t>
            </a:r>
            <a:r>
              <a:rPr lang="zh-CN" altLang="en-US" dirty="0"/>
              <a:t>、</a:t>
            </a:r>
            <a:r>
              <a:rPr lang="en-US" altLang="zh-CN" dirty="0"/>
              <a:t>DMA</a:t>
            </a:r>
            <a:r>
              <a:rPr lang="zh-CN" altLang="en-US" dirty="0"/>
              <a:t>和</a:t>
            </a:r>
            <a:r>
              <a:rPr lang="en-US" altLang="zh-CN" dirty="0"/>
              <a:t>CPU</a:t>
            </a:r>
            <a:r>
              <a:rPr lang="zh-CN" altLang="en-US" dirty="0"/>
              <a:t>交替访问</a:t>
            </a:r>
            <a:endParaRPr lang="zh-CN" altLang="en-US" dirty="0"/>
          </a:p>
        </p:txBody>
      </p:sp>
      <p:sp>
        <p:nvSpPr>
          <p:cNvPr id="19459" name="Rectangle 3"/>
          <p:cNvSpPr>
            <a:spLocks noGrp="1"/>
          </p:cNvSpPr>
          <p:nvPr>
            <p:ph type="body" idx="4294967295"/>
          </p:nvPr>
        </p:nvSpPr>
        <p:spPr>
          <a:xfrm>
            <a:off x="457200" y="1557338"/>
            <a:ext cx="8229600" cy="4411662"/>
          </a:xfrm>
          <a:ln/>
        </p:spPr>
        <p:txBody>
          <a:bodyPr wrap="square" anchor="t"/>
          <a:p>
            <a:pPr eaLnBrk="1" hangingPunct="1"/>
            <a:r>
              <a:rPr lang="zh-CN" altLang="en-US" sz="2600" dirty="0"/>
              <a:t>缺点：</a:t>
            </a:r>
            <a:endParaRPr lang="zh-CN" altLang="en-US" sz="2600" dirty="0"/>
          </a:p>
          <a:p>
            <a:pPr lvl="1" eaLnBrk="1" hangingPunct="1">
              <a:lnSpc>
                <a:spcPct val="130000"/>
              </a:lnSpc>
            </a:pPr>
            <a:r>
              <a:rPr lang="zh-CN" altLang="en-US" sz="2500" dirty="0"/>
              <a:t>主存在原存取周期内为两个部件服务，若</a:t>
            </a:r>
            <a:r>
              <a:rPr lang="en-US" altLang="zh-CN" sz="2500" dirty="0"/>
              <a:t>CPU</a:t>
            </a:r>
            <a:r>
              <a:rPr lang="zh-CN" altLang="en-US" sz="2500" dirty="0"/>
              <a:t>访存速度不变，则要求主存的工作速度提高一倍</a:t>
            </a:r>
            <a:endParaRPr lang="zh-CN" altLang="en-US" sz="2500" dirty="0"/>
          </a:p>
          <a:p>
            <a:pPr lvl="1" eaLnBrk="1" hangingPunct="1">
              <a:lnSpc>
                <a:spcPct val="130000"/>
              </a:lnSpc>
            </a:pPr>
            <a:r>
              <a:rPr lang="zh-CN" altLang="en-US" sz="2500" dirty="0"/>
              <a:t>大多数外设的速度都不能与</a:t>
            </a:r>
            <a:r>
              <a:rPr lang="en-US" altLang="zh-CN" sz="2500" dirty="0"/>
              <a:t>CPU</a:t>
            </a:r>
            <a:r>
              <a:rPr lang="zh-CN" altLang="en-US" sz="2500" dirty="0"/>
              <a:t>相匹配，所以供</a:t>
            </a:r>
            <a:r>
              <a:rPr lang="en-US" altLang="zh-CN" sz="2500" dirty="0"/>
              <a:t>DMA</a:t>
            </a:r>
            <a:r>
              <a:rPr lang="zh-CN" altLang="en-US" sz="2500" dirty="0"/>
              <a:t>使用的时间片可能成为空操作，造成浪费</a:t>
            </a:r>
            <a:endParaRPr lang="zh-CN" altLang="en-US" sz="2500" dirty="0"/>
          </a:p>
        </p:txBody>
      </p:sp>
      <p:sp>
        <p:nvSpPr>
          <p:cNvPr id="19460" name="Rectangle 4"/>
          <p:cNvSpPr/>
          <p:nvPr/>
        </p:nvSpPr>
        <p:spPr>
          <a:xfrm>
            <a:off x="3143250" y="2762250"/>
            <a:ext cx="9144000" cy="0"/>
          </a:xfrm>
          <a:prstGeom prst="rect">
            <a:avLst/>
          </a:prstGeom>
          <a:noFill/>
          <a:ln w="9525">
            <a:noFill/>
          </a:ln>
        </p:spPr>
        <p:txBody>
          <a:bodyPr anchor="t">
            <a:spAutoFit/>
          </a:bodyPr>
          <a:p>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20482" name="Rectangle 2"/>
          <p:cNvSpPr>
            <a:spLocks noGrp="1"/>
          </p:cNvSpPr>
          <p:nvPr>
            <p:ph type="title" idx="4294967295"/>
          </p:nvPr>
        </p:nvSpPr>
        <p:spPr>
          <a:ln/>
        </p:spPr>
        <p:txBody>
          <a:bodyPr wrap="square" anchor="b"/>
          <a:p>
            <a:pPr eaLnBrk="1" hangingPunct="1"/>
            <a:r>
              <a:rPr lang="en-US" altLang="zh-CN" dirty="0"/>
              <a:t>3</a:t>
            </a:r>
            <a:r>
              <a:rPr lang="zh-CN" altLang="en-US" dirty="0"/>
              <a:t>、周期挪用方式</a:t>
            </a:r>
            <a:endParaRPr lang="zh-CN" altLang="en-US" dirty="0"/>
          </a:p>
        </p:txBody>
      </p:sp>
      <p:sp>
        <p:nvSpPr>
          <p:cNvPr id="20483" name="Rectangle 3"/>
          <p:cNvSpPr>
            <a:spLocks noGrp="1"/>
          </p:cNvSpPr>
          <p:nvPr>
            <p:ph type="body" idx="4294967295"/>
          </p:nvPr>
        </p:nvSpPr>
        <p:spPr>
          <a:xfrm>
            <a:off x="457200" y="1719263"/>
            <a:ext cx="8229600" cy="1663700"/>
          </a:xfrm>
          <a:ln/>
        </p:spPr>
        <p:txBody>
          <a:bodyPr wrap="square" anchor="t"/>
          <a:p>
            <a:pPr eaLnBrk="1" hangingPunct="1"/>
            <a:r>
              <a:rPr lang="en-US" altLang="zh-CN" sz="2600" dirty="0"/>
              <a:t>DMA</a:t>
            </a:r>
            <a:r>
              <a:rPr lang="zh-CN" altLang="en-US" sz="2600" dirty="0"/>
              <a:t>控制器与主存储器之间传送一个数据，占用（窃取）一个存取周期，即</a:t>
            </a:r>
            <a:r>
              <a:rPr lang="en-US" altLang="zh-CN" sz="2600" dirty="0"/>
              <a:t>CPU</a:t>
            </a:r>
            <a:r>
              <a:rPr lang="zh-CN" altLang="en-US" sz="2600" dirty="0"/>
              <a:t>让出一个周期的总线控制权限。</a:t>
            </a:r>
            <a:endParaRPr lang="zh-CN" altLang="en-US" sz="2600" dirty="0"/>
          </a:p>
        </p:txBody>
      </p:sp>
      <p:sp>
        <p:nvSpPr>
          <p:cNvPr id="20484" name="Rectangle 4"/>
          <p:cNvSpPr/>
          <p:nvPr/>
        </p:nvSpPr>
        <p:spPr>
          <a:xfrm>
            <a:off x="3257550" y="2814638"/>
            <a:ext cx="9144000" cy="0"/>
          </a:xfrm>
          <a:prstGeom prst="rect">
            <a:avLst/>
          </a:prstGeom>
          <a:noFill/>
          <a:ln w="9525">
            <a:noFill/>
          </a:ln>
        </p:spPr>
        <p:txBody>
          <a:bodyPr anchor="t">
            <a:spAutoFit/>
          </a:bodyPr>
          <a:p>
            <a:endParaRPr lang="zh-CN" altLang="en-US" dirty="0">
              <a:latin typeface="Arial" panose="020B0604020202020204" pitchFamily="34" charset="0"/>
              <a:ea typeface="宋体" panose="02010600030101010101" pitchFamily="2" charset="-122"/>
            </a:endParaRPr>
          </a:p>
        </p:txBody>
      </p:sp>
      <p:pic>
        <p:nvPicPr>
          <p:cNvPr id="20485" name="Picture 5" descr="D:\jinerwork\组成\白中英版改编\Chap08\Image\8.11(b).gif"/>
          <p:cNvPicPr>
            <a:picLocks noChangeAspect="1"/>
          </p:cNvPicPr>
          <p:nvPr/>
        </p:nvPicPr>
        <p:blipFill>
          <a:blip r:embed="rId1" r:link="rId2"/>
          <a:stretch>
            <a:fillRect/>
          </a:stretch>
        </p:blipFill>
        <p:spPr>
          <a:xfrm>
            <a:off x="1676400" y="3124200"/>
            <a:ext cx="6019800" cy="281305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21506" name="Rectangle 2"/>
          <p:cNvSpPr>
            <a:spLocks noGrp="1"/>
          </p:cNvSpPr>
          <p:nvPr>
            <p:ph type="title" idx="4294967295"/>
          </p:nvPr>
        </p:nvSpPr>
        <p:spPr>
          <a:ln/>
        </p:spPr>
        <p:txBody>
          <a:bodyPr wrap="square" anchor="b"/>
          <a:p>
            <a:pPr eaLnBrk="1" hangingPunct="1"/>
            <a:r>
              <a:rPr lang="en-US" altLang="zh-CN" dirty="0"/>
              <a:t>3</a:t>
            </a:r>
            <a:r>
              <a:rPr lang="zh-CN" altLang="en-US" dirty="0"/>
              <a:t>、周期挪用方式</a:t>
            </a:r>
            <a:endParaRPr lang="zh-CN" altLang="en-US" dirty="0"/>
          </a:p>
        </p:txBody>
      </p:sp>
      <p:sp>
        <p:nvSpPr>
          <p:cNvPr id="21507" name="Rectangle 3"/>
          <p:cNvSpPr>
            <a:spLocks noGrp="1"/>
          </p:cNvSpPr>
          <p:nvPr>
            <p:ph type="body" idx="4294967295"/>
          </p:nvPr>
        </p:nvSpPr>
        <p:spPr>
          <a:xfrm>
            <a:off x="457200" y="1719263"/>
            <a:ext cx="8229600" cy="1663700"/>
          </a:xfrm>
          <a:ln/>
        </p:spPr>
        <p:txBody>
          <a:bodyPr wrap="square" anchor="t"/>
          <a:p>
            <a:pPr eaLnBrk="1" hangingPunct="1"/>
            <a:r>
              <a:rPr lang="zh-CN" altLang="en-US" sz="2600" dirty="0"/>
              <a:t>同一时刻，发生</a:t>
            </a:r>
            <a:r>
              <a:rPr lang="en-US" altLang="zh-CN" sz="2600" dirty="0"/>
              <a:t>CPU</a:t>
            </a:r>
            <a:r>
              <a:rPr lang="zh-CN" altLang="en-US" sz="2600" dirty="0"/>
              <a:t>与</a:t>
            </a:r>
            <a:r>
              <a:rPr lang="en-US" altLang="zh-CN" sz="2600" dirty="0"/>
              <a:t>DMA</a:t>
            </a:r>
            <a:r>
              <a:rPr lang="zh-CN" altLang="en-US" sz="2600" dirty="0"/>
              <a:t>的访存冲突，那么优先保证</a:t>
            </a:r>
            <a:r>
              <a:rPr lang="en-US" altLang="zh-CN" sz="2600" dirty="0"/>
              <a:t>DMA</a:t>
            </a:r>
            <a:r>
              <a:rPr lang="zh-CN" altLang="en-US" sz="2600" dirty="0"/>
              <a:t>工作，而</a:t>
            </a:r>
            <a:r>
              <a:rPr lang="en-US" altLang="zh-CN" sz="2600" dirty="0"/>
              <a:t>CPU</a:t>
            </a:r>
            <a:r>
              <a:rPr lang="zh-CN" altLang="en-US" sz="2600" dirty="0"/>
              <a:t>等待一个存取周期；</a:t>
            </a:r>
            <a:endParaRPr lang="zh-CN" altLang="en-US" sz="2600" dirty="0"/>
          </a:p>
          <a:p>
            <a:pPr eaLnBrk="1" hangingPunct="1"/>
            <a:r>
              <a:rPr lang="zh-CN" altLang="en-US" sz="2600" dirty="0"/>
              <a:t>当主存工作速度高出外设较多时，采用周期挪用发可以提高主存的利用率。</a:t>
            </a:r>
            <a:endParaRPr lang="zh-CN" altLang="en-US" sz="2600" dirty="0"/>
          </a:p>
        </p:txBody>
      </p:sp>
      <p:sp>
        <p:nvSpPr>
          <p:cNvPr id="21508" name="Rectangle 4"/>
          <p:cNvSpPr/>
          <p:nvPr/>
        </p:nvSpPr>
        <p:spPr>
          <a:xfrm>
            <a:off x="3257550" y="2814638"/>
            <a:ext cx="9144000" cy="0"/>
          </a:xfrm>
          <a:prstGeom prst="rect">
            <a:avLst/>
          </a:prstGeom>
          <a:noFill/>
          <a:ln w="9525">
            <a:noFill/>
          </a:ln>
        </p:spPr>
        <p:txBody>
          <a:bodyPr anchor="t">
            <a:spAutoFit/>
          </a:bodyPr>
          <a:p>
            <a:endParaRPr lang="zh-CN" altLang="en-US" dirty="0">
              <a:latin typeface="Arial" panose="020B0604020202020204" pitchFamily="34" charset="0"/>
              <a:ea typeface="宋体" panose="02010600030101010101" pitchFamily="2" charset="-122"/>
            </a:endParaRPr>
          </a:p>
        </p:txBody>
      </p:sp>
      <p:pic>
        <p:nvPicPr>
          <p:cNvPr id="21509" name="Picture 5" descr="D:\jinerwork\组成\白中英版改编\Chap08\Image\8.11(b).gif"/>
          <p:cNvPicPr>
            <a:picLocks noChangeAspect="1"/>
          </p:cNvPicPr>
          <p:nvPr/>
        </p:nvPicPr>
        <p:blipFill>
          <a:blip r:embed="rId1" r:link="rId2"/>
          <a:stretch>
            <a:fillRect/>
          </a:stretch>
        </p:blipFill>
        <p:spPr>
          <a:xfrm>
            <a:off x="1619250" y="3500438"/>
            <a:ext cx="6019800" cy="28130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22530" name="Rectangle 2"/>
          <p:cNvSpPr>
            <a:spLocks noGrp="1"/>
          </p:cNvSpPr>
          <p:nvPr>
            <p:ph type="title" idx="4294967295"/>
          </p:nvPr>
        </p:nvSpPr>
        <p:spPr>
          <a:xfrm>
            <a:off x="457200" y="122238"/>
            <a:ext cx="7786688" cy="1295400"/>
          </a:xfrm>
          <a:ln/>
        </p:spPr>
        <p:txBody>
          <a:bodyPr wrap="square" anchor="b"/>
          <a:p>
            <a:pPr eaLnBrk="1" hangingPunct="1"/>
            <a:r>
              <a:rPr lang="zh-CN" altLang="en-US" dirty="0"/>
              <a:t>补充 中断与</a:t>
            </a:r>
            <a:r>
              <a:rPr lang="en-US" altLang="zh-CN" dirty="0"/>
              <a:t>DMA</a:t>
            </a:r>
            <a:r>
              <a:rPr lang="zh-CN" altLang="en-US" dirty="0"/>
              <a:t>的区别</a:t>
            </a:r>
            <a:endParaRPr lang="zh-CN" altLang="en-US" dirty="0"/>
          </a:p>
        </p:txBody>
      </p:sp>
      <p:sp>
        <p:nvSpPr>
          <p:cNvPr id="22531" name="Rectangle 3"/>
          <p:cNvSpPr>
            <a:spLocks noGrp="1"/>
          </p:cNvSpPr>
          <p:nvPr>
            <p:ph type="body" idx="4294967295"/>
          </p:nvPr>
        </p:nvSpPr>
        <p:spPr>
          <a:xfrm>
            <a:off x="468313" y="1628775"/>
            <a:ext cx="7772400" cy="4648200"/>
          </a:xfrm>
          <a:ln/>
        </p:spPr>
        <p:txBody>
          <a:bodyPr wrap="square" anchor="t"/>
          <a:p>
            <a:pPr eaLnBrk="1" hangingPunct="1">
              <a:lnSpc>
                <a:spcPct val="90000"/>
              </a:lnSpc>
            </a:pPr>
            <a:r>
              <a:rPr lang="zh-CN" altLang="en-US" sz="2600" dirty="0"/>
              <a:t>中断方式是程序的切换；</a:t>
            </a:r>
            <a:r>
              <a:rPr lang="en-US" altLang="zh-CN" sz="2600" dirty="0"/>
              <a:t>DMA</a:t>
            </a:r>
            <a:r>
              <a:rPr lang="zh-CN" altLang="en-US" sz="2600" dirty="0"/>
              <a:t>方式除了开始和结尾时，不占用</a:t>
            </a:r>
            <a:r>
              <a:rPr lang="en-US" altLang="zh-CN" sz="2600" dirty="0"/>
              <a:t>CPU</a:t>
            </a:r>
            <a:r>
              <a:rPr lang="zh-CN" altLang="en-US" sz="2600" dirty="0"/>
              <a:t>的任何资源。</a:t>
            </a:r>
            <a:endParaRPr lang="zh-CN" altLang="en-US" sz="2600" dirty="0"/>
          </a:p>
          <a:p>
            <a:pPr eaLnBrk="1" hangingPunct="1">
              <a:lnSpc>
                <a:spcPct val="90000"/>
              </a:lnSpc>
            </a:pPr>
            <a:r>
              <a:rPr lang="zh-CN" altLang="en-US" sz="2600" dirty="0"/>
              <a:t>中断传送过程需要</a:t>
            </a:r>
            <a:r>
              <a:rPr lang="en-US" altLang="zh-CN" sz="2600" dirty="0"/>
              <a:t>CPU</a:t>
            </a:r>
            <a:r>
              <a:rPr lang="zh-CN" altLang="en-US" sz="2600" dirty="0"/>
              <a:t>干预；而</a:t>
            </a:r>
            <a:r>
              <a:rPr lang="en-US" altLang="zh-CN" sz="2600" dirty="0"/>
              <a:t>DMA</a:t>
            </a:r>
            <a:r>
              <a:rPr lang="zh-CN" altLang="en-US" sz="2600" dirty="0"/>
              <a:t>不需要，故数据传输速率非常高，适合于高速外设的成组数据传送。</a:t>
            </a:r>
            <a:endParaRPr lang="zh-CN" altLang="en-US" sz="2600" dirty="0"/>
          </a:p>
          <a:p>
            <a:pPr eaLnBrk="1" hangingPunct="1">
              <a:lnSpc>
                <a:spcPct val="90000"/>
              </a:lnSpc>
            </a:pPr>
            <a:r>
              <a:rPr lang="zh-CN" altLang="en-US" sz="2600" dirty="0"/>
              <a:t>对中断请求的响应只能发生在每条指令执行完毕时；</a:t>
            </a:r>
            <a:r>
              <a:rPr lang="en-US" altLang="zh-CN" sz="2600" dirty="0"/>
              <a:t>DMA</a:t>
            </a:r>
            <a:r>
              <a:rPr lang="zh-CN" altLang="en-US" sz="2600" dirty="0"/>
              <a:t>请求的响应可以发生在每个机器周期结束时。</a:t>
            </a:r>
            <a:endParaRPr lang="zh-CN" altLang="en-US" sz="2600" dirty="0"/>
          </a:p>
          <a:p>
            <a:pPr eaLnBrk="1" hangingPunct="1">
              <a:lnSpc>
                <a:spcPct val="90000"/>
              </a:lnSpc>
            </a:pPr>
            <a:r>
              <a:rPr lang="en-US" altLang="zh-CN" sz="2600" dirty="0"/>
              <a:t>DMA</a:t>
            </a:r>
            <a:r>
              <a:rPr lang="zh-CN" altLang="en-US" sz="2600" dirty="0"/>
              <a:t>请求的优先级高于中断请求。</a:t>
            </a:r>
            <a:endParaRPr lang="zh-CN" altLang="en-US" sz="2600" dirty="0"/>
          </a:p>
          <a:p>
            <a:pPr eaLnBrk="1" hangingPunct="1">
              <a:lnSpc>
                <a:spcPct val="90000"/>
              </a:lnSpc>
            </a:pPr>
            <a:r>
              <a:rPr lang="zh-CN" altLang="en-US" sz="2600" dirty="0"/>
              <a:t>中断方式具有对异常事件的处理能力；</a:t>
            </a:r>
            <a:r>
              <a:rPr lang="en-US" altLang="zh-CN" sz="2600" dirty="0"/>
              <a:t>DMA</a:t>
            </a:r>
            <a:r>
              <a:rPr lang="zh-CN" altLang="en-US" sz="2600" dirty="0"/>
              <a:t>方式仅限于完成传送数据块的</a:t>
            </a:r>
            <a:r>
              <a:rPr lang="en-US" altLang="zh-CN" sz="2600" dirty="0"/>
              <a:t>I/O</a:t>
            </a:r>
            <a:r>
              <a:rPr lang="zh-CN" altLang="en-US" sz="2600" dirty="0"/>
              <a:t>操作。</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23554" name="Rectangle 2"/>
          <p:cNvSpPr>
            <a:spLocks noGrp="1"/>
          </p:cNvSpPr>
          <p:nvPr>
            <p:ph type="title" idx="4294967295"/>
          </p:nvPr>
        </p:nvSpPr>
        <p:spPr>
          <a:ln/>
        </p:spPr>
        <p:txBody>
          <a:bodyPr wrap="square" anchor="b"/>
          <a:p>
            <a:pPr eaLnBrk="1" hangingPunct="1"/>
            <a:r>
              <a:rPr lang="en-US" altLang="zh-CN" dirty="0"/>
              <a:t>8.4.4</a:t>
            </a:r>
            <a:r>
              <a:rPr lang="zh-CN" altLang="en-US" dirty="0"/>
              <a:t>选择型和多路型</a:t>
            </a:r>
            <a:r>
              <a:rPr lang="en-US" altLang="zh-CN" dirty="0"/>
              <a:t>DMA</a:t>
            </a:r>
            <a:r>
              <a:rPr lang="zh-CN" altLang="en-US" dirty="0"/>
              <a:t>控制器</a:t>
            </a:r>
            <a:endParaRPr lang="zh-CN" altLang="en-US" dirty="0"/>
          </a:p>
        </p:txBody>
      </p:sp>
      <p:sp>
        <p:nvSpPr>
          <p:cNvPr id="23555" name="Rectangle 3"/>
          <p:cNvSpPr>
            <a:spLocks noGrp="1"/>
          </p:cNvSpPr>
          <p:nvPr>
            <p:ph type="body" idx="4294967295"/>
          </p:nvPr>
        </p:nvSpPr>
        <p:spPr>
          <a:ln/>
        </p:spPr>
        <p:txBody>
          <a:bodyPr wrap="square" anchor="t"/>
          <a:p>
            <a:pPr eaLnBrk="1" hangingPunct="1"/>
            <a:r>
              <a:rPr lang="zh-CN" altLang="en-US"/>
              <a:t>选择型</a:t>
            </a:r>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t>多路型</a:t>
            </a:r>
            <a:endParaRPr lang="zh-CN" altLang="en-US"/>
          </a:p>
        </p:txBody>
      </p:sp>
      <p:pic>
        <p:nvPicPr>
          <p:cNvPr id="23556" name="Picture 4" descr="8a17">
            <a:hlinkClick r:id="rId1" action="ppaction://hlinkfile"/>
          </p:cNvPr>
          <p:cNvPicPr>
            <a:picLocks noChangeAspect="1"/>
          </p:cNvPicPr>
          <p:nvPr/>
        </p:nvPicPr>
        <p:blipFill>
          <a:blip r:embed="rId2"/>
          <a:stretch>
            <a:fillRect/>
          </a:stretch>
        </p:blipFill>
        <p:spPr>
          <a:xfrm>
            <a:off x="2555875" y="4437063"/>
            <a:ext cx="5903913" cy="1549400"/>
          </a:xfrm>
          <a:prstGeom prst="rect">
            <a:avLst/>
          </a:prstGeom>
          <a:noFill/>
          <a:ln w="9525">
            <a:noFill/>
          </a:ln>
        </p:spPr>
      </p:pic>
      <p:pic>
        <p:nvPicPr>
          <p:cNvPr id="23557" name="Picture 5" descr="8a16">
            <a:hlinkClick r:id="rId3" action="ppaction://hlinkfile"/>
          </p:cNvPr>
          <p:cNvPicPr>
            <a:picLocks noChangeAspect="1"/>
          </p:cNvPicPr>
          <p:nvPr/>
        </p:nvPicPr>
        <p:blipFill>
          <a:blip r:embed="rId4"/>
          <a:stretch>
            <a:fillRect/>
          </a:stretch>
        </p:blipFill>
        <p:spPr>
          <a:xfrm>
            <a:off x="2555875" y="1484313"/>
            <a:ext cx="5903913" cy="2868612"/>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24578" name="Rectangle 2"/>
          <p:cNvSpPr>
            <a:spLocks noGrp="1"/>
          </p:cNvSpPr>
          <p:nvPr>
            <p:ph type="title" idx="4294967295"/>
          </p:nvPr>
        </p:nvSpPr>
        <p:spPr>
          <a:ln/>
        </p:spPr>
        <p:txBody>
          <a:bodyPr wrap="square" anchor="b"/>
          <a:p>
            <a:pPr eaLnBrk="1" hangingPunct="1"/>
            <a:r>
              <a:rPr lang="en-US" altLang="zh-CN" dirty="0"/>
              <a:t>8.4.4</a:t>
            </a:r>
            <a:r>
              <a:rPr lang="zh-CN" altLang="en-US" dirty="0"/>
              <a:t>选择型和多路型</a:t>
            </a:r>
            <a:r>
              <a:rPr lang="en-US" altLang="zh-CN" dirty="0"/>
              <a:t>DMA</a:t>
            </a:r>
            <a:r>
              <a:rPr lang="zh-CN" altLang="en-US" dirty="0"/>
              <a:t>控制器</a:t>
            </a:r>
            <a:endParaRPr lang="zh-CN" altLang="en-US" dirty="0"/>
          </a:p>
        </p:txBody>
      </p:sp>
      <p:sp>
        <p:nvSpPr>
          <p:cNvPr id="24579" name="Rectangle 3"/>
          <p:cNvSpPr>
            <a:spLocks noGrp="1"/>
          </p:cNvSpPr>
          <p:nvPr>
            <p:ph type="body" idx="4294967295"/>
          </p:nvPr>
        </p:nvSpPr>
        <p:spPr>
          <a:ln/>
        </p:spPr>
        <p:txBody>
          <a:bodyPr wrap="square" anchor="t"/>
          <a:p>
            <a:pPr eaLnBrk="1" hangingPunct="1"/>
            <a:r>
              <a:rPr lang="zh-CN" altLang="en-US" dirty="0"/>
              <a:t>典型</a:t>
            </a:r>
            <a:r>
              <a:rPr lang="en-US" altLang="zh-CN" dirty="0"/>
              <a:t>DMA</a:t>
            </a:r>
            <a:r>
              <a:rPr lang="zh-CN" altLang="en-US" dirty="0"/>
              <a:t>芯片</a:t>
            </a:r>
            <a:endParaRPr lang="zh-CN" altLang="en-US" dirty="0"/>
          </a:p>
        </p:txBody>
      </p:sp>
      <p:pic>
        <p:nvPicPr>
          <p:cNvPr id="24580" name="Picture 4" descr="8a18">
            <a:hlinkClick r:id="rId1" action="ppaction://hlinkfile"/>
          </p:cNvPr>
          <p:cNvPicPr>
            <a:picLocks noChangeAspect="1"/>
          </p:cNvPicPr>
          <p:nvPr/>
        </p:nvPicPr>
        <p:blipFill>
          <a:blip r:embed="rId2"/>
          <a:stretch>
            <a:fillRect/>
          </a:stretch>
        </p:blipFill>
        <p:spPr>
          <a:xfrm>
            <a:off x="3276600" y="1412875"/>
            <a:ext cx="4895850" cy="53308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25602" name="Rectangle 2"/>
          <p:cNvSpPr>
            <a:spLocks noGrp="1"/>
          </p:cNvSpPr>
          <p:nvPr>
            <p:ph type="body" idx="4294967295"/>
          </p:nvPr>
        </p:nvSpPr>
        <p:spPr>
          <a:xfrm>
            <a:off x="684213" y="908050"/>
            <a:ext cx="7427912" cy="4411663"/>
          </a:xfrm>
          <a:ln/>
        </p:spPr>
        <p:txBody>
          <a:bodyPr wrap="square" anchor="t"/>
          <a:p>
            <a:pPr eaLnBrk="1" hangingPunct="1">
              <a:lnSpc>
                <a:spcPct val="90000"/>
              </a:lnSpc>
              <a:buNone/>
            </a:pPr>
            <a:r>
              <a:rPr lang="en-US" altLang="zh-CN" dirty="0"/>
              <a:t>    </a:t>
            </a:r>
            <a:r>
              <a:rPr lang="zh-CN" altLang="en-US" dirty="0"/>
              <a:t>例</a:t>
            </a:r>
            <a:r>
              <a:rPr lang="en-US" altLang="zh-CN" dirty="0"/>
              <a:t>3</a:t>
            </a:r>
            <a:r>
              <a:rPr lang="zh-CN" altLang="en-US" dirty="0"/>
              <a:t>下图中假设有磁盘、磁带、打印机三个设备同时工作。磁盘以</a:t>
            </a:r>
            <a:r>
              <a:rPr lang="en-US" altLang="zh-CN" dirty="0"/>
              <a:t>30μs</a:t>
            </a:r>
            <a:r>
              <a:rPr lang="zh-CN" altLang="en-US" dirty="0"/>
              <a:t>的间隔向控制器发</a:t>
            </a:r>
            <a:r>
              <a:rPr lang="en-US" altLang="zh-CN" dirty="0"/>
              <a:t>DMA</a:t>
            </a:r>
            <a:r>
              <a:rPr lang="zh-CN" altLang="en-US" dirty="0"/>
              <a:t>请求，磁带以</a:t>
            </a:r>
            <a:r>
              <a:rPr lang="en-US" altLang="zh-CN" dirty="0"/>
              <a:t>45μs</a:t>
            </a:r>
            <a:r>
              <a:rPr lang="zh-CN" altLang="en-US" dirty="0"/>
              <a:t>的间隔发</a:t>
            </a:r>
            <a:r>
              <a:rPr lang="en-US" altLang="zh-CN" dirty="0"/>
              <a:t>DMA</a:t>
            </a:r>
            <a:r>
              <a:rPr lang="zh-CN" altLang="en-US" dirty="0"/>
              <a:t>请求，打印机以</a:t>
            </a:r>
            <a:r>
              <a:rPr lang="en-US" altLang="zh-CN" dirty="0"/>
              <a:t>150μs</a:t>
            </a:r>
            <a:r>
              <a:rPr lang="zh-CN" altLang="en-US" dirty="0"/>
              <a:t>间隔发</a:t>
            </a:r>
            <a:r>
              <a:rPr lang="en-US" altLang="zh-CN" dirty="0"/>
              <a:t>DMA</a:t>
            </a:r>
            <a:r>
              <a:rPr lang="zh-CN" altLang="en-US" dirty="0"/>
              <a:t>请求。根据传输速率，磁盘优先权最高，磁带次之，打印机最低，图中假设</a:t>
            </a:r>
            <a:r>
              <a:rPr lang="en-US" altLang="zh-CN" dirty="0"/>
              <a:t>DMA</a:t>
            </a:r>
            <a:r>
              <a:rPr lang="zh-CN" altLang="en-US" dirty="0"/>
              <a:t>控制器每完成一次</a:t>
            </a:r>
            <a:r>
              <a:rPr lang="en-US" altLang="zh-CN" dirty="0"/>
              <a:t>DMA</a:t>
            </a:r>
            <a:r>
              <a:rPr lang="zh-CN" altLang="en-US" dirty="0"/>
              <a:t>传送所需的时间是</a:t>
            </a:r>
            <a:r>
              <a:rPr lang="en-US" altLang="zh-CN" dirty="0"/>
              <a:t>5μs</a:t>
            </a:r>
            <a:r>
              <a:rPr lang="zh-CN" altLang="en-US" dirty="0"/>
              <a:t>。若采用多路型</a:t>
            </a:r>
            <a:r>
              <a:rPr lang="en-US" altLang="zh-CN" dirty="0"/>
              <a:t>DMA</a:t>
            </a:r>
            <a:r>
              <a:rPr lang="zh-CN" altLang="en-US" dirty="0"/>
              <a:t>控制器，请画出</a:t>
            </a:r>
            <a:r>
              <a:rPr lang="en-US" altLang="zh-CN" dirty="0"/>
              <a:t>DMA</a:t>
            </a:r>
            <a:r>
              <a:rPr lang="zh-CN" altLang="en-US" dirty="0"/>
              <a:t>控制器服务三个设备的工作时间图。 </a:t>
            </a:r>
            <a:endParaRPr lang="zh-CN" altLang="en-US" dirty="0"/>
          </a:p>
        </p:txBody>
      </p:sp>
      <p:pic>
        <p:nvPicPr>
          <p:cNvPr id="23556" name="Picture 3" descr="8a19">
            <a:hlinkClick r:id="rId1" action="ppaction://hlinkfile"/>
          </p:cNvPr>
          <p:cNvPicPr>
            <a:picLocks noChangeAspect="1"/>
          </p:cNvPicPr>
          <p:nvPr/>
        </p:nvPicPr>
        <p:blipFill>
          <a:blip r:embed="rId2"/>
          <a:stretch>
            <a:fillRect/>
          </a:stretch>
        </p:blipFill>
        <p:spPr>
          <a:xfrm>
            <a:off x="323850" y="908050"/>
            <a:ext cx="8424863" cy="5113338"/>
          </a:xfrm>
          <a:prstGeom prst="rect">
            <a:avLst/>
          </a:prstGeom>
          <a:noFill/>
          <a:ln w="9525">
            <a:noFill/>
          </a:ln>
        </p:spPr>
      </p:pic>
      <p:sp>
        <p:nvSpPr>
          <p:cNvPr id="23557" name="Rectangle 4"/>
          <p:cNvSpPr/>
          <p:nvPr/>
        </p:nvSpPr>
        <p:spPr>
          <a:xfrm>
            <a:off x="323850" y="4365625"/>
            <a:ext cx="8569325" cy="1871663"/>
          </a:xfrm>
          <a:prstGeom prst="rect">
            <a:avLst/>
          </a:prstGeom>
          <a:solidFill>
            <a:schemeClr val="bg1"/>
          </a:solidFill>
          <a:ln w="9525">
            <a:noFill/>
          </a:ln>
        </p:spPr>
        <p:txBody>
          <a:bodyPr wrap="none" anchor="ctr"/>
          <a:p>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ppt_x"/>
                                          </p:val>
                                        </p:tav>
                                        <p:tav tm="100000">
                                          <p:val>
                                            <p:strVal val="#ppt_x"/>
                                          </p:val>
                                        </p:tav>
                                      </p:tavLst>
                                    </p:anim>
                                    <p:anim calcmode="lin" valueType="num">
                                      <p:cBhvr additive="base">
                                        <p:cTn id="8" dur="500" fill="hold"/>
                                        <p:tgtEl>
                                          <p:spTgt spid="235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57"/>
                                        </p:tgtEl>
                                        <p:attrNameLst>
                                          <p:attrName>style.visibility</p:attrName>
                                        </p:attrNameLst>
                                      </p:cBhvr>
                                      <p:to>
                                        <p:strVal val="visible"/>
                                      </p:to>
                                    </p:set>
                                    <p:anim calcmode="lin" valueType="num">
                                      <p:cBhvr additive="base">
                                        <p:cTn id="11" dur="500" fill="hold"/>
                                        <p:tgtEl>
                                          <p:spTgt spid="23557"/>
                                        </p:tgtEl>
                                        <p:attrNameLst>
                                          <p:attrName>ppt_x</p:attrName>
                                        </p:attrNameLst>
                                      </p:cBhvr>
                                      <p:tavLst>
                                        <p:tav tm="0">
                                          <p:val>
                                            <p:strVal val="#ppt_x"/>
                                          </p:val>
                                        </p:tav>
                                        <p:tav tm="100000">
                                          <p:val>
                                            <p:strVal val="#ppt_x"/>
                                          </p:val>
                                        </p:tav>
                                      </p:tavLst>
                                    </p:anim>
                                    <p:anim calcmode="lin" valueType="num">
                                      <p:cBhvr additive="base">
                                        <p:cTn id="12" dur="500" fill="hold"/>
                                        <p:tgtEl>
                                          <p:spTgt spid="2355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grpId="1" nodeType="clickEffect">
                                  <p:stCondLst>
                                    <p:cond delay="0"/>
                                  </p:stCondLst>
                                  <p:childTnLst>
                                    <p:anim calcmode="lin" valueType="num">
                                      <p:cBhvr additive="base">
                                        <p:cTn id="16" dur="500"/>
                                        <p:tgtEl>
                                          <p:spTgt spid="23557"/>
                                        </p:tgtEl>
                                        <p:attrNameLst>
                                          <p:attrName>ppt_x</p:attrName>
                                        </p:attrNameLst>
                                      </p:cBhvr>
                                      <p:tavLst>
                                        <p:tav tm="0">
                                          <p:val>
                                            <p:strVal val="ppt_x"/>
                                          </p:val>
                                        </p:tav>
                                        <p:tav tm="100000">
                                          <p:val>
                                            <p:strVal val="1+ppt_w/2"/>
                                          </p:val>
                                        </p:tav>
                                      </p:tavLst>
                                    </p:anim>
                                    <p:anim calcmode="lin" valueType="num">
                                      <p:cBhvr additive="base">
                                        <p:cTn id="17" dur="500"/>
                                        <p:tgtEl>
                                          <p:spTgt spid="23557"/>
                                        </p:tgtEl>
                                        <p:attrNameLst>
                                          <p:attrName>ppt_y</p:attrName>
                                        </p:attrNameLst>
                                      </p:cBhvr>
                                      <p:tavLst>
                                        <p:tav tm="0">
                                          <p:val>
                                            <p:strVal val="ppt_y"/>
                                          </p:val>
                                        </p:tav>
                                        <p:tav tm="100000">
                                          <p:val>
                                            <p:strVal val="ppt_y"/>
                                          </p:val>
                                        </p:tav>
                                      </p:tavLst>
                                    </p:anim>
                                    <p:set>
                                      <p:cBhvr>
                                        <p:cTn id="18" dur="1" fill="hold">
                                          <p:stCondLst>
                                            <p:cond delay="499"/>
                                          </p:stCondLst>
                                        </p:cTn>
                                        <p:tgtEl>
                                          <p:spTgt spid="2355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23556"/>
                                        </p:tgtEl>
                                        <p:attrNameLst>
                                          <p:attrName>ppt_x</p:attrName>
                                        </p:attrNameLst>
                                      </p:cBhvr>
                                      <p:tavLst>
                                        <p:tav tm="0">
                                          <p:val>
                                            <p:strVal val="ppt_x"/>
                                          </p:val>
                                        </p:tav>
                                        <p:tav tm="100000">
                                          <p:val>
                                            <p:strVal val="ppt_x"/>
                                          </p:val>
                                        </p:tav>
                                      </p:tavLst>
                                    </p:anim>
                                    <p:anim calcmode="lin" valueType="num">
                                      <p:cBhvr additive="base">
                                        <p:cTn id="23" dur="500"/>
                                        <p:tgtEl>
                                          <p:spTgt spid="23556"/>
                                        </p:tgtEl>
                                        <p:attrNameLst>
                                          <p:attrName>ppt_y</p:attrName>
                                        </p:attrNameLst>
                                      </p:cBhvr>
                                      <p:tavLst>
                                        <p:tav tm="0">
                                          <p:val>
                                            <p:strVal val="ppt_y"/>
                                          </p:val>
                                        </p:tav>
                                        <p:tav tm="100000">
                                          <p:val>
                                            <p:strVal val="1+ppt_h/2"/>
                                          </p:val>
                                        </p:tav>
                                      </p:tavLst>
                                    </p:anim>
                                    <p:set>
                                      <p:cBhvr>
                                        <p:cTn id="24" dur="1" fill="hold">
                                          <p:stCondLst>
                                            <p:cond delay="499"/>
                                          </p:stCondLst>
                                        </p:cTn>
                                        <p:tgtEl>
                                          <p:spTgt spid="235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2355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6146"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8.4      DMA</a:t>
            </a:r>
            <a:r>
              <a:rPr lang="zh-CN" altLang="en-US" dirty="0"/>
              <a:t>方式</a:t>
            </a:r>
            <a:endParaRPr lang="zh-CN" altLang="en-US" dirty="0"/>
          </a:p>
        </p:txBody>
      </p:sp>
      <p:sp>
        <p:nvSpPr>
          <p:cNvPr id="6147" name="Rectangle 3"/>
          <p:cNvSpPr>
            <a:spLocks noGrp="1"/>
          </p:cNvSpPr>
          <p:nvPr>
            <p:ph type="body" idx="4294967295"/>
          </p:nvPr>
        </p:nvSpPr>
        <p:spPr>
          <a:xfrm>
            <a:off x="611188" y="1557338"/>
            <a:ext cx="6013450" cy="4876800"/>
          </a:xfrm>
          <a:ln/>
        </p:spPr>
        <p:txBody>
          <a:bodyPr wrap="square" anchor="t"/>
          <a:p>
            <a:pPr eaLnBrk="1" hangingPunct="1">
              <a:buNone/>
            </a:pPr>
            <a:r>
              <a:rPr lang="en-US" altLang="zh-CN" dirty="0">
                <a:hlinkClick r:id="rId1" action="ppaction://hlinksldjump"/>
              </a:rPr>
              <a:t>8.4.1DMA</a:t>
            </a:r>
            <a:r>
              <a:rPr lang="zh-CN" altLang="en-US" dirty="0">
                <a:hlinkClick r:id="rId1" action="ppaction://hlinksldjump"/>
              </a:rPr>
              <a:t>方式的一般概念</a:t>
            </a:r>
            <a:r>
              <a:rPr lang="zh-CN" altLang="en-US" b="1" dirty="0"/>
              <a:t>  </a:t>
            </a:r>
            <a:r>
              <a:rPr lang="zh-CN" altLang="en-US" dirty="0"/>
              <a:t> </a:t>
            </a:r>
            <a:endParaRPr lang="zh-CN" altLang="en-US" dirty="0"/>
          </a:p>
          <a:p>
            <a:pPr eaLnBrk="1" hangingPunct="1">
              <a:buNone/>
            </a:pPr>
            <a:r>
              <a:rPr lang="en-US" altLang="zh-CN" dirty="0">
                <a:cs typeface="Times New Roman" panose="02020603050405020304" pitchFamily="2" charset="0"/>
                <a:hlinkClick r:id="rId2" action="ppaction://hlinksldjump"/>
              </a:rPr>
              <a:t>8.4.2 DMA</a:t>
            </a:r>
            <a:r>
              <a:rPr lang="zh-CN" altLang="en-US" dirty="0">
                <a:hlinkClick r:id="rId2" action="ppaction://hlinksldjump"/>
              </a:rPr>
              <a:t>传送方式</a:t>
            </a:r>
            <a:endParaRPr lang="zh-CN" altLang="en-US" dirty="0"/>
          </a:p>
          <a:p>
            <a:pPr eaLnBrk="1" hangingPunct="1">
              <a:buNone/>
            </a:pPr>
            <a:r>
              <a:rPr lang="en-US" altLang="zh-CN" dirty="0">
                <a:cs typeface="Times New Roman" panose="02020603050405020304" pitchFamily="2" charset="0"/>
                <a:hlinkClick r:id="rId3" action="ppaction://hlinksldjump"/>
              </a:rPr>
              <a:t>8.4.3 DMA</a:t>
            </a:r>
            <a:r>
              <a:rPr lang="zh-CN" altLang="en-US" dirty="0">
                <a:hlinkClick r:id="rId3" action="ppaction://hlinksldjump"/>
              </a:rPr>
              <a:t>传送一个数据的过程</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26626" name="Rectangle 2"/>
          <p:cNvSpPr>
            <a:spLocks noGrp="1"/>
          </p:cNvSpPr>
          <p:nvPr>
            <p:ph type="title" idx="4294967295"/>
          </p:nvPr>
        </p:nvSpPr>
        <p:spPr>
          <a:ln/>
        </p:spPr>
        <p:txBody>
          <a:bodyPr wrap="square" anchor="b"/>
          <a:p>
            <a:pPr eaLnBrk="1" hangingPunct="1"/>
            <a:r>
              <a:rPr lang="zh-CN" altLang="en-US"/>
              <a:t>分析</a:t>
            </a:r>
            <a:endParaRPr lang="zh-CN" altLang="en-US"/>
          </a:p>
        </p:txBody>
      </p:sp>
      <p:sp>
        <p:nvSpPr>
          <p:cNvPr id="26627" name="Text Box 3"/>
          <p:cNvSpPr>
            <a:spLocks noGrp="1"/>
          </p:cNvSpPr>
          <p:nvPr>
            <p:ph type="body" idx="4294967295"/>
          </p:nvPr>
        </p:nvSpPr>
        <p:spPr>
          <a:ln/>
        </p:spPr>
        <p:txBody>
          <a:bodyPr wrap="square" anchor="t"/>
          <a:p>
            <a:pPr eaLnBrk="1" hangingPunct="1">
              <a:spcBef>
                <a:spcPct val="0"/>
              </a:spcBef>
              <a:buClrTx/>
              <a:buSzTx/>
              <a:buNone/>
            </a:pPr>
            <a:r>
              <a:rPr lang="en-US" altLang="zh-CN" dirty="0"/>
              <a:t>          </a:t>
            </a:r>
            <a:r>
              <a:rPr lang="zh-CN" altLang="en-US" dirty="0"/>
              <a:t>由图看出，</a:t>
            </a:r>
            <a:r>
              <a:rPr lang="en-US" altLang="zh-CN" dirty="0"/>
              <a:t>T1</a:t>
            </a:r>
            <a:r>
              <a:rPr lang="zh-CN" altLang="en-US" dirty="0"/>
              <a:t>间隔中控制器首先为打印机服务，因为此时只有打印机有请求。</a:t>
            </a:r>
            <a:r>
              <a:rPr lang="en-US" altLang="zh-CN" dirty="0"/>
              <a:t>T2</a:t>
            </a:r>
            <a:r>
              <a:rPr lang="zh-CN" altLang="en-US" dirty="0"/>
              <a:t>间隔前沿磁盘、磁带同时有请求，首先为优先权高的磁盘服务，然后为磁带服务，每次服务传送一个字节。在</a:t>
            </a:r>
            <a:r>
              <a:rPr lang="en-US" altLang="zh-CN" dirty="0"/>
              <a:t>120μs</a:t>
            </a:r>
            <a:r>
              <a:rPr lang="zh-CN" altLang="en-US" dirty="0"/>
              <a:t>时间阶段中，为打印机服务只有一次</a:t>
            </a:r>
            <a:r>
              <a:rPr lang="en-US" altLang="zh-CN" dirty="0"/>
              <a:t>(T1)</a:t>
            </a:r>
            <a:r>
              <a:rPr lang="zh-CN" altLang="en-US" dirty="0"/>
              <a:t>，为磁盘服务四次</a:t>
            </a:r>
            <a:r>
              <a:rPr lang="en-US" altLang="zh-CN" dirty="0"/>
              <a:t>(T2</a:t>
            </a:r>
            <a:r>
              <a:rPr lang="zh-CN" altLang="en-US" dirty="0"/>
              <a:t>，</a:t>
            </a:r>
            <a:r>
              <a:rPr lang="en-US" altLang="zh-CN" dirty="0"/>
              <a:t>T4</a:t>
            </a:r>
            <a:r>
              <a:rPr lang="zh-CN" altLang="en-US" dirty="0"/>
              <a:t>，</a:t>
            </a:r>
            <a:r>
              <a:rPr lang="en-US" altLang="zh-CN" dirty="0"/>
              <a:t>T6</a:t>
            </a:r>
            <a:r>
              <a:rPr lang="zh-CN" altLang="en-US" dirty="0"/>
              <a:t>，</a:t>
            </a:r>
            <a:r>
              <a:rPr lang="en-US" altLang="zh-CN" dirty="0"/>
              <a:t>T7)</a:t>
            </a:r>
            <a:r>
              <a:rPr lang="zh-CN" altLang="en-US" dirty="0"/>
              <a:t>，为磁带服务三次</a:t>
            </a:r>
            <a:r>
              <a:rPr lang="en-US" altLang="zh-CN" dirty="0"/>
              <a:t>(T3</a:t>
            </a:r>
            <a:r>
              <a:rPr lang="zh-CN" altLang="en-US" dirty="0"/>
              <a:t>，</a:t>
            </a:r>
            <a:r>
              <a:rPr lang="en-US" altLang="zh-CN" dirty="0"/>
              <a:t>T5</a:t>
            </a:r>
            <a:r>
              <a:rPr lang="zh-CN" altLang="en-US" dirty="0"/>
              <a:t>，</a:t>
            </a:r>
            <a:r>
              <a:rPr lang="en-US" altLang="zh-CN" dirty="0"/>
              <a:t>T8)</a:t>
            </a:r>
            <a:r>
              <a:rPr lang="zh-CN" altLang="en-US" dirty="0"/>
              <a:t>。从图上看到，在这种情况下</a:t>
            </a:r>
            <a:r>
              <a:rPr lang="en-US" altLang="zh-CN" dirty="0"/>
              <a:t>DMA</a:t>
            </a:r>
            <a:r>
              <a:rPr lang="zh-CN" altLang="en-US" dirty="0"/>
              <a:t>尚有空闲时间，说明控制器还可以容纳更多设备。 </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27650"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8.5 </a:t>
            </a:r>
            <a:r>
              <a:rPr lang="zh-CN" altLang="en-US" dirty="0"/>
              <a:t>通道方式</a:t>
            </a:r>
            <a:endParaRPr lang="zh-CN" altLang="en-US" dirty="0"/>
          </a:p>
        </p:txBody>
      </p:sp>
      <p:sp>
        <p:nvSpPr>
          <p:cNvPr id="27651" name="Rectangle 3"/>
          <p:cNvSpPr>
            <a:spLocks noGrp="1"/>
          </p:cNvSpPr>
          <p:nvPr>
            <p:ph type="body" idx="4294967295"/>
          </p:nvPr>
        </p:nvSpPr>
        <p:spPr>
          <a:ln/>
        </p:spPr>
        <p:txBody>
          <a:bodyPr wrap="square" anchor="t"/>
          <a:p>
            <a:pPr eaLnBrk="1" hangingPunct="1">
              <a:lnSpc>
                <a:spcPct val="90000"/>
              </a:lnSpc>
            </a:pPr>
            <a:r>
              <a:rPr lang="zh-CN" altLang="en-US" dirty="0"/>
              <a:t>通道的基本概念   </a:t>
            </a:r>
            <a:endParaRPr lang="zh-CN" altLang="en-US" dirty="0"/>
          </a:p>
          <a:p>
            <a:pPr lvl="1" eaLnBrk="1" hangingPunct="1"/>
            <a:r>
              <a:rPr lang="zh-CN" altLang="en-US" dirty="0"/>
              <a:t>“通道”是计算机系统中代替</a:t>
            </a:r>
            <a:r>
              <a:rPr lang="en-US" altLang="zh-CN" dirty="0"/>
              <a:t>CPU</a:t>
            </a:r>
            <a:r>
              <a:rPr lang="zh-CN" altLang="en-US" dirty="0"/>
              <a:t>管理控制外设的独立部件，是一种能执行有限</a:t>
            </a:r>
            <a:r>
              <a:rPr lang="en-US" altLang="zh-CN" dirty="0"/>
              <a:t>I</a:t>
            </a:r>
            <a:r>
              <a:rPr lang="zh-CN" altLang="en-US" dirty="0"/>
              <a:t>／</a:t>
            </a:r>
            <a:r>
              <a:rPr lang="en-US" altLang="zh-CN" dirty="0"/>
              <a:t>O</a:t>
            </a:r>
            <a:r>
              <a:rPr lang="zh-CN" altLang="en-US" dirty="0"/>
              <a:t>指令集合</a:t>
            </a:r>
            <a:r>
              <a:rPr lang="en-US" altLang="zh-CN" dirty="0"/>
              <a:t>—</a:t>
            </a:r>
            <a:r>
              <a:rPr lang="zh-CN" altLang="en-US" dirty="0"/>
              <a:t>通道命令的</a:t>
            </a:r>
            <a:r>
              <a:rPr lang="en-US" altLang="zh-CN" dirty="0"/>
              <a:t>I</a:t>
            </a:r>
            <a:r>
              <a:rPr lang="zh-CN" altLang="en-US" dirty="0"/>
              <a:t>／</a:t>
            </a:r>
            <a:r>
              <a:rPr lang="en-US" altLang="zh-CN" dirty="0"/>
              <a:t>O</a:t>
            </a:r>
            <a:r>
              <a:rPr lang="zh-CN" altLang="en-US" dirty="0"/>
              <a:t>处理机。</a:t>
            </a:r>
            <a:endParaRPr lang="zh-CN" altLang="en-US" dirty="0"/>
          </a:p>
          <a:p>
            <a:pPr lvl="1" eaLnBrk="1" hangingPunct="1"/>
            <a:r>
              <a:rPr lang="zh-CN" altLang="en-US" dirty="0"/>
              <a:t>在通道控制方式中，一个主机可以连接几个通道。每个通道又可连接多台</a:t>
            </a:r>
            <a:r>
              <a:rPr lang="en-US" altLang="zh-CN" dirty="0"/>
              <a:t>I</a:t>
            </a:r>
            <a:r>
              <a:rPr lang="zh-CN" altLang="en-US" dirty="0"/>
              <a:t>／</a:t>
            </a:r>
            <a:r>
              <a:rPr lang="en-US" altLang="zh-CN" dirty="0"/>
              <a:t>O</a:t>
            </a:r>
            <a:r>
              <a:rPr lang="zh-CN" altLang="en-US" dirty="0"/>
              <a:t>设备，这些设备可具有不同速度，可以是不同种类。这种输入输出系统增强了主机与通道操作的并行能力以及各通道之间、同一通道的各设备之间的并行操作能力。同时也为用户提供了增减外围设备的灵活性。</a:t>
            </a:r>
            <a:endParaRPr lang="zh-CN" altLang="en-US" dirty="0"/>
          </a:p>
        </p:txBody>
      </p:sp>
      <p:pic>
        <p:nvPicPr>
          <p:cNvPr id="27652" name="Picture 4" descr="8a19a">
            <a:hlinkClick r:id="rId1"/>
          </p:cNvPr>
          <p:cNvPicPr>
            <a:picLocks noChangeAspect="1"/>
          </p:cNvPicPr>
          <p:nvPr/>
        </p:nvPicPr>
        <p:blipFill>
          <a:blip r:embed="rId2"/>
          <a:stretch>
            <a:fillRect/>
          </a:stretch>
        </p:blipFill>
        <p:spPr>
          <a:xfrm>
            <a:off x="4427538" y="260350"/>
            <a:ext cx="3311525" cy="1944688"/>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28674"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8.5 </a:t>
            </a:r>
            <a:r>
              <a:rPr lang="zh-CN" altLang="en-US" dirty="0"/>
              <a:t>通道方式</a:t>
            </a:r>
            <a:endParaRPr lang="zh-CN" altLang="en-US" dirty="0"/>
          </a:p>
        </p:txBody>
      </p:sp>
      <p:sp>
        <p:nvSpPr>
          <p:cNvPr id="28675" name="Rectangle 3"/>
          <p:cNvSpPr>
            <a:spLocks noGrp="1"/>
          </p:cNvSpPr>
          <p:nvPr>
            <p:ph type="body" idx="4294967295"/>
          </p:nvPr>
        </p:nvSpPr>
        <p:spPr>
          <a:ln/>
        </p:spPr>
        <p:txBody>
          <a:bodyPr wrap="square" anchor="t"/>
          <a:p>
            <a:pPr lvl="1" eaLnBrk="1" hangingPunct="1"/>
            <a:r>
              <a:rPr lang="zh-CN" altLang="en-US" dirty="0"/>
              <a:t>采用通道方式组织输入输出系统，多使用主机</a:t>
            </a:r>
            <a:r>
              <a:rPr lang="en-US" altLang="zh-CN" dirty="0"/>
              <a:t>—</a:t>
            </a:r>
            <a:r>
              <a:rPr lang="zh-CN" altLang="en-US" dirty="0"/>
              <a:t>通道</a:t>
            </a:r>
            <a:r>
              <a:rPr lang="en-US" altLang="zh-CN" dirty="0"/>
              <a:t>—</a:t>
            </a:r>
            <a:r>
              <a:rPr lang="zh-CN" altLang="en-US" dirty="0"/>
              <a:t>设备控制器</a:t>
            </a:r>
            <a:r>
              <a:rPr lang="en-US" altLang="zh-CN" dirty="0"/>
              <a:t>—I</a:t>
            </a:r>
            <a:r>
              <a:rPr lang="zh-CN" altLang="en-US" dirty="0"/>
              <a:t>／</a:t>
            </a:r>
            <a:r>
              <a:rPr lang="en-US" altLang="zh-CN" dirty="0"/>
              <a:t>O</a:t>
            </a:r>
            <a:r>
              <a:rPr lang="zh-CN" altLang="en-US" dirty="0"/>
              <a:t>设备四级连接方式。</a:t>
            </a:r>
            <a:endParaRPr lang="zh-CN" altLang="en-US" dirty="0"/>
          </a:p>
          <a:p>
            <a:pPr lvl="1" eaLnBrk="1" hangingPunct="1"/>
            <a:r>
              <a:rPr lang="zh-CN" altLang="en-US" dirty="0"/>
              <a:t>在</a:t>
            </a:r>
            <a:r>
              <a:rPr lang="en-US" altLang="zh-CN" dirty="0"/>
              <a:t>CPU</a:t>
            </a:r>
            <a:r>
              <a:rPr lang="zh-CN" altLang="en-US" dirty="0"/>
              <a:t>启动通道后，通道自动地去内存取出通道指令并执行指令。直到数据交换过程结束向</a:t>
            </a:r>
            <a:r>
              <a:rPr lang="en-US" altLang="zh-CN" dirty="0"/>
              <a:t>CPU</a:t>
            </a:r>
            <a:r>
              <a:rPr lang="zh-CN" altLang="en-US" dirty="0"/>
              <a:t>发出中断请求，进行通道结束处理工作。通道与</a:t>
            </a:r>
            <a:r>
              <a:rPr lang="en-US" altLang="zh-CN" dirty="0"/>
              <a:t>CPU</a:t>
            </a:r>
            <a:r>
              <a:rPr lang="zh-CN" altLang="en-US" dirty="0"/>
              <a:t>分时使用存储器。</a:t>
            </a:r>
            <a:endParaRPr lang="zh-CN" altLang="en-US" dirty="0"/>
          </a:p>
          <a:p>
            <a:pPr eaLnBrk="1" hangingPunct="1"/>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29698" name="Rectangle 2"/>
          <p:cNvSpPr>
            <a:spLocks noGrp="1"/>
          </p:cNvSpPr>
          <p:nvPr>
            <p:ph type="title" idx="4294967295"/>
          </p:nvPr>
        </p:nvSpPr>
        <p:spPr>
          <a:ln/>
        </p:spPr>
        <p:txBody>
          <a:bodyPr wrap="square" anchor="b"/>
          <a:p>
            <a:pPr eaLnBrk="1" hangingPunct="1"/>
            <a:r>
              <a:rPr lang="zh-CN" altLang="en-US"/>
              <a:t>通道的功能</a:t>
            </a:r>
            <a:endParaRPr lang="zh-CN" altLang="en-US"/>
          </a:p>
        </p:txBody>
      </p:sp>
      <p:sp>
        <p:nvSpPr>
          <p:cNvPr id="29699" name="Rectangle 3"/>
          <p:cNvSpPr>
            <a:spLocks noGrp="1"/>
          </p:cNvSpPr>
          <p:nvPr>
            <p:ph type="body" idx="4294967295"/>
          </p:nvPr>
        </p:nvSpPr>
        <p:spPr>
          <a:xfrm>
            <a:off x="468313" y="1484313"/>
            <a:ext cx="8229600" cy="4411662"/>
          </a:xfrm>
          <a:ln/>
        </p:spPr>
        <p:txBody>
          <a:bodyPr wrap="square" anchor="t"/>
          <a:p>
            <a:pPr eaLnBrk="1" hangingPunct="1">
              <a:lnSpc>
                <a:spcPct val="90000"/>
              </a:lnSpc>
            </a:pPr>
            <a:r>
              <a:rPr lang="zh-CN" altLang="en-US" sz="2600" dirty="0">
                <a:latin typeface="宋体" panose="02010600030101010101" pitchFamily="2" charset="-122"/>
              </a:rPr>
              <a:t>执行通道指令，组织外围设备和内存进行数据传输，按</a:t>
            </a:r>
            <a:r>
              <a:rPr lang="en-US" altLang="zh-CN" sz="2600" dirty="0">
                <a:latin typeface="宋体" panose="02010600030101010101" pitchFamily="2" charset="-122"/>
                <a:cs typeface="Times New Roman" panose="02020603050405020304" pitchFamily="2" charset="0"/>
              </a:rPr>
              <a:t>I/O</a:t>
            </a:r>
            <a:r>
              <a:rPr lang="zh-CN" altLang="en-US" sz="2600" dirty="0">
                <a:latin typeface="宋体" panose="02010600030101010101" pitchFamily="2" charset="-122"/>
              </a:rPr>
              <a:t>指令要求启动外围设备，向</a:t>
            </a:r>
            <a:r>
              <a:rPr lang="en-US" altLang="zh-CN" sz="2600" dirty="0">
                <a:latin typeface="宋体" panose="02010600030101010101" pitchFamily="2" charset="-122"/>
                <a:cs typeface="Times New Roman" panose="02020603050405020304" pitchFamily="2" charset="0"/>
              </a:rPr>
              <a:t>CPU</a:t>
            </a:r>
            <a:r>
              <a:rPr lang="zh-CN" altLang="en-US" sz="2600" dirty="0">
                <a:latin typeface="宋体" panose="02010600030101010101" pitchFamily="2" charset="-122"/>
              </a:rPr>
              <a:t>报告中断等，具体有以下五项任务：</a:t>
            </a:r>
            <a:endParaRPr lang="zh-CN" altLang="en-US" sz="2600" dirty="0">
              <a:latin typeface="宋体" panose="02010600030101010101" pitchFamily="2" charset="-122"/>
              <a:cs typeface="Times New Roman" panose="02020603050405020304" pitchFamily="2" charset="0"/>
            </a:endParaRPr>
          </a:p>
          <a:p>
            <a:pPr lvl="1" algn="just" eaLnBrk="1" hangingPunct="1">
              <a:lnSpc>
                <a:spcPct val="90000"/>
              </a:lnSpc>
            </a:pPr>
            <a:r>
              <a:rPr lang="en-US" altLang="zh-CN" sz="2200" dirty="0">
                <a:latin typeface="宋体" panose="02010600030101010101" pitchFamily="2" charset="-122"/>
                <a:cs typeface="Times New Roman" panose="02020603050405020304" pitchFamily="2" charset="0"/>
              </a:rPr>
              <a:t>(1)</a:t>
            </a:r>
            <a:r>
              <a:rPr lang="zh-CN" altLang="en-US" sz="2200" dirty="0">
                <a:latin typeface="宋体" panose="02010600030101010101" pitchFamily="2" charset="-122"/>
              </a:rPr>
              <a:t>接受</a:t>
            </a:r>
            <a:r>
              <a:rPr lang="en-US" altLang="zh-CN" sz="2200" dirty="0">
                <a:latin typeface="宋体" panose="02010600030101010101" pitchFamily="2" charset="-122"/>
                <a:cs typeface="Times New Roman" panose="02020603050405020304" pitchFamily="2" charset="0"/>
              </a:rPr>
              <a:t>CPU</a:t>
            </a:r>
            <a:r>
              <a:rPr lang="zh-CN" altLang="en-US" sz="2200" dirty="0">
                <a:latin typeface="宋体" panose="02010600030101010101" pitchFamily="2" charset="-122"/>
              </a:rPr>
              <a:t>的</a:t>
            </a:r>
            <a:r>
              <a:rPr lang="en-US" altLang="zh-CN" sz="2200" dirty="0">
                <a:latin typeface="宋体" panose="02010600030101010101" pitchFamily="2" charset="-122"/>
                <a:cs typeface="Times New Roman" panose="02020603050405020304" pitchFamily="2" charset="0"/>
              </a:rPr>
              <a:t>I/O</a:t>
            </a:r>
            <a:r>
              <a:rPr lang="zh-CN" altLang="en-US" sz="2200" dirty="0">
                <a:latin typeface="宋体" panose="02010600030101010101" pitchFamily="2" charset="-122"/>
              </a:rPr>
              <a:t>指令，按指令要求与指定的外围设备进行通信。</a:t>
            </a:r>
            <a:endParaRPr lang="zh-CN" altLang="en-US" sz="2200" dirty="0">
              <a:latin typeface="宋体" panose="02010600030101010101" pitchFamily="2" charset="-122"/>
              <a:cs typeface="Times New Roman" panose="02020603050405020304" pitchFamily="2" charset="0"/>
            </a:endParaRPr>
          </a:p>
          <a:p>
            <a:pPr lvl="1" algn="just" eaLnBrk="1" hangingPunct="1">
              <a:lnSpc>
                <a:spcPct val="90000"/>
              </a:lnSpc>
            </a:pPr>
            <a:r>
              <a:rPr lang="en-US" altLang="zh-CN" sz="2200" dirty="0">
                <a:latin typeface="宋体" panose="02010600030101010101" pitchFamily="2" charset="-122"/>
                <a:cs typeface="Times New Roman" panose="02020603050405020304" pitchFamily="2" charset="0"/>
              </a:rPr>
              <a:t>(2)</a:t>
            </a:r>
            <a:r>
              <a:rPr lang="zh-CN" altLang="en-US" sz="2200" dirty="0">
                <a:latin typeface="宋体" panose="02010600030101010101" pitchFamily="2" charset="-122"/>
              </a:rPr>
              <a:t>从内存选取属于该通道程序的通道指令，经译码后向设备控制器和设备发送各种命令。</a:t>
            </a:r>
            <a:r>
              <a:rPr lang="zh-CN" altLang="en-US" sz="2200" dirty="0">
                <a:latin typeface="宋体" panose="02010600030101010101" pitchFamily="2" charset="-122"/>
                <a:cs typeface="Times New Roman" panose="02020603050405020304" pitchFamily="2" charset="0"/>
              </a:rPr>
              <a:t> </a:t>
            </a:r>
            <a:endParaRPr lang="zh-CN" altLang="en-US" sz="2200" dirty="0">
              <a:latin typeface="宋体" panose="02010600030101010101" pitchFamily="2" charset="-122"/>
              <a:cs typeface="Times New Roman" panose="02020603050405020304" pitchFamily="2" charset="0"/>
            </a:endParaRPr>
          </a:p>
          <a:p>
            <a:pPr lvl="1" algn="just" eaLnBrk="1" hangingPunct="1">
              <a:lnSpc>
                <a:spcPct val="90000"/>
              </a:lnSpc>
            </a:pPr>
            <a:r>
              <a:rPr lang="en-US" altLang="zh-CN" sz="2200" dirty="0">
                <a:latin typeface="宋体" panose="02010600030101010101" pitchFamily="2" charset="-122"/>
                <a:cs typeface="Times New Roman" panose="02020603050405020304" pitchFamily="2" charset="0"/>
              </a:rPr>
              <a:t>(3)</a:t>
            </a:r>
            <a:r>
              <a:rPr lang="zh-CN" altLang="en-US" sz="2200" dirty="0">
                <a:latin typeface="宋体" panose="02010600030101010101" pitchFamily="2" charset="-122"/>
              </a:rPr>
              <a:t>组织外围设备和内存之间进行数据传送，并根据需要提供数据缓存的空间，以及提供数据存入内存的地址和传送的数据量。</a:t>
            </a:r>
            <a:endParaRPr lang="zh-CN" altLang="en-US" sz="2200" dirty="0">
              <a:latin typeface="宋体" panose="02010600030101010101" pitchFamily="2" charset="-122"/>
              <a:cs typeface="Times New Roman" panose="02020603050405020304" pitchFamily="2" charset="0"/>
            </a:endParaRPr>
          </a:p>
          <a:p>
            <a:pPr lvl="1" algn="just" eaLnBrk="1" hangingPunct="1">
              <a:lnSpc>
                <a:spcPct val="90000"/>
              </a:lnSpc>
            </a:pPr>
            <a:r>
              <a:rPr lang="en-US" altLang="zh-CN" sz="2200" dirty="0">
                <a:latin typeface="宋体" panose="02010600030101010101" pitchFamily="2" charset="-122"/>
                <a:cs typeface="Times New Roman" panose="02020603050405020304" pitchFamily="2" charset="0"/>
              </a:rPr>
              <a:t>(4)</a:t>
            </a:r>
            <a:r>
              <a:rPr lang="zh-CN" altLang="en-US" sz="2200" dirty="0">
                <a:latin typeface="宋体" panose="02010600030101010101" pitchFamily="2" charset="-122"/>
              </a:rPr>
              <a:t>从外围设备得到设备的状态信息，形成并保存通道本身的状态信息，根据要求将这些状态信息送到内存的指定单元，供</a:t>
            </a:r>
            <a:r>
              <a:rPr lang="en-US" altLang="zh-CN" sz="2200" dirty="0">
                <a:latin typeface="宋体" panose="02010600030101010101" pitchFamily="2" charset="-122"/>
                <a:cs typeface="Times New Roman" panose="02020603050405020304" pitchFamily="2" charset="0"/>
              </a:rPr>
              <a:t>CPU</a:t>
            </a:r>
            <a:r>
              <a:rPr lang="zh-CN" altLang="en-US" sz="2200" dirty="0">
                <a:latin typeface="宋体" panose="02010600030101010101" pitchFamily="2" charset="-122"/>
              </a:rPr>
              <a:t>使用。</a:t>
            </a:r>
            <a:endParaRPr lang="zh-CN" altLang="en-US" sz="2200" dirty="0">
              <a:latin typeface="宋体" panose="02010600030101010101" pitchFamily="2" charset="-122"/>
              <a:cs typeface="Times New Roman" panose="02020603050405020304" pitchFamily="2" charset="0"/>
            </a:endParaRPr>
          </a:p>
          <a:p>
            <a:pPr lvl="1" eaLnBrk="1" hangingPunct="1">
              <a:lnSpc>
                <a:spcPct val="90000"/>
              </a:lnSpc>
            </a:pPr>
            <a:r>
              <a:rPr lang="en-US" altLang="zh-CN" sz="2200" dirty="0">
                <a:latin typeface="宋体" panose="02010600030101010101" pitchFamily="2" charset="-122"/>
              </a:rPr>
              <a:t>(5)</a:t>
            </a:r>
            <a:r>
              <a:rPr lang="zh-CN" altLang="en-US" sz="2200" dirty="0">
                <a:latin typeface="宋体" panose="02010600030101010101" pitchFamily="2" charset="-122"/>
              </a:rPr>
              <a:t>将外围设备的中断请求和通道本身的中断请求，按次序及时报告</a:t>
            </a:r>
            <a:r>
              <a:rPr lang="en-US" altLang="zh-CN" sz="2200" dirty="0">
                <a:latin typeface="宋体" panose="02010600030101010101" pitchFamily="2" charset="-122"/>
              </a:rPr>
              <a:t>CPU</a:t>
            </a:r>
            <a:r>
              <a:rPr lang="zh-CN" altLang="en-US" sz="2200" dirty="0">
                <a:latin typeface="宋体" panose="02010600030101010101" pitchFamily="2" charset="-122"/>
              </a:rPr>
              <a:t>。</a:t>
            </a:r>
            <a:endParaRPr lang="zh-CN" altLang="en-US" sz="2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pic>
        <p:nvPicPr>
          <p:cNvPr id="30722" name="Picture 4" descr="8a19a">
            <a:hlinkClick r:id="rId1" action="ppaction://hlinkfile"/>
          </p:cNvPr>
          <p:cNvPicPr>
            <a:picLocks noChangeAspect="1"/>
          </p:cNvPicPr>
          <p:nvPr/>
        </p:nvPicPr>
        <p:blipFill>
          <a:blip r:embed="rId2"/>
          <a:stretch>
            <a:fillRect/>
          </a:stretch>
        </p:blipFill>
        <p:spPr>
          <a:xfrm>
            <a:off x="4932363" y="1773238"/>
            <a:ext cx="4032250" cy="3816350"/>
          </a:xfrm>
          <a:prstGeom prst="rect">
            <a:avLst/>
          </a:prstGeom>
          <a:noFill/>
          <a:ln w="9525">
            <a:noFill/>
          </a:ln>
        </p:spPr>
      </p:pic>
      <p:sp>
        <p:nvSpPr>
          <p:cNvPr id="30723"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8.5</a:t>
            </a:r>
            <a:r>
              <a:rPr lang="zh-CN" altLang="en-US" dirty="0"/>
              <a:t>通道方式</a:t>
            </a:r>
            <a:endParaRPr lang="zh-CN" altLang="en-US" dirty="0"/>
          </a:p>
        </p:txBody>
      </p:sp>
      <p:sp>
        <p:nvSpPr>
          <p:cNvPr id="30724" name="Rectangle 3"/>
          <p:cNvSpPr>
            <a:spLocks noGrp="1"/>
          </p:cNvSpPr>
          <p:nvPr>
            <p:ph type="body" idx="4294967295"/>
          </p:nvPr>
        </p:nvSpPr>
        <p:spPr>
          <a:xfrm>
            <a:off x="457200" y="1719263"/>
            <a:ext cx="4835525" cy="4411662"/>
          </a:xfrm>
          <a:ln/>
        </p:spPr>
        <p:txBody>
          <a:bodyPr wrap="square" anchor="t"/>
          <a:p>
            <a:pPr eaLnBrk="1" hangingPunct="1"/>
            <a:r>
              <a:rPr lang="zh-CN" altLang="en-US" dirty="0"/>
              <a:t>通道工作过程</a:t>
            </a:r>
            <a:endParaRPr lang="zh-CN" altLang="en-US" dirty="0"/>
          </a:p>
          <a:p>
            <a:pPr lvl="1" eaLnBrk="1" hangingPunct="1"/>
            <a:r>
              <a:rPr lang="zh-CN" altLang="en-US" dirty="0"/>
              <a:t> 在一般用户程序中，通过调用通道来完成一次数据输入输出的过程。</a:t>
            </a:r>
            <a:endParaRPr lang="zh-CN" altLang="en-US" dirty="0"/>
          </a:p>
          <a:p>
            <a:pPr lvl="1" eaLnBrk="1" hangingPunct="1"/>
            <a:r>
              <a:rPr lang="en-US" altLang="zh-CN" dirty="0"/>
              <a:t>CPU</a:t>
            </a:r>
            <a:r>
              <a:rPr lang="zh-CN" altLang="en-US" dirty="0"/>
              <a:t>执行用户程序和管理程序，通道处理机执行通道程序。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31746"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8.5</a:t>
            </a:r>
            <a:r>
              <a:rPr lang="zh-CN" altLang="en-US" dirty="0"/>
              <a:t>通道方式</a:t>
            </a:r>
            <a:endParaRPr lang="zh-CN" altLang="en-US" dirty="0"/>
          </a:p>
        </p:txBody>
      </p:sp>
      <p:sp>
        <p:nvSpPr>
          <p:cNvPr id="31747" name="Rectangle 3"/>
          <p:cNvSpPr>
            <a:spLocks noGrp="1"/>
          </p:cNvSpPr>
          <p:nvPr>
            <p:ph type="body" idx="4294967295"/>
          </p:nvPr>
        </p:nvSpPr>
        <p:spPr>
          <a:xfrm>
            <a:off x="468313" y="1484313"/>
            <a:ext cx="7626350" cy="4876800"/>
          </a:xfrm>
          <a:ln/>
        </p:spPr>
        <p:txBody>
          <a:bodyPr wrap="square" anchor="t"/>
          <a:p>
            <a:pPr lvl="1" eaLnBrk="1" hangingPunct="1"/>
            <a:r>
              <a:rPr lang="zh-CN" altLang="en-US" dirty="0"/>
              <a:t>主要过程分为如下三步进行：</a:t>
            </a:r>
            <a:endParaRPr lang="zh-CN" altLang="en-US" dirty="0"/>
          </a:p>
          <a:p>
            <a:pPr lvl="1" eaLnBrk="1" hangingPunct="1">
              <a:buNone/>
            </a:pPr>
            <a:r>
              <a:rPr lang="en-US" altLang="zh-CN" dirty="0"/>
              <a:t>1</a:t>
            </a:r>
            <a:r>
              <a:rPr lang="zh-CN" altLang="en-US" dirty="0"/>
              <a:t>．在用户程序中使用访管指令进入管理程序，由</a:t>
            </a:r>
            <a:r>
              <a:rPr lang="en-US" altLang="zh-CN" dirty="0">
                <a:solidFill>
                  <a:srgbClr val="FF0000"/>
                </a:solidFill>
              </a:rPr>
              <a:t>CPU</a:t>
            </a:r>
            <a:r>
              <a:rPr lang="zh-CN" altLang="en-US" dirty="0"/>
              <a:t>通过管理程序组织一个通道程序，并</a:t>
            </a:r>
            <a:r>
              <a:rPr lang="zh-CN" altLang="en-US" dirty="0">
                <a:solidFill>
                  <a:srgbClr val="FF0000"/>
                </a:solidFill>
              </a:rPr>
              <a:t>启动通道</a:t>
            </a:r>
            <a:r>
              <a:rPr lang="zh-CN" altLang="en-US" dirty="0"/>
              <a:t>。</a:t>
            </a:r>
            <a:endParaRPr lang="zh-CN" altLang="en-US" dirty="0"/>
          </a:p>
          <a:p>
            <a:pPr lvl="1" eaLnBrk="1" hangingPunct="1">
              <a:buNone/>
            </a:pPr>
            <a:r>
              <a:rPr lang="zh-CN" altLang="en-US" dirty="0"/>
              <a:t> </a:t>
            </a:r>
            <a:r>
              <a:rPr lang="en-US" altLang="zh-CN" dirty="0"/>
              <a:t>2</a:t>
            </a:r>
            <a:r>
              <a:rPr lang="zh-CN" altLang="en-US" dirty="0"/>
              <a:t>．</a:t>
            </a:r>
            <a:r>
              <a:rPr lang="zh-CN" altLang="en-US" dirty="0">
                <a:solidFill>
                  <a:srgbClr val="FF0000"/>
                </a:solidFill>
              </a:rPr>
              <a:t>通道</a:t>
            </a:r>
            <a:r>
              <a:rPr lang="zh-CN" altLang="en-US" dirty="0"/>
              <a:t>处理机</a:t>
            </a:r>
            <a:r>
              <a:rPr lang="zh-CN" altLang="en-US" dirty="0">
                <a:solidFill>
                  <a:srgbClr val="FF0000"/>
                </a:solidFill>
              </a:rPr>
              <a:t>执行</a:t>
            </a:r>
            <a:r>
              <a:rPr lang="en-US" altLang="zh-CN" dirty="0"/>
              <a:t>CPU</a:t>
            </a:r>
            <a:r>
              <a:rPr lang="zh-CN" altLang="en-US" dirty="0"/>
              <a:t>为它组织的</a:t>
            </a:r>
            <a:r>
              <a:rPr lang="zh-CN" altLang="en-US" dirty="0">
                <a:solidFill>
                  <a:srgbClr val="FF0000"/>
                </a:solidFill>
              </a:rPr>
              <a:t>通道程序</a:t>
            </a:r>
            <a:r>
              <a:rPr lang="zh-CN" altLang="en-US" dirty="0"/>
              <a:t>．完成指定的数据输入输出工作</a:t>
            </a:r>
            <a:endParaRPr lang="zh-CN" altLang="en-US" dirty="0"/>
          </a:p>
          <a:p>
            <a:pPr lvl="1" eaLnBrk="1" hangingPunct="1">
              <a:buNone/>
            </a:pPr>
            <a:r>
              <a:rPr lang="zh-CN" altLang="en-US" dirty="0"/>
              <a:t> </a:t>
            </a:r>
            <a:r>
              <a:rPr lang="en-US" altLang="zh-CN" dirty="0"/>
              <a:t>3</a:t>
            </a:r>
            <a:r>
              <a:rPr lang="zh-CN" altLang="en-US" dirty="0"/>
              <a:t>．</a:t>
            </a:r>
            <a:r>
              <a:rPr lang="zh-CN" altLang="en-US" dirty="0">
                <a:solidFill>
                  <a:srgbClr val="FF0000"/>
                </a:solidFill>
              </a:rPr>
              <a:t>通道程序结束后向</a:t>
            </a:r>
            <a:r>
              <a:rPr lang="en-US" altLang="zh-CN" dirty="0">
                <a:solidFill>
                  <a:srgbClr val="FF0000"/>
                </a:solidFill>
              </a:rPr>
              <a:t>CPU</a:t>
            </a:r>
            <a:r>
              <a:rPr lang="zh-CN" altLang="en-US" dirty="0">
                <a:solidFill>
                  <a:srgbClr val="FF0000"/>
                </a:solidFill>
              </a:rPr>
              <a:t>发中断请求</a:t>
            </a:r>
            <a:r>
              <a:rPr lang="zh-CN" altLang="en-US" dirty="0"/>
              <a:t>。</a:t>
            </a:r>
            <a:r>
              <a:rPr lang="en-US" altLang="zh-CN" dirty="0"/>
              <a:t>CPU</a:t>
            </a:r>
            <a:r>
              <a:rPr lang="zh-CN" altLang="en-US" dirty="0"/>
              <a:t>响应这个中断请求后，第二次进入操作系统，调用管理程序对输入输出中断请求进行处理。</a:t>
            </a:r>
            <a:endParaRPr lang="zh-CN" altLang="en-US" dirty="0"/>
          </a:p>
          <a:p>
            <a:pPr lvl="1" eaLnBrk="1" hangingPunct="1"/>
            <a:endParaRPr lang="zh-CN" altLang="en-US" dirty="0"/>
          </a:p>
          <a:p>
            <a:pPr lvl="1" eaLnBrk="1" hangingPunct="1"/>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32770"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8.5</a:t>
            </a:r>
            <a:r>
              <a:rPr lang="zh-CN" altLang="en-US" dirty="0"/>
              <a:t>通道方式</a:t>
            </a:r>
            <a:endParaRPr lang="zh-CN" altLang="en-US" dirty="0"/>
          </a:p>
        </p:txBody>
      </p:sp>
      <p:sp>
        <p:nvSpPr>
          <p:cNvPr id="32771" name="Rectangle 3"/>
          <p:cNvSpPr>
            <a:spLocks noGrp="1"/>
          </p:cNvSpPr>
          <p:nvPr>
            <p:ph type="body" idx="4294967295"/>
          </p:nvPr>
        </p:nvSpPr>
        <p:spPr>
          <a:ln/>
        </p:spPr>
        <p:txBody>
          <a:bodyPr wrap="square" anchor="t"/>
          <a:p>
            <a:pPr eaLnBrk="1" hangingPunct="1"/>
            <a:r>
              <a:rPr lang="zh-CN" altLang="en-US" dirty="0"/>
              <a:t>通道的种类   </a:t>
            </a:r>
            <a:endParaRPr lang="zh-CN" altLang="en-US" dirty="0"/>
          </a:p>
          <a:p>
            <a:pPr lvl="1" eaLnBrk="1" hangingPunct="1"/>
            <a:r>
              <a:rPr lang="zh-CN" altLang="en-US" dirty="0"/>
              <a:t>选择通道   </a:t>
            </a:r>
            <a:endParaRPr lang="zh-CN" altLang="en-US" dirty="0"/>
          </a:p>
          <a:p>
            <a:pPr lvl="2" eaLnBrk="1" hangingPunct="1"/>
            <a:r>
              <a:rPr lang="zh-CN" altLang="en-US" dirty="0"/>
              <a:t>选择通道每次只能从所连接的设备中选择一台</a:t>
            </a:r>
            <a:r>
              <a:rPr lang="en-US" altLang="zh-CN" dirty="0"/>
              <a:t>I</a:t>
            </a:r>
            <a:r>
              <a:rPr lang="zh-CN" altLang="en-US" dirty="0"/>
              <a:t>／</a:t>
            </a:r>
            <a:r>
              <a:rPr lang="en-US" altLang="zh-CN" dirty="0"/>
              <a:t>O</a:t>
            </a:r>
            <a:r>
              <a:rPr lang="zh-CN" altLang="en-US" dirty="0"/>
              <a:t>设备的通道程序，此刻该通道程序独占了整个通道。连接在选择通道上的若干设备，只能依次使用通道与主存传送数据</a:t>
            </a:r>
            <a:endParaRPr lang="zh-CN" altLang="en-US" dirty="0"/>
          </a:p>
          <a:p>
            <a:pPr lvl="2" eaLnBrk="1" hangingPunct="1"/>
            <a:r>
              <a:rPr lang="zh-CN" altLang="en-US" dirty="0"/>
              <a:t>数据传送以成组（数据块）方式进行，每次传送一个数据块，因此，传送速率很高。选择通道多适合于快速设备（磁盘），这些设备相邻字之间的传送空闲时间极短。</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33794"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8.5</a:t>
            </a:r>
            <a:r>
              <a:rPr lang="zh-CN" altLang="en-US" dirty="0"/>
              <a:t>通道方式</a:t>
            </a:r>
            <a:endParaRPr lang="zh-CN" altLang="en-US" dirty="0"/>
          </a:p>
        </p:txBody>
      </p:sp>
      <p:sp>
        <p:nvSpPr>
          <p:cNvPr id="33795" name="Rectangle 3"/>
          <p:cNvSpPr>
            <a:spLocks noGrp="1"/>
          </p:cNvSpPr>
          <p:nvPr>
            <p:ph type="body" idx="4294967295"/>
          </p:nvPr>
        </p:nvSpPr>
        <p:spPr>
          <a:xfrm>
            <a:off x="179388" y="1484313"/>
            <a:ext cx="8050212" cy="4411662"/>
          </a:xfrm>
          <a:ln/>
        </p:spPr>
        <p:txBody>
          <a:bodyPr wrap="square" anchor="t"/>
          <a:p>
            <a:pPr lvl="1" eaLnBrk="1" hangingPunct="1"/>
            <a:r>
              <a:rPr lang="zh-CN" altLang="en-US" sz="2200" dirty="0"/>
              <a:t>字节多路通道 （</a:t>
            </a:r>
            <a:r>
              <a:rPr lang="en-US" altLang="zh-CN" sz="2200" dirty="0"/>
              <a:t>Byte Multiplexor Channel</a:t>
            </a:r>
            <a:r>
              <a:rPr lang="zh-CN" altLang="en-US" sz="2200" dirty="0"/>
              <a:t>）  </a:t>
            </a:r>
            <a:endParaRPr lang="zh-CN" altLang="en-US" sz="2200" dirty="0"/>
          </a:p>
          <a:p>
            <a:pPr lvl="2" eaLnBrk="1" hangingPunct="1"/>
            <a:r>
              <a:rPr lang="zh-CN" altLang="en-US" sz="2100" dirty="0"/>
              <a:t>是一种简单的共享通道，在时间分割的基础上，服务于多台低速和中速面向字符的外围设备。</a:t>
            </a:r>
            <a:endParaRPr lang="zh-CN" altLang="en-US" sz="2100" dirty="0"/>
          </a:p>
          <a:p>
            <a:pPr lvl="2" eaLnBrk="1" hangingPunct="1"/>
            <a:r>
              <a:rPr lang="zh-CN" altLang="en-US" sz="2100" dirty="0"/>
              <a:t>字节多路通道包括多个子通道，每个子通道服务于一个设备控制器，可以独立地执行通道指令。每个子通道都需要有字符缓冲寄存器、</a:t>
            </a:r>
            <a:r>
              <a:rPr lang="en-US" altLang="zh-CN" sz="2100" dirty="0"/>
              <a:t>I</a:t>
            </a:r>
            <a:r>
              <a:rPr lang="zh-CN" altLang="en-US" sz="2100" dirty="0"/>
              <a:t>／</a:t>
            </a:r>
            <a:r>
              <a:rPr lang="en-US" altLang="zh-CN" sz="2100" dirty="0"/>
              <a:t>O</a:t>
            </a:r>
            <a:r>
              <a:rPr lang="zh-CN" altLang="en-US" sz="2100" dirty="0"/>
              <a:t>请求标志／控制寄存器、主存地址寄存器和字节计数寄存器。而所有于通道的控制部分是公共的，由所有子通道所共享。通常，每个通道的有关指令和参量存放在主存固定单元中。当通道在逻辑上与某一设备连通时，将这些指令和参量取出来，送入公共控制部分的寄存器中使用。</a:t>
            </a:r>
            <a:endParaRPr lang="zh-CN" altLang="en-US" sz="2100" dirty="0"/>
          </a:p>
          <a:p>
            <a:pPr lvl="2" eaLnBrk="1" hangingPunct="1"/>
            <a:r>
              <a:rPr lang="zh-CN" altLang="en-US" sz="2100" dirty="0"/>
              <a:t>字节多路通道要求每种设备分时占用一个很短的时间片，不同的设备在各自分得的时间片内与通道建立传输连接，实现数据的传送。</a:t>
            </a:r>
            <a:endParaRPr lang="zh-CN" altLang="en-US" sz="21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34818"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8.5</a:t>
            </a:r>
            <a:r>
              <a:rPr lang="zh-CN" altLang="en-US" dirty="0"/>
              <a:t>通道方式</a:t>
            </a:r>
            <a:endParaRPr lang="zh-CN" altLang="en-US" dirty="0"/>
          </a:p>
        </p:txBody>
      </p:sp>
      <p:sp>
        <p:nvSpPr>
          <p:cNvPr id="34819" name="Rectangle 3"/>
          <p:cNvSpPr>
            <a:spLocks noGrp="1"/>
          </p:cNvSpPr>
          <p:nvPr>
            <p:ph type="body" idx="4294967295"/>
          </p:nvPr>
        </p:nvSpPr>
        <p:spPr>
          <a:ln/>
        </p:spPr>
        <p:txBody>
          <a:bodyPr wrap="square" anchor="t"/>
          <a:p>
            <a:pPr lvl="1" eaLnBrk="1" hangingPunct="1"/>
            <a:r>
              <a:rPr lang="zh-CN" altLang="en-US" dirty="0"/>
              <a:t>数组多路通道（</a:t>
            </a:r>
            <a:r>
              <a:rPr lang="en-US" altLang="zh-CN" dirty="0"/>
              <a:t>Block Multiplexor Channel</a:t>
            </a:r>
            <a:r>
              <a:rPr lang="zh-CN" altLang="en-US" dirty="0"/>
              <a:t>）</a:t>
            </a:r>
            <a:endParaRPr lang="zh-CN" altLang="en-US" dirty="0"/>
          </a:p>
          <a:p>
            <a:pPr lvl="2" eaLnBrk="1" hangingPunct="1"/>
            <a:r>
              <a:rPr lang="zh-CN" altLang="en-US" dirty="0"/>
              <a:t>数组多路通道把字节多路通道和选择通道的特点结合起来。它有多个子通道，既可以执行多路通道程序，象字节多路通道那样，所有子通道分时共享总通道；又可以用选择通道那样的方式传送数据。</a:t>
            </a:r>
            <a:endParaRPr lang="zh-CN" altLang="en-US" dirty="0"/>
          </a:p>
          <a:p>
            <a:pPr lvl="1" eaLnBrk="1" hangingPunct="1"/>
            <a:r>
              <a:rPr lang="zh-CN" altLang="en-US" dirty="0"/>
              <a:t>数组多路通道和字节多路通道的比较（见书）</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35842"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8.5</a:t>
            </a:r>
            <a:r>
              <a:rPr lang="zh-CN" altLang="en-US" dirty="0"/>
              <a:t>通道方式</a:t>
            </a:r>
            <a:endParaRPr lang="zh-CN" altLang="en-US" dirty="0"/>
          </a:p>
        </p:txBody>
      </p:sp>
      <p:sp>
        <p:nvSpPr>
          <p:cNvPr id="35843" name="Rectangle 3"/>
          <p:cNvSpPr>
            <a:spLocks noGrp="1"/>
          </p:cNvSpPr>
          <p:nvPr>
            <p:ph type="body" idx="4294967295"/>
          </p:nvPr>
        </p:nvSpPr>
        <p:spPr>
          <a:ln/>
        </p:spPr>
        <p:txBody>
          <a:bodyPr wrap="square" anchor="t"/>
          <a:p>
            <a:pPr eaLnBrk="1" hangingPunct="1"/>
            <a:r>
              <a:rPr lang="zh-CN" altLang="en-US" dirty="0"/>
              <a:t>发展</a:t>
            </a:r>
            <a:endParaRPr lang="zh-CN" altLang="en-US" dirty="0"/>
          </a:p>
          <a:p>
            <a:pPr lvl="1" eaLnBrk="1" hangingPunct="1"/>
            <a:r>
              <a:rPr lang="zh-CN" altLang="en-US" dirty="0"/>
              <a:t>输入输出处理机（</a:t>
            </a:r>
            <a:r>
              <a:rPr lang="en-US" altLang="zh-CN" dirty="0"/>
              <a:t>IOP</a:t>
            </a:r>
            <a:r>
              <a:rPr lang="zh-CN" altLang="en-US" dirty="0"/>
              <a:t>）   </a:t>
            </a:r>
            <a:endParaRPr lang="zh-CN" altLang="en-US" dirty="0"/>
          </a:p>
          <a:p>
            <a:pPr lvl="2" eaLnBrk="1" hangingPunct="1"/>
            <a:r>
              <a:rPr lang="zh-CN" altLang="en-US" dirty="0"/>
              <a:t>输入输出处理机（</a:t>
            </a:r>
            <a:r>
              <a:rPr lang="en-US" altLang="zh-CN" dirty="0"/>
              <a:t>IOP</a:t>
            </a:r>
            <a:r>
              <a:rPr lang="zh-CN" altLang="en-US" dirty="0"/>
              <a:t>）不是一台独立的计算机，而是计算机系统中的一个部件。</a:t>
            </a:r>
            <a:r>
              <a:rPr lang="en-US" altLang="zh-CN" dirty="0"/>
              <a:t>IOP</a:t>
            </a:r>
            <a:r>
              <a:rPr lang="zh-CN" altLang="en-US" dirty="0"/>
              <a:t>可以和</a:t>
            </a:r>
            <a:r>
              <a:rPr lang="en-US" altLang="zh-CN" dirty="0"/>
              <a:t>CPU</a:t>
            </a:r>
            <a:r>
              <a:rPr lang="zh-CN" altLang="en-US" dirty="0"/>
              <a:t>并行工作，提供高速的</a:t>
            </a:r>
            <a:r>
              <a:rPr lang="en-US" altLang="zh-CN" dirty="0"/>
              <a:t>DMA</a:t>
            </a:r>
            <a:r>
              <a:rPr lang="zh-CN" altLang="en-US" dirty="0"/>
              <a:t>处理能力，实现数据的高速传送。此外，有些</a:t>
            </a:r>
            <a:r>
              <a:rPr lang="en-US" altLang="zh-CN" dirty="0"/>
              <a:t>IOP</a:t>
            </a:r>
            <a:r>
              <a:rPr lang="zh-CN" altLang="en-US" dirty="0"/>
              <a:t>还提供数据的变换、搜索和字装配／分拆能力。</a:t>
            </a:r>
            <a:endParaRPr lang="zh-CN" altLang="en-US" dirty="0"/>
          </a:p>
          <a:p>
            <a:pPr lvl="2" eaLnBrk="1" hangingPunct="1"/>
            <a:r>
              <a:rPr lang="en-US" altLang="zh-CN" dirty="0"/>
              <a:t>8</a:t>
            </a:r>
            <a:r>
              <a:rPr lang="zh-CN" altLang="en-US" dirty="0"/>
              <a:t>位和</a:t>
            </a:r>
            <a:r>
              <a:rPr lang="en-US" altLang="zh-CN" dirty="0"/>
              <a:t>16</a:t>
            </a:r>
            <a:r>
              <a:rPr lang="zh-CN" altLang="en-US" dirty="0"/>
              <a:t>位微机中使用的</a:t>
            </a:r>
            <a:r>
              <a:rPr lang="en-US" altLang="zh-CN" dirty="0"/>
              <a:t>Intel 8089 I</a:t>
            </a:r>
            <a:r>
              <a:rPr lang="zh-CN" altLang="en-US" dirty="0"/>
              <a:t>／</a:t>
            </a:r>
            <a:r>
              <a:rPr lang="en-US" altLang="zh-CN" dirty="0"/>
              <a:t>O</a:t>
            </a:r>
            <a:r>
              <a:rPr lang="zh-CN" altLang="en-US" dirty="0"/>
              <a:t>处理器就是这种通道型</a:t>
            </a:r>
            <a:r>
              <a:rPr lang="en-US" altLang="zh-CN" dirty="0"/>
              <a:t>I</a:t>
            </a:r>
            <a:r>
              <a:rPr lang="zh-CN" altLang="en-US" dirty="0"/>
              <a:t>／</a:t>
            </a:r>
            <a:r>
              <a:rPr lang="en-US" altLang="zh-CN" dirty="0"/>
              <a:t>O</a:t>
            </a:r>
            <a:r>
              <a:rPr lang="zh-CN" altLang="en-US" dirty="0"/>
              <a:t>处理器</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7170" name="Rectangle 2"/>
          <p:cNvSpPr>
            <a:spLocks noGrp="1"/>
          </p:cNvSpPr>
          <p:nvPr>
            <p:ph type="title" idx="4294967295"/>
          </p:nvPr>
        </p:nvSpPr>
        <p:spPr>
          <a:ln/>
        </p:spPr>
        <p:txBody>
          <a:bodyPr wrap="square" anchor="b"/>
          <a:p>
            <a:pPr eaLnBrk="1" hangingPunct="1"/>
            <a:r>
              <a:rPr lang="en-US" altLang="zh-CN" dirty="0"/>
              <a:t>8.4.1DMA</a:t>
            </a:r>
            <a:r>
              <a:rPr lang="zh-CN" altLang="en-US" dirty="0"/>
              <a:t>方式的一般概念</a:t>
            </a:r>
            <a:endParaRPr lang="zh-CN" altLang="en-US" dirty="0"/>
          </a:p>
        </p:txBody>
      </p:sp>
      <p:sp>
        <p:nvSpPr>
          <p:cNvPr id="7171" name="Rectangle 3"/>
          <p:cNvSpPr>
            <a:spLocks noGrp="1"/>
          </p:cNvSpPr>
          <p:nvPr>
            <p:ph type="body" idx="4294967295"/>
          </p:nvPr>
        </p:nvSpPr>
        <p:spPr>
          <a:ln/>
        </p:spPr>
        <p:txBody>
          <a:bodyPr wrap="square" anchor="t"/>
          <a:p>
            <a:pPr lvl="1" eaLnBrk="1" hangingPunct="1"/>
            <a:r>
              <a:rPr lang="zh-CN" altLang="en-US" dirty="0"/>
              <a:t>直接存储器访问（</a:t>
            </a:r>
            <a:r>
              <a:rPr lang="en-US" altLang="zh-CN" dirty="0"/>
              <a:t>Direct Memory Access</a:t>
            </a:r>
            <a:r>
              <a:rPr lang="zh-CN" altLang="en-US" dirty="0"/>
              <a:t>）</a:t>
            </a:r>
            <a:r>
              <a:rPr lang="en-US" altLang="zh-CN" dirty="0"/>
              <a:t>DMA</a:t>
            </a:r>
            <a:r>
              <a:rPr lang="zh-CN" altLang="en-US" dirty="0"/>
              <a:t>方式是为了在主存储器与</a:t>
            </a:r>
            <a:r>
              <a:rPr lang="en-US" altLang="zh-CN" dirty="0"/>
              <a:t>I</a:t>
            </a:r>
            <a:r>
              <a:rPr lang="zh-CN" altLang="en-US" dirty="0"/>
              <a:t>／</a:t>
            </a:r>
            <a:r>
              <a:rPr lang="en-US" altLang="zh-CN" dirty="0"/>
              <a:t>O</a:t>
            </a:r>
            <a:r>
              <a:rPr lang="zh-CN" altLang="en-US" dirty="0"/>
              <a:t>设备间高速交换批量数据而设置的。</a:t>
            </a:r>
            <a:endParaRPr lang="zh-CN" altLang="en-US" dirty="0"/>
          </a:p>
          <a:p>
            <a:pPr lvl="1" eaLnBrk="1" hangingPunct="1"/>
            <a:r>
              <a:rPr lang="zh-CN" altLang="en-US" dirty="0"/>
              <a:t>基本思想是：通过硬件控制实现主存与</a:t>
            </a:r>
            <a:r>
              <a:rPr lang="en-US" altLang="zh-CN" dirty="0"/>
              <a:t>I</a:t>
            </a:r>
            <a:r>
              <a:rPr lang="zh-CN" altLang="en-US" dirty="0"/>
              <a:t>／</a:t>
            </a:r>
            <a:r>
              <a:rPr lang="en-US" altLang="zh-CN" dirty="0"/>
              <a:t>O</a:t>
            </a:r>
            <a:r>
              <a:rPr lang="zh-CN" altLang="en-US" dirty="0"/>
              <a:t>设备间的直接数据传送，在传送过程中无需</a:t>
            </a:r>
            <a:r>
              <a:rPr lang="en-US" altLang="zh-CN" dirty="0"/>
              <a:t>CPU</a:t>
            </a:r>
            <a:r>
              <a:rPr lang="zh-CN" altLang="en-US" dirty="0"/>
              <a:t>的干预。数据传送是在</a:t>
            </a:r>
            <a:r>
              <a:rPr lang="en-US" altLang="zh-CN" dirty="0"/>
              <a:t>DMA</a:t>
            </a:r>
            <a:r>
              <a:rPr lang="zh-CN" altLang="en-US" dirty="0"/>
              <a:t>控制器控制下进行的，</a:t>
            </a:r>
            <a:endParaRPr lang="zh-CN" altLang="en-US" dirty="0"/>
          </a:p>
          <a:p>
            <a:pPr lvl="1" eaLnBrk="1" hangingPunct="1"/>
            <a:r>
              <a:rPr lang="zh-CN" altLang="en-US" dirty="0"/>
              <a:t>优点：速度快。有利于发挥</a:t>
            </a:r>
            <a:r>
              <a:rPr lang="en-US" altLang="zh-CN" dirty="0"/>
              <a:t>CPU</a:t>
            </a:r>
            <a:r>
              <a:rPr lang="zh-CN" altLang="en-US" dirty="0"/>
              <a:t>的效率。</a:t>
            </a:r>
            <a:endParaRPr lang="zh-CN" altLang="en-US" dirty="0"/>
          </a:p>
          <a:p>
            <a:pPr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36866"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8.5</a:t>
            </a:r>
            <a:r>
              <a:rPr lang="zh-CN" altLang="en-US" dirty="0"/>
              <a:t>通道方式</a:t>
            </a:r>
            <a:endParaRPr lang="zh-CN" altLang="en-US" dirty="0"/>
          </a:p>
        </p:txBody>
      </p:sp>
      <p:sp>
        <p:nvSpPr>
          <p:cNvPr id="36867" name="Rectangle 3"/>
          <p:cNvSpPr>
            <a:spLocks noGrp="1"/>
          </p:cNvSpPr>
          <p:nvPr>
            <p:ph type="body" idx="4294967295"/>
          </p:nvPr>
        </p:nvSpPr>
        <p:spPr>
          <a:ln/>
        </p:spPr>
        <p:txBody>
          <a:bodyPr wrap="square" anchor="t"/>
          <a:p>
            <a:pPr lvl="1" eaLnBrk="1" hangingPunct="1"/>
            <a:r>
              <a:rPr lang="zh-CN" altLang="en-US"/>
              <a:t>外围处理机</a:t>
            </a:r>
            <a:r>
              <a:rPr lang="en-US" altLang="zh-CN"/>
              <a:t>   </a:t>
            </a:r>
            <a:endParaRPr lang="en-US" altLang="zh-CN"/>
          </a:p>
          <a:p>
            <a:pPr lvl="2" eaLnBrk="1" hangingPunct="1"/>
            <a:r>
              <a:rPr lang="zh-CN" altLang="en-US"/>
              <a:t>外围处理机结构更接近于一般处理机，或者就是选用已有的通用机。外围机基本上是独立于主处理机工作的，应用于大型高效率的计算机系统中。</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37890"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8.6</a:t>
            </a:r>
            <a:r>
              <a:rPr lang="zh-CN" altLang="en-US" dirty="0"/>
              <a:t>通用</a:t>
            </a:r>
            <a:r>
              <a:rPr lang="en-US" altLang="zh-CN" dirty="0"/>
              <a:t>I/O</a:t>
            </a:r>
            <a:r>
              <a:rPr lang="zh-CN" altLang="en-US" dirty="0"/>
              <a:t>接口标准</a:t>
            </a:r>
            <a:endParaRPr lang="zh-CN" altLang="en-US" dirty="0"/>
          </a:p>
        </p:txBody>
      </p:sp>
      <p:sp>
        <p:nvSpPr>
          <p:cNvPr id="37891" name="Rectangle 3"/>
          <p:cNvSpPr>
            <a:spLocks noGrp="1"/>
          </p:cNvSpPr>
          <p:nvPr>
            <p:ph type="body" idx="4294967295"/>
          </p:nvPr>
        </p:nvSpPr>
        <p:spPr>
          <a:ln/>
        </p:spPr>
        <p:txBody>
          <a:bodyPr wrap="square" anchor="t"/>
          <a:p>
            <a:pPr eaLnBrk="1" hangingPunct="1"/>
            <a:r>
              <a:rPr lang="zh-CN" altLang="en-US" dirty="0"/>
              <a:t>并行</a:t>
            </a:r>
            <a:r>
              <a:rPr lang="en-US" altLang="zh-CN" dirty="0"/>
              <a:t>I/O</a:t>
            </a:r>
            <a:r>
              <a:rPr lang="zh-CN" altLang="en-US" dirty="0"/>
              <a:t>接口</a:t>
            </a:r>
            <a:r>
              <a:rPr lang="en-US" altLang="zh-CN" dirty="0"/>
              <a:t>SCSI</a:t>
            </a:r>
            <a:endParaRPr lang="en-US" altLang="zh-CN" dirty="0"/>
          </a:p>
          <a:p>
            <a:pPr lvl="1" eaLnBrk="1" hangingPunct="1"/>
            <a:r>
              <a:rPr lang="zh-CN" altLang="en-US" dirty="0">
                <a:latin typeface="宋体" panose="02010600030101010101" pitchFamily="2" charset="-122"/>
              </a:rPr>
              <a:t>小型计算机系统接口的简称，它是一个高速智能接口，可以混接各种磁盘、光盘、磁 带机、打印机、扫描仪、条码阅读器以及通信设备</a:t>
            </a:r>
            <a:r>
              <a:rPr lang="zh-CN" altLang="en-US" dirty="0"/>
              <a:t> </a:t>
            </a:r>
            <a:endParaRPr lang="zh-CN" altLang="en-US" dirty="0"/>
          </a:p>
          <a:p>
            <a:pPr lvl="2" eaLnBrk="1" hangingPunct="1"/>
            <a:endParaRPr lang="en-US" altLang="zh-CN" sz="2500" dirty="0"/>
          </a:p>
        </p:txBody>
      </p:sp>
      <p:pic>
        <p:nvPicPr>
          <p:cNvPr id="35845" name="Picture 4" descr="8a20"/>
          <p:cNvPicPr>
            <a:picLocks noChangeAspect="1"/>
          </p:cNvPicPr>
          <p:nvPr/>
        </p:nvPicPr>
        <p:blipFill>
          <a:blip r:embed="rId1"/>
          <a:stretch>
            <a:fillRect/>
          </a:stretch>
        </p:blipFill>
        <p:spPr>
          <a:xfrm>
            <a:off x="827088" y="3860800"/>
            <a:ext cx="7632700" cy="163988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anim calcmode="lin" valueType="num">
                                      <p:cBhvr additive="base">
                                        <p:cTn id="7" dur="500" fill="hold"/>
                                        <p:tgtEl>
                                          <p:spTgt spid="35845"/>
                                        </p:tgtEl>
                                        <p:attrNameLst>
                                          <p:attrName>ppt_x</p:attrName>
                                        </p:attrNameLst>
                                      </p:cBhvr>
                                      <p:tavLst>
                                        <p:tav tm="0">
                                          <p:val>
                                            <p:strVal val="#ppt_x"/>
                                          </p:val>
                                        </p:tav>
                                        <p:tav tm="100000">
                                          <p:val>
                                            <p:strVal val="#ppt_x"/>
                                          </p:val>
                                        </p:tav>
                                      </p:tavLst>
                                    </p:anim>
                                    <p:anim calcmode="lin" valueType="num">
                                      <p:cBhvr additive="base">
                                        <p:cTn id="8" dur="500" fill="hold"/>
                                        <p:tgtEl>
                                          <p:spTgt spid="358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5845"/>
                                        </p:tgtEl>
                                        <p:attrNameLst>
                                          <p:attrName>ppt_x</p:attrName>
                                        </p:attrNameLst>
                                      </p:cBhvr>
                                      <p:tavLst>
                                        <p:tav tm="0">
                                          <p:val>
                                            <p:strVal val="ppt_x"/>
                                          </p:val>
                                        </p:tav>
                                        <p:tav tm="100000">
                                          <p:val>
                                            <p:strVal val="ppt_x"/>
                                          </p:val>
                                        </p:tav>
                                      </p:tavLst>
                                    </p:anim>
                                    <p:anim calcmode="lin" valueType="num">
                                      <p:cBhvr additive="base">
                                        <p:cTn id="13" dur="500"/>
                                        <p:tgtEl>
                                          <p:spTgt spid="35845"/>
                                        </p:tgtEl>
                                        <p:attrNameLst>
                                          <p:attrName>ppt_y</p:attrName>
                                        </p:attrNameLst>
                                      </p:cBhvr>
                                      <p:tavLst>
                                        <p:tav tm="0">
                                          <p:val>
                                            <p:strVal val="ppt_y"/>
                                          </p:val>
                                        </p:tav>
                                        <p:tav tm="100000">
                                          <p:val>
                                            <p:strVal val="1+ppt_h/2"/>
                                          </p:val>
                                        </p:tav>
                                      </p:tavLst>
                                    </p:anim>
                                    <p:set>
                                      <p:cBhvr>
                                        <p:cTn id="14" dur="1" fill="hold">
                                          <p:stCondLst>
                                            <p:cond delay="499"/>
                                          </p:stCondLst>
                                        </p:cTn>
                                        <p:tgtEl>
                                          <p:spTgt spid="358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38914"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8.6</a:t>
            </a:r>
            <a:r>
              <a:rPr lang="zh-CN" altLang="en-US" dirty="0"/>
              <a:t>通用</a:t>
            </a:r>
            <a:r>
              <a:rPr lang="en-US" altLang="zh-CN" dirty="0"/>
              <a:t>I/O</a:t>
            </a:r>
            <a:r>
              <a:rPr lang="zh-CN" altLang="en-US" dirty="0"/>
              <a:t>接口标准</a:t>
            </a:r>
            <a:endParaRPr lang="zh-CN" altLang="en-US" dirty="0"/>
          </a:p>
        </p:txBody>
      </p:sp>
      <p:sp>
        <p:nvSpPr>
          <p:cNvPr id="38915" name="Rectangle 3"/>
          <p:cNvSpPr>
            <a:spLocks noGrp="1"/>
          </p:cNvSpPr>
          <p:nvPr>
            <p:ph type="body" idx="4294967295"/>
          </p:nvPr>
        </p:nvSpPr>
        <p:spPr>
          <a:xfrm>
            <a:off x="457200" y="1719263"/>
            <a:ext cx="4546600" cy="4411662"/>
          </a:xfrm>
          <a:ln/>
        </p:spPr>
        <p:txBody>
          <a:bodyPr wrap="square" anchor="t"/>
          <a:p>
            <a:pPr eaLnBrk="1" hangingPunct="1"/>
            <a:r>
              <a:rPr lang="zh-CN" altLang="en-US" sz="2600" dirty="0"/>
              <a:t>串行接口标准</a:t>
            </a:r>
            <a:r>
              <a:rPr lang="en-US" altLang="zh-CN" sz="2600" dirty="0"/>
              <a:t>IEEE1394</a:t>
            </a:r>
            <a:endParaRPr lang="en-US" altLang="zh-CN" sz="2600" dirty="0"/>
          </a:p>
          <a:p>
            <a:pPr lvl="1" eaLnBrk="1" hangingPunct="1"/>
            <a:r>
              <a:rPr lang="en-US" altLang="zh-CN" sz="2200" dirty="0">
                <a:latin typeface="宋体" panose="02010600030101010101" pitchFamily="2" charset="-122"/>
              </a:rPr>
              <a:t>IEEE 1394</a:t>
            </a:r>
            <a:r>
              <a:rPr lang="zh-CN" altLang="en-US" sz="2200" dirty="0">
                <a:latin typeface="宋体" panose="02010600030101010101" pitchFamily="2" charset="-122"/>
              </a:rPr>
              <a:t>是一种高速串行</a:t>
            </a:r>
            <a:r>
              <a:rPr lang="en-US" altLang="zh-CN" sz="2200" dirty="0">
                <a:latin typeface="宋体" panose="02010600030101010101" pitchFamily="2" charset="-122"/>
              </a:rPr>
              <a:t>I/O</a:t>
            </a:r>
            <a:r>
              <a:rPr lang="zh-CN" altLang="en-US" sz="2200" dirty="0">
                <a:latin typeface="宋体" panose="02010600030101010101" pitchFamily="2" charset="-122"/>
              </a:rPr>
              <a:t>标准接口。各被连接装置的关系是平等的，不用</a:t>
            </a:r>
            <a:r>
              <a:rPr lang="en-US" altLang="zh-CN" sz="2200" dirty="0">
                <a:latin typeface="宋体" panose="02010600030101010101" pitchFamily="2" charset="-122"/>
              </a:rPr>
              <a:t>PC</a:t>
            </a:r>
            <a:r>
              <a:rPr lang="zh-CN" altLang="en-US" sz="2200" dirty="0">
                <a:latin typeface="宋体" panose="02010600030101010101" pitchFamily="2" charset="-122"/>
              </a:rPr>
              <a:t>介入也能自成系统。这意味着</a:t>
            </a:r>
            <a:r>
              <a:rPr lang="en-US" altLang="zh-CN" sz="2200" dirty="0">
                <a:latin typeface="宋体" panose="02010600030101010101" pitchFamily="2" charset="-122"/>
              </a:rPr>
              <a:t>1394</a:t>
            </a:r>
            <a:r>
              <a:rPr lang="zh-CN" altLang="en-US" sz="2200" dirty="0">
                <a:latin typeface="宋体" panose="02010600030101010101" pitchFamily="2" charset="-122"/>
              </a:rPr>
              <a:t>在家电等消费类设备的连接应用方面有很好的前景。</a:t>
            </a:r>
            <a:endParaRPr lang="zh-CN" altLang="en-US" sz="2200" dirty="0">
              <a:latin typeface="宋体" panose="02010600030101010101" pitchFamily="2" charset="-122"/>
            </a:endParaRPr>
          </a:p>
          <a:p>
            <a:pPr lvl="1" algn="just" eaLnBrk="1" hangingPunct="1"/>
            <a:r>
              <a:rPr lang="en-US" altLang="zh-CN" sz="2200" dirty="0">
                <a:latin typeface="宋体" panose="02010600030101010101" pitchFamily="2" charset="-122"/>
                <a:cs typeface="Times New Roman" panose="02020603050405020304" pitchFamily="2" charset="0"/>
              </a:rPr>
              <a:t>(1)</a:t>
            </a:r>
            <a:r>
              <a:rPr lang="zh-CN" altLang="en-US" sz="2200" dirty="0">
                <a:latin typeface="宋体" panose="02010600030101010101" pitchFamily="2" charset="-122"/>
              </a:rPr>
              <a:t>数据传送的高速性</a:t>
            </a:r>
            <a:r>
              <a:rPr lang="zh-CN" altLang="en-US" sz="2200" dirty="0">
                <a:latin typeface="宋体" panose="02010600030101010101" pitchFamily="2" charset="-122"/>
                <a:cs typeface="Times New Roman" panose="02020603050405020304" pitchFamily="2" charset="0"/>
              </a:rPr>
              <a:t> </a:t>
            </a:r>
            <a:endParaRPr lang="zh-CN" altLang="en-US" sz="2200" dirty="0">
              <a:latin typeface="宋体" panose="02010600030101010101" pitchFamily="2" charset="-122"/>
              <a:cs typeface="Times New Roman" panose="02020603050405020304" pitchFamily="2" charset="0"/>
            </a:endParaRPr>
          </a:p>
          <a:p>
            <a:pPr lvl="1" algn="just" eaLnBrk="1" hangingPunct="1"/>
            <a:r>
              <a:rPr lang="en-US" altLang="zh-CN" sz="2200" dirty="0">
                <a:latin typeface="宋体" panose="02010600030101010101" pitchFamily="2" charset="-122"/>
                <a:cs typeface="Times New Roman" panose="02020603050405020304" pitchFamily="2" charset="0"/>
              </a:rPr>
              <a:t>(2)</a:t>
            </a:r>
            <a:r>
              <a:rPr lang="zh-CN" altLang="en-US" sz="2200" dirty="0">
                <a:latin typeface="宋体" panose="02010600030101010101" pitchFamily="2" charset="-122"/>
              </a:rPr>
              <a:t>数据传送的实时性</a:t>
            </a:r>
            <a:r>
              <a:rPr lang="zh-CN" altLang="en-US" sz="2200" dirty="0">
                <a:latin typeface="宋体" panose="02010600030101010101" pitchFamily="2" charset="-122"/>
                <a:cs typeface="Times New Roman" panose="02020603050405020304" pitchFamily="2" charset="0"/>
              </a:rPr>
              <a:t> </a:t>
            </a:r>
            <a:endParaRPr lang="zh-CN" altLang="en-US" sz="2200" dirty="0">
              <a:latin typeface="宋体" panose="02010600030101010101" pitchFamily="2" charset="-122"/>
              <a:cs typeface="Times New Roman" panose="02020603050405020304" pitchFamily="2" charset="0"/>
            </a:endParaRPr>
          </a:p>
          <a:p>
            <a:pPr lvl="1" algn="just" eaLnBrk="1" hangingPunct="1"/>
            <a:r>
              <a:rPr lang="en-US" altLang="zh-CN" sz="2200" dirty="0">
                <a:latin typeface="宋体" panose="02010600030101010101" pitchFamily="2" charset="-122"/>
                <a:cs typeface="Times New Roman" panose="02020603050405020304" pitchFamily="2" charset="0"/>
              </a:rPr>
              <a:t>(3)</a:t>
            </a:r>
            <a:r>
              <a:rPr lang="zh-CN" altLang="en-US" sz="2200" dirty="0">
                <a:latin typeface="宋体" panose="02010600030101010101" pitchFamily="2" charset="-122"/>
              </a:rPr>
              <a:t>体积小易安装，连接方便</a:t>
            </a:r>
            <a:endParaRPr lang="zh-CN" altLang="en-US" sz="2200" dirty="0">
              <a:latin typeface="宋体" panose="02010600030101010101" pitchFamily="2" charset="-122"/>
            </a:endParaRPr>
          </a:p>
        </p:txBody>
      </p:sp>
      <p:pic>
        <p:nvPicPr>
          <p:cNvPr id="38916" name="Picture 4" descr="8a21">
            <a:hlinkClick r:id="rId1" action="ppaction://hlinkfile"/>
          </p:cNvPr>
          <p:cNvPicPr>
            <a:picLocks noChangeAspect="1"/>
          </p:cNvPicPr>
          <p:nvPr/>
        </p:nvPicPr>
        <p:blipFill>
          <a:blip r:embed="rId2"/>
          <a:stretch>
            <a:fillRect/>
          </a:stretch>
        </p:blipFill>
        <p:spPr>
          <a:xfrm>
            <a:off x="5076825" y="1916113"/>
            <a:ext cx="3995738" cy="3744912"/>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39938" name="Rectangle 2"/>
          <p:cNvSpPr>
            <a:spLocks noGrp="1"/>
          </p:cNvSpPr>
          <p:nvPr>
            <p:ph type="title" idx="4294967295"/>
          </p:nvPr>
        </p:nvSpPr>
        <p:spPr>
          <a:ln/>
        </p:spPr>
        <p:txBody>
          <a:bodyPr wrap="square" anchor="b"/>
          <a:p>
            <a:pPr eaLnBrk="1" hangingPunct="1"/>
            <a:r>
              <a:rPr lang="en-US" altLang="zh-CN" dirty="0">
                <a:cs typeface="Times New Roman" panose="02020603050405020304" pitchFamily="2" charset="0"/>
              </a:rPr>
              <a:t>8.6</a:t>
            </a:r>
            <a:r>
              <a:rPr lang="zh-CN" altLang="en-US" dirty="0"/>
              <a:t>通用</a:t>
            </a:r>
            <a:r>
              <a:rPr lang="en-US" altLang="zh-CN" dirty="0"/>
              <a:t>I/O</a:t>
            </a:r>
            <a:r>
              <a:rPr lang="zh-CN" altLang="en-US" dirty="0"/>
              <a:t>接口标准</a:t>
            </a:r>
            <a:endParaRPr lang="zh-CN" altLang="en-US" dirty="0"/>
          </a:p>
        </p:txBody>
      </p:sp>
      <p:sp>
        <p:nvSpPr>
          <p:cNvPr id="39939" name="Rectangle 3"/>
          <p:cNvSpPr>
            <a:spLocks noGrp="1"/>
          </p:cNvSpPr>
          <p:nvPr>
            <p:ph type="body" idx="4294967295"/>
          </p:nvPr>
        </p:nvSpPr>
        <p:spPr>
          <a:ln/>
        </p:spPr>
        <p:txBody>
          <a:bodyPr wrap="square" anchor="t"/>
          <a:p>
            <a:pPr eaLnBrk="1" hangingPunct="1"/>
          </a:p>
        </p:txBody>
      </p:sp>
      <p:pic>
        <p:nvPicPr>
          <p:cNvPr id="39940" name="Picture 4" descr="8a22">
            <a:hlinkClick r:id="rId1" action="ppaction://hlinkfile"/>
          </p:cNvPr>
          <p:cNvPicPr>
            <a:picLocks noChangeAspect="1"/>
          </p:cNvPicPr>
          <p:nvPr/>
        </p:nvPicPr>
        <p:blipFill>
          <a:blip r:embed="rId2"/>
          <a:stretch>
            <a:fillRect/>
          </a:stretch>
        </p:blipFill>
        <p:spPr>
          <a:xfrm>
            <a:off x="2855913" y="2284413"/>
            <a:ext cx="5100637" cy="34036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40962" name="Rectangle 2"/>
          <p:cNvSpPr>
            <a:spLocks noGrp="1"/>
          </p:cNvSpPr>
          <p:nvPr>
            <p:ph type="title" idx="4294967295"/>
          </p:nvPr>
        </p:nvSpPr>
        <p:spPr>
          <a:ln/>
        </p:spPr>
        <p:txBody>
          <a:bodyPr wrap="square" anchor="b"/>
          <a:p>
            <a:pPr eaLnBrk="1" hangingPunct="1"/>
            <a:r>
              <a:rPr lang="zh-CN" altLang="en-US"/>
              <a:t>本 章 小 结</a:t>
            </a:r>
            <a:endParaRPr lang="zh-CN" altLang="en-US"/>
          </a:p>
        </p:txBody>
      </p:sp>
      <p:sp>
        <p:nvSpPr>
          <p:cNvPr id="40963" name="Rectangle 3"/>
          <p:cNvSpPr>
            <a:spLocks noGrp="1"/>
          </p:cNvSpPr>
          <p:nvPr>
            <p:ph type="body" idx="4294967295"/>
          </p:nvPr>
        </p:nvSpPr>
        <p:spPr>
          <a:ln/>
        </p:spPr>
        <p:txBody>
          <a:bodyPr wrap="square" anchor="t"/>
          <a:p>
            <a:pPr eaLnBrk="1" hangingPunct="1">
              <a:lnSpc>
                <a:spcPct val="90000"/>
              </a:lnSpc>
            </a:pPr>
            <a:r>
              <a:rPr lang="zh-CN" altLang="en-US" sz="2100" dirty="0"/>
              <a:t>各种外围设备的数据传输速率相差很大。如何保证主机与外围设备在时间上同步，则涉及外围设备的定时问题。在计算机系统中，</a:t>
            </a:r>
            <a:r>
              <a:rPr lang="en-US" altLang="zh-CN" sz="2100" dirty="0"/>
              <a:t>CPU</a:t>
            </a:r>
            <a:r>
              <a:rPr lang="zh-CN" altLang="en-US" sz="2100" dirty="0"/>
              <a:t>对外围设备的管理方式有：①程序查询方式；②程序中断方式；③</a:t>
            </a:r>
            <a:r>
              <a:rPr lang="en-US" altLang="zh-CN" sz="2100" dirty="0"/>
              <a:t>DMA</a:t>
            </a:r>
            <a:r>
              <a:rPr lang="zh-CN" altLang="en-US" sz="2100" dirty="0"/>
              <a:t>方式；④通道方式。每种方式都需要硬件和软件结合起来进行。</a:t>
            </a:r>
            <a:endParaRPr lang="zh-CN" altLang="en-US" sz="2100" dirty="0"/>
          </a:p>
          <a:p>
            <a:pPr eaLnBrk="1" hangingPunct="1">
              <a:lnSpc>
                <a:spcPct val="90000"/>
              </a:lnSpc>
            </a:pPr>
            <a:r>
              <a:rPr lang="zh-CN" altLang="en-US" sz="2100" dirty="0"/>
              <a:t>程序查询方式是</a:t>
            </a:r>
            <a:r>
              <a:rPr lang="en-US" altLang="zh-CN" sz="2100" dirty="0"/>
              <a:t>CPU</a:t>
            </a:r>
            <a:r>
              <a:rPr lang="zh-CN" altLang="en-US" sz="2100" dirty="0"/>
              <a:t>管理</a:t>
            </a:r>
            <a:r>
              <a:rPr lang="en-US" altLang="zh-CN" sz="2100" dirty="0"/>
              <a:t>I/O</a:t>
            </a:r>
            <a:r>
              <a:rPr lang="zh-CN" altLang="en-US" sz="2100" dirty="0"/>
              <a:t>设备的最简单方式，</a:t>
            </a:r>
            <a:r>
              <a:rPr lang="en-US" altLang="zh-CN" sz="2100" dirty="0"/>
              <a:t>CPU</a:t>
            </a:r>
            <a:r>
              <a:rPr lang="zh-CN" altLang="en-US" sz="2100" dirty="0"/>
              <a:t>定期执行设备服务程序，主动来了解设备的工作状态。这种方式浪费</a:t>
            </a:r>
            <a:r>
              <a:rPr lang="en-US" altLang="zh-CN" sz="2100" dirty="0"/>
              <a:t>CPU</a:t>
            </a:r>
            <a:r>
              <a:rPr lang="zh-CN" altLang="en-US" sz="2100" dirty="0"/>
              <a:t>的宝贵资源。</a:t>
            </a:r>
            <a:endParaRPr lang="zh-CN" altLang="en-US" sz="2100" dirty="0"/>
          </a:p>
          <a:p>
            <a:pPr eaLnBrk="1" hangingPunct="1">
              <a:lnSpc>
                <a:spcPct val="90000"/>
              </a:lnSpc>
            </a:pPr>
            <a:r>
              <a:rPr lang="zh-CN" altLang="en-US" sz="2100" dirty="0"/>
              <a:t>程序中断方式是各类计算机中广泛使用的一种数据交换方式。当某一外设的数据准备就绪后，它“主动”向</a:t>
            </a:r>
            <a:r>
              <a:rPr lang="en-US" altLang="zh-CN" sz="2100" dirty="0"/>
              <a:t>CPU</a:t>
            </a:r>
            <a:r>
              <a:rPr lang="zh-CN" altLang="en-US" sz="2100" dirty="0"/>
              <a:t>发出请求信号。</a:t>
            </a:r>
            <a:r>
              <a:rPr lang="en-US" altLang="zh-CN" sz="2100" dirty="0"/>
              <a:t>CPU</a:t>
            </a:r>
            <a:r>
              <a:rPr lang="zh-CN" altLang="en-US" sz="2100" dirty="0"/>
              <a:t>响应中断请求后，暂停运行主程序，自动转移到该设备的中断服务子程序，为该设备进行服务，结束时返回主程序。中断处理过程可以嵌套进行，优先级高的设备可以中断优先级低的中断服务程序。</a:t>
            </a:r>
            <a:endParaRPr lang="zh-CN" altLang="en-US" sz="21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41986" name="Rectangle 2"/>
          <p:cNvSpPr>
            <a:spLocks noGrp="1"/>
          </p:cNvSpPr>
          <p:nvPr>
            <p:ph type="title" idx="4294967295"/>
          </p:nvPr>
        </p:nvSpPr>
        <p:spPr>
          <a:ln/>
        </p:spPr>
        <p:txBody>
          <a:bodyPr wrap="square" anchor="b"/>
          <a:p>
            <a:pPr eaLnBrk="1" hangingPunct="1"/>
            <a:r>
              <a:rPr lang="zh-CN" altLang="en-US"/>
              <a:t>本 章 小 结</a:t>
            </a:r>
            <a:endParaRPr lang="zh-CN" altLang="en-US"/>
          </a:p>
        </p:txBody>
      </p:sp>
      <p:sp>
        <p:nvSpPr>
          <p:cNvPr id="41987" name="Rectangle 3"/>
          <p:cNvSpPr>
            <a:spLocks noGrp="1"/>
          </p:cNvSpPr>
          <p:nvPr>
            <p:ph type="body" idx="4294967295"/>
          </p:nvPr>
        </p:nvSpPr>
        <p:spPr>
          <a:ln/>
        </p:spPr>
        <p:txBody>
          <a:bodyPr wrap="square" anchor="t"/>
          <a:p>
            <a:pPr eaLnBrk="1" hangingPunct="1">
              <a:lnSpc>
                <a:spcPct val="90000"/>
              </a:lnSpc>
            </a:pPr>
            <a:r>
              <a:rPr lang="en-US" altLang="zh-CN" sz="2600" dirty="0"/>
              <a:t>DMA</a:t>
            </a:r>
            <a:r>
              <a:rPr lang="zh-CN" altLang="en-US" sz="2600" dirty="0"/>
              <a:t>技术的出现，使得外围设备可以通过</a:t>
            </a:r>
            <a:r>
              <a:rPr lang="en-US" altLang="zh-CN" sz="2600" dirty="0"/>
              <a:t>DMA</a:t>
            </a:r>
            <a:r>
              <a:rPr lang="zh-CN" altLang="en-US" sz="2600" dirty="0"/>
              <a:t>控制器直接访问内存，与此同时，</a:t>
            </a:r>
            <a:r>
              <a:rPr lang="en-US" altLang="zh-CN" sz="2600" dirty="0"/>
              <a:t>CPU</a:t>
            </a:r>
            <a:r>
              <a:rPr lang="zh-CN" altLang="en-US" sz="2600" dirty="0"/>
              <a:t>可以继续程序。</a:t>
            </a:r>
            <a:r>
              <a:rPr lang="en-US" altLang="zh-CN" sz="2600" dirty="0"/>
              <a:t>DMA</a:t>
            </a:r>
            <a:r>
              <a:rPr lang="zh-CN" altLang="en-US" sz="2600" dirty="0"/>
              <a:t>方式采用以下三种方法：①停止</a:t>
            </a:r>
            <a:r>
              <a:rPr lang="en-US" altLang="zh-CN" sz="2600" dirty="0"/>
              <a:t>CPU</a:t>
            </a:r>
            <a:r>
              <a:rPr lang="zh-CN" altLang="en-US" sz="2600" dirty="0"/>
              <a:t>访内；②周期挪用；③</a:t>
            </a:r>
            <a:r>
              <a:rPr lang="en-US" altLang="zh-CN" sz="2600" dirty="0"/>
              <a:t>DMA</a:t>
            </a:r>
            <a:r>
              <a:rPr lang="zh-CN" altLang="en-US" sz="2600" dirty="0"/>
              <a:t>与</a:t>
            </a:r>
            <a:r>
              <a:rPr lang="en-US" altLang="zh-CN" sz="2600" dirty="0"/>
              <a:t>CPU</a:t>
            </a:r>
            <a:r>
              <a:rPr lang="zh-CN" altLang="en-US" sz="2600" dirty="0"/>
              <a:t>交替访内。</a:t>
            </a:r>
            <a:r>
              <a:rPr lang="en-US" altLang="zh-CN" sz="2600" dirty="0"/>
              <a:t>DMA</a:t>
            </a:r>
            <a:r>
              <a:rPr lang="zh-CN" altLang="en-US" sz="2600" dirty="0"/>
              <a:t>控制器按其组成结构，分为选择型和多路型两类。</a:t>
            </a:r>
            <a:endParaRPr lang="zh-CN" altLang="en-US" sz="2600" dirty="0"/>
          </a:p>
          <a:p>
            <a:pPr eaLnBrk="1" hangingPunct="1">
              <a:lnSpc>
                <a:spcPct val="90000"/>
              </a:lnSpc>
            </a:pPr>
            <a:r>
              <a:rPr lang="zh-CN" altLang="en-US" sz="2600" dirty="0"/>
              <a:t>通道是一个特殊功能的处理器。它有自己的指令和程序专门负责数据输入输出的传输控制，从而使</a:t>
            </a:r>
            <a:r>
              <a:rPr lang="en-US" altLang="zh-CN" sz="2600" dirty="0"/>
              <a:t>CPU</a:t>
            </a:r>
            <a:r>
              <a:rPr lang="zh-CN" altLang="en-US" sz="2600" dirty="0"/>
              <a:t>将“传输控制”的功能下放给通道，</a:t>
            </a:r>
            <a:r>
              <a:rPr lang="en-US" altLang="zh-CN" sz="2600" dirty="0"/>
              <a:t>CPU</a:t>
            </a:r>
            <a:r>
              <a:rPr lang="zh-CN" altLang="en-US" sz="2600" dirty="0"/>
              <a:t>只负责“数据处理”功能。这样，通道与</a:t>
            </a:r>
            <a:r>
              <a:rPr lang="en-US" altLang="zh-CN" sz="2600" dirty="0"/>
              <a:t>CPU</a:t>
            </a:r>
            <a:r>
              <a:rPr lang="zh-CN" altLang="en-US" sz="2600" dirty="0"/>
              <a:t>分时使用内存，实现了</a:t>
            </a:r>
            <a:r>
              <a:rPr lang="en-US" altLang="zh-CN" sz="2600" dirty="0"/>
              <a:t>CPU</a:t>
            </a:r>
            <a:r>
              <a:rPr lang="zh-CN" altLang="en-US" sz="2600" dirty="0"/>
              <a:t>内部的数据处理与</a:t>
            </a:r>
            <a:r>
              <a:rPr lang="en-US" altLang="zh-CN" sz="2600" dirty="0"/>
              <a:t>I/O</a:t>
            </a:r>
            <a:r>
              <a:rPr lang="zh-CN" altLang="en-US" sz="2600" dirty="0"/>
              <a:t>设备的平行工作。通道有两种类型：①选择通道；②多路通道。</a:t>
            </a:r>
            <a:endParaRPr lang="zh-CN" altLang="en-US" sz="2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43010" name="Rectangle 2"/>
          <p:cNvSpPr>
            <a:spLocks noGrp="1"/>
          </p:cNvSpPr>
          <p:nvPr>
            <p:ph type="title" idx="4294967295"/>
          </p:nvPr>
        </p:nvSpPr>
        <p:spPr>
          <a:ln/>
        </p:spPr>
        <p:txBody>
          <a:bodyPr wrap="square" anchor="b"/>
          <a:p>
            <a:pPr eaLnBrk="1" hangingPunct="1"/>
            <a:r>
              <a:rPr lang="zh-CN" altLang="en-US"/>
              <a:t>本 章 小 结</a:t>
            </a:r>
            <a:endParaRPr lang="zh-CN" altLang="en-US"/>
          </a:p>
        </p:txBody>
      </p:sp>
      <p:sp>
        <p:nvSpPr>
          <p:cNvPr id="43011" name="Rectangle 3"/>
          <p:cNvSpPr>
            <a:spLocks noGrp="1"/>
          </p:cNvSpPr>
          <p:nvPr>
            <p:ph type="body" idx="4294967295"/>
          </p:nvPr>
        </p:nvSpPr>
        <p:spPr>
          <a:ln/>
        </p:spPr>
        <p:txBody>
          <a:bodyPr wrap="square" anchor="t"/>
          <a:p>
            <a:pPr eaLnBrk="1" hangingPunct="1">
              <a:lnSpc>
                <a:spcPct val="90000"/>
              </a:lnSpc>
            </a:pPr>
            <a:r>
              <a:rPr lang="zh-CN" altLang="en-US" sz="2100" dirty="0"/>
              <a:t>标准化是建立开放式系统的基础。</a:t>
            </a:r>
            <a:r>
              <a:rPr lang="en-US" altLang="zh-CN" sz="2100" dirty="0"/>
              <a:t>CPU</a:t>
            </a:r>
            <a:r>
              <a:rPr lang="zh-CN" altLang="en-US" sz="2100" dirty="0"/>
              <a:t>、系统总线、</a:t>
            </a:r>
            <a:r>
              <a:rPr lang="en-US" altLang="zh-CN" sz="2100" dirty="0"/>
              <a:t>I/O</a:t>
            </a:r>
            <a:r>
              <a:rPr lang="zh-CN" altLang="en-US" sz="2100" dirty="0"/>
              <a:t>总线及标准接口技术近年来取得了重大进步。其中并行</a:t>
            </a:r>
            <a:r>
              <a:rPr lang="en-US" altLang="zh-CN" sz="2100" dirty="0"/>
              <a:t>I/O</a:t>
            </a:r>
            <a:r>
              <a:rPr lang="zh-CN" altLang="en-US" sz="2100" dirty="0"/>
              <a:t>接口</a:t>
            </a:r>
            <a:r>
              <a:rPr lang="en-US" altLang="zh-CN" sz="2100" dirty="0"/>
              <a:t>SCSI</a:t>
            </a:r>
            <a:r>
              <a:rPr lang="zh-CN" altLang="en-US" sz="2100" dirty="0"/>
              <a:t>与串行</a:t>
            </a:r>
            <a:r>
              <a:rPr lang="en-US" altLang="zh-CN" sz="2100" dirty="0"/>
              <a:t>I/O</a:t>
            </a:r>
            <a:r>
              <a:rPr lang="zh-CN" altLang="en-US" sz="2100" dirty="0"/>
              <a:t>接口</a:t>
            </a:r>
            <a:r>
              <a:rPr lang="en-US" altLang="zh-CN" sz="2100" dirty="0"/>
              <a:t>IEEE 1394</a:t>
            </a:r>
            <a:r>
              <a:rPr lang="zh-CN" altLang="en-US" sz="2100" dirty="0"/>
              <a:t>是两个最具权威性和发展前景的标准接口技术。</a:t>
            </a:r>
            <a:endParaRPr lang="zh-CN" altLang="en-US" sz="2100" dirty="0"/>
          </a:p>
          <a:p>
            <a:pPr eaLnBrk="1" hangingPunct="1">
              <a:lnSpc>
                <a:spcPct val="90000"/>
              </a:lnSpc>
            </a:pPr>
            <a:r>
              <a:rPr lang="en-US" altLang="zh-CN" sz="2100" dirty="0"/>
              <a:t>SCSI</a:t>
            </a:r>
            <a:r>
              <a:rPr lang="zh-CN" altLang="en-US" sz="2100" dirty="0"/>
              <a:t>是系统级接口，是处于主适配器和智能设备控制器之间的并行</a:t>
            </a:r>
            <a:r>
              <a:rPr lang="en-US" altLang="zh-CN" sz="2100" dirty="0"/>
              <a:t>I/O</a:t>
            </a:r>
            <a:r>
              <a:rPr lang="zh-CN" altLang="en-US" sz="2100" dirty="0"/>
              <a:t>接口，改进的</a:t>
            </a:r>
            <a:r>
              <a:rPr lang="en-US" altLang="zh-CN" sz="2100" dirty="0"/>
              <a:t>SCSI</a:t>
            </a:r>
            <a:r>
              <a:rPr lang="zh-CN" altLang="en-US" sz="2100" dirty="0"/>
              <a:t>可允许连接</a:t>
            </a:r>
            <a:r>
              <a:rPr lang="en-US" altLang="zh-CN" sz="2100" dirty="0"/>
              <a:t>1</a:t>
            </a:r>
            <a:r>
              <a:rPr lang="zh-CN" altLang="en-US" sz="2100" dirty="0"/>
              <a:t>～</a:t>
            </a:r>
            <a:r>
              <a:rPr lang="en-US" altLang="zh-CN" sz="2100" dirty="0"/>
              <a:t>15</a:t>
            </a:r>
            <a:r>
              <a:rPr lang="zh-CN" altLang="en-US" sz="2100" dirty="0"/>
              <a:t>台不同类型的高速外围设备。</a:t>
            </a:r>
            <a:r>
              <a:rPr lang="en-US" altLang="zh-CN" sz="2100" dirty="0"/>
              <a:t>SCSI</a:t>
            </a:r>
            <a:r>
              <a:rPr lang="zh-CN" altLang="en-US" sz="2100" dirty="0"/>
              <a:t>的不足处在于硬件较昂贵，并需要通用设备驱动程序和各类设备的驱动程序模块的支持。</a:t>
            </a:r>
            <a:endParaRPr lang="zh-CN" altLang="en-US" sz="2100" dirty="0"/>
          </a:p>
          <a:p>
            <a:pPr eaLnBrk="1" hangingPunct="1">
              <a:lnSpc>
                <a:spcPct val="90000"/>
              </a:lnSpc>
            </a:pPr>
            <a:r>
              <a:rPr lang="en-US" altLang="zh-CN" sz="2100" dirty="0"/>
              <a:t>IEEE 1394</a:t>
            </a:r>
            <a:r>
              <a:rPr lang="zh-CN" altLang="en-US" sz="2100" dirty="0"/>
              <a:t>是串行</a:t>
            </a:r>
            <a:r>
              <a:rPr lang="en-US" altLang="zh-CN" sz="2100" dirty="0"/>
              <a:t>I/O</a:t>
            </a:r>
            <a:r>
              <a:rPr lang="zh-CN" altLang="en-US" sz="2100" dirty="0"/>
              <a:t>标准接口。与</a:t>
            </a:r>
            <a:r>
              <a:rPr lang="en-US" altLang="zh-CN" sz="2100" dirty="0"/>
              <a:t>SCSI</a:t>
            </a:r>
            <a:r>
              <a:rPr lang="zh-CN" altLang="en-US" sz="2100" dirty="0"/>
              <a:t>并行</a:t>
            </a:r>
            <a:r>
              <a:rPr lang="en-US" altLang="zh-CN" sz="2100" dirty="0"/>
              <a:t>I/O</a:t>
            </a:r>
            <a:r>
              <a:rPr lang="zh-CN" altLang="en-US" sz="2100" dirty="0"/>
              <a:t>接口相比，它具有更高的数据传输速率和数据传送的实时性，具有更小的体积和连接的方便性。</a:t>
            </a:r>
            <a:r>
              <a:rPr lang="en-US" altLang="zh-CN" sz="2100" dirty="0"/>
              <a:t>IEEE 1394</a:t>
            </a:r>
            <a:r>
              <a:rPr lang="zh-CN" altLang="en-US" sz="2100" dirty="0"/>
              <a:t>的一个重大特点是，各被连接的设备的关系是平等的，不用</a:t>
            </a:r>
            <a:r>
              <a:rPr lang="en-US" altLang="zh-CN" sz="2100" dirty="0"/>
              <a:t>PC</a:t>
            </a:r>
            <a:r>
              <a:rPr lang="zh-CN" altLang="en-US" sz="2100" dirty="0"/>
              <a:t>介入也能自成系统。因此</a:t>
            </a:r>
            <a:r>
              <a:rPr lang="en-US" altLang="zh-CN" sz="2100" dirty="0"/>
              <a:t>IEEE 1394</a:t>
            </a:r>
            <a:r>
              <a:rPr lang="zh-CN" altLang="en-US" sz="2100" dirty="0"/>
              <a:t>已成为</a:t>
            </a:r>
            <a:r>
              <a:rPr lang="en-US" altLang="zh-CN" sz="2100" dirty="0"/>
              <a:t>Intel</a:t>
            </a:r>
            <a:r>
              <a:rPr lang="zh-CN" altLang="en-US" sz="2100" dirty="0"/>
              <a:t>、</a:t>
            </a:r>
            <a:r>
              <a:rPr lang="en-US" altLang="zh-CN" sz="2100" dirty="0"/>
              <a:t>Microsoft</a:t>
            </a:r>
            <a:r>
              <a:rPr lang="zh-CN" altLang="en-US" sz="2100" dirty="0"/>
              <a:t>等公司联手制定的新标准。</a:t>
            </a:r>
            <a:endParaRPr lang="zh-CN" altLang="en-US" sz="21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44034" name="Rectangle 2"/>
          <p:cNvSpPr>
            <a:spLocks noGrp="1"/>
          </p:cNvSpPr>
          <p:nvPr>
            <p:ph type="title" idx="4294967295"/>
          </p:nvPr>
        </p:nvSpPr>
        <p:spPr>
          <a:ln/>
        </p:spPr>
        <p:txBody>
          <a:bodyPr wrap="square" anchor="b"/>
          <a:p>
            <a:pPr eaLnBrk="1" hangingPunct="1"/>
            <a:r>
              <a:rPr lang="zh-CN" altLang="en-US"/>
              <a:t>本 章 小 结</a:t>
            </a:r>
            <a:endParaRPr lang="zh-CN" altLang="en-US"/>
          </a:p>
        </p:txBody>
      </p:sp>
      <p:pic>
        <p:nvPicPr>
          <p:cNvPr id="44035" name="Picture 3" descr="8"/>
          <p:cNvPicPr>
            <a:picLocks noChangeAspect="1"/>
          </p:cNvPicPr>
          <p:nvPr/>
        </p:nvPicPr>
        <p:blipFill>
          <a:blip r:embed="rId1"/>
          <a:stretch>
            <a:fillRect/>
          </a:stretch>
        </p:blipFill>
        <p:spPr>
          <a:xfrm>
            <a:off x="1908175" y="1557338"/>
            <a:ext cx="5761038" cy="4281487"/>
          </a:xfrm>
          <a:prstGeom prst="rect">
            <a:avLst/>
          </a:prstGeom>
          <a:noFill/>
          <a:ln w="9525">
            <a:noFill/>
          </a:ln>
        </p:spPr>
      </p:pic>
      <p:sp>
        <p:nvSpPr>
          <p:cNvPr id="44036" name="AutoShape 4">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a:r>
              <a:rPr lang="zh-CN" altLang="en-US" sz="1400" dirty="0">
                <a:latin typeface="Arial" panose="020B0604020202020204" pitchFamily="34" charset="0"/>
                <a:ea typeface="隶书" panose="02010509060101010101" pitchFamily="1" charset="-122"/>
              </a:rPr>
              <a:t>返回</a:t>
            </a:r>
            <a:endParaRPr lang="zh-CN" altLang="en-US" sz="1400" dirty="0">
              <a:latin typeface="Arial" panose="020B0604020202020204" pitchFamily="34" charset="0"/>
              <a:ea typeface="隶书" panose="02010509060101010101" pitchFamily="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45058" name="Rectangle 2"/>
          <p:cNvSpPr>
            <a:spLocks noGrp="1"/>
          </p:cNvSpPr>
          <p:nvPr>
            <p:ph type="title" idx="4294967295"/>
          </p:nvPr>
        </p:nvSpPr>
        <p:spPr>
          <a:ln/>
        </p:spPr>
        <p:txBody>
          <a:bodyPr wrap="square" anchor="ctr"/>
          <a:p>
            <a:pPr eaLnBrk="1" hangingPunct="1"/>
            <a:r>
              <a:rPr lang="zh-CN" altLang="en-US"/>
              <a:t>作业</a:t>
            </a:r>
            <a:endParaRPr lang="zh-CN" altLang="en-US"/>
          </a:p>
        </p:txBody>
      </p:sp>
      <p:sp>
        <p:nvSpPr>
          <p:cNvPr id="45059" name="Rectangle 3"/>
          <p:cNvSpPr>
            <a:spLocks noGrp="1"/>
          </p:cNvSpPr>
          <p:nvPr>
            <p:ph type="body" idx="4294967295"/>
          </p:nvPr>
        </p:nvSpPr>
        <p:spPr>
          <a:xfrm>
            <a:off x="1619250" y="1341438"/>
            <a:ext cx="6840538" cy="4572000"/>
          </a:xfrm>
          <a:ln/>
        </p:spPr>
        <p:txBody>
          <a:bodyPr wrap="square" anchor="t"/>
          <a:p>
            <a:pPr eaLnBrk="1" hangingPunct="1"/>
            <a:r>
              <a:rPr lang="zh-CN" altLang="en-US" dirty="0"/>
              <a:t>书本第</a:t>
            </a:r>
            <a:r>
              <a:rPr lang="en-US" altLang="zh-CN" dirty="0"/>
              <a:t>270</a:t>
            </a:r>
            <a:r>
              <a:rPr lang="zh-CN" altLang="en-US" dirty="0"/>
              <a:t>页，</a:t>
            </a:r>
            <a:r>
              <a:rPr lang="en-US" altLang="zh-CN" dirty="0"/>
              <a:t>12</a:t>
            </a:r>
            <a:r>
              <a:rPr lang="zh-CN" altLang="en-US" dirty="0"/>
              <a:t>、</a:t>
            </a:r>
            <a:r>
              <a:rPr lang="en-US" altLang="zh-CN" dirty="0"/>
              <a:t>16</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8194" name="Rectangle 2"/>
          <p:cNvSpPr>
            <a:spLocks noGrp="1"/>
          </p:cNvSpPr>
          <p:nvPr>
            <p:ph type="title" idx="4294967295"/>
          </p:nvPr>
        </p:nvSpPr>
        <p:spPr>
          <a:ln/>
        </p:spPr>
        <p:txBody>
          <a:bodyPr wrap="square" anchor="b"/>
          <a:p>
            <a:pPr eaLnBrk="1" hangingPunct="1"/>
            <a:r>
              <a:rPr lang="en-US" altLang="zh-CN" dirty="0"/>
              <a:t>8.4.1DMA</a:t>
            </a:r>
            <a:r>
              <a:rPr lang="zh-CN" altLang="en-US" dirty="0"/>
              <a:t>方式的一般概念</a:t>
            </a:r>
            <a:endParaRPr lang="zh-CN" altLang="en-US" dirty="0"/>
          </a:p>
        </p:txBody>
      </p:sp>
      <p:sp>
        <p:nvSpPr>
          <p:cNvPr id="8195" name="Rectangle 3"/>
          <p:cNvSpPr>
            <a:spLocks noGrp="1"/>
          </p:cNvSpPr>
          <p:nvPr>
            <p:ph type="body" idx="4294967295"/>
          </p:nvPr>
        </p:nvSpPr>
        <p:spPr>
          <a:ln/>
        </p:spPr>
        <p:txBody>
          <a:bodyPr wrap="square" anchor="t"/>
          <a:p>
            <a:pPr lvl="1" eaLnBrk="1" hangingPunct="1">
              <a:lnSpc>
                <a:spcPct val="125000"/>
              </a:lnSpc>
            </a:pPr>
            <a:r>
              <a:rPr lang="zh-CN" altLang="en-US" dirty="0"/>
              <a:t>过程描述：</a:t>
            </a:r>
            <a:endParaRPr lang="zh-CN" altLang="en-US" dirty="0"/>
          </a:p>
          <a:p>
            <a:pPr lvl="2" eaLnBrk="1" hangingPunct="1">
              <a:lnSpc>
                <a:spcPct val="125000"/>
              </a:lnSpc>
            </a:pPr>
            <a:r>
              <a:rPr lang="zh-CN" altLang="en-US" dirty="0"/>
              <a:t>接收外设发出</a:t>
            </a:r>
            <a:r>
              <a:rPr lang="en-US" altLang="zh-CN" dirty="0"/>
              <a:t>DMA</a:t>
            </a:r>
            <a:r>
              <a:rPr lang="zh-CN" altLang="en-US" dirty="0"/>
              <a:t>请求，并向</a:t>
            </a:r>
            <a:r>
              <a:rPr lang="en-US" altLang="zh-CN" dirty="0"/>
              <a:t>CPU</a:t>
            </a:r>
            <a:r>
              <a:rPr lang="zh-CN" altLang="en-US" dirty="0"/>
              <a:t>发出总线请求；</a:t>
            </a:r>
            <a:endParaRPr lang="zh-CN" altLang="en-US" dirty="0"/>
          </a:p>
          <a:p>
            <a:pPr lvl="2" eaLnBrk="1" hangingPunct="1">
              <a:lnSpc>
                <a:spcPct val="125000"/>
              </a:lnSpc>
            </a:pPr>
            <a:r>
              <a:rPr lang="zh-CN" altLang="en-US" dirty="0"/>
              <a:t>当</a:t>
            </a:r>
            <a:r>
              <a:rPr lang="en-US" altLang="zh-CN" dirty="0"/>
              <a:t>CPU</a:t>
            </a:r>
            <a:r>
              <a:rPr lang="zh-CN" altLang="en-US" dirty="0"/>
              <a:t>响应该总线请求，发出总线响应信号后，</a:t>
            </a:r>
            <a:r>
              <a:rPr lang="en-US" altLang="zh-CN" dirty="0"/>
              <a:t>DMA</a:t>
            </a:r>
            <a:r>
              <a:rPr lang="zh-CN" altLang="en-US" dirty="0"/>
              <a:t>控制器接管总线的控制，进入</a:t>
            </a:r>
            <a:r>
              <a:rPr lang="en-US" altLang="zh-CN" dirty="0"/>
              <a:t>DMA</a:t>
            </a:r>
            <a:r>
              <a:rPr lang="zh-CN" altLang="en-US" dirty="0"/>
              <a:t>操作周期；</a:t>
            </a:r>
            <a:endParaRPr lang="zh-CN" altLang="en-US" dirty="0"/>
          </a:p>
          <a:p>
            <a:pPr lvl="2" eaLnBrk="1" hangingPunct="1">
              <a:lnSpc>
                <a:spcPct val="125000"/>
              </a:lnSpc>
            </a:pPr>
            <a:r>
              <a:rPr lang="zh-CN" altLang="en-US" dirty="0"/>
              <a:t>由</a:t>
            </a:r>
            <a:r>
              <a:rPr lang="en-US" altLang="zh-CN" dirty="0"/>
              <a:t>DMA</a:t>
            </a:r>
            <a:r>
              <a:rPr lang="zh-CN" altLang="en-US" dirty="0"/>
              <a:t>控制器根据当前正在传送的数据的主存地址，及统计传送数据的个数，确定数据传送的方向，发出读写或其他控制信号，执行数据传送操作；</a:t>
            </a:r>
            <a:endParaRPr lang="zh-CN" altLang="en-US" dirty="0"/>
          </a:p>
          <a:p>
            <a:pPr lvl="2" eaLnBrk="1" hangingPunct="1">
              <a:lnSpc>
                <a:spcPct val="125000"/>
              </a:lnSpc>
            </a:pPr>
            <a:r>
              <a:rPr lang="zh-CN" altLang="en-US" dirty="0"/>
              <a:t>向</a:t>
            </a:r>
            <a:r>
              <a:rPr lang="en-US" altLang="zh-CN" dirty="0"/>
              <a:t>CPU</a:t>
            </a:r>
            <a:r>
              <a:rPr lang="zh-CN" altLang="en-US" dirty="0"/>
              <a:t>报告</a:t>
            </a:r>
            <a:r>
              <a:rPr lang="en-US" altLang="zh-CN" dirty="0"/>
              <a:t>DMA</a:t>
            </a:r>
            <a:r>
              <a:rPr lang="zh-CN" altLang="en-US" dirty="0"/>
              <a:t>操作结束。</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9218" name="Rectangle 2"/>
          <p:cNvSpPr>
            <a:spLocks noGrp="1"/>
          </p:cNvSpPr>
          <p:nvPr>
            <p:ph type="title" idx="4294967295"/>
          </p:nvPr>
        </p:nvSpPr>
        <p:spPr>
          <a:ln/>
        </p:spPr>
        <p:txBody>
          <a:bodyPr wrap="square" anchor="b"/>
          <a:p>
            <a:pPr eaLnBrk="1" hangingPunct="1"/>
            <a:r>
              <a:rPr lang="en-US" altLang="zh-CN" dirty="0"/>
              <a:t>8.4.3DMA</a:t>
            </a:r>
            <a:r>
              <a:rPr lang="zh-CN" altLang="en-US" dirty="0"/>
              <a:t>传送一个数据的过程</a:t>
            </a:r>
            <a:endParaRPr lang="zh-CN" altLang="en-US" dirty="0"/>
          </a:p>
        </p:txBody>
      </p:sp>
      <p:sp>
        <p:nvSpPr>
          <p:cNvPr id="9219" name="Rectangle 3"/>
          <p:cNvSpPr>
            <a:spLocks noGrp="1"/>
          </p:cNvSpPr>
          <p:nvPr>
            <p:ph type="body" idx="4294967295"/>
          </p:nvPr>
        </p:nvSpPr>
        <p:spPr>
          <a:ln/>
        </p:spPr>
        <p:txBody>
          <a:bodyPr wrap="square" anchor="t"/>
          <a:p>
            <a:pPr eaLnBrk="1" hangingPunct="1">
              <a:buNone/>
            </a:pPr>
            <a:r>
              <a:rPr lang="en-US" altLang="zh-CN" dirty="0"/>
              <a:t>1</a:t>
            </a:r>
            <a:r>
              <a:rPr lang="zh-CN" altLang="en-US" dirty="0"/>
              <a:t>、</a:t>
            </a:r>
            <a:r>
              <a:rPr lang="en-US" altLang="zh-CN" dirty="0"/>
              <a:t>DMA</a:t>
            </a:r>
            <a:r>
              <a:rPr lang="zh-CN" altLang="en-US" dirty="0"/>
              <a:t>基本构成</a:t>
            </a:r>
            <a:endParaRPr lang="zh-CN" altLang="en-US" dirty="0"/>
          </a:p>
          <a:p>
            <a:pPr eaLnBrk="1" hangingPunct="1">
              <a:buNone/>
            </a:pPr>
            <a:r>
              <a:rPr lang="en-US" altLang="zh-CN" b="1" dirty="0"/>
              <a:t>(1)</a:t>
            </a:r>
            <a:r>
              <a:rPr lang="zh-CN" altLang="en-US" b="1" dirty="0"/>
              <a:t>内存地址计数器</a:t>
            </a:r>
            <a:endParaRPr lang="zh-CN" altLang="en-US" b="1" dirty="0"/>
          </a:p>
          <a:p>
            <a:pPr eaLnBrk="1" hangingPunct="1">
              <a:buNone/>
            </a:pPr>
            <a:r>
              <a:rPr lang="en-US" altLang="zh-CN" b="1" dirty="0"/>
              <a:t>(2)</a:t>
            </a:r>
            <a:r>
              <a:rPr lang="zh-CN" altLang="en-US" b="1" dirty="0"/>
              <a:t>字计数器</a:t>
            </a:r>
            <a:endParaRPr lang="zh-CN" altLang="en-US" b="1" dirty="0"/>
          </a:p>
          <a:p>
            <a:pPr eaLnBrk="1" hangingPunct="1">
              <a:buNone/>
            </a:pPr>
            <a:r>
              <a:rPr lang="en-US" altLang="zh-CN" b="1" dirty="0"/>
              <a:t>(3)</a:t>
            </a:r>
            <a:r>
              <a:rPr lang="zh-CN" altLang="en-US" b="1" dirty="0"/>
              <a:t>数据缓冲寄存器</a:t>
            </a:r>
            <a:endParaRPr lang="zh-CN" altLang="en-US" b="1" dirty="0"/>
          </a:p>
          <a:p>
            <a:pPr eaLnBrk="1" hangingPunct="1">
              <a:buNone/>
            </a:pPr>
            <a:r>
              <a:rPr lang="en-US" altLang="zh-CN" b="1" dirty="0"/>
              <a:t>(4)“DMA</a:t>
            </a:r>
            <a:r>
              <a:rPr lang="zh-CN" altLang="en-US" b="1" dirty="0"/>
              <a:t>请求”标志</a:t>
            </a:r>
            <a:endParaRPr lang="zh-CN" altLang="en-US" b="1" dirty="0"/>
          </a:p>
          <a:p>
            <a:pPr eaLnBrk="1" hangingPunct="1">
              <a:buNone/>
            </a:pPr>
            <a:r>
              <a:rPr lang="en-US" altLang="zh-CN" b="1" dirty="0"/>
              <a:t>(5)“</a:t>
            </a:r>
            <a:r>
              <a:rPr lang="zh-CN" altLang="en-US" b="1" dirty="0"/>
              <a:t>控制</a:t>
            </a:r>
            <a:r>
              <a:rPr lang="en-US" altLang="zh-CN" b="1" dirty="0"/>
              <a:t>/</a:t>
            </a:r>
            <a:r>
              <a:rPr lang="zh-CN" altLang="en-US" b="1" dirty="0"/>
              <a:t>状态”逻辑</a:t>
            </a:r>
            <a:endParaRPr lang="zh-CN" altLang="en-US" b="1" dirty="0"/>
          </a:p>
          <a:p>
            <a:pPr eaLnBrk="1" hangingPunct="1">
              <a:buNone/>
            </a:pPr>
            <a:r>
              <a:rPr lang="en-US" altLang="zh-CN" b="1" dirty="0"/>
              <a:t>(6)</a:t>
            </a:r>
            <a:r>
              <a:rPr lang="zh-CN" altLang="en-US" b="1" dirty="0"/>
              <a:t>中断机构</a:t>
            </a:r>
            <a:endParaRPr lang="zh-CN" altLang="en-US" b="1" dirty="0"/>
          </a:p>
          <a:p>
            <a:pPr eaLnBrk="1" hangingPunct="1"/>
            <a:endParaRPr lang="en-US" altLang="zh-CN" b="1" dirty="0"/>
          </a:p>
        </p:txBody>
      </p:sp>
      <p:pic>
        <p:nvPicPr>
          <p:cNvPr id="8197" name="Picture 4" descr="8a14">
            <a:hlinkClick r:id="rId1" action="ppaction://hlinkfile"/>
          </p:cNvPr>
          <p:cNvPicPr>
            <a:picLocks noChangeAspect="1"/>
          </p:cNvPicPr>
          <p:nvPr/>
        </p:nvPicPr>
        <p:blipFill>
          <a:blip r:embed="rId2"/>
          <a:stretch>
            <a:fillRect/>
          </a:stretch>
        </p:blipFill>
        <p:spPr>
          <a:xfrm>
            <a:off x="539750" y="2205038"/>
            <a:ext cx="7775575" cy="39592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 calcmode="lin" valueType="num">
                                      <p:cBhvr additive="base">
                                        <p:cTn id="7" dur="500" fill="hold"/>
                                        <p:tgtEl>
                                          <p:spTgt spid="8197"/>
                                        </p:tgtEl>
                                        <p:attrNameLst>
                                          <p:attrName>ppt_x</p:attrName>
                                        </p:attrNameLst>
                                      </p:cBhvr>
                                      <p:tavLst>
                                        <p:tav tm="0">
                                          <p:val>
                                            <p:strVal val="#ppt_x"/>
                                          </p:val>
                                        </p:tav>
                                        <p:tav tm="100000">
                                          <p:val>
                                            <p:strVal val="#ppt_x"/>
                                          </p:val>
                                        </p:tav>
                                      </p:tavLst>
                                    </p:anim>
                                    <p:anim calcmode="lin" valueType="num">
                                      <p:cBhvr additive="base">
                                        <p:cTn id="8" dur="500" fill="hold"/>
                                        <p:tgtEl>
                                          <p:spTgt spid="81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8197"/>
                                        </p:tgtEl>
                                        <p:attrNameLst>
                                          <p:attrName>ppt_x</p:attrName>
                                        </p:attrNameLst>
                                      </p:cBhvr>
                                      <p:tavLst>
                                        <p:tav tm="0">
                                          <p:val>
                                            <p:strVal val="ppt_x"/>
                                          </p:val>
                                        </p:tav>
                                        <p:tav tm="100000">
                                          <p:val>
                                            <p:strVal val="ppt_x"/>
                                          </p:val>
                                        </p:tav>
                                      </p:tavLst>
                                    </p:anim>
                                    <p:anim calcmode="lin" valueType="num">
                                      <p:cBhvr additive="base">
                                        <p:cTn id="13" dur="500"/>
                                        <p:tgtEl>
                                          <p:spTgt spid="8197"/>
                                        </p:tgtEl>
                                        <p:attrNameLst>
                                          <p:attrName>ppt_y</p:attrName>
                                        </p:attrNameLst>
                                      </p:cBhvr>
                                      <p:tavLst>
                                        <p:tav tm="0">
                                          <p:val>
                                            <p:strVal val="ppt_y"/>
                                          </p:val>
                                        </p:tav>
                                        <p:tav tm="100000">
                                          <p:val>
                                            <p:strVal val="1+ppt_h/2"/>
                                          </p:val>
                                        </p:tav>
                                      </p:tavLst>
                                    </p:anim>
                                    <p:set>
                                      <p:cBhvr>
                                        <p:cTn id="14" dur="1" fill="hold">
                                          <p:stCondLst>
                                            <p:cond delay="499"/>
                                          </p:stCondLst>
                                        </p:cTn>
                                        <p:tgtEl>
                                          <p:spTgt spid="8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11266" name="Rectangle 2"/>
          <p:cNvSpPr>
            <a:spLocks noGrp="1"/>
          </p:cNvSpPr>
          <p:nvPr>
            <p:ph type="title" idx="4294967295"/>
          </p:nvPr>
        </p:nvSpPr>
        <p:spPr>
          <a:xfrm>
            <a:off x="457200" y="122238"/>
            <a:ext cx="7786688" cy="1295400"/>
          </a:xfrm>
          <a:ln/>
        </p:spPr>
        <p:txBody>
          <a:bodyPr wrap="square" anchor="b"/>
          <a:p>
            <a:pPr eaLnBrk="1" hangingPunct="1"/>
            <a:r>
              <a:rPr lang="en-US" altLang="zh-CN" dirty="0"/>
              <a:t>8.4.3DMA</a:t>
            </a:r>
            <a:r>
              <a:rPr lang="zh-CN" altLang="en-US" dirty="0"/>
              <a:t>传送一个数据的过程</a:t>
            </a:r>
            <a:endParaRPr lang="zh-CN" altLang="en-US" dirty="0"/>
          </a:p>
        </p:txBody>
      </p:sp>
      <p:sp>
        <p:nvSpPr>
          <p:cNvPr id="11267" name="Rectangle 3"/>
          <p:cNvSpPr>
            <a:spLocks noGrp="1"/>
          </p:cNvSpPr>
          <p:nvPr>
            <p:ph type="body" idx="4294967295"/>
          </p:nvPr>
        </p:nvSpPr>
        <p:spPr>
          <a:xfrm>
            <a:off x="468313" y="1628775"/>
            <a:ext cx="7772400" cy="4648200"/>
          </a:xfrm>
          <a:ln/>
        </p:spPr>
        <p:txBody>
          <a:bodyPr wrap="square" anchor="t"/>
          <a:p>
            <a:pPr eaLnBrk="1" hangingPunct="1">
              <a:lnSpc>
                <a:spcPct val="90000"/>
              </a:lnSpc>
            </a:pPr>
            <a:r>
              <a:rPr lang="zh-CN" altLang="en-US" dirty="0"/>
              <a:t>传送一个数据块可以分为三个阶段。</a:t>
            </a:r>
            <a:endParaRPr lang="zh-CN" altLang="en-US" dirty="0"/>
          </a:p>
          <a:p>
            <a:pPr lvl="1" eaLnBrk="1" hangingPunct="1">
              <a:lnSpc>
                <a:spcPct val="90000"/>
              </a:lnSpc>
            </a:pPr>
            <a:r>
              <a:rPr lang="zh-CN" altLang="en-US" dirty="0"/>
              <a:t>第一阶段是进行初始化，即</a:t>
            </a:r>
            <a:r>
              <a:rPr lang="en-US" altLang="zh-CN" dirty="0"/>
              <a:t>CPU</a:t>
            </a:r>
            <a:r>
              <a:rPr lang="zh-CN" altLang="en-US" dirty="0"/>
              <a:t>通过程序</a:t>
            </a:r>
            <a:r>
              <a:rPr lang="en-US" altLang="zh-CN" dirty="0"/>
              <a:t>I</a:t>
            </a:r>
            <a:r>
              <a:rPr lang="zh-CN" altLang="en-US" dirty="0"/>
              <a:t>／</a:t>
            </a:r>
            <a:r>
              <a:rPr lang="en-US" altLang="zh-CN" dirty="0"/>
              <a:t>O</a:t>
            </a:r>
            <a:r>
              <a:rPr lang="zh-CN" altLang="en-US" dirty="0"/>
              <a:t>的方式给</a:t>
            </a:r>
            <a:r>
              <a:rPr lang="en-US" altLang="zh-CN" dirty="0"/>
              <a:t>DMA</a:t>
            </a:r>
            <a:r>
              <a:rPr lang="zh-CN" altLang="en-US" dirty="0"/>
              <a:t>控制器预置初值，取状态和送传送需要的有关参数。</a:t>
            </a:r>
            <a:endParaRPr lang="zh-CN" altLang="en-US" dirty="0"/>
          </a:p>
          <a:p>
            <a:pPr lvl="1" eaLnBrk="1" hangingPunct="1">
              <a:lnSpc>
                <a:spcPct val="90000"/>
              </a:lnSpc>
            </a:pPr>
            <a:r>
              <a:rPr lang="zh-CN" altLang="en-US" dirty="0"/>
              <a:t>第二阶段由</a:t>
            </a:r>
            <a:r>
              <a:rPr lang="en-US" altLang="zh-CN" dirty="0"/>
              <a:t>DMA</a:t>
            </a:r>
            <a:r>
              <a:rPr lang="zh-CN" altLang="en-US" dirty="0"/>
              <a:t>控制器控制外设与主存之间的数据交换。</a:t>
            </a:r>
            <a:endParaRPr lang="zh-CN" altLang="en-US" dirty="0"/>
          </a:p>
          <a:p>
            <a:pPr lvl="1" eaLnBrk="1" hangingPunct="1">
              <a:lnSpc>
                <a:spcPct val="90000"/>
              </a:lnSpc>
            </a:pPr>
            <a:r>
              <a:rPr lang="zh-CN" altLang="en-US" dirty="0"/>
              <a:t>第三阶段即</a:t>
            </a:r>
            <a:r>
              <a:rPr lang="en-US" altLang="zh-CN" dirty="0"/>
              <a:t>CPU</a:t>
            </a:r>
            <a:r>
              <a:rPr lang="zh-CN" altLang="en-US" dirty="0"/>
              <a:t>中断原程序后进行后处理。若需要继续交换数据，则又要对</a:t>
            </a:r>
            <a:r>
              <a:rPr lang="en-US" altLang="zh-CN" dirty="0"/>
              <a:t>DMA</a:t>
            </a:r>
            <a:r>
              <a:rPr lang="zh-CN" altLang="en-US" dirty="0"/>
              <a:t>进行初始化；若不需要交换数据，则停止外设；若为出错，则转错误诊断及处理程序。 </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13314" name="Rectangle 2"/>
          <p:cNvSpPr>
            <a:spLocks noGrp="1"/>
          </p:cNvSpPr>
          <p:nvPr>
            <p:ph type="title" idx="4294967295"/>
          </p:nvPr>
        </p:nvSpPr>
        <p:spPr>
          <a:xfrm>
            <a:off x="457200" y="122238"/>
            <a:ext cx="7786688" cy="1295400"/>
          </a:xfrm>
          <a:ln/>
        </p:spPr>
        <p:txBody>
          <a:bodyPr wrap="square" anchor="b"/>
          <a:p>
            <a:pPr eaLnBrk="1" hangingPunct="1"/>
            <a:r>
              <a:rPr lang="en-US" altLang="zh-CN" dirty="0"/>
              <a:t>8.4.3DMA</a:t>
            </a:r>
            <a:r>
              <a:rPr lang="zh-CN" altLang="en-US" dirty="0"/>
              <a:t>传送一个数据的过程</a:t>
            </a:r>
            <a:endParaRPr lang="zh-CN" altLang="en-US" dirty="0"/>
          </a:p>
        </p:txBody>
      </p:sp>
      <p:sp>
        <p:nvSpPr>
          <p:cNvPr id="13315" name="Rectangle 3"/>
          <p:cNvSpPr>
            <a:spLocks noGrp="1"/>
          </p:cNvSpPr>
          <p:nvPr>
            <p:ph type="body" idx="4294967295"/>
          </p:nvPr>
        </p:nvSpPr>
        <p:spPr>
          <a:xfrm>
            <a:off x="468313" y="1628775"/>
            <a:ext cx="7772400" cy="4648200"/>
          </a:xfrm>
          <a:ln/>
        </p:spPr>
        <p:txBody>
          <a:bodyPr wrap="square" anchor="t"/>
          <a:p>
            <a:pPr eaLnBrk="1" hangingPunct="1">
              <a:lnSpc>
                <a:spcPct val="90000"/>
              </a:lnSpc>
            </a:pPr>
            <a:r>
              <a:rPr lang="zh-CN" altLang="en-US" dirty="0"/>
              <a:t>第二阶段可分为：</a:t>
            </a:r>
            <a:endParaRPr lang="zh-CN" altLang="en-US" dirty="0"/>
          </a:p>
          <a:p>
            <a:pPr lvl="1" eaLnBrk="1" hangingPunct="1">
              <a:lnSpc>
                <a:spcPct val="125000"/>
              </a:lnSpc>
            </a:pPr>
            <a:r>
              <a:rPr lang="en-US" altLang="zh-CN" dirty="0">
                <a:latin typeface="Times New Roman" panose="02020603050405020304" pitchFamily="2" charset="0"/>
              </a:rPr>
              <a:t>DMA</a:t>
            </a:r>
            <a:r>
              <a:rPr lang="zh-CN" altLang="en-US" dirty="0">
                <a:latin typeface="Times New Roman" panose="02020603050405020304" pitchFamily="2" charset="0"/>
              </a:rPr>
              <a:t>请求</a:t>
            </a:r>
            <a:endParaRPr lang="zh-CN" altLang="en-US" dirty="0">
              <a:latin typeface="Times New Roman" panose="02020603050405020304" pitchFamily="2" charset="0"/>
            </a:endParaRPr>
          </a:p>
          <a:p>
            <a:pPr lvl="1" eaLnBrk="1" hangingPunct="1">
              <a:lnSpc>
                <a:spcPct val="125000"/>
              </a:lnSpc>
            </a:pPr>
            <a:r>
              <a:rPr lang="en-US" altLang="zh-CN" dirty="0">
                <a:latin typeface="Times New Roman" panose="02020603050405020304" pitchFamily="2" charset="0"/>
              </a:rPr>
              <a:t>DMA</a:t>
            </a:r>
            <a:r>
              <a:rPr lang="zh-CN" altLang="en-US" dirty="0">
                <a:latin typeface="Times New Roman" panose="02020603050405020304" pitchFamily="2" charset="0"/>
              </a:rPr>
              <a:t>响应</a:t>
            </a:r>
            <a:endParaRPr lang="zh-CN" altLang="en-US" dirty="0">
              <a:latin typeface="Times New Roman" panose="02020603050405020304" pitchFamily="2" charset="0"/>
            </a:endParaRPr>
          </a:p>
          <a:p>
            <a:pPr lvl="2" eaLnBrk="1" hangingPunct="1">
              <a:lnSpc>
                <a:spcPct val="125000"/>
              </a:lnSpc>
              <a:buNone/>
            </a:pPr>
            <a:r>
              <a:rPr lang="zh-CN" altLang="en-US" sz="2200" dirty="0">
                <a:latin typeface="Times New Roman" panose="02020603050405020304" pitchFamily="2" charset="0"/>
              </a:rPr>
              <a:t>当前总线周期结束后，暂停</a:t>
            </a:r>
            <a:r>
              <a:rPr lang="en-US" altLang="zh-CN" sz="2200" dirty="0">
                <a:latin typeface="Times New Roman" panose="02020603050405020304" pitchFamily="2" charset="0"/>
              </a:rPr>
              <a:t>CPU</a:t>
            </a:r>
            <a:r>
              <a:rPr lang="zh-CN" altLang="en-US" sz="2200" dirty="0">
                <a:latin typeface="Times New Roman" panose="02020603050405020304" pitchFamily="2" charset="0"/>
              </a:rPr>
              <a:t>对系统总线的控制与使用，控制权交给</a:t>
            </a:r>
            <a:r>
              <a:rPr lang="en-US" altLang="zh-CN" sz="2200" dirty="0">
                <a:latin typeface="Times New Roman" panose="02020603050405020304" pitchFamily="2" charset="0"/>
              </a:rPr>
              <a:t>DMA</a:t>
            </a:r>
            <a:r>
              <a:rPr lang="zh-CN" altLang="en-US" sz="2200" dirty="0">
                <a:latin typeface="Times New Roman" panose="02020603050405020304" pitchFamily="2" charset="0"/>
              </a:rPr>
              <a:t>控制器</a:t>
            </a:r>
            <a:endParaRPr lang="zh-CN" altLang="en-US" sz="2200" dirty="0">
              <a:latin typeface="Times New Roman" panose="02020603050405020304" pitchFamily="2" charset="0"/>
            </a:endParaRPr>
          </a:p>
          <a:p>
            <a:pPr lvl="1" eaLnBrk="1" hangingPunct="1">
              <a:lnSpc>
                <a:spcPct val="125000"/>
              </a:lnSpc>
            </a:pPr>
            <a:r>
              <a:rPr lang="en-US" altLang="zh-CN" dirty="0">
                <a:latin typeface="Times New Roman" panose="02020603050405020304" pitchFamily="2" charset="0"/>
              </a:rPr>
              <a:t>DMA</a:t>
            </a:r>
            <a:r>
              <a:rPr lang="zh-CN" altLang="en-US" dirty="0">
                <a:latin typeface="Times New Roman" panose="02020603050405020304" pitchFamily="2" charset="0"/>
              </a:rPr>
              <a:t>传送</a:t>
            </a:r>
            <a:endParaRPr lang="zh-CN" altLang="en-US" dirty="0">
              <a:latin typeface="Times New Roman" panose="02020603050405020304" pitchFamily="2" charset="0"/>
            </a:endParaRPr>
          </a:p>
          <a:p>
            <a:pPr lvl="2" eaLnBrk="1" hangingPunct="1">
              <a:lnSpc>
                <a:spcPct val="125000"/>
              </a:lnSpc>
              <a:buNone/>
            </a:pPr>
            <a:r>
              <a:rPr lang="zh-CN" altLang="en-US" sz="2200" dirty="0">
                <a:latin typeface="Times New Roman" panose="02020603050405020304" pitchFamily="2" charset="0"/>
              </a:rPr>
              <a:t>控制地址，读写控制信号；修改地址指针；块长计数器减1；</a:t>
            </a:r>
            <a:r>
              <a:rPr lang="en-US" altLang="zh-CN" sz="2200" dirty="0">
                <a:latin typeface="Times New Roman" panose="02020603050405020304" pitchFamily="2" charset="0"/>
              </a:rPr>
              <a:t>(DMA</a:t>
            </a:r>
            <a:r>
              <a:rPr lang="zh-CN" altLang="en-US" sz="2200" dirty="0">
                <a:latin typeface="Times New Roman" panose="02020603050405020304" pitchFamily="2" charset="0"/>
              </a:rPr>
              <a:t>请求重发</a:t>
            </a:r>
            <a:r>
              <a:rPr lang="en-US" altLang="zh-CN" sz="2200" dirty="0">
                <a:latin typeface="Times New Roman" panose="02020603050405020304" pitchFamily="2" charset="0"/>
              </a:rPr>
              <a:t>)</a:t>
            </a:r>
            <a:endParaRPr lang="en-US" altLang="zh-CN" sz="2200" dirty="0">
              <a:latin typeface="Times New Roman" panose="02020603050405020304"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14338" name="Rectangle 2"/>
          <p:cNvSpPr>
            <a:spLocks noGrp="1"/>
          </p:cNvSpPr>
          <p:nvPr>
            <p:ph type="title" idx="4294967295"/>
          </p:nvPr>
        </p:nvSpPr>
        <p:spPr>
          <a:ln/>
        </p:spPr>
        <p:txBody>
          <a:bodyPr wrap="square" anchor="b"/>
          <a:p>
            <a:pPr eaLnBrk="1" hangingPunct="1"/>
            <a:r>
              <a:rPr lang="en-US" altLang="zh-CN" dirty="0"/>
              <a:t>8.4.3DMA</a:t>
            </a:r>
            <a:r>
              <a:rPr lang="zh-CN" altLang="en-US" dirty="0"/>
              <a:t>传送一个数据的过程</a:t>
            </a:r>
            <a:endParaRPr lang="zh-CN" altLang="en-US" dirty="0"/>
          </a:p>
        </p:txBody>
      </p:sp>
      <p:pic>
        <p:nvPicPr>
          <p:cNvPr id="14339" name="Picture 3" descr="jxnr81">
            <a:hlinkClick r:id="rId1" action="ppaction://hlinkfile"/>
          </p:cNvPr>
          <p:cNvPicPr>
            <a:picLocks noGrp="1" noChangeAspect="1"/>
          </p:cNvPicPr>
          <p:nvPr>
            <p:ph type="body" idx="4294967295"/>
          </p:nvPr>
        </p:nvPicPr>
        <p:blipFill>
          <a:blip r:embed="rId2"/>
          <a:stretch>
            <a:fillRect/>
          </a:stretch>
        </p:blipFill>
        <p:spPr>
          <a:xfrm>
            <a:off x="4643438" y="1700213"/>
            <a:ext cx="3063875" cy="4411662"/>
          </a:xfrm>
          <a:ln/>
        </p:spPr>
      </p:pic>
      <p:sp>
        <p:nvSpPr>
          <p:cNvPr id="14340" name="Text Box 4"/>
          <p:cNvSpPr txBox="1"/>
          <p:nvPr/>
        </p:nvSpPr>
        <p:spPr>
          <a:xfrm>
            <a:off x="900113" y="1916113"/>
            <a:ext cx="3600450" cy="3387725"/>
          </a:xfrm>
          <a:prstGeom prst="rect">
            <a:avLst/>
          </a:prstGeom>
          <a:noFill/>
          <a:ln w="9525">
            <a:noFill/>
          </a:ln>
        </p:spPr>
        <p:txBody>
          <a:bodyPr anchor="t">
            <a:spAutoFit/>
          </a:bodyPr>
          <a:p>
            <a:r>
              <a:rPr lang="en-US" altLang="zh-CN" sz="3600" dirty="0">
                <a:latin typeface="Arial" panose="020B0604020202020204" pitchFamily="34" charset="0"/>
                <a:ea typeface="宋体" panose="02010600030101010101" pitchFamily="2" charset="-122"/>
              </a:rPr>
              <a:t>2</a:t>
            </a:r>
            <a:r>
              <a:rPr lang="zh-CN" altLang="en-US" sz="3600" dirty="0">
                <a:latin typeface="Arial" panose="020B0604020202020204" pitchFamily="34" charset="0"/>
                <a:ea typeface="宋体" panose="02010600030101010101" pitchFamily="2" charset="-122"/>
              </a:rPr>
              <a:t>、传送过程</a:t>
            </a:r>
            <a:endParaRPr lang="zh-CN" altLang="en-US" sz="3600" dirty="0">
              <a:latin typeface="Arial" panose="020B0604020202020204" pitchFamily="34" charset="0"/>
              <a:ea typeface="宋体" panose="02010600030101010101" pitchFamily="2" charset="-122"/>
            </a:endParaRPr>
          </a:p>
          <a:p>
            <a:r>
              <a:rPr lang="zh-CN" altLang="en-US" sz="3600" dirty="0">
                <a:latin typeface="Arial" panose="020B0604020202020204" pitchFamily="34" charset="0"/>
                <a:ea typeface="宋体" panose="02010600030101010101" pitchFamily="2" charset="-122"/>
              </a:rPr>
              <a:t>       当外设有</a:t>
            </a:r>
            <a:r>
              <a:rPr lang="en-US" altLang="zh-CN" sz="3600" dirty="0">
                <a:latin typeface="Arial" panose="020B0604020202020204" pitchFamily="34" charset="0"/>
                <a:ea typeface="宋体" panose="02010600030101010101" pitchFamily="2" charset="-122"/>
              </a:rPr>
              <a:t>DMA</a:t>
            </a:r>
            <a:r>
              <a:rPr lang="zh-CN" altLang="en-US" sz="3600" dirty="0">
                <a:latin typeface="Arial" panose="020B0604020202020204" pitchFamily="34" charset="0"/>
                <a:ea typeface="宋体" panose="02010600030101010101" pitchFamily="2" charset="-122"/>
              </a:rPr>
              <a:t>请求时，通常</a:t>
            </a:r>
            <a:r>
              <a:rPr lang="en-US" altLang="zh-CN" sz="3600" dirty="0">
                <a:latin typeface="Arial" panose="020B0604020202020204" pitchFamily="34" charset="0"/>
                <a:ea typeface="宋体" panose="02010600030101010101" pitchFamily="2" charset="-122"/>
              </a:rPr>
              <a:t>CPU</a:t>
            </a:r>
            <a:r>
              <a:rPr lang="zh-CN" altLang="en-US" sz="3600" dirty="0">
                <a:latin typeface="Arial" panose="020B0604020202020204" pitchFamily="34" charset="0"/>
                <a:ea typeface="宋体" panose="02010600030101010101" pitchFamily="2" charset="-122"/>
              </a:rPr>
              <a:t>在</a:t>
            </a:r>
            <a:r>
              <a:rPr lang="zh-CN" altLang="en-US" sz="3600" dirty="0">
                <a:solidFill>
                  <a:srgbClr val="FF0000"/>
                </a:solidFill>
                <a:latin typeface="Arial" panose="020B0604020202020204" pitchFamily="34" charset="0"/>
                <a:ea typeface="宋体" panose="02010600030101010101" pitchFamily="2" charset="-122"/>
              </a:rPr>
              <a:t>本机器周期结束后</a:t>
            </a:r>
            <a:r>
              <a:rPr lang="zh-CN" altLang="en-US" sz="3600" dirty="0">
                <a:latin typeface="Arial" panose="020B0604020202020204" pitchFamily="34" charset="0"/>
                <a:ea typeface="宋体" panose="02010600030101010101" pitchFamily="2" charset="-122"/>
              </a:rPr>
              <a:t>，响应</a:t>
            </a:r>
            <a:r>
              <a:rPr lang="en-US" altLang="zh-CN" sz="3600" dirty="0">
                <a:latin typeface="Arial" panose="020B0604020202020204" pitchFamily="34" charset="0"/>
                <a:ea typeface="宋体" panose="02010600030101010101" pitchFamily="2" charset="-122"/>
              </a:rPr>
              <a:t>DMA</a:t>
            </a:r>
            <a:r>
              <a:rPr lang="zh-CN" altLang="en-US" sz="3600" dirty="0">
                <a:latin typeface="Arial" panose="020B0604020202020204" pitchFamily="34" charset="0"/>
                <a:ea typeface="宋体" panose="02010600030101010101" pitchFamily="2" charset="-122"/>
              </a:rPr>
              <a:t>请求。</a:t>
            </a:r>
            <a:endParaRPr lang="zh-CN" altLang="en-US" sz="3600" dirty="0">
              <a:latin typeface="Arial" panose="020B0604020202020204" pitchFamily="34" charset="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panose="020B0604020202020204" pitchFamily="34" charset="0"/>
                <a:ea typeface="宋体" panose="02010600030101010101" pitchFamily="2" charset="-122"/>
              </a:rPr>
            </a:fld>
            <a:endParaRPr lang="en-US" altLang="zh-CN" sz="1000" dirty="0">
              <a:latin typeface="Arial" panose="020B0604020202020204" pitchFamily="34" charset="0"/>
              <a:ea typeface="宋体" panose="02010600030101010101" pitchFamily="2" charset="-122"/>
            </a:endParaRPr>
          </a:p>
        </p:txBody>
      </p:sp>
      <p:sp>
        <p:nvSpPr>
          <p:cNvPr id="15362" name="Rectangle 2"/>
          <p:cNvSpPr>
            <a:spLocks noGrp="1"/>
          </p:cNvSpPr>
          <p:nvPr>
            <p:ph type="title" idx="4294967295"/>
          </p:nvPr>
        </p:nvSpPr>
        <p:spPr>
          <a:xfrm>
            <a:off x="457200" y="122238"/>
            <a:ext cx="7786688" cy="1295400"/>
          </a:xfrm>
          <a:ln/>
        </p:spPr>
        <p:txBody>
          <a:bodyPr wrap="square" anchor="b"/>
          <a:p>
            <a:pPr eaLnBrk="1" hangingPunct="1"/>
            <a:r>
              <a:rPr lang="en-US" altLang="zh-CN" dirty="0"/>
              <a:t>8.4.3DMA</a:t>
            </a:r>
            <a:r>
              <a:rPr lang="zh-CN" altLang="en-US" dirty="0"/>
              <a:t>传送一个数据的过程</a:t>
            </a:r>
            <a:endParaRPr lang="zh-CN" altLang="en-US" dirty="0"/>
          </a:p>
        </p:txBody>
      </p:sp>
      <p:sp>
        <p:nvSpPr>
          <p:cNvPr id="15363" name="Rectangle 3"/>
          <p:cNvSpPr>
            <a:spLocks noGrp="1"/>
          </p:cNvSpPr>
          <p:nvPr>
            <p:ph type="body" idx="4294967295"/>
          </p:nvPr>
        </p:nvSpPr>
        <p:spPr>
          <a:xfrm>
            <a:off x="469900" y="1628775"/>
            <a:ext cx="8675688" cy="4648200"/>
          </a:xfrm>
          <a:ln/>
        </p:spPr>
        <p:txBody>
          <a:bodyPr wrap="square" anchor="t"/>
          <a:p>
            <a:pPr eaLnBrk="1" hangingPunct="1"/>
            <a:r>
              <a:rPr lang="en-US" altLang="zh-CN" dirty="0"/>
              <a:t>DMA</a:t>
            </a:r>
            <a:r>
              <a:rPr lang="zh-CN" altLang="en-US" dirty="0"/>
              <a:t>的特点：</a:t>
            </a:r>
            <a:endParaRPr lang="zh-CN" altLang="en-US" dirty="0"/>
          </a:p>
          <a:p>
            <a:pPr lvl="1" eaLnBrk="1" hangingPunct="1">
              <a:lnSpc>
                <a:spcPct val="125000"/>
              </a:lnSpc>
            </a:pPr>
            <a:r>
              <a:rPr lang="zh-CN" altLang="en-US" sz="2400" dirty="0">
                <a:latin typeface="Times New Roman" panose="02020603050405020304" pitchFamily="2" charset="0"/>
              </a:rPr>
              <a:t>它使主存与</a:t>
            </a:r>
            <a:r>
              <a:rPr lang="en-US" altLang="zh-CN" sz="2400" dirty="0">
                <a:latin typeface="Times New Roman" panose="02020603050405020304" pitchFamily="2" charset="0"/>
              </a:rPr>
              <a:t>CPU</a:t>
            </a:r>
            <a:r>
              <a:rPr lang="zh-CN" altLang="en-US" sz="2400" dirty="0">
                <a:latin typeface="Times New Roman" panose="02020603050405020304" pitchFamily="2" charset="0"/>
              </a:rPr>
              <a:t>的固定联系脱钩，主存既可以被</a:t>
            </a:r>
            <a:r>
              <a:rPr lang="en-US" altLang="zh-CN" sz="2400" dirty="0">
                <a:latin typeface="Times New Roman" panose="02020603050405020304" pitchFamily="2" charset="0"/>
              </a:rPr>
              <a:t>CPU</a:t>
            </a:r>
            <a:r>
              <a:rPr lang="zh-CN" altLang="en-US" sz="2400" dirty="0">
                <a:latin typeface="Times New Roman" panose="02020603050405020304" pitchFamily="2" charset="0"/>
              </a:rPr>
              <a:t>访问，又可被外设访问</a:t>
            </a:r>
            <a:endParaRPr lang="en-US" altLang="zh-CN" sz="2400" dirty="0">
              <a:latin typeface="Times New Roman" panose="02020603050405020304" pitchFamily="2" charset="0"/>
            </a:endParaRPr>
          </a:p>
          <a:p>
            <a:pPr lvl="1" eaLnBrk="1" hangingPunct="1">
              <a:lnSpc>
                <a:spcPct val="125000"/>
              </a:lnSpc>
            </a:pPr>
            <a:r>
              <a:rPr lang="zh-CN" altLang="en-US" sz="2400" dirty="0">
                <a:latin typeface="Times New Roman" panose="02020603050405020304" pitchFamily="2" charset="0"/>
              </a:rPr>
              <a:t>在数据块传送时，主存地址的确定、传送数据的计数等都由硬件电路直接实现；</a:t>
            </a:r>
            <a:endParaRPr lang="en-US" altLang="zh-CN" sz="2400" dirty="0">
              <a:latin typeface="Times New Roman" panose="02020603050405020304" pitchFamily="2" charset="0"/>
            </a:endParaRPr>
          </a:p>
          <a:p>
            <a:pPr lvl="1" eaLnBrk="1" hangingPunct="1">
              <a:lnSpc>
                <a:spcPct val="125000"/>
              </a:lnSpc>
            </a:pPr>
            <a:r>
              <a:rPr lang="zh-CN" altLang="en-US" sz="2400" dirty="0">
                <a:latin typeface="Times New Roman" panose="02020603050405020304" pitchFamily="2" charset="0"/>
              </a:rPr>
              <a:t>主存中要开辟专用缓冲区，及时供给和接收外设的数据；</a:t>
            </a:r>
            <a:endParaRPr lang="en-US" altLang="zh-CN" sz="2400" dirty="0">
              <a:latin typeface="Times New Roman" panose="02020603050405020304" pitchFamily="2" charset="0"/>
            </a:endParaRPr>
          </a:p>
          <a:p>
            <a:pPr lvl="1" eaLnBrk="1" hangingPunct="1">
              <a:lnSpc>
                <a:spcPct val="125000"/>
              </a:lnSpc>
            </a:pPr>
            <a:r>
              <a:rPr lang="en-US" altLang="zh-CN" sz="2400" dirty="0">
                <a:latin typeface="Times New Roman" panose="02020603050405020304" pitchFamily="2" charset="0"/>
              </a:rPr>
              <a:t>DMA</a:t>
            </a:r>
            <a:r>
              <a:rPr lang="zh-CN" altLang="en-US" sz="2400" dirty="0">
                <a:latin typeface="Times New Roman" panose="02020603050405020304" pitchFamily="2" charset="0"/>
              </a:rPr>
              <a:t>传送速度快，</a:t>
            </a:r>
            <a:r>
              <a:rPr lang="en-US" altLang="zh-CN" sz="2400" dirty="0">
                <a:latin typeface="Times New Roman" panose="02020603050405020304" pitchFamily="2" charset="0"/>
              </a:rPr>
              <a:t>CPU</a:t>
            </a:r>
            <a:r>
              <a:rPr lang="zh-CN" altLang="en-US" sz="2400" dirty="0">
                <a:latin typeface="Times New Roman" panose="02020603050405020304" pitchFamily="2" charset="0"/>
              </a:rPr>
              <a:t>和外设并行工作，提高系统效率；</a:t>
            </a:r>
            <a:endParaRPr lang="en-US" altLang="zh-CN" sz="2400" dirty="0">
              <a:latin typeface="Times New Roman" panose="02020603050405020304" pitchFamily="2" charset="0"/>
            </a:endParaRPr>
          </a:p>
          <a:p>
            <a:pPr lvl="1" eaLnBrk="1" hangingPunct="1">
              <a:lnSpc>
                <a:spcPct val="125000"/>
              </a:lnSpc>
            </a:pPr>
            <a:r>
              <a:rPr lang="en-US" altLang="zh-CN" sz="2400" dirty="0">
                <a:solidFill>
                  <a:srgbClr val="FF0000"/>
                </a:solidFill>
                <a:latin typeface="Times New Roman" panose="02020603050405020304" pitchFamily="2" charset="0"/>
              </a:rPr>
              <a:t>DMA</a:t>
            </a:r>
            <a:r>
              <a:rPr lang="zh-CN" altLang="en-US" sz="2400" dirty="0">
                <a:solidFill>
                  <a:srgbClr val="FF0000"/>
                </a:solidFill>
                <a:latin typeface="Times New Roman" panose="02020603050405020304" pitchFamily="2" charset="0"/>
              </a:rPr>
              <a:t>在传送开始前要通过程序进行预处理，结束后要通过中断方式进行后处理。</a:t>
            </a:r>
            <a:endParaRPr lang="en-US" altLang="zh-CN" sz="2400" dirty="0">
              <a:solidFill>
                <a:srgbClr val="FF0000"/>
              </a:solidFill>
              <a:latin typeface="Times New Roman" panose="02020603050405020304" pitchFamily="2" charset="0"/>
            </a:endParaRPr>
          </a:p>
        </p:txBody>
      </p:sp>
    </p:spTree>
  </p:cSld>
  <p:clrMapOvr>
    <a:masterClrMapping/>
  </p:clrMapOvr>
</p:sld>
</file>

<file path=ppt/theme/theme1.xml><?xml version="1.0" encoding="utf-8"?>
<a:theme xmlns:a="http://schemas.openxmlformats.org/drawingml/2006/main" name="Network">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etwork">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5371</Words>
  <Application>WPS 演示</Application>
  <PresentationFormat>全屏显示(4:3)</PresentationFormat>
  <Paragraphs>317</Paragraphs>
  <Slides>38</Slides>
  <Notes>1</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38</vt:i4>
      </vt:variant>
    </vt:vector>
  </HeadingPairs>
  <TitlesOfParts>
    <vt:vector size="48" baseType="lpstr">
      <vt:lpstr>Arial</vt:lpstr>
      <vt:lpstr>宋体</vt:lpstr>
      <vt:lpstr>Wingdings</vt:lpstr>
      <vt:lpstr>Times New Roman</vt:lpstr>
      <vt:lpstr>隶书</vt:lpstr>
      <vt:lpstr>微软雅黑</vt:lpstr>
      <vt:lpstr>Calibri</vt:lpstr>
      <vt:lpstr>Arial Unicode MS</vt:lpstr>
      <vt:lpstr>Network</vt:lpstr>
      <vt:lpstr>1_Network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Ningbo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输入输出系统</dc:title>
  <dc:creator>杨旭东</dc:creator>
  <cp:lastModifiedBy>Kukukukiki</cp:lastModifiedBy>
  <cp:revision>110</cp:revision>
  <dcterms:created xsi:type="dcterms:W3CDTF">2008-05-19T20:46:22Z</dcterms:created>
  <dcterms:modified xsi:type="dcterms:W3CDTF">2020-03-23T08:16:19Z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