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2" r:id="rId7"/>
    <p:sldId id="366" r:id="rId8"/>
    <p:sldId id="365" r:id="rId9"/>
    <p:sldId id="353" r:id="rId10"/>
    <p:sldId id="354" r:id="rId11"/>
    <p:sldId id="355" r:id="rId12"/>
    <p:sldId id="356" r:id="rId13"/>
    <p:sldId id="363" r:id="rId14"/>
    <p:sldId id="364" r:id="rId15"/>
    <p:sldId id="367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CCFF"/>
    <a:srgbClr val="FEBEBC"/>
    <a:srgbClr val="FF3300"/>
    <a:srgbClr val="FDF0C1"/>
    <a:srgbClr val="DDDDDD"/>
    <a:srgbClr val="ECBB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15"/>
    <p:restoredTop sz="94669"/>
  </p:normalViewPr>
  <p:slideViewPr>
    <p:cSldViewPr showGuides="1">
      <p:cViewPr varScale="1">
        <p:scale>
          <a:sx n="97" d="100"/>
          <a:sy n="97" d="100"/>
        </p:scale>
        <p:origin x="111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32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9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0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1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矩形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2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2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960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1"/>
            <a:ext cx="8229600" cy="2160239"/>
          </a:xfrm>
        </p:spPr>
        <p:txBody>
          <a:bodyPr/>
          <a:lstStyle>
            <a:lvl1pPr algn="ctr">
              <a:defRPr sz="4800" baseline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6747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579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4842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r>
              <a:rPr lang="de-DE" altLang="zh-CN" dirty="0"/>
              <a:t>Page </a:t>
            </a:r>
            <a:r>
              <a:rPr lang="de-DE" altLang="zh-CN" dirty="0">
                <a:sym typeface="MS UI Gothic" panose="020B0600070205080204" pitchFamily="34" charset="-128"/>
              </a:rPr>
              <a:t></a:t>
            </a:r>
            <a:r>
              <a:rPr lang="de-DE" altLang="zh-CN" dirty="0"/>
              <a:t> 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7.png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4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37E-C9BB-42B9-9E48-52802C358AF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5" descr="4"/>
          <p:cNvPicPr>
            <a:picLocks noChangeAspect="1"/>
          </p:cNvPicPr>
          <p:nvPr/>
        </p:nvPicPr>
        <p:blipFill>
          <a:blip r:embed="rId13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2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" name="Rectangle 27"/>
          <p:cNvSpPr>
            <a:spLocks noGrp="1"/>
          </p:cNvSpPr>
          <p:nvPr>
            <p:ph type="title"/>
          </p:nvPr>
        </p:nvSpPr>
        <p:spPr>
          <a:xfrm>
            <a:off x="2514600" y="141288"/>
            <a:ext cx="648652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054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14288"/>
            <a:ext cx="6032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076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8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80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950" y="41275"/>
            <a:ext cx="576263" cy="793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100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102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4104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125" y="52388"/>
            <a:ext cx="790575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124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126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68288" y="6469063"/>
            <a:ext cx="444817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128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750" y="219075"/>
            <a:ext cx="6858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WebStorm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基础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——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基本操作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514350" indent="-514350" eaLnBrk="1" hangingPunct="1">
              <a:buFontTx/>
              <a:buAutoNum type="arabicPeriod"/>
            </a:pPr>
            <a:r>
              <a:rPr lang="zh-CN" altLang="zh-CN" dirty="0"/>
              <a:t>使用</a:t>
            </a:r>
            <a:r>
              <a:rPr lang="en-US" altLang="zh-CN" dirty="0"/>
              <a:t>WebStorm</a:t>
            </a:r>
            <a:r>
              <a:rPr lang="zh-CN" altLang="zh-CN" dirty="0"/>
              <a:t>建立“叮叮书店”项目</a:t>
            </a:r>
            <a:endParaRPr lang="en-US" altLang="zh-CN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zh-CN" dirty="0"/>
              <a:t>WebStorm</a:t>
            </a:r>
            <a:r>
              <a:rPr lang="zh-CN" altLang="zh-CN" dirty="0"/>
              <a:t>使用环境设置</a:t>
            </a:r>
            <a:endParaRPr lang="en-US" altLang="zh-CN" dirty="0"/>
          </a:p>
          <a:p>
            <a:pPr marL="514350" indent="-514350" eaLnBrk="1" hangingPunct="1">
              <a:buFontTx/>
              <a:buAutoNum type="arabicPeriod"/>
            </a:pPr>
            <a:r>
              <a:rPr lang="zh-CN" altLang="zh-CN" dirty="0"/>
              <a:t>建立“叮叮书店”空白首页</a:t>
            </a:r>
            <a:endParaRPr lang="en-US" altLang="zh-CN" dirty="0"/>
          </a:p>
          <a:p>
            <a:pPr marL="514350" indent="-514350" eaLnBrk="1" hangingPunct="1">
              <a:buFontTx/>
              <a:buAutoNum type="arabicPeriod"/>
            </a:pPr>
            <a:r>
              <a:rPr lang="zh-CN" altLang="zh-CN" dirty="0"/>
              <a:t>在浏览器中预览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049338"/>
            <a:ext cx="8207375" cy="5199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参考教材第四章结尾，增加超链接，具体如下：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 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叮叮书店除了首页（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index.html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）外，还需要建立“书籍分类”页面（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category.html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）、“特刊降价”页面（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specials.html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）、“联系我们”页面（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contact.html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）、“关于我们”页面（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about.html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）、“购物车”（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cart.html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）和显示书详细内容的“更多细节”页面（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details.html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），这些页面可以通过首页导航菜单的连接去访问。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ps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超链接的具体页面留待以后实验完成）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WebStorm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基础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——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快捷键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684213" y="981075"/>
          <a:ext cx="7920038" cy="5335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2108"/>
                <a:gridCol w="5447929"/>
              </a:tblGrid>
              <a:tr h="15240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100"/>
                        </a:spcAft>
                      </a:pPr>
                      <a:r>
                        <a:rPr lang="zh-CN" sz="1000" kern="0" dirty="0">
                          <a:effectLst/>
                        </a:rPr>
                        <a:t>快捷键</a:t>
                      </a:r>
                      <a:endParaRPr lang="zh-CN" sz="1000" kern="100" dirty="0">
                        <a:effectLst/>
                        <a:latin typeface="Courier New" panose="020703090202050204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100"/>
                        </a:spcAft>
                      </a:pPr>
                      <a:r>
                        <a:rPr lang="zh-CN" sz="1000" kern="0">
                          <a:effectLst/>
                        </a:rPr>
                        <a:t>功能</a:t>
                      </a:r>
                      <a:endParaRPr lang="zh-CN" sz="1000" kern="100">
                        <a:effectLst/>
                        <a:latin typeface="Courier New" panose="020703090202050204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 anchor="ctr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Ctrl+/</a:t>
                      </a:r>
                      <a:r>
                        <a:rPr lang="zh-CN" sz="1000" dirty="0">
                          <a:effectLst/>
                        </a:rPr>
                        <a:t>或</a:t>
                      </a:r>
                      <a:r>
                        <a:rPr lang="en-US" sz="1000" dirty="0" err="1">
                          <a:effectLst/>
                        </a:rPr>
                        <a:t>Ctrl+Shift</a:t>
                      </a:r>
                      <a:r>
                        <a:rPr lang="en-US" sz="1000" dirty="0">
                          <a:effectLst/>
                        </a:rPr>
                        <a:t>+/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注释（</a:t>
                      </a: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// </a:t>
                      </a: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或者</a:t>
                      </a: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/*</a:t>
                      </a: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*/ </a:t>
                      </a: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）</a:t>
                      </a:r>
                      <a:endParaRPr lang="zh-CN" sz="10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Shift+F6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重构</a:t>
                      </a:r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zh-CN" sz="1000" dirty="0">
                          <a:effectLst/>
                        </a:rPr>
                        <a:t>重命名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Ctrl+X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删除行</a:t>
                      </a:r>
                      <a:endParaRPr lang="zh-CN" sz="10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Ctrl+D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复制行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Ctrl+G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查找行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Ctrl+Shift+Up/Down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代码向上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下移动。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F2 </a:t>
                      </a:r>
                      <a:r>
                        <a:rPr lang="zh-CN" sz="1000">
                          <a:effectLst/>
                        </a:rPr>
                        <a:t>或</a:t>
                      </a:r>
                      <a:r>
                        <a:rPr lang="en-US" sz="1000">
                          <a:effectLst/>
                        </a:rPr>
                        <a:t>Shift+F2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高亮错误或警告快速定位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0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写代码，按</a:t>
                      </a:r>
                      <a:r>
                        <a:rPr lang="en-US" sz="1000">
                          <a:effectLst/>
                        </a:rPr>
                        <a:t>Tab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生成代码</a:t>
                      </a:r>
                      <a:endParaRPr lang="zh-CN" sz="10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选中文本，按</a:t>
                      </a:r>
                      <a:r>
                        <a:rPr lang="en-US" sz="1000">
                          <a:effectLst/>
                        </a:rPr>
                        <a:t>Ctrl+Shift+F7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高亮显示所有该文本，按</a:t>
                      </a: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Esc</a:t>
                      </a: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高亮消失</a:t>
                      </a:r>
                      <a:endParaRPr lang="zh-CN" sz="10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Ctrl+B</a:t>
                      </a:r>
                      <a:r>
                        <a:rPr lang="zh-CN" sz="1000">
                          <a:effectLst/>
                        </a:rPr>
                        <a:t>或</a:t>
                      </a:r>
                      <a:r>
                        <a:rPr lang="en-US" sz="1000">
                          <a:effectLst/>
                        </a:rPr>
                        <a:t>Ctrl+</a:t>
                      </a:r>
                      <a:r>
                        <a:rPr lang="zh-CN" sz="1000">
                          <a:effectLst/>
                        </a:rPr>
                        <a:t>鼠标左键单击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快速打开光标处的类或方法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Ctrl+Alt+B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跳转方法实现处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Ctrl+Shift+I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打开定义快速查找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Alt+Up/Down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跳转到上一个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zh-CN" sz="1000" dirty="0">
                          <a:effectLst/>
                        </a:rPr>
                        <a:t>下一个方法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Ctrl+E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最近打开的文件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Alt+F1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查找代码所在位置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Ctrl+Alt+L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格式化代码</a:t>
                      </a:r>
                      <a:endParaRPr lang="zh-CN" sz="10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Ctrl+R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替换文本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Ctrl+F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C00000"/>
                          </a:solidFill>
                          <a:effectLst/>
                        </a:rPr>
                        <a:t>查找文本</a:t>
                      </a:r>
                      <a:endParaRPr lang="zh-CN" sz="10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Ctrl+P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方法参数提示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F3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查找下一个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Shift+F3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查找上一个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alt+Shift+F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将当前文件加入收藏夹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ctrl+alt+s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打开配置窗口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ctrl+Shift+N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通过文件名快速查找工程内的文件（必记）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ctrl+Shift+alt+N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通过一个字符快速查找位置（必记）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Shift+enter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重新开始一行（无论光标在哪个位置）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3891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Ctrl+Alt+T 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with</a:t>
                      </a:r>
                      <a:r>
                        <a:rPr lang="zh-CN" sz="1000" dirty="0">
                          <a:effectLst/>
                        </a:rPr>
                        <a:t>…（</a:t>
                      </a:r>
                      <a:r>
                        <a:rPr lang="en-US" sz="1000" dirty="0">
                          <a:effectLst/>
                        </a:rPr>
                        <a:t>if, else, try, catch, for, </a:t>
                      </a:r>
                      <a:r>
                        <a:rPr lang="en-US" sz="1000" dirty="0" err="1">
                          <a:effectLst/>
                        </a:rPr>
                        <a:t>etc</a:t>
                      </a:r>
                      <a:r>
                        <a:rPr lang="zh-CN" sz="1000" dirty="0">
                          <a:effectLst/>
                        </a:rPr>
                        <a:t>）用</a:t>
                      </a:r>
                      <a:r>
                        <a:rPr lang="en-US" sz="1000" dirty="0">
                          <a:effectLst/>
                        </a:rPr>
                        <a:t>*</a:t>
                      </a:r>
                      <a:r>
                        <a:rPr lang="zh-CN" sz="1000" dirty="0">
                          <a:effectLst/>
                        </a:rPr>
                        <a:t>来围绕选中的代码行，（</a:t>
                      </a:r>
                      <a:r>
                        <a:rPr lang="en-US" sz="1000" dirty="0">
                          <a:effectLst/>
                        </a:rPr>
                        <a:t>*</a:t>
                      </a:r>
                      <a:r>
                        <a:rPr lang="zh-CN" sz="1000" dirty="0">
                          <a:effectLst/>
                        </a:rPr>
                        <a:t>包括</a:t>
                      </a:r>
                      <a:r>
                        <a:rPr lang="en-US" sz="1000" dirty="0">
                          <a:effectLst/>
                        </a:rPr>
                        <a:t>if</a:t>
                      </a:r>
                      <a:r>
                        <a:rPr lang="zh-CN" sz="1000" dirty="0">
                          <a:effectLst/>
                        </a:rPr>
                        <a:t>、</a:t>
                      </a:r>
                      <a:r>
                        <a:rPr lang="en-US" sz="1000" dirty="0">
                          <a:effectLst/>
                        </a:rPr>
                        <a:t>while</a:t>
                      </a:r>
                      <a:r>
                        <a:rPr lang="zh-CN" sz="1000" dirty="0">
                          <a:effectLst/>
                        </a:rPr>
                        <a:t>、</a:t>
                      </a:r>
                      <a:r>
                        <a:rPr lang="en-US" sz="1000" dirty="0">
                          <a:effectLst/>
                        </a:rPr>
                        <a:t>try</a:t>
                      </a:r>
                      <a:r>
                        <a:rPr lang="zh-CN" sz="1000" dirty="0">
                          <a:effectLst/>
                        </a:rPr>
                        <a:t>等）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Ctrl+Shift+U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光标所在位置大小写转换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Ctrl+Delete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删除文字结束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Ctrl+Backspace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删除文字开始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Ctrl+E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弹出最近打开的文件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F11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切换标记，也称书签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Ctrl+Shift+F12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切换最大化编辑器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  <a:tr h="152403"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Alt+Shift+F</a:t>
                      </a:r>
                      <a:endParaRPr lang="zh-CN" sz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  <a:tc>
                  <a:txBody>
                    <a:bodyPr/>
                    <a:lstStyle/>
                    <a:p>
                      <a:pPr marL="66675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添至收藏夹</a:t>
                      </a:r>
                      <a:endParaRPr lang="zh-CN" sz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561" marR="61561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二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WebStorm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基础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——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基本操作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dirty="0"/>
              <a:t>参考教材第二章</a:t>
            </a:r>
            <a:r>
              <a:rPr lang="en-US" altLang="zh-CN" dirty="0"/>
              <a:t>p24  2.2 </a:t>
            </a:r>
            <a:r>
              <a:rPr lang="zh-CN" altLang="en-US" dirty="0"/>
              <a:t>   </a:t>
            </a:r>
            <a:r>
              <a:rPr lang="en-US" altLang="zh-CN" dirty="0"/>
              <a:t>p31 2.5</a:t>
            </a:r>
            <a:r>
              <a:rPr lang="zh-CN" altLang="en-US" dirty="0"/>
              <a:t>节内容构建代码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、给自己的书店取个名字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、作者换为自己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叮叮书店首页内容结构的建立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当制作一个网页时，首先要</a:t>
            </a:r>
            <a:r>
              <a:rPr lang="zh-CN" altLang="zh-CN" dirty="0">
                <a:solidFill>
                  <a:srgbClr val="FF0000"/>
                </a:solidFill>
              </a:rPr>
              <a:t>确定整个页面的内容结构，采用先整体后局部，自上到下的方法，将页面划分成不同的区域，然后确定每一个区域的内容</a:t>
            </a:r>
            <a:r>
              <a:rPr lang="zh-CN" altLang="zh-CN" dirty="0"/>
              <a:t>，最后完成一个结构化的页面文档。</a:t>
            </a:r>
            <a:endParaRPr lang="zh-CN" altLang="en-US" dirty="0"/>
          </a:p>
        </p:txBody>
      </p:sp>
      <p:pic>
        <p:nvPicPr>
          <p:cNvPr id="532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852738"/>
            <a:ext cx="6024563" cy="324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叮叮书店首页内容结构的建立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49338"/>
            <a:ext cx="8207375" cy="5199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1.</a:t>
            </a:r>
            <a:r>
              <a:rPr kumimoji="0" lang="x-none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分析设计页面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内容</a:t>
            </a:r>
            <a:r>
              <a:rPr kumimoji="0" lang="x-none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整个页面内容是一个大的容器，可以看成是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Word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文档的一页，一般由页眉、内容和页脚三个区域组成，页脚下面可以添加如版权标志等信息。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叮叮书店是一个典型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2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列，左侧内容，右侧栏，页眉（标题）和页脚（尾注）的结构。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页眉由网站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logo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、导航菜单组成。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427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581525"/>
            <a:ext cx="6980238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叮叮书店首页内容结构的建立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页脚主要是页脚导航。整个页面的下面显示版权信息。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zh-CN" dirty="0"/>
              <a:t>页面主要内容由左边内容区和右边边栏区组成，其中左边内容区由图片切换广告、本周推荐、最近新书和最近促销组成，右边边栏区由广告区、畅销图书、图书分类、合作伙伴和关于书店组成。</a:t>
            </a:r>
            <a:endParaRPr lang="zh-CN" altLang="zh-CN" dirty="0"/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133600"/>
            <a:ext cx="7256463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叮叮书店首页内容结构的建立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pic>
        <p:nvPicPr>
          <p:cNvPr id="56323" name="Picture 5"/>
          <p:cNvPicPr>
            <a:picLocks noChangeAspect="1"/>
          </p:cNvPicPr>
          <p:nvPr/>
        </p:nvPicPr>
        <p:blipFill>
          <a:blip r:embed="rId1"/>
          <a:srcRect b="44328"/>
          <a:stretch>
            <a:fillRect/>
          </a:stretch>
        </p:blipFill>
        <p:spPr>
          <a:xfrm>
            <a:off x="1363663" y="941388"/>
            <a:ext cx="6235700" cy="5399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4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叮叮书店首页内容结构的建立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8313" y="1049338"/>
            <a:ext cx="8207375" cy="5199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2.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结构标签确定页面内容结构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(index.html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参考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p45-p46)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建立文档整体内容结构。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建立页眉区。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建立内容区。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建立页脚区。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3.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填加文本内容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(index.html p48-p51 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具体文字内容自己决定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页眉区文本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内容区文本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页脚区文本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版权标志文本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叮叮书店首页内容结构的建立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FontTx/>
              <a:buNone/>
            </a:pPr>
            <a:r>
              <a:rPr lang="en-US" altLang="zh-CN" b="1" dirty="0"/>
              <a:t>4.</a:t>
            </a:r>
            <a:r>
              <a:rPr lang="zh-CN" altLang="zh-CN" b="1" dirty="0"/>
              <a:t>在浏览器中预览</a:t>
            </a:r>
            <a:endParaRPr lang="zh-CN" altLang="zh-CN" dirty="0"/>
          </a:p>
        </p:txBody>
      </p:sp>
      <p:pic>
        <p:nvPicPr>
          <p:cNvPr id="5837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475" y="922338"/>
            <a:ext cx="3795713" cy="531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0</TotalTime>
  <Words>1645</Words>
  <Application>WPS 演示</Application>
  <PresentationFormat>全屏显示(4:3)</PresentationFormat>
  <Paragraphs>199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华文细黑</vt:lpstr>
      <vt:lpstr>黑体</vt:lpstr>
      <vt:lpstr>MS UI Gothic</vt:lpstr>
      <vt:lpstr>Courier New</vt:lpstr>
      <vt:lpstr>Times New Roman</vt:lpstr>
      <vt:lpstr>Courier New</vt:lpstr>
      <vt:lpstr>Times New Roman</vt:lpstr>
      <vt:lpstr>微软雅黑</vt:lpstr>
      <vt:lpstr>Arial Unicode MS</vt:lpstr>
      <vt:lpstr>自定义设计方案</vt:lpstr>
      <vt:lpstr>nordridesign.com</vt:lpstr>
      <vt:lpstr>2_nordridesign.com</vt:lpstr>
      <vt:lpstr>3_nordridesign.com</vt:lpstr>
      <vt:lpstr>1_nordridesign.com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zsm</dc:creator>
  <cp:keywords>Web</cp:keywords>
  <cp:lastModifiedBy>Kukukukiki</cp:lastModifiedBy>
  <cp:revision>634</cp:revision>
  <dcterms:created xsi:type="dcterms:W3CDTF">2002-12-06T08:25:09Z</dcterms:created>
  <dcterms:modified xsi:type="dcterms:W3CDTF">2020-03-27T09:16:45Z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