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sldIdLst>
    <p:sldId id="256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0" r:id="rId20"/>
    <p:sldId id="291" r:id="rId21"/>
    <p:sldId id="292" r:id="rId22"/>
    <p:sldId id="293" r:id="rId23"/>
    <p:sldId id="294" r:id="rId24"/>
    <p:sldId id="295" r:id="rId25"/>
    <p:sldId id="288" r:id="rId26"/>
    <p:sldId id="28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23088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3565525"/>
            <a:ext cx="8139113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581225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508125"/>
            <a:ext cx="8139113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727710"/>
            <a:ext cx="2948940" cy="1115060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727710"/>
            <a:ext cx="4629150" cy="5403215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2239645"/>
            <a:ext cx="2948940" cy="3891915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5605145"/>
            <a:ext cx="8139113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641350"/>
            <a:ext cx="8139113" cy="455612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686816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565150"/>
            <a:ext cx="4050030" cy="57277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565150"/>
            <a:ext cx="4050030" cy="57277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623591"/>
            <a:ext cx="8139178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581225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508125"/>
            <a:ext cx="8139113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772816"/>
            <a:ext cx="8143056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Web</a:t>
            </a:r>
            <a:r>
              <a:rPr lang="zh-CN" altLang="en-US" dirty="0" smtClean="0"/>
              <a:t>应用开发环境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打开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欢迎页面</a:t>
            </a:r>
            <a:endParaRPr lang="zh-CN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316416" cy="528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修改</a:t>
            </a:r>
            <a:r>
              <a:rPr lang="en-US" altLang="zh-CN" smtClean="0"/>
              <a:t>Tomcat</a:t>
            </a:r>
            <a:r>
              <a:rPr lang="zh-CN" altLang="en-US" smtClean="0"/>
              <a:t>端口</a:t>
            </a:r>
            <a:endParaRPr lang="zh-CN" altLang="en-US" smtClean="0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编辑</a:t>
            </a:r>
            <a:r>
              <a:rPr lang="en-US" altLang="zh-CN" sz="2400" dirty="0" smtClean="0">
                <a:ea typeface="宋体" panose="02010600030101010101" pitchFamily="2" charset="-122"/>
              </a:rPr>
              <a:t>%TOMCAT_HOME%/conf/server.xml</a:t>
            </a:r>
            <a:r>
              <a:rPr lang="zh-CN" altLang="en-US" dirty="0" smtClean="0">
                <a:ea typeface="宋体" panose="02010600030101010101" pitchFamily="2" charset="-122"/>
              </a:rPr>
              <a:t>文件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将</a:t>
            </a:r>
            <a:r>
              <a:rPr lang="en-US" altLang="zh-CN" dirty="0" smtClean="0">
                <a:ea typeface="宋体" panose="02010600030101010101" pitchFamily="2" charset="-122"/>
              </a:rPr>
              <a:t>Connector 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port</a:t>
            </a:r>
            <a:r>
              <a:rPr lang="zh-CN" altLang="en-US" dirty="0" smtClean="0">
                <a:ea typeface="宋体" panose="02010600030101010101" pitchFamily="2" charset="-122"/>
              </a:rPr>
              <a:t>属性改为</a:t>
            </a:r>
            <a:r>
              <a:rPr lang="en-US" altLang="zh-CN" dirty="0" smtClean="0">
                <a:ea typeface="宋体" panose="02010600030101010101" pitchFamily="2" charset="-122"/>
              </a:rPr>
              <a:t>80</a:t>
            </a:r>
            <a:r>
              <a:rPr lang="zh-CN" altLang="en-US" dirty="0" smtClean="0">
                <a:ea typeface="宋体" panose="02010600030101010101" pitchFamily="2" charset="-122"/>
              </a:rPr>
              <a:t>，重起</a:t>
            </a:r>
            <a:r>
              <a:rPr lang="en-US" altLang="zh-CN" dirty="0" smtClean="0">
                <a:ea typeface="宋体" panose="02010600030101010101" pitchFamily="2" charset="-122"/>
              </a:rPr>
              <a:t>Tomcat</a:t>
            </a:r>
            <a:r>
              <a:rPr lang="zh-CN" altLang="en-US" dirty="0" smtClean="0">
                <a:ea typeface="宋体" panose="02010600030101010101" pitchFamily="2" charset="-122"/>
              </a:rPr>
              <a:t>服务器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&lt;Connector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connectionTimeout</a:t>
            </a:r>
            <a:r>
              <a:rPr lang="en-US" altLang="zh-CN" sz="2400" dirty="0" smtClean="0">
                <a:ea typeface="宋体" panose="02010600030101010101" pitchFamily="2" charset="-122"/>
              </a:rPr>
              <a:t>="20000"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port="8080" </a:t>
            </a:r>
            <a:r>
              <a:rPr lang="en-US" altLang="zh-CN" sz="2400" dirty="0" smtClean="0">
                <a:ea typeface="宋体" panose="02010600030101010101" pitchFamily="2" charset="-122"/>
              </a:rPr>
              <a:t>protocol="HTTP/1.1"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redirectPort</a:t>
            </a:r>
            <a:r>
              <a:rPr lang="en-US" altLang="zh-CN" sz="2400" dirty="0" smtClean="0">
                <a:ea typeface="宋体" panose="02010600030101010101" pitchFamily="2" charset="-122"/>
              </a:rPr>
              <a:t>="8443"/&gt;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改为</a:t>
            </a:r>
            <a:r>
              <a:rPr lang="en-US" altLang="zh-CN" sz="2400" dirty="0" smtClean="0">
                <a:ea typeface="宋体" panose="02010600030101010101" pitchFamily="2" charset="-122"/>
              </a:rPr>
              <a:t>&lt;Connector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connectionTimeout</a:t>
            </a:r>
            <a:r>
              <a:rPr lang="en-US" altLang="zh-CN" sz="2400" dirty="0" smtClean="0">
                <a:ea typeface="宋体" panose="02010600030101010101" pitchFamily="2" charset="-122"/>
              </a:rPr>
              <a:t>="20000"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port="80" </a:t>
            </a:r>
            <a:r>
              <a:rPr lang="en-US" altLang="zh-CN" sz="2400" dirty="0" smtClean="0">
                <a:ea typeface="宋体" panose="02010600030101010101" pitchFamily="2" charset="-122"/>
              </a:rPr>
              <a:t>protocol="HTTP/1.1"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redirectPort</a:t>
            </a:r>
            <a:r>
              <a:rPr lang="en-US" altLang="zh-CN" sz="2400" dirty="0" smtClean="0">
                <a:ea typeface="宋体" panose="02010600030101010101" pitchFamily="2" charset="-122"/>
              </a:rPr>
              <a:t>="8443"/&gt;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端口的效果</a:t>
            </a:r>
            <a:endParaRPr lang="zh-CN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8100392" cy="534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zh-CN" altLang="en-US" sz="5400" dirty="0" smtClean="0"/>
              <a:t>三、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开发工具</a:t>
            </a:r>
            <a:endParaRPr lang="en-US" altLang="zh-CN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930775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、从</a:t>
            </a:r>
            <a:r>
              <a:rPr lang="en-US" altLang="zh-CN" sz="2000" dirty="0"/>
              <a:t>https://www.eclipse.org/downloads/packages/</a:t>
            </a:r>
            <a:r>
              <a:rPr lang="zh-CN" altLang="en-US" dirty="0" smtClean="0">
                <a:ea typeface="宋体" panose="02010600030101010101" pitchFamily="2" charset="-122"/>
              </a:rPr>
              <a:t>下载</a:t>
            </a:r>
            <a:r>
              <a:rPr lang="en-US" altLang="zh-CN" sz="2400" dirty="0" smtClean="0">
                <a:ea typeface="宋体" panose="02010600030101010101" pitchFamily="2" charset="-122"/>
              </a:rPr>
              <a:t>Eclipse IDE for Enterprise Java  Developers</a:t>
            </a:r>
            <a:r>
              <a:rPr lang="zh-CN" altLang="en-US" sz="2400" dirty="0" smtClean="0">
                <a:ea typeface="宋体" panose="02010600030101010101" pitchFamily="2" charset="-122"/>
              </a:rPr>
              <a:t>   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17" y="2132856"/>
            <a:ext cx="8376965" cy="3380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开发</a:t>
            </a:r>
            <a:r>
              <a:rPr lang="zh-CN" altLang="en-US" dirty="0"/>
              <a:t>工具</a:t>
            </a:r>
            <a:endParaRPr lang="zh-CN" altLang="en-US" dirty="0" smtClean="0"/>
          </a:p>
        </p:txBody>
      </p:sp>
      <p:sp>
        <p:nvSpPr>
          <p:cNvPr id="34819" name="矩形 3"/>
          <p:cNvSpPr>
            <a:spLocks noChangeArrowheads="1"/>
          </p:cNvSpPr>
          <p:nvPr/>
        </p:nvSpPr>
        <p:spPr bwMode="auto">
          <a:xfrm>
            <a:off x="381000" y="1196752"/>
            <a:ext cx="87630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、打开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Eclipse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目录下的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eclipse.exe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文件，先新创建动态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工程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(Dynamic Web Project)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，然后右键工程名</a:t>
            </a:r>
            <a:r>
              <a:rPr lang="zh-CN" altLang="en-US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新建（</a:t>
            </a:r>
            <a:r>
              <a:rPr lang="en-US" altLang="zh-CN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new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other</a:t>
            </a:r>
            <a:r>
              <a:rPr lang="en-US" altLang="zh-CN" sz="2400" dirty="0">
                <a:sym typeface="Wingdings" panose="05000000000000000000" pitchFamily="2" charset="2"/>
              </a:rPr>
              <a:t>  </a:t>
            </a:r>
            <a:r>
              <a:rPr lang="en-US" altLang="zh-CN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400" i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中选择）一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.class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HTML File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JSP File</a:t>
            </a:r>
            <a:r>
              <a:rPr lang="zh-CN" altLang="en-US" sz="2400" i="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i="0" dirty="0" err="1">
                <a:latin typeface="宋体" panose="02010600030101010101" pitchFamily="2" charset="-122"/>
                <a:ea typeface="宋体" panose="02010600030101010101" pitchFamily="2" charset="-122"/>
              </a:rPr>
              <a:t>Servlet</a:t>
            </a:r>
            <a:endParaRPr lang="zh-CN" altLang="en-US" sz="2400" i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2362200"/>
            <a:ext cx="8915400" cy="382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543925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443729"/>
            <a:ext cx="4790476" cy="46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372" y="2397081"/>
            <a:ext cx="4904762" cy="50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317" y="2443729"/>
            <a:ext cx="4819048" cy="45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服务器</a:t>
            </a:r>
            <a:endParaRPr lang="zh-CN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496944" cy="5362823"/>
          </a:xfrm>
        </p:spPr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选中控制台</a:t>
            </a:r>
            <a:r>
              <a:rPr lang="en-US" altLang="zh-CN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Server</a:t>
            </a:r>
            <a:r>
              <a:rPr lang="zh-CN" altLang="en-US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右键</a:t>
            </a:r>
            <a:r>
              <a:rPr lang="en-US" altLang="zh-CN" sz="2400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NewServer</a:t>
            </a:r>
            <a:r>
              <a:rPr lang="zh-CN" altLang="en-US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或</a:t>
            </a:r>
            <a:r>
              <a:rPr lang="en-US" altLang="zh-CN" sz="2400" dirty="0">
                <a:sym typeface="Wingdings" panose="05000000000000000000" pitchFamily="2" charset="2"/>
              </a:rPr>
              <a:t>run as </a:t>
            </a:r>
            <a:r>
              <a:rPr lang="en-US" altLang="zh-CN" sz="2400" dirty="0" smtClean="0">
                <a:sym typeface="Wingdings" panose="05000000000000000000" pitchFamily="2" charset="2"/>
              </a:rPr>
              <a:t>Run on Server</a:t>
            </a:r>
            <a:endParaRPr lang="en-US" altLang="zh-CN" sz="2400" dirty="0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选择</a:t>
            </a:r>
            <a:r>
              <a:rPr lang="en-US" altLang="zh-CN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Apache</a:t>
            </a:r>
            <a:r>
              <a:rPr lang="zh-CN" altLang="en-US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下的</a:t>
            </a:r>
            <a:r>
              <a:rPr lang="en-US" altLang="zh-CN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Tomcat v8.5 Server</a:t>
            </a:r>
            <a:endParaRPr lang="en-US" altLang="zh-CN" sz="2400" dirty="0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选择本地安装的</a:t>
            </a:r>
            <a:r>
              <a:rPr lang="en-US" altLang="zh-CN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TOMCAT</a:t>
            </a:r>
            <a:r>
              <a:rPr lang="zh-CN" altLang="en-US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目录和安装的</a:t>
            </a:r>
            <a:r>
              <a:rPr lang="en-US" altLang="zh-CN" sz="2400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jdk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2565792"/>
            <a:ext cx="6012160" cy="4266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TOMCAT Server</a:t>
            </a:r>
            <a:endParaRPr lang="en-US" altLang="zh-CN" dirty="0" smtClean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467544" y="1412776"/>
            <a:ext cx="8229600" cy="4930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</a:t>
            </a:r>
            <a:r>
              <a:rPr lang="en-US" altLang="zh-CN" sz="5400" dirty="0"/>
              <a:t> IntelliJ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 </a:t>
            </a:r>
            <a:r>
              <a:rPr lang="en-US" altLang="zh-CN" sz="2400" dirty="0"/>
              <a:t>IntelliJ </a:t>
            </a:r>
            <a:r>
              <a:rPr lang="en-US" altLang="zh-CN" sz="2400" dirty="0" smtClean="0"/>
              <a:t>IDEA</a:t>
            </a:r>
            <a:r>
              <a:rPr lang="zh-CN" altLang="en-US" sz="2400" dirty="0" smtClean="0"/>
              <a:t>是</a:t>
            </a:r>
            <a:r>
              <a:rPr lang="en-US" altLang="zh-CN" sz="2400" dirty="0"/>
              <a:t>java</a:t>
            </a:r>
            <a:r>
              <a:rPr lang="zh-CN" altLang="en-US" sz="2400" dirty="0"/>
              <a:t>编程语言开发的集成</a:t>
            </a:r>
            <a:r>
              <a:rPr lang="zh-CN" altLang="en-US" sz="2400" dirty="0" smtClean="0"/>
              <a:t>环境，是捷克</a:t>
            </a:r>
            <a:r>
              <a:rPr lang="en-US" altLang="zh-CN" sz="2400" dirty="0" err="1" smtClean="0"/>
              <a:t>JetBrains</a:t>
            </a:r>
            <a:r>
              <a:rPr lang="zh-CN" altLang="en-US" sz="2400" dirty="0" smtClean="0"/>
              <a:t>公司</a:t>
            </a:r>
            <a:r>
              <a:rPr lang="zh-CN" altLang="en-US" sz="2400" dirty="0"/>
              <a:t>的产品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IntelliJ</a:t>
            </a:r>
            <a:r>
              <a:rPr lang="zh-CN" altLang="en-US" sz="2400" dirty="0"/>
              <a:t>在业界被公认为最好的</a:t>
            </a:r>
            <a:r>
              <a:rPr lang="en-US" altLang="zh-CN" sz="2400" dirty="0"/>
              <a:t>java</a:t>
            </a:r>
            <a:r>
              <a:rPr lang="zh-CN" altLang="en-US" sz="2400" dirty="0"/>
              <a:t>开发工具，尤其在智能代码助手、代码自动提示、重构、</a:t>
            </a:r>
            <a:r>
              <a:rPr lang="en-US" altLang="zh-CN" sz="2400" dirty="0"/>
              <a:t>J2EE</a:t>
            </a:r>
            <a:r>
              <a:rPr lang="zh-CN" altLang="en-US" sz="2400" dirty="0"/>
              <a:t>支持、各类版本工具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git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svn</a:t>
            </a:r>
            <a:r>
              <a:rPr lang="zh-CN" altLang="en-US" sz="2400" dirty="0"/>
              <a:t>等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JUnit</a:t>
            </a:r>
            <a:r>
              <a:rPr lang="zh-CN" altLang="en-US" sz="2400" dirty="0"/>
              <a:t>、</a:t>
            </a:r>
            <a:r>
              <a:rPr lang="en-US" altLang="zh-CN" sz="2400" dirty="0"/>
              <a:t>CVS</a:t>
            </a:r>
            <a:r>
              <a:rPr lang="zh-CN" altLang="en-US" sz="2400" dirty="0"/>
              <a:t>整合、代码分析、 创新的</a:t>
            </a:r>
            <a:r>
              <a:rPr lang="en-US" altLang="zh-CN" sz="2400" dirty="0"/>
              <a:t>GUI</a:t>
            </a:r>
            <a:r>
              <a:rPr lang="zh-CN" altLang="en-US" sz="2400" dirty="0" smtClean="0"/>
              <a:t>设计等方面，支持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、</a:t>
            </a:r>
            <a:r>
              <a:rPr lang="en-US" altLang="zh-CN" sz="2400" dirty="0" err="1"/>
              <a:t>j</a:t>
            </a:r>
            <a:r>
              <a:rPr lang="en-US" altLang="zh-CN" sz="2400" dirty="0" err="1" smtClean="0"/>
              <a:t>query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Ajax</a:t>
            </a:r>
            <a:r>
              <a:rPr lang="zh-CN" altLang="en-US" sz="2400" dirty="0" smtClean="0"/>
              <a:t>的调试</a:t>
            </a:r>
            <a:endParaRPr lang="en-US" altLang="zh-CN" sz="2400" dirty="0" smtClean="0"/>
          </a:p>
          <a:p>
            <a:r>
              <a:rPr lang="zh-CN" altLang="en-US" sz="2400" dirty="0" smtClean="0"/>
              <a:t>下载地址</a:t>
            </a:r>
            <a:r>
              <a:rPr lang="en-US" altLang="zh-CN" sz="2400" dirty="0"/>
              <a:t>https://www.jetbrains.com/idea/download/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696" y="4771640"/>
            <a:ext cx="4258816" cy="2097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、学生和教师如何申请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</a:t>
            </a:r>
            <a:r>
              <a:rPr lang="en-US" altLang="zh-CN" b="1" dirty="0" smtClean="0"/>
              <a:t>Ultimate</a:t>
            </a:r>
            <a:r>
              <a:rPr lang="zh-CN" altLang="en-US" b="1" dirty="0"/>
              <a:t>旗舰版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</a:t>
            </a:r>
            <a:r>
              <a:rPr lang="en-US" altLang="zh-CN" dirty="0"/>
              <a:t>https://</a:t>
            </a:r>
            <a:r>
              <a:rPr lang="en-US" altLang="zh-CN" dirty="0" smtClean="0"/>
              <a:t>www.jetbrains.com/zh/student/</a:t>
            </a:r>
            <a:r>
              <a:rPr lang="zh-CN" altLang="en-US" dirty="0" smtClean="0"/>
              <a:t>申请一年的授权试用，未毕业的学生可每年申请一次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52665"/>
            <a:ext cx="9144000" cy="393167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2722294"/>
            <a:ext cx="5976664" cy="35685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660778"/>
            <a:ext cx="5490663" cy="461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935480"/>
            <a:ext cx="4733333" cy="3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37920"/>
            <a:ext cx="4723809" cy="36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64" y="2116788"/>
            <a:ext cx="4742857" cy="36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398" y="2195656"/>
            <a:ext cx="4714286" cy="3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Web</a:t>
            </a:r>
            <a:r>
              <a:rPr lang="zh-CN" altLang="en-US" dirty="0" smtClean="0"/>
              <a:t>应用开发环境</a:t>
            </a:r>
            <a:endParaRPr lang="en-US" altLang="zh-CN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28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JDK 8.0</a:t>
            </a:r>
            <a:r>
              <a:rPr lang="zh-CN" altLang="en-US" dirty="0" smtClean="0">
                <a:ea typeface="宋体" panose="02010600030101010101" pitchFamily="2" charset="-122"/>
              </a:rPr>
              <a:t>以上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>
              <a:lnSpc>
                <a:spcPct val="28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Tomcat 8.5</a:t>
            </a:r>
            <a:r>
              <a:rPr lang="zh-CN" altLang="en-US" dirty="0" smtClean="0">
                <a:ea typeface="宋体" panose="02010600030101010101" pitchFamily="2" charset="-122"/>
              </a:rPr>
              <a:t>以上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28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Eclipse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280000"/>
              </a:lnSpc>
            </a:pPr>
            <a:r>
              <a:rPr lang="en-US" altLang="zh-CN" dirty="0">
                <a:ea typeface="宋体" panose="02010600030101010101" pitchFamily="2" charset="-122"/>
              </a:rPr>
              <a:t>IntelliJ IDEA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、启动并激活</a:t>
            </a:r>
            <a:r>
              <a:rPr lang="en-US" altLang="zh-CN" dirty="0" smtClean="0"/>
              <a:t>IDEA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64" y="1858949"/>
            <a:ext cx="4777258" cy="4389437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57" y="1789492"/>
            <a:ext cx="6714286" cy="4457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31" y="1825095"/>
            <a:ext cx="6752381" cy="4457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93" y="1882691"/>
            <a:ext cx="6343650" cy="463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、创建一个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765"/>
            <a:ext cx="8229600" cy="438912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887" y="1412373"/>
            <a:ext cx="7955537" cy="42598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1428916"/>
            <a:ext cx="5832647" cy="45923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605" y="1429469"/>
            <a:ext cx="5627755" cy="45591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5192" y="6195821"/>
            <a:ext cx="836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latin typeface="Calibri" panose="020F0502020204030204" charset="0"/>
                <a:cs typeface="Times New Roman" panose="02020603050405020304" pitchFamily="18" charset="0"/>
              </a:rPr>
              <a:t>如何</a:t>
            </a:r>
            <a:r>
              <a:rPr lang="zh-CN" altLang="zh-CN" b="1" kern="100" dirty="0" smtClean="0">
                <a:latin typeface="Calibri" panose="020F0502020204030204" charset="0"/>
                <a:cs typeface="Times New Roman" panose="02020603050405020304" pitchFamily="18" charset="0"/>
              </a:rPr>
              <a:t>创建</a:t>
            </a:r>
            <a:r>
              <a:rPr lang="zh-CN" altLang="en-US" b="1" kern="100" dirty="0">
                <a:latin typeface="Calibri" panose="020F0502020204030204" charset="0"/>
                <a:cs typeface="Times New Roman" panose="02020603050405020304" pitchFamily="18" charset="0"/>
              </a:rPr>
              <a:t>动态</a:t>
            </a:r>
            <a:r>
              <a:rPr lang="en-US" altLang="zh-CN" b="1" kern="100" dirty="0" smtClean="0">
                <a:latin typeface="Calibri" panose="020F0502020204030204" charset="0"/>
                <a:cs typeface="Times New Roman" panose="02020603050405020304" pitchFamily="18" charset="0"/>
              </a:rPr>
              <a:t>web</a:t>
            </a:r>
            <a:r>
              <a:rPr lang="zh-CN" altLang="zh-CN" b="1" kern="100" dirty="0" smtClean="0">
                <a:latin typeface="Calibri" panose="020F0502020204030204" charset="0"/>
                <a:cs typeface="Times New Roman" panose="02020603050405020304" pitchFamily="18" charset="0"/>
              </a:rPr>
              <a:t>工程</a:t>
            </a:r>
            <a:r>
              <a:rPr lang="zh-CN" altLang="en-US" b="1" kern="100" dirty="0" smtClean="0">
                <a:latin typeface="Calibri" panose="020F0502020204030204" charset="0"/>
                <a:cs typeface="Times New Roman" panose="02020603050405020304" pitchFamily="18" charset="0"/>
              </a:rPr>
              <a:t>参见</a:t>
            </a:r>
            <a:r>
              <a:rPr lang="en-US" altLang="zh-CN" b="1" kern="100" dirty="0" smtClean="0">
                <a:latin typeface="Calibri" panose="020F0502020204030204" charset="0"/>
                <a:cs typeface="Times New Roman" panose="02020603050405020304" pitchFamily="18" charset="0"/>
              </a:rPr>
              <a:t>https</a:t>
            </a:r>
            <a:r>
              <a:rPr lang="en-US" altLang="zh-CN" b="1" kern="100" dirty="0">
                <a:latin typeface="Calibri" panose="020F0502020204030204" charset="0"/>
                <a:cs typeface="Times New Roman" panose="02020603050405020304" pitchFamily="18" charset="0"/>
              </a:rPr>
              <a:t>://www.cnblogs.com/wfhking/p/9395774.html</a:t>
            </a:r>
            <a:endParaRPr lang="zh-CN" altLang="zh-CN" b="1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、编写</a:t>
            </a:r>
            <a:r>
              <a:rPr lang="en-US" altLang="zh-CN" dirty="0" err="1" smtClean="0"/>
              <a:t>jsp</a:t>
            </a:r>
            <a:r>
              <a:rPr lang="zh-CN" altLang="en-US" dirty="0" smtClean="0"/>
              <a:t>文件并运行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111" y="5157192"/>
            <a:ext cx="7144199" cy="15276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563"/>
            <a:ext cx="9144000" cy="2932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579296" cy="438912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Java web</a:t>
            </a:r>
            <a:r>
              <a:rPr lang="zh-CN" altLang="en-US" sz="2400" dirty="0" smtClean="0">
                <a:ea typeface="宋体" panose="02010600030101010101" pitchFamily="2" charset="-122"/>
              </a:rPr>
              <a:t>应用开发需要如下软件：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</a:rPr>
              <a:t>JDK8</a:t>
            </a:r>
            <a:r>
              <a:rPr lang="zh-CN" altLang="en-US" sz="2400" dirty="0" smtClean="0">
                <a:ea typeface="宋体" panose="02010600030101010101" pitchFamily="2" charset="-122"/>
              </a:rPr>
              <a:t>，下载地址：</a:t>
            </a:r>
            <a:r>
              <a:rPr lang="en-US" altLang="zh-CN" sz="2400" dirty="0"/>
              <a:t> https://www.oracle.com/java/technologies/javase/javase-jdk8-downloads.html 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</a:rPr>
              <a:t>、</a:t>
            </a:r>
            <a:r>
              <a:rPr lang="en-US" altLang="zh-CN" sz="2400" dirty="0" smtClean="0">
                <a:ea typeface="宋体" panose="02010600030101010101" pitchFamily="2" charset="-122"/>
              </a:rPr>
              <a:t>TOMCAT8.5</a:t>
            </a:r>
            <a:r>
              <a:rPr lang="zh-CN" altLang="en-US" sz="2400" dirty="0" smtClean="0">
                <a:ea typeface="宋体" panose="02010600030101010101" pitchFamily="2" charset="-122"/>
              </a:rPr>
              <a:t>或</a:t>
            </a:r>
            <a:r>
              <a:rPr lang="en-US" altLang="zh-CN" sz="2400" dirty="0"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ea typeface="宋体" panose="02010600030101010101" pitchFamily="2" charset="-122"/>
              </a:rPr>
              <a:t>，下载地址：</a:t>
            </a:r>
            <a:r>
              <a:rPr lang="en-US" altLang="zh-CN" sz="2400" dirty="0" smtClean="0">
                <a:ea typeface="宋体" panose="02010600030101010101" pitchFamily="2" charset="-122"/>
              </a:rPr>
              <a:t>http://tomcat.apache.org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IDE for Enterprise Java  Developers</a:t>
            </a:r>
            <a:r>
              <a:rPr lang="zh-CN" altLang="en-US" sz="2400" dirty="0"/>
              <a:t>，下载地址</a:t>
            </a:r>
            <a:r>
              <a:rPr lang="en-US" altLang="zh-CN" sz="2400" dirty="0"/>
              <a:t>https://www.eclipse.org/downloads/packages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 smtClean="0"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ea typeface="宋体" panose="02010600030101010101" pitchFamily="2" charset="-122"/>
              </a:rPr>
              <a:t>、</a:t>
            </a:r>
            <a:r>
              <a:rPr lang="en-US" altLang="zh-CN" sz="2400" dirty="0"/>
              <a:t>IntelliJ </a:t>
            </a:r>
            <a:r>
              <a:rPr lang="en-US" altLang="zh-CN" sz="2400" dirty="0" smtClean="0"/>
              <a:t>IDEA</a:t>
            </a:r>
            <a:r>
              <a:rPr lang="zh-CN" altLang="en-US" sz="2400" dirty="0" smtClean="0"/>
              <a:t>，下载地址</a:t>
            </a:r>
            <a:r>
              <a:rPr lang="en-US" altLang="zh-CN" sz="2400" dirty="0"/>
              <a:t>https://www.jetbrains.com/idea/download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030A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PostgreSQL</a:t>
            </a:r>
            <a:r>
              <a:rPr lang="zh-CN" altLang="en-US" sz="2400" dirty="0" smtClean="0">
                <a:solidFill>
                  <a:srgbClr val="7030A0"/>
                </a:solidFill>
                <a:ea typeface="宋体" panose="02010600030101010101" pitchFamily="2" charset="-122"/>
              </a:rPr>
              <a:t>下载地址</a:t>
            </a:r>
            <a:r>
              <a:rPr lang="en-US" altLang="zh-CN" sz="2400" dirty="0">
                <a:solidFill>
                  <a:srgbClr val="7030A0"/>
                </a:solidFill>
              </a:rPr>
              <a:t>https://</a:t>
            </a:r>
            <a:r>
              <a:rPr lang="en-US" altLang="zh-CN" sz="2400" dirty="0" smtClean="0">
                <a:solidFill>
                  <a:srgbClr val="7030A0"/>
                </a:solidFill>
              </a:rPr>
              <a:t>www.postgresql.org/download</a:t>
            </a:r>
            <a:endParaRPr lang="zh-CN" altLang="en-US" sz="2400" dirty="0" smtClean="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WordArt 3"/>
          <p:cNvSpPr>
            <a:spLocks noChangeArrowheads="1" noChangeShapeType="1" noTextEdit="1"/>
          </p:cNvSpPr>
          <p:nvPr/>
        </p:nvSpPr>
        <p:spPr bwMode="gray"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38100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>
              <a:ln w="38100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35921" dir="2700000" algn="ctr" rotWithShape="0">
                  <a:srgbClr val="B2B2B2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72" y="2276872"/>
            <a:ext cx="8797228" cy="4394915"/>
          </a:xfrm>
          <a:prstGeom prst="rect">
            <a:avLst/>
          </a:prstGeom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一</a:t>
            </a:r>
            <a:r>
              <a:rPr lang="zh-CN" altLang="en-US" sz="4800" b="1" dirty="0" smtClean="0">
                <a:latin typeface="+mn-ea"/>
              </a:rPr>
              <a:t>、</a:t>
            </a:r>
            <a:r>
              <a:rPr lang="en-US" altLang="zh-CN" dirty="0" smtClean="0">
                <a:latin typeface="Verdana" panose="020B0604030504040204" pitchFamily="34" charset="0"/>
              </a:rPr>
              <a:t>JDK</a:t>
            </a:r>
            <a:endParaRPr lang="en-US" altLang="zh-CN" dirty="0" smtClean="0">
              <a:latin typeface="Verdana" panose="020B0604030504040204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229600" cy="4793580"/>
          </a:xfrm>
        </p:spPr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000" dirty="0"/>
              <a:t>https://www.oracle.com/java/technologies/javase/javase-jdk8-downloads.html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en-US" altLang="zh-CN" sz="2400" dirty="0" smtClean="0">
                <a:ea typeface="宋体" panose="02010600030101010101" pitchFamily="2" charset="-122"/>
              </a:rPr>
              <a:t>JDK 8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一、</a:t>
            </a:r>
            <a:r>
              <a:rPr lang="en-US" altLang="zh-CN" dirty="0" smtClean="0">
                <a:latin typeface="Verdana" panose="020B0604030504040204" pitchFamily="34" charset="0"/>
              </a:rPr>
              <a:t>JDK</a:t>
            </a:r>
            <a:endParaRPr lang="en-US" altLang="zh-CN" dirty="0" smtClean="0">
              <a:latin typeface="Verdana" panose="020B0604030504040204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24788" cy="45593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设置</a:t>
            </a:r>
            <a:r>
              <a:rPr lang="en-US" altLang="zh-CN" sz="2000" dirty="0" smtClean="0">
                <a:ea typeface="宋体" panose="02010600030101010101" pitchFamily="2" charset="-122"/>
              </a:rPr>
              <a:t>JDK</a:t>
            </a:r>
            <a:r>
              <a:rPr lang="zh-CN" altLang="en-US" sz="2000" dirty="0" smtClean="0">
                <a:ea typeface="宋体" panose="02010600030101010101" pitchFamily="2" charset="-122"/>
              </a:rPr>
              <a:t>环境变量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JAVA_HOME= JDK</a:t>
            </a:r>
            <a:r>
              <a:rPr lang="zh-CN" altLang="en-US" sz="1800" dirty="0" smtClean="0">
                <a:ea typeface="宋体" panose="02010600030101010101" pitchFamily="2" charset="-122"/>
              </a:rPr>
              <a:t>的安装目录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PATH</a:t>
            </a:r>
            <a:r>
              <a:rPr lang="zh-CN" altLang="en-US" sz="1800" dirty="0" smtClean="0">
                <a:ea typeface="宋体" panose="02010600030101010101" pitchFamily="2" charset="-122"/>
              </a:rPr>
              <a:t>值后面增加</a:t>
            </a:r>
            <a:r>
              <a:rPr lang="en-US" altLang="zh-CN" sz="1800" dirty="0" smtClean="0">
                <a:ea typeface="宋体" panose="02010600030101010101" pitchFamily="2" charset="-122"/>
              </a:rPr>
              <a:t>;%JAVA_HOME%\bin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CLASSPATH= </a:t>
            </a:r>
            <a:r>
              <a:rPr lang="en-US" altLang="en-US" sz="1800" dirty="0" smtClean="0"/>
              <a:t>.;%JAVA_HOME%\lib</a:t>
            </a:r>
            <a:endParaRPr lang="en-US" altLang="en-US" sz="1800" dirty="0" smtClean="0"/>
          </a:p>
          <a:p>
            <a:pPr lvl="1">
              <a:lnSpc>
                <a:spcPct val="130000"/>
              </a:lnSpc>
            </a:pPr>
            <a:endParaRPr lang="zh-CN" altLang="en-US" sz="1800" dirty="0" smtClean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Win</a:t>
            </a:r>
            <a:r>
              <a:rPr lang="zh-CN" altLang="en-US" sz="2000" dirty="0" smtClean="0">
                <a:ea typeface="宋体" panose="02010600030101010101" pitchFamily="2" charset="-122"/>
              </a:rPr>
              <a:t>系统设置环境变量的方法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ea typeface="宋体" panose="02010600030101010101" pitchFamily="2" charset="-122"/>
              </a:rPr>
              <a:t>我的电脑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右键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属性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（高级系统设置）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 </a:t>
            </a:r>
            <a:r>
              <a:rPr lang="zh-CN" altLang="en-US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高级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环境变量</a:t>
            </a:r>
            <a:endParaRPr lang="en-US" altLang="zh-CN" sz="1800" dirty="0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编辑</a:t>
            </a:r>
            <a:r>
              <a:rPr lang="en-US" altLang="zh-CN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Path</a:t>
            </a:r>
            <a:r>
              <a:rPr lang="zh-CN" altLang="en-US" sz="1800" dirty="0" smtClean="0">
                <a:ea typeface="宋体" panose="02010600030101010101" pitchFamily="2" charset="-122"/>
                <a:sym typeface="Wingdings" panose="05000000000000000000" pitchFamily="2" charset="2"/>
              </a:rPr>
              <a:t>值，在原值后面添加</a:t>
            </a:r>
            <a:r>
              <a:rPr lang="en-US" altLang="zh-CN" sz="1800" dirty="0" smtClean="0">
                <a:ea typeface="宋体" panose="02010600030101010101" pitchFamily="2" charset="-122"/>
              </a:rPr>
              <a:t>;%JAVA_HOME%\bin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ea typeface="宋体" panose="02010600030101010101" pitchFamily="2" charset="-122"/>
              </a:rPr>
              <a:t>添加</a:t>
            </a:r>
            <a:r>
              <a:rPr lang="en-US" altLang="zh-CN" sz="1800" dirty="0" smtClean="0">
                <a:ea typeface="宋体" panose="02010600030101010101" pitchFamily="2" charset="-122"/>
              </a:rPr>
              <a:t>JAVA_HOME</a:t>
            </a:r>
            <a:r>
              <a:rPr lang="zh-CN" altLang="en-US" sz="1800" dirty="0" smtClean="0">
                <a:ea typeface="宋体" panose="02010600030101010101" pitchFamily="2" charset="-122"/>
              </a:rPr>
              <a:t>，值为</a:t>
            </a:r>
            <a:r>
              <a:rPr lang="en-US" altLang="zh-CN" sz="1800" dirty="0" smtClean="0">
                <a:ea typeface="宋体" panose="02010600030101010101" pitchFamily="2" charset="-122"/>
              </a:rPr>
              <a:t>JDK</a:t>
            </a:r>
            <a:r>
              <a:rPr lang="zh-CN" altLang="en-US" sz="1800" dirty="0" smtClean="0">
                <a:ea typeface="宋体" panose="02010600030101010101" pitchFamily="2" charset="-122"/>
              </a:rPr>
              <a:t>的安装目录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ea typeface="宋体" panose="02010600030101010101" pitchFamily="2" charset="-122"/>
              </a:rPr>
              <a:t>添加</a:t>
            </a:r>
            <a:r>
              <a:rPr lang="en-US" altLang="zh-CN" sz="1800" dirty="0" smtClean="0">
                <a:ea typeface="宋体" panose="02010600030101010101" pitchFamily="2" charset="-122"/>
              </a:rPr>
              <a:t>CLASSPATH</a:t>
            </a:r>
            <a:r>
              <a:rPr lang="zh-CN" altLang="en-US" sz="1800" dirty="0" smtClean="0">
                <a:ea typeface="宋体" panose="02010600030101010101" pitchFamily="2" charset="-122"/>
              </a:rPr>
              <a:t>，值为</a:t>
            </a:r>
            <a:r>
              <a:rPr lang="en-US" altLang="en-US" sz="1800" dirty="0" smtClean="0"/>
              <a:t>.;%JAVA_HOME%\lib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Win</a:t>
            </a:r>
            <a:r>
              <a:rPr lang="zh-CN" altLang="en-US" dirty="0" smtClean="0"/>
              <a:t>系统设置环境变量的方法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556792"/>
            <a:ext cx="89535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8640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执行</a:t>
            </a:r>
            <a:r>
              <a:rPr lang="en-US" altLang="zh-CN" dirty="0" err="1" smtClean="0"/>
              <a:t>javac</a:t>
            </a:r>
            <a:r>
              <a:rPr lang="zh-CN" altLang="en-US" dirty="0" smtClean="0"/>
              <a:t>命令</a:t>
            </a:r>
            <a:endParaRPr lang="zh-CN" altLang="en-US" dirty="0" smtClean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87624" y="1162050"/>
            <a:ext cx="637222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07" y="1988840"/>
            <a:ext cx="7403991" cy="4464496"/>
          </a:xfrm>
          <a:prstGeom prst="rect">
            <a:avLst/>
          </a:prstGeom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二</a:t>
            </a:r>
            <a:r>
              <a:rPr lang="zh-CN" altLang="en-US" sz="5400" b="1" dirty="0" smtClean="0">
                <a:latin typeface="+mn-ea"/>
              </a:rPr>
              <a:t>、</a:t>
            </a:r>
            <a:r>
              <a:rPr lang="en-US" altLang="zh-CN" dirty="0" smtClean="0"/>
              <a:t>Tomcat</a:t>
            </a:r>
            <a:endParaRPr lang="en-US" altLang="zh-CN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68760"/>
            <a:ext cx="7824788" cy="401838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</a:rPr>
              <a:t>、安装</a:t>
            </a:r>
            <a:r>
              <a:rPr lang="en-US" altLang="zh-CN" sz="2000" dirty="0" smtClean="0">
                <a:ea typeface="宋体" panose="02010600030101010101" pitchFamily="2" charset="-122"/>
              </a:rPr>
              <a:t>Tomcat </a:t>
            </a:r>
            <a:r>
              <a:rPr lang="en-US" altLang="zh-CN" sz="2400" dirty="0" smtClean="0">
                <a:ea typeface="宋体" panose="02010600030101010101" pitchFamily="2" charset="-122"/>
              </a:rPr>
              <a:t>8.5</a:t>
            </a:r>
            <a:r>
              <a:rPr lang="zh-CN" altLang="en-US" sz="2400" dirty="0" smtClean="0">
                <a:ea typeface="宋体" panose="02010600030101010101" pitchFamily="2" charset="-122"/>
              </a:rPr>
              <a:t>或</a:t>
            </a:r>
            <a:r>
              <a:rPr lang="en-US" altLang="zh-CN" sz="2400" dirty="0" smtClean="0">
                <a:ea typeface="宋体" panose="02010600030101010101" pitchFamily="2" charset="-122"/>
              </a:rPr>
              <a:t>9.0</a:t>
            </a:r>
            <a:r>
              <a:rPr lang="zh-CN" altLang="en-US" sz="2400" dirty="0" smtClean="0">
                <a:ea typeface="宋体" panose="02010600030101010101" pitchFamily="2" charset="-122"/>
              </a:rPr>
              <a:t>，下载地址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http://tomcat.apache.org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，建议下载</a:t>
            </a:r>
            <a:r>
              <a:rPr lang="en-US" altLang="zh-CN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宋体" panose="02010600030101010101" pitchFamily="2" charset="-122"/>
              </a:rPr>
              <a:t>tomcat9.0</a:t>
            </a:r>
            <a:r>
              <a:rPr lang="zh-CN" altLang="en-US" sz="2000" dirty="0" smtClean="0">
                <a:ea typeface="宋体" panose="02010600030101010101" pitchFamily="2" charset="-122"/>
              </a:rPr>
              <a:t>的压缩包（不建议下载</a:t>
            </a:r>
            <a:r>
              <a:rPr lang="en-US" altLang="zh-CN" sz="2000" dirty="0" smtClean="0">
                <a:ea typeface="宋体" panose="02010600030101010101" pitchFamily="2" charset="-122"/>
              </a:rPr>
              <a:t>installer</a:t>
            </a:r>
            <a:r>
              <a:rPr lang="zh-CN" altLang="en-US" sz="2000" dirty="0" smtClean="0">
                <a:ea typeface="宋体" panose="02010600030101010101" pitchFamily="2" charset="-122"/>
              </a:rPr>
              <a:t>安装版）</a:t>
            </a:r>
            <a:endParaRPr lang="zh-CN" altLang="en-US" sz="2400" dirty="0" smtClean="0">
              <a:ea typeface="宋体" panose="02010600030101010101" pitchFamily="2" charset="-122"/>
            </a:endParaRPr>
          </a:p>
        </p:txBody>
      </p:sp>
      <p:sp>
        <p:nvSpPr>
          <p:cNvPr id="27653" name="矩形 4"/>
          <p:cNvSpPr>
            <a:spLocks noChangeArrowheads="1"/>
          </p:cNvSpPr>
          <p:nvPr/>
        </p:nvSpPr>
        <p:spPr bwMode="auto">
          <a:xfrm>
            <a:off x="2123728" y="3573016"/>
            <a:ext cx="3124200" cy="304800"/>
          </a:xfrm>
          <a:prstGeom prst="rect">
            <a:avLst/>
          </a:prstGeom>
          <a:solidFill>
            <a:schemeClr val="accent1">
              <a:alpha val="25882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pPr algn="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下载该版本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zh-CN" altLang="en-US" sz="5400" dirty="0"/>
              <a:t>二</a:t>
            </a:r>
            <a:r>
              <a:rPr lang="zh-CN" altLang="en-US" sz="5400" b="1" dirty="0" smtClean="0">
                <a:latin typeface="+mn-ea"/>
              </a:rPr>
              <a:t>、</a:t>
            </a:r>
            <a:r>
              <a:rPr lang="en-US" altLang="zh-CN" dirty="0" smtClean="0"/>
              <a:t>Tomcat</a:t>
            </a:r>
            <a:endParaRPr lang="en-US" altLang="zh-CN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524000"/>
            <a:ext cx="7824788" cy="480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</a:rPr>
              <a:t>、设置</a:t>
            </a:r>
            <a:r>
              <a:rPr lang="en-US" altLang="zh-CN" sz="2400" dirty="0" smtClean="0">
                <a:ea typeface="宋体" panose="02010600030101010101" pitchFamily="2" charset="-122"/>
              </a:rPr>
              <a:t>Tomcat</a:t>
            </a:r>
            <a:r>
              <a:rPr lang="zh-CN" altLang="en-US" sz="2400" dirty="0" smtClean="0">
                <a:ea typeface="宋体" panose="02010600030101010101" pitchFamily="2" charset="-122"/>
              </a:rPr>
              <a:t>环境变量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增加环境变量</a:t>
            </a:r>
            <a:r>
              <a:rPr lang="en-US" altLang="zh-CN" sz="2000" dirty="0" smtClean="0">
                <a:ea typeface="宋体" panose="02010600030101010101" pitchFamily="2" charset="-122"/>
              </a:rPr>
              <a:t>TOMCAT_HOME</a:t>
            </a:r>
            <a:r>
              <a:rPr lang="zh-CN" altLang="en-US" sz="2000" dirty="0" smtClean="0">
                <a:ea typeface="宋体" panose="02010600030101010101" pitchFamily="2" charset="-122"/>
              </a:rPr>
              <a:t>值为</a:t>
            </a:r>
            <a:r>
              <a:rPr lang="en-US" altLang="zh-CN" sz="2000" dirty="0" smtClean="0">
                <a:ea typeface="宋体" panose="02010600030101010101" pitchFamily="2" charset="-122"/>
              </a:rPr>
              <a:t>tomcat</a:t>
            </a:r>
            <a:r>
              <a:rPr lang="zh-CN" altLang="en-US" sz="2000" dirty="0" smtClean="0">
                <a:ea typeface="宋体" panose="02010600030101010101" pitchFamily="2" charset="-122"/>
              </a:rPr>
              <a:t>安装目录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ea typeface="宋体" panose="02010600030101010101" pitchFamily="2" charset="-122"/>
              </a:rPr>
              <a:t>p</a:t>
            </a:r>
            <a:r>
              <a:rPr lang="en-US" altLang="zh-CN" sz="2000" dirty="0" smtClean="0">
                <a:ea typeface="宋体" panose="02010600030101010101" pitchFamily="2" charset="-122"/>
              </a:rPr>
              <a:t>ath</a:t>
            </a:r>
            <a:r>
              <a:rPr lang="zh-CN" altLang="en-US" sz="2000" dirty="0" smtClean="0">
                <a:ea typeface="宋体" panose="02010600030101010101" pitchFamily="2" charset="-122"/>
              </a:rPr>
              <a:t>变量后增加</a:t>
            </a:r>
            <a:r>
              <a:rPr lang="en-US" altLang="zh-CN" sz="2000" dirty="0" smtClean="0">
                <a:ea typeface="宋体" panose="02010600030101010101" pitchFamily="2" charset="-122"/>
              </a:rPr>
              <a:t>;%TOMCAT_HOME%\bin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在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classpath</a:t>
            </a:r>
            <a:r>
              <a:rPr lang="zh-CN" altLang="en-US" sz="2000" dirty="0" smtClean="0">
                <a:ea typeface="宋体" panose="02010600030101010101" pitchFamily="2" charset="-122"/>
              </a:rPr>
              <a:t>变量后增加</a:t>
            </a:r>
            <a:r>
              <a:rPr lang="en-US" altLang="zh-CN" sz="2000" dirty="0" smtClean="0">
                <a:ea typeface="宋体" panose="02010600030101010101" pitchFamily="2" charset="-122"/>
              </a:rPr>
              <a:t>;%TOMCAT_HOME%\lib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endParaRPr lang="zh-CN" altLang="en-US" sz="2000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试操作</a:t>
            </a:r>
            <a:endParaRPr lang="zh-CN" altLang="en-US" sz="2400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打开</a:t>
            </a:r>
            <a:r>
              <a:rPr lang="en-US" altLang="zh-CN" sz="2000" dirty="0" smtClean="0">
                <a:ea typeface="宋体" panose="02010600030101010101" pitchFamily="2" charset="-122"/>
              </a:rPr>
              <a:t>Tomcat</a:t>
            </a:r>
            <a:r>
              <a:rPr lang="zh-CN" altLang="en-US" sz="2000" dirty="0" smtClean="0">
                <a:ea typeface="宋体" panose="02010600030101010101" pitchFamily="2" charset="-122"/>
              </a:rPr>
              <a:t>服务器：运行安装目录下</a:t>
            </a:r>
            <a:r>
              <a:rPr lang="en-US" altLang="zh-CN" sz="2000" dirty="0" smtClean="0">
                <a:ea typeface="宋体" panose="02010600030101010101" pitchFamily="2" charset="-122"/>
              </a:rPr>
              <a:t>bin/startup.bat</a:t>
            </a:r>
            <a:r>
              <a:rPr lang="zh-CN" altLang="en-US" sz="2000" dirty="0" smtClean="0">
                <a:ea typeface="宋体" panose="02010600030101010101" pitchFamily="2" charset="-122"/>
              </a:rPr>
              <a:t>文件</a:t>
            </a:r>
            <a:endParaRPr lang="zh-CN" altLang="en-US" sz="2000" dirty="0" smtClean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ea typeface="宋体" panose="02010600030101010101" pitchFamily="2" charset="-122"/>
              </a:rPr>
              <a:t>打开浏览器，键入地址</a:t>
            </a:r>
            <a:r>
              <a:rPr lang="en-US" altLang="zh-CN" sz="1800" dirty="0" smtClean="0">
                <a:solidFill>
                  <a:srgbClr val="30A383"/>
                </a:solidFill>
                <a:ea typeface="宋体" panose="02010600030101010101" pitchFamily="2" charset="-122"/>
              </a:rPr>
              <a:t>http://localhost:8080</a:t>
            </a:r>
            <a:endParaRPr lang="zh-CN" altLang="en-US" sz="1800" dirty="0" smtClean="0">
              <a:solidFill>
                <a:srgbClr val="30A38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  <a:r>
              <a:rPr lang="zh-CN" altLang="en-US" dirty="0" smtClean="0">
                <a:ea typeface="宋体" panose="02010600030101010101" pitchFamily="2" charset="-122"/>
              </a:rPr>
              <a:t>服务器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1340768"/>
            <a:ext cx="70389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2129</Words>
  <Application>WPS 演示</Application>
  <PresentationFormat>全屏显示(4:3)</PresentationFormat>
  <Paragraphs>108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Wingdings 2</vt:lpstr>
      <vt:lpstr>Verdana</vt:lpstr>
      <vt:lpstr>Constantia</vt:lpstr>
      <vt:lpstr>Calibri</vt:lpstr>
      <vt:lpstr>隶书</vt:lpstr>
      <vt:lpstr>微软雅黑</vt:lpstr>
      <vt:lpstr>Arial Unicode MS</vt:lpstr>
      <vt:lpstr>Times New Roman</vt:lpstr>
      <vt:lpstr>Verdana</vt:lpstr>
      <vt:lpstr>webwppDefTheme</vt:lpstr>
      <vt:lpstr>流畅</vt:lpstr>
      <vt:lpstr>Web应用开发环境</vt:lpstr>
      <vt:lpstr>Web应用开发环境</vt:lpstr>
      <vt:lpstr>一、JDK</vt:lpstr>
      <vt:lpstr>一、JDK</vt:lpstr>
      <vt:lpstr>Win系统设置环境变量的方法</vt:lpstr>
      <vt:lpstr>执行javac命令</vt:lpstr>
      <vt:lpstr>二、Tomcat</vt:lpstr>
      <vt:lpstr>二、Tomcat</vt:lpstr>
      <vt:lpstr>启动Tomcat服务器</vt:lpstr>
      <vt:lpstr>打开Tomcat欢迎页面</vt:lpstr>
      <vt:lpstr>修改Tomcat端口</vt:lpstr>
      <vt:lpstr>修改Tomcat端口的效果</vt:lpstr>
      <vt:lpstr>三、Eclipse开发工具</vt:lpstr>
      <vt:lpstr>三、Eclipse开发工具</vt:lpstr>
      <vt:lpstr>3、Eclipse配置Tomcat服务器</vt:lpstr>
      <vt:lpstr>启动Eclipse的TOMCAT Server</vt:lpstr>
      <vt:lpstr>四、 IntelliJ IDEA</vt:lpstr>
      <vt:lpstr>1、学生和教师如何申请IDEA的Ultimate旗舰版</vt:lpstr>
      <vt:lpstr>2、IDEA的安装</vt:lpstr>
      <vt:lpstr>3、启动并激活IDEA</vt:lpstr>
      <vt:lpstr>4、创建一个web项目</vt:lpstr>
      <vt:lpstr>5、编写jsp文件并运行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2014技术开发和项目实施 工作会</dc:title>
  <dc:creator>zjut</dc:creator>
  <cp:lastModifiedBy>Kukukukiki</cp:lastModifiedBy>
  <cp:revision>128</cp:revision>
  <dcterms:created xsi:type="dcterms:W3CDTF">2020-02-23T07:13:00Z</dcterms:created>
  <dcterms:modified xsi:type="dcterms:W3CDTF">2021-02-16T17:28:20Z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