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3"/>
    <p:sldId id="291" r:id="rId4"/>
    <p:sldId id="361" r:id="rId5"/>
    <p:sldId id="362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65" r:id="rId52"/>
    <p:sldId id="366" r:id="rId53"/>
    <p:sldId id="367" r:id="rId54"/>
    <p:sldId id="368" r:id="rId55"/>
    <p:sldId id="364" r:id="rId56"/>
    <p:sldId id="289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4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AC04C-8547-4C5D-8C92-1EC8390170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98912-E0C8-4B9E-8442-5EC5253E96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ml/&#31243;&#24207;4.2.ht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ml/&#31243;&#24207;4.4.ht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412776"/>
            <a:ext cx="8143056" cy="417646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应用开发</a:t>
            </a:r>
            <a:br>
              <a:rPr lang="en-US" altLang="zh-CN" dirty="0" smtClean="0"/>
            </a:br>
            <a:r>
              <a:rPr lang="zh-CN" altLang="en-US" dirty="0" smtClean="0"/>
              <a:t>之</a:t>
            </a:r>
            <a:br>
              <a:rPr lang="en-US" altLang="zh-CN" dirty="0" smtClean="0"/>
            </a:br>
            <a:r>
              <a:rPr lang="en-US" altLang="zh-CN" dirty="0" smtClean="0"/>
              <a:t>JSP</a:t>
            </a:r>
            <a:r>
              <a:rPr lang="zh-CN" altLang="en-US" dirty="0" smtClean="0"/>
              <a:t>技术</a:t>
            </a:r>
            <a:r>
              <a:rPr lang="zh-CN" altLang="en-US" dirty="0" smtClean="0"/>
              <a:t>模型</a:t>
            </a:r>
            <a:br>
              <a:rPr lang="en-US" altLang="zh-CN" dirty="0" smtClean="0"/>
            </a:br>
            <a:br>
              <a:rPr lang="en-US" altLang="zh-CN" dirty="0"/>
            </a:br>
            <a:r>
              <a:rPr lang="zh-CN" altLang="en-US" sz="4000" dirty="0" smtClean="0">
                <a:solidFill>
                  <a:schemeClr val="tx1"/>
                </a:solidFill>
                <a:latin typeface="+mj-ea"/>
              </a:rPr>
              <a:t>赵小敏</a:t>
            </a:r>
            <a:br>
              <a:rPr lang="en-US" altLang="zh-CN" dirty="0" smtClean="0">
                <a:solidFill>
                  <a:schemeClr val="tx1"/>
                </a:solidFill>
                <a:latin typeface="+mj-ea"/>
              </a:rPr>
            </a:br>
            <a:r>
              <a:rPr lang="zh-CN" altLang="en-US" sz="3600" dirty="0" smtClean="0">
                <a:solidFill>
                  <a:schemeClr val="tx1"/>
                </a:solidFill>
                <a:latin typeface="+mj-ea"/>
              </a:rPr>
              <a:t>浙江工业大学计算机科学与技术学院</a:t>
            </a:r>
            <a:endParaRPr lang="zh-CN" altLang="en-US" sz="3600" dirty="0">
              <a:solidFill>
                <a:schemeClr val="tx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4294967295"/>
          </p:nvPr>
        </p:nvSpPr>
        <p:spPr>
          <a:xfrm>
            <a:off x="250825" y="1268760"/>
            <a:ext cx="8642350" cy="51129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由于声明包含的是声明语句，所以每个变量的声明语句必须以分号结束。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例：</a:t>
            </a:r>
            <a:r>
              <a:rPr lang="zh-CN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一个标签中声明了一个变量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和一个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</a:rPr>
              <a:t>getArea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()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方法。</a:t>
            </a:r>
            <a:endParaRPr lang="zh-CN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&lt;%! </a:t>
            </a:r>
            <a:endParaRPr lang="zh-CN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double r = 0;                            // </a:t>
            </a:r>
            <a:r>
              <a:rPr lang="zh-CN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声明一个变量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endParaRPr lang="zh-CN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double </a:t>
            </a:r>
            <a:r>
              <a:rPr lang="en-US" altLang="zh-CN" sz="2400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getArea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(double r) {      // </a:t>
            </a:r>
            <a:r>
              <a:rPr lang="zh-CN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声明求圆面积的方法</a:t>
            </a:r>
            <a:endParaRPr lang="zh-CN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return r * r * </a:t>
            </a:r>
            <a:r>
              <a:rPr lang="en-US" altLang="zh-CN" sz="2400" dirty="0" err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Math.PI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  <a:endParaRPr lang="zh-CN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pt-BR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} </a:t>
            </a:r>
            <a:endParaRPr lang="zh-CN" altLang="zh-CN" sz="24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%&gt; 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267" name="标题 1"/>
          <p:cNvSpPr/>
          <p:nvPr/>
        </p:nvSpPr>
        <p:spPr bwMode="auto">
          <a:xfrm>
            <a:off x="457200" y="67329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JSP</a:t>
            </a:r>
            <a:r>
              <a:rPr lang="zh-CN" altLang="en-US" sz="4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</a:t>
            </a:r>
            <a:endParaRPr lang="zh-CN" altLang="en-US" sz="40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4294967295"/>
          </p:nvPr>
        </p:nvSpPr>
        <p:spPr>
          <a:xfrm>
            <a:off x="250825" y="1412776"/>
            <a:ext cx="8642350" cy="5040412"/>
          </a:xfrm>
        </p:spPr>
        <p:txBody>
          <a:bodyPr/>
          <a:lstStyle/>
          <a:p>
            <a:r>
              <a:rPr lang="zh-CN" altLang="en-US" dirty="0" smtClean="0">
                <a:latin typeface="Courier New" panose="02070309020205020404" pitchFamily="49" charset="0"/>
              </a:rPr>
              <a:t>两个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声明语句写在两个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声明标签中。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&lt;%! String color[] = {"red", "green", "blue"}; %&gt;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&lt;%!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String 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getColor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){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return color[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%&gt;</a:t>
            </a:r>
            <a:endParaRPr lang="zh-CN" altLang="en-US" dirty="0" smtClean="0">
              <a:solidFill>
                <a:srgbClr val="FF3300"/>
              </a:solidFill>
            </a:endParaRPr>
          </a:p>
        </p:txBody>
      </p:sp>
      <p:sp>
        <p:nvSpPr>
          <p:cNvPr id="12291" name="标题 1"/>
          <p:cNvSpPr/>
          <p:nvPr/>
        </p:nvSpPr>
        <p:spPr bwMode="auto">
          <a:xfrm>
            <a:off x="457200" y="692696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JSP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</a:t>
            </a:r>
            <a:endParaRPr lang="zh-CN" altLang="en-US" sz="400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4294967295"/>
          </p:nvPr>
        </p:nvSpPr>
        <p:spPr>
          <a:xfrm>
            <a:off x="330200" y="1484784"/>
            <a:ext cx="8569325" cy="38703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小脚本</a:t>
            </a:r>
            <a:r>
              <a:rPr lang="zh-CN" altLang="en-US" dirty="0" smtClean="0">
                <a:latin typeface="Courier New" panose="02070309020205020404" pitchFamily="49" charset="0"/>
              </a:rPr>
              <a:t>（</a:t>
            </a:r>
            <a:r>
              <a:rPr lang="en-US" altLang="zh-CN" dirty="0" err="1" smtClean="0">
                <a:latin typeface="Courier New" panose="02070309020205020404" pitchFamily="49" charset="0"/>
              </a:rPr>
              <a:t>scriptlets</a:t>
            </a:r>
            <a:r>
              <a:rPr lang="zh-CN" altLang="en-US" dirty="0" smtClean="0">
                <a:latin typeface="Courier New" panose="02070309020205020404" pitchFamily="49" charset="0"/>
              </a:rPr>
              <a:t>）是嵌入在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页面中的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代码段。小脚本是以“</a:t>
            </a:r>
            <a:r>
              <a:rPr lang="en-US" altLang="zh-CN" dirty="0" smtClean="0">
                <a:latin typeface="Courier New" panose="02070309020205020404" pitchFamily="49" charset="0"/>
              </a:rPr>
              <a:t>&lt;%</a:t>
            </a:r>
            <a:r>
              <a:rPr lang="zh-CN" altLang="en-US" dirty="0" smtClean="0">
                <a:latin typeface="Courier New" panose="02070309020205020404" pitchFamily="49" charset="0"/>
              </a:rPr>
              <a:t>”开头，以“</a:t>
            </a:r>
            <a:r>
              <a:rPr lang="en-US" altLang="zh-CN" dirty="0" smtClean="0">
                <a:latin typeface="Courier New" panose="02070309020205020404" pitchFamily="49" charset="0"/>
              </a:rPr>
              <a:t>%&gt;</a:t>
            </a:r>
            <a:r>
              <a:rPr lang="zh-CN" altLang="en-US" dirty="0" smtClean="0">
                <a:latin typeface="Courier New" panose="02070309020205020404" pitchFamily="49" charset="0"/>
              </a:rPr>
              <a:t>”结束的标签。例如，程序</a:t>
            </a:r>
            <a:r>
              <a:rPr lang="en-US" altLang="zh-CN" dirty="0" smtClean="0">
                <a:latin typeface="Courier New" panose="02070309020205020404" pitchFamily="49" charset="0"/>
              </a:rPr>
              <a:t>4.1</a:t>
            </a:r>
            <a:r>
              <a:rPr lang="zh-CN" altLang="en-US" dirty="0" smtClean="0">
                <a:latin typeface="Courier New" panose="02070309020205020404" pitchFamily="49" charset="0"/>
              </a:rPr>
              <a:t>中的下面一行就是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小脚本。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     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&lt;% count++; %&gt;</a:t>
            </a:r>
            <a:endParaRPr lang="en-US" altLang="zh-CN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小脚本在每次访问页面时都被执行，因此</a:t>
            </a:r>
            <a:r>
              <a:rPr lang="en-US" altLang="zh-CN" dirty="0" smtClean="0">
                <a:latin typeface="Courier New" panose="02070309020205020404" pitchFamily="49" charset="0"/>
              </a:rPr>
              <a:t>count</a:t>
            </a:r>
            <a:r>
              <a:rPr lang="zh-CN" altLang="en-US" dirty="0" smtClean="0">
                <a:latin typeface="Courier New" panose="02070309020205020404" pitchFamily="49" charset="0"/>
              </a:rPr>
              <a:t>变量在每次请求时都增</a:t>
            </a:r>
            <a:r>
              <a:rPr lang="en-US" altLang="zh-CN" dirty="0" smtClean="0">
                <a:latin typeface="Courier New" panose="02070309020205020404" pitchFamily="49" charset="0"/>
              </a:rPr>
              <a:t>1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</a:endParaRPr>
          </a:p>
        </p:txBody>
      </p:sp>
      <p:sp>
        <p:nvSpPr>
          <p:cNvPr id="13315" name="标题 1"/>
          <p:cNvSpPr/>
          <p:nvPr/>
        </p:nvSpPr>
        <p:spPr bwMode="auto">
          <a:xfrm>
            <a:off x="500062" y="692696"/>
            <a:ext cx="8229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 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小脚本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4294967295"/>
          </p:nvPr>
        </p:nvSpPr>
        <p:spPr>
          <a:xfrm>
            <a:off x="179388" y="1412776"/>
            <a:ext cx="8964612" cy="561667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由于小脚本可以包含任何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代码，所以它通常用来在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页面嵌入计算逻辑。同时还可以使用小脚本打印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模板文本。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&lt;%@ page 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contentType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="text/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html;charset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UTF-8" 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pageEncoding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="UTF-8" %&gt;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&lt;%! 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count = 0; %&gt;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&lt;%  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out.print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("&lt;html&gt;&lt;body&gt;");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count++;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out.print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("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该页面已被访问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 + count +"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次。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 );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4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out.print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("&lt;/body&gt;&lt;/html&gt;");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%&gt;</a:t>
            </a:r>
            <a:endParaRPr lang="zh-CN" altLang="en-US" sz="2400" dirty="0" smtClean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标题 1"/>
          <p:cNvSpPr/>
          <p:nvPr/>
        </p:nvSpPr>
        <p:spPr bwMode="auto">
          <a:xfrm>
            <a:off x="395536" y="548680"/>
            <a:ext cx="822960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 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小脚本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364635" y="1412776"/>
            <a:ext cx="8322165" cy="5040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变量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out</a:t>
            </a:r>
            <a:r>
              <a:rPr lang="zh-CN" altLang="en-US" dirty="0" smtClean="0">
                <a:latin typeface="Courier New" panose="02070309020205020404" pitchFamily="49" charset="0"/>
              </a:rPr>
              <a:t>是一个隐含对象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与其他元素不同，小脚本的起始标签“</a:t>
            </a:r>
            <a:r>
              <a:rPr lang="en-US" altLang="zh-CN" dirty="0" smtClean="0">
                <a:latin typeface="Courier New" panose="02070309020205020404" pitchFamily="49" charset="0"/>
              </a:rPr>
              <a:t>&lt;%</a:t>
            </a:r>
            <a:r>
              <a:rPr lang="zh-CN" altLang="en-US" dirty="0" smtClean="0">
                <a:latin typeface="Courier New" panose="02070309020205020404" pitchFamily="49" charset="0"/>
              </a:rPr>
              <a:t>”后面没有任何特殊字符，在小脚本中的代码必须是合法的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语言代码。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下面的代码可行吗？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 </a:t>
            </a:r>
            <a:r>
              <a:rPr lang="en-US" altLang="zh-CN" sz="2800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out.print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(count) %&gt;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3" name="标题 1"/>
          <p:cNvSpPr/>
          <p:nvPr/>
        </p:nvSpPr>
        <p:spPr bwMode="auto">
          <a:xfrm>
            <a:off x="457200" y="6350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 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脚本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500063" y="1412776"/>
            <a:ext cx="8229600" cy="5040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表达式</a:t>
            </a:r>
            <a:r>
              <a:rPr lang="zh-CN" altLang="en-US" dirty="0" smtClean="0">
                <a:latin typeface="Courier New" panose="02070309020205020404" pitchFamily="49" charset="0"/>
              </a:rPr>
              <a:t>是以“</a:t>
            </a:r>
            <a:r>
              <a:rPr lang="en-US" altLang="zh-CN" dirty="0" smtClean="0">
                <a:latin typeface="Courier New" panose="02070309020205020404" pitchFamily="49" charset="0"/>
              </a:rPr>
              <a:t>&lt;%=</a:t>
            </a:r>
            <a:r>
              <a:rPr lang="zh-CN" altLang="en-US" dirty="0" smtClean="0">
                <a:latin typeface="Courier New" panose="02070309020205020404" pitchFamily="49" charset="0"/>
              </a:rPr>
              <a:t>”开头，以“</a:t>
            </a:r>
            <a:r>
              <a:rPr lang="en-US" altLang="zh-CN" dirty="0" smtClean="0">
                <a:latin typeface="Courier New" panose="02070309020205020404" pitchFamily="49" charset="0"/>
              </a:rPr>
              <a:t>%&gt;</a:t>
            </a:r>
            <a:r>
              <a:rPr lang="zh-CN" altLang="en-US" dirty="0" smtClean="0">
                <a:latin typeface="Courier New" panose="02070309020205020404" pitchFamily="49" charset="0"/>
              </a:rPr>
              <a:t>”结束的标签，它作为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语言表达式的占位符。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表达式：</a:t>
            </a:r>
            <a:r>
              <a:rPr lang="en-US" altLang="zh-CN" dirty="0" smtClean="0"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&lt;%= count %&gt;</a:t>
            </a:r>
            <a:endParaRPr lang="en-US" altLang="zh-CN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在页面每次被访问时都要计算表达式，然后将其值嵌入到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的输出中。</a:t>
            </a:r>
            <a:endParaRPr lang="zh-CN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16387" name="标题 1"/>
          <p:cNvSpPr/>
          <p:nvPr/>
        </p:nvSpPr>
        <p:spPr bwMode="auto">
          <a:xfrm>
            <a:off x="509424" y="692696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500063" y="1412776"/>
            <a:ext cx="8104385" cy="5157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与变量声明不同，表达式不能以分号结束，因此下面的代码是非法的。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          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&lt;%= count; %&gt;</a:t>
            </a:r>
            <a:endParaRPr lang="zh-CN" altLang="en-US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使用表达式可以向输出流输出任何对象或任何基本数据类型（</a:t>
            </a:r>
            <a:r>
              <a:rPr lang="en-US" altLang="zh-CN" dirty="0" err="1" smtClean="0">
                <a:latin typeface="Courier New" panose="02070309020205020404" pitchFamily="49" charset="0"/>
              </a:rPr>
              <a:t>int</a:t>
            </a:r>
            <a:r>
              <a:rPr lang="zh-CN" altLang="en-US" dirty="0" smtClean="0">
                <a:latin typeface="Courier New" panose="02070309020205020404" pitchFamily="49" charset="0"/>
              </a:rPr>
              <a:t>、</a:t>
            </a:r>
            <a:r>
              <a:rPr lang="en-US" altLang="zh-CN" dirty="0" err="1" smtClean="0">
                <a:latin typeface="Courier New" panose="02070309020205020404" pitchFamily="49" charset="0"/>
              </a:rPr>
              <a:t>boolean</a:t>
            </a:r>
            <a:r>
              <a:rPr lang="zh-CN" altLang="en-US" dirty="0" smtClean="0">
                <a:latin typeface="Courier New" panose="02070309020205020404" pitchFamily="49" charset="0"/>
              </a:rPr>
              <a:t>、</a:t>
            </a:r>
            <a:r>
              <a:rPr lang="en-US" altLang="zh-CN" dirty="0" smtClean="0">
                <a:latin typeface="Courier New" panose="02070309020205020404" pitchFamily="49" charset="0"/>
              </a:rPr>
              <a:t>char</a:t>
            </a:r>
            <a:r>
              <a:rPr lang="zh-CN" altLang="en-US" dirty="0" smtClean="0">
                <a:latin typeface="Courier New" panose="02070309020205020404" pitchFamily="49" charset="0"/>
              </a:rPr>
              <a:t>等）的值，也可以打印任何算术表达式、布尔表达式或方法调用返回的值。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提示：在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表达式的百分号和等号之间不能有空格</a:t>
            </a:r>
            <a:endParaRPr lang="zh-CN" altLang="en-US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7411" name="标题 1"/>
          <p:cNvSpPr/>
          <p:nvPr/>
        </p:nvSpPr>
        <p:spPr bwMode="auto">
          <a:xfrm>
            <a:off x="500063" y="764704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500062" y="1125538"/>
            <a:ext cx="8428037" cy="55165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ourier New" panose="02070309020205020404" pitchFamily="49" charset="0"/>
                <a:hlinkClick r:id="rId1" action="ppaction://hlinkfile"/>
              </a:rPr>
              <a:t>程序</a:t>
            </a:r>
            <a:r>
              <a:rPr lang="en-US" altLang="zh-CN" b="1" dirty="0" err="1" smtClean="0">
                <a:hlinkClick r:id="rId1" action="ppaction://hlinkfile"/>
              </a:rPr>
              <a:t>expression.jsp</a:t>
            </a:r>
            <a:r>
              <a:rPr lang="zh-CN" altLang="en-US" b="1" dirty="0" smtClean="0"/>
              <a:t>的</a:t>
            </a:r>
            <a:r>
              <a:rPr lang="zh-CN" altLang="en-US" dirty="0" smtClean="0">
                <a:latin typeface="Courier New" panose="02070309020205020404" pitchFamily="49" charset="0"/>
              </a:rPr>
              <a:t>代码中声明了一些变量并通过表达式输出。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800" dirty="0" smtClean="0"/>
              <a:t>&lt;html&gt;&lt;body&gt;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&lt;%!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anInt</a:t>
            </a:r>
            <a:r>
              <a:rPr lang="en-US" altLang="zh-CN" sz="1800" dirty="0" smtClean="0"/>
              <a:t> = 3;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aBool</a:t>
            </a:r>
            <a:r>
              <a:rPr lang="en-US" altLang="zh-CN" sz="1800" dirty="0" smtClean="0"/>
              <a:t> = true;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  Integer </a:t>
            </a:r>
            <a:r>
              <a:rPr lang="en-US" altLang="zh-CN" sz="1800" dirty="0" err="1" smtClean="0"/>
              <a:t>anIntObj</a:t>
            </a:r>
            <a:r>
              <a:rPr lang="en-US" altLang="zh-CN" sz="1800" dirty="0" smtClean="0"/>
              <a:t> = new Integer(3);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  Float </a:t>
            </a:r>
            <a:r>
              <a:rPr lang="en-US" altLang="zh-CN" sz="1800" dirty="0" err="1" smtClean="0"/>
              <a:t>aFloatObj</a:t>
            </a:r>
            <a:r>
              <a:rPr lang="en-US" altLang="zh-CN" sz="1800" dirty="0" smtClean="0"/>
              <a:t> = new Float(8.6);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%&gt;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&lt;%= 500+380 %&gt; 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&gt;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&lt;%= </a:t>
            </a:r>
            <a:r>
              <a:rPr lang="en-US" altLang="zh-CN" sz="1800" dirty="0" err="1" smtClean="0"/>
              <a:t>anInt</a:t>
            </a:r>
            <a:r>
              <a:rPr lang="en-US" altLang="zh-CN" sz="1800" dirty="0" smtClean="0"/>
              <a:t>*3.5/100-500 %&gt;&lt;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&gt;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&lt;%= </a:t>
            </a:r>
            <a:r>
              <a:rPr lang="en-US" altLang="zh-CN" sz="1800" dirty="0" err="1" smtClean="0"/>
              <a:t>aBool</a:t>
            </a:r>
            <a:r>
              <a:rPr lang="en-US" altLang="zh-CN" sz="1800" dirty="0" smtClean="0"/>
              <a:t> %&gt; 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&gt;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&lt;%= </a:t>
            </a:r>
            <a:r>
              <a:rPr lang="en-US" altLang="zh-CN" sz="1800" dirty="0" err="1" smtClean="0"/>
              <a:t>Math.random</a:t>
            </a:r>
            <a:r>
              <a:rPr lang="en-US" altLang="zh-CN" sz="1800" dirty="0" smtClean="0"/>
              <a:t>() %&gt; 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&gt;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&lt;%= </a:t>
            </a:r>
            <a:r>
              <a:rPr lang="en-US" altLang="zh-CN" sz="1800" dirty="0" err="1" smtClean="0"/>
              <a:t>aFloatObj</a:t>
            </a:r>
            <a:r>
              <a:rPr lang="en-US" altLang="zh-CN" sz="1800" dirty="0" smtClean="0"/>
              <a:t> %&gt; 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&gt;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&lt;/body&gt;&lt;/html&gt;</a:t>
            </a:r>
            <a:endParaRPr lang="zh-CN" altLang="en-US" sz="1800" dirty="0" smtClean="0"/>
          </a:p>
          <a:p>
            <a:endParaRPr lang="zh-CN" altLang="en-US" dirty="0" smtClean="0"/>
          </a:p>
          <a:p>
            <a:pPr>
              <a:buFontTx/>
              <a:buNone/>
            </a:pPr>
            <a:endParaRPr lang="zh-CN" altLang="en-US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435" name="标题 1"/>
          <p:cNvSpPr/>
          <p:nvPr/>
        </p:nvSpPr>
        <p:spPr bwMode="auto">
          <a:xfrm>
            <a:off x="489148" y="5465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381" y="2996952"/>
            <a:ext cx="4694237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535290" y="692696"/>
            <a:ext cx="8643937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3.1.2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指令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500063" y="1412776"/>
            <a:ext cx="8104386" cy="55165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指令</a:t>
            </a:r>
            <a:r>
              <a:rPr lang="zh-CN" altLang="en-US" dirty="0" smtClean="0">
                <a:latin typeface="Courier New" panose="02070309020205020404" pitchFamily="49" charset="0"/>
              </a:rPr>
              <a:t>向容器提供关于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页面的总体信息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页面中，指令是以“</a:t>
            </a:r>
            <a:r>
              <a:rPr lang="en-US" altLang="zh-CN" dirty="0" smtClean="0">
                <a:latin typeface="Courier New" panose="02070309020205020404" pitchFamily="49" charset="0"/>
              </a:rPr>
              <a:t>&lt;%@</a:t>
            </a:r>
            <a:r>
              <a:rPr lang="zh-CN" altLang="en-US" dirty="0" smtClean="0">
                <a:latin typeface="Courier New" panose="02070309020205020404" pitchFamily="49" charset="0"/>
              </a:rPr>
              <a:t>”开头，以“</a:t>
            </a:r>
            <a:r>
              <a:rPr lang="en-US" altLang="zh-CN" dirty="0" smtClean="0">
                <a:latin typeface="Courier New" panose="02070309020205020404" pitchFamily="49" charset="0"/>
              </a:rPr>
              <a:t>%&gt;</a:t>
            </a:r>
            <a:r>
              <a:rPr lang="zh-CN" altLang="en-US" dirty="0" smtClean="0">
                <a:latin typeface="Courier New" panose="02070309020205020404" pitchFamily="49" charset="0"/>
              </a:rPr>
              <a:t>”结束的标签。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Courier New" panose="02070309020205020404" pitchFamily="49" charset="0"/>
              </a:rPr>
              <a:t>指令有三种类型：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fr-FR" altLang="en-US" dirty="0" smtClean="0">
                <a:latin typeface="Courier New" panose="02070309020205020404" pitchFamily="49" charset="0"/>
              </a:rPr>
              <a:t>page</a:t>
            </a:r>
            <a:r>
              <a:rPr lang="zh-CN" altLang="en-US" dirty="0" smtClean="0">
                <a:latin typeface="Courier New" panose="02070309020205020404" pitchFamily="49" charset="0"/>
              </a:rPr>
              <a:t>指令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fr-FR" altLang="en-US" dirty="0" smtClean="0">
                <a:latin typeface="Courier New" panose="02070309020205020404" pitchFamily="49" charset="0"/>
              </a:rPr>
              <a:t>include</a:t>
            </a:r>
            <a:r>
              <a:rPr lang="zh-CN" altLang="en-US" dirty="0" smtClean="0">
                <a:latin typeface="Courier New" panose="02070309020205020404" pitchFamily="49" charset="0"/>
              </a:rPr>
              <a:t>指令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r>
              <a:rPr lang="fr-FR" altLang="en-US" dirty="0" smtClean="0">
                <a:latin typeface="Courier New" panose="02070309020205020404" pitchFamily="49" charset="0"/>
              </a:rPr>
              <a:t>taglib</a:t>
            </a:r>
            <a:r>
              <a:rPr lang="zh-CN" altLang="en-US" dirty="0" smtClean="0">
                <a:latin typeface="Courier New" panose="02070309020205020404" pitchFamily="49" charset="0"/>
              </a:rPr>
              <a:t>指令。</a:t>
            </a:r>
            <a:endParaRPr 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fr-FR" altLang="en-US" sz="2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>
          <a:xfrm>
            <a:off x="530092" y="620688"/>
            <a:ext cx="8643937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3.1.2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指令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500063" y="1343296"/>
            <a:ext cx="8428037" cy="5516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三种指令的语法格式如下：</a:t>
            </a:r>
            <a:endParaRPr lang="zh-CN" altLang="en-US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fr-FR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fr-FR" altLang="en-US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page attribute-list %&gt;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fr-FR" altLang="en-US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&lt;%@ include attribute-list %&gt;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fr-FR" altLang="en-US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&lt;%@ taglib attribute-list %&gt;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在上面的指令标签中，</a:t>
            </a:r>
            <a:r>
              <a:rPr lang="fr-FR" altLang="en-US" dirty="0" smtClean="0">
                <a:latin typeface="Courier New" panose="02070309020205020404" pitchFamily="49" charset="0"/>
              </a:rPr>
              <a:t>attribute-list</a:t>
            </a:r>
            <a:r>
              <a:rPr lang="zh-CN" altLang="en-US" dirty="0" smtClean="0">
                <a:latin typeface="Courier New" panose="02070309020205020404" pitchFamily="49" charset="0"/>
              </a:rPr>
              <a:t>表示一个或多个针对指令的属性</a:t>
            </a:r>
            <a:r>
              <a:rPr lang="fr-FR" altLang="en-US" dirty="0" smtClean="0">
                <a:latin typeface="Courier New" panose="02070309020205020404" pitchFamily="49" charset="0"/>
              </a:rPr>
              <a:t>/</a:t>
            </a:r>
            <a:r>
              <a:rPr lang="zh-CN" altLang="en-US" dirty="0" smtClean="0">
                <a:latin typeface="Courier New" panose="02070309020205020404" pitchFamily="49" charset="0"/>
              </a:rPr>
              <a:t>值对，多个属性之间用空格分隔。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fr-FR" altLang="en-US" sz="2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>
          <a:xfrm>
            <a:off x="683568" y="704088"/>
            <a:ext cx="8003232" cy="636680"/>
          </a:xfrm>
        </p:spPr>
        <p:txBody>
          <a:bodyPr>
            <a:noAutofit/>
          </a:bodyPr>
          <a:lstStyle/>
          <a:p>
            <a:r>
              <a:rPr lang="en-US" altLang="zh-CN" sz="4400" dirty="0" smtClean="0"/>
              <a:t>JSP</a:t>
            </a:r>
            <a:r>
              <a:rPr lang="zh-CN" altLang="en-US" sz="4400" dirty="0" smtClean="0"/>
              <a:t>技术模型</a:t>
            </a:r>
            <a:endParaRPr lang="zh-CN" altLang="en-US" sz="4400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4294967295"/>
          </p:nvPr>
        </p:nvSpPr>
        <p:spPr>
          <a:xfrm>
            <a:off x="457200" y="1772816"/>
            <a:ext cx="8229600" cy="4784725"/>
          </a:xfrm>
        </p:spPr>
        <p:txBody>
          <a:bodyPr/>
          <a:lstStyle/>
          <a:p>
            <a:r>
              <a:rPr lang="en-US" altLang="zh-CN" dirty="0" smtClean="0">
                <a:latin typeface="Courier New" panose="02070309020205020404" pitchFamily="49" charset="0"/>
              </a:rPr>
              <a:t>3</a:t>
            </a:r>
            <a:r>
              <a:rPr lang="zh-CN" altLang="zh-CN" dirty="0" smtClean="0">
                <a:latin typeface="Courier New" panose="02070309020205020404" pitchFamily="49" charset="0"/>
              </a:rPr>
              <a:t>.1</a:t>
            </a:r>
            <a:r>
              <a:rPr lang="zh-CN" altLang="en-US" dirty="0" smtClean="0">
                <a:latin typeface="Courier New" panose="02070309020205020404" pitchFamily="49" charset="0"/>
              </a:rPr>
              <a:t>　</a:t>
            </a:r>
            <a:r>
              <a:rPr lang="zh-CN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语法概述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</a:rPr>
              <a:t>3</a:t>
            </a:r>
            <a:r>
              <a:rPr lang="zh-CN" altLang="zh-CN" dirty="0" smtClean="0">
                <a:latin typeface="Courier New" panose="02070309020205020404" pitchFamily="49" charset="0"/>
              </a:rPr>
              <a:t>.2  JSP</a:t>
            </a:r>
            <a:r>
              <a:rPr lang="zh-CN" altLang="en-US" dirty="0" smtClean="0">
                <a:latin typeface="Courier New" panose="02070309020205020404" pitchFamily="49" charset="0"/>
              </a:rPr>
              <a:t>页面生命周期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</a:rPr>
              <a:t>3</a:t>
            </a:r>
            <a:r>
              <a:rPr lang="zh-CN" altLang="zh-CN" dirty="0" smtClean="0">
                <a:latin typeface="Courier New" panose="02070309020205020404" pitchFamily="49" charset="0"/>
              </a:rPr>
              <a:t>.3  </a:t>
            </a:r>
            <a:r>
              <a:rPr lang="zh-CN" altLang="en-US" dirty="0" smtClean="0">
                <a:latin typeface="Courier New" panose="02070309020205020404" pitchFamily="49" charset="0"/>
              </a:rPr>
              <a:t>理解</a:t>
            </a:r>
            <a:r>
              <a:rPr lang="zh-CN" altLang="zh-CN" dirty="0" smtClean="0">
                <a:latin typeface="Courier New" panose="02070309020205020404" pitchFamily="49" charset="0"/>
              </a:rPr>
              <a:t>page</a:t>
            </a:r>
            <a:r>
              <a:rPr lang="zh-CN" altLang="en-US" dirty="0" smtClean="0">
                <a:latin typeface="Courier New" panose="02070309020205020404" pitchFamily="49" charset="0"/>
              </a:rPr>
              <a:t>指令属性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</a:rPr>
              <a:t>3</a:t>
            </a:r>
            <a:r>
              <a:rPr lang="zh-CN" altLang="zh-CN" dirty="0" smtClean="0">
                <a:latin typeface="Courier New" panose="02070309020205020404" pitchFamily="49" charset="0"/>
              </a:rPr>
              <a:t>.4  JSP</a:t>
            </a:r>
            <a:r>
              <a:rPr lang="zh-CN" altLang="en-US" dirty="0" smtClean="0">
                <a:latin typeface="Courier New" panose="02070309020205020404" pitchFamily="49" charset="0"/>
              </a:rPr>
              <a:t>脚本元素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</a:rPr>
              <a:t>3</a:t>
            </a:r>
            <a:r>
              <a:rPr lang="zh-CN" altLang="zh-CN" dirty="0" smtClean="0">
                <a:latin typeface="Courier New" panose="02070309020205020404" pitchFamily="49" charset="0"/>
              </a:rPr>
              <a:t>.5  JSP</a:t>
            </a:r>
            <a:r>
              <a:rPr lang="zh-CN" altLang="en-US" dirty="0" smtClean="0">
                <a:latin typeface="Courier New" panose="02070309020205020404" pitchFamily="49" charset="0"/>
              </a:rPr>
              <a:t>隐含变量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</a:rPr>
              <a:t>3</a:t>
            </a:r>
            <a:r>
              <a:rPr lang="zh-CN" altLang="zh-CN" dirty="0" smtClean="0">
                <a:latin typeface="Courier New" panose="02070309020205020404" pitchFamily="49" charset="0"/>
              </a:rPr>
              <a:t>.6  </a:t>
            </a:r>
            <a:r>
              <a:rPr lang="zh-CN" altLang="en-US" dirty="0" smtClean="0">
                <a:latin typeface="Courier New" panose="02070309020205020404" pitchFamily="49" charset="0"/>
              </a:rPr>
              <a:t>作用域对象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</a:rPr>
              <a:t>3</a:t>
            </a:r>
            <a:r>
              <a:rPr lang="zh-CN" altLang="zh-CN" dirty="0" smtClean="0">
                <a:latin typeface="Courier New" panose="02070309020205020404" pitchFamily="49" charset="0"/>
              </a:rPr>
              <a:t>.7  JSP</a:t>
            </a:r>
            <a:r>
              <a:rPr lang="zh-CN" altLang="en-US" dirty="0" smtClean="0">
                <a:latin typeface="Courier New" panose="02070309020205020404" pitchFamily="49" charset="0"/>
              </a:rPr>
              <a:t>组件包含</a:t>
            </a:r>
            <a:endParaRPr lang="zh-CN" altLang="en-US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611560" y="1412776"/>
            <a:ext cx="7848872" cy="5445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page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指令</a:t>
            </a:r>
            <a:r>
              <a:rPr lang="zh-CN" altLang="en-US" dirty="0" smtClean="0">
                <a:latin typeface="Courier New" panose="02070309020205020404" pitchFamily="49" charset="0"/>
              </a:rPr>
              <a:t>通知容器关于</a:t>
            </a:r>
            <a:r>
              <a:rPr lang="fr-FR" altLang="en-US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页面的总体特性。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page</a:t>
            </a:r>
            <a:r>
              <a:rPr lang="zh-CN" altLang="en-US" dirty="0" smtClean="0">
                <a:latin typeface="Courier New" panose="02070309020205020404" pitchFamily="49" charset="0"/>
              </a:rPr>
              <a:t>指令通知容器页面输出的内容类型和使用的字符集。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page </a:t>
            </a:r>
            <a:r>
              <a:rPr lang="en-US" altLang="zh-CN" sz="2400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contentType</a:t>
            </a:r>
            <a:r>
              <a:rPr lang="en-US" altLang="zh-CN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="text/</a:t>
            </a:r>
            <a:r>
              <a:rPr lang="en-US" altLang="zh-CN" sz="2400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html;charset</a:t>
            </a:r>
            <a:r>
              <a:rPr lang="en-US" altLang="zh-CN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=UTF-8" %&gt;</a:t>
            </a:r>
            <a:endParaRPr lang="zh-CN" altLang="en-US" sz="2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标题 1"/>
          <p:cNvSpPr/>
          <p:nvPr/>
        </p:nvSpPr>
        <p:spPr bwMode="auto">
          <a:xfrm>
            <a:off x="500063" y="692696"/>
            <a:ext cx="86439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fr-FR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page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179388" y="1556792"/>
            <a:ext cx="8713787" cy="51122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include</a:t>
            </a:r>
            <a:r>
              <a:rPr lang="zh-CN" altLang="en-US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指令</a:t>
            </a:r>
            <a:r>
              <a:rPr lang="zh-CN" altLang="en-US" dirty="0" smtClean="0">
                <a:latin typeface="Courier New" panose="02070309020205020404" pitchFamily="49" charset="0"/>
              </a:rPr>
              <a:t>实现把另一个文件（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、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等）的内容包含到当前页面中。下面是</a:t>
            </a:r>
            <a:r>
              <a:rPr lang="en-US" altLang="zh-CN" dirty="0" smtClean="0">
                <a:latin typeface="Courier New" panose="02070309020205020404" pitchFamily="49" charset="0"/>
              </a:rPr>
              <a:t>include</a:t>
            </a:r>
            <a:r>
              <a:rPr lang="zh-CN" altLang="en-US" dirty="0" smtClean="0">
                <a:latin typeface="Courier New" panose="02070309020205020404" pitchFamily="49" charset="0"/>
              </a:rPr>
              <a:t>指令的一个例子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include file="copyright.html" %&gt;</a:t>
            </a:r>
            <a:endParaRPr lang="en-US" altLang="zh-CN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标题 1"/>
          <p:cNvSpPr/>
          <p:nvPr/>
        </p:nvSpPr>
        <p:spPr bwMode="auto">
          <a:xfrm>
            <a:off x="323528" y="764704"/>
            <a:ext cx="86439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include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339724" y="1700808"/>
            <a:ext cx="8804275" cy="50143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taglib</a:t>
            </a:r>
            <a:r>
              <a:rPr lang="zh-CN" altLang="en-US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指令</a:t>
            </a:r>
            <a:r>
              <a:rPr lang="zh-CN" altLang="en-US" dirty="0" smtClean="0">
                <a:latin typeface="Courier New" panose="02070309020205020404" pitchFamily="49" charset="0"/>
              </a:rPr>
              <a:t>用来指定在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页面中使用标准标签或自定义标签的前缀与标签库的</a:t>
            </a:r>
            <a:r>
              <a:rPr lang="en-US" altLang="zh-CN" dirty="0" smtClean="0">
                <a:latin typeface="Courier New" panose="02070309020205020404" pitchFamily="49" charset="0"/>
              </a:rPr>
              <a:t>URI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</a:t>
            </a:r>
            <a:r>
              <a:rPr lang="en-US" altLang="zh-CN" sz="2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taglib</a:t>
            </a: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prefix="</a:t>
            </a: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demo" </a:t>
            </a:r>
            <a:r>
              <a:rPr lang="en-US" altLang="zh-CN" sz="2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uri</a:t>
            </a: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="/</a:t>
            </a: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WEB-INF/</a:t>
            </a:r>
            <a:r>
              <a:rPr lang="en-US" altLang="zh-CN" sz="2400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mytaglib.tld</a:t>
            </a:r>
            <a:r>
              <a:rPr lang="en-US" altLang="zh-CN" sz="24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"%&gt;</a:t>
            </a:r>
            <a:endParaRPr lang="zh-CN" altLang="en-US" sz="240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标题 1"/>
          <p:cNvSpPr/>
          <p:nvPr/>
        </p:nvSpPr>
        <p:spPr bwMode="auto">
          <a:xfrm>
            <a:off x="339725" y="908720"/>
            <a:ext cx="86439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en-US" altLang="zh-CN" sz="36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taglib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500063" y="1484784"/>
            <a:ext cx="8426450" cy="51128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/>
              <a:t>关于指令的使用需注意下面几个问题：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标签名、属性名及属性值都是大小写敏感的。</a:t>
            </a:r>
            <a:endParaRPr lang="zh-CN" altLang="en-US" dirty="0" smtClean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属性值必须使用一对单引号或双引号括起来。</a:t>
            </a:r>
            <a:endParaRPr lang="zh-CN" altLang="en-US" dirty="0" smtClean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在等号（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）与值之间不能有空格。</a:t>
            </a:r>
            <a:endParaRPr lang="zh-CN" altLang="en-US" dirty="0" smtClean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 smtClean="0">
              <a:solidFill>
                <a:srgbClr val="FF3300"/>
              </a:solidFill>
            </a:endParaRPr>
          </a:p>
        </p:txBody>
      </p:sp>
      <p:sp>
        <p:nvSpPr>
          <p:cNvPr id="24579" name="标题 1"/>
          <p:cNvSpPr/>
          <p:nvPr/>
        </p:nvSpPr>
        <p:spPr bwMode="auto">
          <a:xfrm>
            <a:off x="500063" y="836712"/>
            <a:ext cx="86439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en-US" altLang="zh-CN" sz="36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taglib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3.1.3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动作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539552" y="1071563"/>
            <a:ext cx="8425061" cy="5670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动作（</a:t>
            </a:r>
            <a:r>
              <a:rPr lang="en-US" altLang="zh-CN" dirty="0" smtClean="0">
                <a:latin typeface="Courier New" panose="02070309020205020404" pitchFamily="49" charset="0"/>
              </a:rPr>
              <a:t>actions</a:t>
            </a:r>
            <a:r>
              <a:rPr lang="zh-CN" altLang="en-US" dirty="0" smtClean="0">
                <a:latin typeface="Courier New" panose="02070309020205020404" pitchFamily="49" charset="0"/>
              </a:rPr>
              <a:t>）是页面发给容器的命令，它指示容器在页面执行期间完成某种任务。动作的一般语法为：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prefix:actionName</a:t>
            </a:r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attribute-list /&gt;	</a:t>
            </a:r>
            <a:endParaRPr lang="zh-CN" altLang="en-US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动作是一种标签，在动作标签中，</a:t>
            </a:r>
            <a:r>
              <a:rPr lang="en-US" altLang="zh-CN" dirty="0" smtClean="0">
                <a:latin typeface="Courier New" panose="02070309020205020404" pitchFamily="49" charset="0"/>
              </a:rPr>
              <a:t>prefix</a:t>
            </a:r>
            <a:r>
              <a:rPr lang="zh-CN" altLang="en-US" dirty="0" smtClean="0">
                <a:latin typeface="Courier New" panose="02070309020205020404" pitchFamily="49" charset="0"/>
              </a:rPr>
              <a:t>为前缀名，</a:t>
            </a:r>
            <a:r>
              <a:rPr lang="en-US" altLang="zh-CN" dirty="0" err="1" smtClean="0">
                <a:latin typeface="Courier New" panose="02070309020205020404" pitchFamily="49" charset="0"/>
              </a:rPr>
              <a:t>actionName</a:t>
            </a:r>
            <a:r>
              <a:rPr lang="zh-CN" altLang="en-US" dirty="0" smtClean="0">
                <a:latin typeface="Courier New" panose="02070309020205020404" pitchFamily="49" charset="0"/>
              </a:rPr>
              <a:t>为动作名，</a:t>
            </a:r>
            <a:r>
              <a:rPr lang="en-US" altLang="zh-CN" dirty="0" smtClean="0">
                <a:latin typeface="Courier New" panose="02070309020205020404" pitchFamily="49" charset="0"/>
              </a:rPr>
              <a:t>attribute-list</a:t>
            </a:r>
            <a:r>
              <a:rPr lang="zh-CN" altLang="en-US" dirty="0" smtClean="0">
                <a:latin typeface="Courier New" panose="02070309020205020404" pitchFamily="49" charset="0"/>
              </a:rPr>
              <a:t>表示针对该动作的一个或多个属性</a:t>
            </a:r>
            <a:r>
              <a:rPr lang="en-US" altLang="zh-CN" dirty="0" smtClean="0">
                <a:latin typeface="Courier New" panose="02070309020205020404" pitchFamily="49" charset="0"/>
              </a:rPr>
              <a:t>/</a:t>
            </a:r>
            <a:r>
              <a:rPr lang="zh-CN" altLang="en-US" dirty="0" smtClean="0">
                <a:latin typeface="Courier New" panose="02070309020205020404" pitchFamily="49" charset="0"/>
              </a:rPr>
              <a:t>值对。</a:t>
            </a:r>
            <a:endParaRPr lang="en-US" altLang="zh-CN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492919" y="692696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3.1.3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动作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064896" cy="5256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页面中可以使用三种动作：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7030A0"/>
                </a:solidFill>
              </a:rPr>
              <a:t>JSP</a:t>
            </a:r>
            <a:r>
              <a:rPr lang="zh-CN" altLang="en-US" dirty="0" smtClean="0">
                <a:solidFill>
                  <a:srgbClr val="7030A0"/>
                </a:solidFill>
              </a:rPr>
              <a:t>标准动作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7030A0"/>
                </a:solidFill>
              </a:rPr>
              <a:t>标准标签库（</a:t>
            </a:r>
            <a:r>
              <a:rPr lang="en-US" altLang="zh-CN" dirty="0" smtClean="0">
                <a:solidFill>
                  <a:srgbClr val="7030A0"/>
                </a:solidFill>
              </a:rPr>
              <a:t>JSTL</a:t>
            </a:r>
            <a:r>
              <a:rPr lang="zh-CN" altLang="en-US" dirty="0" smtClean="0">
                <a:solidFill>
                  <a:srgbClr val="7030A0"/>
                </a:solidFill>
              </a:rPr>
              <a:t>）中的动作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7030A0"/>
                </a:solidFill>
              </a:rPr>
              <a:t>用户自定义动作</a:t>
            </a:r>
            <a:endParaRPr lang="zh-CN" altLang="en-US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例如，把另一个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</a:t>
            </a:r>
            <a:r>
              <a:rPr lang="en-US" altLang="zh-CN" dirty="0" err="1" smtClean="0">
                <a:latin typeface="Courier New" panose="02070309020205020404" pitchFamily="49" charset="0"/>
              </a:rPr>
              <a:t>copyright.jsp</a:t>
            </a:r>
            <a:r>
              <a:rPr lang="zh-CN" altLang="en-US" dirty="0" smtClean="0">
                <a:latin typeface="Courier New" panose="02070309020205020404" pitchFamily="49" charset="0"/>
              </a:rPr>
              <a:t>的输出包含在当前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页面的输出中：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     </a:t>
            </a:r>
            <a:r>
              <a:rPr lang="en-US" altLang="zh-CN" dirty="0" smtClean="0">
                <a:solidFill>
                  <a:srgbClr val="7030A0"/>
                </a:solidFill>
                <a:latin typeface="Arial" panose="020B0604020202020204" pitchFamily="34" charset="0"/>
              </a:rPr>
              <a:t>&lt;</a:t>
            </a:r>
            <a:r>
              <a:rPr lang="en-US" altLang="zh-CN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jsp:include</a:t>
            </a:r>
            <a:r>
              <a:rPr lang="en-US" altLang="zh-CN" dirty="0" smtClean="0">
                <a:solidFill>
                  <a:srgbClr val="7030A0"/>
                </a:solidFill>
                <a:latin typeface="Arial" panose="020B0604020202020204" pitchFamily="34" charset="0"/>
              </a:rPr>
              <a:t> page="</a:t>
            </a:r>
            <a:r>
              <a:rPr lang="en-US" altLang="zh-CN" dirty="0" err="1" smtClean="0">
                <a:solidFill>
                  <a:srgbClr val="7030A0"/>
                </a:solidFill>
                <a:latin typeface="Arial" panose="020B0604020202020204" pitchFamily="34" charset="0"/>
              </a:rPr>
              <a:t>copyright.jsp</a:t>
            </a:r>
            <a:r>
              <a:rPr lang="en-US" altLang="zh-CN" dirty="0" smtClean="0">
                <a:solidFill>
                  <a:srgbClr val="7030A0"/>
                </a:solidFill>
                <a:latin typeface="Arial" panose="020B0604020202020204" pitchFamily="34" charset="0"/>
              </a:rPr>
              <a:t>" /&gt;</a:t>
            </a:r>
            <a:endParaRPr lang="zh-CN" altLang="en-US" dirty="0" smtClean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490356" y="1412776"/>
            <a:ext cx="8785225" cy="53293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jsp:include</a:t>
            </a:r>
            <a:r>
              <a:rPr lang="zh-CN" altLang="en-US" sz="2400" dirty="0" smtClean="0">
                <a:latin typeface="Courier New" panose="02070309020205020404" pitchFamily="49" charset="0"/>
              </a:rPr>
              <a:t>：在</a:t>
            </a:r>
            <a:r>
              <a:rPr lang="zh-CN" altLang="en-US" sz="2400" dirty="0" smtClean="0">
                <a:latin typeface="Courier New" panose="02070309020205020404" pitchFamily="49" charset="0"/>
              </a:rPr>
              <a:t>当前页面中包含另一个页面的输出。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jsp:forward</a:t>
            </a:r>
            <a:r>
              <a:rPr lang="zh-CN" altLang="en-US" sz="2400" dirty="0" smtClean="0">
                <a:latin typeface="Courier New" panose="02070309020205020404" pitchFamily="49" charset="0"/>
              </a:rPr>
              <a:t>：将</a:t>
            </a:r>
            <a:r>
              <a:rPr lang="zh-CN" altLang="en-US" sz="2400" dirty="0" smtClean="0">
                <a:latin typeface="Courier New" panose="02070309020205020404" pitchFamily="49" charset="0"/>
              </a:rPr>
              <a:t>请求转发到指定的页面。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jsp:useBean</a:t>
            </a:r>
            <a:r>
              <a:rPr lang="zh-CN" altLang="en-US" sz="2400" dirty="0" smtClean="0">
                <a:latin typeface="Courier New" panose="02070309020205020404" pitchFamily="49" charset="0"/>
              </a:rPr>
              <a:t>：查找</a:t>
            </a:r>
            <a:r>
              <a:rPr lang="zh-CN" altLang="en-US" sz="2400" dirty="0" smtClean="0">
                <a:latin typeface="Courier New" panose="02070309020205020404" pitchFamily="49" charset="0"/>
              </a:rPr>
              <a:t>或创建一个</a:t>
            </a:r>
            <a:r>
              <a:rPr lang="en-US" altLang="zh-CN" sz="2400" dirty="0" smtClean="0">
                <a:latin typeface="Courier New" panose="02070309020205020404" pitchFamily="49" charset="0"/>
              </a:rPr>
              <a:t>JavaBeans</a:t>
            </a:r>
            <a:r>
              <a:rPr lang="zh-CN" altLang="en-US" sz="2400" dirty="0" smtClean="0">
                <a:latin typeface="Courier New" panose="02070309020205020404" pitchFamily="49" charset="0"/>
              </a:rPr>
              <a:t>对象。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jsp:setProperty</a:t>
            </a:r>
            <a:r>
              <a:rPr lang="zh-CN" altLang="en-US" sz="2400" dirty="0" smtClean="0">
                <a:latin typeface="Courier New" panose="02070309020205020404" pitchFamily="49" charset="0"/>
              </a:rPr>
              <a:t>：设置</a:t>
            </a:r>
            <a:r>
              <a:rPr lang="en-US" altLang="zh-CN" sz="2400" dirty="0" smtClean="0">
                <a:latin typeface="Courier New" panose="02070309020205020404" pitchFamily="49" charset="0"/>
              </a:rPr>
              <a:t>JavaBeans</a:t>
            </a:r>
            <a:r>
              <a:rPr lang="zh-CN" altLang="en-US" sz="2400" dirty="0" smtClean="0">
                <a:latin typeface="Courier New" panose="02070309020205020404" pitchFamily="49" charset="0"/>
              </a:rPr>
              <a:t>对象的属性值。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jsp:getProperty</a:t>
            </a:r>
            <a:r>
              <a:rPr lang="zh-CN" altLang="en-US" sz="2400" dirty="0" smtClean="0">
                <a:latin typeface="Courier New" panose="02070309020205020404" pitchFamily="49" charset="0"/>
              </a:rPr>
              <a:t>：返回</a:t>
            </a:r>
            <a:r>
              <a:rPr lang="en-US" altLang="zh-CN" sz="2400" dirty="0" smtClean="0">
                <a:latin typeface="Courier New" panose="02070309020205020404" pitchFamily="49" charset="0"/>
              </a:rPr>
              <a:t>JavaBeans</a:t>
            </a:r>
            <a:r>
              <a:rPr lang="zh-CN" altLang="en-US" sz="2400" dirty="0" smtClean="0">
                <a:latin typeface="Courier New" panose="02070309020205020404" pitchFamily="49" charset="0"/>
              </a:rPr>
              <a:t>对象的属性值。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jsp:plugin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：在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页面中嵌入</a:t>
            </a:r>
            <a:r>
              <a:rPr lang="zh-CN" altLang="en-US" sz="2400" dirty="0" smtClean="0">
                <a:latin typeface="Courier New" panose="02070309020205020404" pitchFamily="49" charset="0"/>
              </a:rPr>
              <a:t>一个</a:t>
            </a:r>
            <a:r>
              <a:rPr lang="zh-CN" altLang="en-US" sz="2400" dirty="0" smtClean="0">
                <a:latin typeface="Courier New" panose="02070309020205020404" pitchFamily="49" charset="0"/>
              </a:rPr>
              <a:t>插件。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400" dirty="0" smtClean="0"/>
          </a:p>
        </p:txBody>
      </p:sp>
      <p:sp>
        <p:nvSpPr>
          <p:cNvPr id="27651" name="标题 1"/>
          <p:cNvSpPr/>
          <p:nvPr/>
        </p:nvSpPr>
        <p:spPr bwMode="auto">
          <a:xfrm>
            <a:off x="457200" y="5389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3.1.3  </a:t>
            </a:r>
            <a:r>
              <a:rPr lang="en-US" altLang="zh-CN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动作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>
          <a:xfrm>
            <a:off x="500063" y="62068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3.1.4  </a:t>
            </a:r>
            <a:r>
              <a:rPr lang="zh-CN" altLang="en-US" sz="3600" dirty="0" smtClean="0">
                <a:latin typeface="黑体" panose="02010609060101010101" pitchFamily="49" charset="-122"/>
              </a:rPr>
              <a:t>表达式语言</a:t>
            </a:r>
            <a:endParaRPr lang="zh-CN" altLang="en-US" dirty="0" smtClean="0"/>
          </a:p>
        </p:txBody>
      </p:sp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257969" y="1340768"/>
            <a:ext cx="8713788" cy="56403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Courier New" panose="02070309020205020404" pitchFamily="49" charset="0"/>
              </a:rPr>
              <a:t>表达式语言（</a:t>
            </a:r>
            <a:r>
              <a:rPr lang="en-US" altLang="zh-CN" sz="2400" dirty="0" smtClean="0">
                <a:latin typeface="Courier New" panose="02070309020205020404" pitchFamily="49" charset="0"/>
              </a:rPr>
              <a:t>Expression Language</a:t>
            </a:r>
            <a:r>
              <a:rPr lang="zh-CN" altLang="en-US" sz="2400" dirty="0" smtClean="0">
                <a:latin typeface="Courier New" panose="02070309020205020404" pitchFamily="49" charset="0"/>
              </a:rPr>
              <a:t>，</a:t>
            </a:r>
            <a:r>
              <a:rPr lang="en-US" altLang="zh-CN" sz="2400" dirty="0" smtClean="0">
                <a:latin typeface="Courier New" panose="02070309020205020404" pitchFamily="49" charset="0"/>
              </a:rPr>
              <a:t>EL</a:t>
            </a:r>
            <a:r>
              <a:rPr lang="zh-CN" altLang="en-US" sz="2400" dirty="0" smtClean="0">
                <a:latin typeface="Courier New" panose="02070309020205020404" pitchFamily="49" charset="0"/>
              </a:rPr>
              <a:t>）是</a:t>
            </a:r>
            <a:r>
              <a:rPr lang="en-US" altLang="zh-CN" sz="2400" dirty="0" smtClean="0">
                <a:latin typeface="Courier New" panose="02070309020205020404" pitchFamily="49" charset="0"/>
              </a:rPr>
              <a:t>JSP 2.0</a:t>
            </a:r>
            <a:r>
              <a:rPr lang="zh-CN" altLang="en-US" sz="2400" dirty="0" smtClean="0">
                <a:latin typeface="Courier New" panose="02070309020205020404" pitchFamily="49" charset="0"/>
              </a:rPr>
              <a:t>新增加的特性，它是一种可以在</a:t>
            </a:r>
            <a:r>
              <a:rPr lang="en-US" altLang="zh-CN" sz="2400" dirty="0" smtClean="0">
                <a:latin typeface="Courier New" panose="02070309020205020404" pitchFamily="49" charset="0"/>
              </a:rPr>
              <a:t>JSP</a:t>
            </a:r>
            <a:r>
              <a:rPr lang="zh-CN" altLang="en-US" sz="2400" dirty="0" smtClean="0">
                <a:latin typeface="Courier New" panose="02070309020205020404" pitchFamily="49" charset="0"/>
              </a:rPr>
              <a:t>页面中使用的简洁的数据访问语言。它的格式为：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Courier New" panose="02070309020205020404" pitchFamily="49" charset="0"/>
              </a:rPr>
              <a:t>      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${expression}</a:t>
            </a:r>
            <a:endParaRPr lang="zh-CN" altLang="en-US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Courier New" panose="02070309020205020404" pitchFamily="49" charset="0"/>
              </a:rPr>
              <a:t>表达式语言是以</a:t>
            </a:r>
            <a:r>
              <a:rPr lang="en-US" altLang="zh-CN" sz="2400" dirty="0" smtClean="0">
                <a:latin typeface="Courier New" panose="02070309020205020404" pitchFamily="49" charset="0"/>
              </a:rPr>
              <a:t>$</a:t>
            </a:r>
            <a:r>
              <a:rPr lang="zh-CN" altLang="en-US" sz="2400" dirty="0" smtClean="0">
                <a:latin typeface="Courier New" panose="02070309020205020404" pitchFamily="49" charset="0"/>
              </a:rPr>
              <a:t>开头，后面是一对大括号，括号里面是合法的</a:t>
            </a:r>
            <a:r>
              <a:rPr lang="en-US" altLang="zh-CN" sz="2400" dirty="0" smtClean="0">
                <a:latin typeface="Courier New" panose="02070309020205020404" pitchFamily="49" charset="0"/>
              </a:rPr>
              <a:t>EL</a:t>
            </a:r>
            <a:r>
              <a:rPr lang="zh-CN" altLang="en-US" sz="2400" dirty="0" smtClean="0">
                <a:latin typeface="Courier New" panose="02070309020205020404" pitchFamily="49" charset="0"/>
              </a:rPr>
              <a:t>表达式。该结构可以出现在</a:t>
            </a:r>
            <a:r>
              <a:rPr lang="en-US" altLang="zh-CN" sz="2400" dirty="0" smtClean="0">
                <a:latin typeface="Courier New" panose="02070309020205020404" pitchFamily="49" charset="0"/>
              </a:rPr>
              <a:t>JSP</a:t>
            </a:r>
            <a:r>
              <a:rPr lang="zh-CN" altLang="en-US" sz="2400" dirty="0" smtClean="0">
                <a:latin typeface="Courier New" panose="02070309020205020404" pitchFamily="49" charset="0"/>
              </a:rPr>
              <a:t>页面的模板文本中，也可以出现在</a:t>
            </a:r>
            <a:r>
              <a:rPr lang="en-US" altLang="zh-CN" sz="2400" dirty="0" smtClean="0">
                <a:latin typeface="Courier New" panose="02070309020205020404" pitchFamily="49" charset="0"/>
              </a:rPr>
              <a:t>JSP</a:t>
            </a:r>
            <a:r>
              <a:rPr lang="zh-CN" altLang="en-US" sz="2400" dirty="0" smtClean="0">
                <a:latin typeface="Courier New" panose="02070309020205020404" pitchFamily="49" charset="0"/>
              </a:rPr>
              <a:t>标签的属性中。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latin typeface="Courier New" panose="02070309020205020404" pitchFamily="49" charset="0"/>
              </a:rPr>
              <a:t>     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param.userName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}</a:t>
            </a:r>
            <a:endParaRPr lang="zh-CN" altLang="en-US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Courier New" panose="02070309020205020404" pitchFamily="49" charset="0"/>
              </a:rPr>
              <a:t>  该</a:t>
            </a:r>
            <a:r>
              <a:rPr lang="en-US" altLang="zh-CN" sz="2400" dirty="0" smtClean="0">
                <a:latin typeface="Courier New" panose="02070309020205020404" pitchFamily="49" charset="0"/>
              </a:rPr>
              <a:t>EL</a:t>
            </a:r>
            <a:r>
              <a:rPr lang="zh-CN" altLang="en-US" sz="2400" dirty="0" smtClean="0">
                <a:latin typeface="Courier New" panose="02070309020205020404" pitchFamily="49" charset="0"/>
              </a:rPr>
              <a:t>显示请求参数</a:t>
            </a:r>
            <a:r>
              <a:rPr lang="en-US" altLang="zh-CN" sz="2400" dirty="0" err="1" smtClean="0">
                <a:latin typeface="Courier New" panose="02070309020205020404" pitchFamily="49" charset="0"/>
              </a:rPr>
              <a:t>userName</a:t>
            </a:r>
            <a:r>
              <a:rPr lang="zh-CN" altLang="en-US" sz="2400" dirty="0" smtClean="0">
                <a:latin typeface="Courier New" panose="02070309020205020404" pitchFamily="49" charset="0"/>
              </a:rPr>
              <a:t>的值。</a:t>
            </a:r>
            <a:endParaRPr lang="zh-CN" altLang="en-US" sz="2400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>
          <a:xfrm>
            <a:off x="457200" y="704088"/>
            <a:ext cx="8229600" cy="780696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3.1.5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注释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4294967295"/>
          </p:nvPr>
        </p:nvSpPr>
        <p:spPr>
          <a:xfrm>
            <a:off x="287338" y="1700808"/>
            <a:ext cx="8856662" cy="46802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注释的格式为：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&lt;%-- 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这里是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注释内容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--%&gt;</a:t>
            </a:r>
            <a:endParaRPr lang="zh-CN" altLang="en-US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注释是以“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&lt;%--</a:t>
            </a:r>
            <a:r>
              <a:rPr lang="zh-CN" altLang="en-US" dirty="0" smtClean="0">
                <a:latin typeface="Courier New" panose="02070309020205020404" pitchFamily="49" charset="0"/>
              </a:rPr>
              <a:t>”开头，以“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--%&gt;</a:t>
            </a:r>
            <a:r>
              <a:rPr lang="zh-CN" altLang="en-US" dirty="0" smtClean="0">
                <a:latin typeface="Courier New" panose="02070309020205020404" pitchFamily="49" charset="0"/>
              </a:rPr>
              <a:t>”结束的标签。注释不影响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页面的输出，但它对用户理解代码很有帮助。</a:t>
            </a:r>
            <a:r>
              <a:rPr lang="en-US" altLang="zh-CN" dirty="0" smtClean="0">
                <a:latin typeface="Courier New" panose="02070309020205020404" pitchFamily="49" charset="0"/>
              </a:rPr>
              <a:t> 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容器在输出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页面时去掉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注释内容，所以在调试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页面时以将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页面中一大块内容注释掉，包括嵌套的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和其他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标签</a:t>
            </a:r>
            <a:endParaRPr lang="zh-CN" altLang="en-US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 idx="4294967295"/>
          </p:nvPr>
        </p:nvSpPr>
        <p:spPr>
          <a:xfrm>
            <a:off x="457200" y="704088"/>
            <a:ext cx="8229600" cy="708688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3.1.5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注释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4294967295"/>
          </p:nvPr>
        </p:nvSpPr>
        <p:spPr>
          <a:xfrm>
            <a:off x="179388" y="1700808"/>
            <a:ext cx="8964612" cy="51571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还可以在小脚本或声明中使用一般的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风格的注释，也可以在页面的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部分使用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风格的注释，如下所示：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&lt;html&gt;&lt;body&gt;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Welcome!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&lt;%-- JSP </a:t>
            </a:r>
            <a:r>
              <a:rPr lang="zh-CN" altLang="en-US" dirty="0" smtClean="0"/>
              <a:t>注释 </a:t>
            </a:r>
            <a:r>
              <a:rPr lang="en-US" altLang="zh-CN" dirty="0" smtClean="0"/>
              <a:t>--%&gt;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&lt;% //Java </a:t>
            </a:r>
            <a:r>
              <a:rPr lang="zh-CN" altLang="en-US" dirty="0" smtClean="0"/>
              <a:t>注释 </a:t>
            </a:r>
            <a:r>
              <a:rPr lang="en-US" altLang="zh-CN" dirty="0" smtClean="0"/>
              <a:t>%&gt;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&lt;!-- HTML </a:t>
            </a:r>
            <a:r>
              <a:rPr lang="zh-CN" altLang="en-US" dirty="0" smtClean="0"/>
              <a:t>注释 </a:t>
            </a:r>
            <a:r>
              <a:rPr lang="en-US" altLang="zh-CN" dirty="0" smtClean="0"/>
              <a:t>--&gt;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&lt;/body&gt;&lt;/html&gt;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ea typeface="宋体" panose="02010600030101010101" pitchFamily="2" charset="-122"/>
              </a:rPr>
              <a:t>JSP</a:t>
            </a:r>
            <a:r>
              <a:rPr lang="zh-CN" altLang="en-US" sz="2400" dirty="0" smtClean="0">
                <a:ea typeface="宋体" panose="02010600030101010101" pitchFamily="2" charset="-122"/>
              </a:rPr>
              <a:t>注释不发送到客户端，在浏览器的源代码中看不到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ea typeface="宋体" panose="02010600030101010101" pitchFamily="2" charset="-122"/>
              </a:rPr>
              <a:t>HTML</a:t>
            </a:r>
            <a:r>
              <a:rPr lang="zh-CN" altLang="en-US" sz="2400" dirty="0" smtClean="0">
                <a:ea typeface="宋体" panose="02010600030101010101" pitchFamily="2" charset="-122"/>
              </a:rPr>
              <a:t>注释发送到客户端，但不直接显示，在源代码中可以查看到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924944"/>
            <a:ext cx="3840162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772815"/>
            <a:ext cx="8064698" cy="44644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JSP</a:t>
            </a:r>
            <a:r>
              <a:rPr lang="zh-CN" altLang="zh-CN"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400" dirty="0" err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JavaServer</a:t>
            </a:r>
            <a:r>
              <a:rPr lang="en-US" altLang="zh-CN"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Pages</a:t>
            </a:r>
            <a:r>
              <a:rPr lang="zh-CN" altLang="zh-CN"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是一种在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HTML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页面中嵌入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JSP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元素的动态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页面 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，它的主要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用来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实现表示逻辑。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JSP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页面中可以包含多种</a:t>
            </a:r>
            <a:r>
              <a:rPr lang="en-US" altLang="zh-CN"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JSP</a:t>
            </a:r>
            <a:r>
              <a:rPr lang="zh-CN" altLang="zh-CN" sz="24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元素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，当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JSP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页面被访问时，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容器将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JSP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页面转换成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Servlet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类执行后将结果发送给客户。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与其他的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Web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页面一样，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JSP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页面也有一个唯一的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URL</a:t>
            </a:r>
            <a:r>
              <a:rPr lang="zh-CN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，客户可以通过它访问该页面</a:t>
            </a:r>
            <a:r>
              <a:rPr lang="zh-CN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664"/>
            <a:ext cx="8229600" cy="92471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3.2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页面生命周期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457200" y="1916832"/>
            <a:ext cx="8507413" cy="45362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3.2.1  JSP</a:t>
            </a:r>
            <a:r>
              <a:rPr lang="zh-CN" altLang="en-US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页面也是</a:t>
            </a:r>
            <a:r>
              <a:rPr lang="en-US" altLang="zh-CN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Servlet</a:t>
            </a:r>
            <a:endParaRPr lang="en-US" altLang="zh-CN" dirty="0" smtClean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3.2.2  JSP</a:t>
            </a:r>
            <a:r>
              <a:rPr lang="zh-CN" altLang="en-US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生命周期阶段</a:t>
            </a:r>
            <a:endParaRPr lang="zh-CN" altLang="en-US" dirty="0" smtClean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3.2.3  JSP</a:t>
            </a:r>
            <a:r>
              <a:rPr lang="zh-CN" altLang="en-US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生命周期方法示例</a:t>
            </a:r>
            <a:endParaRPr lang="zh-CN" altLang="en-US" dirty="0" smtClean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3.2.4  </a:t>
            </a:r>
            <a:r>
              <a:rPr lang="zh-CN" altLang="en-US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理解页面转换过程</a:t>
            </a:r>
            <a:endParaRPr lang="zh-CN" altLang="en-US" dirty="0" smtClean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3.2.5  </a:t>
            </a:r>
            <a:r>
              <a:rPr lang="zh-CN" altLang="en-US" dirty="0" smtClean="0">
                <a:latin typeface="Courier New" panose="02070309020205020404" pitchFamily="49" charset="0"/>
                <a:ea typeface="黑体" panose="02010609060101010101" pitchFamily="49" charset="-122"/>
              </a:rPr>
              <a:t>理解转换单元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>
          <a:xfrm>
            <a:off x="500063" y="500063"/>
            <a:ext cx="8229600" cy="561975"/>
          </a:xfrm>
        </p:spPr>
        <p:txBody>
          <a:bodyPr>
            <a:normAutofit fontScale="90000"/>
          </a:bodyPr>
          <a:lstStyle/>
          <a:p>
            <a:br>
              <a:rPr lang="zh-CN" altLang="en-US" sz="3600" smtClean="0">
                <a:latin typeface="黑体" panose="02010609060101010101" pitchFamily="49" charset="-122"/>
              </a:rPr>
            </a:br>
            <a:endParaRPr lang="zh-CN" altLang="en-US" sz="3600" smtClean="0">
              <a:latin typeface="黑体" panose="02010609060101010101" pitchFamily="49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323527" y="1340768"/>
            <a:ext cx="8569647" cy="5328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页面尽管从结构上看与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页面类似，但它实际上是作为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运行的。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当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页面第一次被访问时，</a:t>
            </a: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容器解析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文件并将其转换成相应的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文件，该文件声明了一个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类，我们将该类称为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页面实现类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zh-CN" altLang="en-US" sz="24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容器编译该类并将其装入内存，然后与其他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一样执行并将其输出结果发送到客户端。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dirty="0" smtClean="0"/>
          </a:p>
        </p:txBody>
      </p:sp>
      <p:sp>
        <p:nvSpPr>
          <p:cNvPr id="32772" name="标题 1"/>
          <p:cNvSpPr/>
          <p:nvPr/>
        </p:nvSpPr>
        <p:spPr bwMode="auto">
          <a:xfrm>
            <a:off x="457200" y="581409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3.2.1  </a:t>
            </a:r>
            <a:r>
              <a:rPr lang="en-US" altLang="zh-CN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页面也是</a:t>
            </a:r>
            <a:r>
              <a:rPr lang="en-US" altLang="zh-CN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>
          <a:xfrm>
            <a:off x="457200" y="704088"/>
            <a:ext cx="8229600" cy="636680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3.2.2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生命周期阶段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4294967295"/>
          </p:nvPr>
        </p:nvSpPr>
        <p:spPr>
          <a:xfrm>
            <a:off x="250825" y="1628800"/>
            <a:ext cx="8642350" cy="5040288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 smtClean="0">
                <a:latin typeface="Courier New" panose="02070309020205020404" pitchFamily="49" charset="0"/>
              </a:rPr>
              <a:t>程序：</a:t>
            </a:r>
            <a:r>
              <a:rPr lang="fr-FR" altLang="en-US" sz="2800" dirty="0" smtClean="0">
                <a:latin typeface="Courier New" panose="02070309020205020404" pitchFamily="49" charset="0"/>
              </a:rPr>
              <a:t>todayDate.jsp</a:t>
            </a:r>
            <a:r>
              <a:rPr lang="zh-CN" altLang="en-US" sz="2800" dirty="0" smtClean="0">
                <a:latin typeface="Courier New" panose="02070309020205020404" pitchFamily="49" charset="0"/>
              </a:rPr>
              <a:t>用于显示当前日期。</a:t>
            </a:r>
            <a:endParaRPr lang="zh-CN" altLang="en-US" sz="2800" dirty="0" smtClean="0"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latin typeface="Courier New" panose="02070309020205020404" pitchFamily="49" charset="0"/>
              </a:rPr>
              <a:t>当客户通过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http://localhost/testweb/todayDate.jsp</a:t>
            </a:r>
            <a:endParaRPr lang="en-US" altLang="zh-CN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 dirty="0" smtClean="0">
                <a:latin typeface="Courier New" panose="02070309020205020404" pitchFamily="49" charset="0"/>
              </a:rPr>
              <a:t>首次访问该页面时，</a:t>
            </a:r>
            <a:r>
              <a:rPr lang="en-US" altLang="zh-CN" sz="2800" dirty="0" smtClean="0">
                <a:latin typeface="Courier New" panose="02070309020205020404" pitchFamily="49" charset="0"/>
              </a:rPr>
              <a:t>Web</a:t>
            </a:r>
            <a:r>
              <a:rPr lang="zh-CN" altLang="en-US" sz="2800" dirty="0" smtClean="0">
                <a:latin typeface="Courier New" panose="02070309020205020404" pitchFamily="49" charset="0"/>
              </a:rPr>
              <a:t>容器执行该</a:t>
            </a:r>
            <a:r>
              <a:rPr lang="en-US" altLang="zh-CN" sz="2800" dirty="0" smtClean="0">
                <a:latin typeface="Courier New" panose="02070309020205020404" pitchFamily="49" charset="0"/>
              </a:rPr>
              <a:t>JSP</a:t>
            </a:r>
            <a:r>
              <a:rPr lang="zh-CN" altLang="en-US" sz="2800" dirty="0" smtClean="0">
                <a:latin typeface="Courier New" panose="02070309020205020404" pitchFamily="49" charset="0"/>
              </a:rPr>
              <a:t>页面要经过</a:t>
            </a:r>
            <a:r>
              <a:rPr lang="en-US" altLang="zh-CN" sz="2800" dirty="0" smtClean="0">
                <a:latin typeface="Courier New" panose="02070309020205020404" pitchFamily="49" charset="0"/>
              </a:rPr>
              <a:t>7</a:t>
            </a:r>
            <a:r>
              <a:rPr lang="zh-CN" altLang="en-US" sz="2800" dirty="0" smtClean="0">
                <a:latin typeface="Courier New" panose="02070309020205020404" pitchFamily="49" charset="0"/>
              </a:rPr>
              <a:t>个生命周期阶段。</a:t>
            </a:r>
            <a:endParaRPr lang="en-US" altLang="zh-CN" sz="2800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1200" dirty="0" smtClean="0"/>
              <a:t>&lt;%@page import="</a:t>
            </a:r>
            <a:r>
              <a:rPr lang="en-US" altLang="zh-CN" sz="1200" dirty="0" err="1" smtClean="0"/>
              <a:t>java.util.Date</a:t>
            </a:r>
            <a:r>
              <a:rPr lang="en-US" altLang="zh-CN" sz="1200" dirty="0" smtClean="0"/>
              <a:t>" %&gt;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fr-FR" altLang="zh-CN" sz="1200" dirty="0" smtClean="0"/>
              <a:t>&lt;%@page import="java.text.DateFormat"%&gt;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&lt;%@page </a:t>
            </a:r>
            <a:r>
              <a:rPr lang="en-US" altLang="zh-CN" sz="1200" dirty="0" err="1" smtClean="0"/>
              <a:t>contentType</a:t>
            </a:r>
            <a:r>
              <a:rPr lang="en-US" altLang="zh-CN" sz="1200" dirty="0" smtClean="0"/>
              <a:t>="text/</a:t>
            </a:r>
            <a:r>
              <a:rPr lang="en-US" altLang="zh-CN" sz="1200" dirty="0" err="1" smtClean="0"/>
              <a:t>html;charset</a:t>
            </a:r>
            <a:r>
              <a:rPr lang="en-US" altLang="zh-CN" sz="1200" dirty="0" smtClean="0"/>
              <a:t>=UTF-8" %&gt;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&lt;html&gt;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&lt;head&gt;&lt;title&gt;Today's date&lt;/title&gt;&lt;/head&gt;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&lt;body&gt;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&lt;%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   </a:t>
            </a:r>
            <a:r>
              <a:rPr lang="en-US" altLang="zh-CN" sz="1200" dirty="0" err="1" smtClean="0"/>
              <a:t>DateFormat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dateFormat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DateFormat.getDateInstance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DateFormat.FULL</a:t>
            </a:r>
            <a:r>
              <a:rPr lang="en-US" altLang="zh-CN" sz="1200" dirty="0" smtClean="0"/>
              <a:t>);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   String s = </a:t>
            </a:r>
            <a:r>
              <a:rPr lang="en-US" altLang="zh-CN" sz="1200" dirty="0" err="1" smtClean="0"/>
              <a:t>dateFormat.format</a:t>
            </a:r>
            <a:r>
              <a:rPr lang="en-US" altLang="zh-CN" sz="1200" dirty="0" smtClean="0"/>
              <a:t>(new Date());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%&gt;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zh-CN" altLang="en-US" sz="1200" dirty="0" smtClean="0"/>
              <a:t>今天的日期是：</a:t>
            </a:r>
            <a:r>
              <a:rPr lang="en-US" altLang="zh-CN" sz="1200" dirty="0" smtClean="0"/>
              <a:t>&lt;%=s%&gt;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&lt;/body&gt;</a:t>
            </a:r>
            <a:endParaRPr lang="zh-CN" altLang="en-US" sz="1200" dirty="0" smtClean="0"/>
          </a:p>
          <a:p>
            <a:pPr>
              <a:buFontTx/>
              <a:buNone/>
            </a:pPr>
            <a:r>
              <a:rPr lang="en-US" altLang="zh-CN" sz="1200" dirty="0" smtClean="0"/>
              <a:t>&lt;/html&gt;</a:t>
            </a:r>
            <a:endParaRPr lang="zh-CN" altLang="en-US" sz="1200" dirty="0" smtClean="0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5389586"/>
            <a:ext cx="43529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/>
          <p:nvPr/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 </a:t>
            </a:r>
            <a:r>
              <a:rPr lang="en-US" altLang="zh-CN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生命周期阶段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52353"/>
            <a:ext cx="6429375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428625" y="4357688"/>
          <a:ext cx="8501063" cy="2486023"/>
        </p:xfrm>
        <a:graphic>
          <a:graphicData uri="http://schemas.openxmlformats.org/drawingml/2006/table">
            <a:tbl>
              <a:tblPr/>
              <a:tblGrid>
                <a:gridCol w="2647951"/>
                <a:gridCol w="5853112"/>
              </a:tblGrid>
              <a:tr h="365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阶段名称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①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页面转换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对页面解析并创建一个包含对应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源文件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2650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②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页面编译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源文件编译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③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加载类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将编译后的类加载到容器中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④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创建实例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创建一个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⑤ 调用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jspInit()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调用其他方法之前调用该方法初始化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⑥ 调用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_jspService()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对每个请求调用一次该方法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⑦ 调用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jspDestroy()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当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容器决定停止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服务时调用该方法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 idx="4294967295"/>
          </p:nvPr>
        </p:nvSpPr>
        <p:spPr>
          <a:xfrm>
            <a:off x="648892" y="476672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3600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转换阶段</a:t>
            </a:r>
            <a:endParaRPr lang="zh-CN" altLang="en-US" sz="3600" dirty="0" smtClean="0">
              <a:solidFill>
                <a:srgbClr val="FF3300"/>
              </a:solidFill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4294967295"/>
          </p:nvPr>
        </p:nvSpPr>
        <p:spPr>
          <a:xfrm>
            <a:off x="250825" y="1196975"/>
            <a:ext cx="8642350" cy="54721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容器读取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页面对其解析，并将其转换成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源代码。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文件中的元素都转换成页面实现类的成员。在这个阶段，容器将检查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页面中标签的语法，如果发现错误将不能转换。例如，下面的指令就是非法的，因为在</a:t>
            </a:r>
            <a:r>
              <a:rPr lang="en-US" altLang="zh-CN" dirty="0" smtClean="0">
                <a:latin typeface="Courier New" panose="02070309020205020404" pitchFamily="49" charset="0"/>
              </a:rPr>
              <a:t>Page</a:t>
            </a:r>
            <a:r>
              <a:rPr lang="zh-CN" altLang="en-US" dirty="0" smtClean="0">
                <a:latin typeface="Courier New" panose="02070309020205020404" pitchFamily="49" charset="0"/>
              </a:rPr>
              <a:t>中使用了大写字母</a:t>
            </a:r>
            <a:r>
              <a:rPr lang="en-US" altLang="zh-CN" dirty="0" smtClean="0">
                <a:latin typeface="Courier New" panose="02070309020205020404" pitchFamily="49" charset="0"/>
              </a:rPr>
              <a:t>P</a:t>
            </a:r>
            <a:r>
              <a:rPr lang="zh-CN" altLang="en-US" dirty="0" smtClean="0">
                <a:latin typeface="Courier New" panose="02070309020205020404" pitchFamily="49" charset="0"/>
              </a:rPr>
              <a:t>，这在转换阶段被捕获。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      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&lt;%@ </a:t>
            </a:r>
            <a:r>
              <a:rPr lang="en-US" altLang="zh-CN" sz="2400" b="1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import="</a:t>
            </a: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java.util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.*" %&gt;</a:t>
            </a:r>
            <a:endParaRPr lang="en-US" altLang="zh-CN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除了检查语法外，容器还将执行其他有效性检查，其中一些涉及验证：</a:t>
            </a:r>
            <a:endParaRPr lang="zh-CN" altLang="en-US" sz="3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250825" y="1340767"/>
            <a:ext cx="8497888" cy="51838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Courier New" panose="02070309020205020404" pitchFamily="49" charset="0"/>
              </a:rPr>
              <a:t>一旦验证完成，</a:t>
            </a:r>
            <a:r>
              <a:rPr lang="en-US" altLang="zh-CN" sz="2800" dirty="0" smtClean="0">
                <a:latin typeface="Courier New" panose="02070309020205020404" pitchFamily="49" charset="0"/>
              </a:rPr>
              <a:t>Web</a:t>
            </a:r>
            <a:r>
              <a:rPr lang="zh-CN" altLang="en-US" sz="2800" dirty="0" smtClean="0">
                <a:latin typeface="Courier New" panose="02070309020205020404" pitchFamily="49" charset="0"/>
              </a:rPr>
              <a:t>容器将</a:t>
            </a:r>
            <a:r>
              <a:rPr lang="en-US" altLang="zh-CN" sz="2800" dirty="0" smtClean="0">
                <a:latin typeface="Courier New" panose="02070309020205020404" pitchFamily="49" charset="0"/>
              </a:rPr>
              <a:t>JSP</a:t>
            </a:r>
            <a:r>
              <a:rPr lang="zh-CN" altLang="en-US" sz="2800" dirty="0" smtClean="0">
                <a:latin typeface="Courier New" panose="02070309020205020404" pitchFamily="49" charset="0"/>
              </a:rPr>
              <a:t>页面转换成</a:t>
            </a:r>
            <a:r>
              <a:rPr lang="en-US" altLang="zh-CN" sz="2800" dirty="0" smtClean="0">
                <a:latin typeface="Courier New" panose="02070309020205020404" pitchFamily="49" charset="0"/>
              </a:rPr>
              <a:t>Java</a:t>
            </a:r>
            <a:r>
              <a:rPr lang="zh-CN" altLang="en-US" sz="2800" dirty="0" smtClean="0">
                <a:latin typeface="Courier New" panose="02070309020205020404" pitchFamily="49" charset="0"/>
              </a:rPr>
              <a:t>源文件，它实际是一个</a:t>
            </a:r>
            <a:r>
              <a:rPr lang="en-US" altLang="zh-CN" sz="2800" dirty="0" smtClean="0">
                <a:latin typeface="Courier New" panose="02070309020205020404" pitchFamily="49" charset="0"/>
              </a:rPr>
              <a:t>Servlet</a:t>
            </a:r>
            <a:r>
              <a:rPr lang="zh-CN" altLang="en-US" sz="2800" dirty="0" smtClean="0">
                <a:latin typeface="Courier New" panose="02070309020205020404" pitchFamily="49" charset="0"/>
              </a:rPr>
              <a:t>，该文件存放在</a:t>
            </a:r>
            <a:r>
              <a:rPr lang="en-US" altLang="zh-CN" sz="2000" dirty="0" smtClean="0">
                <a:latin typeface="Courier New" panose="02070309020205020404" pitchFamily="49" charset="0"/>
              </a:rPr>
              <a:t>&lt;</a:t>
            </a:r>
            <a:r>
              <a:rPr lang="en-US" altLang="zh-CN" sz="2000" i="1" dirty="0" smtClean="0">
                <a:latin typeface="Courier New" panose="02070309020205020404" pitchFamily="49" charset="0"/>
              </a:rPr>
              <a:t>tomcat-install</a:t>
            </a:r>
            <a:r>
              <a:rPr lang="en-US" altLang="zh-CN" sz="2000" dirty="0" smtClean="0">
                <a:latin typeface="Courier New" panose="02070309020205020404" pitchFamily="49" charset="0"/>
              </a:rPr>
              <a:t>&gt;\</a:t>
            </a:r>
            <a:r>
              <a:rPr lang="en-US" altLang="zh-CN" sz="2000" dirty="0" smtClean="0"/>
              <a:t>work\Catalina\localhost</a:t>
            </a:r>
            <a:r>
              <a:rPr lang="en-US" altLang="zh-CN" sz="2000" dirty="0" smtClean="0">
                <a:solidFill>
                  <a:srgbClr val="0000FF"/>
                </a:solidFill>
              </a:rPr>
              <a:t>\chapter03\</a:t>
            </a:r>
            <a:r>
              <a:rPr lang="en-US" altLang="zh-CN" sz="2000" dirty="0" smtClean="0"/>
              <a:t>org\apache\</a:t>
            </a:r>
            <a:r>
              <a:rPr lang="en-US" altLang="zh-CN" sz="2000" dirty="0" err="1" smtClean="0"/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目录中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</a:rPr>
              <a:t>eclipse</a:t>
            </a:r>
            <a:r>
              <a:rPr lang="zh-CN" altLang="en-US" dirty="0" smtClean="0">
                <a:latin typeface="Courier New" panose="02070309020205020404" pitchFamily="49" charset="0"/>
              </a:rPr>
              <a:t>开发调试过程中的路径</a:t>
            </a:r>
            <a:r>
              <a:rPr lang="zh-CN" altLang="en-US" dirty="0" smtClean="0">
                <a:latin typeface="Courier New" panose="02070309020205020404" pitchFamily="49" charset="0"/>
              </a:rPr>
              <a:t>为</a:t>
            </a:r>
            <a:r>
              <a:rPr lang="en-US" altLang="zh-CN" sz="2000" dirty="0">
                <a:solidFill>
                  <a:srgbClr val="0070C0"/>
                </a:solidFill>
              </a:rPr>
              <a:t>C:\Users\zjut\</a:t>
            </a:r>
            <a:r>
              <a:rPr lang="en-US" altLang="zh-CN" sz="2000" dirty="0"/>
              <a:t>eclipse-workspace\.metadata\.plugins\org.eclipse.wst.server.core\tmp0\work\Catalina\localhost\</a:t>
            </a:r>
            <a:r>
              <a:rPr lang="en-US" altLang="zh-CN" sz="2000" dirty="0">
                <a:solidFill>
                  <a:srgbClr val="0070C0"/>
                </a:solidFill>
              </a:rPr>
              <a:t>chapter03</a:t>
            </a:r>
            <a:r>
              <a:rPr lang="en-US" altLang="zh-CN" sz="2000" dirty="0"/>
              <a:t>\org\apache\jsp</a:t>
            </a:r>
            <a:endParaRPr lang="en-US" altLang="zh-CN" sz="2000" dirty="0" smtClean="0">
              <a:latin typeface="Courier New" panose="02070309020205020404" pitchFamily="49" charset="0"/>
            </a:endParaRPr>
          </a:p>
        </p:txBody>
      </p:sp>
      <p:sp>
        <p:nvSpPr>
          <p:cNvPr id="37891" name="标题 1"/>
          <p:cNvSpPr/>
          <p:nvPr/>
        </p:nvSpPr>
        <p:spPr bwMode="auto">
          <a:xfrm>
            <a:off x="545373" y="76037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4294967295"/>
          </p:nvPr>
        </p:nvSpPr>
        <p:spPr>
          <a:xfrm>
            <a:off x="421481" y="1412776"/>
            <a:ext cx="8471694" cy="50405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ourier New" panose="02070309020205020404" pitchFamily="49" charset="0"/>
              </a:rPr>
              <a:t>JspPage</a:t>
            </a:r>
            <a:r>
              <a:rPr lang="zh-CN" altLang="en-US" dirty="0" smtClean="0">
                <a:latin typeface="Courier New" panose="02070309020205020404" pitchFamily="49" charset="0"/>
              </a:rPr>
              <a:t>接口只声明了两个方法：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和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jspDestroy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所有的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页面都应该实现这两个方法。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Courier New" panose="02070309020205020404" pitchFamily="49" charset="0"/>
              </a:rPr>
              <a:t>HttpJspPage</a:t>
            </a:r>
            <a:r>
              <a:rPr lang="zh-CN" altLang="en-US" dirty="0" smtClean="0">
                <a:latin typeface="Courier New" panose="02070309020205020404" pitchFamily="49" charset="0"/>
              </a:rPr>
              <a:t>接口中声明了一个方法：</a:t>
            </a:r>
            <a:r>
              <a:rPr lang="en-US" altLang="zh-CN" dirty="0" smtClean="0">
                <a:latin typeface="Courier New" panose="02070309020205020404" pitchFamily="49" charset="0"/>
              </a:rPr>
              <a:t>_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jspService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jspInit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();</a:t>
            </a:r>
            <a:endParaRPr lang="zh-CN" altLang="en-US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public void </a:t>
            </a:r>
            <a:r>
              <a:rPr lang="en-US" altLang="zh-CN" sz="2400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_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jspService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HttpServletRequest</a:t>
            </a:r>
            <a:endParaRPr lang="en-US" altLang="zh-CN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       request, </a:t>
            </a:r>
            <a:r>
              <a:rPr lang="en-US" altLang="zh-CN" sz="2400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HttpServletResponse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response)</a:t>
            </a:r>
            <a:endParaRPr lang="zh-CN" altLang="en-US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public void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jspDestroy</a:t>
            </a:r>
            <a:r>
              <a:rPr lang="en-US" altLang="zh-CN" sz="2400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();</a:t>
            </a:r>
            <a:endParaRPr lang="zh-CN" altLang="en-US" sz="2400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38915" name="标题 1"/>
          <p:cNvSpPr/>
          <p:nvPr/>
        </p:nvSpPr>
        <p:spPr bwMode="auto">
          <a:xfrm>
            <a:off x="421481" y="77879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4294967295"/>
          </p:nvPr>
        </p:nvSpPr>
        <p:spPr>
          <a:xfrm>
            <a:off x="217488" y="1340768"/>
            <a:ext cx="8675687" cy="53743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</a:rPr>
              <a:t>Tomcat</a:t>
            </a:r>
            <a:r>
              <a:rPr lang="zh-CN" altLang="en-US" dirty="0" smtClean="0">
                <a:latin typeface="Courier New" panose="02070309020205020404" pitchFamily="49" charset="0"/>
              </a:rPr>
              <a:t>中，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页面转换的类就继承了</a:t>
            </a:r>
            <a:r>
              <a:rPr lang="en-US" altLang="zh-CN" dirty="0" err="1" smtClean="0">
                <a:latin typeface="Courier New" panose="02070309020205020404" pitchFamily="49" charset="0"/>
              </a:rPr>
              <a:t>org.apache.jasper.runtime.HttpJspBase</a:t>
            </a:r>
            <a:r>
              <a:rPr lang="zh-CN" altLang="en-US" dirty="0" smtClean="0">
                <a:latin typeface="Courier New" panose="02070309020205020404" pitchFamily="49" charset="0"/>
              </a:rPr>
              <a:t>类，该类提供了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接口的所有方法的默认实现和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JspPage</a:t>
            </a:r>
            <a:r>
              <a:rPr lang="zh-CN" altLang="en-US" dirty="0" smtClean="0">
                <a:latin typeface="Courier New" panose="02070309020205020404" pitchFamily="49" charset="0"/>
              </a:rPr>
              <a:t>接口的两个方法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和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jspDestroy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的默认实现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在转换阶段，容器把</a:t>
            </a:r>
            <a:r>
              <a:rPr lang="en-US" altLang="zh-CN" dirty="0" smtClean="0">
                <a:latin typeface="Courier New" panose="02070309020205020404" pitchFamily="49" charset="0"/>
              </a:rPr>
              <a:t>_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jspService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添加到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页面的实现类中，这样使该类成为三个接口的一个具体子类。</a:t>
            </a:r>
            <a:endParaRPr lang="zh-CN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39939" name="标题 1"/>
          <p:cNvSpPr/>
          <p:nvPr/>
        </p:nvSpPr>
        <p:spPr bwMode="auto">
          <a:xfrm>
            <a:off x="539552" y="692696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748713" cy="5589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在将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页面转换成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文件后，</a:t>
            </a: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容器调用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编译器</a:t>
            </a:r>
            <a:r>
              <a:rPr lang="en-US" altLang="zh-CN" dirty="0" err="1" smtClean="0">
                <a:latin typeface="Courier New" panose="02070309020205020404" pitchFamily="49" charset="0"/>
              </a:rPr>
              <a:t>javac</a:t>
            </a:r>
            <a:r>
              <a:rPr lang="zh-CN" altLang="en-US" dirty="0" smtClean="0">
                <a:latin typeface="Courier New" panose="02070309020205020404" pitchFamily="49" charset="0"/>
              </a:rPr>
              <a:t>编译该文件。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在编译阶段，编译器将检查在声明中、小脚本中以及表达式中所写的全部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代码。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下面的声明标签可以</a:t>
            </a:r>
            <a:r>
              <a:rPr lang="zh-CN" altLang="en-US" dirty="0" smtClean="0">
                <a:latin typeface="Courier New" panose="02070309020205020404" pitchFamily="49" charset="0"/>
              </a:rPr>
              <a:t>吗？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  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&lt;%! </a:t>
            </a:r>
            <a:r>
              <a:rPr lang="en-US" altLang="zh-CN" dirty="0" err="1" smtClean="0">
                <a:solidFill>
                  <a:srgbClr val="FF33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 count = 0 %&gt;</a:t>
            </a:r>
            <a:endParaRPr lang="en-US" altLang="zh-CN" dirty="0" smtClean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40963" name="标题 1"/>
          <p:cNvSpPr/>
          <p:nvPr/>
        </p:nvSpPr>
        <p:spPr bwMode="auto">
          <a:xfrm>
            <a:off x="539750" y="562769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893175" cy="56610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当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页面被首次访问时，服务器响应要比以后的访问慢一些。这是因为在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页面向客户提供服务前必须要转换成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类的实例。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对每个请求，容器要检查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页面源文件的时间戳以及相应的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类文件以确定页面是否是新的或是否已经转换成类文件。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如果修改了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页面，将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页面转换成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的整个过程要重新执行一遍。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41987" name="标题 1"/>
          <p:cNvSpPr/>
          <p:nvPr/>
        </p:nvSpPr>
        <p:spPr bwMode="auto">
          <a:xfrm>
            <a:off x="323528" y="54868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981" y="1916832"/>
            <a:ext cx="7920038" cy="4608041"/>
          </a:xfrm>
        </p:spPr>
        <p:txBody>
          <a:bodyPr>
            <a:normAutofit fontScale="92500" lnSpcReduction="10000"/>
          </a:bodyPr>
          <a:lstStyle/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&lt;html&gt;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&lt;head&gt;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      &lt;title&gt;A Simple JSP Page&lt;/title&gt;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&lt;/head&gt;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&lt;body&gt;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    &lt;font color="#0000ff"&gt;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      &lt;h3&gt;</a:t>
            </a:r>
            <a:r>
              <a:rPr lang="en-US" altLang="zh-CN" dirty="0" err="1" smtClean="0">
                <a:ea typeface="宋体" panose="02010600030101010101" pitchFamily="2" charset="-122"/>
              </a:rPr>
              <a:t>Hello,World</a:t>
            </a:r>
            <a:r>
              <a:rPr lang="en-US" altLang="zh-CN" dirty="0" smtClean="0">
                <a:ea typeface="宋体" panose="02010600030101010101" pitchFamily="2" charset="-122"/>
              </a:rPr>
              <a:t>!&lt;/h3&gt;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         The time now is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&lt;%=new </a:t>
            </a:r>
            <a:r>
              <a:rPr lang="en-US" altLang="zh-CN" b="1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java.util.Date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()%&gt;</a:t>
            </a:r>
            <a:endParaRPr lang="en-US" altLang="zh-CN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      &lt;/font&gt;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&lt;/body&gt;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361950" indent="-361950" eaLnBrk="1" hangingPunct="1">
              <a:buFont typeface="Wingdings" panose="05000000000000000000" pitchFamily="2" charset="2"/>
              <a:buNone/>
              <a:tabLst>
                <a:tab pos="361950" algn="l"/>
              </a:tabLst>
            </a:pPr>
            <a:r>
              <a:rPr lang="en-US" altLang="zh-CN" dirty="0" smtClean="0">
                <a:ea typeface="宋体" panose="02010600030101010101" pitchFamily="2" charset="-122"/>
              </a:rPr>
              <a:t>&lt;/html&gt;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JSP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示例：</a:t>
            </a:r>
            <a:r>
              <a:rPr lang="en-US" altLang="zh-CN" sz="2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helloworld.jsp</a:t>
            </a:r>
            <a:r>
              <a:rPr lang="en-US" altLang="zh-CN" dirty="0" smtClean="0"/>
              <a:t> 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4294967295"/>
          </p:nvPr>
        </p:nvSpPr>
        <p:spPr>
          <a:xfrm>
            <a:off x="323528" y="1556791"/>
            <a:ext cx="8569647" cy="4967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Courier New" panose="02070309020205020404" pitchFamily="49" charset="0"/>
              </a:rPr>
              <a:t>Web</a:t>
            </a:r>
            <a:r>
              <a:rPr lang="zh-CN" altLang="en-US" sz="2800" dirty="0" smtClean="0">
                <a:latin typeface="Courier New" panose="02070309020205020404" pitchFamily="49" charset="0"/>
              </a:rPr>
              <a:t>容器将页面实现类编译成类文件，然后加载到内存中。</a:t>
            </a:r>
            <a:endParaRPr lang="zh-CN" altLang="en-US" sz="2800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Courier New" panose="02070309020205020404" pitchFamily="49" charset="0"/>
              </a:rPr>
              <a:t>Web</a:t>
            </a:r>
            <a:r>
              <a:rPr lang="zh-CN" altLang="en-US" sz="2800" dirty="0">
                <a:latin typeface="Courier New" panose="02070309020205020404" pitchFamily="49" charset="0"/>
              </a:rPr>
              <a:t>容器调用页面实现类的构造方法创建一个</a:t>
            </a:r>
            <a:r>
              <a:rPr lang="en-US" altLang="zh-CN" sz="2800" dirty="0">
                <a:latin typeface="Courier New" panose="02070309020205020404" pitchFamily="49" charset="0"/>
              </a:rPr>
              <a:t>Servlet</a:t>
            </a:r>
            <a:r>
              <a:rPr lang="zh-CN" altLang="en-US" sz="2800" dirty="0">
                <a:latin typeface="Courier New" panose="02070309020205020404" pitchFamily="49" charset="0"/>
              </a:rPr>
              <a:t>类的实例。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dirty="0" smtClean="0"/>
          </a:p>
        </p:txBody>
      </p:sp>
      <p:sp>
        <p:nvSpPr>
          <p:cNvPr id="43011" name="标题 1"/>
          <p:cNvSpPr/>
          <p:nvPr/>
        </p:nvSpPr>
        <p:spPr bwMode="auto">
          <a:xfrm>
            <a:off x="421481" y="764704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加载类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/>
          <p:nvPr/>
        </p:nvSpPr>
        <p:spPr bwMode="auto">
          <a:xfrm>
            <a:off x="421481" y="299695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实例化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4294967295"/>
          </p:nvPr>
        </p:nvSpPr>
        <p:spPr>
          <a:xfrm>
            <a:off x="250825" y="1412776"/>
            <a:ext cx="8713788" cy="52563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容器调用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初始化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实例。该方法是在任何其他方法调用之前调用的，并在页面生命期内只调用一次。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通常在该方法中完成初始化或只需一次的设置工作，如获得资源及初始化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页面中使用</a:t>
            </a:r>
            <a:r>
              <a:rPr lang="en-US" altLang="zh-CN" dirty="0" smtClean="0">
                <a:latin typeface="Courier New" panose="02070309020205020404" pitchFamily="49" charset="0"/>
              </a:rPr>
              <a:t>&lt;%! ... %&gt;</a:t>
            </a:r>
            <a:r>
              <a:rPr lang="zh-CN" altLang="en-US" dirty="0" smtClean="0">
                <a:latin typeface="Courier New" panose="02070309020205020404" pitchFamily="49" charset="0"/>
              </a:rPr>
              <a:t>声明的实例变量。</a:t>
            </a:r>
            <a:endParaRPr lang="en-US" altLang="zh-CN" dirty="0" smtClean="0">
              <a:latin typeface="Courier New" panose="02070309020205020404" pitchFamily="49" charset="0"/>
            </a:endParaRPr>
          </a:p>
        </p:txBody>
      </p:sp>
      <p:sp>
        <p:nvSpPr>
          <p:cNvPr id="45059" name="标题 1"/>
          <p:cNvSpPr/>
          <p:nvPr/>
        </p:nvSpPr>
        <p:spPr bwMode="auto">
          <a:xfrm>
            <a:off x="492919" y="850801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36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jspInit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/>
          <p:cNvSpPr>
            <a:spLocks noGrp="1"/>
          </p:cNvSpPr>
          <p:nvPr>
            <p:ph idx="4294967295"/>
          </p:nvPr>
        </p:nvSpPr>
        <p:spPr>
          <a:xfrm>
            <a:off x="179388" y="1628800"/>
            <a:ext cx="8640762" cy="4392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对该页面的每次请求容器都调用一次</a:t>
            </a:r>
            <a:r>
              <a:rPr lang="en-US" altLang="zh-CN" dirty="0" smtClean="0">
                <a:latin typeface="Courier New" panose="02070309020205020404" pitchFamily="49" charset="0"/>
              </a:rPr>
              <a:t>_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jspService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，并给它传递请求和响应对象。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页面中所有的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元素，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小脚本以及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表达式在转换阶段都成为该方法的一部分。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46083" name="标题 1"/>
          <p:cNvSpPr/>
          <p:nvPr/>
        </p:nvSpPr>
        <p:spPr bwMode="auto">
          <a:xfrm>
            <a:off x="384969" y="764704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sz="36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jspService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4294967295"/>
          </p:nvPr>
        </p:nvSpPr>
        <p:spPr>
          <a:xfrm>
            <a:off x="179388" y="1340768"/>
            <a:ext cx="8785225" cy="52568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当容器决定停止该实例提供服务时，它将调用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jspDestroy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，这是在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实例上调用的最后一个方法，它主要用来清理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获得的资源。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一般不需要实现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和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jspDestroy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，因为它们已经由基类实现了。但可以根据需要使用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的声明标签</a:t>
            </a:r>
            <a:r>
              <a:rPr lang="en-US" altLang="zh-CN" dirty="0" smtClean="0">
                <a:latin typeface="Courier New" panose="02070309020205020404" pitchFamily="49" charset="0"/>
              </a:rPr>
              <a:t>&lt;%! ... %&gt;</a:t>
            </a:r>
            <a:r>
              <a:rPr lang="zh-CN" altLang="en-US" dirty="0" smtClean="0">
                <a:latin typeface="Courier New" panose="02070309020205020404" pitchFamily="49" charset="0"/>
              </a:rPr>
              <a:t>覆盖这两个方法。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不能覆盖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_</a:t>
            </a:r>
            <a:r>
              <a:rPr lang="en-US" altLang="zh-CN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jspService</a:t>
            </a:r>
            <a:r>
              <a:rPr lang="en-US" altLang="zh-CN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，因为该方法由</a:t>
            </a: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容器自动产生。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zh-CN" altLang="en-US" dirty="0" smtClean="0">
              <a:latin typeface="Courier New" panose="02070309020205020404" pitchFamily="49" charset="0"/>
            </a:endParaRPr>
          </a:p>
        </p:txBody>
      </p:sp>
      <p:sp>
        <p:nvSpPr>
          <p:cNvPr id="47107" name="标题 1"/>
          <p:cNvSpPr/>
          <p:nvPr/>
        </p:nvSpPr>
        <p:spPr bwMode="auto">
          <a:xfrm>
            <a:off x="457200" y="62068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3600" dirty="0" err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jspDestroy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 idx="4294967295"/>
          </p:nvPr>
        </p:nvSpPr>
        <p:spPr>
          <a:xfrm>
            <a:off x="565150" y="692696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3.2.3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生命周期方法示例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>
          <a:xfrm>
            <a:off x="107950" y="1340768"/>
            <a:ext cx="9144000" cy="56172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  <a:hlinkClick r:id="rId1" action="ppaction://hlinkfile"/>
              </a:rPr>
              <a:t>示例：</a:t>
            </a:r>
            <a:r>
              <a:rPr lang="en-US" altLang="zh-CN" dirty="0" err="1" smtClean="0">
                <a:latin typeface="Courier New" panose="02070309020205020404" pitchFamily="49" charset="0"/>
                <a:hlinkClick r:id="rId1" action="ppaction://hlinkfile"/>
              </a:rPr>
              <a:t>lifeCycle.jsp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页面覆盖了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和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jspDestroy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，当该页面第一次被访问时将在控制台中看到“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…</a:t>
            </a:r>
            <a:r>
              <a:rPr lang="zh-CN" altLang="en-US" dirty="0" smtClean="0">
                <a:latin typeface="Courier New" panose="02070309020205020404" pitchFamily="49" charset="0"/>
              </a:rPr>
              <a:t>”，当应用程序关闭时，将会看到“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jspDestroy</a:t>
            </a:r>
            <a:r>
              <a:rPr lang="en-US" altLang="zh-CN" dirty="0" smtClean="0">
                <a:latin typeface="Courier New" panose="02070309020205020404" pitchFamily="49" charset="0"/>
              </a:rPr>
              <a:t>…</a:t>
            </a:r>
            <a:r>
              <a:rPr lang="zh-CN" altLang="en-US" dirty="0" smtClean="0">
                <a:latin typeface="Courier New" panose="02070309020205020404" pitchFamily="49" charset="0"/>
              </a:rPr>
              <a:t>”。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571500" y="4286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3.2.3  </a:t>
            </a:r>
            <a:r>
              <a:rPr lang="en-US" altLang="zh-CN" sz="3600" dirty="0" smtClean="0">
                <a:latin typeface="黑体" panose="02010609060101010101" pitchFamily="49" charset="-122"/>
              </a:rPr>
              <a:t>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生命周期方法</a:t>
            </a:r>
            <a:r>
              <a:rPr lang="zh-CN" altLang="en-US" sz="3600" dirty="0" smtClean="0">
                <a:latin typeface="黑体" panose="02010609060101010101" pitchFamily="49" charset="-122"/>
              </a:rPr>
              <a:t>示例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571500" y="1412776"/>
            <a:ext cx="7960940" cy="5256312"/>
          </a:xfrm>
        </p:spPr>
        <p:txBody>
          <a:bodyPr/>
          <a:lstStyle/>
          <a:p>
            <a:r>
              <a:rPr lang="zh-CN" altLang="en-US" dirty="0" smtClean="0">
                <a:latin typeface="Courier New" panose="02070309020205020404" pitchFamily="49" charset="0"/>
              </a:rPr>
              <a:t>当</a:t>
            </a:r>
            <a:r>
              <a:rPr lang="en-US" altLang="zh-CN" dirty="0" smtClean="0">
                <a:latin typeface="Courier New" panose="02070309020205020404" pitchFamily="49" charset="0"/>
              </a:rPr>
              <a:t>Web</a:t>
            </a:r>
            <a:r>
              <a:rPr lang="zh-CN" altLang="en-US" dirty="0" smtClean="0">
                <a:latin typeface="Courier New" panose="02070309020205020404" pitchFamily="49" charset="0"/>
              </a:rPr>
              <a:t>容器首次装入页面时，它将调用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jspInit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页面的生命周期中，</a:t>
            </a:r>
            <a:r>
              <a:rPr lang="en-US" altLang="zh-CN" dirty="0" smtClean="0">
                <a:latin typeface="Courier New" panose="02070309020205020404" pitchFamily="49" charset="0"/>
              </a:rPr>
              <a:t>count</a:t>
            </a:r>
            <a:r>
              <a:rPr lang="zh-CN" altLang="en-US" dirty="0" smtClean="0">
                <a:latin typeface="Courier New" panose="02070309020205020404" pitchFamily="49" charset="0"/>
              </a:rPr>
              <a:t>变量可能被多次访问，每次都将执行</a:t>
            </a:r>
            <a:r>
              <a:rPr lang="en-US" altLang="zh-CN" dirty="0" smtClean="0">
                <a:latin typeface="Courier New" panose="02070309020205020404" pitchFamily="49" charset="0"/>
              </a:rPr>
              <a:t>_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jspService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。由于小脚本</a:t>
            </a:r>
            <a:r>
              <a:rPr lang="en-US" altLang="zh-CN" dirty="0" smtClean="0">
                <a:latin typeface="Courier New" panose="02070309020205020404" pitchFamily="49" charset="0"/>
              </a:rPr>
              <a:t>&lt;% count++; %&gt;</a:t>
            </a:r>
            <a:r>
              <a:rPr lang="zh-CN" altLang="en-US" dirty="0" smtClean="0">
                <a:latin typeface="Courier New" panose="02070309020205020404" pitchFamily="49" charset="0"/>
              </a:rPr>
              <a:t>变成</a:t>
            </a:r>
            <a:r>
              <a:rPr lang="en-US" altLang="zh-CN" dirty="0" smtClean="0">
                <a:latin typeface="Courier New" panose="02070309020205020404" pitchFamily="49" charset="0"/>
              </a:rPr>
              <a:t>_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jspService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的一部分，</a:t>
            </a:r>
            <a:r>
              <a:rPr lang="en-US" altLang="zh-CN" dirty="0" smtClean="0">
                <a:latin typeface="Courier New" panose="02070309020205020404" pitchFamily="49" charset="0"/>
              </a:rPr>
              <a:t>count++</a:t>
            </a:r>
            <a:r>
              <a:rPr lang="zh-CN" altLang="en-US" dirty="0" smtClean="0">
                <a:latin typeface="Courier New" panose="02070309020205020404" pitchFamily="49" charset="0"/>
              </a:rPr>
              <a:t>每次都会被执行使计数器增</a:t>
            </a:r>
            <a:r>
              <a:rPr lang="en-US" altLang="zh-CN" dirty="0" smtClean="0">
                <a:latin typeface="Courier New" panose="02070309020205020404" pitchFamily="49" charset="0"/>
              </a:rPr>
              <a:t>1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r>
              <a:rPr lang="zh-CN" altLang="en-US" dirty="0" smtClean="0">
                <a:latin typeface="Courier New" panose="02070309020205020404" pitchFamily="49" charset="0"/>
              </a:rPr>
              <a:t>当</a:t>
            </a:r>
            <a:r>
              <a:rPr lang="zh-CN" altLang="en-US" dirty="0" smtClean="0">
                <a:latin typeface="Courier New" panose="02070309020205020404" pitchFamily="49" charset="0"/>
              </a:rPr>
              <a:t>页面被销毁时，容器调用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jspDestroy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dirty="0" smtClean="0">
                <a:latin typeface="Courier New" panose="02070309020205020404" pitchFamily="49" charset="0"/>
              </a:rPr>
              <a:t> </a:t>
            </a:r>
            <a:r>
              <a:rPr lang="zh-CN" altLang="en-US" dirty="0" smtClean="0">
                <a:latin typeface="Courier New" panose="02070309020205020404" pitchFamily="49" charset="0"/>
              </a:rPr>
              <a:t>注意，</a:t>
            </a:r>
            <a:r>
              <a:rPr lang="en-US" altLang="zh-CN" dirty="0" smtClean="0">
                <a:latin typeface="Courier New" panose="02070309020205020404" pitchFamily="49" charset="0"/>
              </a:rPr>
              <a:t>_</a:t>
            </a:r>
            <a:r>
              <a:rPr lang="en-US" altLang="zh-CN" dirty="0" err="1" smtClean="0">
                <a:latin typeface="Courier New" panose="02070309020205020404" pitchFamily="49" charset="0"/>
              </a:rPr>
              <a:t>jspService</a:t>
            </a:r>
            <a:r>
              <a:rPr lang="en-US" altLang="zh-CN" dirty="0" smtClean="0">
                <a:latin typeface="Courier New" panose="02070309020205020404" pitchFamily="49" charset="0"/>
              </a:rPr>
              <a:t>()</a:t>
            </a:r>
            <a:r>
              <a:rPr lang="zh-CN" altLang="en-US" dirty="0" smtClean="0">
                <a:latin typeface="Courier New" panose="02070309020205020404" pitchFamily="49" charset="0"/>
              </a:rPr>
              <a:t>不能被覆盖。</a:t>
            </a:r>
            <a:endParaRPr lang="zh-CN" altLang="en-US" dirty="0" smtClean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 idx="4294967295"/>
          </p:nvPr>
        </p:nvSpPr>
        <p:spPr>
          <a:xfrm>
            <a:off x="539552" y="554114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3.2.4  </a:t>
            </a:r>
            <a:r>
              <a:rPr lang="zh-CN" altLang="en-US" sz="3600" dirty="0" smtClean="0">
                <a:latin typeface="黑体" panose="02010609060101010101" pitchFamily="49" charset="-122"/>
              </a:rPr>
              <a:t>理解页面转换过程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ph idx="4294967295"/>
          </p:nvPr>
        </p:nvSpPr>
        <p:spPr>
          <a:xfrm>
            <a:off x="395289" y="1125538"/>
            <a:ext cx="8229600" cy="55438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页面生命周期的第一阶段是转换阶段，在该阶段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页面被转换成包含相应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的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文件。容器根据下面规则将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页面中的元素转换成</a:t>
            </a:r>
            <a:r>
              <a:rPr lang="en-US" altLang="zh-CN" dirty="0" smtClean="0">
                <a:latin typeface="Courier New" panose="02070309020205020404" pitchFamily="49" charset="0"/>
              </a:rPr>
              <a:t>Servlet</a:t>
            </a:r>
            <a:r>
              <a:rPr lang="zh-CN" altLang="en-US" dirty="0" smtClean="0">
                <a:latin typeface="Courier New" panose="02070309020205020404" pitchFamily="49" charset="0"/>
              </a:rPr>
              <a:t>代码。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声明都转换成页面实现类的成员，它们被原样拷贝。例如，声明的变量转换成实例变量，声明的方法转换成实例方法。</a:t>
            </a:r>
            <a:endParaRPr lang="zh-CN" altLang="en-US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小脚本都转换成页面实现类的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jspService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的一部分，它们也被原样拷贝。小脚本中声明的变量转换成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jspService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的局部变量，小脚本中的语句转换成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jspService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中的语句。</a:t>
            </a:r>
            <a:endParaRPr lang="zh-CN" altLang="en-US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641085" cy="5111849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表达式都转换成为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jspService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的一部分，表达式的值使用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out.print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语句输出。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有些指令在转换阶段产生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代码，例如，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import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属性转换成页面实现类的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import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动作都通过调用针对厂商的类来替换。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所有表达式语言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通过计算后使用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out.write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语句输出。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所有模板文本都成为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jspService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的一部分，模板内容使用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out.write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语句输出。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注释都被忽略。</a:t>
            </a:r>
            <a:endParaRPr lang="zh-CN" altLang="en-US" sz="2400" dirty="0" smtClean="0"/>
          </a:p>
        </p:txBody>
      </p:sp>
      <p:sp>
        <p:nvSpPr>
          <p:cNvPr id="51203" name="标题 1"/>
          <p:cNvSpPr/>
          <p:nvPr/>
        </p:nvSpPr>
        <p:spPr bwMode="auto">
          <a:xfrm>
            <a:off x="492919" y="634777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3.2.4  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理解页面转换过程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 idx="4294967295"/>
          </p:nvPr>
        </p:nvSpPr>
        <p:spPr>
          <a:xfrm>
            <a:off x="474663" y="476672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3.2.5  </a:t>
            </a:r>
            <a:r>
              <a:rPr lang="zh-CN" altLang="en-US" sz="3600" dirty="0" smtClean="0">
                <a:latin typeface="黑体" panose="02010609060101010101" pitchFamily="49" charset="-122"/>
              </a:rPr>
              <a:t>理解转换单元</a:t>
            </a:r>
            <a:endParaRPr lang="zh-CN" altLang="en-US" dirty="0" smtClean="0"/>
          </a:p>
        </p:txBody>
      </p:sp>
      <p:sp>
        <p:nvSpPr>
          <p:cNvPr id="52227" name="内容占位符 2"/>
          <p:cNvSpPr>
            <a:spLocks noGrp="1"/>
          </p:cNvSpPr>
          <p:nvPr>
            <p:ph idx="4294967295"/>
          </p:nvPr>
        </p:nvSpPr>
        <p:spPr>
          <a:xfrm>
            <a:off x="474662" y="1125538"/>
            <a:ext cx="8229601" cy="5516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页面中可以使用</a:t>
            </a:r>
            <a:r>
              <a:rPr lang="en-US" altLang="zh-CN" dirty="0" smtClean="0">
                <a:latin typeface="Courier New" panose="02070309020205020404" pitchFamily="49" charset="0"/>
              </a:rPr>
              <a:t>&lt;%@ include … %&gt;</a:t>
            </a:r>
            <a:r>
              <a:rPr lang="zh-CN" altLang="en-US" dirty="0" smtClean="0">
                <a:latin typeface="Courier New" panose="02070309020205020404" pitchFamily="49" charset="0"/>
              </a:rPr>
              <a:t>指令把另一个文件（如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页面、</a:t>
            </a:r>
            <a:r>
              <a:rPr lang="en-US" altLang="zh-CN" dirty="0" smtClean="0">
                <a:latin typeface="Courier New" panose="02070309020205020404" pitchFamily="49" charset="0"/>
              </a:rPr>
              <a:t>HTML</a:t>
            </a:r>
            <a:r>
              <a:rPr lang="zh-CN" altLang="en-US" dirty="0" smtClean="0">
                <a:latin typeface="Courier New" panose="02070309020205020404" pitchFamily="49" charset="0"/>
              </a:rPr>
              <a:t>页面等）的内容包含到当前页面中。</a:t>
            </a:r>
            <a:endParaRPr lang="en-US" altLang="zh-CN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容器在为当前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页面产生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代码时，它也把被包含的文件的内容插入到产生的页面实现类中。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这些被转换成单个页面实现类的页面集合称为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转换单元</a:t>
            </a:r>
            <a:r>
              <a:rPr lang="zh-CN" altLang="en-US" dirty="0" smtClean="0">
                <a:latin typeface="Courier New" panose="02070309020205020404" pitchFamily="49" charset="0"/>
              </a:rPr>
              <a:t>。有些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标签影响整个转换单元而不只是它们所在的页面。</a:t>
            </a:r>
            <a:endParaRPr lang="zh-CN" altLang="en-US" sz="28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>
          <a:xfrm>
            <a:off x="548382" y="695907"/>
            <a:ext cx="8118673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3.2.5  </a:t>
            </a:r>
            <a:r>
              <a:rPr lang="zh-CN" altLang="en-US" sz="3600" dirty="0" smtClean="0">
                <a:latin typeface="黑体" panose="02010609060101010101" pitchFamily="49" charset="-122"/>
              </a:rPr>
              <a:t>理解转换</a:t>
            </a:r>
            <a:r>
              <a:rPr lang="zh-CN" altLang="en-US" sz="3600" dirty="0" smtClean="0">
                <a:latin typeface="黑体" panose="02010609060101010101" pitchFamily="49" charset="-122"/>
              </a:rPr>
              <a:t>单元</a:t>
            </a:r>
            <a:endParaRPr lang="zh-CN" altLang="en-US" dirty="0" smtClean="0"/>
          </a:p>
        </p:txBody>
      </p:sp>
      <p:sp>
        <p:nvSpPr>
          <p:cNvPr id="53251" name="内容占位符 2"/>
          <p:cNvSpPr>
            <a:spLocks noGrp="1"/>
          </p:cNvSpPr>
          <p:nvPr>
            <p:ph idx="4294967295"/>
          </p:nvPr>
        </p:nvSpPr>
        <p:spPr>
          <a:xfrm>
            <a:off x="250825" y="1268760"/>
            <a:ext cx="8713788" cy="525586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关于转换单元，请记住下面要点：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指令影响整个转换单元。有些指令通知容器关于页面的总体性质，例如，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指令的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contentType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属性指定响应的内容类型，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属性指定页面是否参加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会话。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在一个转换单元中一个变量不能多次声明。例如，如果一个变量已经在主页面中声明，它就不能在被包含的页面中声明。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在一个转换单元中不能使用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jsp:useBean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动作对一个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bean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声明两次。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 idx="4294967295"/>
          </p:nvPr>
        </p:nvSpPr>
        <p:spPr>
          <a:xfrm>
            <a:off x="457200" y="704088"/>
            <a:ext cx="8229600" cy="780696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</a:t>
            </a:r>
            <a:r>
              <a:rPr lang="zh-CN" altLang="zh-CN" sz="3600" dirty="0" smtClean="0">
                <a:latin typeface="黑体" panose="02010609060101010101" pitchFamily="49" charset="-122"/>
              </a:rPr>
              <a:t>.1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语法概述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431800" y="1844824"/>
          <a:ext cx="8712200" cy="4608515"/>
        </p:xfrm>
        <a:graphic>
          <a:graphicData uri="http://schemas.openxmlformats.org/drawingml/2006/table">
            <a:tbl>
              <a:tblPr/>
              <a:tblGrid>
                <a:gridCol w="1638300"/>
                <a:gridCol w="3709987"/>
                <a:gridCol w="336391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页面元素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简要说明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标签语法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声明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声明变量与定义方法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&lt;%! Java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声明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小脚本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执行业务逻辑的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 Java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表达式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用于在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页面输出表达式的值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&lt;%=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 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指令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指定转换时向容器发出的指令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&lt;%@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指令 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动作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向容器提供请求时的指令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&lt;jsp: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动作名  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 2.0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引进的表达式语言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${applicationScope.email}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注释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用于文档注释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&lt;%--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任何文本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--%&gt;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模板文本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HTML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标签和文本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HTML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规则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某个</a:t>
            </a:r>
            <a:r>
              <a:rPr lang="zh-CN" altLang="zh-CN" dirty="0"/>
              <a:t>客户端浏览器第</a:t>
            </a:r>
            <a:r>
              <a:rPr lang="en-US" altLang="zh-CN" dirty="0"/>
              <a:t>5</a:t>
            </a:r>
            <a:r>
              <a:rPr lang="zh-CN" altLang="zh-CN" dirty="0"/>
              <a:t>次访问以下</a:t>
            </a:r>
            <a:r>
              <a:rPr lang="en-US" altLang="zh-CN" dirty="0"/>
              <a:t>JSP</a:t>
            </a:r>
            <a:r>
              <a:rPr lang="zh-CN" altLang="zh-CN" dirty="0" smtClean="0"/>
              <a:t>网页，</a:t>
            </a:r>
            <a:r>
              <a:rPr lang="zh-CN" altLang="zh-CN" dirty="0"/>
              <a:t>请问输出结果哪项描述正确？（</a:t>
            </a:r>
            <a:r>
              <a:rPr lang="pt-BR" altLang="zh-CN" dirty="0"/>
              <a:t>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</a:t>
            </a:r>
            <a:r>
              <a:rPr lang="pt-BR" altLang="zh-CN" dirty="0"/>
              <a:t>   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&lt;%! </a:t>
            </a:r>
            <a:r>
              <a:rPr lang="en-US" altLang="zh-CN" dirty="0" err="1"/>
              <a:t>int</a:t>
            </a:r>
            <a:r>
              <a:rPr lang="en-US" altLang="zh-CN" dirty="0"/>
              <a:t> a=0; %&gt;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&lt;% </a:t>
            </a:r>
            <a:r>
              <a:rPr lang="en-US" altLang="zh-CN" dirty="0" err="1"/>
              <a:t>int</a:t>
            </a:r>
            <a:r>
              <a:rPr lang="en-US" altLang="zh-CN" dirty="0"/>
              <a:t> b=0; a++; b++; %&gt;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a=&lt;%= a %&gt; &amp;</a:t>
            </a:r>
            <a:r>
              <a:rPr lang="en-US" altLang="zh-CN" dirty="0" err="1"/>
              <a:t>nbsp</a:t>
            </a:r>
            <a:r>
              <a:rPr lang="en-US" altLang="zh-CN" dirty="0"/>
              <a:t>; b=&lt;%= b %&gt;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选项：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A. a</a:t>
            </a:r>
            <a:r>
              <a:rPr lang="zh-CN" altLang="zh-CN" dirty="0"/>
              <a:t>值不能确定</a:t>
            </a:r>
            <a:r>
              <a:rPr lang="en-US" altLang="zh-CN" dirty="0"/>
              <a:t>  b=1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B. a=5  b</a:t>
            </a:r>
            <a:r>
              <a:rPr lang="zh-CN" altLang="zh-CN" dirty="0"/>
              <a:t>值不能确定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C. a=1  b=5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D. a=5  b=1				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zh-CN" dirty="0" smtClean="0"/>
              <a:t>、</a:t>
            </a:r>
            <a:r>
              <a:rPr lang="zh-CN" altLang="zh-CN" dirty="0"/>
              <a:t>下列变量声明在（</a:t>
            </a:r>
            <a:r>
              <a:rPr lang="pt-BR" altLang="zh-CN" dirty="0"/>
              <a:t>  </a:t>
            </a:r>
            <a:r>
              <a:rPr lang="en-US" altLang="pt-BR" dirty="0">
                <a:solidFill>
                  <a:srgbClr val="FF0000"/>
                </a:solidFill>
              </a:rPr>
              <a:t>A</a:t>
            </a:r>
            <a:r>
              <a:rPr lang="pt-BR" altLang="zh-CN" dirty="0"/>
              <a:t>   </a:t>
            </a:r>
            <a:r>
              <a:rPr lang="zh-CN" altLang="zh-CN" dirty="0"/>
              <a:t>）范围内有效。</a:t>
            </a:r>
            <a:r>
              <a:rPr lang="pt-BR" altLang="zh-CN" dirty="0"/>
              <a:t>  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&lt;%! int countNum;  %&gt;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A.</a:t>
            </a:r>
            <a:r>
              <a:rPr lang="zh-CN" altLang="zh-CN" dirty="0"/>
              <a:t>在整个页面内有效，被多个客户共享</a:t>
            </a:r>
            <a:r>
              <a:rPr lang="pt-BR" altLang="zh-CN" dirty="0"/>
              <a:t>   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B</a:t>
            </a:r>
            <a:r>
              <a:rPr lang="pt-BR" altLang="zh-CN" dirty="0"/>
              <a:t>.</a:t>
            </a:r>
            <a:r>
              <a:rPr lang="zh-CN" altLang="zh-CN" dirty="0"/>
              <a:t>在整个页面内有效，客户之间不共享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C.</a:t>
            </a:r>
            <a:r>
              <a:rPr lang="zh-CN" altLang="zh-CN" dirty="0"/>
              <a:t>从定义开始处有效，客户之间不共享  </a:t>
            </a:r>
            <a:r>
              <a:rPr lang="pt-BR" altLang="zh-CN" dirty="0"/>
              <a:t>   </a:t>
            </a:r>
            <a:endParaRPr lang="pt-BR" altLang="zh-CN" dirty="0" smtClean="0"/>
          </a:p>
          <a:p>
            <a:pPr marL="0" indent="0">
              <a:buNone/>
            </a:pPr>
            <a:r>
              <a:rPr lang="pt-BR" altLang="zh-CN" dirty="0" smtClean="0"/>
              <a:t>D</a:t>
            </a:r>
            <a:r>
              <a:rPr lang="pt-BR" altLang="zh-CN" dirty="0"/>
              <a:t>.</a:t>
            </a:r>
            <a:r>
              <a:rPr lang="zh-CN" altLang="zh-CN" dirty="0"/>
              <a:t>从定义开始处有效，被多个客户共享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将</a:t>
            </a:r>
            <a:r>
              <a:rPr lang="pt-BR" altLang="zh-CN" dirty="0"/>
              <a:t>JSP</a:t>
            </a:r>
            <a:r>
              <a:rPr lang="zh-CN" altLang="zh-CN" dirty="0"/>
              <a:t>页面转化至</a:t>
            </a:r>
            <a:r>
              <a:rPr lang="pt-BR" altLang="zh-CN" dirty="0"/>
              <a:t>Java</a:t>
            </a:r>
            <a:r>
              <a:rPr lang="zh-CN" altLang="zh-CN" dirty="0"/>
              <a:t>文件，下述描述错误的是（</a:t>
            </a:r>
            <a:r>
              <a:rPr lang="pt-BR" altLang="zh-CN" dirty="0"/>
              <a:t>    </a:t>
            </a:r>
            <a:r>
              <a:rPr lang="en-US" altLang="pt-BR" dirty="0">
                <a:solidFill>
                  <a:srgbClr val="FF0000"/>
                </a:solidFill>
              </a:rPr>
              <a:t>C</a:t>
            </a:r>
            <a:r>
              <a:rPr lang="pt-BR" altLang="zh-CN" dirty="0"/>
              <a:t>    </a:t>
            </a:r>
            <a:r>
              <a:rPr lang="zh-CN" altLang="zh-CN" dirty="0"/>
              <a:t>）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A.</a:t>
            </a:r>
            <a:r>
              <a:rPr lang="zh-CN" altLang="zh-CN" dirty="0"/>
              <a:t>所有</a:t>
            </a:r>
            <a:r>
              <a:rPr lang="pt-BR" altLang="zh-CN" dirty="0"/>
              <a:t>JSP</a:t>
            </a:r>
            <a:r>
              <a:rPr lang="zh-CN" altLang="zh-CN" dirty="0"/>
              <a:t>声明都变成</a:t>
            </a:r>
            <a:r>
              <a:rPr lang="pt-BR" altLang="zh-CN" dirty="0"/>
              <a:t>Servlet</a:t>
            </a:r>
            <a:r>
              <a:rPr lang="zh-CN" altLang="zh-CN" dirty="0"/>
              <a:t>类的一部分，变成实例变量或实例方法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B. </a:t>
            </a:r>
            <a:r>
              <a:rPr lang="zh-CN" altLang="zh-CN" dirty="0"/>
              <a:t>所有</a:t>
            </a:r>
            <a:r>
              <a:rPr lang="pt-BR" altLang="zh-CN" dirty="0"/>
              <a:t>JSP</a:t>
            </a:r>
            <a:r>
              <a:rPr lang="zh-CN" altLang="zh-CN" dirty="0"/>
              <a:t>小脚本都变成</a:t>
            </a:r>
            <a:r>
              <a:rPr lang="pt-BR" altLang="zh-CN" dirty="0"/>
              <a:t>_jspService()</a:t>
            </a:r>
            <a:r>
              <a:rPr lang="zh-CN" altLang="zh-CN" dirty="0"/>
              <a:t>方法的一部分，它们被原样拷贝</a:t>
            </a:r>
            <a:endParaRPr lang="zh-CN" altLang="zh-CN" dirty="0"/>
          </a:p>
          <a:p>
            <a:pPr marL="0" indent="0">
              <a:buNone/>
            </a:pPr>
            <a:r>
              <a:rPr lang="pt-BR" altLang="zh-CN" dirty="0"/>
              <a:t>C. </a:t>
            </a:r>
            <a:r>
              <a:rPr lang="zh-CN" altLang="zh-CN" dirty="0"/>
              <a:t>所有的</a:t>
            </a:r>
            <a:r>
              <a:rPr lang="pt-BR" altLang="zh-CN" dirty="0"/>
              <a:t>JSP</a:t>
            </a:r>
            <a:r>
              <a:rPr lang="zh-CN" altLang="zh-CN" dirty="0"/>
              <a:t>注释被转化为</a:t>
            </a:r>
            <a:r>
              <a:rPr lang="pt-BR" altLang="zh-CN" dirty="0"/>
              <a:t>java</a:t>
            </a:r>
            <a:r>
              <a:rPr lang="zh-CN" altLang="zh-CN" dirty="0"/>
              <a:t>注释 </a:t>
            </a:r>
            <a:r>
              <a:rPr lang="zh-CN" altLang="zh-CN" dirty="0">
                <a:solidFill>
                  <a:srgbClr val="FF0000"/>
                </a:solidFill>
              </a:rPr>
              <a:t> </a:t>
            </a:r>
            <a:r>
              <a:rPr lang="en-US" altLang="zh-CN" sz="2300" dirty="0">
                <a:solidFill>
                  <a:srgbClr val="FF0000"/>
                </a:solidFill>
              </a:rPr>
              <a:t>//</a:t>
            </a:r>
            <a:r>
              <a:rPr lang="pt-BR" altLang="zh-CN" sz="2300" dirty="0">
                <a:solidFill>
                  <a:srgbClr val="FF0000"/>
                </a:solidFill>
                <a:sym typeface="+mn-ea"/>
              </a:rPr>
              <a:t>JSP</a:t>
            </a:r>
            <a:r>
              <a:rPr lang="zh-CN" altLang="zh-CN" sz="2300" dirty="0">
                <a:solidFill>
                  <a:srgbClr val="FF0000"/>
                </a:solidFill>
                <a:sym typeface="+mn-ea"/>
              </a:rPr>
              <a:t>注释</a:t>
            </a:r>
            <a:r>
              <a:rPr lang="en-US" altLang="zh-CN" sz="2300" dirty="0">
                <a:solidFill>
                  <a:srgbClr val="FF0000"/>
                </a:solidFill>
              </a:rPr>
              <a:t>会被处理</a:t>
            </a:r>
            <a:r>
              <a:rPr lang="zh-CN" altLang="en-US" sz="2300" dirty="0">
                <a:solidFill>
                  <a:srgbClr val="FF0000"/>
                </a:solidFill>
              </a:rPr>
              <a:t>掉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D.</a:t>
            </a:r>
            <a:r>
              <a:rPr lang="zh-CN" altLang="zh-CN" dirty="0"/>
              <a:t>模板文本都变成</a:t>
            </a:r>
            <a:r>
              <a:rPr lang="pt-BR" altLang="zh-CN" dirty="0"/>
              <a:t>_jspService()</a:t>
            </a:r>
            <a:r>
              <a:rPr lang="zh-CN" altLang="zh-CN" dirty="0"/>
              <a:t>方法的一部分，其值使用</a:t>
            </a:r>
            <a:r>
              <a:rPr lang="pt-BR" altLang="zh-CN" dirty="0"/>
              <a:t>out.write()</a:t>
            </a:r>
            <a:r>
              <a:rPr lang="zh-CN" altLang="zh-CN" dirty="0"/>
              <a:t>语句输出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假设</a:t>
            </a:r>
            <a:r>
              <a:rPr lang="zh-CN" altLang="en-US" dirty="0" smtClean="0"/>
              <a:t>用户登录页面</a:t>
            </a:r>
            <a:r>
              <a:rPr lang="en-US" altLang="zh-CN" dirty="0" err="1" smtClean="0"/>
              <a:t>login.jsp</a:t>
            </a:r>
            <a:r>
              <a:rPr lang="zh-CN" altLang="zh-CN" dirty="0" smtClean="0"/>
              <a:t>在</a:t>
            </a:r>
            <a:r>
              <a:rPr lang="en-US" altLang="zh-CN" dirty="0"/>
              <a:t>web</a:t>
            </a:r>
            <a:r>
              <a:rPr lang="zh-CN" altLang="zh-CN" dirty="0"/>
              <a:t>工程</a:t>
            </a:r>
            <a:r>
              <a:rPr lang="en-US" altLang="zh-CN" dirty="0" smtClean="0"/>
              <a:t>web2020</a:t>
            </a:r>
            <a:r>
              <a:rPr lang="zh-CN" altLang="zh-CN" dirty="0" smtClean="0"/>
              <a:t>的</a:t>
            </a:r>
            <a:r>
              <a:rPr lang="en-US" altLang="zh-CN" dirty="0" err="1" smtClean="0"/>
              <a:t>hw</a:t>
            </a:r>
            <a:r>
              <a:rPr lang="zh-CN" altLang="zh-CN" dirty="0" smtClean="0"/>
              <a:t>目录</a:t>
            </a:r>
            <a:r>
              <a:rPr lang="zh-CN" altLang="zh-CN" dirty="0"/>
              <a:t>下，即</a:t>
            </a:r>
            <a:r>
              <a:rPr lang="zh-CN" altLang="zh-CN" dirty="0" smtClean="0"/>
              <a:t>访问</a:t>
            </a:r>
            <a:r>
              <a:rPr lang="en-US" altLang="zh-CN" dirty="0" err="1" smtClean="0"/>
              <a:t>login.jsp</a:t>
            </a:r>
            <a:r>
              <a:rPr lang="zh-CN" altLang="zh-CN" dirty="0"/>
              <a:t>的</a:t>
            </a:r>
            <a:r>
              <a:rPr lang="en-US" altLang="zh-CN" dirty="0"/>
              <a:t>URL</a:t>
            </a:r>
            <a:r>
              <a:rPr lang="zh-CN" altLang="zh-CN" dirty="0"/>
              <a:t>地址是</a:t>
            </a:r>
            <a:r>
              <a:rPr lang="en-US" altLang="zh-CN" dirty="0"/>
              <a:t>http://</a:t>
            </a:r>
            <a:r>
              <a:rPr lang="en-US" altLang="zh-CN" dirty="0" smtClean="0"/>
              <a:t>localhost:8080/web2020/hw/login.jsp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login.jsp</a:t>
            </a:r>
            <a:r>
              <a:rPr lang="zh-CN" altLang="en-US" dirty="0" smtClean="0"/>
              <a:t>提交的用户名和密码由</a:t>
            </a:r>
            <a:r>
              <a:rPr lang="en-US" altLang="zh-CN" dirty="0" err="1" smtClean="0"/>
              <a:t>FirstServlet</a:t>
            </a:r>
            <a:r>
              <a:rPr lang="zh-CN" altLang="en-US" dirty="0"/>
              <a:t>（</a:t>
            </a:r>
            <a:r>
              <a:rPr lang="zh-CN" altLang="zh-CN" dirty="0" smtClean="0"/>
              <a:t>映射</a:t>
            </a:r>
            <a:r>
              <a:rPr lang="zh-CN" altLang="zh-CN" dirty="0"/>
              <a:t>地址为</a:t>
            </a:r>
            <a:r>
              <a:rPr lang="en-US" altLang="zh-CN" dirty="0"/>
              <a:t>/</a:t>
            </a:r>
            <a:r>
              <a:rPr lang="en-US" altLang="zh-CN" dirty="0" smtClean="0"/>
              <a:t>servlet/firstServlet.do</a:t>
            </a:r>
            <a:r>
              <a:rPr lang="zh-CN" altLang="en-US" dirty="0" smtClean="0"/>
              <a:t>）获取进行判断，如果登录成功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则跳转至</a:t>
            </a:r>
            <a:r>
              <a:rPr lang="en-US" altLang="zh-CN" dirty="0" err="1" smtClean="0"/>
              <a:t>SecondServlet</a:t>
            </a:r>
            <a:r>
              <a:rPr lang="zh-CN" altLang="en-US" dirty="0" smtClean="0"/>
              <a:t>（</a:t>
            </a:r>
            <a:r>
              <a:rPr lang="zh-CN" altLang="zh-CN" dirty="0" smtClean="0"/>
              <a:t>映射</a:t>
            </a:r>
            <a:r>
              <a:rPr lang="zh-CN" altLang="zh-CN" dirty="0"/>
              <a:t>地址为</a:t>
            </a:r>
            <a:r>
              <a:rPr lang="en-US" altLang="zh-CN" dirty="0"/>
              <a:t>/</a:t>
            </a:r>
            <a:r>
              <a:rPr lang="en-US" altLang="zh-CN" dirty="0" smtClean="0"/>
              <a:t>servlet/secondServlet.do</a:t>
            </a:r>
            <a:r>
              <a:rPr lang="zh-CN" altLang="en-US" dirty="0" smtClean="0"/>
              <a:t>）</a:t>
            </a:r>
            <a:r>
              <a:rPr lang="zh-CN" altLang="en-US" dirty="0"/>
              <a:t>显示用户名</a:t>
            </a:r>
            <a:r>
              <a:rPr lang="zh-CN" altLang="en-US" dirty="0" smtClean="0"/>
              <a:t>信息，如果登录不成功，则跳转至登录失败页面</a:t>
            </a:r>
            <a:r>
              <a:rPr lang="en-US" altLang="zh-CN" dirty="0" err="1" smtClean="0"/>
              <a:t>hw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failed.jsp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其中，用户名和密码分别为</a:t>
            </a:r>
            <a:r>
              <a:rPr lang="en-US" altLang="zh-CN" dirty="0" smtClean="0"/>
              <a:t>admin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12345678a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5</a:t>
            </a:r>
            <a:r>
              <a:rPr lang="zh-CN" altLang="zh-CN" dirty="0" smtClean="0"/>
              <a:t>、</a:t>
            </a:r>
            <a:r>
              <a:rPr lang="zh-CN" altLang="zh-CN" dirty="0"/>
              <a:t>根据杭州物价局杭价资【</a:t>
            </a:r>
            <a:r>
              <a:rPr lang="en-US" altLang="zh-CN" dirty="0"/>
              <a:t>2014</a:t>
            </a:r>
            <a:r>
              <a:rPr lang="zh-CN" altLang="zh-CN" dirty="0"/>
              <a:t>】</a:t>
            </a:r>
            <a:r>
              <a:rPr lang="en-US" altLang="zh-CN" dirty="0"/>
              <a:t>204</a:t>
            </a:r>
            <a:r>
              <a:rPr lang="zh-CN" altLang="zh-CN" dirty="0"/>
              <a:t>号文，</a:t>
            </a:r>
            <a:r>
              <a:rPr lang="en-US" altLang="zh-CN" dirty="0"/>
              <a:t>2015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日起杭州市区居民生活用水价格按用水量阶梯收费，收费标准如下表所示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请</a:t>
            </a:r>
            <a:r>
              <a:rPr lang="zh-CN" altLang="zh-CN" dirty="0" smtClean="0"/>
              <a:t>编写</a:t>
            </a:r>
            <a:r>
              <a:rPr lang="zh-CN" altLang="en-US" dirty="0" smtClean="0"/>
              <a:t>一个</a:t>
            </a:r>
            <a:r>
              <a:rPr lang="en-US" altLang="zh-CN" dirty="0" err="1" smtClean="0"/>
              <a:t>input.jsp</a:t>
            </a:r>
            <a:r>
              <a:rPr lang="zh-CN" altLang="zh-CN" dirty="0" smtClean="0"/>
              <a:t>为</a:t>
            </a:r>
            <a:r>
              <a:rPr lang="zh-CN" altLang="zh-CN" dirty="0"/>
              <a:t>某市民输入一年六次抄水表的</a:t>
            </a:r>
            <a:r>
              <a:rPr lang="zh-CN" altLang="zh-CN" dirty="0" smtClean="0"/>
              <a:t>用水量</a:t>
            </a:r>
            <a:r>
              <a:rPr lang="zh-CN" altLang="en-US" dirty="0" smtClean="0"/>
              <a:t>，提交后有</a:t>
            </a:r>
            <a:r>
              <a:rPr lang="en-US" altLang="zh-CN" dirty="0" err="1" smtClean="0"/>
              <a:t>waterfee.jsp</a:t>
            </a:r>
            <a:r>
              <a:rPr lang="zh-CN" altLang="zh-CN" dirty="0" smtClean="0"/>
              <a:t>计算</a:t>
            </a:r>
            <a:r>
              <a:rPr lang="zh-CN" altLang="zh-CN" dirty="0"/>
              <a:t>该市民一年每次需缴纳的水费和累计一年的水费，并将结果在页面输出。要求判断输入的六次用水量的有效性，要求都为整数，否则提示输入的数据无效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3071426"/>
          <a:ext cx="5760641" cy="1509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5546"/>
                <a:gridCol w="1368169"/>
                <a:gridCol w="1151858"/>
                <a:gridCol w="1152534"/>
                <a:gridCol w="1152534"/>
              </a:tblGrid>
              <a:tr h="6221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</a:rPr>
                        <a:t>阶梯</a:t>
                      </a:r>
                      <a:endParaRPr lang="zh-CN" sz="14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</a:rPr>
                        <a:t>户年用水量</a:t>
                      </a:r>
                      <a:endParaRPr lang="zh-CN" sz="1400" b="1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</a:rPr>
                        <a:t>（吨）</a:t>
                      </a:r>
                      <a:endParaRPr lang="zh-CN" sz="14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供水价格</a:t>
                      </a:r>
                      <a:endParaRPr lang="zh-CN" sz="1400" b="1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（元</a:t>
                      </a:r>
                      <a:r>
                        <a:rPr lang="en-US" sz="1400" b="1">
                          <a:effectLst/>
                        </a:rPr>
                        <a:t>/</a:t>
                      </a:r>
                      <a:r>
                        <a:rPr lang="zh-CN" sz="1400" b="1">
                          <a:effectLst/>
                        </a:rPr>
                        <a:t>吨）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污水处理费</a:t>
                      </a:r>
                      <a:endParaRPr lang="zh-CN" sz="1400" b="1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（元</a:t>
                      </a:r>
                      <a:r>
                        <a:rPr lang="en-US" sz="1400" b="1">
                          <a:effectLst/>
                        </a:rPr>
                        <a:t>/</a:t>
                      </a:r>
                      <a:r>
                        <a:rPr lang="zh-CN" sz="1400" b="1">
                          <a:effectLst/>
                        </a:rPr>
                        <a:t>吨）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销售价格</a:t>
                      </a:r>
                      <a:endParaRPr lang="zh-CN" sz="1400" b="1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（元</a:t>
                      </a:r>
                      <a:r>
                        <a:rPr lang="en-US" sz="1400" b="1">
                          <a:effectLst/>
                        </a:rPr>
                        <a:t>/</a:t>
                      </a:r>
                      <a:r>
                        <a:rPr lang="zh-CN" sz="1400" b="1">
                          <a:effectLst/>
                        </a:rPr>
                        <a:t>吨）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一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0-216</a:t>
                      </a:r>
                      <a:r>
                        <a:rPr lang="zh-CN" sz="1400" b="1" dirty="0">
                          <a:effectLst/>
                        </a:rPr>
                        <a:t>（含）</a:t>
                      </a:r>
                      <a:endParaRPr lang="zh-CN" sz="14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1.90</a:t>
                      </a:r>
                      <a:endParaRPr lang="zh-CN" sz="14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1.00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2.90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二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216-300</a:t>
                      </a:r>
                      <a:r>
                        <a:rPr lang="zh-CN" sz="1400" b="1">
                          <a:effectLst/>
                        </a:rPr>
                        <a:t>（含）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2.85</a:t>
                      </a:r>
                      <a:endParaRPr lang="zh-CN" sz="14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3.85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58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</a:rPr>
                        <a:t>三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300</a:t>
                      </a:r>
                      <a:r>
                        <a:rPr lang="zh-CN" sz="1400" b="1">
                          <a:effectLst/>
                        </a:rPr>
                        <a:t>以上</a:t>
                      </a:r>
                      <a:endParaRPr lang="zh-CN" sz="14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5.70</a:t>
                      </a:r>
                      <a:endParaRPr lang="zh-CN" sz="14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6.70</a:t>
                      </a:r>
                      <a:endParaRPr lang="zh-CN" sz="14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WordArt 3"/>
          <p:cNvSpPr>
            <a:spLocks noChangeArrowheads="1" noChangeShapeType="1" noTextEdit="1"/>
          </p:cNvSpPr>
          <p:nvPr/>
        </p:nvSpPr>
        <p:spPr bwMode="gray"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381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>
              <a:ln w="381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353425" cy="5327650"/>
          </a:xfrm>
        </p:spPr>
        <p:txBody>
          <a:bodyPr/>
          <a:lstStyle/>
          <a:p>
            <a:r>
              <a:rPr lang="zh-CN" altLang="en-US" dirty="0" smtClean="0"/>
              <a:t>下面是一个简单的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页面，它输出页面被访问的次数。 </a:t>
            </a:r>
            <a:endParaRPr lang="zh-CN" altLang="en-US" dirty="0" smtClean="0"/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dirty="0" err="1" smtClean="0"/>
              <a:t>counter.jsp</a:t>
            </a:r>
            <a:endParaRPr lang="zh-CN" altLang="en-US" dirty="0" smtClean="0"/>
          </a:p>
          <a:p>
            <a:pPr>
              <a:buFontTx/>
              <a:buNone/>
            </a:pPr>
            <a:r>
              <a:rPr lang="en-US" altLang="zh-CN" sz="2400" dirty="0" smtClean="0">
                <a:solidFill>
                  <a:srgbClr val="7030A0"/>
                </a:solidFill>
              </a:rPr>
              <a:t> 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&lt;%@ page 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contentType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="text/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html;charset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 = UTF-8" %&gt;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  &lt;%! 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 count = 0; %&gt;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  &lt;html&gt;&lt;body&gt;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   &lt;%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     count++;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   %&gt; </a:t>
            </a:r>
            <a:endParaRPr lang="en-US" altLang="zh-CN" sz="2400" b="1" dirty="0" smtClean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7030A0"/>
                </a:solidFill>
              </a:rPr>
              <a:t>  该页面已被访问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&lt;%=count %&gt;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次。</a:t>
            </a:r>
            <a:endParaRPr lang="zh-CN" altLang="en-US" sz="2400" b="1" dirty="0" smtClean="0">
              <a:solidFill>
                <a:srgbClr val="7030A0"/>
              </a:solidFill>
            </a:endParaRP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7030A0"/>
                </a:solidFill>
              </a:rPr>
              <a:t> &lt;/body&gt;&lt;/html&gt;</a:t>
            </a:r>
            <a:endParaRPr lang="zh-CN" alt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7171" name="标题 1"/>
          <p:cNvSpPr/>
          <p:nvPr/>
        </p:nvSpPr>
        <p:spPr bwMode="auto">
          <a:xfrm>
            <a:off x="519113" y="476672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360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zh-CN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JSP</a:t>
            </a:r>
            <a:r>
              <a:rPr lang="zh-CN" altLang="en-US" sz="36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语法概述</a:t>
            </a:r>
            <a:endParaRPr lang="zh-CN" altLang="en-US" sz="36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 idx="4294967295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</a:t>
            </a:r>
            <a:r>
              <a:rPr lang="zh-CN" altLang="zh-CN" sz="3600" dirty="0" smtClean="0">
                <a:latin typeface="黑体" panose="02010609060101010101" pitchFamily="49" charset="-122"/>
              </a:rPr>
              <a:t>.1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语法概述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4294967295"/>
          </p:nvPr>
        </p:nvSpPr>
        <p:spPr>
          <a:xfrm>
            <a:off x="683568" y="1700808"/>
            <a:ext cx="8175575" cy="45382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dirty="0" smtClean="0"/>
              <a:t>3.1.1  JSP</a:t>
            </a:r>
            <a:r>
              <a:rPr lang="zh-CN" altLang="en-US" dirty="0" smtClean="0"/>
              <a:t>脚本元素</a:t>
            </a:r>
            <a:endParaRPr lang="zh-CN" altLang="en-US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3.1.2  JSP</a:t>
            </a:r>
            <a:r>
              <a:rPr lang="zh-CN" altLang="en-US" dirty="0" smtClean="0"/>
              <a:t>指令</a:t>
            </a:r>
            <a:endParaRPr lang="zh-CN" altLang="en-US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3.1.3  JSP</a:t>
            </a:r>
            <a:r>
              <a:rPr lang="zh-CN" altLang="en-US" dirty="0" smtClean="0"/>
              <a:t>动作</a:t>
            </a:r>
            <a:endParaRPr lang="zh-CN" altLang="en-US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3.1.4  </a:t>
            </a:r>
            <a:r>
              <a:rPr lang="zh-CN" altLang="en-US" dirty="0" smtClean="0"/>
              <a:t>表达式语言</a:t>
            </a:r>
            <a:endParaRPr lang="zh-CN" altLang="en-US" dirty="0" smtClean="0"/>
          </a:p>
          <a:p>
            <a:pPr algn="just">
              <a:lnSpc>
                <a:spcPct val="150000"/>
              </a:lnSpc>
            </a:pPr>
            <a:r>
              <a:rPr lang="en-US" altLang="zh-CN" dirty="0" smtClean="0"/>
              <a:t>3.1.5  JSP</a:t>
            </a:r>
            <a:r>
              <a:rPr lang="zh-CN" altLang="en-US" dirty="0" smtClean="0"/>
              <a:t>注释</a:t>
            </a:r>
            <a:endParaRPr lang="zh-CN" altLang="en-US" sz="28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611560" y="764704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</a:rPr>
              <a:t>3.1.1  JSP</a:t>
            </a:r>
            <a:r>
              <a:rPr lang="zh-CN" altLang="en-US" sz="3600" dirty="0" smtClean="0">
                <a:latin typeface="黑体" panose="02010609060101010101" pitchFamily="49" charset="-122"/>
              </a:rPr>
              <a:t>脚本元素</a:t>
            </a:r>
            <a:endParaRPr lang="zh-CN" altLang="en-US" sz="3600" dirty="0" smtClean="0">
              <a:latin typeface="黑体" panose="02010609060101010101" pitchFamily="49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323850" y="1628800"/>
            <a:ext cx="8640763" cy="48243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Courier New" panose="02070309020205020404" pitchFamily="49" charset="0"/>
              </a:rPr>
              <a:t>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页面中有三种脚本元素：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ea typeface="宋体" panose="02010600030101010101" pitchFamily="2" charset="-122"/>
              </a:rPr>
              <a:t>声明</a:t>
            </a:r>
            <a:endParaRPr lang="zh-CN" altLang="en-US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ea typeface="宋体" panose="02010600030101010101" pitchFamily="2" charset="-122"/>
              </a:rPr>
              <a:t>小脚本</a:t>
            </a:r>
            <a:endParaRPr lang="zh-CN" altLang="en-US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ea typeface="宋体" panose="02010600030101010101" pitchFamily="2" charset="-122"/>
              </a:rPr>
              <a:t>表达式。</a:t>
            </a:r>
            <a:endParaRPr lang="en-US" altLang="zh-CN" dirty="0" smtClean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731637" y="62068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1. JSP</a:t>
            </a:r>
            <a:r>
              <a:rPr lang="zh-CN" altLang="en-US" sz="3600" dirty="0" smtClean="0">
                <a:solidFill>
                  <a:srgbClr val="FF3300"/>
                </a:solidFill>
                <a:latin typeface="黑体" panose="02010609060101010101" pitchFamily="49" charset="-122"/>
              </a:rPr>
              <a:t>声明</a:t>
            </a:r>
            <a:endParaRPr lang="zh-CN" altLang="en-US" sz="3600" dirty="0" smtClean="0">
              <a:solidFill>
                <a:srgbClr val="FF3300"/>
              </a:solidFill>
              <a:latin typeface="黑体" panose="02010609060101010101" pitchFamily="49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323850" y="1412776"/>
            <a:ext cx="8640763" cy="5040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声明（</a:t>
            </a:r>
            <a:r>
              <a:rPr lang="en-US" altLang="zh-CN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declaration</a:t>
            </a:r>
            <a:r>
              <a:rPr lang="zh-CN" altLang="en-US" dirty="0" smtClean="0">
                <a:solidFill>
                  <a:srgbClr val="FF3300"/>
                </a:solidFill>
                <a:latin typeface="Courier New" panose="02070309020205020404" pitchFamily="49" charset="0"/>
              </a:rPr>
              <a:t>）</a:t>
            </a:r>
            <a:r>
              <a:rPr lang="zh-CN" altLang="en-US" dirty="0" smtClean="0">
                <a:latin typeface="Courier New" panose="02070309020205020404" pitchFamily="49" charset="0"/>
              </a:rPr>
              <a:t>用来在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页面中声明变量和定义方法。声明是以“</a:t>
            </a:r>
            <a:r>
              <a:rPr lang="en-US" altLang="zh-CN" dirty="0" smtClean="0">
                <a:latin typeface="Courier New" panose="02070309020205020404" pitchFamily="49" charset="0"/>
              </a:rPr>
              <a:t>&lt;%!</a:t>
            </a:r>
            <a:r>
              <a:rPr lang="zh-CN" altLang="en-US" dirty="0" smtClean="0">
                <a:latin typeface="Courier New" panose="02070309020205020404" pitchFamily="49" charset="0"/>
              </a:rPr>
              <a:t>”开头，以“</a:t>
            </a:r>
            <a:r>
              <a:rPr lang="en-US" altLang="zh-CN" dirty="0" smtClean="0">
                <a:latin typeface="Courier New" panose="02070309020205020404" pitchFamily="49" charset="0"/>
              </a:rPr>
              <a:t>%&gt;</a:t>
            </a:r>
            <a:r>
              <a:rPr lang="zh-CN" altLang="en-US" dirty="0" smtClean="0">
                <a:latin typeface="Courier New" panose="02070309020205020404" pitchFamily="49" charset="0"/>
              </a:rPr>
              <a:t>”结束的标签，其中可以包含任意数量的合法的</a:t>
            </a:r>
            <a:r>
              <a:rPr lang="en-US" altLang="zh-CN" dirty="0" smtClean="0">
                <a:latin typeface="Courier New" panose="02070309020205020404" pitchFamily="49" charset="0"/>
              </a:rPr>
              <a:t>Java</a:t>
            </a:r>
            <a:r>
              <a:rPr lang="zh-CN" altLang="en-US" dirty="0" smtClean="0">
                <a:latin typeface="Courier New" panose="02070309020205020404" pitchFamily="49" charset="0"/>
              </a:rPr>
              <a:t>声明语句。下面是</a:t>
            </a:r>
            <a:r>
              <a:rPr lang="en-US" altLang="zh-CN" dirty="0" smtClean="0">
                <a:latin typeface="Courier New" panose="02070309020205020404" pitchFamily="49" charset="0"/>
              </a:rPr>
              <a:t>JSP</a:t>
            </a:r>
            <a:r>
              <a:rPr lang="zh-CN" altLang="en-US" dirty="0" smtClean="0">
                <a:latin typeface="Courier New" panose="02070309020205020404" pitchFamily="49" charset="0"/>
              </a:rPr>
              <a:t>声明的一个例子：</a:t>
            </a:r>
            <a:endParaRPr lang="zh-CN" altLang="en-US" dirty="0" smtClean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&lt;%! </a:t>
            </a:r>
            <a:r>
              <a:rPr lang="en-US" altLang="zh-CN" dirty="0" err="1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count = 0; %&gt;</a:t>
            </a:r>
            <a:endParaRPr lang="en-US" altLang="zh-CN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9560</Words>
  <Application>WPS 演示</Application>
  <PresentationFormat>全屏显示(4:3)</PresentationFormat>
  <Paragraphs>572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Arial</vt:lpstr>
      <vt:lpstr>宋体</vt:lpstr>
      <vt:lpstr>Wingdings</vt:lpstr>
      <vt:lpstr>Wingdings 2</vt:lpstr>
      <vt:lpstr>Courier New</vt:lpstr>
      <vt:lpstr>等线</vt:lpstr>
      <vt:lpstr>黑体</vt:lpstr>
      <vt:lpstr>Calibri</vt:lpstr>
      <vt:lpstr>Constantia</vt:lpstr>
      <vt:lpstr>隶书</vt:lpstr>
      <vt:lpstr>微软雅黑</vt:lpstr>
      <vt:lpstr>Arial Unicode MS</vt:lpstr>
      <vt:lpstr>Times New Roman</vt:lpstr>
      <vt:lpstr>华文细黑</vt:lpstr>
      <vt:lpstr>幼圆</vt:lpstr>
      <vt:lpstr>Verdana</vt:lpstr>
      <vt:lpstr>流畅</vt:lpstr>
      <vt:lpstr>Web应用开发 之 JSP技术模型  赵小敏 浙江工业大学计算机科学与技术学院</vt:lpstr>
      <vt:lpstr>JSP技术模型</vt:lpstr>
      <vt:lpstr>JSP概述</vt:lpstr>
      <vt:lpstr> JSP示例：helloworld.jsp </vt:lpstr>
      <vt:lpstr>3.1  JSP语法概述</vt:lpstr>
      <vt:lpstr>PowerPoint 演示文稿</vt:lpstr>
      <vt:lpstr>3.1  JSP语法概述</vt:lpstr>
      <vt:lpstr>3.1.1  JSP脚本元素</vt:lpstr>
      <vt:lpstr>1. JSP声明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3.1.2  JSP指令</vt:lpstr>
      <vt:lpstr>3.1.2  JSP指令</vt:lpstr>
      <vt:lpstr>PowerPoint 演示文稿</vt:lpstr>
      <vt:lpstr>PowerPoint 演示文稿</vt:lpstr>
      <vt:lpstr>PowerPoint 演示文稿</vt:lpstr>
      <vt:lpstr>PowerPoint 演示文稿</vt:lpstr>
      <vt:lpstr>3.1.3  JSP动作</vt:lpstr>
      <vt:lpstr>3.1.3  JSP动作</vt:lpstr>
      <vt:lpstr>PowerPoint 演示文稿</vt:lpstr>
      <vt:lpstr>3.1.4  表达式语言</vt:lpstr>
      <vt:lpstr>3.1.5  JSP注释</vt:lpstr>
      <vt:lpstr>3.1.5  JSP注释</vt:lpstr>
      <vt:lpstr>3.2  JSP页面生命周期</vt:lpstr>
      <vt:lpstr> </vt:lpstr>
      <vt:lpstr>3.2.2  JSP生命周期阶段</vt:lpstr>
      <vt:lpstr>PowerPoint 演示文稿</vt:lpstr>
      <vt:lpstr>1. 转换阶段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3.2.3  JSP生命周期方法示例</vt:lpstr>
      <vt:lpstr>3.2.3  JSP生命周期方法示例</vt:lpstr>
      <vt:lpstr>3.2.4  理解页面转换过程</vt:lpstr>
      <vt:lpstr>PowerPoint 演示文稿</vt:lpstr>
      <vt:lpstr>3.2.5  理解转换单元</vt:lpstr>
      <vt:lpstr>3.2.5  理解转换单元</vt:lpstr>
      <vt:lpstr>练习</vt:lpstr>
      <vt:lpstr>练习</vt:lpstr>
      <vt:lpstr>练习</vt:lpstr>
      <vt:lpstr>练习</vt:lpstr>
      <vt:lpstr>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2014技术开发和项目实施 工作会</dc:title>
  <dc:creator>zjut</dc:creator>
  <cp:lastModifiedBy>Kukukukiki</cp:lastModifiedBy>
  <cp:revision>161</cp:revision>
  <dcterms:created xsi:type="dcterms:W3CDTF">2020-03-25T03:38:00Z</dcterms:created>
  <dcterms:modified xsi:type="dcterms:W3CDTF">2021-02-16T17:37:46Z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