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</p:sldMasterIdLst>
  <p:notesMasterIdLst>
    <p:notesMasterId r:id="rId76"/>
  </p:notesMasterIdLst>
  <p:sldIdLst>
    <p:sldId id="414" r:id="rId5"/>
    <p:sldId id="260" r:id="rId6"/>
    <p:sldId id="261" r:id="rId7"/>
    <p:sldId id="415" r:id="rId8"/>
    <p:sldId id="572" r:id="rId9"/>
    <p:sldId id="416" r:id="rId10"/>
    <p:sldId id="594" r:id="rId11"/>
    <p:sldId id="417" r:id="rId12"/>
    <p:sldId id="418" r:id="rId13"/>
    <p:sldId id="571" r:id="rId14"/>
    <p:sldId id="419" r:id="rId15"/>
    <p:sldId id="420" r:id="rId16"/>
    <p:sldId id="593" r:id="rId17"/>
    <p:sldId id="421" r:id="rId18"/>
    <p:sldId id="573" r:id="rId19"/>
    <p:sldId id="423" r:id="rId20"/>
    <p:sldId id="595" r:id="rId21"/>
    <p:sldId id="424" r:id="rId22"/>
    <p:sldId id="574" r:id="rId23"/>
    <p:sldId id="575" r:id="rId24"/>
    <p:sldId id="425" r:id="rId25"/>
    <p:sldId id="426" r:id="rId26"/>
    <p:sldId id="596" r:id="rId27"/>
    <p:sldId id="427" r:id="rId28"/>
    <p:sldId id="428" r:id="rId29"/>
    <p:sldId id="429" r:id="rId30"/>
    <p:sldId id="597" r:id="rId31"/>
    <p:sldId id="577" r:id="rId32"/>
    <p:sldId id="430" r:id="rId33"/>
    <p:sldId id="431" r:id="rId34"/>
    <p:sldId id="432" r:id="rId35"/>
    <p:sldId id="598" r:id="rId36"/>
    <p:sldId id="434" r:id="rId37"/>
    <p:sldId id="435" r:id="rId38"/>
    <p:sldId id="436" r:id="rId39"/>
    <p:sldId id="437" r:id="rId40"/>
    <p:sldId id="438" r:id="rId41"/>
    <p:sldId id="578" r:id="rId42"/>
    <p:sldId id="439" r:id="rId43"/>
    <p:sldId id="440" r:id="rId44"/>
    <p:sldId id="579" r:id="rId45"/>
    <p:sldId id="580" r:id="rId46"/>
    <p:sldId id="441" r:id="rId47"/>
    <p:sldId id="442" r:id="rId48"/>
    <p:sldId id="599" r:id="rId49"/>
    <p:sldId id="443" r:id="rId50"/>
    <p:sldId id="444" r:id="rId51"/>
    <p:sldId id="445" r:id="rId52"/>
    <p:sldId id="606" r:id="rId53"/>
    <p:sldId id="447" r:id="rId54"/>
    <p:sldId id="448" r:id="rId55"/>
    <p:sldId id="449" r:id="rId56"/>
    <p:sldId id="600" r:id="rId57"/>
    <p:sldId id="450" r:id="rId58"/>
    <p:sldId id="451" r:id="rId59"/>
    <p:sldId id="452" r:id="rId60"/>
    <p:sldId id="631" r:id="rId61"/>
    <p:sldId id="453" r:id="rId62"/>
    <p:sldId id="454" r:id="rId63"/>
    <p:sldId id="629" r:id="rId64"/>
    <p:sldId id="455" r:id="rId65"/>
    <p:sldId id="630" r:id="rId66"/>
    <p:sldId id="456" r:id="rId67"/>
    <p:sldId id="457" r:id="rId68"/>
    <p:sldId id="458" r:id="rId69"/>
    <p:sldId id="459" r:id="rId70"/>
    <p:sldId id="581" r:id="rId71"/>
    <p:sldId id="460" r:id="rId72"/>
    <p:sldId id="461" r:id="rId73"/>
    <p:sldId id="462" r:id="rId74"/>
    <p:sldId id="463" r:id="rId7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66FF33"/>
    <a:srgbClr val="CCCCFF"/>
    <a:srgbClr val="FEBEBC"/>
    <a:srgbClr val="FDF0C1"/>
    <a:srgbClr val="DDDDDD"/>
    <a:srgbClr val="ECB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-1272" y="-96"/>
      </p:cViewPr>
      <p:guideLst>
        <p:guide orient="horz" pos="217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notesMaster" Target="notesMasters/notesMaster1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矩形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61198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61198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96975"/>
            <a:ext cx="8229600" cy="511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88913"/>
            <a:ext cx="2057400" cy="61198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19800" cy="61198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5111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51117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矩形 4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5111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j-lt"/>
          <a:ea typeface="幼圆" panose="020105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j-lt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D26174-FE01-45A1-9D7B-CCC2B858113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anose="020B0604020202020204" pitchFamily="34" charset="0"/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矩形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矩形 4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51117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Courier New" panose="02070309020205020404" pitchFamily="49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j-lt"/>
          <a:ea typeface="幼圆" panose="020105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j-lt"/>
          <a:ea typeface="+mj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j-lt"/>
          <a:ea typeface="+mj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j-lt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hyperlink" Target="html\&#31243;&#24207;4.2.ht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file:///D:\&#26032;&#24314;&#25991;&#20214;&#22841;\1.txt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ml/&#31243;&#24207;4.4.ht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ml/&#31243;&#24207;4.5.htm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ml/&#31243;&#24207;4.6.htm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body" idx="4294967295"/>
          </p:nvPr>
        </p:nvSpPr>
        <p:spPr>
          <a:xfrm>
            <a:off x="1547813" y="1125538"/>
            <a:ext cx="6154737" cy="2232025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sz="4800" dirty="0">
                <a:solidFill>
                  <a:srgbClr val="FF3300"/>
                </a:solidFill>
                <a:ea typeface="黑体" panose="02010609060101010101" pitchFamily="49" charset="-122"/>
              </a:rPr>
              <a:t>        第</a:t>
            </a:r>
            <a:r>
              <a:rPr lang="en-US" altLang="zh-CN" sz="4800" dirty="0">
                <a:solidFill>
                  <a:srgbClr val="FF330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4800" dirty="0">
                <a:solidFill>
                  <a:srgbClr val="FF3300"/>
                </a:solidFill>
                <a:ea typeface="黑体" panose="02010609060101010101" pitchFamily="49" charset="-122"/>
              </a:rPr>
              <a:t>章</a:t>
            </a:r>
            <a:endParaRPr lang="zh-CN" altLang="en-US" sz="4800" dirty="0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algn="just">
              <a:buNone/>
            </a:pPr>
            <a:r>
              <a:rPr lang="zh-CN" altLang="en-US" dirty="0"/>
              <a:t>      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JSP技术模型</a:t>
            </a:r>
            <a:endParaRPr lang="zh-CN" altLang="en-US" sz="4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2"/>
          <p:cNvSpPr>
            <a:spLocks noGrp="1"/>
          </p:cNvSpPr>
          <p:nvPr>
            <p:ph idx="4294967295"/>
          </p:nvPr>
        </p:nvSpPr>
        <p:spPr>
          <a:xfrm>
            <a:off x="250825" y="1071563"/>
            <a:ext cx="8569325" cy="387032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小脚本</a:t>
            </a:r>
            <a:r>
              <a:rPr lang="zh-CN" altLang="en-US" dirty="0">
                <a:latin typeface="Courier New" panose="02070309020205020404" pitchFamily="49" charset="0"/>
              </a:rPr>
              <a:t>（</a:t>
            </a:r>
            <a:r>
              <a:rPr lang="en-US" altLang="zh-CN" dirty="0">
                <a:latin typeface="Courier New" panose="02070309020205020404" pitchFamily="49" charset="0"/>
              </a:rPr>
              <a:t>scriptlets</a:t>
            </a:r>
            <a:r>
              <a:rPr lang="zh-CN" altLang="en-US" dirty="0">
                <a:latin typeface="Courier New" panose="02070309020205020404" pitchFamily="49" charset="0"/>
              </a:rPr>
              <a:t>）是嵌入在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页面中的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代码段。小脚本是以“</a:t>
            </a:r>
            <a:r>
              <a:rPr lang="en-US" altLang="zh-CN" dirty="0">
                <a:latin typeface="Courier New" panose="02070309020205020404" pitchFamily="49" charset="0"/>
              </a:rPr>
              <a:t>&lt;%</a:t>
            </a:r>
            <a:r>
              <a:rPr lang="zh-CN" altLang="en-US" dirty="0">
                <a:latin typeface="Courier New" panose="02070309020205020404" pitchFamily="49" charset="0"/>
              </a:rPr>
              <a:t>”开头，以“</a:t>
            </a:r>
            <a:r>
              <a:rPr lang="en-US" altLang="zh-CN" dirty="0">
                <a:latin typeface="Courier New" panose="02070309020205020404" pitchFamily="49" charset="0"/>
              </a:rPr>
              <a:t>%&gt;</a:t>
            </a:r>
            <a:r>
              <a:rPr lang="zh-CN" altLang="en-US" dirty="0">
                <a:latin typeface="Courier New" panose="02070309020205020404" pitchFamily="49" charset="0"/>
              </a:rPr>
              <a:t>”结束的标签。例如，程序</a:t>
            </a:r>
            <a:r>
              <a:rPr lang="en-US" altLang="zh-CN" dirty="0">
                <a:latin typeface="Courier New" panose="02070309020205020404" pitchFamily="49" charset="0"/>
              </a:rPr>
              <a:t>4.1</a:t>
            </a:r>
            <a:r>
              <a:rPr lang="zh-CN" altLang="en-US" dirty="0">
                <a:latin typeface="Courier New" panose="02070309020205020404" pitchFamily="49" charset="0"/>
              </a:rPr>
              <a:t>中的下面一行就是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小脚本。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&lt;% count++; %&gt;</a:t>
            </a:r>
            <a:endParaRPr lang="en-US" altLang="zh-CN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小脚本在每次访问页面时都被执行，因此</a:t>
            </a:r>
            <a:r>
              <a:rPr lang="en-US" altLang="zh-CN" dirty="0">
                <a:latin typeface="Courier New" panose="02070309020205020404" pitchFamily="49" charset="0"/>
              </a:rPr>
              <a:t>count</a:t>
            </a:r>
            <a:r>
              <a:rPr lang="zh-CN" altLang="en-US" dirty="0">
                <a:latin typeface="Courier New" panose="02070309020205020404" pitchFamily="49" charset="0"/>
              </a:rPr>
              <a:t>变量在每次请求时都增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14338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2. 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小脚本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/>
          </p:cNvSpPr>
          <p:nvPr>
            <p:ph idx="4294967295"/>
          </p:nvPr>
        </p:nvSpPr>
        <p:spPr>
          <a:xfrm>
            <a:off x="179388" y="1100138"/>
            <a:ext cx="8964612" cy="592931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由于小脚本可以包含任何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代码，所以它通常用来在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页面嵌入计算逻辑。同时还可以使用小脚本打印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模板文本。如下面代码与程序</a:t>
            </a:r>
            <a:r>
              <a:rPr lang="en-US" altLang="zh-CN" dirty="0">
                <a:latin typeface="Courier New" panose="02070309020205020404" pitchFamily="49" charset="0"/>
              </a:rPr>
              <a:t>4.1</a:t>
            </a:r>
            <a:r>
              <a:rPr lang="zh-CN" altLang="en-US" dirty="0">
                <a:latin typeface="Courier New" panose="02070309020205020404" pitchFamily="49" charset="0"/>
              </a:rPr>
              <a:t>的代码等价：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&lt;%@ page contentType="text/html;charset = UTF-8" pageEncoding="UTF-8" %&gt;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&lt;%! int count = 0; %&gt;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&lt;%  out.print("&lt;html&gt;&lt;body&gt;");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count++;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out.print("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该页面已被访问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 + count +"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次。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" );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out.print("&lt;/body&gt;&lt;/html&gt;");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%&gt;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2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2. 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小脚本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2"/>
          <p:cNvSpPr>
            <a:spLocks noGrp="1"/>
          </p:cNvSpPr>
          <p:nvPr>
            <p:ph idx="4294967295"/>
          </p:nvPr>
        </p:nvSpPr>
        <p:spPr>
          <a:xfrm>
            <a:off x="179388" y="1196975"/>
            <a:ext cx="8785225" cy="5256213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变量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out</a:t>
            </a:r>
            <a:r>
              <a:rPr lang="zh-CN" altLang="en-US" dirty="0">
                <a:latin typeface="Courier New" panose="02070309020205020404" pitchFamily="49" charset="0"/>
              </a:rPr>
              <a:t>是一个隐含对象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与其他元素不同，小脚本的起始标签“</a:t>
            </a:r>
            <a:r>
              <a:rPr lang="en-US" altLang="zh-CN" dirty="0">
                <a:latin typeface="Courier New" panose="02070309020205020404" pitchFamily="49" charset="0"/>
              </a:rPr>
              <a:t>&lt;%</a:t>
            </a:r>
            <a:r>
              <a:rPr lang="zh-CN" altLang="en-US" dirty="0">
                <a:latin typeface="Courier New" panose="02070309020205020404" pitchFamily="49" charset="0"/>
              </a:rPr>
              <a:t>”后面没有任何特殊字符，在小脚本中的代码必须是合法的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语言代码。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例如，下面的代码是错误的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 out.print(count)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6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2. 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3600" dirty="0">
                <a:solidFill>
                  <a:srgbClr val="FF33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脚本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713787" cy="532765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表达式</a:t>
            </a:r>
            <a:r>
              <a:rPr lang="zh-CN" altLang="en-US" dirty="0">
                <a:latin typeface="Courier New" panose="02070309020205020404" pitchFamily="49" charset="0"/>
              </a:rPr>
              <a:t>是以“</a:t>
            </a:r>
            <a:r>
              <a:rPr lang="en-US" altLang="zh-CN" dirty="0">
                <a:latin typeface="Courier New" panose="02070309020205020404" pitchFamily="49" charset="0"/>
              </a:rPr>
              <a:t>&lt;%=</a:t>
            </a:r>
            <a:r>
              <a:rPr lang="zh-CN" altLang="en-US" dirty="0">
                <a:latin typeface="Courier New" panose="02070309020205020404" pitchFamily="49" charset="0"/>
              </a:rPr>
              <a:t>”开头，以“</a:t>
            </a:r>
            <a:r>
              <a:rPr lang="en-US" altLang="zh-CN" dirty="0">
                <a:latin typeface="Courier New" panose="02070309020205020404" pitchFamily="49" charset="0"/>
              </a:rPr>
              <a:t>%&gt;</a:t>
            </a:r>
            <a:r>
              <a:rPr lang="zh-CN" altLang="en-US" dirty="0">
                <a:latin typeface="Courier New" panose="02070309020205020404" pitchFamily="49" charset="0"/>
              </a:rPr>
              <a:t>”结束的标签，它作为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语言表达式的占位符。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下面是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表达式的例子。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&lt;%= count %&gt;</a:t>
            </a:r>
            <a:endParaRPr lang="en-US" altLang="zh-CN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zh-CN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在页面每次被访问时都要计算表达式，然后将其值嵌入到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的输出中。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17410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JSP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675688" cy="544512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与变量声明不同，表达式不能以分号结束，因此下面的代码是非法的。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&lt;%= count; %&gt;</a:t>
            </a:r>
            <a:endParaRPr lang="zh-CN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使用表达式可以向输出流输出任何对象或任何基本数据类型（</a:t>
            </a:r>
            <a:r>
              <a:rPr lang="en-US" altLang="zh-CN" dirty="0">
                <a:latin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</a:rPr>
              <a:t>boolean</a:t>
            </a:r>
            <a:r>
              <a:rPr lang="zh-CN" altLang="en-US" dirty="0">
                <a:latin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</a:rPr>
              <a:t>char</a:t>
            </a:r>
            <a:r>
              <a:rPr lang="zh-CN" altLang="en-US" dirty="0">
                <a:latin typeface="Courier New" panose="02070309020205020404" pitchFamily="49" charset="0"/>
              </a:rPr>
              <a:t>等）的值，也可以打印任何算术表达式、布尔表达式或方法调用返回的值。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提示：在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表达式的百分号和等号之间不能有空格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8434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JSP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748712" cy="5516562"/>
          </a:xfrm>
          <a:ln/>
        </p:spPr>
        <p:txBody>
          <a:bodyPr vert="horz" wrap="square" lIns="91440" tIns="45720" rIns="91440" bIns="45720" anchor="t"/>
          <a:p>
            <a:r>
              <a:rPr lang="zh-CN" altLang="en-US" b="1" dirty="0">
                <a:latin typeface="Courier New" panose="02070309020205020404" pitchFamily="49" charset="0"/>
                <a:hlinkClick r:id="rId1" action="ppaction://hlinkfile"/>
              </a:rPr>
              <a:t>程序</a:t>
            </a:r>
            <a:r>
              <a:rPr lang="en-US" altLang="zh-CN" b="1" dirty="0">
                <a:hlinkClick r:id="rId1" action="ppaction://hlinkfile"/>
              </a:rPr>
              <a:t>4.2  expression.jsp</a:t>
            </a:r>
            <a:r>
              <a:rPr lang="zh-CN" altLang="en-US" b="1" dirty="0"/>
              <a:t>的</a:t>
            </a:r>
            <a:r>
              <a:rPr lang="zh-CN" altLang="en-US" dirty="0">
                <a:latin typeface="Courier New" panose="02070309020205020404" pitchFamily="49" charset="0"/>
              </a:rPr>
              <a:t>代码中声明了一些变量并通过表达式输出。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800" dirty="0"/>
              <a:t>&lt;html&gt;&lt;body&gt;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&lt;%!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  int anInt = 3;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  boolean aBool = true;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  Integer anIntObj = new Integer(3);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  Float aFloatObj = new Float(8.6);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%&gt;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&lt;%= 500+380 %&gt; &lt;br&gt;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&lt;%= anInt*3.5/100-500 %&gt;&lt;br&gt;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&lt;%= aBool %&gt; &lt;br&gt;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&lt;%= Math.random() %&gt; &lt;br&gt;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&lt;%= aFloatObj %&gt; &lt;br&gt;</a:t>
            </a:r>
            <a:endParaRPr lang="zh-CN" altLang="en-US" sz="1800" dirty="0"/>
          </a:p>
          <a:p>
            <a:pPr>
              <a:buNone/>
            </a:pPr>
            <a:r>
              <a:rPr lang="en-US" altLang="zh-CN" sz="1800" dirty="0"/>
              <a:t>&lt;/body&gt;&lt;/html&gt;</a:t>
            </a:r>
            <a:endParaRPr lang="zh-CN" altLang="en-US" sz="1800" dirty="0"/>
          </a:p>
          <a:p>
            <a:endParaRPr lang="zh-CN" altLang="en-US" dirty="0"/>
          </a:p>
          <a:p>
            <a:pPr>
              <a:buNone/>
            </a:pP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19458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JSP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945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763" y="3000375"/>
            <a:ext cx="4694237" cy="2500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 idx="4294967295"/>
          </p:nvPr>
        </p:nvSpPr>
        <p:spPr>
          <a:xfrm>
            <a:off x="500063" y="188913"/>
            <a:ext cx="8643937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4.1.2  JSP</a:t>
            </a:r>
            <a:r>
              <a:rPr lang="zh-CN" altLang="en-US" sz="3600" dirty="0">
                <a:latin typeface="黑体" panose="02010609060101010101" pitchFamily="49" charset="-122"/>
              </a:rPr>
              <a:t>指令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50825" y="1125538"/>
            <a:ext cx="8675688" cy="55165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JSP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指令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向容器提供关于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JSP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页面的总体信息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JSP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页面中，指令是以“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&lt;%@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”开头，以“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%&gt;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”结束的标签。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指令有三种类型：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fr-F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page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指令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fr-F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include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指令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fr-F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taglib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指令。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 idx="4294967295"/>
          </p:nvPr>
        </p:nvSpPr>
        <p:spPr>
          <a:xfrm>
            <a:off x="500063" y="260350"/>
            <a:ext cx="8643937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4.1.2  JSP</a:t>
            </a:r>
            <a:r>
              <a:rPr lang="zh-CN" altLang="en-US" sz="3600" dirty="0">
                <a:latin typeface="黑体" panose="02010609060101010101" pitchFamily="49" charset="-122"/>
              </a:rPr>
              <a:t>指令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748712" cy="551656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三种指令的语法格式如下：</a:t>
            </a:r>
            <a:endParaRPr lang="zh-CN" altLang="en-US" dirty="0"/>
          </a:p>
          <a:p>
            <a:pPr>
              <a:buNone/>
            </a:pPr>
            <a:r>
              <a:rPr lang="fr-FR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fr-FR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page attribute-list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fr-FR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&lt;%@ include attribute-list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fr-FR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&lt;%@ taglib attribute-list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在上面的指令标签中，</a:t>
            </a:r>
            <a:r>
              <a:rPr lang="fr-FR" altLang="en-US" dirty="0">
                <a:latin typeface="Courier New" panose="02070309020205020404" pitchFamily="49" charset="0"/>
              </a:rPr>
              <a:t>attribute-list</a:t>
            </a:r>
            <a:r>
              <a:rPr lang="zh-CN" altLang="en-US" dirty="0">
                <a:latin typeface="Courier New" panose="02070309020205020404" pitchFamily="49" charset="0"/>
              </a:rPr>
              <a:t>表示一个或多个针对指令的属性</a:t>
            </a:r>
            <a:r>
              <a:rPr lang="fr-FR" altLang="en-US" dirty="0">
                <a:latin typeface="Courier New" panose="02070309020205020404" pitchFamily="49" charset="0"/>
              </a:rPr>
              <a:t>/</a:t>
            </a:r>
            <a:r>
              <a:rPr lang="zh-CN" altLang="en-US" dirty="0">
                <a:latin typeface="Courier New" panose="02070309020205020404" pitchFamily="49" charset="0"/>
              </a:rPr>
              <a:t>值对，多个属性之间用空格分隔。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fr-FR" altLang="en-US" sz="2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内容占位符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964612" cy="5805487"/>
          </a:xfrm>
          <a:ln/>
        </p:spPr>
        <p:txBody>
          <a:bodyPr vert="horz" wrap="square" lIns="91440" tIns="45720" rIns="91440" bIns="45720" anchor="t"/>
          <a:p>
            <a:r>
              <a:rPr lang="fr-FR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page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指令</a:t>
            </a:r>
            <a:r>
              <a:rPr lang="zh-CN" altLang="en-US" dirty="0">
                <a:latin typeface="Courier New" panose="02070309020205020404" pitchFamily="49" charset="0"/>
              </a:rPr>
              <a:t>通知容器关于</a:t>
            </a:r>
            <a:r>
              <a:rPr lang="fr-FR" altLang="en-US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页面的总体特性。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例如，下面的</a:t>
            </a:r>
            <a:r>
              <a:rPr lang="en-US" altLang="zh-CN" dirty="0">
                <a:latin typeface="Courier New" panose="02070309020205020404" pitchFamily="49" charset="0"/>
              </a:rPr>
              <a:t>page</a:t>
            </a:r>
            <a:r>
              <a:rPr lang="zh-CN" altLang="en-US" dirty="0">
                <a:latin typeface="Courier New" panose="02070309020205020404" pitchFamily="49" charset="0"/>
              </a:rPr>
              <a:t>指令通知容器页面输出的内容类型和使用的字符集。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page contentType="text/html;charset=UTF-8"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0" name="标题 1"/>
          <p:cNvSpPr/>
          <p:nvPr/>
        </p:nvSpPr>
        <p:spPr>
          <a:xfrm>
            <a:off x="500063" y="260350"/>
            <a:ext cx="8643937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fr-FR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page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内容占位符 2"/>
          <p:cNvSpPr>
            <a:spLocks noGrp="1"/>
          </p:cNvSpPr>
          <p:nvPr>
            <p:ph idx="4294967295"/>
          </p:nvPr>
        </p:nvSpPr>
        <p:spPr>
          <a:xfrm>
            <a:off x="179388" y="1196975"/>
            <a:ext cx="8713787" cy="5472113"/>
          </a:xfrm>
          <a:ln/>
        </p:spPr>
        <p:txBody>
          <a:bodyPr vert="horz" wrap="square" lIns="91440" tIns="45720" rIns="91440" bIns="45720" anchor="t"/>
          <a:p>
            <a:r>
              <a:rPr lang="en-US" altLang="zh-CN" b="1" dirty="0">
                <a:solidFill>
                  <a:srgbClr val="FF3300"/>
                </a:solidFill>
                <a:latin typeface="Courier New" panose="02070309020205020404" pitchFamily="49" charset="0"/>
              </a:rPr>
              <a:t>include</a:t>
            </a:r>
            <a:r>
              <a:rPr lang="zh-CN" altLang="en-US" b="1" dirty="0">
                <a:solidFill>
                  <a:srgbClr val="FF3300"/>
                </a:solidFill>
                <a:latin typeface="Courier New" panose="02070309020205020404" pitchFamily="49" charset="0"/>
              </a:rPr>
              <a:t>指令</a:t>
            </a:r>
            <a:r>
              <a:rPr lang="zh-CN" altLang="en-US" dirty="0">
                <a:latin typeface="Courier New" panose="02070309020205020404" pitchFamily="49" charset="0"/>
              </a:rPr>
              <a:t>实现把另一个文件（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、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等）的内容包含到当前页面中。下面是</a:t>
            </a:r>
            <a:r>
              <a:rPr lang="en-US" altLang="zh-CN" dirty="0">
                <a:latin typeface="Courier New" panose="02070309020205020404" pitchFamily="49" charset="0"/>
              </a:rPr>
              <a:t>include</a:t>
            </a:r>
            <a:r>
              <a:rPr lang="zh-CN" altLang="en-US" dirty="0">
                <a:latin typeface="Courier New" panose="02070309020205020404" pitchFamily="49" charset="0"/>
              </a:rPr>
              <a:t>指令的一个例子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include file="copyright.html" %&gt;</a:t>
            </a:r>
            <a:endParaRPr lang="en-US" altLang="zh-CN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4" name="标题 1"/>
          <p:cNvSpPr/>
          <p:nvPr/>
        </p:nvSpPr>
        <p:spPr>
          <a:xfrm>
            <a:off x="500063" y="260350"/>
            <a:ext cx="8643937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include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en-US" sz="3600" dirty="0"/>
              <a:t>本章内容</a:t>
            </a:r>
            <a:endParaRPr lang="zh-CN" altLang="en-US" sz="3600" dirty="0"/>
          </a:p>
        </p:txBody>
      </p:sp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196975"/>
            <a:ext cx="8229600" cy="4784725"/>
          </a:xfrm>
          <a:ln/>
        </p:spPr>
        <p:txBody>
          <a:bodyPr vert="horz" wrap="square" lIns="91440" tIns="45720" rIns="91440" bIns="45720" anchor="t"/>
          <a:p>
            <a:r>
              <a:rPr lang="zh-CN" altLang="zh-CN" dirty="0">
                <a:latin typeface="Courier New" panose="02070309020205020404" pitchFamily="49" charset="0"/>
              </a:rPr>
              <a:t>4.1</a:t>
            </a:r>
            <a:r>
              <a:rPr lang="zh-CN" altLang="en-US" dirty="0">
                <a:latin typeface="Courier New" panose="02070309020205020404" pitchFamily="49" charset="0"/>
              </a:rPr>
              <a:t>　</a:t>
            </a:r>
            <a:r>
              <a:rPr lang="zh-CN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语法概述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zh-CN" dirty="0">
                <a:latin typeface="Courier New" panose="02070309020205020404" pitchFamily="49" charset="0"/>
              </a:rPr>
              <a:t>4.2  JSP</a:t>
            </a:r>
            <a:r>
              <a:rPr lang="zh-CN" altLang="en-US" dirty="0">
                <a:latin typeface="Courier New" panose="02070309020205020404" pitchFamily="49" charset="0"/>
              </a:rPr>
              <a:t>页面生命周期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zh-CN" dirty="0">
                <a:latin typeface="Courier New" panose="02070309020205020404" pitchFamily="49" charset="0"/>
              </a:rPr>
              <a:t>4.3  </a:t>
            </a:r>
            <a:r>
              <a:rPr lang="zh-CN" altLang="en-US" dirty="0">
                <a:latin typeface="Courier New" panose="02070309020205020404" pitchFamily="49" charset="0"/>
              </a:rPr>
              <a:t>理解</a:t>
            </a:r>
            <a:r>
              <a:rPr lang="zh-CN" altLang="zh-CN" dirty="0">
                <a:latin typeface="Courier New" panose="02070309020205020404" pitchFamily="49" charset="0"/>
              </a:rPr>
              <a:t>page</a:t>
            </a:r>
            <a:r>
              <a:rPr lang="zh-CN" altLang="en-US" dirty="0">
                <a:latin typeface="Courier New" panose="02070309020205020404" pitchFamily="49" charset="0"/>
              </a:rPr>
              <a:t>指令属性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zh-CN" dirty="0">
                <a:latin typeface="Courier New" panose="02070309020205020404" pitchFamily="49" charset="0"/>
              </a:rPr>
              <a:t>4.4  JSP</a:t>
            </a:r>
            <a:r>
              <a:rPr lang="zh-CN" altLang="en-US" dirty="0">
                <a:latin typeface="Courier New" panose="02070309020205020404" pitchFamily="49" charset="0"/>
              </a:rPr>
              <a:t>脚本元素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zh-CN" dirty="0">
                <a:latin typeface="Courier New" panose="02070309020205020404" pitchFamily="49" charset="0"/>
              </a:rPr>
              <a:t>4.5  JSP</a:t>
            </a:r>
            <a:r>
              <a:rPr lang="zh-CN" altLang="en-US" dirty="0">
                <a:latin typeface="Courier New" panose="02070309020205020404" pitchFamily="49" charset="0"/>
              </a:rPr>
              <a:t>隐含变量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zh-CN" dirty="0">
                <a:latin typeface="Courier New" panose="02070309020205020404" pitchFamily="49" charset="0"/>
              </a:rPr>
              <a:t>4.6  </a:t>
            </a:r>
            <a:r>
              <a:rPr lang="zh-CN" altLang="en-US" dirty="0">
                <a:latin typeface="Courier New" panose="02070309020205020404" pitchFamily="49" charset="0"/>
              </a:rPr>
              <a:t>作用域对象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zh-CN" dirty="0">
                <a:latin typeface="Courier New" panose="02070309020205020404" pitchFamily="49" charset="0"/>
              </a:rPr>
              <a:t>4.7  JSP</a:t>
            </a:r>
            <a:r>
              <a:rPr lang="zh-CN" altLang="en-US" dirty="0">
                <a:latin typeface="Courier New" panose="02070309020205020404" pitchFamily="49" charset="0"/>
              </a:rPr>
              <a:t>组件包含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964612" cy="5589587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taglib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指令</a:t>
            </a:r>
            <a:r>
              <a:rPr lang="zh-CN" altLang="en-US" dirty="0">
                <a:latin typeface="Courier New" panose="02070309020205020404" pitchFamily="49" charset="0"/>
              </a:rPr>
              <a:t>用来指定在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页面中使用标准标签或自定义标签的前缀与标签库的</a:t>
            </a:r>
            <a:r>
              <a:rPr lang="en-US" altLang="zh-CN" dirty="0">
                <a:latin typeface="Courier New" panose="02070309020205020404" pitchFamily="49" charset="0"/>
              </a:rPr>
              <a:t>URI</a:t>
            </a:r>
            <a:r>
              <a:rPr lang="zh-CN" altLang="en-US" dirty="0">
                <a:latin typeface="Courier New" panose="02070309020205020404" pitchFamily="49" charset="0"/>
              </a:rPr>
              <a:t>，下面是</a:t>
            </a:r>
            <a:r>
              <a:rPr lang="en-US" altLang="zh-CN" dirty="0">
                <a:latin typeface="Courier New" panose="02070309020205020404" pitchFamily="49" charset="0"/>
              </a:rPr>
              <a:t>taglib</a:t>
            </a:r>
            <a:r>
              <a:rPr lang="zh-CN" altLang="en-US" dirty="0">
                <a:latin typeface="Courier New" panose="02070309020205020404" pitchFamily="49" charset="0"/>
              </a:rPr>
              <a:t>指令的例子。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taglib prefix ="demo" </a:t>
            </a:r>
            <a:endParaRPr lang="en-US" altLang="zh-CN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uri = "/WEB-INF/mytaglib.tld"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8" name="标题 1"/>
          <p:cNvSpPr/>
          <p:nvPr/>
        </p:nvSpPr>
        <p:spPr>
          <a:xfrm>
            <a:off x="500063" y="260350"/>
            <a:ext cx="8643937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taglib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内容占位符 2"/>
          <p:cNvSpPr>
            <a:spLocks noGrp="1"/>
          </p:cNvSpPr>
          <p:nvPr>
            <p:ph idx="4294967295"/>
          </p:nvPr>
        </p:nvSpPr>
        <p:spPr>
          <a:xfrm>
            <a:off x="250825" y="1081088"/>
            <a:ext cx="8675688" cy="5516562"/>
          </a:xfrm>
          <a:ln/>
        </p:spPr>
        <p:txBody>
          <a:bodyPr vert="horz" wrap="square" lIns="91440" tIns="45720" rIns="91440" bIns="45720" anchor="t"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/>
              <a:t>关于指令的使用需注意下面几个问题：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标签名、属性名及属性值都是大小写敏感的。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属性值必须使用一对单引号或双引号括起来。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在等号（</a:t>
            </a:r>
            <a:r>
              <a:rPr lang="en-US" altLang="zh-CN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）与值之间不能有空格。</a:t>
            </a:r>
            <a:endParaRPr lang="zh-CN" altLang="en-US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25602" name="标题 1"/>
          <p:cNvSpPr/>
          <p:nvPr/>
        </p:nvSpPr>
        <p:spPr>
          <a:xfrm>
            <a:off x="500063" y="260350"/>
            <a:ext cx="8643937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taglib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标题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4.1.3  JSP</a:t>
            </a:r>
            <a:r>
              <a:rPr lang="zh-CN" altLang="en-US" sz="3600" dirty="0">
                <a:latin typeface="黑体" panose="02010609060101010101" pitchFamily="49" charset="-122"/>
              </a:rPr>
              <a:t>动作</a:t>
            </a:r>
            <a:br>
              <a:rPr lang="zh-CN" altLang="en-US" sz="3600" dirty="0">
                <a:latin typeface="黑体" panose="02010609060101010101" pitchFamily="49" charset="-122"/>
              </a:rPr>
            </a:b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26626" name="内容占位符 2"/>
          <p:cNvSpPr>
            <a:spLocks noGrp="1"/>
          </p:cNvSpPr>
          <p:nvPr>
            <p:ph idx="4294967295"/>
          </p:nvPr>
        </p:nvSpPr>
        <p:spPr>
          <a:xfrm>
            <a:off x="179388" y="1071563"/>
            <a:ext cx="8785225" cy="567055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动作（</a:t>
            </a:r>
            <a:r>
              <a:rPr lang="en-US" altLang="zh-CN" dirty="0">
                <a:latin typeface="Courier New" panose="02070309020205020404" pitchFamily="49" charset="0"/>
              </a:rPr>
              <a:t>actions</a:t>
            </a:r>
            <a:r>
              <a:rPr lang="zh-CN" altLang="en-US" dirty="0">
                <a:latin typeface="Courier New" panose="02070309020205020404" pitchFamily="49" charset="0"/>
              </a:rPr>
              <a:t>）是页面发给容器的命令，它指示容器在页面执行期间完成某种任务。动作的一般语法为：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&lt;prefix:actionName attribute-list /&gt;	</a:t>
            </a:r>
            <a:endParaRPr lang="en-US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动作是一种标签，在动作标签中，</a:t>
            </a:r>
            <a:r>
              <a:rPr lang="en-US" altLang="zh-CN" dirty="0">
                <a:latin typeface="Courier New" panose="02070309020205020404" pitchFamily="49" charset="0"/>
              </a:rPr>
              <a:t>prefix</a:t>
            </a:r>
            <a:r>
              <a:rPr lang="zh-CN" altLang="en-US" dirty="0">
                <a:latin typeface="Courier New" panose="02070309020205020404" pitchFamily="49" charset="0"/>
              </a:rPr>
              <a:t>为前缀名，</a:t>
            </a:r>
            <a:r>
              <a:rPr lang="en-US" altLang="zh-CN" dirty="0">
                <a:latin typeface="Courier New" panose="02070309020205020404" pitchFamily="49" charset="0"/>
              </a:rPr>
              <a:t>actionName</a:t>
            </a:r>
            <a:r>
              <a:rPr lang="zh-CN" altLang="en-US" dirty="0">
                <a:latin typeface="Courier New" panose="02070309020205020404" pitchFamily="49" charset="0"/>
              </a:rPr>
              <a:t>为动作名，</a:t>
            </a:r>
            <a:r>
              <a:rPr lang="en-US" altLang="zh-CN" dirty="0">
                <a:latin typeface="Courier New" panose="02070309020205020404" pitchFamily="49" charset="0"/>
              </a:rPr>
              <a:t>attribute-list</a:t>
            </a:r>
            <a:r>
              <a:rPr lang="zh-CN" altLang="en-US" dirty="0">
                <a:latin typeface="Courier New" panose="02070309020205020404" pitchFamily="49" charset="0"/>
              </a:rPr>
              <a:t>表示针对该动作的一个或多个属性</a:t>
            </a:r>
            <a:r>
              <a:rPr lang="en-US" altLang="zh-CN" dirty="0">
                <a:latin typeface="Courier New" panose="02070309020205020404" pitchFamily="49" charset="0"/>
              </a:rPr>
              <a:t>/</a:t>
            </a:r>
            <a:r>
              <a:rPr lang="zh-CN" altLang="en-US" dirty="0">
                <a:latin typeface="Courier New" panose="02070309020205020404" pitchFamily="49" charset="0"/>
              </a:rPr>
              <a:t>值对。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1"/>
          <p:cNvSpPr>
            <a:spLocks noGrp="1"/>
          </p:cNvSpPr>
          <p:nvPr>
            <p:ph type="title" idx="4294967295"/>
          </p:nvPr>
        </p:nvSpPr>
        <p:spPr>
          <a:xfrm>
            <a:off x="428625" y="188913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4.1.3  JSP</a:t>
            </a:r>
            <a:r>
              <a:rPr lang="zh-CN" altLang="en-US" sz="3600" dirty="0">
                <a:latin typeface="黑体" panose="02010609060101010101" pitchFamily="49" charset="-122"/>
              </a:rPr>
              <a:t>动作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27650" name="内容占位符 2"/>
          <p:cNvSpPr>
            <a:spLocks noGrp="1"/>
          </p:cNvSpPr>
          <p:nvPr>
            <p:ph idx="4294967295"/>
          </p:nvPr>
        </p:nvSpPr>
        <p:spPr>
          <a:xfrm>
            <a:off x="179388" y="1071563"/>
            <a:ext cx="8856662" cy="559752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页面中可以使用三种动作：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FF3300"/>
                </a:solidFill>
              </a:rPr>
              <a:t>JSP</a:t>
            </a:r>
            <a:r>
              <a:rPr lang="zh-CN" altLang="en-US" dirty="0">
                <a:solidFill>
                  <a:srgbClr val="FF3300"/>
                </a:solidFill>
              </a:rPr>
              <a:t>标准动作</a:t>
            </a:r>
            <a:endParaRPr lang="zh-CN" altLang="en-US" dirty="0">
              <a:solidFill>
                <a:srgbClr val="FF3300"/>
              </a:solidFill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</a:rPr>
              <a:t>标准标签库（</a:t>
            </a:r>
            <a:r>
              <a:rPr lang="en-US" altLang="zh-CN" dirty="0">
                <a:solidFill>
                  <a:srgbClr val="FF3300"/>
                </a:solidFill>
              </a:rPr>
              <a:t>JSTL</a:t>
            </a:r>
            <a:r>
              <a:rPr lang="zh-CN" altLang="en-US" dirty="0">
                <a:solidFill>
                  <a:srgbClr val="FF3300"/>
                </a:solidFill>
              </a:rPr>
              <a:t>）中的动作</a:t>
            </a:r>
            <a:endParaRPr lang="zh-CN" altLang="en-US" dirty="0">
              <a:solidFill>
                <a:srgbClr val="FF3300"/>
              </a:solidFill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</a:rPr>
              <a:t>用户自定义动作</a:t>
            </a:r>
            <a:endParaRPr lang="en-US" altLang="zh-CN" dirty="0">
              <a:solidFill>
                <a:srgbClr val="FF3300"/>
              </a:solidFill>
            </a:endParaRPr>
          </a:p>
          <a:p>
            <a:pPr lvl="1">
              <a:buNone/>
            </a:pPr>
            <a:endParaRPr lang="zh-CN" altLang="en-US" dirty="0">
              <a:solidFill>
                <a:srgbClr val="FF3300"/>
              </a:solidFill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例如，下面一行指示容器把另一个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</a:t>
            </a:r>
            <a:r>
              <a:rPr lang="en-US" altLang="zh-CN" dirty="0">
                <a:latin typeface="Courier New" panose="02070309020205020404" pitchFamily="49" charset="0"/>
              </a:rPr>
              <a:t>copyright.jsp</a:t>
            </a:r>
            <a:r>
              <a:rPr lang="zh-CN" altLang="en-US" dirty="0">
                <a:latin typeface="Courier New" panose="02070309020205020404" pitchFamily="49" charset="0"/>
              </a:rPr>
              <a:t>的输出包含在当前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页面的输出中：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&lt;jsp:include page="copyright.jsp" /&gt;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2"/>
          <p:cNvSpPr>
            <a:spLocks noGrp="1"/>
          </p:cNvSpPr>
          <p:nvPr>
            <p:ph idx="4294967295"/>
          </p:nvPr>
        </p:nvSpPr>
        <p:spPr>
          <a:xfrm>
            <a:off x="179388" y="1073150"/>
            <a:ext cx="8785225" cy="5668963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zh-CN" altLang="en-US" dirty="0">
                <a:latin typeface="Courier New" panose="02070309020205020404" pitchFamily="49" charset="0"/>
              </a:rPr>
              <a:t>下面是常用的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标准动作：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Courier New" panose="02070309020205020404" pitchFamily="49" charset="0"/>
              </a:rPr>
              <a:t>jsp:include</a:t>
            </a:r>
            <a:r>
              <a:rPr lang="zh-CN" altLang="en-US" sz="2800" dirty="0">
                <a:latin typeface="Courier New" panose="02070309020205020404" pitchFamily="49" charset="0"/>
              </a:rPr>
              <a:t>，在当前页面中包含另一个页面的输出。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Courier New" panose="02070309020205020404" pitchFamily="49" charset="0"/>
              </a:rPr>
              <a:t>jsp:forward</a:t>
            </a:r>
            <a:r>
              <a:rPr lang="zh-CN" altLang="en-US" sz="2800" dirty="0">
                <a:latin typeface="Courier New" panose="02070309020205020404" pitchFamily="49" charset="0"/>
              </a:rPr>
              <a:t>，将请求转发到指定的页面。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Courier New" panose="02070309020205020404" pitchFamily="49" charset="0"/>
              </a:rPr>
              <a:t>jsp:useBean</a:t>
            </a:r>
            <a:r>
              <a:rPr lang="zh-CN" altLang="en-US" sz="2800" dirty="0">
                <a:latin typeface="Courier New" panose="02070309020205020404" pitchFamily="49" charset="0"/>
              </a:rPr>
              <a:t>，查找或创建一个</a:t>
            </a:r>
            <a:r>
              <a:rPr lang="en-US" altLang="zh-CN" sz="2800" dirty="0">
                <a:latin typeface="Courier New" panose="02070309020205020404" pitchFamily="49" charset="0"/>
              </a:rPr>
              <a:t>JavaBeans</a:t>
            </a:r>
            <a:r>
              <a:rPr lang="zh-CN" altLang="en-US" sz="2800" dirty="0">
                <a:latin typeface="Courier New" panose="02070309020205020404" pitchFamily="49" charset="0"/>
              </a:rPr>
              <a:t>对象。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Courier New" panose="02070309020205020404" pitchFamily="49" charset="0"/>
              </a:rPr>
              <a:t>jsp:setProperty</a:t>
            </a:r>
            <a:r>
              <a:rPr lang="zh-CN" altLang="en-US" sz="2800" dirty="0">
                <a:latin typeface="Courier New" panose="02070309020205020404" pitchFamily="49" charset="0"/>
              </a:rPr>
              <a:t>，设置</a:t>
            </a:r>
            <a:r>
              <a:rPr lang="en-US" altLang="zh-CN" sz="2800" dirty="0">
                <a:latin typeface="Courier New" panose="02070309020205020404" pitchFamily="49" charset="0"/>
              </a:rPr>
              <a:t>JavaBeans</a:t>
            </a:r>
            <a:r>
              <a:rPr lang="zh-CN" altLang="en-US" sz="2800" dirty="0">
                <a:latin typeface="Courier New" panose="02070309020205020404" pitchFamily="49" charset="0"/>
              </a:rPr>
              <a:t>对象的属性值。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Courier New" panose="02070309020205020404" pitchFamily="49" charset="0"/>
              </a:rPr>
              <a:t>jsp:getProperty</a:t>
            </a:r>
            <a:r>
              <a:rPr lang="zh-CN" altLang="en-US" sz="2800" dirty="0">
                <a:latin typeface="Courier New" panose="02070309020205020404" pitchFamily="49" charset="0"/>
              </a:rPr>
              <a:t>，返回</a:t>
            </a:r>
            <a:r>
              <a:rPr lang="en-US" altLang="zh-CN" sz="2800" dirty="0">
                <a:latin typeface="Courier New" panose="02070309020205020404" pitchFamily="49" charset="0"/>
              </a:rPr>
              <a:t>JavaBeans</a:t>
            </a:r>
            <a:r>
              <a:rPr lang="zh-CN" altLang="en-US" sz="2800" dirty="0">
                <a:latin typeface="Courier New" panose="02070309020205020404" pitchFamily="49" charset="0"/>
              </a:rPr>
              <a:t>对象的属性值。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FF3300"/>
                </a:solidFill>
                <a:latin typeface="Courier New" panose="02070309020205020404" pitchFamily="49" charset="0"/>
              </a:rPr>
              <a:t>jsp:plugin</a:t>
            </a:r>
            <a:r>
              <a:rPr lang="zh-CN" altLang="en-US" sz="2800" dirty="0">
                <a:solidFill>
                  <a:srgbClr val="FF3300"/>
                </a:solidFill>
                <a:latin typeface="Courier New" panose="02070309020205020404" pitchFamily="49" charset="0"/>
              </a:rPr>
              <a:t>，</a:t>
            </a:r>
            <a:r>
              <a:rPr lang="zh-CN" altLang="en-US" sz="2800" dirty="0">
                <a:latin typeface="Courier New" panose="02070309020205020404" pitchFamily="49" charset="0"/>
              </a:rPr>
              <a:t>在</a:t>
            </a:r>
            <a:r>
              <a:rPr lang="en-US" altLang="zh-CN" sz="2800" dirty="0">
                <a:latin typeface="Courier New" panose="02070309020205020404" pitchFamily="49" charset="0"/>
              </a:rPr>
              <a:t>JSP</a:t>
            </a:r>
            <a:r>
              <a:rPr lang="zh-CN" altLang="en-US" sz="2800" dirty="0">
                <a:latin typeface="Courier New" panose="02070309020205020404" pitchFamily="49" charset="0"/>
              </a:rPr>
              <a:t>页面中嵌入一个插件（如</a:t>
            </a:r>
            <a:r>
              <a:rPr lang="en-US" altLang="zh-CN" sz="2800" dirty="0">
                <a:latin typeface="Courier New" panose="02070309020205020404" pitchFamily="49" charset="0"/>
              </a:rPr>
              <a:t>Applet</a:t>
            </a:r>
            <a:r>
              <a:rPr lang="zh-CN" altLang="en-US" sz="2800" dirty="0">
                <a:latin typeface="Courier New" panose="02070309020205020404" pitchFamily="49" charset="0"/>
              </a:rPr>
              <a:t>）。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800" dirty="0"/>
          </a:p>
        </p:txBody>
      </p:sp>
      <p:sp>
        <p:nvSpPr>
          <p:cNvPr id="28674" name="标题 1"/>
          <p:cNvSpPr/>
          <p:nvPr/>
        </p:nvSpPr>
        <p:spPr>
          <a:xfrm>
            <a:off x="428625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4.1.3  JSP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动作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1"/>
          <p:cNvSpPr>
            <a:spLocks noGrp="1"/>
          </p:cNvSpPr>
          <p:nvPr>
            <p:ph type="title" idx="4294967295"/>
          </p:nvPr>
        </p:nvSpPr>
        <p:spPr>
          <a:xfrm>
            <a:off x="500063" y="500063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4.1.4  </a:t>
            </a:r>
            <a:r>
              <a:rPr lang="zh-CN" altLang="en-US" sz="3600" dirty="0">
                <a:latin typeface="黑体" panose="02010609060101010101" pitchFamily="49" charset="-122"/>
              </a:rPr>
              <a:t>表达式语言</a:t>
            </a:r>
            <a:br>
              <a:rPr lang="zh-CN" altLang="en-US" sz="3600" b="1" dirty="0"/>
            </a:br>
            <a:endParaRPr lang="zh-CN" altLang="en-US" dirty="0"/>
          </a:p>
        </p:txBody>
      </p:sp>
      <p:sp>
        <p:nvSpPr>
          <p:cNvPr id="29698" name="内容占位符 2"/>
          <p:cNvSpPr>
            <a:spLocks noGrp="1"/>
          </p:cNvSpPr>
          <p:nvPr>
            <p:ph idx="4294967295"/>
          </p:nvPr>
        </p:nvSpPr>
        <p:spPr>
          <a:xfrm>
            <a:off x="250825" y="1028700"/>
            <a:ext cx="8713788" cy="5640388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表达式语言（</a:t>
            </a:r>
            <a:r>
              <a:rPr lang="en-US" altLang="zh-CN" dirty="0">
                <a:latin typeface="Courier New" panose="02070309020205020404" pitchFamily="49" charset="0"/>
              </a:rPr>
              <a:t>Expression Language</a:t>
            </a:r>
            <a:r>
              <a:rPr lang="zh-CN" altLang="en-US" dirty="0">
                <a:latin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</a:rPr>
              <a:t>EL</a:t>
            </a:r>
            <a:r>
              <a:rPr lang="zh-CN" altLang="en-US" dirty="0">
                <a:latin typeface="Courier New" panose="02070309020205020404" pitchFamily="49" charset="0"/>
              </a:rPr>
              <a:t>）是</a:t>
            </a:r>
            <a:r>
              <a:rPr lang="en-US" altLang="zh-CN" dirty="0">
                <a:latin typeface="Courier New" panose="02070309020205020404" pitchFamily="49" charset="0"/>
              </a:rPr>
              <a:t>JSP 2.0</a:t>
            </a:r>
            <a:r>
              <a:rPr lang="zh-CN" altLang="en-US" dirty="0">
                <a:latin typeface="Courier New" panose="02070309020205020404" pitchFamily="49" charset="0"/>
              </a:rPr>
              <a:t>新增加的特性，它是一种可以在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页面中使用的简洁的数据访问语言。它的格式为：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${expression}</a:t>
            </a:r>
            <a:endParaRPr lang="zh-CN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表达式语言是以</a:t>
            </a:r>
            <a:r>
              <a:rPr lang="en-US" altLang="zh-CN" dirty="0">
                <a:latin typeface="Courier New" panose="02070309020205020404" pitchFamily="49" charset="0"/>
              </a:rPr>
              <a:t>$</a:t>
            </a:r>
            <a:r>
              <a:rPr lang="zh-CN" altLang="en-US" dirty="0">
                <a:latin typeface="Courier New" panose="02070309020205020404" pitchFamily="49" charset="0"/>
              </a:rPr>
              <a:t>开头，后面是一对大括号，括号里面是合法的</a:t>
            </a:r>
            <a:r>
              <a:rPr lang="en-US" altLang="zh-CN" dirty="0">
                <a:latin typeface="Courier New" panose="02070309020205020404" pitchFamily="49" charset="0"/>
              </a:rPr>
              <a:t>EL</a:t>
            </a:r>
            <a:r>
              <a:rPr lang="zh-CN" altLang="en-US" dirty="0">
                <a:latin typeface="Courier New" panose="02070309020205020404" pitchFamily="49" charset="0"/>
              </a:rPr>
              <a:t>表达式。该结构可以出现在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页面的模板文本中，也可以出现在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标签的属性中。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${param.userName}</a:t>
            </a:r>
            <a:endParaRPr lang="zh-CN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dirty="0">
                <a:latin typeface="Courier New" panose="02070309020205020404" pitchFamily="49" charset="0"/>
              </a:rPr>
              <a:t>  该</a:t>
            </a:r>
            <a:r>
              <a:rPr lang="en-US" altLang="zh-CN" dirty="0">
                <a:latin typeface="Courier New" panose="02070309020205020404" pitchFamily="49" charset="0"/>
              </a:rPr>
              <a:t>EL</a:t>
            </a:r>
            <a:r>
              <a:rPr lang="zh-CN" altLang="en-US" dirty="0">
                <a:latin typeface="Courier New" panose="02070309020205020404" pitchFamily="49" charset="0"/>
              </a:rPr>
              <a:t>显示请求参数</a:t>
            </a:r>
            <a:r>
              <a:rPr lang="en-US" altLang="zh-CN" dirty="0">
                <a:latin typeface="Courier New" panose="02070309020205020404" pitchFamily="49" charset="0"/>
              </a:rPr>
              <a:t>userName</a:t>
            </a:r>
            <a:r>
              <a:rPr lang="zh-CN" altLang="en-US" dirty="0">
                <a:latin typeface="Courier New" panose="02070309020205020404" pitchFamily="49" charset="0"/>
              </a:rPr>
              <a:t>的值。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4.1.5  JSP</a:t>
            </a:r>
            <a:r>
              <a:rPr lang="zh-CN" altLang="en-US" sz="3600" dirty="0">
                <a:latin typeface="黑体" panose="02010609060101010101" pitchFamily="49" charset="-122"/>
              </a:rPr>
              <a:t>注释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56662" cy="554355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注释的格式为：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&lt;%--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这里是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注释内容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 --%&gt;</a:t>
            </a:r>
            <a:endParaRPr lang="en-US" altLang="zh-CN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注释是以“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&lt;%--</a:t>
            </a:r>
            <a:r>
              <a:rPr lang="zh-CN" altLang="en-US" dirty="0">
                <a:latin typeface="Courier New" panose="02070309020205020404" pitchFamily="49" charset="0"/>
              </a:rPr>
              <a:t>”开头，以“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--%&gt;</a:t>
            </a:r>
            <a:r>
              <a:rPr lang="zh-CN" altLang="en-US" dirty="0">
                <a:latin typeface="Courier New" panose="02070309020205020404" pitchFamily="49" charset="0"/>
              </a:rPr>
              <a:t>”结束的标签。注释不影响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页面的输出，但它对用户理解代码很有帮助。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容器在输出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页面时去掉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注释内容，所以在调试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页面时以将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页面中一大块内容注释掉，包括嵌套的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和其他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标签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4.1.5  JSP</a:t>
            </a:r>
            <a:r>
              <a:rPr lang="zh-CN" altLang="en-US" sz="3600" dirty="0">
                <a:latin typeface="黑体" panose="02010609060101010101" pitchFamily="49" charset="-122"/>
              </a:rPr>
              <a:t>注释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964612" cy="58054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还可以在小脚本或声明中使用一般的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风格的注释，也可以在页面的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部分使用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风格的注释，如下所示：</a:t>
            </a:r>
            <a:endParaRPr lang="en-US" altLang="zh-CN" dirty="0"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&lt;html&gt;&lt;body&gt;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Welcome!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&lt;%-- JSP </a:t>
            </a:r>
            <a:r>
              <a:rPr lang="zh-CN" altLang="en-US" dirty="0"/>
              <a:t>注释 </a:t>
            </a:r>
            <a:r>
              <a:rPr lang="en-US" altLang="zh-CN" dirty="0"/>
              <a:t>--%&gt;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&lt;% //Java </a:t>
            </a:r>
            <a:r>
              <a:rPr lang="zh-CN" altLang="en-US" dirty="0"/>
              <a:t>注释 </a:t>
            </a:r>
            <a:r>
              <a:rPr lang="en-US" altLang="zh-CN" dirty="0"/>
              <a:t>%&gt;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&lt;!-- HTML </a:t>
            </a:r>
            <a:r>
              <a:rPr lang="zh-CN" altLang="en-US" dirty="0"/>
              <a:t>注释 </a:t>
            </a:r>
            <a:r>
              <a:rPr lang="en-US" altLang="zh-CN" dirty="0"/>
              <a:t>--&gt;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&lt;/body&gt;&lt;/html&gt;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400" dirty="0">
                <a:ea typeface="宋体" panose="02010600030101010101" pitchFamily="2" charset="-122"/>
              </a:rPr>
              <a:t>JSP</a:t>
            </a:r>
            <a:r>
              <a:rPr lang="zh-CN" altLang="en-US" sz="2400" dirty="0">
                <a:ea typeface="宋体" panose="02010600030101010101" pitchFamily="2" charset="-122"/>
              </a:rPr>
              <a:t>注释不发送到客户端，在浏览器的源代码中看不到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 sz="2400" dirty="0">
                <a:ea typeface="宋体" panose="02010600030101010101" pitchFamily="2" charset="-122"/>
              </a:rPr>
              <a:t>HTML</a:t>
            </a:r>
            <a:r>
              <a:rPr lang="zh-CN" altLang="en-US" sz="2400" dirty="0">
                <a:ea typeface="宋体" panose="02010600030101010101" pitchFamily="2" charset="-122"/>
              </a:rPr>
              <a:t>注释发送到客户端，但不直接显示，在源代码中可以查看到</a:t>
            </a:r>
            <a:endParaRPr lang="en-US" altLang="zh-CN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4938" y="3714750"/>
            <a:ext cx="3840162" cy="1500188"/>
          </a:xfrm>
          <a:prstGeom prst="rect">
            <a:avLst/>
          </a:prstGeom>
          <a:noFill/>
          <a:ln w="57150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4.2  JSP</a:t>
            </a:r>
            <a:r>
              <a:rPr lang="zh-CN" altLang="en-US" sz="3600" dirty="0">
                <a:latin typeface="黑体" panose="02010609060101010101" pitchFamily="49" charset="-122"/>
              </a:rPr>
              <a:t>页面生命周期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32770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785225" cy="5543550"/>
          </a:xfrm>
          <a:ln/>
        </p:spPr>
        <p:txBody>
          <a:bodyPr vert="horz" wrap="square" lIns="91440" tIns="45720" rIns="91440" bIns="45720" anchor="t"/>
          <a:p>
            <a:pPr algn="just"/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4.2.1  JSP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页面也是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Servlet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/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4.2.2  JSP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生命周期阶段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/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4.2.3  JSP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生命周期方法示例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/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4.2.4  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理解页面转换过程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just"/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4.2.5  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理解转换单元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 idx="4294967295"/>
          </p:nvPr>
        </p:nvSpPr>
        <p:spPr>
          <a:xfrm>
            <a:off x="500063" y="500063"/>
            <a:ext cx="8229600" cy="561975"/>
          </a:xfrm>
          <a:ln/>
        </p:spPr>
        <p:txBody>
          <a:bodyPr vert="horz" wrap="square" lIns="91440" tIns="45720" rIns="91440" bIns="45720" anchor="ctr"/>
          <a:p>
            <a:br>
              <a:rPr lang="zh-CN" altLang="en-US" sz="3600" dirty="0">
                <a:latin typeface="黑体" panose="02010609060101010101" pitchFamily="49" charset="-122"/>
              </a:rPr>
            </a:b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33794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642350" cy="554355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页面尽管从结构上看与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页面类似，但它实际上是作为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运行的。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zh-CN" altLang="en-US" sz="2400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当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页面第一次被访问时，</a:t>
            </a:r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容器解析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文件并将其转换成相应的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文件，该文件声明了一个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类，我们将该类称为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页面实现类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zh-CN" altLang="en-US" sz="2400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接下来，</a:t>
            </a:r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容器编译该类并将其装入内存，然后与其他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一样执行并将其输出结果发送到客户端。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33795" name="标题 1"/>
          <p:cNvSpPr/>
          <p:nvPr/>
        </p:nvSpPr>
        <p:spPr>
          <a:xfrm>
            <a:off x="395288" y="260350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4.2.1  JSP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页面也是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Servlet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zh-CN" sz="3600" dirty="0">
                <a:latin typeface="黑体" panose="02010609060101010101" pitchFamily="49" charset="-122"/>
              </a:rPr>
              <a:t>4.1  JSP</a:t>
            </a:r>
            <a:r>
              <a:rPr lang="zh-CN" altLang="en-US" sz="3600" dirty="0">
                <a:latin typeface="黑体" panose="02010609060101010101" pitchFamily="49" charset="-122"/>
              </a:rPr>
              <a:t>语法概述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idx="4294967295"/>
          </p:nvPr>
        </p:nvSpPr>
        <p:spPr>
          <a:xfrm>
            <a:off x="323850" y="1052513"/>
            <a:ext cx="8351838" cy="64770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在</a:t>
            </a:r>
            <a:r>
              <a:rPr lang="zh-CN" altLang="zh-CN" dirty="0"/>
              <a:t>JSP</a:t>
            </a:r>
            <a:r>
              <a:rPr lang="zh-CN" altLang="en-US" dirty="0"/>
              <a:t>页面中可以包含的元素如表</a:t>
            </a:r>
            <a:r>
              <a:rPr lang="zh-CN" altLang="zh-CN" dirty="0"/>
              <a:t>4-1</a:t>
            </a:r>
            <a:r>
              <a:rPr lang="zh-CN" altLang="en-US" dirty="0"/>
              <a:t>所示。</a:t>
            </a:r>
            <a:endParaRPr lang="zh-CN" altLang="en-US" dirty="0"/>
          </a:p>
          <a:p>
            <a:pPr>
              <a:buNone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4-1  JSP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页面元素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/>
        </p:nvGraphicFramePr>
        <p:xfrm>
          <a:off x="252413" y="2060575"/>
          <a:ext cx="8712200" cy="4608513"/>
        </p:xfrm>
        <a:graphic>
          <a:graphicData uri="http://schemas.openxmlformats.org/drawingml/2006/table">
            <a:tbl>
              <a:tblPr/>
              <a:tblGrid>
                <a:gridCol w="1638300"/>
                <a:gridCol w="3709987"/>
                <a:gridCol w="3363913"/>
              </a:tblGrid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页面元素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简要说明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标签语法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声明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声明变量与定义方法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&lt;%! Java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声明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小脚本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执行业务逻辑的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 Java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 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表达式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用于在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页面输出表达式的值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&lt;%=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  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指令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指定转换时向容器发出的指令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&lt;%@ 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指令  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动作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向容器提供请求时的指令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&lt;jsp: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动作名    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 2.0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引进的表达式语言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${applicationScope.email}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注释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用于文档注释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&lt;%--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任何文本    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--%&gt;</a:t>
                      </a: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黑体" panose="02010609060101010101" pitchFamily="49" charset="-122"/>
                        </a:rPr>
                        <a:t>模板文本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HTML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标签和文本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</a:t>
                      </a: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HTML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规则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4.2.2  JSP</a:t>
            </a:r>
            <a:r>
              <a:rPr lang="zh-CN" altLang="en-US" sz="3600" dirty="0">
                <a:latin typeface="黑体" panose="02010609060101010101" pitchFamily="49" charset="-122"/>
              </a:rPr>
              <a:t>生命周期阶段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642350" cy="5543550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>
                <a:latin typeface="Courier New" panose="02070309020205020404" pitchFamily="49" charset="0"/>
              </a:rPr>
              <a:t>程序</a:t>
            </a:r>
            <a:r>
              <a:rPr lang="fr-FR" altLang="en-US" sz="2800" dirty="0">
                <a:latin typeface="Courier New" panose="02070309020205020404" pitchFamily="49" charset="0"/>
              </a:rPr>
              <a:t>4.3</a:t>
            </a:r>
            <a:r>
              <a:rPr lang="zh-CN" altLang="en-US" sz="2800" dirty="0">
                <a:latin typeface="Courier New" panose="02070309020205020404" pitchFamily="49" charset="0"/>
              </a:rPr>
              <a:t>的</a:t>
            </a:r>
            <a:r>
              <a:rPr lang="fr-FR" altLang="en-US" sz="2800" dirty="0">
                <a:latin typeface="Courier New" panose="02070309020205020404" pitchFamily="49" charset="0"/>
              </a:rPr>
              <a:t>todayDate.jsp</a:t>
            </a:r>
            <a:r>
              <a:rPr lang="zh-CN" altLang="en-US" sz="2800" dirty="0">
                <a:latin typeface="Courier New" panose="02070309020205020404" pitchFamily="49" charset="0"/>
              </a:rPr>
              <a:t>用于显示当前日期。</a:t>
            </a:r>
            <a:endParaRPr lang="zh-CN" altLang="en-US" sz="2800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当客户通过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http://localhost/testweb/todayDate.jsp</a:t>
            </a:r>
            <a:endParaRPr lang="en-US" altLang="zh-CN" sz="2400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800" dirty="0">
                <a:latin typeface="Courier New" panose="02070309020205020404" pitchFamily="49" charset="0"/>
              </a:rPr>
              <a:t>首次访问该页面时，</a:t>
            </a:r>
            <a:r>
              <a:rPr lang="en-US" altLang="zh-CN" sz="2800" dirty="0">
                <a:latin typeface="Courier New" panose="02070309020205020404" pitchFamily="49" charset="0"/>
              </a:rPr>
              <a:t>Web</a:t>
            </a:r>
            <a:r>
              <a:rPr lang="zh-CN" altLang="en-US" sz="2800" dirty="0">
                <a:latin typeface="Courier New" panose="02070309020205020404" pitchFamily="49" charset="0"/>
              </a:rPr>
              <a:t>容器执行该</a:t>
            </a:r>
            <a:r>
              <a:rPr lang="en-US" altLang="zh-CN" sz="2800" dirty="0">
                <a:latin typeface="Courier New" panose="02070309020205020404" pitchFamily="49" charset="0"/>
              </a:rPr>
              <a:t>JSP</a:t>
            </a:r>
            <a:r>
              <a:rPr lang="zh-CN" altLang="en-US" sz="2800" dirty="0">
                <a:latin typeface="Courier New" panose="02070309020205020404" pitchFamily="49" charset="0"/>
              </a:rPr>
              <a:t>页面要经过</a:t>
            </a:r>
            <a:r>
              <a:rPr lang="en-US" altLang="zh-CN" sz="2800" dirty="0">
                <a:latin typeface="Courier New" panose="02070309020205020404" pitchFamily="49" charset="0"/>
              </a:rPr>
              <a:t>7</a:t>
            </a:r>
            <a:r>
              <a:rPr lang="zh-CN" altLang="en-US" sz="2800" dirty="0">
                <a:latin typeface="Courier New" panose="02070309020205020404" pitchFamily="49" charset="0"/>
              </a:rPr>
              <a:t>个生命周期阶段。</a:t>
            </a:r>
            <a:endParaRPr lang="en-US" altLang="zh-CN" sz="2800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1200" dirty="0"/>
              <a:t>&lt;%@page import="java.util.Date" %&gt;</a:t>
            </a:r>
            <a:endParaRPr lang="zh-CN" altLang="en-US" sz="1200" dirty="0"/>
          </a:p>
          <a:p>
            <a:pPr>
              <a:buNone/>
            </a:pPr>
            <a:r>
              <a:rPr lang="fr-FR" altLang="zh-CN" sz="1200" dirty="0"/>
              <a:t>&lt;%@page import="java.text.DateFormat"%&gt;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&lt;%@page contentType="text/html;charset=UTF-8" %&gt;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&lt;html&gt;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&lt;head&gt;&lt;title&gt;Today's date&lt;/title&gt;&lt;/head&gt;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&lt;body&gt;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&lt;%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   DateFormat dateFormat = DateFormat.getDateInstance(DateFormat.FULL);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   String s = dateFormat.format(new Date());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%&gt;</a:t>
            </a:r>
            <a:endParaRPr lang="zh-CN" altLang="en-US" sz="1200" dirty="0"/>
          </a:p>
          <a:p>
            <a:pPr>
              <a:buNone/>
            </a:pPr>
            <a:r>
              <a:rPr lang="zh-CN" altLang="en-US" sz="1200" dirty="0"/>
              <a:t>今天的日期是：</a:t>
            </a:r>
            <a:r>
              <a:rPr lang="en-US" altLang="zh-CN" sz="1200" dirty="0"/>
              <a:t>&lt;%=s%&gt;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&lt;/body&gt;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/>
              <a:t>&lt;/html&gt;</a:t>
            </a:r>
            <a:endParaRPr lang="zh-CN" altLang="en-US" sz="1200" dirty="0"/>
          </a:p>
        </p:txBody>
      </p:sp>
      <p:pic>
        <p:nvPicPr>
          <p:cNvPr id="3481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0" y="5467350"/>
            <a:ext cx="4352925" cy="138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/>
          <p:nvPr/>
        </p:nvSpPr>
        <p:spPr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4.2.2  JSP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生命周期阶段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842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000125"/>
            <a:ext cx="6429375" cy="36560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428625" y="4357688"/>
          <a:ext cx="8501063" cy="2486025"/>
        </p:xfrm>
        <a:graphic>
          <a:graphicData uri="http://schemas.openxmlformats.org/drawingml/2006/table">
            <a:tbl>
              <a:tblPr/>
              <a:tblGrid>
                <a:gridCol w="2647951"/>
                <a:gridCol w="5853112"/>
              </a:tblGrid>
              <a:tr h="3658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阶段名称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说明</a:t>
                      </a:r>
                      <a:endParaRPr kumimoji="0" 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39" marR="91439" marT="45730" marB="4573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①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页面转换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对页面解析并创建一个包含对应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的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源文件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2650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②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页面编译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源文件编译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③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加载类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将编译后的类加载到容器中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④ </a:t>
                      </a: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创建实例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创建一个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实例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⑤ 调用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jspInit()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调用其他方法之前调用该方法初始化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⑥ 调用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_jspService()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对每个请求调用一次该方法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3091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⑦ 调用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jspDestroy()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当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容器决定停止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Servlet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服务时调用该方法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4.2.2  JSP</a:t>
            </a:r>
            <a:r>
              <a:rPr lang="zh-CN" altLang="en-US" sz="3600" dirty="0">
                <a:latin typeface="黑体" panose="02010609060101010101" pitchFamily="49" charset="-122"/>
              </a:rPr>
              <a:t>生命周期阶段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36866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713788" cy="547211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前四个阶段将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页面转换成一个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类并装载和创建该类实例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后三个阶段初始化、提供服务和销毁阶段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标题 1"/>
          <p:cNvSpPr>
            <a:spLocks noGrp="1"/>
          </p:cNvSpPr>
          <p:nvPr>
            <p:ph type="title" idx="4294967295"/>
          </p:nvPr>
        </p:nvSpPr>
        <p:spPr>
          <a:xfrm>
            <a:off x="539750" y="188913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</a:rPr>
              <a:t>转换阶段</a:t>
            </a:r>
            <a:endParaRPr lang="zh-CN" altLang="en-US" sz="3600" dirty="0">
              <a:solidFill>
                <a:srgbClr val="FF3300"/>
              </a:solidFill>
            </a:endParaRPr>
          </a:p>
        </p:txBody>
      </p:sp>
      <p:sp>
        <p:nvSpPr>
          <p:cNvPr id="37890" name="内容占位符 2"/>
          <p:cNvSpPr>
            <a:spLocks noGrp="1"/>
          </p:cNvSpPr>
          <p:nvPr>
            <p:ph idx="4294967295"/>
          </p:nvPr>
        </p:nvSpPr>
        <p:spPr>
          <a:xfrm>
            <a:off x="250825" y="1196975"/>
            <a:ext cx="8642350" cy="5472113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容器读取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页面对其解析，并将其转换成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源代码。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文件中的元素都转换成页面实现类的成员。在这个阶段，容器将检查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页面中标签的语法，如果发现错误将不能转换。例如，下面的指令就是非法的，因为在</a:t>
            </a:r>
            <a:r>
              <a:rPr lang="en-US" altLang="zh-CN" dirty="0">
                <a:latin typeface="Courier New" panose="02070309020205020404" pitchFamily="49" charset="0"/>
              </a:rPr>
              <a:t>Page</a:t>
            </a:r>
            <a:r>
              <a:rPr lang="zh-CN" altLang="en-US" dirty="0">
                <a:latin typeface="Courier New" panose="02070309020205020404" pitchFamily="49" charset="0"/>
              </a:rPr>
              <a:t>中使用了大写字母</a:t>
            </a:r>
            <a:r>
              <a:rPr lang="en-US" altLang="zh-CN" dirty="0">
                <a:latin typeface="Courier New" panose="02070309020205020404" pitchFamily="49" charset="0"/>
              </a:rPr>
              <a:t>P</a:t>
            </a:r>
            <a:r>
              <a:rPr lang="zh-CN" altLang="en-US" dirty="0">
                <a:latin typeface="Courier New" panose="02070309020205020404" pitchFamily="49" charset="0"/>
              </a:rPr>
              <a:t>，这在转换阶段被捕获。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 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&lt;%@ 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</a:rPr>
              <a:t>Page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import="java.util.*" %&gt;</a:t>
            </a:r>
            <a:endParaRPr lang="en-US" altLang="zh-CN" sz="2400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除了检查语法外，容器还将执行其他有效性检查，其中一些涉及验证：</a:t>
            </a:r>
            <a:endParaRPr lang="zh-CN" altLang="en-US" sz="3600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内容占位符 2"/>
          <p:cNvSpPr>
            <a:spLocks noGrp="1"/>
          </p:cNvSpPr>
          <p:nvPr>
            <p:ph idx="4294967295"/>
          </p:nvPr>
        </p:nvSpPr>
        <p:spPr>
          <a:xfrm>
            <a:off x="250825" y="1052513"/>
            <a:ext cx="8497888" cy="5472112"/>
          </a:xfrm>
          <a:ln/>
        </p:spPr>
        <p:txBody>
          <a:bodyPr vert="horz" wrap="square" lIns="91440" tIns="45720" rIns="91440" bIns="45720" anchor="t"/>
          <a:p>
            <a:r>
              <a:rPr lang="zh-CN" altLang="en-US" sz="2800" dirty="0">
                <a:latin typeface="Courier New" panose="02070309020205020404" pitchFamily="49" charset="0"/>
              </a:rPr>
              <a:t>一旦验证完成，</a:t>
            </a:r>
            <a:r>
              <a:rPr lang="en-US" altLang="zh-CN" sz="2800" dirty="0">
                <a:latin typeface="Courier New" panose="02070309020205020404" pitchFamily="49" charset="0"/>
              </a:rPr>
              <a:t>Web</a:t>
            </a:r>
            <a:r>
              <a:rPr lang="zh-CN" altLang="en-US" sz="2800" dirty="0">
                <a:latin typeface="Courier New" panose="02070309020205020404" pitchFamily="49" charset="0"/>
              </a:rPr>
              <a:t>容器将</a:t>
            </a:r>
            <a:r>
              <a:rPr lang="en-US" altLang="zh-CN" sz="2800" dirty="0">
                <a:latin typeface="Courier New" panose="02070309020205020404" pitchFamily="49" charset="0"/>
              </a:rPr>
              <a:t>JSP</a:t>
            </a:r>
            <a:r>
              <a:rPr lang="zh-CN" altLang="en-US" sz="2800" dirty="0">
                <a:latin typeface="Courier New" panose="02070309020205020404" pitchFamily="49" charset="0"/>
              </a:rPr>
              <a:t>页面转换成</a:t>
            </a:r>
            <a:r>
              <a:rPr lang="en-US" altLang="zh-CN" sz="2800" dirty="0">
                <a:latin typeface="Courier New" panose="02070309020205020404" pitchFamily="49" charset="0"/>
              </a:rPr>
              <a:t>Java</a:t>
            </a:r>
            <a:r>
              <a:rPr lang="zh-CN" altLang="en-US" sz="2800" dirty="0">
                <a:latin typeface="Courier New" panose="02070309020205020404" pitchFamily="49" charset="0"/>
              </a:rPr>
              <a:t>源文件，它实际是一个</a:t>
            </a:r>
            <a:r>
              <a:rPr lang="en-US" altLang="zh-CN" sz="2800" dirty="0">
                <a:latin typeface="Courier New" panose="02070309020205020404" pitchFamily="49" charset="0"/>
              </a:rPr>
              <a:t>Servlet</a:t>
            </a:r>
            <a:r>
              <a:rPr lang="zh-CN" altLang="en-US" sz="2800" dirty="0">
                <a:latin typeface="Courier New" panose="02070309020205020404" pitchFamily="49" charset="0"/>
              </a:rPr>
              <a:t>，该文件存放在</a:t>
            </a:r>
            <a:r>
              <a:rPr lang="en-US" altLang="zh-CN" sz="2000" dirty="0">
                <a:latin typeface="Courier New" panose="02070309020205020404" pitchFamily="49" charset="0"/>
              </a:rPr>
              <a:t>&lt;</a:t>
            </a:r>
            <a:r>
              <a:rPr lang="en-US" altLang="zh-CN" sz="2000" i="1" dirty="0">
                <a:latin typeface="Courier New" panose="02070309020205020404" pitchFamily="49" charset="0"/>
              </a:rPr>
              <a:t>tomcat-install</a:t>
            </a:r>
            <a:r>
              <a:rPr lang="en-US" altLang="zh-CN" sz="2000" dirty="0">
                <a:latin typeface="Courier New" panose="02070309020205020404" pitchFamily="49" charset="0"/>
              </a:rPr>
              <a:t>&gt;\</a:t>
            </a:r>
            <a:r>
              <a:rPr lang="en-US" altLang="zh-CN" sz="2000" dirty="0"/>
              <a:t>work\Catalina\localhost</a:t>
            </a:r>
            <a:r>
              <a:rPr lang="en-US" altLang="zh-CN" sz="2000" dirty="0">
                <a:solidFill>
                  <a:srgbClr val="0000FF"/>
                </a:solidFill>
              </a:rPr>
              <a:t>\web\</a:t>
            </a:r>
            <a:r>
              <a:rPr lang="en-US" altLang="zh-CN" sz="2000" dirty="0"/>
              <a:t>org\apache\jsp</a:t>
            </a:r>
            <a:r>
              <a:rPr lang="zh-CN" altLang="en-US" dirty="0">
                <a:latin typeface="Courier New" panose="02070309020205020404" pitchFamily="49" charset="0"/>
              </a:rPr>
              <a:t>目录中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eclipse</a:t>
            </a:r>
            <a:r>
              <a:rPr lang="zh-CN" altLang="en-US" dirty="0">
                <a:latin typeface="Courier New" panose="02070309020205020404" pitchFamily="49" charset="0"/>
              </a:rPr>
              <a:t>开发调试过程中的路径为</a:t>
            </a:r>
            <a:r>
              <a:rPr lang="en-US" altLang="zh-CN" sz="2000" dirty="0">
                <a:solidFill>
                  <a:srgbClr val="0000FF"/>
                </a:solidFill>
              </a:rPr>
              <a:t>C:\tools\eclipse\</a:t>
            </a:r>
            <a:r>
              <a:rPr lang="en-US" altLang="zh-CN" sz="2000" dirty="0"/>
              <a:t>workspace\.metadata\.plugins\org.eclipse.wst.server.core\tmp1\work\Catalina\localhost</a:t>
            </a:r>
            <a:r>
              <a:rPr lang="en-US" altLang="zh-CN" sz="2000" dirty="0">
                <a:solidFill>
                  <a:srgbClr val="0000FF"/>
                </a:solidFill>
              </a:rPr>
              <a:t>\web\</a:t>
            </a:r>
            <a:r>
              <a:rPr lang="en-US" altLang="zh-CN" sz="2000" dirty="0"/>
              <a:t>org\apache\jsp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sp>
        <p:nvSpPr>
          <p:cNvPr id="38914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713787" cy="5472112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JspPage</a:t>
            </a:r>
            <a:r>
              <a:rPr lang="zh-CN" altLang="en-US" dirty="0">
                <a:latin typeface="Courier New" panose="02070309020205020404" pitchFamily="49" charset="0"/>
              </a:rPr>
              <a:t>接口只声明了两个方法：</a:t>
            </a:r>
            <a:r>
              <a:rPr lang="en-US" altLang="zh-CN" dirty="0">
                <a:latin typeface="Courier New" panose="02070309020205020404" pitchFamily="49" charset="0"/>
              </a:rPr>
              <a:t>jspInit()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jspDestroy()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所有的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页面都应该实现这两个方法。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HttpJspPage</a:t>
            </a:r>
            <a:r>
              <a:rPr lang="zh-CN" altLang="en-US" dirty="0">
                <a:latin typeface="Courier New" panose="02070309020205020404" pitchFamily="49" charset="0"/>
              </a:rPr>
              <a:t>接口中声明了一个方法：</a:t>
            </a:r>
            <a:r>
              <a:rPr lang="en-US" altLang="zh-CN" dirty="0">
                <a:latin typeface="Courier New" panose="02070309020205020404" pitchFamily="49" charset="0"/>
              </a:rPr>
              <a:t>_jspService()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</a:rPr>
              <a:t>jspInit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();</a:t>
            </a:r>
            <a:endParaRPr lang="zh-CN" altLang="en-US" sz="2400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public void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</a:rPr>
              <a:t>_jspService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(HttpServletRequest</a:t>
            </a:r>
            <a:endParaRPr lang="en-US" altLang="zh-CN" sz="2400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       request, HttpServletResponse response)</a:t>
            </a:r>
            <a:endParaRPr lang="zh-CN" altLang="en-US" sz="2400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 public void </a:t>
            </a:r>
            <a:r>
              <a:rPr lang="en-US" altLang="zh-CN" sz="2400" dirty="0">
                <a:solidFill>
                  <a:srgbClr val="0000FF"/>
                </a:solidFill>
                <a:latin typeface="Courier New" panose="02070309020205020404" pitchFamily="49" charset="0"/>
              </a:rPr>
              <a:t>jspDestroy</a:t>
            </a:r>
            <a:r>
              <a:rPr lang="en-US" altLang="zh-CN" sz="2400" dirty="0">
                <a:solidFill>
                  <a:srgbClr val="FF3300"/>
                </a:solidFill>
                <a:latin typeface="Courier New" panose="02070309020205020404" pitchFamily="49" charset="0"/>
              </a:rPr>
              <a:t>();</a:t>
            </a:r>
            <a:endParaRPr lang="zh-CN" altLang="en-US" sz="2400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39938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内容占位符 2"/>
          <p:cNvSpPr>
            <a:spLocks noGrp="1"/>
          </p:cNvSpPr>
          <p:nvPr>
            <p:ph idx="4294967295"/>
          </p:nvPr>
        </p:nvSpPr>
        <p:spPr>
          <a:xfrm>
            <a:off x="217488" y="1125538"/>
            <a:ext cx="8675687" cy="55895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Tomcat</a:t>
            </a:r>
            <a:r>
              <a:rPr lang="zh-CN" altLang="en-US" dirty="0">
                <a:latin typeface="Courier New" panose="02070309020205020404" pitchFamily="49" charset="0"/>
              </a:rPr>
              <a:t>中，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页面转换的类就继承了</a:t>
            </a:r>
            <a:r>
              <a:rPr lang="en-US" altLang="zh-CN" dirty="0">
                <a:latin typeface="Courier New" panose="02070309020205020404" pitchFamily="49" charset="0"/>
              </a:rPr>
              <a:t>org.apache.jasper.runtime.HttpJspBase</a:t>
            </a:r>
            <a:r>
              <a:rPr lang="zh-CN" altLang="en-US" dirty="0">
                <a:latin typeface="Courier New" panose="02070309020205020404" pitchFamily="49" charset="0"/>
              </a:rPr>
              <a:t>类，该类提供了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接口的所有方法的默认实现和</a:t>
            </a:r>
            <a:r>
              <a:rPr lang="en-US" altLang="zh-CN" dirty="0">
                <a:latin typeface="Courier New" panose="02070309020205020404" pitchFamily="49" charset="0"/>
              </a:rPr>
              <a:t>JspPage</a:t>
            </a:r>
            <a:r>
              <a:rPr lang="zh-CN" altLang="en-US" dirty="0">
                <a:latin typeface="Courier New" panose="02070309020205020404" pitchFamily="49" charset="0"/>
              </a:rPr>
              <a:t>接口的两个方法</a:t>
            </a:r>
            <a:r>
              <a:rPr lang="en-US" altLang="zh-CN" dirty="0">
                <a:latin typeface="Courier New" panose="02070309020205020404" pitchFamily="49" charset="0"/>
              </a:rPr>
              <a:t>jspInit()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jspDestroy()</a:t>
            </a:r>
            <a:r>
              <a:rPr lang="zh-CN" altLang="en-US" dirty="0">
                <a:latin typeface="Courier New" panose="02070309020205020404" pitchFamily="49" charset="0"/>
              </a:rPr>
              <a:t>的默认实现。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在转换阶段，容器把</a:t>
            </a:r>
            <a:r>
              <a:rPr lang="en-US" altLang="zh-CN" dirty="0">
                <a:latin typeface="Courier New" panose="02070309020205020404" pitchFamily="49" charset="0"/>
              </a:rPr>
              <a:t>_jspService()</a:t>
            </a:r>
            <a:r>
              <a:rPr lang="zh-CN" altLang="en-US" dirty="0">
                <a:latin typeface="Courier New" panose="02070309020205020404" pitchFamily="49" charset="0"/>
              </a:rPr>
              <a:t>添加到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页面的实现类中，这样使该类成为三个接口的一个具体子类。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40962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748713" cy="55895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在将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页面转换成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文件后，</a:t>
            </a:r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容器调用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编译器</a:t>
            </a:r>
            <a:r>
              <a:rPr lang="en-US" altLang="zh-CN" dirty="0">
                <a:latin typeface="Courier New" panose="02070309020205020404" pitchFamily="49" charset="0"/>
              </a:rPr>
              <a:t>javac</a:t>
            </a:r>
            <a:r>
              <a:rPr lang="zh-CN" altLang="en-US" dirty="0">
                <a:latin typeface="Courier New" panose="02070309020205020404" pitchFamily="49" charset="0"/>
              </a:rPr>
              <a:t>编译该文件。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在编译阶段，编译器将检查在声明中、小脚本中以及表达式中所写的全部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代码。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例如，下面的声明标签尽管能够通过转换阶段，但由于声明语句没以分号结束，所以不是合法的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声明语句，因此在编译阶段会被查出。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&lt;%! int count = 0 %&gt;</a:t>
            </a:r>
            <a:endParaRPr lang="en-US" altLang="zh-CN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  <p:sp>
        <p:nvSpPr>
          <p:cNvPr id="41986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内容占位符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893175" cy="566102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当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页面被首次访问时，服务器响应要比以后的访问慢一些。这是因为在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页面向客户提供服务前必须要转换成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类的实例。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对每个请求，容器要检查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页面源文件的时间戳以及相应的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类文件以确定页面是否是新的或是否已经转换成类文件。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如果修改了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页面，将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页面转换成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的整个过程要重新执行一遍。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43010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编译阶段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内容占位符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713787" cy="5472112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容器将页面实现类编译成类文件，然后加载到内存中。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b="1" dirty="0">
              <a:solidFill>
                <a:srgbClr val="00B05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4034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加载类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内容占位符 2"/>
          <p:cNvSpPr>
            <a:spLocks noGrp="1"/>
          </p:cNvSpPr>
          <p:nvPr>
            <p:ph idx="4294967295"/>
          </p:nvPr>
        </p:nvSpPr>
        <p:spPr>
          <a:xfrm>
            <a:off x="395288" y="1196975"/>
            <a:ext cx="8353425" cy="532765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下面是一个简单的</a:t>
            </a:r>
            <a:r>
              <a:rPr lang="en-US" altLang="zh-CN" dirty="0"/>
              <a:t>JSP</a:t>
            </a:r>
            <a:r>
              <a:rPr lang="zh-CN" altLang="en-US" dirty="0"/>
              <a:t>页面，它输出页面被访问的次数。 </a:t>
            </a:r>
            <a:endParaRPr lang="zh-CN" altLang="en-US" dirty="0"/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en-US" altLang="zh-CN" dirty="0">
                <a:hlinkClick r:id="rId1" action="ppaction://hlinkfile"/>
              </a:rPr>
              <a:t>counter.jsp</a:t>
            </a:r>
            <a:endParaRPr lang="zh-CN" altLang="en-US" dirty="0"/>
          </a:p>
          <a:p>
            <a:pPr>
              <a:buNone/>
            </a:pPr>
            <a:r>
              <a:rPr lang="en-US" altLang="zh-CN" sz="2400" dirty="0"/>
              <a:t>  </a:t>
            </a:r>
            <a:r>
              <a:rPr lang="en-US" altLang="zh-CN" sz="2400" b="1" dirty="0">
                <a:solidFill>
                  <a:srgbClr val="FF3300"/>
                </a:solidFill>
              </a:rPr>
              <a:t>&lt;%@ page contentType="text/html;charset = UTF-8" %&gt;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&lt;%! int count = 0; %&gt;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&lt;html&gt;&lt;body&gt;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&lt;%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  count++;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  %&gt; 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  该页面已被访问</a:t>
            </a:r>
            <a:r>
              <a:rPr lang="en-US" altLang="zh-CN" sz="2400" b="1" dirty="0">
                <a:solidFill>
                  <a:srgbClr val="FF3300"/>
                </a:solidFill>
              </a:rPr>
              <a:t>&lt;%=count %&gt; </a:t>
            </a:r>
            <a:r>
              <a:rPr lang="zh-CN" altLang="en-US" sz="2400" b="1" dirty="0">
                <a:solidFill>
                  <a:srgbClr val="FF3300"/>
                </a:solidFill>
              </a:rPr>
              <a:t>次。</a:t>
            </a:r>
            <a:endParaRPr lang="zh-CN" altLang="en-US" sz="2400" b="1" dirty="0">
              <a:solidFill>
                <a:srgbClr val="FF3300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FF3300"/>
                </a:solidFill>
              </a:rPr>
              <a:t> &lt;/body&gt;&lt;/html&gt;</a:t>
            </a:r>
            <a:endParaRPr lang="zh-CN" altLang="en-US" sz="2400" b="1" dirty="0">
              <a:solidFill>
                <a:srgbClr val="FF3300"/>
              </a:solidFill>
            </a:endParaRPr>
          </a:p>
        </p:txBody>
      </p:sp>
      <p:sp>
        <p:nvSpPr>
          <p:cNvPr id="8194" name="标题 1"/>
          <p:cNvSpPr/>
          <p:nvPr/>
        </p:nvSpPr>
        <p:spPr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zh-CN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4.1  JSP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语法概述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内容占位符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785225" cy="5472112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容器调用页面实现类的构造方法创建一个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类的实例。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45058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实例化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内容占位符 2"/>
          <p:cNvSpPr>
            <a:spLocks noGrp="1"/>
          </p:cNvSpPr>
          <p:nvPr>
            <p:ph idx="4294967295"/>
          </p:nvPr>
        </p:nvSpPr>
        <p:spPr>
          <a:xfrm>
            <a:off x="250825" y="1052513"/>
            <a:ext cx="8713788" cy="5616575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容器调用</a:t>
            </a:r>
            <a:r>
              <a:rPr lang="en-US" altLang="zh-CN" dirty="0">
                <a:latin typeface="Courier New" panose="02070309020205020404" pitchFamily="49" charset="0"/>
              </a:rPr>
              <a:t>jspInit()</a:t>
            </a:r>
            <a:r>
              <a:rPr lang="zh-CN" altLang="en-US" dirty="0">
                <a:latin typeface="Courier New" panose="02070309020205020404" pitchFamily="49" charset="0"/>
              </a:rPr>
              <a:t>初始化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实例。该方法是在任何其他方法调用之前调用的，并在页面生命期内只调用一次。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通常在该方法中完成初始化或只需一次的设置工作，如获得资源及初始化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页面中使用</a:t>
            </a:r>
            <a:r>
              <a:rPr lang="en-US" altLang="zh-CN" dirty="0">
                <a:latin typeface="Courier New" panose="02070309020205020404" pitchFamily="49" charset="0"/>
              </a:rPr>
              <a:t>&lt;%! ... %&gt;</a:t>
            </a:r>
            <a:r>
              <a:rPr lang="zh-CN" altLang="en-US" dirty="0">
                <a:latin typeface="Courier New" panose="02070309020205020404" pitchFamily="49" charset="0"/>
              </a:rPr>
              <a:t>声明的实例变量。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  <p:sp>
        <p:nvSpPr>
          <p:cNvPr id="46082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jspInit()</a:t>
            </a:r>
            <a:endParaRPr lang="zh-CN" altLang="en-US" sz="3600" dirty="0">
              <a:solidFill>
                <a:srgbClr val="FF3300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内容占位符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640762" cy="496887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对该页面的每次请求容器都调用一次</a:t>
            </a:r>
            <a:r>
              <a:rPr lang="en-US" altLang="zh-CN" dirty="0">
                <a:latin typeface="Courier New" panose="02070309020205020404" pitchFamily="49" charset="0"/>
              </a:rPr>
              <a:t>_jspService()</a:t>
            </a:r>
            <a:r>
              <a:rPr lang="zh-CN" altLang="en-US" dirty="0">
                <a:latin typeface="Courier New" panose="02070309020205020404" pitchFamily="49" charset="0"/>
              </a:rPr>
              <a:t>，并给它传递请求和响应对象。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页面中所有的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元素，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小脚本以及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表达式在转换阶段都成为该方法的一部分。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47106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_jspService()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785225" cy="547211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当容器决定停止该实例提供服务时，它将调用</a:t>
            </a:r>
            <a:r>
              <a:rPr lang="en-US" altLang="zh-CN" dirty="0">
                <a:latin typeface="Courier New" panose="02070309020205020404" pitchFamily="49" charset="0"/>
              </a:rPr>
              <a:t>jspDestroy()</a:t>
            </a:r>
            <a:r>
              <a:rPr lang="zh-CN" altLang="en-US" dirty="0">
                <a:latin typeface="Courier New" panose="02070309020205020404" pitchFamily="49" charset="0"/>
              </a:rPr>
              <a:t>，这是在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实例上调用的最后一个方法，它主要用来清理</a:t>
            </a:r>
            <a:r>
              <a:rPr lang="en-US" altLang="zh-CN" dirty="0">
                <a:latin typeface="Courier New" panose="02070309020205020404" pitchFamily="49" charset="0"/>
              </a:rPr>
              <a:t>jspInit()</a:t>
            </a:r>
            <a:r>
              <a:rPr lang="zh-CN" altLang="en-US" dirty="0">
                <a:latin typeface="Courier New" panose="02070309020205020404" pitchFamily="49" charset="0"/>
              </a:rPr>
              <a:t>获得的资源。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一般不需要实现</a:t>
            </a:r>
            <a:r>
              <a:rPr lang="en-US" altLang="zh-CN" dirty="0">
                <a:latin typeface="Courier New" panose="02070309020205020404" pitchFamily="49" charset="0"/>
              </a:rPr>
              <a:t>jspInit()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jspDestroy()</a:t>
            </a:r>
            <a:r>
              <a:rPr lang="zh-CN" altLang="en-US" dirty="0">
                <a:latin typeface="Courier New" panose="02070309020205020404" pitchFamily="49" charset="0"/>
              </a:rPr>
              <a:t>，因为它们已经由基类实现了。但可以根据需要使用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的声明标签</a:t>
            </a:r>
            <a:r>
              <a:rPr lang="en-US" altLang="zh-CN" dirty="0">
                <a:latin typeface="Courier New" panose="02070309020205020404" pitchFamily="49" charset="0"/>
              </a:rPr>
              <a:t>&lt;%! ... %&gt;</a:t>
            </a:r>
            <a:r>
              <a:rPr lang="zh-CN" altLang="en-US" dirty="0">
                <a:latin typeface="Courier New" panose="02070309020205020404" pitchFamily="49" charset="0"/>
              </a:rPr>
              <a:t>覆盖这两个方法。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不能覆盖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_jspService()</a:t>
            </a:r>
            <a:r>
              <a:rPr lang="zh-CN" altLang="en-US" dirty="0">
                <a:latin typeface="Courier New" panose="02070309020205020404" pitchFamily="49" charset="0"/>
              </a:rPr>
              <a:t>，因为该方法由</a:t>
            </a:r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容器自动产生。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48130" name="标题 1"/>
          <p:cNvSpPr/>
          <p:nvPr/>
        </p:nvSpPr>
        <p:spPr>
          <a:xfrm>
            <a:off x="53975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jspDestroy()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 idx="4294967295"/>
          </p:nvPr>
        </p:nvSpPr>
        <p:spPr>
          <a:xfrm>
            <a:off x="571500" y="428625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4.2.3  JSP</a:t>
            </a:r>
            <a:r>
              <a:rPr lang="zh-CN" altLang="en-US" sz="3600" dirty="0">
                <a:latin typeface="黑体" panose="02010609060101010101" pitchFamily="49" charset="-122"/>
              </a:rPr>
              <a:t>生命周期方法示例</a:t>
            </a:r>
            <a:br>
              <a:rPr lang="zh-CN" altLang="en-US" sz="3600" dirty="0">
                <a:latin typeface="黑体" panose="02010609060101010101" pitchFamily="49" charset="-122"/>
              </a:rPr>
            </a:b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4294967295"/>
          </p:nvPr>
        </p:nvSpPr>
        <p:spPr>
          <a:xfrm>
            <a:off x="107950" y="1028700"/>
            <a:ext cx="9144000" cy="5929313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下面的</a:t>
            </a:r>
            <a:r>
              <a:rPr lang="en-US" altLang="zh-CN" dirty="0">
                <a:latin typeface="Courier New" panose="02070309020205020404" pitchFamily="49" charset="0"/>
              </a:rPr>
              <a:t>lifeCycle.jsp</a:t>
            </a:r>
            <a:r>
              <a:rPr lang="zh-CN" altLang="en-US" dirty="0">
                <a:latin typeface="Courier New" panose="02070309020205020404" pitchFamily="49" charset="0"/>
              </a:rPr>
              <a:t>页面覆盖了</a:t>
            </a:r>
            <a:r>
              <a:rPr lang="en-US" altLang="zh-CN" dirty="0">
                <a:latin typeface="Courier New" panose="02070309020205020404" pitchFamily="49" charset="0"/>
              </a:rPr>
              <a:t>jspInit()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jspDestroy()</a:t>
            </a:r>
            <a:r>
              <a:rPr lang="zh-CN" altLang="en-US" dirty="0">
                <a:latin typeface="Courier New" panose="02070309020205020404" pitchFamily="49" charset="0"/>
              </a:rPr>
              <a:t>，当该页面第一次被访问时将在控制台中看到“</a:t>
            </a:r>
            <a:r>
              <a:rPr lang="en-US" altLang="zh-CN" dirty="0">
                <a:latin typeface="Courier New" panose="02070309020205020404" pitchFamily="49" charset="0"/>
              </a:rPr>
              <a:t>jspInit…</a:t>
            </a:r>
            <a:r>
              <a:rPr lang="zh-CN" altLang="en-US" dirty="0">
                <a:latin typeface="Courier New" panose="02070309020205020404" pitchFamily="49" charset="0"/>
              </a:rPr>
              <a:t>”，当应用程序关闭时，将会看到“</a:t>
            </a:r>
            <a:r>
              <a:rPr lang="en-US" altLang="zh-CN" dirty="0">
                <a:latin typeface="Courier New" panose="02070309020205020404" pitchFamily="49" charset="0"/>
              </a:rPr>
              <a:t>jspDestroy…</a:t>
            </a:r>
            <a:r>
              <a:rPr lang="zh-CN" altLang="en-US" dirty="0">
                <a:latin typeface="Courier New" panose="02070309020205020404" pitchFamily="49" charset="0"/>
              </a:rPr>
              <a:t>”。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hlinkClick r:id="rId1" action="ppaction://hlinkfile"/>
              </a:rPr>
              <a:t>程序</a:t>
            </a:r>
            <a:r>
              <a:rPr lang="en-US" altLang="zh-CN" dirty="0">
                <a:latin typeface="Courier New" panose="02070309020205020404" pitchFamily="49" charset="0"/>
                <a:hlinkClick r:id="rId1" action="ppaction://hlinkfile"/>
              </a:rPr>
              <a:t>4.4  lifeCycle.jsp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 idx="4294967295"/>
          </p:nvPr>
        </p:nvSpPr>
        <p:spPr>
          <a:xfrm>
            <a:off x="571500" y="428625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4.2.3  JSP</a:t>
            </a:r>
            <a:r>
              <a:rPr lang="zh-CN" altLang="en-US" sz="3600" dirty="0">
                <a:latin typeface="黑体" panose="02010609060101010101" pitchFamily="49" charset="-122"/>
              </a:rPr>
              <a:t>生命周期方法示例</a:t>
            </a:r>
            <a:br>
              <a:rPr lang="zh-CN" altLang="en-US" sz="3600" dirty="0">
                <a:latin typeface="黑体" panose="02010609060101010101" pitchFamily="49" charset="-122"/>
              </a:rPr>
            </a:b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4294967295"/>
          </p:nvPr>
        </p:nvSpPr>
        <p:spPr>
          <a:xfrm>
            <a:off x="107950" y="1052513"/>
            <a:ext cx="8928100" cy="561657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当</a:t>
            </a:r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容器首次装入页面时，它将调用</a:t>
            </a:r>
            <a:r>
              <a:rPr lang="en-US" altLang="zh-CN" dirty="0">
                <a:latin typeface="Courier New" panose="02070309020205020404" pitchFamily="49" charset="0"/>
              </a:rPr>
              <a:t>jspInit()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页面的生命周期中，</a:t>
            </a:r>
            <a:r>
              <a:rPr lang="en-US" altLang="zh-CN" dirty="0">
                <a:latin typeface="Courier New" panose="02070309020205020404" pitchFamily="49" charset="0"/>
              </a:rPr>
              <a:t>count</a:t>
            </a:r>
            <a:r>
              <a:rPr lang="zh-CN" altLang="en-US" dirty="0">
                <a:latin typeface="Courier New" panose="02070309020205020404" pitchFamily="49" charset="0"/>
              </a:rPr>
              <a:t>变量可能被多次访问，每次都将执行</a:t>
            </a:r>
            <a:r>
              <a:rPr lang="en-US" altLang="zh-CN" dirty="0">
                <a:latin typeface="Courier New" panose="02070309020205020404" pitchFamily="49" charset="0"/>
              </a:rPr>
              <a:t>_jspService()</a:t>
            </a:r>
            <a:r>
              <a:rPr lang="zh-CN" altLang="en-US" dirty="0">
                <a:latin typeface="Courier New" panose="02070309020205020404" pitchFamily="49" charset="0"/>
              </a:rPr>
              <a:t>。由于小脚本</a:t>
            </a:r>
            <a:r>
              <a:rPr lang="en-US" altLang="zh-CN" dirty="0">
                <a:latin typeface="Courier New" panose="02070309020205020404" pitchFamily="49" charset="0"/>
              </a:rPr>
              <a:t>&lt;% count++; %&gt;</a:t>
            </a:r>
            <a:r>
              <a:rPr lang="zh-CN" altLang="en-US" dirty="0">
                <a:latin typeface="Courier New" panose="02070309020205020404" pitchFamily="49" charset="0"/>
              </a:rPr>
              <a:t>变成</a:t>
            </a:r>
            <a:r>
              <a:rPr lang="en-US" altLang="zh-CN" dirty="0">
                <a:latin typeface="Courier New" panose="02070309020205020404" pitchFamily="49" charset="0"/>
              </a:rPr>
              <a:t>_jspService()</a:t>
            </a:r>
            <a:r>
              <a:rPr lang="zh-CN" altLang="en-US" dirty="0">
                <a:latin typeface="Courier New" panose="02070309020205020404" pitchFamily="49" charset="0"/>
              </a:rPr>
              <a:t>的一部分，</a:t>
            </a:r>
            <a:r>
              <a:rPr lang="en-US" altLang="zh-CN" dirty="0">
                <a:latin typeface="Courier New" panose="02070309020205020404" pitchFamily="49" charset="0"/>
              </a:rPr>
              <a:t>count++</a:t>
            </a:r>
            <a:r>
              <a:rPr lang="zh-CN" altLang="en-US" dirty="0">
                <a:latin typeface="Courier New" panose="02070309020205020404" pitchFamily="49" charset="0"/>
              </a:rPr>
              <a:t>每次都会被执行使计数器增</a:t>
            </a:r>
            <a:r>
              <a:rPr lang="en-US" altLang="zh-CN" dirty="0">
                <a:latin typeface="Courier New" panose="02070309020205020404" pitchFamily="49" charset="0"/>
              </a:rPr>
              <a:t>1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最后，当页面被销毁时，容器调用</a:t>
            </a:r>
            <a:r>
              <a:rPr lang="en-US" altLang="zh-CN" dirty="0">
                <a:latin typeface="Courier New" panose="02070309020205020404" pitchFamily="49" charset="0"/>
              </a:rPr>
              <a:t>jspDestroy()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</a:rPr>
              <a:t>注意，</a:t>
            </a:r>
            <a:r>
              <a:rPr lang="en-US" altLang="zh-CN" dirty="0">
                <a:latin typeface="Courier New" panose="02070309020205020404" pitchFamily="49" charset="0"/>
              </a:rPr>
              <a:t>_jspService()</a:t>
            </a:r>
            <a:r>
              <a:rPr lang="zh-CN" altLang="en-US" dirty="0">
                <a:latin typeface="Courier New" panose="02070309020205020404" pitchFamily="49" charset="0"/>
              </a:rPr>
              <a:t>不能被覆盖。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 idx="4294967295"/>
          </p:nvPr>
        </p:nvSpPr>
        <p:spPr>
          <a:xfrm>
            <a:off x="395288" y="260350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4.2.4  </a:t>
            </a:r>
            <a:r>
              <a:rPr lang="zh-CN" altLang="en-US" sz="3600" dirty="0">
                <a:latin typeface="黑体" panose="02010609060101010101" pitchFamily="49" charset="-122"/>
              </a:rPr>
              <a:t>理解页面转换过程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713787" cy="5732462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页面生命周期的第一阶段是转换阶段，在该阶段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页面被转换成包含相应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文件。容器根据下面规则将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页面中的元素转换成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代码。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声明都转换成页面实现类的成员，它们被原样拷贝。例如，声明的变量转换成实例变量，声明的方法转换成实例方法。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小脚本都转换成页面实现类的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_jspService()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的一部分，它们也被原样拷贝。小脚本中声明的变量转换成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_jspService()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的局部变量，小脚本中的语句转换成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_jspService()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中的语句。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713788" cy="5399087"/>
          </a:xfrm>
          <a:ln/>
        </p:spPr>
        <p:txBody>
          <a:bodyPr vert="horz" wrap="square" lIns="91440" tIns="45720" rIns="91440" bIns="45720" anchor="t"/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表达式都转换成为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_jspService()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的一部分，表达式的值使用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out.print()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语句输出。</a:t>
            </a:r>
            <a:endParaRPr lang="zh-CN" altLang="en-US" dirty="0">
              <a:solidFill>
                <a:srgbClr val="FF3300"/>
              </a:solidFill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有些指令在转换阶段产生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代码，例如，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import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属性转换成页面实现类的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import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动作都通过调用针对厂商的类来替换。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所有表达式语言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通过计算后使用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out.write()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语句输出。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所有模板文本都成为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_jspService()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的一部分，模板内容使用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out.write()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语句输出。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注释都被忽略。</a:t>
            </a:r>
            <a:endParaRPr lang="zh-CN" altLang="en-US" sz="2400" dirty="0"/>
          </a:p>
        </p:txBody>
      </p:sp>
      <p:sp>
        <p:nvSpPr>
          <p:cNvPr id="52226" name="标题 1"/>
          <p:cNvSpPr/>
          <p:nvPr/>
        </p:nvSpPr>
        <p:spPr>
          <a:xfrm>
            <a:off x="395288" y="260350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4.2.4 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理解页面转换过程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 idx="4294967295"/>
          </p:nvPr>
        </p:nvSpPr>
        <p:spPr>
          <a:xfrm>
            <a:off x="428625" y="203200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4.2.5  </a:t>
            </a:r>
            <a:r>
              <a:rPr lang="zh-CN" altLang="en-US" sz="3600" dirty="0">
                <a:latin typeface="黑体" panose="02010609060101010101" pitchFamily="49" charset="-122"/>
              </a:rPr>
              <a:t>理解转换单元</a:t>
            </a:r>
            <a:endParaRPr lang="zh-CN" altLang="en-US" dirty="0"/>
          </a:p>
        </p:txBody>
      </p:sp>
      <p:sp>
        <p:nvSpPr>
          <p:cNvPr id="53250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820150" cy="551656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页面中可以使用</a:t>
            </a:r>
            <a:r>
              <a:rPr lang="en-US" altLang="zh-CN" dirty="0">
                <a:latin typeface="Courier New" panose="02070309020205020404" pitchFamily="49" charset="0"/>
              </a:rPr>
              <a:t>&lt;%@ include … %&gt;</a:t>
            </a:r>
            <a:r>
              <a:rPr lang="zh-CN" altLang="en-US" dirty="0">
                <a:latin typeface="Courier New" panose="02070309020205020404" pitchFamily="49" charset="0"/>
              </a:rPr>
              <a:t>指令把另一个文件（如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页面、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页面等）的内容包含到当前页面中。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容器在为当前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页面产生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代码时，它也把被包含的文件的内容插入到产生的页面实现类中。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这些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被转换成单个页面实现类的页面</a:t>
            </a:r>
            <a:r>
              <a:rPr lang="zh-CN" altLang="en-US" dirty="0">
                <a:latin typeface="Courier New" panose="02070309020205020404" pitchFamily="49" charset="0"/>
              </a:rPr>
              <a:t>集合称为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转换单元</a:t>
            </a:r>
            <a:r>
              <a:rPr lang="zh-CN" altLang="en-US" dirty="0">
                <a:latin typeface="Courier New" panose="02070309020205020404" pitchFamily="49" charset="0"/>
              </a:rPr>
              <a:t>。有些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标签影响整个转换单元而不只是它们所在的页面。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 idx="4294967295"/>
          </p:nvPr>
        </p:nvSpPr>
        <p:spPr>
          <a:xfrm>
            <a:off x="428625" y="571500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4.2.5  </a:t>
            </a:r>
            <a:r>
              <a:rPr lang="zh-CN" altLang="en-US" sz="3600" dirty="0">
                <a:latin typeface="黑体" panose="02010609060101010101" pitchFamily="49" charset="-122"/>
              </a:rPr>
              <a:t>理解转换单元</a:t>
            </a:r>
            <a:br>
              <a:rPr lang="zh-CN" altLang="en-US" sz="3600" b="1" dirty="0"/>
            </a:br>
            <a:endParaRPr lang="zh-CN" altLang="en-US" dirty="0"/>
          </a:p>
        </p:txBody>
      </p:sp>
      <p:sp>
        <p:nvSpPr>
          <p:cNvPr id="54274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713788" cy="53990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关于转换单元，请记住下面要点：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指令影响整个转换单元。有些指令通知容器关于页面的总体性质，例如，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指令的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contentType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属性指定响应的内容类型，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session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属性指定页面是否参加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会话。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在一个转换单元中一个变量不能多次声明。例如，如果一个变量已经在主页面中声明，它就不能在被包含的页面中声明。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在一个转换单元中不能使用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&lt;jsp:useBean&gt;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动作对一个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bean</a:t>
            </a: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声明两次。</a:t>
            </a:r>
            <a:endParaRPr lang="zh-CN" altLang="en-US" sz="24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zh-CN" altLang="zh-CN" sz="3600" dirty="0">
                <a:latin typeface="黑体" panose="02010609060101010101" pitchFamily="49" charset="-122"/>
              </a:rPr>
              <a:t>4.1  JSP</a:t>
            </a:r>
            <a:r>
              <a:rPr lang="zh-CN" altLang="en-US" sz="3600" dirty="0">
                <a:latin typeface="黑体" panose="02010609060101010101" pitchFamily="49" charset="-122"/>
              </a:rPr>
              <a:t>语法概述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9218" name="内容占位符 2"/>
          <p:cNvSpPr>
            <a:spLocks noGrp="1"/>
          </p:cNvSpPr>
          <p:nvPr>
            <p:ph idx="4294967295"/>
          </p:nvPr>
        </p:nvSpPr>
        <p:spPr>
          <a:xfrm>
            <a:off x="38100" y="984250"/>
            <a:ext cx="9109075" cy="5830888"/>
          </a:xfrm>
          <a:ln/>
        </p:spPr>
        <p:txBody>
          <a:bodyPr vert="horz" wrap="square" lIns="91440" tIns="45720" rIns="91440" bIns="45720" anchor="t"/>
          <a:p>
            <a:pPr algn="just"/>
            <a:r>
              <a:rPr lang="en-US" altLang="zh-CN" dirty="0"/>
              <a:t>4.1.1  JSP</a:t>
            </a:r>
            <a:r>
              <a:rPr lang="zh-CN" altLang="en-US" dirty="0"/>
              <a:t>脚本元素</a:t>
            </a:r>
            <a:endParaRPr lang="zh-CN" altLang="en-US" dirty="0"/>
          </a:p>
          <a:p>
            <a:pPr algn="just"/>
            <a:r>
              <a:rPr lang="en-US" altLang="zh-CN" dirty="0"/>
              <a:t>4.1.2  JSP</a:t>
            </a:r>
            <a:r>
              <a:rPr lang="zh-CN" altLang="en-US" dirty="0"/>
              <a:t>指令</a:t>
            </a:r>
            <a:endParaRPr lang="zh-CN" altLang="en-US" dirty="0"/>
          </a:p>
          <a:p>
            <a:pPr algn="just"/>
            <a:r>
              <a:rPr lang="en-US" altLang="zh-CN" dirty="0"/>
              <a:t>4.1.3  JSP</a:t>
            </a:r>
            <a:r>
              <a:rPr lang="zh-CN" altLang="en-US" dirty="0"/>
              <a:t>动作</a:t>
            </a:r>
            <a:endParaRPr lang="zh-CN" altLang="en-US" dirty="0"/>
          </a:p>
          <a:p>
            <a:pPr algn="just"/>
            <a:r>
              <a:rPr lang="en-US" altLang="zh-CN" dirty="0"/>
              <a:t>4.1.4  </a:t>
            </a:r>
            <a:r>
              <a:rPr lang="zh-CN" altLang="en-US" dirty="0"/>
              <a:t>表达式语言</a:t>
            </a:r>
            <a:endParaRPr lang="zh-CN" altLang="en-US" dirty="0"/>
          </a:p>
          <a:p>
            <a:pPr algn="just"/>
            <a:r>
              <a:rPr lang="en-US" altLang="zh-CN" dirty="0"/>
              <a:t>4.1.5  JSP</a:t>
            </a:r>
            <a:r>
              <a:rPr lang="zh-CN" altLang="en-US" dirty="0"/>
              <a:t>注释</a:t>
            </a:r>
            <a:endParaRPr lang="zh-CN" altLang="en-US" sz="2800" dirty="0"/>
          </a:p>
          <a:p>
            <a:pPr>
              <a:buNone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 idx="4294967295"/>
          </p:nvPr>
        </p:nvSpPr>
        <p:spPr>
          <a:xfrm>
            <a:off x="428625" y="260350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4.3  </a:t>
            </a:r>
            <a:r>
              <a:rPr lang="zh-CN" altLang="en-US" sz="3600" dirty="0">
                <a:latin typeface="黑体" panose="02010609060101010101" pitchFamily="49" charset="-122"/>
              </a:rPr>
              <a:t>理解</a:t>
            </a:r>
            <a:r>
              <a:rPr lang="en-US" altLang="zh-CN" sz="3600" dirty="0">
                <a:latin typeface="黑体" panose="02010609060101010101" pitchFamily="49" charset="-122"/>
              </a:rPr>
              <a:t>page</a:t>
            </a:r>
            <a:r>
              <a:rPr lang="zh-CN" altLang="en-US" sz="3600" dirty="0">
                <a:latin typeface="黑体" panose="02010609060101010101" pitchFamily="49" charset="-122"/>
              </a:rPr>
              <a:t>指令属性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55298" name="内容占位符 2"/>
          <p:cNvSpPr>
            <a:spLocks noGrp="1"/>
          </p:cNvSpPr>
          <p:nvPr>
            <p:ph idx="4294967295"/>
          </p:nvPr>
        </p:nvSpPr>
        <p:spPr>
          <a:xfrm>
            <a:off x="36513" y="981075"/>
            <a:ext cx="9144000" cy="5929313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page</a:t>
            </a:r>
            <a:r>
              <a:rPr lang="zh-CN" altLang="en-US" dirty="0">
                <a:latin typeface="Courier New" panose="02070309020205020404" pitchFamily="49" charset="0"/>
              </a:rPr>
              <a:t>指令用于告诉容器关于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页面的总体特性，该指令适用于整个转换单元而不仅仅是它所声明的页面。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4-3  page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指令的常用属性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39940" name="Group 4"/>
          <p:cNvGraphicFramePr>
            <a:graphicFrameLocks noGrp="1"/>
          </p:cNvGraphicFramePr>
          <p:nvPr/>
        </p:nvGraphicFramePr>
        <p:xfrm>
          <a:off x="357188" y="2714625"/>
          <a:ext cx="8786813" cy="3143250"/>
        </p:xfrm>
        <a:graphic>
          <a:graphicData uri="http://schemas.openxmlformats.org/drawingml/2006/table">
            <a:tbl>
              <a:tblPr/>
              <a:tblGrid>
                <a:gridCol w="1544638"/>
                <a:gridCol w="4162425"/>
                <a:gridCol w="307975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属性名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说明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默认值</a:t>
                      </a:r>
                      <a:endParaRPr kumimoji="0" 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858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import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导入在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页面中使用的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类和接口，其间用逗号分隔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java.lang.*;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javax.servlet.*;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javax.servlet.jsp.*;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javax.servlet.http.*;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652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contentType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指定输出的内容类型和字符集</a:t>
                      </a:r>
                      <a:endParaRPr kumimoji="0" 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text/html;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charset=ISO-8859-1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4905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pageEncoding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文件的字符编码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ISO-8859-1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642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session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用布尔值指定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页面是否参加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HTTP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会话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细黑" panose="02010600040101010101" pitchFamily="2" charset="-122"/>
                          <a:ea typeface="华文细黑" panose="0201060004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幼圆" panose="02010509060101010101" pitchFamily="49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17" name="Group 57"/>
          <p:cNvGraphicFramePr>
            <a:graphicFrameLocks noGrp="1"/>
          </p:cNvGraphicFramePr>
          <p:nvPr>
            <p:ph idx="1"/>
          </p:nvPr>
        </p:nvGraphicFramePr>
        <p:xfrm>
          <a:off x="0" y="763588"/>
          <a:ext cx="9144000" cy="5970588"/>
        </p:xfrm>
        <a:graphic>
          <a:graphicData uri="http://schemas.openxmlformats.org/drawingml/2006/table">
            <a:tbl>
              <a:tblPr/>
              <a:tblGrid>
                <a:gridCol w="1622425"/>
                <a:gridCol w="4806950"/>
                <a:gridCol w="2714625"/>
              </a:tblGrid>
              <a:tr h="8230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errorPage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用相对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URL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指定另一个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页面用来处理当前页面的错误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null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554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isErrorPage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用一个布尔值指定当前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页面是否用来处理错误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false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4889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language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指定容器支持的脚本语言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java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123514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extends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任何合法的实现了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javax.servlet.jsp.jspPage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接口的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与实现有关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5143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buffer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指定输出缓冲区的大小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与实现有关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5016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autoFlush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指定是否当缓冲区满时自动刷新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40007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info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关于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JSP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页面的任何文本信息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与实现有关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  <a:tr h="3587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isThreadSafe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指定页面是否同时为多个请求服务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EC"/>
                    </a:solidFill>
                  </a:tcPr>
                </a:tc>
              </a:tr>
              <a:tr h="8230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isELIgnored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指定是否在此转换单元中对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表达式求值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若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web.xml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采用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Servlet 2.4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格式，默认值为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true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标题 1"/>
          <p:cNvSpPr>
            <a:spLocks noGrp="1"/>
          </p:cNvSpPr>
          <p:nvPr>
            <p:ph type="title" idx="4294967295"/>
          </p:nvPr>
        </p:nvSpPr>
        <p:spPr>
          <a:xfrm>
            <a:off x="500063" y="500063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4.3.1  import</a:t>
            </a:r>
            <a:r>
              <a:rPr lang="zh-CN" altLang="en-US" sz="3600" dirty="0">
                <a:latin typeface="黑体" panose="02010609060101010101" pitchFamily="49" charset="-122"/>
              </a:rPr>
              <a:t>属性</a:t>
            </a:r>
            <a:br>
              <a:rPr lang="zh-CN" altLang="en-US" sz="3600" b="1" dirty="0"/>
            </a:br>
            <a:endParaRPr lang="zh-CN" altLang="en-US" dirty="0"/>
          </a:p>
        </p:txBody>
      </p:sp>
      <p:sp>
        <p:nvSpPr>
          <p:cNvPr id="57346" name="内容占位符 2"/>
          <p:cNvSpPr>
            <a:spLocks noGrp="1"/>
          </p:cNvSpPr>
          <p:nvPr>
            <p:ph idx="4294967295"/>
          </p:nvPr>
        </p:nvSpPr>
        <p:spPr>
          <a:xfrm>
            <a:off x="107950" y="1052513"/>
            <a:ext cx="8856663" cy="5689600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import</a:t>
            </a:r>
            <a:r>
              <a:rPr lang="zh-CN" altLang="en-US" dirty="0">
                <a:latin typeface="Courier New" panose="02070309020205020404" pitchFamily="49" charset="0"/>
              </a:rPr>
              <a:t>属性的功能类似于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程序的</a:t>
            </a:r>
            <a:r>
              <a:rPr lang="en-US" altLang="zh-CN" dirty="0">
                <a:latin typeface="Courier New" panose="02070309020205020404" pitchFamily="49" charset="0"/>
              </a:rPr>
              <a:t>import</a:t>
            </a:r>
            <a:r>
              <a:rPr lang="zh-CN" altLang="en-US" dirty="0">
                <a:latin typeface="Courier New" panose="02070309020205020404" pitchFamily="49" charset="0"/>
              </a:rPr>
              <a:t>语句，它是将</a:t>
            </a:r>
            <a:r>
              <a:rPr lang="en-US" altLang="zh-CN" dirty="0">
                <a:latin typeface="Courier New" panose="02070309020205020404" pitchFamily="49" charset="0"/>
              </a:rPr>
              <a:t>import</a:t>
            </a:r>
            <a:r>
              <a:rPr lang="zh-CN" altLang="en-US" dirty="0">
                <a:latin typeface="Courier New" panose="02070309020205020404" pitchFamily="49" charset="0"/>
              </a:rPr>
              <a:t>属性值指定的类导入到页面中。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在转换阶段，容器对使用</a:t>
            </a:r>
            <a:r>
              <a:rPr lang="en-US" altLang="zh-CN" dirty="0">
                <a:latin typeface="Courier New" panose="02070309020205020404" pitchFamily="49" charset="0"/>
              </a:rPr>
              <a:t>import</a:t>
            </a:r>
            <a:r>
              <a:rPr lang="zh-CN" altLang="en-US" dirty="0">
                <a:latin typeface="Courier New" panose="02070309020205020404" pitchFamily="49" charset="0"/>
              </a:rPr>
              <a:t>属性声明的每个包都转换成页面实现类的一个</a:t>
            </a:r>
            <a:r>
              <a:rPr lang="en-US" altLang="zh-CN" dirty="0">
                <a:latin typeface="Courier New" panose="02070309020205020404" pitchFamily="49" charset="0"/>
              </a:rPr>
              <a:t>import</a:t>
            </a:r>
            <a:r>
              <a:rPr lang="zh-CN" altLang="en-US" dirty="0">
                <a:latin typeface="Courier New" panose="02070309020205020404" pitchFamily="49" charset="0"/>
              </a:rPr>
              <a:t>语句。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可以在一个</a:t>
            </a:r>
            <a:r>
              <a:rPr lang="en-US" altLang="zh-CN" dirty="0">
                <a:latin typeface="Courier New" panose="02070309020205020404" pitchFamily="49" charset="0"/>
              </a:rPr>
              <a:t>import</a:t>
            </a:r>
            <a:r>
              <a:rPr lang="zh-CN" altLang="en-US" dirty="0">
                <a:latin typeface="Courier New" panose="02070309020205020404" pitchFamily="49" charset="0"/>
              </a:rPr>
              <a:t>属性中导入多个包，包名用逗号分开即可：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fr-FR" altLang="en-US" sz="2800" dirty="0"/>
              <a:t>   </a:t>
            </a:r>
            <a:r>
              <a:rPr lang="fr-FR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page import="java.util.*, java.io.*,            java.text.*,com.demo.*"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标题 1"/>
          <p:cNvSpPr>
            <a:spLocks noGrp="1"/>
          </p:cNvSpPr>
          <p:nvPr>
            <p:ph type="title" idx="4294967295"/>
          </p:nvPr>
        </p:nvSpPr>
        <p:spPr>
          <a:xfrm>
            <a:off x="468313" y="203200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4.3.1  import</a:t>
            </a:r>
            <a:r>
              <a:rPr lang="zh-CN" altLang="en-US" sz="3600" dirty="0">
                <a:latin typeface="黑体" panose="02010609060101010101" pitchFamily="49" charset="-122"/>
              </a:rPr>
              <a:t>属性</a:t>
            </a:r>
            <a:endParaRPr lang="zh-CN" altLang="en-US" dirty="0"/>
          </a:p>
        </p:txBody>
      </p:sp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785225" cy="5689600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为了增强代码可读性也可以使用多个</a:t>
            </a:r>
            <a:r>
              <a:rPr lang="en-US" altLang="zh-CN" dirty="0">
                <a:latin typeface="Courier New" panose="02070309020205020404" pitchFamily="49" charset="0"/>
              </a:rPr>
              <a:t>page</a:t>
            </a:r>
            <a:r>
              <a:rPr lang="zh-CN" altLang="en-US" dirty="0">
                <a:latin typeface="Courier New" panose="02070309020205020404" pitchFamily="49" charset="0"/>
              </a:rPr>
              <a:t>指令，如上面的</a:t>
            </a:r>
            <a:r>
              <a:rPr lang="en-US" altLang="zh-CN" dirty="0">
                <a:latin typeface="Courier New" panose="02070309020205020404" pitchFamily="49" charset="0"/>
              </a:rPr>
              <a:t>page</a:t>
            </a:r>
            <a:r>
              <a:rPr lang="zh-CN" altLang="en-US" dirty="0">
                <a:latin typeface="Courier New" panose="02070309020205020404" pitchFamily="49" charset="0"/>
              </a:rPr>
              <a:t>指令也可以写成：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fr-FR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fr-FR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&lt;%@ page import="java.util.*"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fr-FR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&lt;%@ page import="java.io.*"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fr-FR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&lt;%@ page import="java.text.*"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内容占位符 2"/>
          <p:cNvSpPr>
            <a:spLocks noGrp="1"/>
          </p:cNvSpPr>
          <p:nvPr>
            <p:ph idx="4294967295"/>
          </p:nvPr>
        </p:nvSpPr>
        <p:spPr>
          <a:xfrm>
            <a:off x="323850" y="1052513"/>
            <a:ext cx="8424863" cy="525621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由于在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程序中</a:t>
            </a:r>
            <a:r>
              <a:rPr lang="en-US" altLang="zh-CN" dirty="0">
                <a:latin typeface="Courier New" panose="02070309020205020404" pitchFamily="49" charset="0"/>
              </a:rPr>
              <a:t>import</a:t>
            </a:r>
            <a:r>
              <a:rPr lang="zh-CN" altLang="en-US" dirty="0">
                <a:latin typeface="Courier New" panose="02070309020205020404" pitchFamily="49" charset="0"/>
              </a:rPr>
              <a:t>语句的顺序是没有关系的，因此这里</a:t>
            </a:r>
            <a:r>
              <a:rPr lang="en-US" altLang="zh-CN" dirty="0">
                <a:latin typeface="Courier New" panose="02070309020205020404" pitchFamily="49" charset="0"/>
              </a:rPr>
              <a:t>import</a:t>
            </a:r>
            <a:r>
              <a:rPr lang="zh-CN" altLang="en-US" dirty="0">
                <a:latin typeface="Courier New" panose="02070309020205020404" pitchFamily="49" charset="0"/>
              </a:rPr>
              <a:t>属性的顺序也没有关系。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容器总是导入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java.lang.*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javax.servlet.*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javax.servlet.http.*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javax.servlet.jsp.*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zh-CN" altLang="en-US" dirty="0">
                <a:latin typeface="Courier New" panose="02070309020205020404" pitchFamily="49" charset="0"/>
              </a:rPr>
              <a:t>包，所以不必明确地导入它们。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4" name="标题 1"/>
          <p:cNvSpPr/>
          <p:nvPr/>
        </p:nvSpPr>
        <p:spPr>
          <a:xfrm>
            <a:off x="468313" y="203200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4.3.1  import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zh-CN" altLang="en-US" sz="40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标题 1"/>
          <p:cNvSpPr>
            <a:spLocks noGrp="1"/>
          </p:cNvSpPr>
          <p:nvPr>
            <p:ph type="title" idx="4294967295"/>
          </p:nvPr>
        </p:nvSpPr>
        <p:spPr>
          <a:xfrm>
            <a:off x="396875" y="190500"/>
            <a:ext cx="8207375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4.3.2 contentType</a:t>
            </a:r>
            <a:r>
              <a:rPr lang="zh-CN" altLang="en-US" sz="3600" dirty="0">
                <a:latin typeface="黑体" panose="02010609060101010101" pitchFamily="49" charset="-122"/>
              </a:rPr>
              <a:t>和</a:t>
            </a:r>
            <a:r>
              <a:rPr lang="en-US" altLang="zh-CN" sz="3600" dirty="0">
                <a:latin typeface="黑体" panose="02010609060101010101" pitchFamily="49" charset="-122"/>
              </a:rPr>
              <a:t>pageEncoding</a:t>
            </a:r>
            <a:r>
              <a:rPr lang="zh-CN" altLang="en-US" sz="3600" dirty="0">
                <a:latin typeface="黑体" panose="02010609060101010101" pitchFamily="49" charset="-122"/>
              </a:rPr>
              <a:t>属性</a:t>
            </a:r>
            <a:endParaRPr lang="zh-CN" altLang="en-US" sz="3600" dirty="0"/>
          </a:p>
        </p:txBody>
      </p:sp>
      <p:sp>
        <p:nvSpPr>
          <p:cNvPr id="60418" name="内容占位符 2"/>
          <p:cNvSpPr>
            <a:spLocks noGrp="1"/>
          </p:cNvSpPr>
          <p:nvPr>
            <p:ph idx="4294967295"/>
          </p:nvPr>
        </p:nvSpPr>
        <p:spPr>
          <a:xfrm>
            <a:off x="179388" y="1052513"/>
            <a:ext cx="8785225" cy="5805487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contentType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用来指定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页面输出的</a:t>
            </a:r>
            <a:r>
              <a:rPr lang="en-US" altLang="zh-CN" dirty="0">
                <a:latin typeface="Courier New" panose="02070309020205020404" pitchFamily="49" charset="0"/>
              </a:rPr>
              <a:t>MIME</a:t>
            </a:r>
            <a:r>
              <a:rPr lang="zh-CN" altLang="en-US" dirty="0">
                <a:latin typeface="Courier New" panose="02070309020205020404" pitchFamily="49" charset="0"/>
              </a:rPr>
              <a:t>类型和字符集，</a:t>
            </a:r>
            <a:r>
              <a:rPr lang="en-US" altLang="zh-CN" dirty="0">
                <a:latin typeface="Courier New" panose="02070309020205020404" pitchFamily="49" charset="0"/>
              </a:rPr>
              <a:t>MIME</a:t>
            </a:r>
            <a:r>
              <a:rPr lang="zh-CN" altLang="en-US" dirty="0">
                <a:latin typeface="Courier New" panose="02070309020205020404" pitchFamily="49" charset="0"/>
              </a:rPr>
              <a:t>类型的默认值是</a:t>
            </a:r>
            <a:r>
              <a:rPr lang="en-US" altLang="zh-CN" dirty="0">
                <a:latin typeface="Courier New" panose="02070309020205020404" pitchFamily="49" charset="0"/>
              </a:rPr>
              <a:t>text/html</a:t>
            </a:r>
            <a:r>
              <a:rPr lang="zh-CN" altLang="en-US" dirty="0">
                <a:latin typeface="Courier New" panose="02070309020205020404" pitchFamily="49" charset="0"/>
              </a:rPr>
              <a:t>，字符集的默认值是</a:t>
            </a:r>
            <a:r>
              <a:rPr lang="en-US" altLang="zh-CN" dirty="0">
                <a:latin typeface="Courier New" panose="02070309020205020404" pitchFamily="49" charset="0"/>
              </a:rPr>
              <a:t>ISO-8859-1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r>
              <a:rPr lang="en-US" altLang="zh-CN" dirty="0">
                <a:latin typeface="Courier New" panose="02070309020205020404" pitchFamily="49" charset="0"/>
              </a:rPr>
              <a:t>MIME</a:t>
            </a:r>
            <a:r>
              <a:rPr lang="zh-CN" altLang="en-US" dirty="0">
                <a:latin typeface="Courier New" panose="02070309020205020404" pitchFamily="49" charset="0"/>
              </a:rPr>
              <a:t>类型和字符集之间用分号分隔，如下所示。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fr-FR" altLang="en-US" dirty="0">
                <a:latin typeface="Arial" panose="020B0604020202020204" pitchFamily="34" charset="0"/>
              </a:rPr>
              <a:t>  </a:t>
            </a:r>
            <a:r>
              <a:rPr lang="fr-FR" altLang="en-US" dirty="0">
                <a:solidFill>
                  <a:srgbClr val="FF3300"/>
                </a:solidFill>
                <a:latin typeface="Arial" panose="020B0604020202020204" pitchFamily="34" charset="0"/>
              </a:rPr>
              <a:t>&lt;%@ page contentType="text/html;charset =ISO-8859-1" %&gt;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如果页面需要显示中文，字符集应该指定为</a:t>
            </a:r>
            <a:r>
              <a:rPr lang="fr-FR" altLang="en-US" dirty="0">
                <a:latin typeface="Courier New" panose="02070309020205020404" pitchFamily="49" charset="0"/>
              </a:rPr>
              <a:t>UTF-8</a:t>
            </a:r>
            <a:r>
              <a:rPr lang="zh-CN" altLang="en-US" dirty="0">
                <a:latin typeface="Courier New" panose="02070309020205020404" pitchFamily="49" charset="0"/>
              </a:rPr>
              <a:t>，如下所示。</a:t>
            </a:r>
            <a:endParaRPr lang="en-US" altLang="zh-CN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fr-FR" altLang="en-US" sz="2800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&lt;%@ page contentType="text/html;charset=UTF-8" %&gt;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内容占位符 2"/>
          <p:cNvSpPr>
            <a:spLocks noGrp="1"/>
          </p:cNvSpPr>
          <p:nvPr>
            <p:ph idx="4294967295"/>
          </p:nvPr>
        </p:nvSpPr>
        <p:spPr>
          <a:xfrm>
            <a:off x="250825" y="1052513"/>
            <a:ext cx="8713788" cy="5732462"/>
          </a:xfrm>
          <a:ln/>
        </p:spPr>
        <p:txBody>
          <a:bodyPr vert="horz" wrap="square" lIns="91440" tIns="45720" rIns="91440" bIns="45720" anchor="t"/>
          <a:p>
            <a:r>
              <a:rPr lang="fr-FR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pageEncoding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指定</a:t>
            </a:r>
            <a:r>
              <a:rPr lang="fr-FR" altLang="en-US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页面的字符编码，它的默认值为</a:t>
            </a:r>
            <a:r>
              <a:rPr lang="fr-FR" altLang="en-US" dirty="0">
                <a:latin typeface="Courier New" panose="02070309020205020404" pitchFamily="49" charset="0"/>
              </a:rPr>
              <a:t>ISO-8859-1</a:t>
            </a:r>
            <a:r>
              <a:rPr lang="zh-CN" altLang="en-US" dirty="0">
                <a:latin typeface="Courier New" panose="02070309020205020404" pitchFamily="49" charset="0"/>
              </a:rPr>
              <a:t>。如果设置了该属性，则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页面使用该属性设置的字符集编码；如果没有设置这个属性，则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页面使用</a:t>
            </a:r>
            <a:r>
              <a:rPr lang="en-US" altLang="zh-CN" dirty="0">
                <a:latin typeface="Courier New" panose="02070309020205020404" pitchFamily="49" charset="0"/>
              </a:rPr>
              <a:t>contentType</a:t>
            </a:r>
            <a:r>
              <a:rPr lang="zh-CN" altLang="en-US" dirty="0">
                <a:latin typeface="Courier New" panose="02070309020205020404" pitchFamily="49" charset="0"/>
              </a:rPr>
              <a:t>属性指定的字符集。如果页面中含有中文，应该将该属性值指定为</a:t>
            </a:r>
            <a:r>
              <a:rPr lang="en-US" altLang="zh-CN" dirty="0">
                <a:latin typeface="Courier New" panose="02070309020205020404" pitchFamily="49" charset="0"/>
              </a:rPr>
              <a:t>UTF-8</a:t>
            </a:r>
            <a:r>
              <a:rPr lang="zh-CN" altLang="en-US" dirty="0">
                <a:latin typeface="Courier New" panose="02070309020205020404" pitchFamily="49" charset="0"/>
              </a:rPr>
              <a:t>，如下：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&lt;%@ page pageEncoding="UTF-8" %&gt;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61442" name="标题 1"/>
          <p:cNvSpPr/>
          <p:nvPr/>
        </p:nvSpPr>
        <p:spPr>
          <a:xfrm>
            <a:off x="396875" y="190500"/>
            <a:ext cx="8207375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4.3.2 contentType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pageEncoding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zh-CN" altLang="en-US" sz="36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内容占位符 2"/>
          <p:cNvSpPr>
            <a:spLocks noGrp="1"/>
          </p:cNvSpPr>
          <p:nvPr>
            <p:ph idx="4294967295"/>
          </p:nvPr>
        </p:nvSpPr>
        <p:spPr>
          <a:xfrm>
            <a:off x="395288" y="1196975"/>
            <a:ext cx="8353425" cy="5327650"/>
          </a:xfrm>
          <a:ln/>
        </p:spPr>
        <p:txBody>
          <a:bodyPr vert="horz" wrap="square" lIns="91440" tIns="45720" rIns="91440" bIns="45720" anchor="t"/>
          <a:p>
            <a:r>
              <a:rPr lang="en-US" altLang="zh-CN" sz="2400" dirty="0"/>
              <a:t>1.windows-&gt;Preferences </a:t>
            </a:r>
            <a:r>
              <a:rPr lang="zh-CN" altLang="en-US" sz="2400" dirty="0"/>
              <a:t>打开</a:t>
            </a:r>
            <a:r>
              <a:rPr lang="en-US" altLang="zh-CN" sz="2400" dirty="0"/>
              <a:t>"</a:t>
            </a:r>
            <a:r>
              <a:rPr lang="zh-CN" altLang="en-US" sz="2400" dirty="0"/>
              <a:t>首选项</a:t>
            </a:r>
            <a:r>
              <a:rPr lang="en-US" altLang="zh-CN" sz="2400" dirty="0"/>
              <a:t>"</a:t>
            </a:r>
            <a:r>
              <a:rPr lang="zh-CN" altLang="en-US" sz="2400" dirty="0"/>
              <a:t>对话框；</a:t>
            </a:r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选择</a:t>
            </a:r>
            <a:r>
              <a:rPr lang="en-US" altLang="zh-CN" sz="2400" dirty="0"/>
              <a:t>general-&gt;Workspace，</a:t>
            </a:r>
            <a:r>
              <a:rPr lang="zh-CN" altLang="en-US" sz="2400" dirty="0"/>
              <a:t>右侧</a:t>
            </a:r>
            <a:r>
              <a:rPr lang="en-US" altLang="zh-CN" sz="2400" dirty="0"/>
              <a:t>Text file encoding，</a:t>
            </a:r>
            <a:r>
              <a:rPr lang="zh-CN" altLang="en-US" sz="2400" dirty="0"/>
              <a:t>选择</a:t>
            </a:r>
            <a:r>
              <a:rPr lang="en-US" altLang="zh-CN" sz="2400" dirty="0"/>
              <a:t>Other，</a:t>
            </a:r>
            <a:r>
              <a:rPr lang="zh-CN" altLang="en-US" sz="2400" dirty="0"/>
              <a:t>改变为</a:t>
            </a:r>
            <a:r>
              <a:rPr lang="en-US" altLang="zh-CN" sz="2400" dirty="0"/>
              <a:t>UTF-8。</a:t>
            </a:r>
            <a:endParaRPr lang="en-US" altLang="zh-CN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选择</a:t>
            </a:r>
            <a:r>
              <a:rPr lang="en-US" altLang="zh-CN" sz="2400" dirty="0"/>
              <a:t>Web</a:t>
            </a:r>
            <a:r>
              <a:rPr lang="zh-CN" altLang="en-US" sz="2400" dirty="0"/>
              <a:t>，分别打开</a:t>
            </a:r>
            <a:r>
              <a:rPr lang="en-US" altLang="zh-CN" sz="2400" dirty="0"/>
              <a:t>CSS、HTML、JSP、JavaScript、XML</a:t>
            </a:r>
            <a:r>
              <a:rPr lang="zh-CN" altLang="en-US" sz="2400" dirty="0"/>
              <a:t>等设置为</a:t>
            </a:r>
            <a:r>
              <a:rPr lang="en-US" altLang="zh-CN" sz="2400" dirty="0"/>
              <a:t>UTF-8。</a:t>
            </a:r>
            <a:endParaRPr lang="en-US" altLang="zh-CN" sz="2400" dirty="0"/>
          </a:p>
          <a:p>
            <a:endParaRPr lang="zh-CN" altLang="en-US" sz="2400" b="1" dirty="0">
              <a:solidFill>
                <a:srgbClr val="FF3300"/>
              </a:solidFill>
            </a:endParaRPr>
          </a:p>
        </p:txBody>
      </p:sp>
      <p:sp>
        <p:nvSpPr>
          <p:cNvPr id="62466" name="标题 1"/>
          <p:cNvSpPr/>
          <p:nvPr/>
        </p:nvSpPr>
        <p:spPr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eclipse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UTF-8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设置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246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57563"/>
            <a:ext cx="5005388" cy="3198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246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63" y="3357563"/>
            <a:ext cx="4465637" cy="3252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2469" name="流程图: 过程 6"/>
          <p:cNvSpPr/>
          <p:nvPr/>
        </p:nvSpPr>
        <p:spPr>
          <a:xfrm>
            <a:off x="1285875" y="5572125"/>
            <a:ext cx="1428750" cy="714375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流程图: 过程 7"/>
          <p:cNvSpPr/>
          <p:nvPr/>
        </p:nvSpPr>
        <p:spPr>
          <a:xfrm>
            <a:off x="4643438" y="4786313"/>
            <a:ext cx="1428750" cy="1285875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1" name="流程图: 过程 8"/>
          <p:cNvSpPr/>
          <p:nvPr/>
        </p:nvSpPr>
        <p:spPr>
          <a:xfrm>
            <a:off x="6286500" y="4500563"/>
            <a:ext cx="2857500" cy="500062"/>
          </a:xfrm>
          <a:prstGeom prst="flowChartProcess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 idx="4294967295"/>
          </p:nvPr>
        </p:nvSpPr>
        <p:spPr>
          <a:xfrm>
            <a:off x="428625" y="428625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4.3.3  session</a:t>
            </a:r>
            <a:r>
              <a:rPr lang="zh-CN" altLang="en-US" sz="3600" dirty="0">
                <a:latin typeface="黑体" panose="02010609060101010101" pitchFamily="49" charset="-122"/>
              </a:rPr>
              <a:t>属性</a:t>
            </a:r>
            <a:br>
              <a:rPr lang="zh-CN" altLang="en-US" sz="3600" dirty="0">
                <a:latin typeface="黑体" panose="02010609060101010101" pitchFamily="49" charset="-122"/>
              </a:rPr>
            </a:b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4294967295"/>
          </p:nvPr>
        </p:nvSpPr>
        <p:spPr>
          <a:xfrm>
            <a:off x="0" y="928688"/>
            <a:ext cx="9144000" cy="5929312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session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指示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页面是否参加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会话，其默认值为</a:t>
            </a:r>
            <a:r>
              <a:rPr lang="en-US" altLang="zh-CN" dirty="0">
                <a:latin typeface="Courier New" panose="02070309020205020404" pitchFamily="49" charset="0"/>
              </a:rPr>
              <a:t>true</a:t>
            </a:r>
            <a:r>
              <a:rPr lang="zh-CN" altLang="en-US" dirty="0">
                <a:latin typeface="Courier New" panose="02070309020205020404" pitchFamily="49" charset="0"/>
              </a:rPr>
              <a:t>，在这种情况下容器将声明一个隐含变量</a:t>
            </a:r>
            <a:r>
              <a:rPr lang="en-US" altLang="zh-CN" dirty="0">
                <a:latin typeface="Courier New" panose="02070309020205020404" pitchFamily="49" charset="0"/>
              </a:rPr>
              <a:t>session</a:t>
            </a:r>
            <a:r>
              <a:rPr lang="zh-CN" altLang="en-US" dirty="0">
                <a:latin typeface="Courier New" panose="02070309020205020404" pitchFamily="49" charset="0"/>
              </a:rPr>
              <a:t>（将在</a:t>
            </a:r>
            <a:r>
              <a:rPr lang="en-US" altLang="zh-CN" dirty="0">
                <a:latin typeface="Courier New" panose="02070309020205020404" pitchFamily="49" charset="0"/>
              </a:rPr>
              <a:t>4.5</a:t>
            </a:r>
            <a:r>
              <a:rPr lang="zh-CN" altLang="en-US" dirty="0">
                <a:latin typeface="Courier New" panose="02070309020205020404" pitchFamily="49" charset="0"/>
              </a:rPr>
              <a:t>节学习更多的隐含变量）。如果不希望页面参加会话，可以明确地加入下面一行：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  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&lt;%@ page session = "false" %&gt;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 idx="4294967295"/>
          </p:nvPr>
        </p:nvSpPr>
        <p:spPr>
          <a:xfrm>
            <a:off x="500063" y="188913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4.3.4  errorPage</a:t>
            </a:r>
            <a:r>
              <a:rPr lang="zh-CN" altLang="en-US" sz="3600" dirty="0">
                <a:latin typeface="黑体" panose="02010609060101010101" pitchFamily="49" charset="-122"/>
              </a:rPr>
              <a:t>与</a:t>
            </a:r>
            <a:r>
              <a:rPr lang="en-US" altLang="zh-CN" sz="3600" dirty="0">
                <a:latin typeface="黑体" panose="02010609060101010101" pitchFamily="49" charset="-122"/>
              </a:rPr>
              <a:t>isErrorPage</a:t>
            </a:r>
            <a:r>
              <a:rPr lang="zh-CN" altLang="en-US" sz="3600" dirty="0">
                <a:latin typeface="黑体" panose="02010609060101010101" pitchFamily="49" charset="-122"/>
              </a:rPr>
              <a:t>属性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713787" cy="547211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在页面执行过程中，嵌入在页面中的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代码可能抛出异常。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规范定义了一种可以使错误处理代码与主页面代码分离的方法，从而提高异常处理机制的可重用性。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在该方法中，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页面使用</a:t>
            </a:r>
            <a:r>
              <a:rPr lang="en-US" altLang="zh-CN" dirty="0">
                <a:latin typeface="Courier New" panose="02070309020205020404" pitchFamily="49" charset="0"/>
              </a:rPr>
              <a:t>page</a:t>
            </a:r>
            <a:r>
              <a:rPr lang="zh-CN" altLang="en-US" dirty="0">
                <a:latin typeface="Courier New" panose="02070309020205020404" pitchFamily="49" charset="0"/>
              </a:rPr>
              <a:t>指令的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errorPage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将异常代理给另一个包含错误处理代码的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页面。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 idx="4294967295"/>
          </p:nvPr>
        </p:nvSpPr>
        <p:spPr>
          <a:xfrm>
            <a:off x="500063" y="188913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4.1.1  JSP</a:t>
            </a:r>
            <a:r>
              <a:rPr lang="zh-CN" altLang="en-US" sz="3600" dirty="0">
                <a:latin typeface="黑体" panose="02010609060101010101" pitchFamily="49" charset="-122"/>
              </a:rPr>
              <a:t>脚本元素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10242" name="内容占位符 2"/>
          <p:cNvSpPr>
            <a:spLocks noGrp="1"/>
          </p:cNvSpPr>
          <p:nvPr>
            <p:ph idx="4294967295"/>
          </p:nvPr>
        </p:nvSpPr>
        <p:spPr>
          <a:xfrm>
            <a:off x="323850" y="1196975"/>
            <a:ext cx="8640763" cy="5256213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页面中有三种脚本元素：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 lvl="1"/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声明</a:t>
            </a:r>
            <a:endParaRPr lang="zh-CN" altLang="en-US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小脚本</a:t>
            </a:r>
            <a:endParaRPr lang="zh-CN" altLang="en-US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JSP</a:t>
            </a:r>
            <a:r>
              <a:rPr lang="zh-CN" altLang="en-US" dirty="0">
                <a:solidFill>
                  <a:srgbClr val="FF3300"/>
                </a:solidFill>
                <a:ea typeface="宋体" panose="02010600030101010101" pitchFamily="2" charset="-122"/>
              </a:rPr>
              <a:t>表达式。</a:t>
            </a:r>
            <a:endParaRPr lang="en-US" altLang="zh-CN" dirty="0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 idx="4294967295"/>
          </p:nvPr>
        </p:nvSpPr>
        <p:spPr>
          <a:xfrm>
            <a:off x="500063" y="188913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4.3.4  errorPage</a:t>
            </a:r>
            <a:r>
              <a:rPr lang="zh-CN" altLang="en-US" sz="3600" dirty="0">
                <a:latin typeface="黑体" panose="02010609060101010101" pitchFamily="49" charset="-122"/>
              </a:rPr>
              <a:t>与</a:t>
            </a:r>
            <a:r>
              <a:rPr lang="en-US" altLang="zh-CN" sz="3600" dirty="0">
                <a:latin typeface="黑体" panose="02010609060101010101" pitchFamily="49" charset="-122"/>
              </a:rPr>
              <a:t>isErrorPage</a:t>
            </a:r>
            <a:r>
              <a:rPr lang="zh-CN" altLang="en-US" sz="3600" dirty="0">
                <a:latin typeface="黑体" panose="02010609060101010101" pitchFamily="49" charset="-122"/>
              </a:rPr>
              <a:t>属性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4294967295"/>
          </p:nvPr>
        </p:nvSpPr>
        <p:spPr>
          <a:xfrm>
            <a:off x="179388" y="1125538"/>
            <a:ext cx="8713787" cy="547211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程序</a:t>
            </a:r>
            <a:r>
              <a:rPr lang="en-US" altLang="zh-CN" dirty="0">
                <a:latin typeface="Courier New" panose="02070309020205020404" pitchFamily="49" charset="0"/>
              </a:rPr>
              <a:t>4.5</a:t>
            </a:r>
            <a:r>
              <a:rPr lang="zh-CN" altLang="en-US" dirty="0">
                <a:latin typeface="Courier New" panose="02070309020205020404" pitchFamily="49" charset="0"/>
              </a:rPr>
              <a:t>的</a:t>
            </a:r>
            <a:r>
              <a:rPr lang="en-US" altLang="zh-CN" dirty="0">
                <a:latin typeface="Courier New" panose="02070309020205020404" pitchFamily="49" charset="0"/>
              </a:rPr>
              <a:t>helloUser.jsp</a:t>
            </a:r>
            <a:r>
              <a:rPr lang="zh-CN" altLang="en-US" dirty="0">
                <a:latin typeface="Courier New" panose="02070309020205020404" pitchFamily="49" charset="0"/>
              </a:rPr>
              <a:t>页面中，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errorHandler.jsp</a:t>
            </a:r>
            <a:r>
              <a:rPr lang="zh-CN" altLang="en-US" dirty="0">
                <a:latin typeface="Courier New" panose="02070309020205020404" pitchFamily="49" charset="0"/>
              </a:rPr>
              <a:t>被指定为错误处理页面。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hlinkClick r:id="rId1" action="ppaction://hlinkfile"/>
              </a:rPr>
              <a:t>程序</a:t>
            </a:r>
            <a:r>
              <a:rPr lang="en-US" altLang="zh-CN" dirty="0">
                <a:latin typeface="Courier New" panose="02070309020205020404" pitchFamily="49" charset="0"/>
                <a:hlinkClick r:id="rId1" action="ppaction://hlinkfile"/>
              </a:rPr>
              <a:t>4.5  helloUser.jsp</a:t>
            </a:r>
            <a:endParaRPr lang="en-US" altLang="zh-CN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对该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页面的请求如果指定了</a:t>
            </a:r>
            <a:r>
              <a:rPr lang="en-US" altLang="zh-CN" dirty="0">
                <a:latin typeface="Courier New" panose="02070309020205020404" pitchFamily="49" charset="0"/>
              </a:rPr>
              <a:t>name</a:t>
            </a:r>
            <a:r>
              <a:rPr lang="zh-CN" altLang="en-US" dirty="0">
                <a:latin typeface="Courier New" panose="02070309020205020404" pitchFamily="49" charset="0"/>
              </a:rPr>
              <a:t>请求参数值，该页面将正常输出，如果没有指定</a:t>
            </a:r>
            <a:r>
              <a:rPr lang="en-US" altLang="zh-CN" dirty="0">
                <a:latin typeface="Courier New" panose="02070309020205020404" pitchFamily="49" charset="0"/>
              </a:rPr>
              <a:t>name</a:t>
            </a:r>
            <a:r>
              <a:rPr lang="zh-CN" altLang="en-US" dirty="0">
                <a:latin typeface="Courier New" panose="02070309020205020404" pitchFamily="49" charset="0"/>
              </a:rPr>
              <a:t>请求参数值，将抛出一个异常，但它本身并没有捕获异常，而是通过</a:t>
            </a:r>
            <a:r>
              <a:rPr lang="en-US" altLang="zh-CN" dirty="0">
                <a:latin typeface="Courier New" panose="02070309020205020404" pitchFamily="49" charset="0"/>
              </a:rPr>
              <a:t>errorPage</a:t>
            </a:r>
            <a:r>
              <a:rPr lang="zh-CN" altLang="en-US" dirty="0">
                <a:latin typeface="Courier New" panose="02070309020205020404" pitchFamily="49" charset="0"/>
              </a:rPr>
              <a:t>属性指示容器将错误处理代理给页面</a:t>
            </a:r>
            <a:r>
              <a:rPr lang="en-US" altLang="zh-CN" dirty="0">
                <a:latin typeface="Courier New" panose="02070309020205020404" pitchFamily="49" charset="0"/>
              </a:rPr>
              <a:t>errorHandler.jsp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内容占位符 2"/>
          <p:cNvSpPr>
            <a:spLocks noGrp="1"/>
          </p:cNvSpPr>
          <p:nvPr>
            <p:ph idx="4294967295"/>
          </p:nvPr>
        </p:nvSpPr>
        <p:spPr>
          <a:xfrm>
            <a:off x="250825" y="1196975"/>
            <a:ext cx="8642350" cy="5184775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latin typeface="Courier New" panose="02070309020205020404" pitchFamily="49" charset="0"/>
              </a:rPr>
              <a:t>errorPage</a:t>
            </a:r>
            <a:r>
              <a:rPr lang="zh-CN" altLang="en-US" dirty="0">
                <a:latin typeface="Courier New" panose="02070309020205020404" pitchFamily="49" charset="0"/>
              </a:rPr>
              <a:t>的属性值不必是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页面，它也可以是静态的</a:t>
            </a:r>
            <a:r>
              <a:rPr lang="en-US" altLang="zh-CN" dirty="0">
                <a:latin typeface="Courier New" panose="02070309020205020404" pitchFamily="49" charset="0"/>
              </a:rPr>
              <a:t>HTML</a:t>
            </a:r>
            <a:r>
              <a:rPr lang="zh-CN" altLang="en-US" dirty="0">
                <a:latin typeface="Courier New" panose="02070309020205020404" pitchFamily="49" charset="0"/>
              </a:rPr>
              <a:t>页面，例如：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&lt;%@ page errorPage="errorHandler.html" %&gt;</a:t>
            </a:r>
            <a:endParaRPr lang="zh-CN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显然，在</a:t>
            </a:r>
            <a:r>
              <a:rPr lang="en-US" altLang="zh-CN" dirty="0">
                <a:latin typeface="Courier New" panose="02070309020205020404" pitchFamily="49" charset="0"/>
              </a:rPr>
              <a:t>errorHandler.html</a:t>
            </a:r>
            <a:r>
              <a:rPr lang="zh-CN" altLang="en-US" dirty="0">
                <a:latin typeface="Courier New" panose="02070309020205020404" pitchFamily="49" charset="0"/>
              </a:rPr>
              <a:t>文件中不能编写小脚本或表达式产生动态信息。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66562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4.3.4  errorPage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isErrorPage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内容占位符 2"/>
          <p:cNvSpPr>
            <a:spLocks noGrp="1"/>
          </p:cNvSpPr>
          <p:nvPr>
            <p:ph idx="4294967295"/>
          </p:nvPr>
        </p:nvSpPr>
        <p:spPr>
          <a:xfrm>
            <a:off x="250825" y="1196975"/>
            <a:ext cx="8642350" cy="5040313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isErrorPage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指定当前页面是否作为其他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页面的错误处理页面。</a:t>
            </a:r>
            <a:r>
              <a:rPr lang="en-US" altLang="zh-CN" dirty="0">
                <a:latin typeface="Courier New" panose="02070309020205020404" pitchFamily="49" charset="0"/>
              </a:rPr>
              <a:t>isErrorPage</a:t>
            </a:r>
            <a:r>
              <a:rPr lang="zh-CN" altLang="en-US" dirty="0">
                <a:latin typeface="Courier New" panose="02070309020205020404" pitchFamily="49" charset="0"/>
              </a:rPr>
              <a:t>属性的默认值为</a:t>
            </a:r>
            <a:r>
              <a:rPr lang="en-US" altLang="zh-CN" dirty="0">
                <a:latin typeface="Courier New" panose="02070309020205020404" pitchFamily="49" charset="0"/>
              </a:rPr>
              <a:t>false</a:t>
            </a:r>
            <a:r>
              <a:rPr lang="zh-CN" altLang="en-US" dirty="0">
                <a:latin typeface="Courier New" panose="02070309020205020404" pitchFamily="49" charset="0"/>
              </a:rPr>
              <a:t>。如上例使用的</a:t>
            </a:r>
            <a:r>
              <a:rPr lang="en-US" altLang="zh-CN" dirty="0">
                <a:latin typeface="Courier New" panose="02070309020205020404" pitchFamily="49" charset="0"/>
              </a:rPr>
              <a:t>errorHandler.jsp</a:t>
            </a:r>
            <a:r>
              <a:rPr lang="zh-CN" altLang="en-US" dirty="0">
                <a:latin typeface="Courier New" panose="02070309020205020404" pitchFamily="49" charset="0"/>
              </a:rPr>
              <a:t>页面中该属性必须明确设置为</a:t>
            </a:r>
            <a:r>
              <a:rPr lang="en-US" altLang="zh-CN" dirty="0">
                <a:latin typeface="Courier New" panose="02070309020205020404" pitchFamily="49" charset="0"/>
              </a:rPr>
              <a:t>true</a:t>
            </a:r>
            <a:r>
              <a:rPr lang="zh-CN" altLang="en-US" dirty="0">
                <a:latin typeface="Courier New" panose="02070309020205020404" pitchFamily="49" charset="0"/>
              </a:rPr>
              <a:t>，如下所示。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hlinkClick r:id="rId1" action="ppaction://hlinkfile"/>
              </a:rPr>
              <a:t>程序</a:t>
            </a:r>
            <a:r>
              <a:rPr lang="en-US" altLang="zh-CN" dirty="0">
                <a:latin typeface="Courier New" panose="02070309020205020404" pitchFamily="49" charset="0"/>
                <a:hlinkClick r:id="rId1" action="ppaction://hlinkfile"/>
              </a:rPr>
              <a:t>4.6  errorHandler.jsp</a:t>
            </a:r>
            <a:endParaRPr lang="en-US" altLang="zh-CN" dirty="0">
              <a:latin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67586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4.3.4  errorPage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isErrorPage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内容占位符 2"/>
          <p:cNvSpPr>
            <a:spLocks noGrp="1"/>
          </p:cNvSpPr>
          <p:nvPr>
            <p:ph idx="4294967295"/>
          </p:nvPr>
        </p:nvSpPr>
        <p:spPr>
          <a:xfrm>
            <a:off x="323850" y="1196975"/>
            <a:ext cx="8569325" cy="5400675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在这种情况下，容器在页面实现类中声明一个名为</a:t>
            </a:r>
            <a:r>
              <a:rPr lang="en-US" altLang="zh-CN" dirty="0">
                <a:latin typeface="Courier New" panose="02070309020205020404" pitchFamily="49" charset="0"/>
              </a:rPr>
              <a:t>exception</a:t>
            </a:r>
            <a:r>
              <a:rPr lang="zh-CN" altLang="en-US" dirty="0">
                <a:latin typeface="Courier New" panose="02070309020205020404" pitchFamily="49" charset="0"/>
              </a:rPr>
              <a:t>的隐含变量。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注意，该页面仅从异常对象中检索信息并产生适当的错误消息。因为该页面没有实现任何业务逻辑，所以可以被不同的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页面重用。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一般来说，为所有的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页面中指定一个错误页面是一个良好的编程习惯，这可以防止在客户端显示不希望的错误消息。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68610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4.3.4  errorPage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isErrorPage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642350" cy="5399087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注意：</a:t>
            </a:r>
            <a:r>
              <a:rPr lang="zh-CN" altLang="en-US" dirty="0">
                <a:latin typeface="Courier New" panose="02070309020205020404" pitchFamily="49" charset="0"/>
              </a:rPr>
              <a:t>如果不带参数请求</a:t>
            </a:r>
            <a:r>
              <a:rPr lang="en-US" altLang="zh-CN" dirty="0">
                <a:latin typeface="Courier New" panose="02070309020205020404" pitchFamily="49" charset="0"/>
              </a:rPr>
              <a:t>helloUser.jsp</a:t>
            </a:r>
            <a:r>
              <a:rPr lang="zh-CN" altLang="en-US" dirty="0">
                <a:latin typeface="Courier New" panose="02070309020205020404" pitchFamily="49" charset="0"/>
              </a:rPr>
              <a:t>页面，浏览器可能显示“无法显示网页”的页面。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此时，可以打开“工具”菜单的“</a:t>
            </a:r>
            <a:r>
              <a:rPr lang="en-US" altLang="zh-CN" dirty="0">
                <a:latin typeface="Courier New" panose="02070309020205020404" pitchFamily="49" charset="0"/>
              </a:rPr>
              <a:t>Internet</a:t>
            </a:r>
            <a:r>
              <a:rPr lang="zh-CN" altLang="en-US" dirty="0">
                <a:latin typeface="Courier New" panose="02070309020205020404" pitchFamily="49" charset="0"/>
              </a:rPr>
              <a:t>选项”对话框，在“高级”选项卡中，将“浏览”组中的“显示友好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错误信息”的复选框取消，再重新访问页面，则显示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页面中指定的错误页面。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69634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4.3.4  errorPage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isErrorPage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4.3.5  </a:t>
            </a:r>
            <a:r>
              <a:rPr lang="zh-CN" altLang="en-US" sz="3600" dirty="0">
                <a:latin typeface="黑体" panose="02010609060101010101" pitchFamily="49" charset="-122"/>
              </a:rPr>
              <a:t>在</a:t>
            </a:r>
            <a:r>
              <a:rPr lang="en-US" altLang="zh-CN" sz="3600" dirty="0">
                <a:latin typeface="黑体" panose="02010609060101010101" pitchFamily="49" charset="-122"/>
              </a:rPr>
              <a:t>DD</a:t>
            </a:r>
            <a:r>
              <a:rPr lang="zh-CN" altLang="en-US" sz="3600" dirty="0">
                <a:latin typeface="黑体" panose="02010609060101010101" pitchFamily="49" charset="-122"/>
              </a:rPr>
              <a:t>中配置错误页面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4294967295"/>
          </p:nvPr>
        </p:nvSpPr>
        <p:spPr>
          <a:xfrm>
            <a:off x="250825" y="1125538"/>
            <a:ext cx="8604250" cy="551656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可以在</a:t>
            </a:r>
            <a:r>
              <a:rPr lang="en-US" altLang="zh-CN" dirty="0">
                <a:latin typeface="Courier New" panose="02070309020205020404" pitchFamily="49" charset="0"/>
              </a:rPr>
              <a:t>web.xml</a:t>
            </a:r>
            <a:r>
              <a:rPr lang="zh-CN" altLang="en-US" dirty="0">
                <a:latin typeface="Courier New" panose="02070309020205020404" pitchFamily="49" charset="0"/>
              </a:rPr>
              <a:t>文件中为整个</a:t>
            </a:r>
            <a:r>
              <a:rPr lang="en-US" altLang="zh-CN" dirty="0">
                <a:latin typeface="Courier New" panose="02070309020205020404" pitchFamily="49" charset="0"/>
              </a:rPr>
              <a:t>Web</a:t>
            </a:r>
            <a:r>
              <a:rPr lang="zh-CN" altLang="en-US" dirty="0">
                <a:latin typeface="Courier New" panose="02070309020205020404" pitchFamily="49" charset="0"/>
              </a:rPr>
              <a:t>应用配置错误处理页面。使用这种方法还可以根据异常类型的不同或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错误码的不同配置错误处理页面。</a:t>
            </a:r>
            <a:endParaRPr lang="zh-CN" altLang="en-US" dirty="0">
              <a:latin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</a:t>
            </a:r>
            <a:r>
              <a:rPr lang="en-US" altLang="zh-CN" dirty="0">
                <a:latin typeface="Courier New" panose="02070309020205020404" pitchFamily="49" charset="0"/>
              </a:rPr>
              <a:t>DD</a:t>
            </a:r>
            <a:r>
              <a:rPr lang="zh-CN" altLang="en-US" dirty="0">
                <a:latin typeface="Courier New" panose="02070309020205020404" pitchFamily="49" charset="0"/>
              </a:rPr>
              <a:t>中配置错误页面需要使用</a:t>
            </a:r>
            <a:r>
              <a:rPr lang="en-US" altLang="zh-CN" dirty="0">
                <a:latin typeface="Courier New" panose="02070309020205020404" pitchFamily="49" charset="0"/>
              </a:rPr>
              <a:t>&lt;error-page&gt;</a:t>
            </a:r>
            <a:r>
              <a:rPr lang="zh-CN" altLang="en-US" dirty="0">
                <a:latin typeface="Courier New" panose="02070309020205020404" pitchFamily="49" charset="0"/>
              </a:rPr>
              <a:t>元素，它的子元素有</a:t>
            </a:r>
            <a:r>
              <a:rPr lang="en-US" altLang="zh-CN" dirty="0">
                <a:latin typeface="Courier New" panose="02070309020205020404" pitchFamily="49" charset="0"/>
              </a:rPr>
              <a:t>&lt;exception-type&gt;</a:t>
            </a:r>
            <a:r>
              <a:rPr lang="zh-CN" altLang="en-US" dirty="0">
                <a:latin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</a:rPr>
              <a:t>&lt;error-code&gt;</a:t>
            </a:r>
            <a:r>
              <a:rPr lang="zh-CN" altLang="en-US" dirty="0">
                <a:latin typeface="Courier New" panose="02070309020205020404" pitchFamily="49" charset="0"/>
              </a:rPr>
              <a:t>和</a:t>
            </a:r>
            <a:r>
              <a:rPr lang="en-US" altLang="zh-CN" dirty="0">
                <a:latin typeface="Courier New" panose="02070309020205020404" pitchFamily="49" charset="0"/>
              </a:rPr>
              <a:t>&lt;location&gt;</a:t>
            </a:r>
            <a:r>
              <a:rPr lang="zh-CN" altLang="en-US" dirty="0">
                <a:latin typeface="Courier New" panose="02070309020205020404" pitchFamily="49" charset="0"/>
              </a:rPr>
              <a:t>，它们分别指定处理错误的异常类型、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错误码和错误处理页面。前两个元素不能同时出现。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内容占位符 2"/>
          <p:cNvSpPr>
            <a:spLocks noGrp="1"/>
          </p:cNvSpPr>
          <p:nvPr>
            <p:ph idx="4294967295"/>
          </p:nvPr>
        </p:nvSpPr>
        <p:spPr>
          <a:xfrm>
            <a:off x="288925" y="1052513"/>
            <a:ext cx="8675688" cy="573246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下面代码声明了一个处理算术异常的错误页面。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&lt;error-page&gt;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&lt;exception-type&gt;</a:t>
            </a:r>
            <a:endParaRPr lang="en-US" altLang="zh-CN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    java.lang.ArithmeticException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&lt;/exception-type&gt;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&lt;location&gt;/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error/arithmeticError.jsp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&lt;/location&gt;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&lt;/error-page&gt;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682" name="标题 1"/>
          <p:cNvSpPr/>
          <p:nvPr/>
        </p:nvSpPr>
        <p:spPr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4.3.5 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DD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中配置错误页面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内容占位符 2"/>
          <p:cNvSpPr>
            <a:spLocks noGrp="1"/>
          </p:cNvSpPr>
          <p:nvPr>
            <p:ph idx="4294967295"/>
          </p:nvPr>
        </p:nvSpPr>
        <p:spPr>
          <a:xfrm>
            <a:off x="0" y="928688"/>
            <a:ext cx="9144000" cy="592931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还可以像下面这样声明一个更通用的处理页面。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&lt;error-page&gt;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    </a:t>
            </a:r>
            <a:r>
              <a:rPr lang="fr-FR" altLang="en-US" dirty="0">
                <a:solidFill>
                  <a:srgbClr val="FF3300"/>
                </a:solidFill>
                <a:latin typeface="Arial" panose="020B0604020202020204" pitchFamily="34" charset="0"/>
              </a:rPr>
              <a:t>&lt;exception-type&gt;</a:t>
            </a:r>
            <a:endParaRPr lang="fr-FR" altLang="zh-CN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fr-FR" altLang="zh-CN" dirty="0">
                <a:solidFill>
                  <a:srgbClr val="FF3300"/>
                </a:solidFill>
                <a:latin typeface="Arial" panose="020B0604020202020204" pitchFamily="34" charset="0"/>
              </a:rPr>
              <a:t>          </a:t>
            </a:r>
            <a:r>
              <a:rPr lang="fr-FR" altLang="en-US" dirty="0">
                <a:solidFill>
                  <a:srgbClr val="FF3300"/>
                </a:solidFill>
                <a:latin typeface="Arial" panose="020B0604020202020204" pitchFamily="34" charset="0"/>
              </a:rPr>
              <a:t>java.lang.Throwable</a:t>
            </a:r>
            <a:endParaRPr lang="fr-FR" altLang="zh-CN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    </a:t>
            </a:r>
            <a:r>
              <a:rPr lang="fr-FR" altLang="en-US" dirty="0">
                <a:solidFill>
                  <a:srgbClr val="FF3300"/>
                </a:solidFill>
                <a:latin typeface="Arial" panose="020B0604020202020204" pitchFamily="34" charset="0"/>
              </a:rPr>
              <a:t>&lt;/exception-type&gt;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fr-FR" altLang="en-US" dirty="0">
                <a:solidFill>
                  <a:srgbClr val="FF3300"/>
                </a:solidFill>
                <a:latin typeface="Arial" panose="020B0604020202020204" pitchFamily="34" charset="0"/>
              </a:rPr>
              <a:t>    &lt;location&gt;/error/errorPage.jsp&lt;/location&gt;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  &lt;/error-page&gt;	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latin typeface="Courier New" panose="02070309020205020404" pitchFamily="49" charset="0"/>
              </a:rPr>
              <a:t>Throwable</a:t>
            </a:r>
            <a:r>
              <a:rPr lang="zh-CN" altLang="en-US" dirty="0">
                <a:latin typeface="Courier New" panose="02070309020205020404" pitchFamily="49" charset="0"/>
              </a:rPr>
              <a:t>类是所有异常类的根类，因此对没有明确指定错误处理页面的异常，都将由该页面处理。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>
              <a:latin typeface="Courier New" panose="02070309020205020404" pitchFamily="49" charset="0"/>
            </a:endParaRPr>
          </a:p>
        </p:txBody>
      </p:sp>
      <p:sp>
        <p:nvSpPr>
          <p:cNvPr id="72706" name="标题 1"/>
          <p:cNvSpPr/>
          <p:nvPr/>
        </p:nvSpPr>
        <p:spPr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4.3.5 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DD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中配置错误页面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内容占位符 2"/>
          <p:cNvSpPr>
            <a:spLocks noGrp="1"/>
          </p:cNvSpPr>
          <p:nvPr>
            <p:ph idx="4294967295"/>
          </p:nvPr>
        </p:nvSpPr>
        <p:spPr>
          <a:xfrm>
            <a:off x="0" y="928688"/>
            <a:ext cx="9144000" cy="592931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以下代码为</a:t>
            </a:r>
            <a:r>
              <a:rPr lang="en-US" altLang="zh-CN" dirty="0">
                <a:latin typeface="Courier New" panose="02070309020205020404" pitchFamily="49" charset="0"/>
              </a:rPr>
              <a:t>HTTP</a:t>
            </a:r>
            <a:r>
              <a:rPr lang="zh-CN" altLang="en-US" dirty="0">
                <a:latin typeface="Courier New" panose="02070309020205020404" pitchFamily="49" charset="0"/>
              </a:rPr>
              <a:t>的状态码</a:t>
            </a:r>
            <a:r>
              <a:rPr lang="en-US" altLang="zh-CN" dirty="0">
                <a:latin typeface="Courier New" panose="02070309020205020404" pitchFamily="49" charset="0"/>
              </a:rPr>
              <a:t>404</a:t>
            </a:r>
            <a:r>
              <a:rPr lang="zh-CN" altLang="en-US" dirty="0">
                <a:latin typeface="Courier New" panose="02070309020205020404" pitchFamily="49" charset="0"/>
              </a:rPr>
              <a:t>配置了一个错误处理页面，如下所示。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s-ES" altLang="en-US" dirty="0">
                <a:latin typeface="Courier New" panose="02070309020205020404" pitchFamily="49" charset="0"/>
              </a:rPr>
              <a:t>  </a:t>
            </a:r>
            <a:r>
              <a:rPr lang="es-ES" altLang="zh-CN" dirty="0">
                <a:latin typeface="Courier New" panose="02070309020205020404" pitchFamily="49" charset="0"/>
              </a:rPr>
              <a:t>  </a:t>
            </a:r>
            <a:r>
              <a:rPr lang="es-E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&lt;error-page&gt;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s-E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      &lt;error-code&gt;404&lt;/error-code&gt;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s-ES" altLang="en-US" dirty="0">
                <a:solidFill>
                  <a:srgbClr val="FF3300"/>
                </a:solidFill>
                <a:latin typeface="Arial" panose="020B0604020202020204" pitchFamily="34" charset="0"/>
              </a:rPr>
              <a:t>    </a:t>
            </a:r>
            <a:r>
              <a:rPr lang="es-E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 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&lt;location&gt;/error/notFoundError.jsp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       &lt;/location&gt;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    &lt;/error-page&gt;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zh-CN" altLang="en-US" sz="2800" dirty="0">
                <a:latin typeface="Courier New" panose="02070309020205020404" pitchFamily="49" charset="0"/>
              </a:rPr>
              <a:t>注意，</a:t>
            </a:r>
            <a:r>
              <a:rPr lang="en-US" altLang="zh-CN" sz="2800" dirty="0">
                <a:latin typeface="Courier New" panose="02070309020205020404" pitchFamily="49" charset="0"/>
              </a:rPr>
              <a:t>&lt;location&gt;</a:t>
            </a:r>
            <a:r>
              <a:rPr lang="zh-CN" altLang="en-US" sz="2800" dirty="0">
                <a:latin typeface="Courier New" panose="02070309020205020404" pitchFamily="49" charset="0"/>
              </a:rPr>
              <a:t>元素的值必须以“</a:t>
            </a:r>
            <a:r>
              <a:rPr lang="en-US" altLang="zh-CN" sz="2800" dirty="0">
                <a:latin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</a:rPr>
              <a:t>”开头，它是相对于</a:t>
            </a:r>
            <a:r>
              <a:rPr lang="en-US" altLang="zh-CN" sz="2800" dirty="0">
                <a:latin typeface="Courier New" panose="02070309020205020404" pitchFamily="49" charset="0"/>
              </a:rPr>
              <a:t>Web</a:t>
            </a:r>
            <a:r>
              <a:rPr lang="zh-CN" altLang="en-US" sz="2800" dirty="0">
                <a:latin typeface="Courier New" panose="02070309020205020404" pitchFamily="49" charset="0"/>
              </a:rPr>
              <a:t>应用的上下文根目录。另外，如果在</a:t>
            </a:r>
            <a:r>
              <a:rPr lang="en-US" altLang="zh-CN" sz="2800" dirty="0">
                <a:latin typeface="Courier New" panose="02070309020205020404" pitchFamily="49" charset="0"/>
              </a:rPr>
              <a:t>JSP</a:t>
            </a:r>
            <a:r>
              <a:rPr lang="zh-CN" altLang="en-US" sz="2800" dirty="0">
                <a:latin typeface="Courier New" panose="02070309020205020404" pitchFamily="49" charset="0"/>
              </a:rPr>
              <a:t>页面中使用</a:t>
            </a:r>
            <a:r>
              <a:rPr lang="en-US" altLang="zh-CN" sz="2800" dirty="0">
                <a:latin typeface="Courier New" panose="02070309020205020404" pitchFamily="49" charset="0"/>
              </a:rPr>
              <a:t>page</a:t>
            </a:r>
            <a:r>
              <a:rPr lang="zh-CN" altLang="en-US" sz="2800" dirty="0">
                <a:latin typeface="Courier New" panose="02070309020205020404" pitchFamily="49" charset="0"/>
              </a:rPr>
              <a:t>指令的</a:t>
            </a:r>
            <a:r>
              <a:rPr lang="en-US" altLang="zh-CN" sz="2800" dirty="0">
                <a:latin typeface="Courier New" panose="02070309020205020404" pitchFamily="49" charset="0"/>
              </a:rPr>
              <a:t>errorPage</a:t>
            </a:r>
            <a:r>
              <a:rPr lang="zh-CN" altLang="en-US" sz="2800" dirty="0">
                <a:latin typeface="Courier New" panose="02070309020205020404" pitchFamily="49" charset="0"/>
              </a:rPr>
              <a:t>属性指定了错误处理页面，则</a:t>
            </a:r>
            <a:r>
              <a:rPr lang="en-US" altLang="zh-CN" sz="2800" dirty="0">
                <a:latin typeface="Courier New" panose="02070309020205020404" pitchFamily="49" charset="0"/>
              </a:rPr>
              <a:t>errorPage</a:t>
            </a:r>
            <a:r>
              <a:rPr lang="zh-CN" altLang="en-US" sz="2800" dirty="0">
                <a:latin typeface="Courier New" panose="02070309020205020404" pitchFamily="49" charset="0"/>
              </a:rPr>
              <a:t>属性指定的页面优先。</a:t>
            </a:r>
            <a:endParaRPr lang="zh-CN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73730" name="标题 1"/>
          <p:cNvSpPr/>
          <p:nvPr/>
        </p:nvSpPr>
        <p:spPr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4.3.5  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DD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中配置错误页面</a:t>
            </a:r>
            <a:endParaRPr lang="zh-CN" altLang="en-US" sz="3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标题 1"/>
          <p:cNvSpPr>
            <a:spLocks noGrp="1"/>
          </p:cNvSpPr>
          <p:nvPr>
            <p:ph type="title" idx="4294967295"/>
          </p:nvPr>
        </p:nvSpPr>
        <p:spPr>
          <a:xfrm>
            <a:off x="468313" y="274638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fr-FR" altLang="en-US" sz="3600" dirty="0">
                <a:latin typeface="黑体" panose="02010609060101010101" pitchFamily="49" charset="-122"/>
              </a:rPr>
              <a:t>4.3.6  language</a:t>
            </a:r>
            <a:r>
              <a:rPr lang="zh-CN" altLang="en-US" sz="3600" dirty="0">
                <a:latin typeface="黑体" panose="02010609060101010101" pitchFamily="49" charset="-122"/>
              </a:rPr>
              <a:t>与</a:t>
            </a:r>
            <a:r>
              <a:rPr lang="fr-FR" altLang="en-US" sz="3600" dirty="0">
                <a:latin typeface="黑体" panose="02010609060101010101" pitchFamily="49" charset="-122"/>
              </a:rPr>
              <a:t>extends</a:t>
            </a:r>
            <a:r>
              <a:rPr lang="zh-CN" altLang="en-US" sz="3600" dirty="0">
                <a:latin typeface="黑体" panose="02010609060101010101" pitchFamily="49" charset="-122"/>
              </a:rPr>
              <a:t>属性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74754" name="内容占位符 2"/>
          <p:cNvSpPr>
            <a:spLocks noGrp="1"/>
          </p:cNvSpPr>
          <p:nvPr>
            <p:ph idx="4294967295"/>
          </p:nvPr>
        </p:nvSpPr>
        <p:spPr>
          <a:xfrm>
            <a:off x="323850" y="1196975"/>
            <a:ext cx="8569325" cy="5400675"/>
          </a:xfrm>
          <a:ln/>
        </p:spPr>
        <p:txBody>
          <a:bodyPr vert="horz" wrap="square" lIns="91440" tIns="45720" rIns="91440" bIns="45720" anchor="t"/>
          <a:p>
            <a:r>
              <a:rPr lang="fr-FR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language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指定在页面的声明、小脚本及表达式中使用的语言，默认值是</a:t>
            </a:r>
            <a:r>
              <a:rPr lang="fr-FR" altLang="en-US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fr-FR" altLang="en-US" dirty="0">
                <a:latin typeface="Courier New" panose="02070309020205020404" pitchFamily="49" charset="0"/>
              </a:rPr>
              <a:t>   </a:t>
            </a:r>
            <a:r>
              <a:rPr lang="fr-FR" altLang="en-US" dirty="0">
                <a:solidFill>
                  <a:srgbClr val="FF3300"/>
                </a:solidFill>
                <a:latin typeface="Arial" panose="020B0604020202020204" pitchFamily="34" charset="0"/>
              </a:rPr>
              <a:t>&lt;%@ page language="java" %&gt;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fr-FR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指定页面产生的</a:t>
            </a:r>
            <a:r>
              <a:rPr lang="fr-FR" altLang="en-US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的基类，该属性仅在希望定制所产生的</a:t>
            </a:r>
            <a:r>
              <a:rPr lang="fr-FR" altLang="en-US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类的时候有用。默认的基类是厂商提供的。因此，该属性很少被使用，下面一行给出了其语法格式：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fr-FR" altLang="en-US" dirty="0">
                <a:latin typeface="Courier New" panose="02070309020205020404" pitchFamily="49" charset="0"/>
              </a:rPr>
              <a:t>   </a:t>
            </a:r>
            <a:r>
              <a:rPr lang="fr-FR" altLang="en-US" dirty="0">
                <a:solidFill>
                  <a:srgbClr val="FF3300"/>
                </a:solidFill>
                <a:latin typeface="Arial" panose="020B0604020202020204" pitchFamily="34" charset="0"/>
              </a:rPr>
              <a:t>&lt;%@ page extends = "mypackage.MySpecialBaseServlet" %&gt;</a:t>
            </a:r>
            <a:endParaRPr lang="zh-CN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 idx="4294967295"/>
          </p:nvPr>
        </p:nvSpPr>
        <p:spPr>
          <a:xfrm>
            <a:off x="500063" y="188913"/>
            <a:ext cx="8229600" cy="561975"/>
          </a:xfrm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</a:rPr>
              <a:t>1. JSP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</a:rPr>
              <a:t>声明</a:t>
            </a:r>
            <a:endParaRPr lang="zh-CN" altLang="en-US" sz="3600" dirty="0">
              <a:solidFill>
                <a:srgbClr val="FF3300"/>
              </a:solidFill>
              <a:latin typeface="黑体" panose="02010609060101010101" pitchFamily="49" charset="-122"/>
            </a:endParaRPr>
          </a:p>
        </p:txBody>
      </p:sp>
      <p:sp>
        <p:nvSpPr>
          <p:cNvPr id="11266" name="内容占位符 2"/>
          <p:cNvSpPr>
            <a:spLocks noGrp="1"/>
          </p:cNvSpPr>
          <p:nvPr>
            <p:ph idx="4294967295"/>
          </p:nvPr>
        </p:nvSpPr>
        <p:spPr>
          <a:xfrm>
            <a:off x="323850" y="1196975"/>
            <a:ext cx="8640763" cy="5256213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声明（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declaration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）</a:t>
            </a:r>
            <a:r>
              <a:rPr lang="zh-CN" altLang="en-US" dirty="0">
                <a:latin typeface="Courier New" panose="02070309020205020404" pitchFamily="49" charset="0"/>
              </a:rPr>
              <a:t>用来在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页面中声明变量和定义方法。声明是以“</a:t>
            </a:r>
            <a:r>
              <a:rPr lang="en-US" altLang="zh-CN" dirty="0">
                <a:latin typeface="Courier New" panose="02070309020205020404" pitchFamily="49" charset="0"/>
              </a:rPr>
              <a:t>&lt;%!</a:t>
            </a:r>
            <a:r>
              <a:rPr lang="zh-CN" altLang="en-US" dirty="0">
                <a:latin typeface="Courier New" panose="02070309020205020404" pitchFamily="49" charset="0"/>
              </a:rPr>
              <a:t>”开头，以“</a:t>
            </a:r>
            <a:r>
              <a:rPr lang="en-US" altLang="zh-CN" dirty="0">
                <a:latin typeface="Courier New" panose="02070309020205020404" pitchFamily="49" charset="0"/>
              </a:rPr>
              <a:t>%&gt;</a:t>
            </a:r>
            <a:r>
              <a:rPr lang="zh-CN" altLang="en-US" dirty="0">
                <a:latin typeface="Courier New" panose="02070309020205020404" pitchFamily="49" charset="0"/>
              </a:rPr>
              <a:t>”结束的标签，其中可以包含任意数量的合法的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声明语句。下面是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声明的一个例子：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&lt;%! int count = 0; %&gt;</a:t>
            </a:r>
            <a:endParaRPr lang="en-US" altLang="zh-CN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fr-FR" altLang="en-US" sz="3600" dirty="0">
                <a:latin typeface="黑体" panose="02010609060101010101" pitchFamily="49" charset="-122"/>
              </a:rPr>
              <a:t>4.3.7  buffer</a:t>
            </a:r>
            <a:r>
              <a:rPr lang="zh-CN" altLang="en-US" sz="3600" dirty="0">
                <a:latin typeface="黑体" panose="02010609060101010101" pitchFamily="49" charset="-122"/>
              </a:rPr>
              <a:t>与</a:t>
            </a:r>
            <a:r>
              <a:rPr lang="fr-FR" altLang="en-US" sz="3600" dirty="0">
                <a:latin typeface="黑体" panose="02010609060101010101" pitchFamily="49" charset="-122"/>
              </a:rPr>
              <a:t>autoFlush</a:t>
            </a:r>
            <a:r>
              <a:rPr lang="zh-CN" altLang="en-US" sz="3600" dirty="0">
                <a:latin typeface="黑体" panose="02010609060101010101" pitchFamily="49" charset="-122"/>
              </a:rPr>
              <a:t>属性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75778" name="内容占位符 2"/>
          <p:cNvSpPr>
            <a:spLocks noGrp="1"/>
          </p:cNvSpPr>
          <p:nvPr>
            <p:ph idx="4294967295"/>
          </p:nvPr>
        </p:nvSpPr>
        <p:spPr>
          <a:xfrm>
            <a:off x="0" y="928688"/>
            <a:ext cx="9144000" cy="5929312"/>
          </a:xfrm>
          <a:ln/>
        </p:spPr>
        <p:txBody>
          <a:bodyPr vert="horz" wrap="square" lIns="91440" tIns="45720" rIns="91440" bIns="45720" anchor="t"/>
          <a:p>
            <a:pPr marL="609600" indent="-609600"/>
            <a:r>
              <a:rPr lang="fr-FR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buffer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指定输出缓冲区的大小。下面指令将缓冲区的大小设置为</a:t>
            </a:r>
            <a:r>
              <a:rPr lang="en-US" altLang="zh-CN" dirty="0">
                <a:latin typeface="Courier New" panose="02070309020205020404" pitchFamily="49" charset="0"/>
              </a:rPr>
              <a:t>32kb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 marL="609600" indent="-609600"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&lt;%@ page buffer="32kb" %&gt;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marL="609600" indent="-609600"/>
            <a:r>
              <a:rPr lang="zh-CN" altLang="en-US" dirty="0">
                <a:latin typeface="Courier New" panose="02070309020205020404" pitchFamily="49" charset="0"/>
              </a:rPr>
              <a:t>缓冲区的值是以</a:t>
            </a:r>
            <a:r>
              <a:rPr lang="en-US" altLang="zh-CN" dirty="0">
                <a:latin typeface="Courier New" panose="02070309020205020404" pitchFamily="49" charset="0"/>
              </a:rPr>
              <a:t>K</a:t>
            </a:r>
            <a:r>
              <a:rPr lang="zh-CN" altLang="en-US" dirty="0">
                <a:latin typeface="Courier New" panose="02070309020205020404" pitchFamily="49" charset="0"/>
              </a:rPr>
              <a:t>字节为单位且</a:t>
            </a:r>
            <a:r>
              <a:rPr lang="en-US" altLang="zh-CN" dirty="0">
                <a:latin typeface="Courier New" panose="02070309020205020404" pitchFamily="49" charset="0"/>
              </a:rPr>
              <a:t>kb</a:t>
            </a:r>
            <a:r>
              <a:rPr lang="zh-CN" altLang="en-US" dirty="0">
                <a:latin typeface="Courier New" panose="02070309020205020404" pitchFamily="49" charset="0"/>
              </a:rPr>
              <a:t>是必须的</a:t>
            </a:r>
            <a:endParaRPr lang="zh-CN" altLang="en-US" dirty="0">
              <a:latin typeface="Courier New" panose="02070309020205020404" pitchFamily="49" charset="0"/>
            </a:endParaRPr>
          </a:p>
          <a:p>
            <a:pPr marL="609600" indent="-609600"/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autoFlush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指定是否在缓冲区满时自动将缓冲区中的数据发送给客户，该属性的默认值为</a:t>
            </a:r>
            <a:r>
              <a:rPr lang="en-US" altLang="zh-CN" dirty="0">
                <a:latin typeface="Courier New" panose="02070309020205020404" pitchFamily="49" charset="0"/>
              </a:rPr>
              <a:t>true</a:t>
            </a:r>
            <a:r>
              <a:rPr lang="zh-CN" altLang="en-US" dirty="0">
                <a:latin typeface="Courier New" panose="02070309020205020404" pitchFamily="49" charset="0"/>
              </a:rPr>
              <a:t>。如果将其设置为</a:t>
            </a:r>
            <a:r>
              <a:rPr lang="en-US" altLang="zh-CN" dirty="0">
                <a:latin typeface="Courier New" panose="02070309020205020404" pitchFamily="49" charset="0"/>
              </a:rPr>
              <a:t>false</a:t>
            </a:r>
            <a:r>
              <a:rPr lang="zh-CN" altLang="en-US" dirty="0">
                <a:latin typeface="Courier New" panose="02070309020205020404" pitchFamily="49" charset="0"/>
              </a:rPr>
              <a:t>，而缓冲区又满了，那么当再向缓冲区添加数据时会产生异常。下面将该属性值设置为</a:t>
            </a:r>
            <a:r>
              <a:rPr lang="en-US" altLang="zh-CN" dirty="0">
                <a:latin typeface="Courier New" panose="02070309020205020404" pitchFamily="49" charset="0"/>
              </a:rPr>
              <a:t>false</a:t>
            </a:r>
            <a:r>
              <a:rPr lang="zh-CN" altLang="en-US" dirty="0">
                <a:latin typeface="Courier New" panose="02070309020205020404" pitchFamily="49" charset="0"/>
              </a:rPr>
              <a:t>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 marL="609600" indent="-609600"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&lt;%@ page autoFlush = "false" %&gt;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标题 1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p>
            <a:r>
              <a:rPr lang="en-US" altLang="zh-CN" sz="3600" dirty="0">
                <a:latin typeface="黑体" panose="02010609060101010101" pitchFamily="49" charset="-122"/>
              </a:rPr>
              <a:t>4.3.8  info</a:t>
            </a:r>
            <a:r>
              <a:rPr lang="zh-CN" altLang="en-US" sz="3600" dirty="0">
                <a:latin typeface="黑体" panose="02010609060101010101" pitchFamily="49" charset="-122"/>
              </a:rPr>
              <a:t>属性</a:t>
            </a:r>
            <a:endParaRPr lang="zh-CN" altLang="en-US" sz="3600" dirty="0">
              <a:latin typeface="黑体" panose="02010609060101010101" pitchFamily="49" charset="-122"/>
            </a:endParaRPr>
          </a:p>
        </p:txBody>
      </p:sp>
      <p:sp>
        <p:nvSpPr>
          <p:cNvPr id="76802" name="内容占位符 2"/>
          <p:cNvSpPr>
            <a:spLocks noGrp="1"/>
          </p:cNvSpPr>
          <p:nvPr>
            <p:ph idx="4294967295"/>
          </p:nvPr>
        </p:nvSpPr>
        <p:spPr>
          <a:xfrm>
            <a:off x="0" y="928688"/>
            <a:ext cx="9144000" cy="5929312"/>
          </a:xfrm>
          <a:ln/>
        </p:spPr>
        <p:txBody>
          <a:bodyPr vert="horz" wrap="square" lIns="91440" tIns="45720" rIns="91440" bIns="45720" anchor="t"/>
          <a:p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</a:rPr>
              <a:t>info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</a:rPr>
              <a:t>属性</a:t>
            </a:r>
            <a:r>
              <a:rPr lang="zh-CN" altLang="en-US" dirty="0">
                <a:latin typeface="Courier New" panose="02070309020205020404" pitchFamily="49" charset="0"/>
              </a:rPr>
              <a:t>指定一个字符串值，它可由</a:t>
            </a:r>
            <a:r>
              <a:rPr lang="en-US" altLang="zh-CN" dirty="0">
                <a:latin typeface="Courier New" panose="02070309020205020404" pitchFamily="49" charset="0"/>
              </a:rPr>
              <a:t>Servlet</a:t>
            </a:r>
            <a:r>
              <a:rPr lang="zh-CN" altLang="en-US" dirty="0">
                <a:latin typeface="Courier New" panose="02070309020205020404" pitchFamily="49" charset="0"/>
              </a:rPr>
              <a:t>调用</a:t>
            </a:r>
            <a:r>
              <a:rPr lang="en-US" altLang="zh-CN" dirty="0">
                <a:latin typeface="Courier New" panose="02070309020205020404" pitchFamily="49" charset="0"/>
              </a:rPr>
              <a:t>getServletInfo()</a:t>
            </a:r>
            <a:r>
              <a:rPr lang="zh-CN" altLang="en-US" dirty="0">
                <a:latin typeface="Courier New" panose="02070309020205020404" pitchFamily="49" charset="0"/>
              </a:rPr>
              <a:t>返回。下面代码给出了一种可能的用法。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     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</a:rPr>
              <a:t>&lt;%@ page info="This is a sample Page. " %&gt;</a:t>
            </a:r>
            <a:endParaRPr lang="zh-CN" altLang="en-US" dirty="0">
              <a:solidFill>
                <a:srgbClr val="FF3300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latin typeface="Courier New" panose="02070309020205020404" pitchFamily="49" charset="0"/>
              </a:rPr>
              <a:t>在页面中使用</a:t>
            </a:r>
            <a:r>
              <a:rPr lang="en-US" altLang="zh-CN" dirty="0">
                <a:latin typeface="Courier New" panose="02070309020205020404" pitchFamily="49" charset="0"/>
              </a:rPr>
              <a:t>&lt;%=getServletInfo()%&gt;</a:t>
            </a:r>
            <a:r>
              <a:rPr lang="zh-CN" altLang="en-US" dirty="0">
                <a:latin typeface="Courier New" panose="02070309020205020404" pitchFamily="49" charset="0"/>
              </a:rPr>
              <a:t>脚本检索该值，该属性的默认值依赖于实现。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内容占位符 2"/>
          <p:cNvSpPr>
            <a:spLocks noGrp="1"/>
          </p:cNvSpPr>
          <p:nvPr>
            <p:ph idx="4294967295"/>
          </p:nvPr>
        </p:nvSpPr>
        <p:spPr>
          <a:xfrm>
            <a:off x="250825" y="928688"/>
            <a:ext cx="8642350" cy="5453062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/>
              <a:t>注意，由于声明包含的是声明语句，所以每个变量的声明语句必须以分号结束。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</a:t>
            </a:r>
            <a:r>
              <a:rPr lang="zh-CN" altLang="en-US" dirty="0"/>
              <a:t>下面的代码在一个标签中声明了一个变量和一个方法。</a:t>
            </a:r>
            <a:endParaRPr lang="en-US" altLang="zh-CN" dirty="0"/>
          </a:p>
          <a:p>
            <a:pPr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&lt;%!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String color[] = {"red", "green","blue"};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String getColor(int i){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return color[i];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}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%&gt;</a:t>
            </a:r>
            <a:endParaRPr lang="en-US" altLang="zh-CN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0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4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JSP</a:t>
            </a:r>
            <a:r>
              <a:rPr lang="zh-CN" altLang="en-US" sz="4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</a:t>
            </a:r>
            <a:endParaRPr lang="zh-CN" altLang="en-US" sz="40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内容占位符 2"/>
          <p:cNvSpPr>
            <a:spLocks noGrp="1"/>
          </p:cNvSpPr>
          <p:nvPr>
            <p:ph idx="4294967295"/>
          </p:nvPr>
        </p:nvSpPr>
        <p:spPr>
          <a:xfrm>
            <a:off x="250825" y="1196975"/>
            <a:ext cx="8642350" cy="5256213"/>
          </a:xfrm>
          <a:ln/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Courier New" panose="02070309020205020404" pitchFamily="49" charset="0"/>
              </a:rPr>
              <a:t>也可以将上面的两个</a:t>
            </a:r>
            <a:r>
              <a:rPr lang="en-US" altLang="zh-CN" dirty="0">
                <a:latin typeface="Courier New" panose="02070309020205020404" pitchFamily="49" charset="0"/>
              </a:rPr>
              <a:t>Java</a:t>
            </a:r>
            <a:r>
              <a:rPr lang="zh-CN" altLang="en-US" dirty="0">
                <a:latin typeface="Courier New" panose="02070309020205020404" pitchFamily="49" charset="0"/>
              </a:rPr>
              <a:t>声明语句写在两个</a:t>
            </a:r>
            <a:r>
              <a:rPr lang="en-US" altLang="zh-CN" dirty="0">
                <a:latin typeface="Courier New" panose="02070309020205020404" pitchFamily="49" charset="0"/>
              </a:rPr>
              <a:t>JSP</a:t>
            </a:r>
            <a:r>
              <a:rPr lang="zh-CN" altLang="en-US" dirty="0">
                <a:latin typeface="Courier New" panose="02070309020205020404" pitchFamily="49" charset="0"/>
              </a:rPr>
              <a:t>声明标签中。</a:t>
            </a:r>
            <a:endParaRPr lang="zh-CN" altLang="en-US" dirty="0"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&lt;%! String color[] = {"red", "green", "blue"}; %&gt;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&lt;%!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String getColor(int i){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return color[i];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}</a:t>
            </a:r>
            <a:endParaRPr lang="zh-CN" altLang="en-US" sz="28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%&gt;</a:t>
            </a:r>
            <a:endParaRPr lang="zh-CN" altLang="en-US" dirty="0">
              <a:solidFill>
                <a:srgbClr val="FF3300"/>
              </a:solidFill>
            </a:endParaRPr>
          </a:p>
        </p:txBody>
      </p:sp>
      <p:sp>
        <p:nvSpPr>
          <p:cNvPr id="13314" name="标题 1"/>
          <p:cNvSpPr/>
          <p:nvPr/>
        </p:nvSpPr>
        <p:spPr>
          <a:xfrm>
            <a:off x="500063" y="188913"/>
            <a:ext cx="8229600" cy="5619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eaLnBrk="0" hangingPunct="0"/>
            <a:r>
              <a:rPr lang="en-US" altLang="zh-CN" sz="4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JSP</a:t>
            </a:r>
            <a:r>
              <a:rPr lang="zh-CN" altLang="en-US" sz="4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</a:t>
            </a:r>
            <a:endParaRPr lang="zh-CN" altLang="en-US" sz="40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NordriDesign ">
  <a:themeElements>
    <a:clrScheme name="NordriDesign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DB8E2"/>
      </a:accent5>
      <a:accent6>
        <a:srgbClr val="002D5C"/>
      </a:accent6>
      <a:hlink>
        <a:srgbClr val="003366"/>
      </a:hlink>
      <a:folHlink>
        <a:srgbClr val="0066CC"/>
      </a:folHlink>
    </a:clrScheme>
    <a:fontScheme name="NordriDesign ">
      <a:majorFont>
        <a:latin typeface="Courier New"/>
        <a:ea typeface="黑体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NordriDesign ">
  <a:themeElements>
    <a:clrScheme name="1_NordriDesign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DB8E2"/>
      </a:accent5>
      <a:accent6>
        <a:srgbClr val="002D5C"/>
      </a:accent6>
      <a:hlink>
        <a:srgbClr val="003366"/>
      </a:hlink>
      <a:folHlink>
        <a:srgbClr val="0066CC"/>
      </a:folHlink>
    </a:clrScheme>
    <a:fontScheme name="1_NordriDesign ">
      <a:majorFont>
        <a:latin typeface="Courier New"/>
        <a:ea typeface="黑体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NordriDesign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</Template>
  <TotalTime>0</TotalTime>
  <Words>12922</Words>
  <Application>WPS 演示</Application>
  <PresentationFormat>全屏显示(4:3)</PresentationFormat>
  <Paragraphs>731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Arial</vt:lpstr>
      <vt:lpstr>宋体</vt:lpstr>
      <vt:lpstr>Wingdings</vt:lpstr>
      <vt:lpstr>Courier New</vt:lpstr>
      <vt:lpstr>黑体</vt:lpstr>
      <vt:lpstr>幼圆</vt:lpstr>
      <vt:lpstr>华文细黑</vt:lpstr>
      <vt:lpstr>Calibri</vt:lpstr>
      <vt:lpstr>Times New Roman</vt:lpstr>
      <vt:lpstr>微软雅黑</vt:lpstr>
      <vt:lpstr>Arial Unicode MS</vt:lpstr>
      <vt:lpstr>NordriDesign </vt:lpstr>
      <vt:lpstr>自定义设计方案</vt:lpstr>
      <vt:lpstr>1_NordriDesign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zsm</dc:creator>
  <cp:keywords>Web</cp:keywords>
  <cp:lastModifiedBy>Kukukukiki</cp:lastModifiedBy>
  <cp:revision>765</cp:revision>
  <dcterms:created xsi:type="dcterms:W3CDTF">2002-12-06T08:25:09Z</dcterms:created>
  <dcterms:modified xsi:type="dcterms:W3CDTF">2021-02-16T17:37:19Z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