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7"/>
  </p:notesMasterIdLst>
  <p:sldIdLst>
    <p:sldId id="697" r:id="rId4"/>
    <p:sldId id="698" r:id="rId5"/>
    <p:sldId id="699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715" r:id="rId22"/>
    <p:sldId id="716" r:id="rId23"/>
    <p:sldId id="717" r:id="rId24"/>
    <p:sldId id="662" r:id="rId25"/>
    <p:sldId id="663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66FF33"/>
    <a:srgbClr val="CCCCFF"/>
    <a:srgbClr val="FEBEBC"/>
    <a:srgbClr val="FDF0C1"/>
    <a:srgbClr val="DDDDDD"/>
    <a:srgbClr val="ECB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2560"/>
  </p:normalViewPr>
  <p:slideViewPr>
    <p:cSldViewPr showGuides="1">
      <p:cViewPr varScale="1">
        <p:scale>
          <a:sx n="60" d="100"/>
          <a:sy n="60" d="100"/>
        </p:scale>
        <p:origin x="1014" y="72"/>
      </p:cViewPr>
      <p:guideLst>
        <p:guide orient="horz" pos="217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矩形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6119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6119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矩形 4"/>
          <p:cNvSpPr>
            <a:spLocks noGrp="1"/>
          </p:cNvSpPr>
          <p:nvPr>
            <p:ph type="body" idx="1"/>
          </p:nvPr>
        </p:nvSpPr>
        <p:spPr>
          <a:xfrm>
            <a:off x="457200" y="1196975"/>
            <a:ext cx="8229600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j-lt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j-lt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76A9DA-1C62-40A7-A5E7-F6BD668B443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JavaBean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开发应用实例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jsp:useBean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jsp:setProperty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jsp:getProperty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元素的综合例子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定义并编译一个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类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使用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jsp:useBean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元素对其实例化，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jsp:setProperty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jsp:getProperty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元素分别设置和读取该实例的相关属性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setgetProperty3.</a:t>
            </a:r>
            <a:r>
              <a:rPr lang="en-US" altLang="zh-CN" u="sng" dirty="0">
                <a:latin typeface="宋体" panose="02010600030101010101" pitchFamily="2" charset="-122"/>
                <a:ea typeface="宋体" panose="02010600030101010101" pitchFamily="2" charset="-122"/>
              </a:rPr>
              <a:t>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&lt;%@ page language=</a:t>
            </a:r>
            <a:r>
              <a:rPr lang="en-US" altLang="zh-CN" sz="1600" i="1" dirty="0"/>
              <a:t>"java"</a:t>
            </a:r>
            <a:r>
              <a:rPr lang="en-US" altLang="zh-CN" sz="1600" dirty="0"/>
              <a:t> contentType=</a:t>
            </a:r>
            <a:r>
              <a:rPr lang="en-US" altLang="zh-CN" sz="1600" i="1" dirty="0"/>
              <a:t>"text/html;charset=utf-8"</a:t>
            </a:r>
            <a:r>
              <a:rPr lang="en-US" altLang="zh-CN" sz="1600" dirty="0"/>
              <a:t> %&gt;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&lt;html&gt;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&lt;head&gt;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&lt;TITLE&gt;&lt;/TITLE&gt;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&lt;/head&gt;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&lt;body&gt;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&lt;jsp:useBean id=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class=</a:t>
            </a:r>
            <a:r>
              <a:rPr lang="en-US" altLang="zh-CN" sz="1600" i="1" dirty="0"/>
              <a:t>"stu.StudentBean"</a:t>
            </a:r>
            <a:r>
              <a:rPr lang="en-US" altLang="zh-CN" sz="1600" dirty="0"/>
              <a:t> scope=</a:t>
            </a:r>
            <a:r>
              <a:rPr lang="en-US" altLang="zh-CN" sz="1600" i="1" dirty="0"/>
              <a:t>"page"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"studentName"</a:t>
            </a:r>
            <a:r>
              <a:rPr lang="en-US" altLang="zh-CN" sz="1600" dirty="0"/>
              <a:t> param=</a:t>
            </a:r>
            <a:r>
              <a:rPr lang="en-US" altLang="zh-CN" sz="1600" i="1" dirty="0"/>
              <a:t>"sName"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"studentNumber"</a:t>
            </a:r>
            <a:r>
              <a:rPr lang="en-US" altLang="zh-CN" sz="1600" dirty="0"/>
              <a:t> param=</a:t>
            </a:r>
            <a:r>
              <a:rPr lang="en-US" altLang="zh-CN" sz="1600" i="1" dirty="0"/>
              <a:t>"sNumber"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"studentGrade"</a:t>
            </a:r>
            <a:r>
              <a:rPr lang="en-US" altLang="zh-CN" sz="1600" dirty="0"/>
              <a:t> param=</a:t>
            </a:r>
            <a:r>
              <a:rPr lang="en-US" altLang="zh-CN" sz="1600" i="1" dirty="0"/>
              <a:t>"sGrade"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&lt;h3&gt;</a:t>
            </a:r>
            <a:r>
              <a:rPr lang="zh-CN" altLang="en-US" sz="1600" dirty="0"/>
              <a:t>读取设置后的属性值</a:t>
            </a:r>
            <a:r>
              <a:rPr lang="en-US" altLang="zh-CN" sz="1600" dirty="0"/>
              <a:t>&lt;/h3&gt;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&lt;h4&gt;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学生姓名：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"studentName"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学生学号：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"studentNumber"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学生成绩：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"studentGrade"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&lt;/h4&gt; 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&lt;/body&gt;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600200"/>
            <a:ext cx="6248400" cy="4179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92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248400" cy="4179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使用表达式的、带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属性的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&lt;jsp:setProperty&gt;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元素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dirty="0"/>
              <a:t>带</a:t>
            </a:r>
            <a:r>
              <a:rPr lang="en-US" altLang="zh-CN" dirty="0"/>
              <a:t>param</a:t>
            </a:r>
            <a:r>
              <a:rPr lang="zh-CN" altLang="en-US" dirty="0"/>
              <a:t>属性的</a:t>
            </a:r>
            <a:r>
              <a:rPr lang="en-US" altLang="zh-CN" dirty="0"/>
              <a:t>&lt;jsp:setProperty&gt;</a:t>
            </a:r>
            <a:r>
              <a:rPr lang="zh-CN" altLang="en-US" dirty="0"/>
              <a:t>元素的最大缺点就是不利于解决中文问题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解决的基本思路是在使用</a:t>
            </a:r>
            <a:r>
              <a:rPr lang="en-US" altLang="zh-CN" dirty="0"/>
              <a:t>bean</a:t>
            </a:r>
            <a:r>
              <a:rPr lang="zh-CN" altLang="en-US" dirty="0"/>
              <a:t>前，用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&lt;%request.setCharacterEncoding("utf-8"); %&gt;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对文件</a:t>
            </a:r>
            <a:r>
              <a:rPr lang="en-US" altLang="zh-CN" sz="2800" dirty="0"/>
              <a:t>setgetProperty3.htm</a:t>
            </a:r>
            <a:r>
              <a:rPr lang="zh-CN" altLang="en-US" sz="2800" dirty="0"/>
              <a:t>，将其中</a:t>
            </a:r>
            <a:r>
              <a:rPr lang="en-US" altLang="zh-CN" sz="2800" dirty="0"/>
              <a:t>action</a:t>
            </a:r>
            <a:r>
              <a:rPr lang="zh-CN" altLang="en-US" sz="2800" dirty="0"/>
              <a:t>的值由原来的</a:t>
            </a:r>
            <a:r>
              <a:rPr lang="en-US" altLang="zh-CN" sz="2800" dirty="0"/>
              <a:t>“setgetProperty3.jsp”</a:t>
            </a:r>
            <a:r>
              <a:rPr lang="zh-CN" altLang="en-US" sz="2800" dirty="0"/>
              <a:t>改为</a:t>
            </a:r>
            <a:r>
              <a:rPr lang="en-US" altLang="zh-CN" sz="2800" dirty="0"/>
              <a:t>“setgetProperty4.jsp“,</a:t>
            </a:r>
            <a:r>
              <a:rPr lang="zh-CN" altLang="en-US" sz="2800" dirty="0"/>
              <a:t>保存为</a:t>
            </a:r>
            <a:r>
              <a:rPr lang="en-US" altLang="zh-CN" sz="2800" dirty="0"/>
              <a:t>setgetProperty4.htm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setgetProperty4.jsp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472488" cy="511175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&lt;%@ page language=</a:t>
            </a:r>
            <a:r>
              <a:rPr kumimoji="0" lang="fr-FR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"java" contentType="text/html;charset=utf-8"</a:t>
            </a:r>
            <a:endParaRPr kumimoji="0" lang="fr-FR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pageEncoding=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"UTF-8"%&gt;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&lt;html&gt;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&lt;head&gt;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&lt;TITLE&gt;&lt;/TITLE&gt;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&lt;/head&gt;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&lt;body&gt;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&lt;%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request.setCharacterEncoding("utf-8");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%&gt;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&lt;jsp:useBean id=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"StuBean" class=“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stu.StudentBean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 scope="page" /&gt;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&lt;jsp:setProperty name=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"StuBean" property="studentName" param="sName" /&gt;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&lt;jsp:setProperty name=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"StuBean" property="studentNumber"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  param=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"sNumber" /&gt;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14.&lt;jsp:setProperty name=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"StuBean" property="studentGrade" param="sGrade" /&gt;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setgetProperty4.jsp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文件（续）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&lt;h3&gt;</a:t>
            </a:r>
            <a:r>
              <a:rPr lang="zh-CN" altLang="en-US" sz="1800" dirty="0"/>
              <a:t>读取设置后的属性值（解决了中文问题）</a:t>
            </a:r>
            <a:r>
              <a:rPr lang="en-US" altLang="zh-CN" sz="1800" dirty="0"/>
              <a:t>&lt;/h3&gt;</a:t>
            </a:r>
            <a:endParaRPr lang="en-US" altLang="zh-CN" sz="1800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&lt;h4&gt;</a:t>
            </a:r>
            <a:endParaRPr lang="en-US" altLang="zh-CN" sz="1800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zh-CN" altLang="en-US" sz="1800" dirty="0"/>
              <a:t>学生姓名：</a:t>
            </a:r>
            <a:r>
              <a:rPr lang="en-US" altLang="zh-CN" sz="1800" dirty="0"/>
              <a:t>&lt;jsp:getProperty name=</a:t>
            </a:r>
            <a:r>
              <a:rPr lang="en-US" altLang="zh-CN" sz="1800" i="1" dirty="0"/>
              <a:t>"StuBean" property="studentName" /&gt;</a:t>
            </a:r>
            <a:endParaRPr lang="en-US" altLang="zh-CN" sz="1800" i="1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&lt;br&gt; &lt;br&gt; </a:t>
            </a:r>
            <a:r>
              <a:rPr lang="zh-CN" altLang="en-US" sz="1800" dirty="0"/>
              <a:t>学生学号：</a:t>
            </a:r>
            <a:r>
              <a:rPr lang="en-US" altLang="zh-CN" sz="1800" dirty="0"/>
              <a:t>&lt;jsp:getProperty name=</a:t>
            </a:r>
            <a:r>
              <a:rPr lang="en-US" altLang="zh-CN" sz="1800" i="1" dirty="0"/>
              <a:t>"StuBean“ </a:t>
            </a:r>
            <a:r>
              <a:rPr lang="en-US" altLang="zh-CN" sz="1800" dirty="0"/>
              <a:t>property=</a:t>
            </a:r>
            <a:r>
              <a:rPr lang="en-US" altLang="zh-CN" sz="1800" i="1" dirty="0"/>
              <a:t>"studentNumber" /&gt;</a:t>
            </a:r>
            <a:endParaRPr lang="en-US" altLang="zh-CN" sz="1800" i="1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&lt;br&gt; &lt;br&gt; </a:t>
            </a:r>
            <a:r>
              <a:rPr lang="zh-CN" altLang="en-US" sz="1800" dirty="0"/>
              <a:t>学生成绩：</a:t>
            </a:r>
            <a:r>
              <a:rPr lang="en-US" altLang="zh-CN" sz="1800" dirty="0"/>
              <a:t>&lt;jsp:getProperty name=</a:t>
            </a:r>
            <a:r>
              <a:rPr lang="en-US" altLang="zh-CN" sz="1800" i="1" dirty="0"/>
              <a:t>"StuBean"</a:t>
            </a:r>
            <a:endParaRPr lang="en-US" altLang="zh-CN" sz="1800" i="1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property=</a:t>
            </a:r>
            <a:r>
              <a:rPr lang="en-US" altLang="zh-CN" sz="1800" i="1" dirty="0"/>
              <a:t>"studentGrade" /&gt;</a:t>
            </a:r>
            <a:endParaRPr lang="en-US" altLang="zh-CN" sz="1800" i="1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&lt;br&gt; &lt;br&gt;</a:t>
            </a:r>
            <a:endParaRPr lang="en-US" altLang="zh-CN" sz="1800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&lt;/h4&gt;</a:t>
            </a:r>
            <a:endParaRPr lang="en-US" altLang="zh-CN" sz="1800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&lt;/body&gt;</a:t>
            </a:r>
            <a:endParaRPr lang="en-US" altLang="zh-CN" sz="1800" dirty="0"/>
          </a:p>
          <a:p>
            <a:pPr>
              <a:buFont typeface="Courier New" panose="02070309020205020404" pitchFamily="49" charset="0"/>
              <a:buAutoNum type="arabicPeriod" startAt="15"/>
            </a:pPr>
            <a:r>
              <a:rPr lang="en-US" altLang="zh-CN" sz="1800" dirty="0"/>
              <a:t>&lt;/html&gt;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1600200"/>
            <a:ext cx="6029325" cy="4033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33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00200"/>
            <a:ext cx="6029325" cy="4033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关于</a:t>
            </a:r>
            <a:r>
              <a:rPr lang="en-US" altLang="zh-CN" dirty="0"/>
              <a:t>JSP</a:t>
            </a:r>
            <a:r>
              <a:rPr lang="zh-CN" altLang="en-US" dirty="0"/>
              <a:t>中文乱码原因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JSP</a:t>
            </a:r>
            <a:r>
              <a:rPr lang="zh-CN" altLang="en-US" dirty="0"/>
              <a:t>要经过两次的“编码”，第一阶段会用</a:t>
            </a:r>
            <a:r>
              <a:rPr lang="en-US" altLang="zh-CN" dirty="0"/>
              <a:t>pageEncoding</a:t>
            </a:r>
            <a:r>
              <a:rPr lang="zh-CN" altLang="en-US" dirty="0"/>
              <a:t>，第二阶段会用</a:t>
            </a:r>
            <a:r>
              <a:rPr lang="en-US" altLang="zh-CN" dirty="0"/>
              <a:t>utf-8</a:t>
            </a:r>
            <a:r>
              <a:rPr lang="zh-CN" altLang="en-US" dirty="0"/>
              <a:t>至</a:t>
            </a:r>
            <a:r>
              <a:rPr lang="en-US" altLang="zh-CN" dirty="0"/>
              <a:t>utf-8</a:t>
            </a:r>
            <a:r>
              <a:rPr lang="zh-CN" altLang="en-US" dirty="0"/>
              <a:t>，第三阶段就是在客户端浏览器里看到的网页，用的是</a:t>
            </a:r>
            <a:r>
              <a:rPr lang="en-US" altLang="zh-CN" dirty="0"/>
              <a:t>contentType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第一阶段是</a:t>
            </a:r>
            <a:r>
              <a:rPr lang="en-US" altLang="zh-CN" dirty="0"/>
              <a:t>jsp</a:t>
            </a:r>
            <a:r>
              <a:rPr lang="zh-CN" altLang="en-US" dirty="0"/>
              <a:t>编译成</a:t>
            </a:r>
            <a:r>
              <a:rPr lang="en-US" altLang="zh-CN" dirty="0"/>
              <a:t>.java</a:t>
            </a:r>
            <a:r>
              <a:rPr lang="zh-CN" altLang="en-US" dirty="0"/>
              <a:t>，它会根据</a:t>
            </a:r>
            <a:r>
              <a:rPr lang="en-US" altLang="zh-CN" dirty="0"/>
              <a:t>pageEncoding</a:t>
            </a:r>
            <a:r>
              <a:rPr lang="zh-CN" altLang="en-US" dirty="0"/>
              <a:t>的设定读取</a:t>
            </a:r>
            <a:r>
              <a:rPr lang="en-US" altLang="zh-CN" dirty="0"/>
              <a:t>jsp</a:t>
            </a:r>
            <a:r>
              <a:rPr lang="zh-CN" altLang="en-US" dirty="0"/>
              <a:t>，结果是由指定的编码方案翻译成统一的</a:t>
            </a:r>
            <a:r>
              <a:rPr lang="en-US" altLang="zh-CN" dirty="0"/>
              <a:t>UTF-8 JAVA</a:t>
            </a:r>
            <a:r>
              <a:rPr lang="zh-CN" altLang="en-US" dirty="0"/>
              <a:t>源码（即</a:t>
            </a:r>
            <a:r>
              <a:rPr lang="en-US" altLang="zh-CN" dirty="0"/>
              <a:t>.java</a:t>
            </a:r>
            <a:r>
              <a:rPr lang="zh-CN" altLang="en-US" dirty="0"/>
              <a:t>），如果</a:t>
            </a:r>
            <a:r>
              <a:rPr lang="en-US" altLang="zh-CN" dirty="0"/>
              <a:t>pageEncoding</a:t>
            </a:r>
            <a:r>
              <a:rPr lang="zh-CN" altLang="en-US" dirty="0"/>
              <a:t>设定错了，或没有设定，出来的就是中文乱码。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关于</a:t>
            </a:r>
            <a:r>
              <a:rPr lang="en-US" altLang="zh-CN" dirty="0"/>
              <a:t>JSP</a:t>
            </a:r>
            <a:r>
              <a:rPr lang="zh-CN" altLang="en-US" dirty="0"/>
              <a:t>中文乱码原因（续）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第二阶段是由</a:t>
            </a:r>
            <a:r>
              <a:rPr lang="en-US" altLang="zh-CN" dirty="0"/>
              <a:t>JAVAC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源码至</a:t>
            </a:r>
            <a:r>
              <a:rPr lang="en-US" altLang="zh-CN" dirty="0"/>
              <a:t>java byteCode</a:t>
            </a:r>
            <a:r>
              <a:rPr lang="zh-CN" altLang="en-US" dirty="0"/>
              <a:t>的编译，不论</a:t>
            </a:r>
            <a:r>
              <a:rPr lang="en-US" altLang="zh-CN" dirty="0"/>
              <a:t>JSP</a:t>
            </a:r>
            <a:r>
              <a:rPr lang="zh-CN" altLang="en-US" dirty="0"/>
              <a:t>编写时用的是什么编码，经过这个阶段的结果全部是</a:t>
            </a:r>
            <a:r>
              <a:rPr lang="en-US" altLang="zh-CN" dirty="0"/>
              <a:t>UTF-8</a:t>
            </a:r>
            <a:r>
              <a:rPr lang="zh-CN" altLang="en-US" dirty="0"/>
              <a:t>编码的</a:t>
            </a:r>
            <a:r>
              <a:rPr lang="en-US" altLang="zh-CN" dirty="0"/>
              <a:t>java</a:t>
            </a:r>
            <a:r>
              <a:rPr lang="zh-CN" altLang="en-US" dirty="0"/>
              <a:t>源码。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第三阶段是</a:t>
            </a:r>
            <a:r>
              <a:rPr lang="en-US" altLang="zh-CN" dirty="0"/>
              <a:t>Tomcat</a:t>
            </a:r>
            <a:r>
              <a:rPr lang="zh-CN" altLang="en-US" dirty="0"/>
              <a:t>载入和执行阶段二来的</a:t>
            </a:r>
            <a:r>
              <a:rPr lang="en-US" altLang="zh-CN" dirty="0"/>
              <a:t>.class</a:t>
            </a:r>
            <a:r>
              <a:rPr lang="zh-CN" altLang="en-US" dirty="0"/>
              <a:t>，输出的结果，即在客户端显示的依据是在阶段一设定的</a:t>
            </a:r>
            <a:r>
              <a:rPr lang="en-US" altLang="zh-CN" dirty="0"/>
              <a:t>contentType</a:t>
            </a:r>
            <a:r>
              <a:rPr lang="zh-CN" altLang="en-US" dirty="0"/>
              <a:t>编码。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关于</a:t>
            </a:r>
            <a:r>
              <a:rPr lang="en-US" altLang="zh-CN" dirty="0"/>
              <a:t>JSP</a:t>
            </a:r>
            <a:r>
              <a:rPr lang="zh-CN" altLang="en-US" dirty="0"/>
              <a:t>中文乱码的解决方法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、包含指令</a:t>
            </a:r>
            <a:r>
              <a:rPr lang="en-US" altLang="zh-CN" sz="2800" dirty="0">
                <a:solidFill>
                  <a:srgbClr val="FF0000"/>
                </a:solidFill>
              </a:rPr>
              <a:t>include</a:t>
            </a:r>
            <a:r>
              <a:rPr lang="zh-CN" altLang="en-US" sz="2800" dirty="0">
                <a:solidFill>
                  <a:srgbClr val="FF0000"/>
                </a:solidFill>
              </a:rPr>
              <a:t>包含</a:t>
            </a:r>
            <a:r>
              <a:rPr lang="en-US" altLang="zh-CN" sz="2800" dirty="0">
                <a:solidFill>
                  <a:srgbClr val="FF0000"/>
                </a:solidFill>
              </a:rPr>
              <a:t>html</a:t>
            </a:r>
            <a:r>
              <a:rPr lang="zh-CN" altLang="en-US" sz="2800" dirty="0">
                <a:solidFill>
                  <a:srgbClr val="FF0000"/>
                </a:solidFill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</a:rPr>
              <a:t>jsp</a:t>
            </a:r>
            <a:r>
              <a:rPr lang="zh-CN" altLang="en-US" sz="2800" dirty="0">
                <a:solidFill>
                  <a:srgbClr val="FF0000"/>
                </a:solidFill>
              </a:rPr>
              <a:t>文件出现乱码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dirty="0"/>
              <a:t>解决方法：把包含文件的</a:t>
            </a:r>
            <a:r>
              <a:rPr lang="en-US" altLang="zh-CN" dirty="0"/>
              <a:t>pageEncoding</a:t>
            </a:r>
            <a:r>
              <a:rPr lang="zh-CN" altLang="en-US" dirty="0"/>
              <a:t>设置为</a:t>
            </a:r>
            <a:r>
              <a:rPr lang="en-US" altLang="zh-CN" dirty="0"/>
              <a:t>utf-8,</a:t>
            </a:r>
            <a:r>
              <a:rPr lang="zh-CN" altLang="en-US" dirty="0"/>
              <a:t>同时</a:t>
            </a:r>
            <a:r>
              <a:rPr lang="en-US" altLang="zh-CN" dirty="0"/>
              <a:t>,</a:t>
            </a:r>
            <a:r>
              <a:rPr lang="zh-CN" altLang="en-US" dirty="0"/>
              <a:t>把被包含文件的</a:t>
            </a:r>
            <a:r>
              <a:rPr lang="en-US" altLang="zh-CN" dirty="0"/>
              <a:t>pageEncoding</a:t>
            </a:r>
            <a:r>
              <a:rPr lang="zh-CN" altLang="en-US" dirty="0"/>
              <a:t>也设置为</a:t>
            </a:r>
            <a:r>
              <a:rPr lang="en-US" altLang="zh-CN" dirty="0"/>
              <a:t>utf-8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、传递的参数、表单提交的数据出现乱码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解决的方法：把</a:t>
            </a:r>
            <a:r>
              <a:rPr lang="en-US" altLang="zh-CN" sz="2800" dirty="0"/>
              <a:t>html</a:t>
            </a:r>
            <a:r>
              <a:rPr lang="zh-CN" altLang="en-US" sz="2800" dirty="0"/>
              <a:t>或</a:t>
            </a:r>
            <a:r>
              <a:rPr lang="en-US" altLang="zh-CN" sz="2800" dirty="0"/>
              <a:t>jsp</a:t>
            </a:r>
            <a:r>
              <a:rPr lang="zh-CN" altLang="en-US" sz="2800" dirty="0"/>
              <a:t>文件的</a:t>
            </a:r>
            <a:r>
              <a:rPr lang="en-US" altLang="zh-CN" sz="2800" dirty="0"/>
              <a:t>pageEncoding</a:t>
            </a:r>
            <a:r>
              <a:rPr lang="zh-CN" altLang="en-US" sz="2800" dirty="0"/>
              <a:t>设置为</a:t>
            </a:r>
            <a:r>
              <a:rPr lang="en-US" altLang="zh-CN" sz="2800" dirty="0"/>
              <a:t>utf-8</a:t>
            </a:r>
            <a:r>
              <a:rPr lang="zh-CN" altLang="en-US" sz="2800" dirty="0"/>
              <a:t>，同时把处理的</a:t>
            </a:r>
            <a:r>
              <a:rPr lang="en-US" altLang="zh-CN" sz="2800" dirty="0"/>
              <a:t>Servlet</a:t>
            </a:r>
            <a:r>
              <a:rPr lang="zh-CN" altLang="en-US" sz="2800" dirty="0"/>
              <a:t>或</a:t>
            </a:r>
            <a:r>
              <a:rPr lang="en-US" altLang="zh-CN" sz="2800" dirty="0"/>
              <a:t>jsp</a:t>
            </a:r>
            <a:r>
              <a:rPr lang="zh-CN" altLang="en-US" sz="2800" dirty="0"/>
              <a:t>页面中</a:t>
            </a:r>
            <a:r>
              <a:rPr lang="en-US" altLang="zh-CN" sz="2800" dirty="0"/>
              <a:t>request</a:t>
            </a:r>
            <a:r>
              <a:rPr lang="zh-CN" altLang="en-US" sz="2800" dirty="0"/>
              <a:t>对象设为</a:t>
            </a:r>
            <a:r>
              <a:rPr lang="en-US" altLang="zh-CN" sz="2800" dirty="0"/>
              <a:t>utf-8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request.setCharacterEncoding("utf-8");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property="*"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&lt;jsp:setProperty&gt;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元素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当在</a:t>
            </a:r>
            <a:r>
              <a:rPr lang="en-US" altLang="zh-CN" sz="2800" dirty="0"/>
              <a:t>&lt;jsp:setProperty&gt;</a:t>
            </a:r>
            <a:r>
              <a:rPr lang="zh-CN" altLang="en-US" sz="2800" dirty="0"/>
              <a:t>元素中使用</a:t>
            </a:r>
            <a:r>
              <a:rPr lang="en-US" altLang="zh-CN" sz="2800" dirty="0"/>
              <a:t>property</a:t>
            </a:r>
            <a:r>
              <a:rPr lang="zh-CN" altLang="en-US" sz="2800" dirty="0"/>
              <a:t>属性并令其值为</a:t>
            </a:r>
            <a:r>
              <a:rPr lang="en-US" altLang="zh-CN" sz="2800" dirty="0"/>
              <a:t>“*”</a:t>
            </a:r>
            <a:r>
              <a:rPr lang="zh-CN" altLang="en-US" sz="2800" dirty="0"/>
              <a:t>时，只需一个</a:t>
            </a:r>
            <a:r>
              <a:rPr lang="en-US" altLang="zh-CN" sz="2800" dirty="0"/>
              <a:t>&lt;jsp:setProperty&gt;</a:t>
            </a:r>
            <a:r>
              <a:rPr lang="zh-CN" altLang="en-US" sz="2800" dirty="0"/>
              <a:t>元素即可。</a:t>
            </a:r>
            <a:endParaRPr lang="zh-CN" altLang="en-US" sz="2800" dirty="0"/>
          </a:p>
          <a:p>
            <a:r>
              <a:rPr lang="zh-CN" altLang="en-US" sz="2800" dirty="0"/>
              <a:t>这种</a:t>
            </a:r>
            <a:r>
              <a:rPr lang="en-US" altLang="zh-CN" sz="2800" dirty="0"/>
              <a:t>&lt;jsp:setProperty&gt;</a:t>
            </a:r>
            <a:r>
              <a:rPr lang="zh-CN" altLang="en-US" sz="2800" dirty="0"/>
              <a:t>元素也有其特殊的要求，那就是：请求中的参数名必须与实例的属性名分别一致。具体讲，</a:t>
            </a:r>
            <a:r>
              <a:rPr lang="en-US" altLang="zh-CN" sz="2800" dirty="0"/>
              <a:t>Java</a:t>
            </a:r>
            <a:r>
              <a:rPr lang="zh-CN" altLang="en-US" sz="2800" dirty="0"/>
              <a:t>类中声明的成员变量的名称必须与</a:t>
            </a:r>
            <a:r>
              <a:rPr lang="en-US" altLang="zh-CN" sz="2800" dirty="0"/>
              <a:t>HTML</a:t>
            </a:r>
            <a:r>
              <a:rPr lang="zh-CN" altLang="en-US" sz="2800" dirty="0"/>
              <a:t>文件中输入元素的名称分别相同。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定义一个学生</a:t>
            </a:r>
            <a:r>
              <a:rPr lang="en-US" altLang="zh-CN" dirty="0"/>
              <a:t>Bean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95925"/>
          </a:xfrm>
          <a:ln/>
        </p:spPr>
        <p:txBody>
          <a:bodyPr vert="horz" wrap="square" lIns="91440" tIns="45720" rIns="91440" bIns="45720" anchor="t"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package stu;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public class StudentBean 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private String studentName;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private String studentNumber;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private int studentGrade;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public StudentBean() //</a:t>
            </a:r>
            <a:r>
              <a:rPr lang="zh-CN" altLang="en-US" sz="1600" dirty="0"/>
              <a:t>利用构造器初始化成员变量</a:t>
            </a:r>
            <a:endParaRPr lang="zh-CN" altLang="en-US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600" dirty="0"/>
              <a:t>  </a:t>
            </a:r>
            <a:r>
              <a:rPr lang="en-US" altLang="zh-CN" sz="1600" dirty="0"/>
              <a:t>{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  studentName="</a:t>
            </a:r>
            <a:r>
              <a:rPr lang="zh-CN" altLang="en-US" sz="1600" dirty="0"/>
              <a:t>无姓名</a:t>
            </a:r>
            <a:r>
              <a:rPr lang="en-US" altLang="zh-CN" sz="1600" dirty="0"/>
              <a:t>";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  studentNumber="</a:t>
            </a:r>
            <a:r>
              <a:rPr lang="zh-CN" altLang="en-US" sz="1600" dirty="0"/>
              <a:t>无学号</a:t>
            </a:r>
            <a:r>
              <a:rPr lang="en-US" altLang="zh-CN" sz="1600" dirty="0"/>
              <a:t>"; 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  studentGrade=-1;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}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600" dirty="0"/>
              <a:t> </a:t>
            </a:r>
            <a:r>
              <a:rPr lang="en-US" altLang="zh-CN" sz="1600" dirty="0"/>
              <a:t>public String getStudentName() 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{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  return(studentName);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}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public String getStudentNumber() 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{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  return(studentNumber);</a:t>
            </a:r>
            <a:endParaRPr lang="en-US" altLang="zh-CN" sz="1600" dirty="0"/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dirty="0"/>
              <a:t>  }</a:t>
            </a:r>
            <a:endParaRPr lang="zh-CN" altLang="en-US" sz="1600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setgetProperty5.htm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&lt;html&gt;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&lt;head&gt;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&lt;TITLE&gt;&lt;/TITLE&gt;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&lt;meta http-equiv=</a:t>
            </a:r>
            <a:r>
              <a:rPr lang="en-US" altLang="zh-CN" sz="1800" i="1" dirty="0"/>
              <a:t>"Content-Type"</a:t>
            </a:r>
            <a:r>
              <a:rPr lang="en-US" altLang="zh-CN" sz="1800" dirty="0"/>
              <a:t> content=</a:t>
            </a:r>
            <a:r>
              <a:rPr lang="en-US" altLang="zh-CN" sz="1800" i="1" dirty="0"/>
              <a:t>"text/html; charset=utf-8"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&lt;/head&gt;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&lt;body&gt;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&lt;h3&gt;</a:t>
            </a:r>
            <a:r>
              <a:rPr lang="zh-CN" altLang="en-US" sz="1800" dirty="0"/>
              <a:t>输入学生基本信息</a:t>
            </a:r>
            <a:r>
              <a:rPr lang="en-US" altLang="zh-CN" sz="1800" dirty="0"/>
              <a:t>&lt;/h3&gt;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&lt;form name=</a:t>
            </a:r>
            <a:r>
              <a:rPr lang="en-US" altLang="zh-CN" sz="1800" i="1" dirty="0"/>
              <a:t>"form1"</a:t>
            </a:r>
            <a:r>
              <a:rPr lang="en-US" altLang="zh-CN" sz="1800" dirty="0"/>
              <a:t> method=</a:t>
            </a:r>
            <a:r>
              <a:rPr lang="en-US" altLang="zh-CN" sz="1800" i="1" dirty="0"/>
              <a:t>"post"</a:t>
            </a:r>
            <a:r>
              <a:rPr lang="en-US" altLang="zh-CN" sz="1800" dirty="0"/>
              <a:t> action=</a:t>
            </a:r>
            <a:r>
              <a:rPr lang="en-US" altLang="zh-CN" sz="1800" i="1" dirty="0"/>
              <a:t>"setgetProperty5.jsp"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</a:t>
            </a:r>
            <a:r>
              <a:rPr lang="zh-CN" altLang="en-US" sz="1800" dirty="0"/>
              <a:t>输入姓名：</a:t>
            </a:r>
            <a:r>
              <a:rPr lang="en-US" altLang="zh-CN" sz="1800" dirty="0"/>
              <a:t>&lt;input type=</a:t>
            </a:r>
            <a:r>
              <a:rPr lang="en-US" altLang="zh-CN" sz="1800" i="1" dirty="0"/>
              <a:t>"text"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"studentName"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&lt;br&gt; 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</a:t>
            </a:r>
            <a:r>
              <a:rPr lang="zh-CN" altLang="en-US" sz="1800" dirty="0"/>
              <a:t>输入学号：</a:t>
            </a:r>
            <a:r>
              <a:rPr lang="en-US" altLang="zh-CN" sz="1800" dirty="0"/>
              <a:t>&lt;input type=</a:t>
            </a:r>
            <a:r>
              <a:rPr lang="en-US" altLang="zh-CN" sz="1800" i="1" dirty="0"/>
              <a:t>"text"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"studentNumber"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&lt;br&gt;  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</a:t>
            </a:r>
            <a:r>
              <a:rPr lang="zh-CN" altLang="en-US" sz="1800" dirty="0"/>
              <a:t>输入成绩：</a:t>
            </a:r>
            <a:r>
              <a:rPr lang="en-US" altLang="zh-CN" sz="1800" dirty="0"/>
              <a:t>&lt;input type=</a:t>
            </a:r>
            <a:r>
              <a:rPr lang="en-US" altLang="zh-CN" sz="1800" i="1" dirty="0"/>
              <a:t>"text"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"studentGrade"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&lt;br&gt; 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&lt;input type=</a:t>
            </a:r>
            <a:r>
              <a:rPr lang="en-US" altLang="zh-CN" sz="1800" i="1" dirty="0"/>
              <a:t>"submit"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"Submit"</a:t>
            </a:r>
            <a:r>
              <a:rPr lang="en-US" altLang="zh-CN" sz="1800" dirty="0"/>
              <a:t> value=</a:t>
            </a:r>
            <a:r>
              <a:rPr lang="en-US" altLang="zh-CN" sz="1800" i="1" dirty="0"/>
              <a:t>"</a:t>
            </a:r>
            <a:r>
              <a:rPr lang="zh-CN" altLang="en-US" sz="1800" i="1" dirty="0"/>
              <a:t>提交</a:t>
            </a:r>
            <a:r>
              <a:rPr lang="en-US" altLang="zh-CN" sz="1800" i="1" dirty="0"/>
              <a:t>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&lt;/form&gt;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&lt;/body&gt;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&lt;/html&gt;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setgetProperty5.jsp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u="sng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&lt;%@ page language=</a:t>
            </a:r>
            <a:r>
              <a:rPr lang="en-US" altLang="zh-CN" sz="1600" i="1" dirty="0"/>
              <a:t>"java"</a:t>
            </a:r>
            <a:r>
              <a:rPr lang="en-US" altLang="zh-CN" sz="1600" dirty="0"/>
              <a:t> contentType=</a:t>
            </a:r>
            <a:r>
              <a:rPr lang="en-US" altLang="zh-CN" sz="1600" i="1" dirty="0"/>
              <a:t>"text/html;charset=utf-8"</a:t>
            </a:r>
            <a:r>
              <a:rPr lang="en-US" altLang="zh-CN" sz="1600" dirty="0"/>
              <a:t> %&gt;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&lt;html&gt;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&lt;head&gt;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&lt;TITLE&gt;Reusing JavaBeans in JSP&lt;/TITLE&gt;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&lt;/head&gt;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&lt;body&gt;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&lt;jsp:useBean id=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class=</a:t>
            </a:r>
            <a:r>
              <a:rPr lang="en-US" altLang="zh-CN" sz="1600" i="1" dirty="0"/>
              <a:t>"stu.StudentBean"</a:t>
            </a:r>
            <a:r>
              <a:rPr lang="en-US" altLang="zh-CN" sz="1600" dirty="0"/>
              <a:t> scope=</a:t>
            </a:r>
            <a:r>
              <a:rPr lang="en-US" altLang="zh-CN" sz="1600" i="1" dirty="0"/>
              <a:t>"page"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"*"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&lt;h3&gt;</a:t>
            </a:r>
            <a:r>
              <a:rPr lang="zh-CN" altLang="en-US" sz="1600" dirty="0"/>
              <a:t>读取设置后的属性值</a:t>
            </a:r>
            <a:r>
              <a:rPr lang="en-US" altLang="zh-CN" sz="1600" dirty="0"/>
              <a:t>&lt;/h3&gt;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&lt;h4&gt;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学生姓名：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"studentName"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学生学号：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"studentNumber"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学生成绩：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"studentGrade"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&lt;/h4&gt;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&lt;/body&gt;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&lt;/html&gt;</a:t>
            </a:r>
            <a:endParaRPr lang="en-US" altLang="zh-CN" sz="1600" dirty="0"/>
          </a:p>
          <a:p>
            <a:pPr>
              <a:lnSpc>
                <a:spcPct val="80000"/>
              </a:lnSpc>
            </a:pPr>
            <a:endParaRPr lang="zh-CN" altLang="en-US" sz="160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Javabean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开发总结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571500" y="1393825"/>
            <a:ext cx="8572500" cy="493077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定义</a:t>
            </a:r>
            <a:r>
              <a:rPr lang="en-US" altLang="zh-CN" dirty="0"/>
              <a:t>javabean</a:t>
            </a:r>
            <a:r>
              <a:rPr lang="zh-CN" altLang="en-US" dirty="0"/>
              <a:t>类，编译得到</a:t>
            </a:r>
            <a:r>
              <a:rPr lang="en-US" altLang="zh-CN" dirty="0"/>
              <a:t>.class</a:t>
            </a:r>
            <a:r>
              <a:rPr lang="zh-CN" altLang="en-US" dirty="0"/>
              <a:t>文件</a:t>
            </a:r>
            <a:endParaRPr lang="zh-CN" altLang="en-US" dirty="0"/>
          </a:p>
          <a:p>
            <a:r>
              <a:rPr lang="zh-CN" altLang="en-US" dirty="0"/>
              <a:t>采用</a:t>
            </a:r>
            <a:r>
              <a:rPr lang="en-US" altLang="zh-CN" dirty="0"/>
              <a:t>jsp:usebean</a:t>
            </a:r>
            <a:r>
              <a:rPr lang="zh-CN" altLang="en-US" dirty="0"/>
              <a:t>或</a:t>
            </a:r>
            <a:r>
              <a:rPr lang="en-US" altLang="zh-CN" dirty="0"/>
              <a:t>class a=new beanname</a:t>
            </a:r>
            <a:r>
              <a:rPr lang="zh-CN" altLang="en-US" dirty="0"/>
              <a:t>进行定义</a:t>
            </a: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文件中采用</a:t>
            </a:r>
            <a:r>
              <a:rPr lang="en-US" altLang="zh-CN" dirty="0"/>
              <a:t>jsp:getProperty </a:t>
            </a:r>
            <a:r>
              <a:rPr lang="zh-CN" altLang="en-US" dirty="0"/>
              <a:t>或 </a:t>
            </a:r>
            <a:r>
              <a:rPr lang="en-US" altLang="zh-CN" dirty="0"/>
              <a:t>id.getXXX</a:t>
            </a:r>
            <a:r>
              <a:rPr lang="zh-CN" altLang="en-US" dirty="0"/>
              <a:t>进行调用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Javabean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开发总结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jsp:usebean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定义）和</a:t>
            </a:r>
            <a:r>
              <a:rPr lang="en-US" altLang="zh-CN" dirty="0"/>
              <a:t>class a=new beanname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定义）的区别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－</a:t>
            </a:r>
            <a:r>
              <a:rPr lang="en-US" altLang="zh-CN" dirty="0"/>
              <a:t>B</a:t>
            </a:r>
            <a:r>
              <a:rPr lang="zh-CN" altLang="en-US" dirty="0"/>
              <a:t>定义说明当前</a:t>
            </a:r>
            <a:r>
              <a:rPr lang="en-US" altLang="zh-CN" dirty="0"/>
              <a:t>bean</a:t>
            </a:r>
            <a:r>
              <a:rPr lang="zh-CN" altLang="en-US" dirty="0"/>
              <a:t>类被当作普通</a:t>
            </a:r>
            <a:r>
              <a:rPr lang="en-US" altLang="zh-CN" dirty="0"/>
              <a:t>java</a:t>
            </a:r>
            <a:r>
              <a:rPr lang="zh-CN" altLang="en-US" dirty="0"/>
              <a:t>类来使用，因此无法使用</a:t>
            </a:r>
            <a:r>
              <a:rPr lang="en-US" altLang="zh-CN" dirty="0"/>
              <a:t>bean</a:t>
            </a:r>
            <a:r>
              <a:rPr lang="zh-CN" altLang="en-US" dirty="0"/>
              <a:t>的相关功能。例如，</a:t>
            </a:r>
            <a:r>
              <a:rPr lang="en-US" altLang="zh-CN" dirty="0"/>
              <a:t>jsp:getProperty.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r>
              <a:rPr lang="zh-CN" altLang="en-US" dirty="0"/>
              <a:t>－推荐使用</a:t>
            </a:r>
            <a:r>
              <a:rPr lang="en-US" altLang="zh-CN" dirty="0"/>
              <a:t>jsp:usebean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定义一个学生</a:t>
            </a:r>
            <a:r>
              <a:rPr lang="en-US" altLang="zh-CN" dirty="0"/>
              <a:t>Bean</a:t>
            </a:r>
            <a:r>
              <a:rPr lang="zh-CN" altLang="en-US" dirty="0"/>
              <a:t>类（续）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public int getStudentGrade()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{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  return(studentGrade);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}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/** </a:t>
            </a:r>
            <a:r>
              <a:rPr lang="zh-CN" altLang="en-US" sz="1600" dirty="0"/>
              <a:t>以下方法为</a:t>
            </a:r>
            <a:r>
              <a:rPr lang="en-US" altLang="zh-CN" sz="1600" dirty="0"/>
              <a:t>&lt;jsp:setProperty&gt;</a:t>
            </a:r>
            <a:r>
              <a:rPr lang="zh-CN" altLang="en-US" sz="1600" dirty="0"/>
              <a:t>元素所用（</a:t>
            </a:r>
            <a:r>
              <a:rPr lang="en-US" altLang="zh-CN" sz="1600" dirty="0"/>
              <a:t>setXXX()</a:t>
            </a:r>
            <a:r>
              <a:rPr lang="zh-CN" altLang="en-US" sz="1600" dirty="0"/>
              <a:t>方法） **</a:t>
            </a:r>
            <a:r>
              <a:rPr lang="en-US" altLang="zh-CN" sz="1600" dirty="0"/>
              <a:t>/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public void setStudentName(String s)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{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  this.studentName = s;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}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public void setStudentNumber(String s)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{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  this.studentNumber = s;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}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public void setStudentGrade(int g)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{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  this.studentGrade = g;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  }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 startAt="21"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(1)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利用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&lt;jsp:getProperty&gt;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元素读取实例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StuBean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属性的默认值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0" y="1585913"/>
            <a:ext cx="9144000" cy="5272087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&lt;%-- </a:t>
            </a:r>
            <a:r>
              <a:rPr lang="zh-CN" altLang="en-US" sz="1800" dirty="0"/>
              <a:t>这是</a:t>
            </a:r>
            <a:r>
              <a:rPr lang="en-US" altLang="zh-CN" sz="1800" dirty="0"/>
              <a:t>setgetProperty1.</a:t>
            </a:r>
            <a:r>
              <a:rPr lang="en-US" altLang="zh-CN" sz="1800" u="sng" dirty="0"/>
              <a:t>jsp</a:t>
            </a:r>
            <a:r>
              <a:rPr lang="zh-CN" altLang="en-US" sz="1800" dirty="0"/>
              <a:t>文件 </a:t>
            </a:r>
            <a:r>
              <a:rPr lang="en-US" altLang="zh-CN" sz="1800" dirty="0"/>
              <a:t>--%&gt;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&lt;%@ page language=</a:t>
            </a:r>
            <a:r>
              <a:rPr lang="en-US" altLang="zh-CN" sz="1800" i="1" dirty="0"/>
              <a:t>"java"</a:t>
            </a:r>
            <a:r>
              <a:rPr lang="en-US" altLang="zh-CN" sz="1800" dirty="0"/>
              <a:t> contentType=</a:t>
            </a:r>
            <a:r>
              <a:rPr lang="en-US" altLang="zh-CN" sz="1800" i="1" dirty="0"/>
              <a:t>"text/html;charset=utf-8</a:t>
            </a:r>
            <a:r>
              <a:rPr lang="en-US" altLang="zh-CN" sz="1800" dirty="0"/>
              <a:t> </a:t>
            </a:r>
            <a:r>
              <a:rPr lang="en-US" altLang="zh-CN" sz="1800" i="1" dirty="0"/>
              <a:t>"%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&lt;html&gt;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&lt;head&gt;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&lt;TITLE&gt;Reusing JavaBeans in JSP&lt;/TITLE&gt;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&lt;/head&gt;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&lt;body&gt;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&lt;jsp:useBean id=</a:t>
            </a:r>
            <a:r>
              <a:rPr lang="en-US" altLang="zh-CN" sz="1800" i="1" dirty="0"/>
              <a:t>"StuBean"</a:t>
            </a:r>
            <a:r>
              <a:rPr lang="en-US" altLang="zh-CN" sz="1800" dirty="0"/>
              <a:t> class=</a:t>
            </a:r>
            <a:r>
              <a:rPr lang="en-US" altLang="zh-CN" sz="1800" i="1" dirty="0"/>
              <a:t>"stu.StudentBean"</a:t>
            </a:r>
            <a:r>
              <a:rPr lang="en-US" altLang="zh-CN" sz="1800" dirty="0"/>
              <a:t>  scope=</a:t>
            </a:r>
            <a:r>
              <a:rPr lang="en-US" altLang="zh-CN" sz="1800" i="1" dirty="0"/>
              <a:t>"page"</a:t>
            </a:r>
            <a:r>
              <a:rPr lang="en-US" altLang="zh-CN" sz="1800" dirty="0"/>
              <a:t>/&gt;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&lt;h3&gt;</a:t>
            </a:r>
            <a:r>
              <a:rPr lang="zh-CN" altLang="en-US" sz="1800" dirty="0"/>
              <a:t>读取实例</a:t>
            </a:r>
            <a:r>
              <a:rPr lang="en-US" altLang="zh-CN" sz="1800" dirty="0"/>
              <a:t>Bean</a:t>
            </a:r>
            <a:r>
              <a:rPr lang="zh-CN" altLang="en-US" sz="1800" dirty="0"/>
              <a:t>属性的默认值</a:t>
            </a:r>
            <a:r>
              <a:rPr lang="en-US" altLang="zh-CN" sz="1800" dirty="0"/>
              <a:t>&lt;/h3&gt;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&lt;h4&gt;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 dirty="0"/>
              <a:t>学生姓名：</a:t>
            </a:r>
            <a:r>
              <a:rPr lang="en-US" altLang="zh-CN" sz="1800" dirty="0"/>
              <a:t>&lt;jsp:getProperty name=</a:t>
            </a:r>
            <a:r>
              <a:rPr lang="en-US" altLang="zh-CN" sz="1800" i="1" dirty="0"/>
              <a:t>"StuBean"</a:t>
            </a:r>
            <a:r>
              <a:rPr lang="en-US" altLang="zh-CN" sz="1800" dirty="0"/>
              <a:t> property=</a:t>
            </a:r>
            <a:r>
              <a:rPr lang="en-US" altLang="zh-CN" sz="1800" i="1" dirty="0"/>
              <a:t>"studentName"</a:t>
            </a:r>
            <a:r>
              <a:rPr lang="en-US" altLang="zh-CN" sz="1800" dirty="0"/>
              <a:t> /&gt; &lt;br&gt;&lt;br&gt;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 dirty="0"/>
              <a:t>学生学号：</a:t>
            </a:r>
            <a:r>
              <a:rPr lang="en-US" altLang="zh-CN" sz="1800" dirty="0"/>
              <a:t>&lt;jsp:getProperty name=</a:t>
            </a:r>
            <a:r>
              <a:rPr lang="en-US" altLang="zh-CN" sz="1800" i="1" dirty="0"/>
              <a:t>"StuBean"</a:t>
            </a:r>
            <a:r>
              <a:rPr lang="en-US" altLang="zh-CN" sz="1800" dirty="0"/>
              <a:t> property=</a:t>
            </a:r>
            <a:r>
              <a:rPr lang="en-US" altLang="zh-CN" sz="1800" i="1" dirty="0"/>
              <a:t>"studentNumber"</a:t>
            </a:r>
            <a:r>
              <a:rPr lang="en-US" altLang="zh-CN" sz="1800" dirty="0"/>
              <a:t> /&gt; &lt;br&gt;&lt;br&gt;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 dirty="0"/>
              <a:t>学生成绩：</a:t>
            </a:r>
            <a:r>
              <a:rPr lang="en-US" altLang="zh-CN" sz="1800" dirty="0"/>
              <a:t>&lt;jsp:getProperty name=</a:t>
            </a:r>
            <a:r>
              <a:rPr lang="en-US" altLang="zh-CN" sz="1800" i="1" dirty="0"/>
              <a:t>"StuBean"</a:t>
            </a:r>
            <a:r>
              <a:rPr lang="en-US" altLang="zh-CN" sz="1800" dirty="0"/>
              <a:t> property=</a:t>
            </a:r>
            <a:r>
              <a:rPr lang="en-US" altLang="zh-CN" sz="1800" i="1" dirty="0"/>
              <a:t>"studentGrade"</a:t>
            </a:r>
            <a:r>
              <a:rPr lang="en-US" altLang="zh-CN" sz="1800" dirty="0"/>
              <a:t> /&gt; &lt;br&gt;&lt;br&gt;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&lt;/h4&gt;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&lt;/body&gt;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 dirty="0"/>
              <a:t>&lt;/html&gt;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819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295400"/>
            <a:ext cx="7391400" cy="455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14313"/>
            <a:ext cx="8686800" cy="56197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）使用带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value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属性的</a:t>
            </a:r>
            <a:r>
              <a:rPr kumimoji="0" lang="en-US" altLang="zh-CN" sz="3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&lt;jsp:setProperty&gt;</a:t>
            </a:r>
            <a:r>
              <a:rPr kumimoji="0" lang="zh-CN" altLang="en-US" sz="3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元素 </a:t>
            </a:r>
            <a:endParaRPr kumimoji="0" lang="zh-CN" altLang="en-US" sz="3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79120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&lt;%-- </a:t>
            </a:r>
            <a:r>
              <a:rPr lang="zh-CN" altLang="en-US" sz="1600" dirty="0"/>
              <a:t>这是</a:t>
            </a:r>
            <a:r>
              <a:rPr lang="en-US" altLang="zh-CN" sz="1600" dirty="0"/>
              <a:t>setgetProperty2.</a:t>
            </a:r>
            <a:r>
              <a:rPr lang="en-US" altLang="zh-CN" sz="1600" u="sng" dirty="0"/>
              <a:t>jsp</a:t>
            </a:r>
            <a:r>
              <a:rPr lang="zh-CN" altLang="en-US" sz="1600" dirty="0"/>
              <a:t>文件 </a:t>
            </a:r>
            <a:r>
              <a:rPr lang="en-US" altLang="zh-CN" sz="1600" dirty="0"/>
              <a:t>--%&gt;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&lt;%@ page language=</a:t>
            </a:r>
            <a:r>
              <a:rPr lang="en-US" altLang="zh-CN" sz="1600" i="1" dirty="0"/>
              <a:t>"java"</a:t>
            </a:r>
            <a:r>
              <a:rPr lang="en-US" altLang="zh-CN" sz="1600" dirty="0"/>
              <a:t> contentType=</a:t>
            </a:r>
            <a:r>
              <a:rPr lang="en-US" altLang="zh-CN" sz="1600" i="1" dirty="0"/>
              <a:t>"text/html;charset=utf-8"</a:t>
            </a:r>
            <a:r>
              <a:rPr lang="en-US" altLang="zh-CN" sz="1600" dirty="0"/>
              <a:t> %&gt;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&lt;html&gt;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&lt;head&gt;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&lt;TITLE&gt;Reusing JavaBeans in JSP&lt;/TITLE&gt;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&lt;/head&gt;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&lt;body&gt;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&lt;jsp:useBean id=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class=</a:t>
            </a:r>
            <a:r>
              <a:rPr lang="en-US" altLang="zh-CN" sz="1600" i="1" dirty="0"/>
              <a:t>"stu.StudentBean"</a:t>
            </a:r>
            <a:r>
              <a:rPr lang="en-US" altLang="zh-CN" sz="1600" dirty="0"/>
              <a:t> scope=</a:t>
            </a:r>
            <a:r>
              <a:rPr lang="en-US" altLang="zh-CN" sz="1600" i="1" dirty="0"/>
              <a:t>"page"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"studentName"</a:t>
            </a:r>
            <a:r>
              <a:rPr lang="en-US" altLang="zh-CN" sz="1600" dirty="0"/>
              <a:t> value=</a:t>
            </a:r>
            <a:r>
              <a:rPr lang="en-US" altLang="zh-CN" sz="1600" i="1" dirty="0"/>
              <a:t>"</a:t>
            </a:r>
            <a:r>
              <a:rPr lang="zh-CN" altLang="en-US" sz="1600" i="1" dirty="0"/>
              <a:t>张三</a:t>
            </a:r>
            <a:r>
              <a:rPr lang="en-US" altLang="zh-CN" sz="1600" i="1" dirty="0"/>
              <a:t>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"studentNumber"</a:t>
            </a:r>
            <a:r>
              <a:rPr lang="en-US" altLang="zh-CN" sz="1600" dirty="0"/>
              <a:t> value=</a:t>
            </a:r>
            <a:r>
              <a:rPr lang="en-US" altLang="zh-CN" sz="1600" i="1" dirty="0"/>
              <a:t>"09001102"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&lt;jsp:setProperty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"studentGrade"</a:t>
            </a:r>
            <a:r>
              <a:rPr lang="en-US" altLang="zh-CN" sz="1600" dirty="0"/>
              <a:t> value=</a:t>
            </a:r>
            <a:r>
              <a:rPr lang="en-US" altLang="zh-CN" sz="1600" i="1" dirty="0"/>
              <a:t>"98"</a:t>
            </a:r>
            <a:r>
              <a:rPr lang="en-US" altLang="zh-CN" sz="1600" dirty="0"/>
              <a:t>/&gt;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&lt;h3&gt;</a:t>
            </a:r>
            <a:r>
              <a:rPr lang="zh-CN" altLang="en-US" sz="1600" dirty="0"/>
              <a:t>读取设置后的属性值</a:t>
            </a:r>
            <a:r>
              <a:rPr lang="en-US" altLang="zh-CN" sz="1600" dirty="0"/>
              <a:t>&lt;/h3&gt;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&lt;h4&gt;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学生姓名：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"studentName"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学生学号：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"studentNumber"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zh-CN" altLang="en-US" sz="1600" dirty="0"/>
              <a:t>学生成绩：</a:t>
            </a:r>
            <a:r>
              <a:rPr lang="en-US" altLang="zh-CN" sz="1600" dirty="0"/>
              <a:t>&lt;jsp:getProperty name=</a:t>
            </a:r>
            <a:r>
              <a:rPr lang="en-US" altLang="zh-CN" sz="1600" i="1" dirty="0"/>
              <a:t>"StuBean"</a:t>
            </a:r>
            <a:r>
              <a:rPr lang="en-US" altLang="zh-CN" sz="1600" dirty="0"/>
              <a:t> property=</a:t>
            </a:r>
            <a:r>
              <a:rPr lang="en-US" altLang="zh-CN" sz="1600" i="1" dirty="0"/>
              <a:t>"studentGrade"</a:t>
            </a:r>
            <a:r>
              <a:rPr lang="en-US" altLang="zh-CN" sz="1600" dirty="0"/>
              <a:t> /&gt; &lt;br&gt;&lt;br&gt;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&lt;/h4&gt; 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&lt;/body&gt;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600" dirty="0"/>
              <a:t>&lt;/html&gt;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500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47800"/>
            <a:ext cx="7620000" cy="469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561975"/>
          </a:xfrm>
          <a:ln/>
        </p:spPr>
        <p:txBody>
          <a:bodyPr vert="horz" wrap="square" lIns="91440" tIns="45720" rIns="91440" bIns="45720" anchor="ctr"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）使用带</a:t>
            </a:r>
            <a:r>
              <a:rPr lang="en-US" altLang="zh-CN" sz="2800" dirty="0"/>
              <a:t>param</a:t>
            </a:r>
            <a:r>
              <a:rPr lang="zh-CN" altLang="en-US" sz="2800" dirty="0"/>
              <a:t>属性的</a:t>
            </a:r>
            <a:r>
              <a:rPr lang="en-US" altLang="zh-CN" sz="2800" dirty="0"/>
              <a:t>&lt;jsp:setProperty&gt;</a:t>
            </a:r>
            <a:r>
              <a:rPr lang="zh-CN" altLang="en-US" sz="2800" dirty="0"/>
              <a:t>元素 </a:t>
            </a:r>
            <a:endParaRPr lang="zh-CN" altLang="en-US" sz="2800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90000"/>
              </a:lnSpc>
            </a:pPr>
            <a:r>
              <a:rPr lang="zh-CN" altLang="en-US" sz="2000" dirty="0"/>
              <a:t>接收来自</a:t>
            </a:r>
            <a:r>
              <a:rPr lang="en-US" altLang="zh-CN" sz="2000" dirty="0"/>
              <a:t>HTML</a:t>
            </a:r>
            <a:r>
              <a:rPr lang="zh-CN" altLang="en-US" sz="2000" dirty="0"/>
              <a:t>文件中文本框等</a:t>
            </a:r>
            <a:r>
              <a:rPr lang="en-US" altLang="zh-CN" sz="2000" dirty="0"/>
              <a:t>HTML</a:t>
            </a:r>
            <a:r>
              <a:rPr lang="zh-CN" altLang="en-US" sz="2000" dirty="0"/>
              <a:t>元素提交的数据，然后用于对</a:t>
            </a:r>
            <a:r>
              <a:rPr lang="en-US" altLang="zh-CN" sz="2000" dirty="0"/>
              <a:t>Bean</a:t>
            </a:r>
            <a:r>
              <a:rPr lang="zh-CN" altLang="en-US" sz="2000" dirty="0"/>
              <a:t>属性赋值。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例如，假设我们将下面三个文本框用于输入学生基本信息： 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&lt;input type="text" name="sName"&gt;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&lt;input type="text" name="sNumber"&gt;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&lt;input type="text" name="sGrade"&gt;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zh-CN" altLang="en-US" sz="2000" dirty="0"/>
              <a:t>使用如下的三个</a:t>
            </a:r>
            <a:r>
              <a:rPr lang="en-US" altLang="zh-CN" sz="2000" dirty="0"/>
              <a:t>&lt;jsp:setProperty&gt;</a:t>
            </a:r>
            <a:r>
              <a:rPr lang="zh-CN" altLang="en-US" sz="2000" dirty="0"/>
              <a:t>元素接收这些文本框提交的数据并对</a:t>
            </a:r>
            <a:r>
              <a:rPr lang="en-US" altLang="zh-CN" sz="2000" dirty="0"/>
              <a:t>Bean</a:t>
            </a:r>
            <a:r>
              <a:rPr lang="zh-CN" altLang="en-US" sz="2000" dirty="0"/>
              <a:t>属性赋值：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&lt;jsp:setProperty name="StuBean" property="studentName" param="sName"/&gt;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&lt;jsp:setProperty name="StuBean" property="studentNumber" param="sNumber"/&gt;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&lt;jsp:setProperty name="StuBean" property="studentGrade" param="sGrade"/&gt; 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setgetProperty3.htm</a:t>
            </a:r>
            <a:r>
              <a:rPr lang="zh-CN" altLang="en-US" dirty="0"/>
              <a:t>文件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&lt;html&gt;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&lt;head&gt;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&lt;TITLE&gt;&lt;/TITLE&gt;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&lt;meta http-equiv=</a:t>
            </a:r>
            <a:r>
              <a:rPr lang="en-US" altLang="zh-CN" sz="1800" i="1" dirty="0"/>
              <a:t>"Content-Type"</a:t>
            </a:r>
            <a:r>
              <a:rPr lang="en-US" altLang="zh-CN" sz="1800" dirty="0"/>
              <a:t> content=</a:t>
            </a:r>
            <a:r>
              <a:rPr lang="en-US" altLang="zh-CN" sz="1800" i="1" dirty="0"/>
              <a:t>"text/html; charset=utf-8"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&lt;/head&gt;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&lt;body&gt;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&lt;h3&gt;</a:t>
            </a:r>
            <a:r>
              <a:rPr lang="zh-CN" altLang="en-US" sz="1800" dirty="0"/>
              <a:t>输入学生基本信息</a:t>
            </a:r>
            <a:r>
              <a:rPr lang="en-US" altLang="zh-CN" sz="1800" dirty="0"/>
              <a:t>&lt;/h3&gt;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&lt;form name=</a:t>
            </a:r>
            <a:r>
              <a:rPr lang="en-US" altLang="zh-CN" sz="1800" i="1" dirty="0"/>
              <a:t>"form1"</a:t>
            </a:r>
            <a:r>
              <a:rPr lang="en-US" altLang="zh-CN" sz="1800" dirty="0"/>
              <a:t> method=</a:t>
            </a:r>
            <a:r>
              <a:rPr lang="en-US" altLang="zh-CN" sz="1800" i="1" dirty="0"/>
              <a:t>"post"</a:t>
            </a:r>
            <a:r>
              <a:rPr lang="en-US" altLang="zh-CN" sz="1800" dirty="0"/>
              <a:t> action=</a:t>
            </a:r>
            <a:r>
              <a:rPr lang="en-US" altLang="zh-CN" sz="1800" i="1" dirty="0"/>
              <a:t>"setgetProperty3.jsp"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</a:t>
            </a:r>
            <a:r>
              <a:rPr lang="zh-CN" altLang="en-US" sz="1800" dirty="0"/>
              <a:t>输入姓名：</a:t>
            </a:r>
            <a:r>
              <a:rPr lang="en-US" altLang="zh-CN" sz="1800" dirty="0"/>
              <a:t>&lt;input type=</a:t>
            </a:r>
            <a:r>
              <a:rPr lang="en-US" altLang="zh-CN" sz="1800" i="1" dirty="0"/>
              <a:t>"text"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"sName"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&lt;br&gt; 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</a:t>
            </a:r>
            <a:r>
              <a:rPr lang="zh-CN" altLang="en-US" sz="1800" dirty="0"/>
              <a:t>输入学号：</a:t>
            </a:r>
            <a:r>
              <a:rPr lang="en-US" altLang="zh-CN" sz="1800" dirty="0"/>
              <a:t>&lt;input type=</a:t>
            </a:r>
            <a:r>
              <a:rPr lang="en-US" altLang="zh-CN" sz="1800" i="1" dirty="0"/>
              <a:t>"text"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"sNumber"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&lt;br&gt; 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</a:t>
            </a:r>
            <a:r>
              <a:rPr lang="zh-CN" altLang="en-US" sz="1800" dirty="0"/>
              <a:t>输入成绩：</a:t>
            </a:r>
            <a:r>
              <a:rPr lang="en-US" altLang="zh-CN" sz="1800" dirty="0"/>
              <a:t>&lt;input type=</a:t>
            </a:r>
            <a:r>
              <a:rPr lang="en-US" altLang="zh-CN" sz="1800" i="1" dirty="0"/>
              <a:t>"text"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"sGrade"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&lt;br&gt; &lt;br&gt;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  &lt;input type=</a:t>
            </a:r>
            <a:r>
              <a:rPr lang="en-US" altLang="zh-CN" sz="1800" i="1" dirty="0"/>
              <a:t>"submit"</a:t>
            </a:r>
            <a:r>
              <a:rPr lang="en-US" altLang="zh-CN" sz="1800" dirty="0"/>
              <a:t> name=</a:t>
            </a:r>
            <a:r>
              <a:rPr lang="en-US" altLang="zh-CN" sz="1800" i="1" dirty="0"/>
              <a:t>"Submit"</a:t>
            </a:r>
            <a:r>
              <a:rPr lang="en-US" altLang="zh-CN" sz="1800" dirty="0"/>
              <a:t> value=</a:t>
            </a:r>
            <a:r>
              <a:rPr lang="en-US" altLang="zh-CN" sz="1800" i="1" dirty="0"/>
              <a:t>"</a:t>
            </a:r>
            <a:r>
              <a:rPr lang="zh-CN" altLang="en-US" sz="1800" i="1" dirty="0"/>
              <a:t>提交</a:t>
            </a:r>
            <a:r>
              <a:rPr lang="en-US" altLang="zh-CN" sz="1800" i="1" dirty="0"/>
              <a:t>"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&lt;/form&gt;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&lt;/body&gt;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Courier New" panose="02070309020205020404" pitchFamily="49" charset="0"/>
              <a:buAutoNum type="arabicPeriod"/>
            </a:pPr>
            <a:r>
              <a:rPr lang="en-US" altLang="zh-CN" sz="1800" dirty="0"/>
              <a:t>&lt;/html&gt;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ordriDesign ">
  <a:themeElements>
    <a:clrScheme name="NordriDesign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DB8E2"/>
      </a:accent5>
      <a:accent6>
        <a:srgbClr val="002D5C"/>
      </a:accent6>
      <a:hlink>
        <a:srgbClr val="003366"/>
      </a:hlink>
      <a:folHlink>
        <a:srgbClr val="0066CC"/>
      </a:folHlink>
    </a:clrScheme>
    <a:fontScheme name="NordriDesign ">
      <a:majorFont>
        <a:latin typeface="Courier New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0</TotalTime>
  <Words>6791</Words>
  <Application>WPS 演示</Application>
  <PresentationFormat>全屏显示(4:3)</PresentationFormat>
  <Paragraphs>277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Courier New</vt:lpstr>
      <vt:lpstr>黑体</vt:lpstr>
      <vt:lpstr>幼圆</vt:lpstr>
      <vt:lpstr>华文细黑</vt:lpstr>
      <vt:lpstr>Calibri</vt:lpstr>
      <vt:lpstr>微软雅黑</vt:lpstr>
      <vt:lpstr>Arial Unicode MS</vt:lpstr>
      <vt:lpstr>NordriDesign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zsm</dc:creator>
  <cp:keywords>Web</cp:keywords>
  <cp:lastModifiedBy>Kukukukiki</cp:lastModifiedBy>
  <cp:revision>784</cp:revision>
  <dcterms:created xsi:type="dcterms:W3CDTF">2002-12-06T08:25:09Z</dcterms:created>
  <dcterms:modified xsi:type="dcterms:W3CDTF">2021-02-16T17:38:39Z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