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700" r:id="rId4"/>
    <p:sldId id="699" r:id="rId5"/>
    <p:sldId id="701" r:id="rId6"/>
    <p:sldId id="28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143056" cy="2705472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应用开发</a:t>
            </a:r>
            <a:br>
              <a:rPr lang="en-US" altLang="zh-CN" dirty="0"/>
            </a:br>
            <a:r>
              <a:rPr lang="zh-CN" altLang="en-US" dirty="0"/>
              <a:t>之</a:t>
            </a:r>
            <a:br>
              <a:rPr lang="en-US" altLang="zh-CN" dirty="0"/>
            </a:br>
            <a:r>
              <a:rPr lang="en-US" altLang="zh-CN" dirty="0"/>
              <a:t>MVC</a:t>
            </a:r>
            <a:r>
              <a:rPr lang="zh-CN" altLang="en-US" dirty="0"/>
              <a:t>设计模式的应用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4528" y="4797152"/>
            <a:ext cx="6400800" cy="158417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latin typeface="+mj-ea"/>
              </a:rPr>
              <a:t>赵小敏</a:t>
            </a:r>
            <a:br>
              <a:rPr lang="en-US" altLang="zh-CN" dirty="0">
                <a:latin typeface="+mj-ea"/>
              </a:rPr>
            </a:br>
            <a:r>
              <a:rPr lang="zh-CN" altLang="en-US" sz="2800" dirty="0">
                <a:latin typeface="+mj-ea"/>
              </a:rPr>
              <a:t>浙江工业大学计算机科学与技术学院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1125538"/>
            <a:ext cx="8435975" cy="5472112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zh-CN" sz="2400" dirty="0"/>
              <a:t>某学校的学生信息管理系统有一个录入学生信息的功能，请按如下要求编写程序。</a:t>
            </a:r>
            <a:endParaRPr lang="zh-CN" altLang="zh-CN" sz="2400" dirty="0"/>
          </a:p>
          <a:p>
            <a:pPr marL="0" indent="0">
              <a:buFontTx/>
              <a:buNone/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）编写一个名为</a:t>
            </a:r>
            <a:r>
              <a:rPr lang="en-US" altLang="zh-CN" sz="2400" dirty="0"/>
              <a:t>Student</a:t>
            </a:r>
            <a:r>
              <a:rPr lang="zh-CN" altLang="zh-CN" sz="2400" dirty="0"/>
              <a:t>的</a:t>
            </a:r>
            <a:r>
              <a:rPr lang="en-US" altLang="zh-CN" sz="2400" dirty="0"/>
              <a:t>JavaBeans</a:t>
            </a:r>
            <a:r>
              <a:rPr lang="zh-CN" altLang="zh-CN" sz="2400" dirty="0"/>
              <a:t>，包括</a:t>
            </a:r>
            <a:r>
              <a:rPr lang="en-US" altLang="zh-CN" sz="2400" dirty="0"/>
              <a:t>3</a:t>
            </a:r>
            <a:r>
              <a:rPr lang="zh-CN" altLang="zh-CN" sz="2400" dirty="0"/>
              <a:t>个属性：</a:t>
            </a:r>
            <a:r>
              <a:rPr lang="en-US" altLang="zh-CN" sz="2400" dirty="0" err="1"/>
              <a:t>stuid</a:t>
            </a:r>
            <a:r>
              <a:rPr lang="zh-CN" altLang="zh-CN" sz="2400" dirty="0"/>
              <a:t>表示学号、</a:t>
            </a:r>
            <a:r>
              <a:rPr lang="en-US" altLang="zh-CN" sz="2400" dirty="0"/>
              <a:t>name</a:t>
            </a:r>
            <a:r>
              <a:rPr lang="zh-CN" altLang="zh-CN" sz="2400" dirty="0"/>
              <a:t>表示学生姓名和</a:t>
            </a:r>
            <a:r>
              <a:rPr lang="en-US" altLang="zh-CN" sz="2400" dirty="0"/>
              <a:t>major</a:t>
            </a:r>
            <a:r>
              <a:rPr lang="zh-CN" altLang="zh-CN" sz="2400" dirty="0"/>
              <a:t>表示专业；</a:t>
            </a:r>
            <a:endParaRPr lang="zh-CN" altLang="zh-CN" sz="2400" dirty="0"/>
          </a:p>
          <a:p>
            <a:pPr marL="0" indent="0">
              <a:buFontTx/>
              <a:buNone/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）编写输入学生信息页面</a:t>
            </a:r>
            <a:r>
              <a:rPr lang="en-US" altLang="zh-CN" sz="2400" dirty="0" err="1"/>
              <a:t>inputStudent.jsp</a:t>
            </a:r>
            <a:r>
              <a:rPr lang="zh-CN" altLang="zh-CN" sz="2400" dirty="0"/>
              <a:t>，通过表单输入学生信息，将请求转发到</a:t>
            </a:r>
            <a:r>
              <a:rPr lang="en-US" altLang="zh-CN" sz="2400" dirty="0" err="1"/>
              <a:t>StudentServlet</a:t>
            </a:r>
            <a:r>
              <a:rPr lang="zh-CN" altLang="zh-CN" sz="2400" dirty="0"/>
              <a:t>；</a:t>
            </a:r>
            <a:endParaRPr lang="zh-CN" altLang="zh-CN" sz="2400" dirty="0"/>
          </a:p>
          <a:p>
            <a:pPr marL="0" indent="0">
              <a:buFontTx/>
              <a:buNone/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</a:t>
            </a:r>
            <a:r>
              <a:rPr lang="en-US" altLang="zh-CN" sz="2400" dirty="0" err="1"/>
              <a:t>StudentServlet</a:t>
            </a:r>
            <a:r>
              <a:rPr lang="zh-CN" altLang="zh-CN" sz="2400" dirty="0"/>
              <a:t>从</a:t>
            </a:r>
            <a:r>
              <a:rPr lang="en-US" altLang="zh-CN" sz="2400" dirty="0"/>
              <a:t>JSP</a:t>
            </a:r>
            <a:r>
              <a:rPr lang="zh-CN" altLang="zh-CN" sz="2400" dirty="0"/>
              <a:t>页面得到学生信息，并将学生信息通过作用域共享后转发至学生信息显示页面</a:t>
            </a:r>
            <a:r>
              <a:rPr lang="en-US" altLang="zh-CN" sz="2400" dirty="0" err="1"/>
              <a:t>displayStudent.jsp</a:t>
            </a:r>
            <a:r>
              <a:rPr lang="zh-CN" altLang="zh-CN" sz="2400" dirty="0"/>
              <a:t>；</a:t>
            </a:r>
            <a:endParaRPr lang="zh-CN" altLang="zh-CN" sz="2400" dirty="0"/>
          </a:p>
          <a:p>
            <a:pPr marL="0" indent="0">
              <a:buFontTx/>
              <a:buNone/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</a:t>
            </a:r>
            <a:r>
              <a:rPr lang="en-US" altLang="zh-CN" sz="2400" dirty="0" err="1"/>
              <a:t>displayStudent.jsp</a:t>
            </a:r>
            <a:r>
              <a:rPr lang="zh-CN" altLang="zh-CN" sz="2400" dirty="0"/>
              <a:t>显示学生的信息；</a:t>
            </a:r>
            <a:endParaRPr lang="zh-CN" altLang="zh-CN" sz="2400" dirty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35188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sz="3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095375"/>
            <a:ext cx="8713788" cy="5805488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2</a:t>
            </a:r>
            <a:r>
              <a:rPr lang="zh-CN" altLang="zh-CN" sz="2000" dirty="0"/>
              <a:t>、某银行客户管理系统采用</a:t>
            </a:r>
            <a:r>
              <a:rPr lang="en-US" altLang="zh-CN" sz="2000" dirty="0"/>
              <a:t>MVC</a:t>
            </a:r>
            <a:r>
              <a:rPr lang="zh-CN" altLang="zh-CN" sz="2000" dirty="0"/>
              <a:t>模式设计实现，其中有一个</a:t>
            </a:r>
            <a:r>
              <a:rPr lang="zh-CN" altLang="en-US" sz="2000" dirty="0"/>
              <a:t>注册客户信息和登陆</a:t>
            </a:r>
            <a:r>
              <a:rPr lang="zh-CN" altLang="zh-CN" sz="2000" dirty="0"/>
              <a:t>的功能，请按如下要求编写程序。</a:t>
            </a:r>
            <a:endParaRPr lang="zh-CN" altLang="zh-CN" sz="2000" dirty="0"/>
          </a:p>
          <a:p>
            <a:pPr marL="0" indent="0">
              <a:buFontTx/>
              <a:buNone/>
              <a:defRPr/>
            </a:pP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）编写一个类为</a:t>
            </a:r>
            <a:r>
              <a:rPr lang="en-US" altLang="zh-CN" sz="2000" dirty="0" err="1"/>
              <a:t>bank.com.model.Customer</a:t>
            </a:r>
            <a:r>
              <a:rPr lang="zh-CN" altLang="zh-CN" sz="2000" dirty="0"/>
              <a:t>的</a:t>
            </a:r>
            <a:r>
              <a:rPr lang="en-US" altLang="zh-CN" sz="2000" dirty="0"/>
              <a:t>JavaBeans</a:t>
            </a:r>
            <a:r>
              <a:rPr lang="zh-CN" altLang="zh-CN" sz="2000" dirty="0"/>
              <a:t>，包括</a:t>
            </a:r>
            <a:r>
              <a:rPr lang="en-US" altLang="zh-CN" sz="2000" dirty="0"/>
              <a:t>4</a:t>
            </a:r>
            <a:r>
              <a:rPr lang="zh-CN" altLang="zh-CN" sz="2000" dirty="0"/>
              <a:t>个属性：</a:t>
            </a:r>
            <a:r>
              <a:rPr lang="en-US" altLang="zh-CN" sz="2000" dirty="0"/>
              <a:t>email</a:t>
            </a:r>
            <a:r>
              <a:rPr lang="zh-CN" altLang="zh-CN" sz="2000" dirty="0"/>
              <a:t>表示客户邮箱</a:t>
            </a:r>
            <a:r>
              <a:rPr lang="zh-CN" altLang="en-US" sz="2000" dirty="0"/>
              <a:t>，</a:t>
            </a:r>
            <a:r>
              <a:rPr lang="en-US" altLang="zh-CN" sz="2000" dirty="0"/>
              <a:t>password</a:t>
            </a:r>
            <a:r>
              <a:rPr lang="zh-CN" altLang="en-US" sz="2000" dirty="0"/>
              <a:t>表示密码</a:t>
            </a:r>
            <a:r>
              <a:rPr lang="zh-CN" altLang="zh-CN" sz="2000" dirty="0"/>
              <a:t>，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custName</a:t>
            </a:r>
            <a:r>
              <a:rPr lang="zh-CN" altLang="zh-CN" sz="2000" dirty="0"/>
              <a:t>表示客户姓名</a:t>
            </a:r>
            <a:r>
              <a:rPr lang="zh-CN" altLang="en-US" sz="2000" dirty="0"/>
              <a:t>，</a:t>
            </a:r>
            <a:r>
              <a:rPr lang="en-US" altLang="zh-CN" sz="2000" dirty="0"/>
              <a:t>phone</a:t>
            </a:r>
            <a:r>
              <a:rPr lang="zh-CN" altLang="zh-CN" sz="2000" dirty="0"/>
              <a:t>表示客户手机号；</a:t>
            </a:r>
            <a:endParaRPr lang="zh-CN" altLang="zh-CN" sz="2000" dirty="0"/>
          </a:p>
          <a:p>
            <a:pPr marL="0" indent="0">
              <a:buFontTx/>
              <a:buNone/>
              <a:defRPr/>
            </a:pP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）编写一个输入客户信息页面</a:t>
            </a:r>
            <a:r>
              <a:rPr lang="en-US" altLang="zh-CN" sz="2000" dirty="0"/>
              <a:t>bank/</a:t>
            </a:r>
            <a:r>
              <a:rPr lang="en-US" altLang="zh-CN" sz="2000" dirty="0" err="1"/>
              <a:t>inputCustomer.jsp</a:t>
            </a:r>
            <a:r>
              <a:rPr lang="zh-CN" altLang="zh-CN" sz="2000" dirty="0"/>
              <a:t>，通过表单输入客户信息，将请求转发到映射地址为</a:t>
            </a:r>
            <a:r>
              <a:rPr lang="en-US" altLang="zh-CN" sz="2000" dirty="0"/>
              <a:t>CustomerServlet.do</a:t>
            </a:r>
            <a:r>
              <a:rPr lang="zh-CN" altLang="zh-CN" sz="2000" dirty="0"/>
              <a:t>的</a:t>
            </a:r>
            <a:r>
              <a:rPr lang="en-US" altLang="zh-CN" sz="2000" dirty="0" err="1"/>
              <a:t>bank.com.control.CustomerServlet</a:t>
            </a:r>
            <a:r>
              <a:rPr lang="zh-CN" altLang="zh-CN" sz="2000" dirty="0"/>
              <a:t>类进行处理；</a:t>
            </a:r>
            <a:endParaRPr lang="zh-CN" altLang="zh-CN" sz="2000" dirty="0"/>
          </a:p>
          <a:p>
            <a:pPr marL="0" indent="0">
              <a:buFontTx/>
              <a:buNone/>
              <a:defRPr/>
            </a:pPr>
            <a:r>
              <a:rPr lang="zh-CN" altLang="zh-CN" sz="2000" dirty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）编写一个</a:t>
            </a:r>
            <a:r>
              <a:rPr lang="en-US" altLang="zh-CN" sz="2000" dirty="0" err="1"/>
              <a:t>bank.com.control.CustomerServlet</a:t>
            </a:r>
            <a:r>
              <a:rPr lang="zh-CN" altLang="zh-CN" sz="2000" dirty="0"/>
              <a:t>类，从输入客户信息页面得到客户信息</a:t>
            </a:r>
            <a:r>
              <a:rPr lang="zh-CN" altLang="en-US" sz="2000" dirty="0"/>
              <a:t>存入文件</a:t>
            </a:r>
            <a:r>
              <a:rPr lang="en-US" altLang="zh-CN" sz="2000" dirty="0"/>
              <a:t>customerinfo.txt</a:t>
            </a:r>
            <a:r>
              <a:rPr lang="zh-CN" altLang="en-US" sz="2000" dirty="0"/>
              <a:t>文件</a:t>
            </a:r>
            <a:r>
              <a:rPr lang="zh-CN" altLang="zh-CN" sz="2000" dirty="0"/>
              <a:t>，并将客户信息通过作用域共享后转发至客户</a:t>
            </a:r>
            <a:r>
              <a:rPr lang="zh-CN" altLang="en-US" sz="2000" dirty="0"/>
              <a:t>显示页面</a:t>
            </a:r>
            <a:r>
              <a:rPr lang="en-US" altLang="zh-CN" sz="2000" dirty="0"/>
              <a:t>bank/</a:t>
            </a:r>
            <a:r>
              <a:rPr lang="en-US" altLang="zh-CN" sz="2000" dirty="0" err="1"/>
              <a:t>displayCustomer.jsp</a:t>
            </a:r>
            <a:r>
              <a:rPr lang="zh-CN" altLang="zh-CN" sz="2000" dirty="0"/>
              <a:t>；</a:t>
            </a:r>
            <a:endParaRPr lang="zh-CN" altLang="zh-CN" sz="2000" dirty="0"/>
          </a:p>
          <a:p>
            <a:pPr marL="0" indent="0">
              <a:buFontTx/>
              <a:buNone/>
              <a:defRPr/>
            </a:pPr>
            <a:r>
              <a:rPr lang="zh-CN" altLang="zh-CN" sz="2000" dirty="0"/>
              <a:t>（</a:t>
            </a:r>
            <a:r>
              <a:rPr lang="en-US" altLang="zh-CN" sz="2000" dirty="0"/>
              <a:t>4</a:t>
            </a:r>
            <a:r>
              <a:rPr lang="zh-CN" altLang="zh-CN" sz="2000" dirty="0"/>
              <a:t>）</a:t>
            </a:r>
            <a:r>
              <a:rPr lang="en-US" altLang="zh-CN" sz="2000" dirty="0"/>
              <a:t>bank/</a:t>
            </a:r>
            <a:r>
              <a:rPr lang="en-US" altLang="zh-CN" sz="2000" dirty="0" err="1"/>
              <a:t>displayCustomer.jsp</a:t>
            </a:r>
            <a:r>
              <a:rPr lang="zh-CN" altLang="zh-CN" sz="2000" dirty="0"/>
              <a:t>显示</a:t>
            </a:r>
            <a:r>
              <a:rPr lang="zh-CN" altLang="en-US" sz="2000" dirty="0"/>
              <a:t>某</a:t>
            </a:r>
            <a:r>
              <a:rPr lang="zh-CN" altLang="zh-CN" sz="2000" dirty="0"/>
              <a:t>客户的</a:t>
            </a:r>
            <a:r>
              <a:rPr lang="zh-CN" altLang="en-US" sz="2000" dirty="0"/>
              <a:t>邮箱、姓名和手机号</a:t>
            </a:r>
            <a:r>
              <a:rPr lang="zh-CN" altLang="zh-CN" sz="2000" dirty="0"/>
              <a:t>；</a:t>
            </a:r>
            <a:endParaRPr lang="en-US" altLang="zh-CN" sz="2000" dirty="0"/>
          </a:p>
          <a:p>
            <a:pPr marL="0" indent="0">
              <a:buFontTx/>
              <a:buNone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</a:t>
            </a:r>
            <a:r>
              <a:rPr lang="en-US" altLang="zh-CN" sz="2000" dirty="0"/>
              <a:t>bank/</a:t>
            </a:r>
            <a:r>
              <a:rPr lang="en-US" altLang="zh-CN" sz="2000" dirty="0" err="1"/>
              <a:t>displayAllCustomer.jsp</a:t>
            </a:r>
            <a:r>
              <a:rPr lang="zh-CN" altLang="zh-CN" sz="2000" dirty="0"/>
              <a:t>显示</a:t>
            </a:r>
            <a:r>
              <a:rPr lang="zh-CN" altLang="en-US" sz="2000" dirty="0"/>
              <a:t>所有注册</a:t>
            </a:r>
            <a:r>
              <a:rPr lang="zh-CN" altLang="zh-CN" sz="2000" dirty="0"/>
              <a:t>客户的信息；</a:t>
            </a:r>
            <a:endParaRPr lang="en-US" altLang="zh-CN" sz="2000" dirty="0"/>
          </a:p>
          <a:p>
            <a:pPr marL="0" indent="0">
              <a:buFontTx/>
              <a:buNone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</a:t>
            </a:r>
            <a:r>
              <a:rPr lang="en-US" altLang="zh-CN" sz="2000" dirty="0"/>
              <a:t>bank/</a:t>
            </a:r>
            <a:r>
              <a:rPr lang="en-US" altLang="zh-CN" sz="2000" dirty="0" err="1"/>
              <a:t>login.jsp</a:t>
            </a:r>
            <a:r>
              <a:rPr lang="zh-CN" altLang="en-US" sz="2000" dirty="0"/>
              <a:t>为登陆页面，可输入邮箱和密码</a:t>
            </a:r>
            <a:endParaRPr lang="en-US" altLang="zh-CN" sz="2000" dirty="0"/>
          </a:p>
          <a:p>
            <a:pPr marL="0" indent="0">
              <a:buFontTx/>
              <a:buNone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</a:t>
            </a:r>
            <a:r>
              <a:rPr lang="zh-CN" altLang="zh-CN" sz="2000" dirty="0"/>
              <a:t>编写一个</a:t>
            </a:r>
            <a:r>
              <a:rPr lang="en-US" altLang="zh-CN" sz="2000" dirty="0" err="1"/>
              <a:t>bank.com.control.LoginServlet</a:t>
            </a:r>
            <a:r>
              <a:rPr lang="zh-CN" altLang="zh-CN" sz="2000" dirty="0"/>
              <a:t>类</a:t>
            </a:r>
            <a:r>
              <a:rPr lang="zh-CN" altLang="en-US" sz="2000" dirty="0"/>
              <a:t>，获取登陆页面的邮箱和密码并进行判断，登陆成功后跳转至</a:t>
            </a:r>
            <a:r>
              <a:rPr lang="en-US" altLang="zh-CN" sz="2000" dirty="0" err="1"/>
              <a:t>welcome.jsp</a:t>
            </a:r>
            <a:r>
              <a:rPr lang="zh-CN" altLang="en-US" sz="2000" dirty="0"/>
              <a:t>页面，否则跳转至失败页面</a:t>
            </a:r>
            <a:endParaRPr lang="en-US" altLang="zh-CN" sz="2000" dirty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sz="3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613714"/>
            <a:ext cx="1748282" cy="17482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0918"/>
            <a:ext cx="1731078" cy="1731078"/>
          </a:xfrm>
          <a:prstGeom prst="rect">
            <a:avLst/>
          </a:prstGeom>
        </p:spPr>
      </p:pic>
      <p:sp>
        <p:nvSpPr>
          <p:cNvPr id="757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20079"/>
            <a:ext cx="8686800" cy="601581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CN" sz="1500" dirty="0"/>
              <a:t>3</a:t>
            </a:r>
            <a:r>
              <a:rPr lang="zh-CN" altLang="en-US" sz="1500" dirty="0"/>
              <a:t>、编写一个申请健康码演示程序。</a:t>
            </a:r>
            <a:r>
              <a:rPr lang="zh-CN" altLang="zh-CN" sz="1500" dirty="0"/>
              <a:t>申请健康码</a:t>
            </a:r>
            <a:r>
              <a:rPr lang="zh-CN" altLang="en-US" sz="1500" dirty="0"/>
              <a:t>要求填写以下信息：</a:t>
            </a:r>
            <a:endParaRPr lang="en-US" altLang="zh-CN" sz="1500" dirty="0"/>
          </a:p>
          <a:p>
            <a:pPr marL="342900" lvl="0" indent="-342900">
              <a:buFont typeface="+mj-ea"/>
              <a:buAutoNum type="circleNumDbPlain"/>
            </a:pPr>
            <a:r>
              <a:rPr lang="zh-CN" altLang="zh-CN" sz="1500" dirty="0"/>
              <a:t>个人信息，包括姓名、身份证号、工号或学号、手机号。</a:t>
            </a:r>
            <a:endParaRPr lang="zh-CN" altLang="zh-CN" sz="1500" dirty="0"/>
          </a:p>
          <a:p>
            <a:pPr marL="342900" lvl="0" indent="-342900">
              <a:buFont typeface="+mj-ea"/>
              <a:buAutoNum type="circleNumDbPlain"/>
            </a:pPr>
            <a:r>
              <a:rPr lang="zh-CN" altLang="zh-CN" sz="1500" dirty="0"/>
              <a:t>本人近期（</a:t>
            </a:r>
            <a:r>
              <a:rPr lang="en-US" altLang="zh-CN" sz="1500" dirty="0"/>
              <a:t>14</a:t>
            </a:r>
            <a:r>
              <a:rPr lang="zh-CN" altLang="zh-CN" sz="1500" dirty="0"/>
              <a:t>天内）是否去过湖北省或重点疫区？</a:t>
            </a:r>
            <a:endParaRPr lang="zh-CN" altLang="zh-CN" sz="1500" dirty="0"/>
          </a:p>
          <a:p>
            <a:pPr marL="342900" lvl="0" indent="-342900">
              <a:buFont typeface="+mj-ea"/>
              <a:buAutoNum type="circleNumDbPlain"/>
            </a:pPr>
            <a:r>
              <a:rPr lang="zh-CN" altLang="zh-CN" sz="1500" dirty="0"/>
              <a:t>本人近期（</a:t>
            </a:r>
            <a:r>
              <a:rPr lang="en-US" altLang="zh-CN" sz="1500" dirty="0"/>
              <a:t>14</a:t>
            </a:r>
            <a:r>
              <a:rPr lang="zh-CN" altLang="zh-CN" sz="1500" dirty="0"/>
              <a:t>天内）是否去过国外？</a:t>
            </a:r>
            <a:endParaRPr lang="zh-CN" altLang="zh-CN" sz="1500" dirty="0"/>
          </a:p>
          <a:p>
            <a:pPr marL="342900" lvl="0" indent="-342900">
              <a:buFont typeface="+mj-ea"/>
              <a:buAutoNum type="circleNumDbPlain"/>
            </a:pPr>
            <a:r>
              <a:rPr lang="zh-CN" altLang="zh-CN" sz="1500" dirty="0"/>
              <a:t>本人近期（</a:t>
            </a:r>
            <a:r>
              <a:rPr lang="en-US" altLang="zh-CN" sz="1500" dirty="0"/>
              <a:t>14</a:t>
            </a:r>
            <a:r>
              <a:rPr lang="zh-CN" altLang="zh-CN" sz="1500" dirty="0"/>
              <a:t>天内）是否接触过新冠确诊病人或疑似病人？</a:t>
            </a:r>
            <a:endParaRPr lang="zh-CN" altLang="zh-CN" sz="1500" dirty="0"/>
          </a:p>
          <a:p>
            <a:pPr marL="342900" lvl="0" indent="-342900">
              <a:buFont typeface="+mj-ea"/>
              <a:buAutoNum type="circleNumDbPlain"/>
            </a:pPr>
            <a:r>
              <a:rPr lang="zh-CN" altLang="zh-CN" sz="1500" dirty="0"/>
              <a:t>本人是否被卫生部门确认为新冠肺炎确诊病例或疑似病例？</a:t>
            </a:r>
            <a:endParaRPr lang="zh-CN" altLang="zh-CN" sz="1500" dirty="0"/>
          </a:p>
          <a:p>
            <a:pPr marL="342900" lvl="0" indent="-342900">
              <a:buFont typeface="+mj-ea"/>
              <a:buAutoNum type="circleNumDbPlain"/>
            </a:pPr>
            <a:r>
              <a:rPr lang="zh-CN" altLang="zh-CN" sz="1500" dirty="0"/>
              <a:t>当前健康状况？无异常、发烧（≥</a:t>
            </a:r>
            <a:r>
              <a:rPr lang="en-US" altLang="zh-CN" sz="1500" dirty="0"/>
              <a:t>37.3</a:t>
            </a:r>
            <a:r>
              <a:rPr lang="zh-CN" altLang="zh-CN" sz="1500" dirty="0"/>
              <a:t>℃）、乏力、干咳、鼻塞、流涕、咽痛、腹泻等。</a:t>
            </a:r>
            <a:endParaRPr lang="zh-CN" altLang="zh-CN" sz="1500" dirty="0"/>
          </a:p>
          <a:p>
            <a:pPr marL="342900" lvl="0" indent="-342900">
              <a:buFont typeface="+mj-ea"/>
              <a:buAutoNum type="circleNumDbPlain"/>
            </a:pPr>
            <a:r>
              <a:rPr lang="zh-CN" altLang="zh-CN" sz="1500" dirty="0"/>
              <a:t>本人郑重承诺：填报信息真实，愿意承担相应的法律责任。</a:t>
            </a:r>
            <a:endParaRPr lang="zh-CN" altLang="zh-CN" sz="1500" dirty="0"/>
          </a:p>
          <a:p>
            <a:r>
              <a:rPr lang="zh-CN" altLang="zh-CN" sz="1500" dirty="0"/>
              <a:t>如果</a:t>
            </a:r>
            <a:r>
              <a:rPr lang="zh-CN" altLang="en-US" sz="1500" dirty="0"/>
              <a:t>有</a:t>
            </a:r>
            <a:r>
              <a:rPr lang="zh-CN" altLang="zh-CN" sz="1500" dirty="0"/>
              <a:t>下列任意一种情况的为黄色健康码</a:t>
            </a:r>
            <a:endParaRPr lang="zh-CN" altLang="zh-CN" sz="1500" dirty="0"/>
          </a:p>
          <a:p>
            <a:pPr lvl="1"/>
            <a:r>
              <a:rPr lang="zh-CN" altLang="zh-CN" sz="1500" dirty="0"/>
              <a:t>本人近期（</a:t>
            </a:r>
            <a:r>
              <a:rPr lang="en-US" altLang="zh-CN" sz="1500" dirty="0"/>
              <a:t>14</a:t>
            </a:r>
            <a:r>
              <a:rPr lang="zh-CN" altLang="zh-CN" sz="1500" dirty="0"/>
              <a:t>天内）去过湖北省或重点疫区</a:t>
            </a:r>
            <a:endParaRPr lang="zh-CN" altLang="zh-CN" sz="1500" dirty="0"/>
          </a:p>
          <a:p>
            <a:pPr lvl="1"/>
            <a:r>
              <a:rPr lang="zh-CN" altLang="zh-CN" sz="1500" dirty="0"/>
              <a:t>本人近期（</a:t>
            </a:r>
            <a:r>
              <a:rPr lang="en-US" altLang="zh-CN" sz="1500" dirty="0"/>
              <a:t>14</a:t>
            </a:r>
            <a:r>
              <a:rPr lang="zh-CN" altLang="zh-CN" sz="1500" dirty="0"/>
              <a:t>天内）去过国外</a:t>
            </a:r>
            <a:endParaRPr lang="zh-CN" altLang="zh-CN" sz="1500" dirty="0"/>
          </a:p>
          <a:p>
            <a:pPr lvl="1"/>
            <a:r>
              <a:rPr lang="zh-CN" altLang="zh-CN" sz="1500" dirty="0"/>
              <a:t>当前健康状况有且仅有发烧（≥</a:t>
            </a:r>
            <a:r>
              <a:rPr lang="en-US" altLang="zh-CN" sz="1500" dirty="0"/>
              <a:t>37.3</a:t>
            </a:r>
            <a:r>
              <a:rPr lang="zh-CN" altLang="zh-CN" sz="1500" dirty="0"/>
              <a:t>℃）、乏力、干咳、鼻塞、</a:t>
            </a:r>
            <a:endParaRPr lang="en-US" altLang="zh-CN" sz="1500" dirty="0"/>
          </a:p>
          <a:p>
            <a:pPr marL="393065" lvl="1" indent="0">
              <a:buNone/>
            </a:pPr>
            <a:r>
              <a:rPr lang="en-US" altLang="zh-CN" sz="1500" dirty="0"/>
              <a:t>    </a:t>
            </a:r>
            <a:r>
              <a:rPr lang="zh-CN" altLang="zh-CN" sz="1500" dirty="0"/>
              <a:t>流涕、咽痛、腹泻中的一种</a:t>
            </a:r>
            <a:endParaRPr lang="zh-CN" altLang="zh-CN" sz="1500" dirty="0"/>
          </a:p>
          <a:p>
            <a:r>
              <a:rPr lang="zh-CN" altLang="zh-CN" sz="1500" dirty="0"/>
              <a:t>如果</a:t>
            </a:r>
            <a:r>
              <a:rPr lang="zh-CN" altLang="en-US" sz="1500" dirty="0"/>
              <a:t>有</a:t>
            </a:r>
            <a:r>
              <a:rPr lang="zh-CN" altLang="zh-CN" sz="1500" dirty="0"/>
              <a:t>下列任意一种情况的为红色健康码</a:t>
            </a:r>
            <a:endParaRPr lang="zh-CN" altLang="zh-CN" sz="1500" dirty="0"/>
          </a:p>
          <a:p>
            <a:pPr lvl="1"/>
            <a:r>
              <a:rPr lang="zh-CN" altLang="zh-CN" sz="1500" dirty="0"/>
              <a:t>本人近期（</a:t>
            </a:r>
            <a:r>
              <a:rPr lang="en-US" altLang="zh-CN" sz="1500" dirty="0"/>
              <a:t>14</a:t>
            </a:r>
            <a:r>
              <a:rPr lang="zh-CN" altLang="zh-CN" sz="1500" dirty="0"/>
              <a:t>天内）接触过新冠确诊病人或疑似病人</a:t>
            </a:r>
            <a:endParaRPr lang="zh-CN" altLang="zh-CN" sz="1500" dirty="0"/>
          </a:p>
          <a:p>
            <a:pPr lvl="1"/>
            <a:r>
              <a:rPr lang="zh-CN" altLang="zh-CN" sz="1500" dirty="0"/>
              <a:t>本人被卫生部门确认为新冠肺炎确诊病例或疑似病例</a:t>
            </a:r>
            <a:endParaRPr lang="zh-CN" altLang="zh-CN" sz="1500" dirty="0"/>
          </a:p>
          <a:p>
            <a:pPr lvl="1"/>
            <a:r>
              <a:rPr lang="zh-CN" altLang="zh-CN" sz="1500" dirty="0"/>
              <a:t>当前健康状况有发烧（≥</a:t>
            </a:r>
            <a:r>
              <a:rPr lang="en-US" altLang="zh-CN" sz="1500" dirty="0"/>
              <a:t>37.3</a:t>
            </a:r>
            <a:r>
              <a:rPr lang="zh-CN" altLang="zh-CN" sz="1500" dirty="0"/>
              <a:t>℃）、乏力、干咳、鼻塞、</a:t>
            </a:r>
            <a:endParaRPr lang="en-US" altLang="zh-CN" sz="1500" dirty="0"/>
          </a:p>
          <a:p>
            <a:pPr marL="393065" lvl="1" indent="0">
              <a:buNone/>
            </a:pPr>
            <a:r>
              <a:rPr lang="en-US" altLang="zh-CN" sz="1500" dirty="0"/>
              <a:t>    </a:t>
            </a:r>
            <a:r>
              <a:rPr lang="zh-CN" altLang="zh-CN" sz="1500" dirty="0"/>
              <a:t>流涕、咽痛、腹泻等中两种症状及以上</a:t>
            </a:r>
            <a:endParaRPr lang="zh-CN" altLang="zh-CN" sz="1500" dirty="0"/>
          </a:p>
          <a:p>
            <a:pPr>
              <a:defRPr/>
            </a:pPr>
            <a:r>
              <a:rPr lang="zh-CN" altLang="en-US" sz="1500" dirty="0"/>
              <a:t>其他</a:t>
            </a:r>
            <a:r>
              <a:rPr lang="zh-CN" altLang="zh-CN" sz="1500" dirty="0"/>
              <a:t>为</a:t>
            </a:r>
            <a:r>
              <a:rPr lang="zh-CN" altLang="en-US" sz="1500" dirty="0"/>
              <a:t>绿色</a:t>
            </a:r>
            <a:r>
              <a:rPr lang="zh-CN" altLang="zh-CN" sz="1500" dirty="0"/>
              <a:t>健康码</a:t>
            </a:r>
            <a:endParaRPr lang="en-US" altLang="zh-CN" sz="1500" dirty="0"/>
          </a:p>
          <a:p>
            <a:pPr>
              <a:defRPr/>
            </a:pPr>
            <a:r>
              <a:rPr lang="zh-CN" altLang="zh-CN" sz="1500" dirty="0"/>
              <a:t>健康码（二维码</a:t>
            </a:r>
            <a:r>
              <a:rPr lang="zh-CN" altLang="en-US" sz="1500" dirty="0"/>
              <a:t>）</a:t>
            </a:r>
            <a:r>
              <a:rPr lang="zh-CN" altLang="zh-CN" sz="1500" dirty="0"/>
              <a:t>信息包括姓名、工号或学号</a:t>
            </a:r>
            <a:r>
              <a:rPr lang="zh-CN" altLang="en-US" sz="1500" dirty="0"/>
              <a:t>、生成时间等</a:t>
            </a:r>
            <a:endParaRPr lang="en-US" altLang="zh-CN" sz="1500" dirty="0"/>
          </a:p>
          <a:p>
            <a:pPr marL="0" indent="0">
              <a:buNone/>
              <a:defRPr/>
            </a:pPr>
            <a:r>
              <a:rPr lang="zh-CN" altLang="zh-CN" sz="1600" dirty="0"/>
              <a:t>生成健康码页面要求展示当前时间、姓名和健康二维码。</a:t>
            </a:r>
            <a:endParaRPr lang="en-US" altLang="zh-CN" sz="1600" dirty="0"/>
          </a:p>
          <a:p>
            <a:pPr marL="0" indent="0">
              <a:buNone/>
              <a:defRPr/>
            </a:pPr>
            <a:r>
              <a:rPr lang="zh-CN" altLang="en-US" sz="1500" dirty="0"/>
              <a:t>提示：生成二维码可以用开源的</a:t>
            </a:r>
            <a:r>
              <a:rPr lang="en-US" altLang="zh-CN" sz="1500" dirty="0"/>
              <a:t>zxing.jar</a:t>
            </a:r>
            <a:r>
              <a:rPr lang="zh-CN" altLang="en-US" sz="1500" dirty="0"/>
              <a:t>包</a:t>
            </a:r>
            <a:endParaRPr lang="en-US" altLang="zh-CN" sz="1500" dirty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作业（选做）</a:t>
            </a:r>
            <a:endParaRPr lang="zh-CN" altLang="en-US" sz="3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090" y="2963548"/>
            <a:ext cx="2720533" cy="348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WordArt 3"/>
          <p:cNvSpPr>
            <a:spLocks noChangeArrowheads="1" noChangeShapeType="1" noTextEdit="1"/>
          </p:cNvSpPr>
          <p:nvPr/>
        </p:nvSpPr>
        <p:spPr bwMode="gray">
          <a:xfrm>
            <a:off x="1912938" y="2935288"/>
            <a:ext cx="5249862" cy="7223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3810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B2B2B2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3810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1441</Words>
  <Application>WPS 演示</Application>
  <PresentationFormat>全屏显示(4:3)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Wingdings 2</vt:lpstr>
      <vt:lpstr>Courier New</vt:lpstr>
      <vt:lpstr>幼圆</vt:lpstr>
      <vt:lpstr>黑体</vt:lpstr>
      <vt:lpstr>Verdana</vt:lpstr>
      <vt:lpstr>Constantia</vt:lpstr>
      <vt:lpstr>Calibri</vt:lpstr>
      <vt:lpstr>隶书</vt:lpstr>
      <vt:lpstr>微软雅黑</vt:lpstr>
      <vt:lpstr>Arial Unicode MS</vt:lpstr>
      <vt:lpstr>流畅</vt:lpstr>
      <vt:lpstr>Web应用开发 之 MVC设计模式的应用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2014技术开发和项目实施 工作会</dc:title>
  <dc:creator>zjut</dc:creator>
  <cp:lastModifiedBy>Kukukukiki</cp:lastModifiedBy>
  <cp:revision>155</cp:revision>
  <dcterms:created xsi:type="dcterms:W3CDTF">2021-02-16T17:43:16Z</dcterms:created>
  <dcterms:modified xsi:type="dcterms:W3CDTF">2021-02-16T17:46:19Z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