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331" r:id="rId5"/>
    <p:sldId id="261" r:id="rId6"/>
    <p:sldId id="263" r:id="rId7"/>
    <p:sldId id="264" r:id="rId8"/>
    <p:sldId id="286" r:id="rId9"/>
    <p:sldId id="265" r:id="rId10"/>
    <p:sldId id="269" r:id="rId11"/>
    <p:sldId id="266" r:id="rId12"/>
    <p:sldId id="267" r:id="rId13"/>
    <p:sldId id="268" r:id="rId14"/>
    <p:sldId id="285" r:id="rId15"/>
    <p:sldId id="271" r:id="rId16"/>
    <p:sldId id="272" r:id="rId17"/>
    <p:sldId id="273" r:id="rId18"/>
    <p:sldId id="276" r:id="rId19"/>
    <p:sldId id="287" r:id="rId20"/>
    <p:sldId id="288" r:id="rId21"/>
    <p:sldId id="293" r:id="rId22"/>
    <p:sldId id="290" r:id="rId23"/>
    <p:sldId id="292" r:id="rId24"/>
    <p:sldId id="278" r:id="rId25"/>
    <p:sldId id="279" r:id="rId26"/>
    <p:sldId id="280" r:id="rId27"/>
    <p:sldId id="281" r:id="rId28"/>
    <p:sldId id="284" r:id="rId29"/>
    <p:sldId id="270" r:id="rId30"/>
    <p:sldId id="302" r:id="rId31"/>
    <p:sldId id="311" r:id="rId32"/>
    <p:sldId id="304" r:id="rId33"/>
    <p:sldId id="305" r:id="rId34"/>
    <p:sldId id="306" r:id="rId35"/>
    <p:sldId id="309" r:id="rId36"/>
    <p:sldId id="314" r:id="rId37"/>
    <p:sldId id="312" r:id="rId38"/>
    <p:sldId id="313" r:id="rId39"/>
    <p:sldId id="315" r:id="rId40"/>
    <p:sldId id="316" r:id="rId41"/>
    <p:sldId id="317" r:id="rId42"/>
    <p:sldId id="318" r:id="rId43"/>
    <p:sldId id="297" r:id="rId44"/>
    <p:sldId id="295" r:id="rId45"/>
    <p:sldId id="310" r:id="rId46"/>
    <p:sldId id="296" r:id="rId47"/>
    <p:sldId id="298" r:id="rId48"/>
    <p:sldId id="300" r:id="rId49"/>
    <p:sldId id="301" r:id="rId50"/>
    <p:sldId id="319" r:id="rId51"/>
    <p:sldId id="320" r:id="rId52"/>
    <p:sldId id="330" r:id="rId53"/>
    <p:sldId id="321" r:id="rId54"/>
    <p:sldId id="322" r:id="rId55"/>
    <p:sldId id="323" r:id="rId56"/>
    <p:sldId id="324" r:id="rId57"/>
    <p:sldId id="336" r:id="rId58"/>
    <p:sldId id="332" r:id="rId59"/>
    <p:sldId id="335" r:id="rId60"/>
    <p:sldId id="334" r:id="rId6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BE8"/>
    <a:srgbClr val="2A88B4"/>
    <a:srgbClr val="1D7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B79798-0E37-400D-BB04-37ECB9352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图论入门基础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578DF63-4CB7-41F7-8181-561812788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843868"/>
            <a:ext cx="6400800" cy="484852"/>
          </a:xfrm>
        </p:spPr>
        <p:txBody>
          <a:bodyPr/>
          <a:lstStyle/>
          <a:p>
            <a:r>
              <a:rPr lang="zh-CN" altLang="en-US" dirty="0"/>
              <a:t>图的表示 </a:t>
            </a:r>
            <a:r>
              <a:rPr lang="en-US" altLang="zh-CN" dirty="0"/>
              <a:t>&amp;&amp; </a:t>
            </a:r>
            <a:r>
              <a:rPr lang="zh-CN" altLang="en-US" dirty="0"/>
              <a:t>遍历 </a:t>
            </a:r>
            <a:r>
              <a:rPr lang="en-US" altLang="zh-CN" dirty="0"/>
              <a:t>&amp;&amp; </a:t>
            </a:r>
            <a:r>
              <a:rPr lang="zh-CN" altLang="en-US" dirty="0"/>
              <a:t>最短路*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5CB769-9A33-4910-BCB0-92FFADD59977}"/>
              </a:ext>
            </a:extLst>
          </p:cNvPr>
          <p:cNvSpPr txBox="1"/>
          <p:nvPr/>
        </p:nvSpPr>
        <p:spPr>
          <a:xfrm>
            <a:off x="684212" y="4514988"/>
            <a:ext cx="5411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国际学院 软工</a:t>
            </a:r>
            <a:r>
              <a:rPr lang="en-US" altLang="zh-CN" sz="1200" dirty="0">
                <a:solidFill>
                  <a:schemeClr val="bg2">
                    <a:lumMod val="50000"/>
                  </a:schemeClr>
                </a:solidFill>
              </a:rPr>
              <a:t>1702 </a:t>
            </a: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</a:rPr>
              <a:t>温圳</a:t>
            </a:r>
          </a:p>
        </p:txBody>
      </p:sp>
    </p:spTree>
    <p:extLst>
      <p:ext uri="{BB962C8B-B14F-4D97-AF65-F5344CB8AC3E}">
        <p14:creationId xmlns:p14="http://schemas.microsoft.com/office/powerpoint/2010/main" val="129517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66458-9869-434B-A847-99479204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怎样表示？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C67049-92F3-458E-8D8E-09C4CACAA7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邻接矩阵</a:t>
            </a:r>
            <a:endParaRPr lang="en-US" altLang="zh-CN" dirty="0"/>
          </a:p>
          <a:p>
            <a:r>
              <a:rPr lang="zh-CN" altLang="en-US" dirty="0"/>
              <a:t>边表</a:t>
            </a:r>
            <a:endParaRPr lang="en-US" altLang="zh-CN" dirty="0"/>
          </a:p>
          <a:p>
            <a:r>
              <a:rPr lang="zh-CN" altLang="en-US" dirty="0"/>
              <a:t>邻接表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A0E69A-124A-4754-A6B0-B6E1EB304BE3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93FCA15-9880-4D7B-9DB6-1454EE50F1C4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3F24FBF-FD2C-4ACB-AB25-4F8DE947A77A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1724A52-D829-41C2-8348-7EC37260653C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A2161D7-1E4A-4C5F-B17A-697660BD7E4B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B9837F4-1044-493A-8935-3B27DCA376DB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BD9A6A4-54B5-4D75-9211-DE77C54F0C8C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CFB952A-E873-47FF-A629-E28A8674886D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1859856-1189-4AA3-B583-BF38DCD54B58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145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06F98-050F-4AFA-B2F6-5493215F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图的表示 </a:t>
            </a:r>
            <a:r>
              <a:rPr lang="en-US" altLang="zh-CN" dirty="0"/>
              <a:t>1 – </a:t>
            </a:r>
            <a:r>
              <a:rPr lang="zh-CN" altLang="en-US" dirty="0"/>
              <a:t>邻接矩阵</a:t>
            </a:r>
          </a:p>
        </p:txBody>
      </p:sp>
      <p:graphicFrame>
        <p:nvGraphicFramePr>
          <p:cNvPr id="15" name="内容占位符 14">
            <a:extLst>
              <a:ext uri="{FF2B5EF4-FFF2-40B4-BE49-F238E27FC236}">
                <a16:creationId xmlns:a16="http://schemas.microsoft.com/office/drawing/2014/main" id="{9EA3A559-8559-49B8-97AC-DC3C93C0C1A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762958"/>
              </p:ext>
            </p:extLst>
          </p:nvPr>
        </p:nvGraphicFramePr>
        <p:xfrm>
          <a:off x="684213" y="685800"/>
          <a:ext cx="4938685" cy="360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737">
                  <a:extLst>
                    <a:ext uri="{9D8B030D-6E8A-4147-A177-3AD203B41FA5}">
                      <a16:colId xmlns:a16="http://schemas.microsoft.com/office/drawing/2014/main" val="977431048"/>
                    </a:ext>
                  </a:extLst>
                </a:gridCol>
                <a:gridCol w="987737">
                  <a:extLst>
                    <a:ext uri="{9D8B030D-6E8A-4147-A177-3AD203B41FA5}">
                      <a16:colId xmlns:a16="http://schemas.microsoft.com/office/drawing/2014/main" val="3143358972"/>
                    </a:ext>
                  </a:extLst>
                </a:gridCol>
                <a:gridCol w="987737">
                  <a:extLst>
                    <a:ext uri="{9D8B030D-6E8A-4147-A177-3AD203B41FA5}">
                      <a16:colId xmlns:a16="http://schemas.microsoft.com/office/drawing/2014/main" val="3166778525"/>
                    </a:ext>
                  </a:extLst>
                </a:gridCol>
                <a:gridCol w="987737">
                  <a:extLst>
                    <a:ext uri="{9D8B030D-6E8A-4147-A177-3AD203B41FA5}">
                      <a16:colId xmlns:a16="http://schemas.microsoft.com/office/drawing/2014/main" val="3056770069"/>
                    </a:ext>
                  </a:extLst>
                </a:gridCol>
                <a:gridCol w="987737">
                  <a:extLst>
                    <a:ext uri="{9D8B030D-6E8A-4147-A177-3AD203B41FA5}">
                      <a16:colId xmlns:a16="http://schemas.microsoft.com/office/drawing/2014/main" val="223200019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43" marR="125443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43" marR="125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43" marR="125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43" marR="125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5443" marR="125443" anchor="ctr"/>
                </a:tc>
                <a:extLst>
                  <a:ext uri="{0D108BD9-81ED-4DB2-BD59-A6C34878D82A}">
                    <a16:rowId xmlns:a16="http://schemas.microsoft.com/office/drawing/2014/main" val="395438671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43" marR="125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037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43" marR="125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9029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43" marR="125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03745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5443" marR="125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94155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F59AD37C-1E06-4646-92C8-35AC949D5168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397B79D-3C25-45E4-84E1-6397A0EA9DEA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1160DAE-62DA-4332-9314-C97CA19D141E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C91C365-C501-4BBD-839E-30D78BC56375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A98443-00BC-44F6-AA5F-6600BEA18F89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7926607-BA4E-412D-A036-F8495B39B61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9F5BBE0-A760-4FE3-BF40-391835051CB7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0A44E01-A6A2-4B7D-B2ED-229F64DF10F0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0FB0E88-9A10-49A5-8662-71889209A7D8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2058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06F98-050F-4AFA-B2F6-5493215F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/>
          <a:lstStyle/>
          <a:p>
            <a:r>
              <a:rPr lang="zh-CN" altLang="en-US" dirty="0"/>
              <a:t>有向图？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397B79D-3C25-45E4-84E1-6397A0EA9DEA}"/>
              </a:ext>
            </a:extLst>
          </p:cNvPr>
          <p:cNvSpPr/>
          <p:nvPr/>
        </p:nvSpPr>
        <p:spPr>
          <a:xfrm>
            <a:off x="6927097" y="1642508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160DAE-62DA-4332-9314-C97CA19D141E}"/>
              </a:ext>
            </a:extLst>
          </p:cNvPr>
          <p:cNvSpPr/>
          <p:nvPr/>
        </p:nvSpPr>
        <p:spPr>
          <a:xfrm>
            <a:off x="6943716" y="2984357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91C365-C501-4BBD-839E-30D78BC56375}"/>
              </a:ext>
            </a:extLst>
          </p:cNvPr>
          <p:cNvSpPr/>
          <p:nvPr/>
        </p:nvSpPr>
        <p:spPr>
          <a:xfrm>
            <a:off x="9263431" y="1642508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A98443-00BC-44F6-AA5F-6600BEA18F8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7287097" y="1822508"/>
            <a:ext cx="1976334" cy="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926607-BA4E-412D-A036-F8495B39B61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7107097" y="2002508"/>
            <a:ext cx="16619" cy="981849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F5BBE0-A760-4FE3-BF40-391835051CB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250995" y="1949787"/>
            <a:ext cx="2065157" cy="108729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70A44E01-A6A2-4B7D-B2ED-229F64DF10F0}"/>
              </a:ext>
            </a:extLst>
          </p:cNvPr>
          <p:cNvSpPr/>
          <p:nvPr/>
        </p:nvSpPr>
        <p:spPr>
          <a:xfrm>
            <a:off x="9263647" y="2984357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FB0E88-9A10-49A5-8662-71889209A7D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303716" y="3164357"/>
            <a:ext cx="1959931" cy="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186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06F98-050F-4AFA-B2F6-5493215F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图的表示 </a:t>
            </a:r>
            <a:r>
              <a:rPr lang="en-US" altLang="zh-CN" dirty="0"/>
              <a:t>1 – </a:t>
            </a:r>
            <a:r>
              <a:rPr lang="zh-CN" altLang="en-US" dirty="0"/>
              <a:t>邻接矩阵（有向图）</a:t>
            </a:r>
          </a:p>
        </p:txBody>
      </p:sp>
      <p:graphicFrame>
        <p:nvGraphicFramePr>
          <p:cNvPr id="15" name="内容占位符 14">
            <a:extLst>
              <a:ext uri="{FF2B5EF4-FFF2-40B4-BE49-F238E27FC236}">
                <a16:creationId xmlns:a16="http://schemas.microsoft.com/office/drawing/2014/main" id="{9EA3A559-8559-49B8-97AC-DC3C93C0C1AC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84213" y="685800"/>
          <a:ext cx="4938685" cy="360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737">
                  <a:extLst>
                    <a:ext uri="{9D8B030D-6E8A-4147-A177-3AD203B41FA5}">
                      <a16:colId xmlns:a16="http://schemas.microsoft.com/office/drawing/2014/main" val="977431048"/>
                    </a:ext>
                  </a:extLst>
                </a:gridCol>
                <a:gridCol w="987737">
                  <a:extLst>
                    <a:ext uri="{9D8B030D-6E8A-4147-A177-3AD203B41FA5}">
                      <a16:colId xmlns:a16="http://schemas.microsoft.com/office/drawing/2014/main" val="3143358972"/>
                    </a:ext>
                  </a:extLst>
                </a:gridCol>
                <a:gridCol w="987737">
                  <a:extLst>
                    <a:ext uri="{9D8B030D-6E8A-4147-A177-3AD203B41FA5}">
                      <a16:colId xmlns:a16="http://schemas.microsoft.com/office/drawing/2014/main" val="3166778525"/>
                    </a:ext>
                  </a:extLst>
                </a:gridCol>
                <a:gridCol w="987737">
                  <a:extLst>
                    <a:ext uri="{9D8B030D-6E8A-4147-A177-3AD203B41FA5}">
                      <a16:colId xmlns:a16="http://schemas.microsoft.com/office/drawing/2014/main" val="3056770069"/>
                    </a:ext>
                  </a:extLst>
                </a:gridCol>
                <a:gridCol w="987737">
                  <a:extLst>
                    <a:ext uri="{9D8B030D-6E8A-4147-A177-3AD203B41FA5}">
                      <a16:colId xmlns:a16="http://schemas.microsoft.com/office/drawing/2014/main" val="223200019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43" marR="125443"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43" marR="125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43" marR="125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43" marR="125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5443" marR="125443" anchor="ctr"/>
                </a:tc>
                <a:extLst>
                  <a:ext uri="{0D108BD9-81ED-4DB2-BD59-A6C34878D82A}">
                    <a16:rowId xmlns:a16="http://schemas.microsoft.com/office/drawing/2014/main" val="3954386719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43" marR="125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0037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43" marR="125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59029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43" marR="125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03745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5443" marR="12544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125443" marR="125443" anchor="ctr">
                    <a:solidFill>
                      <a:srgbClr val="2A88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794155"/>
                  </a:ext>
                </a:extLst>
              </a:tr>
            </a:tbl>
          </a:graphicData>
        </a:graphic>
      </p:graphicFrame>
      <p:sp>
        <p:nvSpPr>
          <p:cNvPr id="5" name="椭圆 4">
            <a:extLst>
              <a:ext uri="{FF2B5EF4-FFF2-40B4-BE49-F238E27FC236}">
                <a16:creationId xmlns:a16="http://schemas.microsoft.com/office/drawing/2014/main" id="{6397B79D-3C25-45E4-84E1-6397A0EA9DEA}"/>
              </a:ext>
            </a:extLst>
          </p:cNvPr>
          <p:cNvSpPr/>
          <p:nvPr/>
        </p:nvSpPr>
        <p:spPr>
          <a:xfrm>
            <a:off x="6927097" y="1642508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160DAE-62DA-4332-9314-C97CA19D141E}"/>
              </a:ext>
            </a:extLst>
          </p:cNvPr>
          <p:cNvSpPr/>
          <p:nvPr/>
        </p:nvSpPr>
        <p:spPr>
          <a:xfrm>
            <a:off x="6943716" y="2984357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91C365-C501-4BBD-839E-30D78BC56375}"/>
              </a:ext>
            </a:extLst>
          </p:cNvPr>
          <p:cNvSpPr/>
          <p:nvPr/>
        </p:nvSpPr>
        <p:spPr>
          <a:xfrm>
            <a:off x="9263431" y="1642508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A98443-00BC-44F6-AA5F-6600BEA18F8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7287097" y="1822508"/>
            <a:ext cx="1976334" cy="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926607-BA4E-412D-A036-F8495B39B61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7107097" y="2002508"/>
            <a:ext cx="16619" cy="981849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F5BBE0-A760-4FE3-BF40-391835051CB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250995" y="1949787"/>
            <a:ext cx="2065157" cy="108729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70A44E01-A6A2-4B7D-B2ED-229F64DF10F0}"/>
              </a:ext>
            </a:extLst>
          </p:cNvPr>
          <p:cNvSpPr/>
          <p:nvPr/>
        </p:nvSpPr>
        <p:spPr>
          <a:xfrm>
            <a:off x="9263647" y="2984357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FB0E88-9A10-49A5-8662-71889209A7D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303716" y="3164357"/>
            <a:ext cx="1959931" cy="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768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42D1-8F27-464A-8F41-66E3163F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119919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E93BD-21B2-449B-AD14-DE1AAC2D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zh-CN" altLang="en-US" dirty="0"/>
              <a:t>输入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73BE07A-8720-448A-BA43-6CB930BA9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for (int i = 0, u, v; i &lt; m; ++i)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	cin &gt;&gt; u &gt;&gt; v;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	a[u][v] = a[v][u] = 1;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263A35-F15F-42C6-BD94-A8B9BD6563EC}"/>
              </a:ext>
            </a:extLst>
          </p:cNvPr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75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FE93BD-21B2-449B-AD14-DE1AAC2D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algn="r"/>
            <a:r>
              <a:rPr lang="zh-CN" altLang="en-US" dirty="0"/>
              <a:t>调用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73BE07A-8720-448A-BA43-6CB930BA9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for (int i = 0; i &lt; n; ++i)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for (int j = 0; j &lt; n; ++j)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if (a[i][j] == 1)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    // ...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}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3263A35-F15F-42C6-BD94-A8B9BD6563EC}"/>
              </a:ext>
            </a:extLst>
          </p:cNvPr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b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189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06F98-050F-4AFA-B2F6-5493215F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图的表示 </a:t>
            </a:r>
            <a:r>
              <a:rPr lang="en-US" altLang="zh-CN" dirty="0"/>
              <a:t>2 – </a:t>
            </a:r>
            <a:r>
              <a:rPr lang="zh-CN" altLang="en-US" dirty="0"/>
              <a:t>边表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59AD37C-1E06-4646-92C8-35AC949D5168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397B79D-3C25-45E4-84E1-6397A0EA9DEA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1160DAE-62DA-4332-9314-C97CA19D141E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C91C365-C501-4BBD-839E-30D78BC56375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A98443-00BC-44F6-AA5F-6600BEA18F89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7926607-BA4E-412D-A036-F8495B39B61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9F5BBE0-A760-4FE3-BF40-391835051CB7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0A44E01-A6A2-4B7D-B2ED-229F64DF10F0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0FB0E88-9A10-49A5-8662-71889209A7D8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1036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06F98-050F-4AFA-B2F6-5493215F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图的表示 </a:t>
            </a:r>
            <a:r>
              <a:rPr lang="en-US" altLang="zh-CN" dirty="0"/>
              <a:t>2 – </a:t>
            </a:r>
            <a:r>
              <a:rPr lang="zh-CN" altLang="en-US" dirty="0"/>
              <a:t>边表</a:t>
            </a:r>
          </a:p>
        </p:txBody>
      </p:sp>
      <p:graphicFrame>
        <p:nvGraphicFramePr>
          <p:cNvPr id="15" name="内容占位符 14">
            <a:extLst>
              <a:ext uri="{FF2B5EF4-FFF2-40B4-BE49-F238E27FC236}">
                <a16:creationId xmlns:a16="http://schemas.microsoft.com/office/drawing/2014/main" id="{9EA3A559-8559-49B8-97AC-DC3C93C0C1A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11982745"/>
              </p:ext>
            </p:extLst>
          </p:nvPr>
        </p:nvGraphicFramePr>
        <p:xfrm>
          <a:off x="1158900" y="1053432"/>
          <a:ext cx="4937100" cy="288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420">
                  <a:extLst>
                    <a:ext uri="{9D8B030D-6E8A-4147-A177-3AD203B41FA5}">
                      <a16:colId xmlns:a16="http://schemas.microsoft.com/office/drawing/2014/main" val="977431048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3143358972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3166778525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3056770069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223200019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0037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9029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03745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794155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F59AD37C-1E06-4646-92C8-35AC949D5168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397B79D-3C25-45E4-84E1-6397A0EA9DEA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1160DAE-62DA-4332-9314-C97CA19D141E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C91C365-C501-4BBD-839E-30D78BC56375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A98443-00BC-44F6-AA5F-6600BEA18F89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7926607-BA4E-412D-A036-F8495B39B61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9F5BBE0-A760-4FE3-BF40-391835051CB7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0A44E01-A6A2-4B7D-B2ED-229F64DF10F0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0FB0E88-9A10-49A5-8662-71889209A7D8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8721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06F98-050F-4AFA-B2F6-5493215F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有向图？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397B79D-3C25-45E4-84E1-6397A0EA9DEA}"/>
              </a:ext>
            </a:extLst>
          </p:cNvPr>
          <p:cNvSpPr/>
          <p:nvPr/>
        </p:nvSpPr>
        <p:spPr>
          <a:xfrm>
            <a:off x="6927097" y="1642508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160DAE-62DA-4332-9314-C97CA19D141E}"/>
              </a:ext>
            </a:extLst>
          </p:cNvPr>
          <p:cNvSpPr/>
          <p:nvPr/>
        </p:nvSpPr>
        <p:spPr>
          <a:xfrm>
            <a:off x="6943716" y="2984357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91C365-C501-4BBD-839E-30D78BC56375}"/>
              </a:ext>
            </a:extLst>
          </p:cNvPr>
          <p:cNvSpPr/>
          <p:nvPr/>
        </p:nvSpPr>
        <p:spPr>
          <a:xfrm>
            <a:off x="9263431" y="1642508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A98443-00BC-44F6-AA5F-6600BEA18F8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7287097" y="1822508"/>
            <a:ext cx="1976334" cy="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926607-BA4E-412D-A036-F8495B39B61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7107097" y="2002508"/>
            <a:ext cx="16619" cy="981849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F5BBE0-A760-4FE3-BF40-391835051CB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250995" y="1949787"/>
            <a:ext cx="2065157" cy="108729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70A44E01-A6A2-4B7D-B2ED-229F64DF10F0}"/>
              </a:ext>
            </a:extLst>
          </p:cNvPr>
          <p:cNvSpPr/>
          <p:nvPr/>
        </p:nvSpPr>
        <p:spPr>
          <a:xfrm>
            <a:off x="9263647" y="2984357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FB0E88-9A10-49A5-8662-71889209A7D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303716" y="3164357"/>
            <a:ext cx="1959931" cy="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4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F8084E-A78F-499E-BB61-1F53B1988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什么是图？</a:t>
            </a:r>
          </a:p>
        </p:txBody>
      </p:sp>
    </p:spTree>
    <p:extLst>
      <p:ext uri="{BB962C8B-B14F-4D97-AF65-F5344CB8AC3E}">
        <p14:creationId xmlns:p14="http://schemas.microsoft.com/office/powerpoint/2010/main" val="42884429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06F98-050F-4AFA-B2F6-5493215F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图的表示 </a:t>
            </a:r>
            <a:r>
              <a:rPr lang="en-US" altLang="zh-CN" dirty="0"/>
              <a:t>2 – </a:t>
            </a:r>
            <a:r>
              <a:rPr lang="zh-CN" altLang="en-US" dirty="0"/>
              <a:t>边表（有向图）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397B79D-3C25-45E4-84E1-6397A0EA9DEA}"/>
              </a:ext>
            </a:extLst>
          </p:cNvPr>
          <p:cNvSpPr/>
          <p:nvPr/>
        </p:nvSpPr>
        <p:spPr>
          <a:xfrm>
            <a:off x="6927097" y="1642508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1160DAE-62DA-4332-9314-C97CA19D141E}"/>
              </a:ext>
            </a:extLst>
          </p:cNvPr>
          <p:cNvSpPr/>
          <p:nvPr/>
        </p:nvSpPr>
        <p:spPr>
          <a:xfrm>
            <a:off x="6943716" y="2984357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C91C365-C501-4BBD-839E-30D78BC56375}"/>
              </a:ext>
            </a:extLst>
          </p:cNvPr>
          <p:cNvSpPr/>
          <p:nvPr/>
        </p:nvSpPr>
        <p:spPr>
          <a:xfrm>
            <a:off x="9263431" y="1642508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AA98443-00BC-44F6-AA5F-6600BEA18F89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7287097" y="1822508"/>
            <a:ext cx="1976334" cy="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926607-BA4E-412D-A036-F8495B39B61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7107097" y="2002508"/>
            <a:ext cx="16619" cy="981849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A9F5BBE0-A760-4FE3-BF40-391835051CB7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7250995" y="1949787"/>
            <a:ext cx="2065157" cy="1087291"/>
          </a:xfrm>
          <a:prstGeom prst="line">
            <a:avLst/>
          </a:pr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70A44E01-A6A2-4B7D-B2ED-229F64DF10F0}"/>
              </a:ext>
            </a:extLst>
          </p:cNvPr>
          <p:cNvSpPr/>
          <p:nvPr/>
        </p:nvSpPr>
        <p:spPr>
          <a:xfrm>
            <a:off x="9263647" y="2984357"/>
            <a:ext cx="360000" cy="3600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FB0E88-9A10-49A5-8662-71889209A7D8}"/>
              </a:ext>
            </a:extLst>
          </p:cNvPr>
          <p:cNvCxnSpPr>
            <a:stCxn id="6" idx="6"/>
            <a:endCxn id="11" idx="2"/>
          </p:cNvCxnSpPr>
          <p:nvPr/>
        </p:nvCxnSpPr>
        <p:spPr>
          <a:xfrm>
            <a:off x="7303716" y="3164357"/>
            <a:ext cx="1959931" cy="0"/>
          </a:xfrm>
          <a:prstGeom prst="line">
            <a:avLst/>
          </a:prstGeom>
          <a:ln>
            <a:head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内容占位符 14">
            <a:extLst>
              <a:ext uri="{FF2B5EF4-FFF2-40B4-BE49-F238E27FC236}">
                <a16:creationId xmlns:a16="http://schemas.microsoft.com/office/drawing/2014/main" id="{1A90189A-94B1-4F86-BE81-5696C5BB083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0983849"/>
              </p:ext>
            </p:extLst>
          </p:nvPr>
        </p:nvGraphicFramePr>
        <p:xfrm>
          <a:off x="1158900" y="1053432"/>
          <a:ext cx="4937100" cy="288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420">
                  <a:extLst>
                    <a:ext uri="{9D8B030D-6E8A-4147-A177-3AD203B41FA5}">
                      <a16:colId xmlns:a16="http://schemas.microsoft.com/office/drawing/2014/main" val="977431048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3143358972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3166778525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3056770069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223200019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0037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9029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03745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79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795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06F98-050F-4AFA-B2F6-5493215F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怎么储存？</a:t>
            </a:r>
          </a:p>
        </p:txBody>
      </p:sp>
      <p:graphicFrame>
        <p:nvGraphicFramePr>
          <p:cNvPr id="15" name="内容占位符 14">
            <a:extLst>
              <a:ext uri="{FF2B5EF4-FFF2-40B4-BE49-F238E27FC236}">
                <a16:creationId xmlns:a16="http://schemas.microsoft.com/office/drawing/2014/main" id="{9EA3A559-8559-49B8-97AC-DC3C93C0C1AC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158900" y="1053432"/>
          <a:ext cx="4937100" cy="288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420">
                  <a:extLst>
                    <a:ext uri="{9D8B030D-6E8A-4147-A177-3AD203B41FA5}">
                      <a16:colId xmlns:a16="http://schemas.microsoft.com/office/drawing/2014/main" val="977431048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3143358972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3166778525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3056770069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223200019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0037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9029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03745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794155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F59AD37C-1E06-4646-92C8-35AC949D5168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397B79D-3C25-45E4-84E1-6397A0EA9DEA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1160DAE-62DA-4332-9314-C97CA19D141E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C91C365-C501-4BBD-839E-30D78BC56375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A98443-00BC-44F6-AA5F-6600BEA18F89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7926607-BA4E-412D-A036-F8495B39B61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9F5BBE0-A760-4FE3-BF40-391835051CB7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0A44E01-A6A2-4B7D-B2ED-229F64DF10F0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0FB0E88-9A10-49A5-8662-71889209A7D8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8722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06F98-050F-4AFA-B2F6-5493215F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二维数组？</a:t>
            </a:r>
          </a:p>
        </p:txBody>
      </p:sp>
      <p:graphicFrame>
        <p:nvGraphicFramePr>
          <p:cNvPr id="15" name="内容占位符 14">
            <a:extLst>
              <a:ext uri="{FF2B5EF4-FFF2-40B4-BE49-F238E27FC236}">
                <a16:creationId xmlns:a16="http://schemas.microsoft.com/office/drawing/2014/main" id="{9EA3A559-8559-49B8-97AC-DC3C93C0C1A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78634149"/>
              </p:ext>
            </p:extLst>
          </p:nvPr>
        </p:nvGraphicFramePr>
        <p:xfrm>
          <a:off x="1158900" y="1053432"/>
          <a:ext cx="4937100" cy="288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420">
                  <a:extLst>
                    <a:ext uri="{9D8B030D-6E8A-4147-A177-3AD203B41FA5}">
                      <a16:colId xmlns:a16="http://schemas.microsoft.com/office/drawing/2014/main" val="977431048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3143358972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3166778525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3056770069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223200019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0037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9029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03745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794155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F59AD37C-1E06-4646-92C8-35AC949D5168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397B79D-3C25-45E4-84E1-6397A0EA9DEA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1160DAE-62DA-4332-9314-C97CA19D141E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C91C365-C501-4BBD-839E-30D78BC56375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A98443-00BC-44F6-AA5F-6600BEA18F89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7926607-BA4E-412D-A036-F8495B39B61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9F5BBE0-A760-4FE3-BF40-391835051CB7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0A44E01-A6A2-4B7D-B2ED-229F64DF10F0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0FB0E88-9A10-49A5-8662-71889209A7D8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9223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06F98-050F-4AFA-B2F6-5493215F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Vector</a:t>
            </a:r>
            <a:r>
              <a:rPr lang="zh-CN" altLang="en-US" dirty="0"/>
              <a:t>！</a:t>
            </a:r>
          </a:p>
        </p:txBody>
      </p:sp>
      <p:graphicFrame>
        <p:nvGraphicFramePr>
          <p:cNvPr id="15" name="内容占位符 14">
            <a:extLst>
              <a:ext uri="{FF2B5EF4-FFF2-40B4-BE49-F238E27FC236}">
                <a16:creationId xmlns:a16="http://schemas.microsoft.com/office/drawing/2014/main" id="{9EA3A559-8559-49B8-97AC-DC3C93C0C1AC}"/>
              </a:ext>
            </a:extLst>
          </p:cNvPr>
          <p:cNvGraphicFramePr>
            <a:graphicFrameLocks noGrp="1"/>
          </p:cNvGraphicFramePr>
          <p:nvPr>
            <p:ph sz="half" idx="1"/>
            <p:extLst/>
          </p:nvPr>
        </p:nvGraphicFramePr>
        <p:xfrm>
          <a:off x="1158900" y="1053432"/>
          <a:ext cx="4937100" cy="288000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987420">
                  <a:extLst>
                    <a:ext uri="{9D8B030D-6E8A-4147-A177-3AD203B41FA5}">
                      <a16:colId xmlns:a16="http://schemas.microsoft.com/office/drawing/2014/main" val="977431048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3143358972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3166778525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3056770069"/>
                    </a:ext>
                  </a:extLst>
                </a:gridCol>
                <a:gridCol w="987420">
                  <a:extLst>
                    <a:ext uri="{9D8B030D-6E8A-4147-A177-3AD203B41FA5}">
                      <a16:colId xmlns:a16="http://schemas.microsoft.com/office/drawing/2014/main" val="2232000199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03" marR="1254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03" marR="12540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40037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03" marR="125403" anchor="ctr"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03" marR="12540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90290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marL="125403" marR="12540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125403" marR="12540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103745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marL="125403" marR="125403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A88B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marL="125403" marR="12540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2794155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F59AD37C-1E06-4646-92C8-35AC949D5168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397B79D-3C25-45E4-84E1-6397A0EA9DEA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1160DAE-62DA-4332-9314-C97CA19D141E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C91C365-C501-4BBD-839E-30D78BC56375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A98443-00BC-44F6-AA5F-6600BEA18F89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7926607-BA4E-412D-A036-F8495B39B61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9F5BBE0-A760-4FE3-BF40-391835051CB7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0A44E01-A6A2-4B7D-B2ED-229F64DF10F0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0FB0E88-9A10-49A5-8662-71889209A7D8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1844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1242D1-8F27-464A-8F41-66E3163F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2890299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5196BDF-6707-46F8-BC0F-FA06E7D7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r"/>
            <a:r>
              <a:rPr lang="zh-CN" altLang="en-US" dirty="0">
                <a:solidFill>
                  <a:srgbClr val="FFFFFF"/>
                </a:solidFill>
              </a:rPr>
              <a:t>输入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744BC-4F2E-4081-AE56-5A3979BF4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using Vi = std::vector&lt;int&gt;;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std::vector&lt;Vi&gt; G(n);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for (int i = 0, u, v; i &lt; m; ++i)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cin &gt;&gt; u &gt;&gt; v;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G[u].push_back(v), G[v].push_back(u);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8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5196BDF-6707-46F8-BC0F-FA06E7D7D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r"/>
            <a:r>
              <a:rPr lang="zh-CN" altLang="en-US" dirty="0">
                <a:solidFill>
                  <a:srgbClr val="FFFFFF"/>
                </a:solidFill>
              </a:rPr>
              <a:t>调用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B744BC-4F2E-4081-AE56-5A3979BF4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l-PL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for (int u = 0; u &lt; n; ++u)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for (auto v : G[u]) {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// 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l-PL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449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606F98-050F-4AFA-B2F6-5493215F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图的表示 </a:t>
            </a:r>
            <a:r>
              <a:rPr lang="en-US" altLang="zh-CN" dirty="0"/>
              <a:t>3 – </a:t>
            </a:r>
            <a:r>
              <a:rPr lang="zh-CN" altLang="en-US" dirty="0"/>
              <a:t>邻接表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59AD37C-1E06-4646-92C8-35AC949D5168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397B79D-3C25-45E4-84E1-6397A0EA9DEA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11160DAE-62DA-4332-9314-C97CA19D141E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C91C365-C501-4BBD-839E-30D78BC56375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AAA98443-00BC-44F6-AA5F-6600BEA18F89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7926607-BA4E-412D-A036-F8495B39B616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A9F5BBE0-A760-4FE3-BF40-391835051CB7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70A44E01-A6A2-4B7D-B2ED-229F64DF10F0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70FB0E88-9A10-49A5-8662-71889209A7D8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5311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5C41C52-98CE-4B63-89D8-F8CAD40BE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</a:t>
            </a:r>
            <a:r>
              <a:rPr lang="en-US" altLang="zh-CN" dirty="0"/>
              <a:t>/</a:t>
            </a:r>
            <a:r>
              <a:rPr lang="zh-CN" altLang="en-US" dirty="0"/>
              <a:t>空间复杂度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BBB5CB3E-33EB-4B2E-9F2B-A46E7AEB6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邻接矩阵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FA268AF2-9D7A-4F01-9442-5F5171B144A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时间：</a:t>
                </a:r>
                <a:r>
                  <a:rPr lang="en-US" altLang="zh-CN" dirty="0">
                    <a:latin typeface="Consolas" panose="020B0609020204030204" pitchFamily="49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空间：</a:t>
                </a:r>
                <a:r>
                  <a:rPr lang="en-US" altLang="zh-CN" dirty="0">
                    <a:latin typeface="Consolas" panose="020B0609020204030204" pitchFamily="49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)</a:t>
                </a:r>
                <a:endParaRPr lang="zh-CN" alt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内容占位符 6">
                <a:extLst>
                  <a:ext uri="{FF2B5EF4-FFF2-40B4-BE49-F238E27FC236}">
                    <a16:creationId xmlns:a16="http://schemas.microsoft.com/office/drawing/2014/main" id="{FA268AF2-9D7A-4F01-9442-5F5171B144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494" t="-1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00EC19F-FCD5-40DD-B334-81B9F040FE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边表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EE4A091B-5FDB-4E5E-850A-D86BA550D03F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Consolas" panose="020B0609020204030204" pitchFamily="49" charset="0"/>
                  </a:rPr>
                  <a:t>时间：</a:t>
                </a:r>
                <a:r>
                  <a:rPr lang="en-US" altLang="zh-CN" dirty="0">
                    <a:latin typeface="Consolas" panose="020B0609020204030204" pitchFamily="49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zh-CN" altLang="en-US" dirty="0">
                    <a:latin typeface="Consolas" panose="020B0609020204030204" pitchFamily="49" charset="0"/>
                  </a:rPr>
                  <a:t>空间：</a:t>
                </a:r>
                <a:r>
                  <a:rPr lang="en-US" altLang="zh-CN" dirty="0">
                    <a:latin typeface="Consolas" panose="020B0609020204030204" pitchFamily="49" charset="0"/>
                  </a:rPr>
                  <a:t>vector O(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)</a:t>
                </a:r>
                <a:r>
                  <a:rPr lang="zh-CN" altLang="en-US" dirty="0">
                    <a:latin typeface="Consolas" panose="020B0609020204030204" pitchFamily="49" charset="0"/>
                  </a:rPr>
                  <a:t> </a:t>
                </a:r>
                <a:r>
                  <a:rPr lang="en-US" altLang="zh-CN" dirty="0">
                    <a:latin typeface="Consolas" panose="020B0609020204030204" pitchFamily="49" charset="0"/>
                  </a:rPr>
                  <a:t>/</a:t>
                </a:r>
                <a:r>
                  <a:rPr lang="zh-CN" altLang="en-US" dirty="0">
                    <a:latin typeface="Consolas" panose="020B0609020204030204" pitchFamily="49" charset="0"/>
                  </a:rPr>
                  <a:t> 数组 </a:t>
                </a:r>
                <a:r>
                  <a:rPr lang="en-US" altLang="zh-CN" dirty="0">
                    <a:latin typeface="Consolas" panose="020B0609020204030204" pitchFamily="49" charset="0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Consolas" panose="020B0609020204030204" pitchFamily="49" charset="0"/>
                  </a:rPr>
                  <a:t>)</a:t>
                </a:r>
                <a:endParaRPr lang="zh-CN" altLang="en-US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9" name="内容占位符 8">
                <a:extLst>
                  <a:ext uri="{FF2B5EF4-FFF2-40B4-BE49-F238E27FC236}">
                    <a16:creationId xmlns:a16="http://schemas.microsoft.com/office/drawing/2014/main" id="{EE4A091B-5FDB-4E5E-850A-D86BA550D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619" t="-1610" r="-4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332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FE93BD-21B2-449B-AD14-DE1AAC2D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886" y="685799"/>
            <a:ext cx="707766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800" dirty="0"/>
              <a:t>图的遍历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93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E0F7F-E704-4BCE-80ED-52E0CF9B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什么是图？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C9822B4-FDB6-4E42-8167-435A2F1919AC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0AE6A72-B0DC-459B-8445-B51B9231A00E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CF35141-28B9-48D2-A651-D612E5C7C736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B6693B6-71C1-448A-8C3D-DC61E7CD62C0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E1AA95B-DC36-4844-A06D-96C240FF7045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4C38979-000A-4A46-B05F-166F5C6D19B0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0BE8E3F-884D-4770-B069-E8395B56E911}"/>
                </a:ext>
              </a:extLst>
            </p:cNvPr>
            <p:cNvCxnSpPr>
              <a:cxnSpLocks/>
              <a:stCxn id="7" idx="7"/>
              <a:endCxn id="8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32BAB98-DE13-4EB5-B5B3-FF2986B2C82A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E2653AC-E1EB-4A91-85BB-2EE118D70F7C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2106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116E70F3-D4EC-4A60-85B3-FF5C74201643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89BA9E-A151-493C-BEA8-DF43EB6374E6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0C3E20-EA8C-4488-A2FE-DB8D64E9CFCB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27563D4-15F1-46C9-8029-7B2A004D4D02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3DF5DF9-2090-44C4-998F-41FC42E0E208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BE198D7-E123-4C50-8CDC-DAA75453FD63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30DA025-FFEF-46AB-A98F-CBB0E7802A1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A00C44E-3658-4944-ADA5-331C1A5E5506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E315EA8-DFFF-433B-96AA-F44276834996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4359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AD91-6C4D-4041-B9FD-939975E7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如何遍历所有的点？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16E70F3-D4EC-4A60-85B3-FF5C74201643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89BA9E-A151-493C-BEA8-DF43EB6374E6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0C3E20-EA8C-4488-A2FE-DB8D64E9CFCB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27563D4-15F1-46C9-8029-7B2A004D4D02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3DF5DF9-2090-44C4-998F-41FC42E0E208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BE198D7-E123-4C50-8CDC-DAA75453FD63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30DA025-FFEF-46AB-A98F-CBB0E7802A1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A00C44E-3658-4944-ADA5-331C1A5E5506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E315EA8-DFFF-433B-96AA-F44276834996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2898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AD91-6C4D-4041-B9FD-939975E7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如何遍历所有的点？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16E70F3-D4EC-4A60-85B3-FF5C74201643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89BA9E-A151-493C-BEA8-DF43EB6374E6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0C3E20-EA8C-4488-A2FE-DB8D64E9CFCB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27563D4-15F1-46C9-8029-7B2A004D4D02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3DF5DF9-2090-44C4-998F-41FC42E0E208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BE198D7-E123-4C50-8CDC-DAA75453FD63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30DA025-FFEF-46AB-A98F-CBB0E7802A1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A00C44E-3658-4944-ADA5-331C1A5E5506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E315EA8-DFFF-433B-96AA-F44276834996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23E0AD23-14A8-4D45-9AA0-D98055A6B3FA}"/>
              </a:ext>
            </a:extLst>
          </p:cNvPr>
          <p:cNvSpPr/>
          <p:nvPr/>
        </p:nvSpPr>
        <p:spPr>
          <a:xfrm>
            <a:off x="1175634" y="164250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95157BE-0AC2-4C88-89DF-873D6CFB7048}"/>
              </a:ext>
            </a:extLst>
          </p:cNvPr>
          <p:cNvSpPr/>
          <p:nvPr/>
        </p:nvSpPr>
        <p:spPr>
          <a:xfrm>
            <a:off x="1175634" y="2984357"/>
            <a:ext cx="360000" cy="3600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51EE41-AC1C-4F67-9265-5204A9653BA2}"/>
              </a:ext>
            </a:extLst>
          </p:cNvPr>
          <p:cNvSpPr txBox="1"/>
          <p:nvPr/>
        </p:nvSpPr>
        <p:spPr>
          <a:xfrm>
            <a:off x="2031674" y="1633176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正在访问的点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022DF6-31F6-4B59-BDE4-ADBAE639BE74}"/>
              </a:ext>
            </a:extLst>
          </p:cNvPr>
          <p:cNvSpPr txBox="1"/>
          <p:nvPr/>
        </p:nvSpPr>
        <p:spPr>
          <a:xfrm>
            <a:off x="2031674" y="2975025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访问过的点</a:t>
            </a:r>
          </a:p>
        </p:txBody>
      </p:sp>
    </p:spTree>
    <p:extLst>
      <p:ext uri="{BB962C8B-B14F-4D97-AF65-F5344CB8AC3E}">
        <p14:creationId xmlns:p14="http://schemas.microsoft.com/office/powerpoint/2010/main" val="7299536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AD91-6C4D-4041-B9FD-939975E7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如何遍历所有的点？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16E70F3-D4EC-4A60-85B3-FF5C74201643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89BA9E-A151-493C-BEA8-DF43EB6374E6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0C3E20-EA8C-4488-A2FE-DB8D64E9CFCB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27563D4-15F1-46C9-8029-7B2A004D4D02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3DF5DF9-2090-44C4-998F-41FC42E0E208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BE198D7-E123-4C50-8CDC-DAA75453FD63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30DA025-FFEF-46AB-A98F-CBB0E7802A1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A00C44E-3658-4944-ADA5-331C1A5E5506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E315EA8-DFFF-433B-96AA-F44276834996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23E0AD23-14A8-4D45-9AA0-D98055A6B3FA}"/>
              </a:ext>
            </a:extLst>
          </p:cNvPr>
          <p:cNvSpPr/>
          <p:nvPr/>
        </p:nvSpPr>
        <p:spPr>
          <a:xfrm>
            <a:off x="1175634" y="164250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95157BE-0AC2-4C88-89DF-873D6CFB7048}"/>
              </a:ext>
            </a:extLst>
          </p:cNvPr>
          <p:cNvSpPr/>
          <p:nvPr/>
        </p:nvSpPr>
        <p:spPr>
          <a:xfrm>
            <a:off x="1175634" y="2984357"/>
            <a:ext cx="360000" cy="3600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51EE41-AC1C-4F67-9265-5204A9653BA2}"/>
              </a:ext>
            </a:extLst>
          </p:cNvPr>
          <p:cNvSpPr txBox="1"/>
          <p:nvPr/>
        </p:nvSpPr>
        <p:spPr>
          <a:xfrm>
            <a:off x="2031674" y="1633176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正在访问的点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022DF6-31F6-4B59-BDE4-ADBAE639BE74}"/>
              </a:ext>
            </a:extLst>
          </p:cNvPr>
          <p:cNvSpPr txBox="1"/>
          <p:nvPr/>
        </p:nvSpPr>
        <p:spPr>
          <a:xfrm>
            <a:off x="2031674" y="2975025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访问过的点</a:t>
            </a:r>
          </a:p>
        </p:txBody>
      </p:sp>
    </p:spTree>
    <p:extLst>
      <p:ext uri="{BB962C8B-B14F-4D97-AF65-F5344CB8AC3E}">
        <p14:creationId xmlns:p14="http://schemas.microsoft.com/office/powerpoint/2010/main" val="7105308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AD91-6C4D-4041-B9FD-939975E7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如何遍历所有的点？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16E70F3-D4EC-4A60-85B3-FF5C74201643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89BA9E-A151-493C-BEA8-DF43EB6374E6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0C3E20-EA8C-4488-A2FE-DB8D64E9CFCB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27563D4-15F1-46C9-8029-7B2A004D4D02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3DF5DF9-2090-44C4-998F-41FC42E0E208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BE198D7-E123-4C50-8CDC-DAA75453FD63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30DA025-FFEF-46AB-A98F-CBB0E7802A1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A00C44E-3658-4944-ADA5-331C1A5E5506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E315EA8-DFFF-433B-96AA-F44276834996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23E0AD23-14A8-4D45-9AA0-D98055A6B3FA}"/>
              </a:ext>
            </a:extLst>
          </p:cNvPr>
          <p:cNvSpPr/>
          <p:nvPr/>
        </p:nvSpPr>
        <p:spPr>
          <a:xfrm>
            <a:off x="1175634" y="164250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95157BE-0AC2-4C88-89DF-873D6CFB7048}"/>
              </a:ext>
            </a:extLst>
          </p:cNvPr>
          <p:cNvSpPr/>
          <p:nvPr/>
        </p:nvSpPr>
        <p:spPr>
          <a:xfrm>
            <a:off x="1175634" y="2984357"/>
            <a:ext cx="360000" cy="3600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51EE41-AC1C-4F67-9265-5204A9653BA2}"/>
              </a:ext>
            </a:extLst>
          </p:cNvPr>
          <p:cNvSpPr txBox="1"/>
          <p:nvPr/>
        </p:nvSpPr>
        <p:spPr>
          <a:xfrm>
            <a:off x="2031674" y="1633176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正在访问的点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022DF6-31F6-4B59-BDE4-ADBAE639BE74}"/>
              </a:ext>
            </a:extLst>
          </p:cNvPr>
          <p:cNvSpPr txBox="1"/>
          <p:nvPr/>
        </p:nvSpPr>
        <p:spPr>
          <a:xfrm>
            <a:off x="2031674" y="2975025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访问过的点</a:t>
            </a:r>
          </a:p>
        </p:txBody>
      </p:sp>
    </p:spTree>
    <p:extLst>
      <p:ext uri="{BB962C8B-B14F-4D97-AF65-F5344CB8AC3E}">
        <p14:creationId xmlns:p14="http://schemas.microsoft.com/office/powerpoint/2010/main" val="2352130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AD91-6C4D-4041-B9FD-939975E7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如何遍历所有的点？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16E70F3-D4EC-4A60-85B3-FF5C74201643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89BA9E-A151-493C-BEA8-DF43EB6374E6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0C3E20-EA8C-4488-A2FE-DB8D64E9CFCB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27563D4-15F1-46C9-8029-7B2A004D4D02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3DF5DF9-2090-44C4-998F-41FC42E0E208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BE198D7-E123-4C50-8CDC-DAA75453FD63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30DA025-FFEF-46AB-A98F-CBB0E7802A1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A00C44E-3658-4944-ADA5-331C1A5E5506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E315EA8-DFFF-433B-96AA-F44276834996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23E0AD23-14A8-4D45-9AA0-D98055A6B3FA}"/>
              </a:ext>
            </a:extLst>
          </p:cNvPr>
          <p:cNvSpPr/>
          <p:nvPr/>
        </p:nvSpPr>
        <p:spPr>
          <a:xfrm>
            <a:off x="1175634" y="164250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95157BE-0AC2-4C88-89DF-873D6CFB7048}"/>
              </a:ext>
            </a:extLst>
          </p:cNvPr>
          <p:cNvSpPr/>
          <p:nvPr/>
        </p:nvSpPr>
        <p:spPr>
          <a:xfrm>
            <a:off x="1175634" y="2984357"/>
            <a:ext cx="360000" cy="3600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51EE41-AC1C-4F67-9265-5204A9653BA2}"/>
              </a:ext>
            </a:extLst>
          </p:cNvPr>
          <p:cNvSpPr txBox="1"/>
          <p:nvPr/>
        </p:nvSpPr>
        <p:spPr>
          <a:xfrm>
            <a:off x="2031674" y="1633176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正在访问的点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022DF6-31F6-4B59-BDE4-ADBAE639BE74}"/>
              </a:ext>
            </a:extLst>
          </p:cNvPr>
          <p:cNvSpPr txBox="1"/>
          <p:nvPr/>
        </p:nvSpPr>
        <p:spPr>
          <a:xfrm>
            <a:off x="2031674" y="2975025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访问过的点</a:t>
            </a:r>
          </a:p>
        </p:txBody>
      </p:sp>
    </p:spTree>
    <p:extLst>
      <p:ext uri="{BB962C8B-B14F-4D97-AF65-F5344CB8AC3E}">
        <p14:creationId xmlns:p14="http://schemas.microsoft.com/office/powerpoint/2010/main" val="1528504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AD91-6C4D-4041-B9FD-939975E7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如何遍历所有的点？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16E70F3-D4EC-4A60-85B3-FF5C74201643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89BA9E-A151-493C-BEA8-DF43EB6374E6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0C3E20-EA8C-4488-A2FE-DB8D64E9CFCB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27563D4-15F1-46C9-8029-7B2A004D4D02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3DF5DF9-2090-44C4-998F-41FC42E0E208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BE198D7-E123-4C50-8CDC-DAA75453FD63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30DA025-FFEF-46AB-A98F-CBB0E7802A1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A00C44E-3658-4944-ADA5-331C1A5E5506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E315EA8-DFFF-433B-96AA-F44276834996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23E0AD23-14A8-4D45-9AA0-D98055A6B3FA}"/>
              </a:ext>
            </a:extLst>
          </p:cNvPr>
          <p:cNvSpPr/>
          <p:nvPr/>
        </p:nvSpPr>
        <p:spPr>
          <a:xfrm>
            <a:off x="1175634" y="164250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95157BE-0AC2-4C88-89DF-873D6CFB7048}"/>
              </a:ext>
            </a:extLst>
          </p:cNvPr>
          <p:cNvSpPr/>
          <p:nvPr/>
        </p:nvSpPr>
        <p:spPr>
          <a:xfrm>
            <a:off x="1175634" y="2984357"/>
            <a:ext cx="360000" cy="3600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51EE41-AC1C-4F67-9265-5204A9653BA2}"/>
              </a:ext>
            </a:extLst>
          </p:cNvPr>
          <p:cNvSpPr txBox="1"/>
          <p:nvPr/>
        </p:nvSpPr>
        <p:spPr>
          <a:xfrm>
            <a:off x="2031674" y="1633176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正在访问的点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022DF6-31F6-4B59-BDE4-ADBAE639BE74}"/>
              </a:ext>
            </a:extLst>
          </p:cNvPr>
          <p:cNvSpPr txBox="1"/>
          <p:nvPr/>
        </p:nvSpPr>
        <p:spPr>
          <a:xfrm>
            <a:off x="2031674" y="2975025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访问过的点</a:t>
            </a:r>
          </a:p>
        </p:txBody>
      </p:sp>
    </p:spTree>
    <p:extLst>
      <p:ext uri="{BB962C8B-B14F-4D97-AF65-F5344CB8AC3E}">
        <p14:creationId xmlns:p14="http://schemas.microsoft.com/office/powerpoint/2010/main" val="2123555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AD91-6C4D-4041-B9FD-939975E7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如何遍历所有的点？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16E70F3-D4EC-4A60-85B3-FF5C74201643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89BA9E-A151-493C-BEA8-DF43EB6374E6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0C3E20-EA8C-4488-A2FE-DB8D64E9CFCB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27563D4-15F1-46C9-8029-7B2A004D4D02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3DF5DF9-2090-44C4-998F-41FC42E0E208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BE198D7-E123-4C50-8CDC-DAA75453FD63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30DA025-FFEF-46AB-A98F-CBB0E7802A1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A00C44E-3658-4944-ADA5-331C1A5E5506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E315EA8-DFFF-433B-96AA-F44276834996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23E0AD23-14A8-4D45-9AA0-D98055A6B3FA}"/>
              </a:ext>
            </a:extLst>
          </p:cNvPr>
          <p:cNvSpPr/>
          <p:nvPr/>
        </p:nvSpPr>
        <p:spPr>
          <a:xfrm>
            <a:off x="1175634" y="164250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95157BE-0AC2-4C88-89DF-873D6CFB7048}"/>
              </a:ext>
            </a:extLst>
          </p:cNvPr>
          <p:cNvSpPr/>
          <p:nvPr/>
        </p:nvSpPr>
        <p:spPr>
          <a:xfrm>
            <a:off x="1175634" y="2984357"/>
            <a:ext cx="360000" cy="3600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51EE41-AC1C-4F67-9265-5204A9653BA2}"/>
              </a:ext>
            </a:extLst>
          </p:cNvPr>
          <p:cNvSpPr txBox="1"/>
          <p:nvPr/>
        </p:nvSpPr>
        <p:spPr>
          <a:xfrm>
            <a:off x="2031674" y="1633176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正在访问的点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022DF6-31F6-4B59-BDE4-ADBAE639BE74}"/>
              </a:ext>
            </a:extLst>
          </p:cNvPr>
          <p:cNvSpPr txBox="1"/>
          <p:nvPr/>
        </p:nvSpPr>
        <p:spPr>
          <a:xfrm>
            <a:off x="2031674" y="2975025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访问过的点</a:t>
            </a:r>
          </a:p>
        </p:txBody>
      </p:sp>
    </p:spTree>
    <p:extLst>
      <p:ext uri="{BB962C8B-B14F-4D97-AF65-F5344CB8AC3E}">
        <p14:creationId xmlns:p14="http://schemas.microsoft.com/office/powerpoint/2010/main" val="5745974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AD91-6C4D-4041-B9FD-939975E7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如何遍历所有的点？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16E70F3-D4EC-4A60-85B3-FF5C74201643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89BA9E-A151-493C-BEA8-DF43EB6374E6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0C3E20-EA8C-4488-A2FE-DB8D64E9CFCB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27563D4-15F1-46C9-8029-7B2A004D4D02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3DF5DF9-2090-44C4-998F-41FC42E0E208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BE198D7-E123-4C50-8CDC-DAA75453FD63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30DA025-FFEF-46AB-A98F-CBB0E7802A1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A00C44E-3658-4944-ADA5-331C1A5E5506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E315EA8-DFFF-433B-96AA-F44276834996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23E0AD23-14A8-4D45-9AA0-D98055A6B3FA}"/>
              </a:ext>
            </a:extLst>
          </p:cNvPr>
          <p:cNvSpPr/>
          <p:nvPr/>
        </p:nvSpPr>
        <p:spPr>
          <a:xfrm>
            <a:off x="1175634" y="164250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95157BE-0AC2-4C88-89DF-873D6CFB7048}"/>
              </a:ext>
            </a:extLst>
          </p:cNvPr>
          <p:cNvSpPr/>
          <p:nvPr/>
        </p:nvSpPr>
        <p:spPr>
          <a:xfrm>
            <a:off x="1175634" y="2984357"/>
            <a:ext cx="360000" cy="3600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51EE41-AC1C-4F67-9265-5204A9653BA2}"/>
              </a:ext>
            </a:extLst>
          </p:cNvPr>
          <p:cNvSpPr txBox="1"/>
          <p:nvPr/>
        </p:nvSpPr>
        <p:spPr>
          <a:xfrm>
            <a:off x="2031674" y="1633176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正在访问的点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022DF6-31F6-4B59-BDE4-ADBAE639BE74}"/>
              </a:ext>
            </a:extLst>
          </p:cNvPr>
          <p:cNvSpPr txBox="1"/>
          <p:nvPr/>
        </p:nvSpPr>
        <p:spPr>
          <a:xfrm>
            <a:off x="2031674" y="2975025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访问过的点</a:t>
            </a:r>
          </a:p>
        </p:txBody>
      </p:sp>
    </p:spTree>
    <p:extLst>
      <p:ext uri="{BB962C8B-B14F-4D97-AF65-F5344CB8AC3E}">
        <p14:creationId xmlns:p14="http://schemas.microsoft.com/office/powerpoint/2010/main" val="1859736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AD91-6C4D-4041-B9FD-939975E7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如何遍历所有的点？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16E70F3-D4EC-4A60-85B3-FF5C74201643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89BA9E-A151-493C-BEA8-DF43EB6374E6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0C3E20-EA8C-4488-A2FE-DB8D64E9CFCB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27563D4-15F1-46C9-8029-7B2A004D4D02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3DF5DF9-2090-44C4-998F-41FC42E0E208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BE198D7-E123-4C50-8CDC-DAA75453FD63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30DA025-FFEF-46AB-A98F-CBB0E7802A1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A00C44E-3658-4944-ADA5-331C1A5E5506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E315EA8-DFFF-433B-96AA-F44276834996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椭圆 14">
            <a:extLst>
              <a:ext uri="{FF2B5EF4-FFF2-40B4-BE49-F238E27FC236}">
                <a16:creationId xmlns:a16="http://schemas.microsoft.com/office/drawing/2014/main" id="{23E0AD23-14A8-4D45-9AA0-D98055A6B3FA}"/>
              </a:ext>
            </a:extLst>
          </p:cNvPr>
          <p:cNvSpPr/>
          <p:nvPr/>
        </p:nvSpPr>
        <p:spPr>
          <a:xfrm>
            <a:off x="1175634" y="164250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95157BE-0AC2-4C88-89DF-873D6CFB7048}"/>
              </a:ext>
            </a:extLst>
          </p:cNvPr>
          <p:cNvSpPr/>
          <p:nvPr/>
        </p:nvSpPr>
        <p:spPr>
          <a:xfrm>
            <a:off x="1175634" y="2984357"/>
            <a:ext cx="360000" cy="3600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951EE41-AC1C-4F67-9265-5204A9653BA2}"/>
              </a:ext>
            </a:extLst>
          </p:cNvPr>
          <p:cNvSpPr txBox="1"/>
          <p:nvPr/>
        </p:nvSpPr>
        <p:spPr>
          <a:xfrm>
            <a:off x="2031674" y="1633176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正在访问的点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022DF6-31F6-4B59-BDE4-ADBAE639BE74}"/>
              </a:ext>
            </a:extLst>
          </p:cNvPr>
          <p:cNvSpPr txBox="1"/>
          <p:nvPr/>
        </p:nvSpPr>
        <p:spPr>
          <a:xfrm>
            <a:off x="2031674" y="2975025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访问过的点</a:t>
            </a:r>
          </a:p>
        </p:txBody>
      </p:sp>
    </p:spTree>
    <p:extLst>
      <p:ext uri="{BB962C8B-B14F-4D97-AF65-F5344CB8AC3E}">
        <p14:creationId xmlns:p14="http://schemas.microsoft.com/office/powerpoint/2010/main" val="374982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E0F7F-E704-4BCE-80ED-52E0CF9B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什么是图？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A2D84-018A-4C5E-BE70-A41AB37FA6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/>
              <a:t>图 </a:t>
            </a:r>
            <a:r>
              <a:rPr lang="en-US" altLang="zh-CN" sz="2800" dirty="0"/>
              <a:t>= </a:t>
            </a:r>
            <a:r>
              <a:rPr lang="zh-CN" altLang="en-US" sz="2800" dirty="0"/>
              <a:t>点 </a:t>
            </a:r>
            <a:r>
              <a:rPr lang="en-US" altLang="zh-CN" sz="2800" dirty="0"/>
              <a:t>+ </a:t>
            </a:r>
            <a:r>
              <a:rPr lang="zh-CN" altLang="en-US" sz="2800" dirty="0"/>
              <a:t>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6C9822B4-FDB6-4E42-8167-435A2F1919AC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0AE6A72-B0DC-459B-8445-B51B9231A00E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CF35141-28B9-48D2-A651-D612E5C7C736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B6693B6-71C1-448A-8C3D-DC61E7CD62C0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E1AA95B-DC36-4844-A06D-96C240FF7045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4C38979-000A-4A46-B05F-166F5C6D19B0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0BE8E3F-884D-4770-B069-E8395B56E911}"/>
                </a:ext>
              </a:extLst>
            </p:cNvPr>
            <p:cNvCxnSpPr>
              <a:cxnSpLocks/>
              <a:stCxn id="7" idx="7"/>
              <a:endCxn id="8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32BAB98-DE13-4EB5-B5B3-FF2986B2C82A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E2653AC-E1EB-4A91-85BB-2EE118D70F7C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98940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63B1E7-D295-45D3-A9ED-5DB246092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代码实现</a:t>
            </a:r>
          </a:p>
        </p:txBody>
      </p:sp>
    </p:spTree>
    <p:extLst>
      <p:ext uri="{BB962C8B-B14F-4D97-AF65-F5344CB8AC3E}">
        <p14:creationId xmlns:p14="http://schemas.microsoft.com/office/powerpoint/2010/main" val="22882418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0D805-6C5B-4522-B2FD-2BC1092C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主程序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49B9E-13E2-4BDE-B307-E83582AD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cin &gt;&gt; n &gt;&gt; m;</a:t>
            </a: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for (int i = 0, u, v; i &lt; m; ++i)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cin &gt;&gt; u &gt;&gt; v;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G[u].push_back(v), G[v].push_back(u);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dfs(1);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35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40D805-6C5B-4522-B2FD-2BC1092C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深搜遍历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B49B9E-13E2-4BDE-B307-E83582AD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void dfs(int u)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vis[u] = 1;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for (auto v : G[u])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if (!vis[v]) dfs(v);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10176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AD91-6C4D-4041-B9FD-939975E7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一笔画问题</a:t>
            </a:r>
          </a:p>
        </p:txBody>
      </p:sp>
    </p:spTree>
    <p:extLst>
      <p:ext uri="{BB962C8B-B14F-4D97-AF65-F5344CB8AC3E}">
        <p14:creationId xmlns:p14="http://schemas.microsoft.com/office/powerpoint/2010/main" val="726904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AD91-6C4D-4041-B9FD-939975E7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一笔画问题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16E70F3-D4EC-4A60-85B3-FF5C74201643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89BA9E-A151-493C-BEA8-DF43EB6374E6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0C3E20-EA8C-4488-A2FE-DB8D64E9CFCB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27563D4-15F1-46C9-8029-7B2A004D4D02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3DF5DF9-2090-44C4-998F-41FC42E0E208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BE198D7-E123-4C50-8CDC-DAA75453FD63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30DA025-FFEF-46AB-A98F-CBB0E7802A1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A00C44E-3658-4944-ADA5-331C1A5E5506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E315EA8-DFFF-433B-96AA-F44276834996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13518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AD91-6C4D-4041-B9FD-939975E7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一笔画问题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68D1D7-B1DB-451D-9CAE-7E2BEBA2DE4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→3→1→2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3→2</m:t>
                    </m:r>
                  </m:oMath>
                </a14:m>
                <a:endParaRPr lang="zh-CN" altLang="en-US" dirty="0"/>
              </a:p>
              <a:p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68D1D7-B1DB-451D-9CAE-7E2BEBA2D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116E70F3-D4EC-4A60-85B3-FF5C74201643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4A89BA9E-A151-493C-BEA8-DF43EB6374E6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120C3E20-EA8C-4488-A2FE-DB8D64E9CFCB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27563D4-15F1-46C9-8029-7B2A004D4D02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3DF5DF9-2090-44C4-998F-41FC42E0E208}"/>
                </a:ext>
              </a:extLst>
            </p:cNvPr>
            <p:cNvCxnSpPr>
              <a:stCxn id="7" idx="6"/>
              <a:endCxn id="9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BE198D7-E123-4C50-8CDC-DAA75453FD63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30DA025-FFEF-46AB-A98F-CBB0E7802A1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A00C44E-3658-4944-ADA5-331C1A5E5506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E315EA8-DFFF-433B-96AA-F44276834996}"/>
                </a:ext>
              </a:extLst>
            </p:cNvPr>
            <p:cNvCxnSpPr>
              <a:stCxn id="8" idx="6"/>
              <a:endCxn id="13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62782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BAD91-6C4D-4041-B9FD-939975E79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怎么写呢？</a:t>
            </a:r>
          </a:p>
        </p:txBody>
      </p:sp>
    </p:spTree>
    <p:extLst>
      <p:ext uri="{BB962C8B-B14F-4D97-AF65-F5344CB8AC3E}">
        <p14:creationId xmlns:p14="http://schemas.microsoft.com/office/powerpoint/2010/main" val="16155687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EB25E-6B32-4DAC-AD8A-F7F3312D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一笔画（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17332-8BF6-4260-B5B1-0EA47FE0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cin &gt;&gt; n &gt;&gt; m;</a:t>
            </a: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for (int i = 0, u, v; i &lt; m; ++i)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cin &gt;&gt; u &gt;&gt; v;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a[u][v] = a[v][u] = 1; 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deg[u]++, deg[v]++;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7691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EB25E-6B32-4DAC-AD8A-F7F3312D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一笔画（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17332-8BF6-4260-B5B1-0EA47FE0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int s = -1, cnt = 0;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for (int i = 1; i &lt;= n; ++i)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if (deg[i] &amp; 1) s = i, cnt++;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if (cnt != 0 &amp;&amp; cnt != 2) {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puts("IMPOSSIBLE");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exit(0);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If (!cnt) s = 1;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295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EB25E-6B32-4DAC-AD8A-F7F3312D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zh-CN" altLang="en-US" dirty="0"/>
              <a:t>一笔画（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17332-8BF6-4260-B5B1-0EA47FE0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for (int u = s;;) {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path.push_back(u);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	if ((int)path.size() == m + 1) break;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	for (int v = 1; v &lt;= n; ++v) {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if (a[u][v]) {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    a[u][v] = a[v][u] = 0;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    u = v; break;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en-US" altLang="zh-CN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for (auto u : path) cout &lt;&lt; u &lt;&lt; ' ';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55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FE0F7F-E704-4BCE-80ED-52E0CF9B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什么是图？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2A2D84-018A-4C5E-BE70-A41AB37FA6DE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800" dirty="0"/>
                  <a:t>图 </a:t>
                </a:r>
                <a:r>
                  <a:rPr lang="en-US" altLang="zh-CN" sz="2800" dirty="0"/>
                  <a:t>= </a:t>
                </a:r>
                <a:r>
                  <a:rPr lang="zh-CN" altLang="en-US" sz="2800" dirty="0"/>
                  <a:t>点 </a:t>
                </a:r>
                <a:r>
                  <a:rPr lang="en-US" altLang="zh-CN" sz="2800" dirty="0"/>
                  <a:t>+ </a:t>
                </a:r>
                <a:r>
                  <a:rPr lang="zh-CN" altLang="en-US" sz="2800" dirty="0"/>
                  <a:t>边 </a:t>
                </a:r>
                <a14:m>
                  <m:oMath xmlns:m="http://schemas.openxmlformats.org/officeDocument/2006/math">
                    <m:r>
                      <a:rPr lang="zh-CN" altLang="en-US" sz="2800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G = &lt;V, E&gt;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A2A2D84-018A-4C5E-BE70-A41AB37FA6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6C9822B4-FDB6-4E42-8167-435A2F1919AC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0AE6A72-B0DC-459B-8445-B51B9231A00E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CF35141-28B9-48D2-A651-D612E5C7C736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7B6693B6-71C1-448A-8C3D-DC61E7CD62C0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9E1AA95B-DC36-4844-A06D-96C240FF7045}"/>
                </a:ext>
              </a:extLst>
            </p:cNvPr>
            <p:cNvCxnSpPr>
              <a:stCxn id="6" idx="6"/>
              <a:endCxn id="8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4C38979-000A-4A46-B05F-166F5C6D19B0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0BE8E3F-884D-4770-B069-E8395B56E911}"/>
                </a:ext>
              </a:extLst>
            </p:cNvPr>
            <p:cNvCxnSpPr>
              <a:cxnSpLocks/>
              <a:stCxn id="7" idx="7"/>
              <a:endCxn id="8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32BAB98-DE13-4EB5-B5B3-FF2986B2C82A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2E2653AC-E1EB-4A91-85BB-2EE118D70F7C}"/>
                </a:ext>
              </a:extLst>
            </p:cNvPr>
            <p:cNvCxnSpPr>
              <a:stCxn id="7" idx="6"/>
              <a:endCxn id="12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68732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1FE80B-2C10-4795-9CFE-B7A24CF54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886" y="685799"/>
            <a:ext cx="707766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800"/>
              <a:t>最短路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8645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E58BE0-8590-450F-94B8-2C73DC9EAB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4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3</a:t>
                </a:r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E58BE0-8590-450F-94B8-2C73DC9EA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ED0B739E-76C9-45A3-AF79-22F97409F809}"/>
              </a:ext>
            </a:extLst>
          </p:cNvPr>
          <p:cNvGrpSpPr/>
          <p:nvPr/>
        </p:nvGrpSpPr>
        <p:grpSpPr>
          <a:xfrm>
            <a:off x="6755406" y="1489476"/>
            <a:ext cx="2868241" cy="1998247"/>
            <a:chOff x="6755406" y="1489476"/>
            <a:chExt cx="2868241" cy="199824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DD992DC-7E90-4568-975E-AC601CD50312}"/>
                </a:ext>
              </a:extLst>
            </p:cNvPr>
            <p:cNvGrpSpPr/>
            <p:nvPr/>
          </p:nvGrpSpPr>
          <p:grpSpPr>
            <a:xfrm>
              <a:off x="6927097" y="1642508"/>
              <a:ext cx="2696550" cy="1701849"/>
              <a:chOff x="6570136" y="1803633"/>
              <a:chExt cx="2696550" cy="1701849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D47B673-7574-4B07-AED2-181FEFA70AE0}"/>
                  </a:ext>
                </a:extLst>
              </p:cNvPr>
              <p:cNvSpPr/>
              <p:nvPr/>
            </p:nvSpPr>
            <p:spPr>
              <a:xfrm>
                <a:off x="6570136" y="180363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3D5022C-EC7D-49A3-9505-4141F2F91C01}"/>
                  </a:ext>
                </a:extLst>
              </p:cNvPr>
              <p:cNvSpPr/>
              <p:nvPr/>
            </p:nvSpPr>
            <p:spPr>
              <a:xfrm>
                <a:off x="6586755" y="314548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4CBE86A-2003-4DF2-B4FA-5AD6679BF451}"/>
                  </a:ext>
                </a:extLst>
              </p:cNvPr>
              <p:cNvSpPr/>
              <p:nvPr/>
            </p:nvSpPr>
            <p:spPr>
              <a:xfrm>
                <a:off x="8906470" y="180363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3F6CF29-1FE4-4BD3-BC01-860A2CA2CD4D}"/>
                  </a:ext>
                </a:extLst>
              </p:cNvPr>
              <p:cNvCxnSpPr>
                <a:stCxn id="6" idx="6"/>
                <a:endCxn id="8" idx="2"/>
              </p:cNvCxnSpPr>
              <p:nvPr/>
            </p:nvCxnSpPr>
            <p:spPr>
              <a:xfrm>
                <a:off x="6930136" y="1983633"/>
                <a:ext cx="197633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9E7713C4-3387-481E-8A9D-CCC3C532967E}"/>
                  </a:ext>
                </a:extLst>
              </p:cNvPr>
              <p:cNvCxnSpPr>
                <a:cxnSpLocks/>
                <a:stCxn id="6" idx="4"/>
                <a:endCxn id="7" idx="0"/>
              </p:cNvCxnSpPr>
              <p:nvPr/>
            </p:nvCxnSpPr>
            <p:spPr>
              <a:xfrm>
                <a:off x="6750136" y="2163633"/>
                <a:ext cx="16619" cy="9818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1699D59-C02B-4955-81B8-6A6DEFF7166A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6894034" y="2110912"/>
                <a:ext cx="2065157" cy="10872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512887C-700E-42B4-9A7D-543DAEB317DD}"/>
                  </a:ext>
                </a:extLst>
              </p:cNvPr>
              <p:cNvSpPr/>
              <p:nvPr/>
            </p:nvSpPr>
            <p:spPr>
              <a:xfrm>
                <a:off x="8906686" y="314548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EAFF832-E026-4B8F-80E6-84DF2CA18DA1}"/>
                  </a:ext>
                </a:extLst>
              </p:cNvPr>
              <p:cNvCxnSpPr>
                <a:stCxn id="7" idx="6"/>
                <a:endCxn id="12" idx="2"/>
              </p:cNvCxnSpPr>
              <p:nvPr/>
            </p:nvCxnSpPr>
            <p:spPr>
              <a:xfrm>
                <a:off x="6946755" y="3325482"/>
                <a:ext cx="195993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EA68F92-928E-47B1-B0C2-E7489169C6A5}"/>
                </a:ext>
              </a:extLst>
            </p:cNvPr>
            <p:cNvSpPr txBox="1"/>
            <p:nvPr/>
          </p:nvSpPr>
          <p:spPr>
            <a:xfrm>
              <a:off x="8095264" y="2157168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E06AFB-9022-411F-AD26-526AC5054344}"/>
                </a:ext>
              </a:extLst>
            </p:cNvPr>
            <p:cNvSpPr txBox="1"/>
            <p:nvPr/>
          </p:nvSpPr>
          <p:spPr>
            <a:xfrm>
              <a:off x="8095264" y="1489476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F0B092-4536-4EF2-A27F-00F3331C1B56}"/>
                </a:ext>
              </a:extLst>
            </p:cNvPr>
            <p:cNvSpPr txBox="1"/>
            <p:nvPr/>
          </p:nvSpPr>
          <p:spPr>
            <a:xfrm>
              <a:off x="6755406" y="2261235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7BA2214-F4F8-43FC-8753-C86B9933B41C}"/>
                </a:ext>
              </a:extLst>
            </p:cNvPr>
            <p:cNvSpPr txBox="1"/>
            <p:nvPr/>
          </p:nvSpPr>
          <p:spPr>
            <a:xfrm>
              <a:off x="8103681" y="3127723"/>
              <a:ext cx="36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66579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E58BE0-8590-450F-94B8-2C73DC9EAB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4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/>
                  <a:t>3</a:t>
                </a:r>
                <a:r>
                  <a:rPr lang="zh-CN" altLang="en-US" dirty="0"/>
                  <a:t>？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E58BE0-8590-450F-94B8-2C73DC9EA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ED0B739E-76C9-45A3-AF79-22F97409F809}"/>
              </a:ext>
            </a:extLst>
          </p:cNvPr>
          <p:cNvGrpSpPr/>
          <p:nvPr/>
        </p:nvGrpSpPr>
        <p:grpSpPr>
          <a:xfrm>
            <a:off x="6755406" y="1489476"/>
            <a:ext cx="2868241" cy="1998247"/>
            <a:chOff x="6755406" y="1489476"/>
            <a:chExt cx="2868241" cy="199824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DD992DC-7E90-4568-975E-AC601CD50312}"/>
                </a:ext>
              </a:extLst>
            </p:cNvPr>
            <p:cNvGrpSpPr/>
            <p:nvPr/>
          </p:nvGrpSpPr>
          <p:grpSpPr>
            <a:xfrm>
              <a:off x="6927097" y="1642508"/>
              <a:ext cx="2696550" cy="1701849"/>
              <a:chOff x="6570136" y="1803633"/>
              <a:chExt cx="2696550" cy="1701849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D47B673-7574-4B07-AED2-181FEFA70AE0}"/>
                  </a:ext>
                </a:extLst>
              </p:cNvPr>
              <p:cNvSpPr/>
              <p:nvPr/>
            </p:nvSpPr>
            <p:spPr>
              <a:xfrm>
                <a:off x="6570136" y="180363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3D5022C-EC7D-49A3-9505-4141F2F91C01}"/>
                  </a:ext>
                </a:extLst>
              </p:cNvPr>
              <p:cNvSpPr/>
              <p:nvPr/>
            </p:nvSpPr>
            <p:spPr>
              <a:xfrm>
                <a:off x="6586755" y="314548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4CBE86A-2003-4DF2-B4FA-5AD6679BF451}"/>
                  </a:ext>
                </a:extLst>
              </p:cNvPr>
              <p:cNvSpPr/>
              <p:nvPr/>
            </p:nvSpPr>
            <p:spPr>
              <a:xfrm>
                <a:off x="8906470" y="180363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3F6CF29-1FE4-4BD3-BC01-860A2CA2CD4D}"/>
                  </a:ext>
                </a:extLst>
              </p:cNvPr>
              <p:cNvCxnSpPr>
                <a:stCxn id="6" idx="6"/>
                <a:endCxn id="8" idx="2"/>
              </p:cNvCxnSpPr>
              <p:nvPr/>
            </p:nvCxnSpPr>
            <p:spPr>
              <a:xfrm>
                <a:off x="6930136" y="1983633"/>
                <a:ext cx="197633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9E7713C4-3387-481E-8A9D-CCC3C532967E}"/>
                  </a:ext>
                </a:extLst>
              </p:cNvPr>
              <p:cNvCxnSpPr>
                <a:cxnSpLocks/>
                <a:stCxn id="6" idx="4"/>
                <a:endCxn id="7" idx="0"/>
              </p:cNvCxnSpPr>
              <p:nvPr/>
            </p:nvCxnSpPr>
            <p:spPr>
              <a:xfrm>
                <a:off x="6750136" y="2163633"/>
                <a:ext cx="16619" cy="9818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1699D59-C02B-4955-81B8-6A6DEFF7166A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6894034" y="2110912"/>
                <a:ext cx="2065157" cy="10872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512887C-700E-42B4-9A7D-543DAEB317DD}"/>
                  </a:ext>
                </a:extLst>
              </p:cNvPr>
              <p:cNvSpPr/>
              <p:nvPr/>
            </p:nvSpPr>
            <p:spPr>
              <a:xfrm>
                <a:off x="8906686" y="314548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EAFF832-E026-4B8F-80E6-84DF2CA18DA1}"/>
                  </a:ext>
                </a:extLst>
              </p:cNvPr>
              <p:cNvCxnSpPr>
                <a:stCxn id="7" idx="6"/>
                <a:endCxn id="12" idx="2"/>
              </p:cNvCxnSpPr>
              <p:nvPr/>
            </p:nvCxnSpPr>
            <p:spPr>
              <a:xfrm>
                <a:off x="6946755" y="3325482"/>
                <a:ext cx="195993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EA68F92-928E-47B1-B0C2-E7489169C6A5}"/>
                </a:ext>
              </a:extLst>
            </p:cNvPr>
            <p:cNvSpPr txBox="1"/>
            <p:nvPr/>
          </p:nvSpPr>
          <p:spPr>
            <a:xfrm>
              <a:off x="8095264" y="2157168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E06AFB-9022-411F-AD26-526AC5054344}"/>
                </a:ext>
              </a:extLst>
            </p:cNvPr>
            <p:cNvSpPr txBox="1"/>
            <p:nvPr/>
          </p:nvSpPr>
          <p:spPr>
            <a:xfrm>
              <a:off x="8095264" y="1489476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F0B092-4536-4EF2-A27F-00F3331C1B56}"/>
                </a:ext>
              </a:extLst>
            </p:cNvPr>
            <p:cNvSpPr txBox="1"/>
            <p:nvPr/>
          </p:nvSpPr>
          <p:spPr>
            <a:xfrm>
              <a:off x="6755406" y="2261235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7BA2214-F4F8-43FC-8753-C86B9933B41C}"/>
                </a:ext>
              </a:extLst>
            </p:cNvPr>
            <p:cNvSpPr txBox="1"/>
            <p:nvPr/>
          </p:nvSpPr>
          <p:spPr>
            <a:xfrm>
              <a:off x="8103681" y="3127723"/>
              <a:ext cx="36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4150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58BE0-8590-450F-94B8-2C73DC9E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Dfs / bfs</a:t>
            </a:r>
            <a:r>
              <a:rPr lang="zh-CN" altLang="en-US" dirty="0"/>
              <a:t>？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D0B739E-76C9-45A3-AF79-22F97409F809}"/>
              </a:ext>
            </a:extLst>
          </p:cNvPr>
          <p:cNvGrpSpPr/>
          <p:nvPr/>
        </p:nvGrpSpPr>
        <p:grpSpPr>
          <a:xfrm>
            <a:off x="6755406" y="1489476"/>
            <a:ext cx="2868241" cy="1998247"/>
            <a:chOff x="6755406" y="1489476"/>
            <a:chExt cx="2868241" cy="199824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DD992DC-7E90-4568-975E-AC601CD50312}"/>
                </a:ext>
              </a:extLst>
            </p:cNvPr>
            <p:cNvGrpSpPr/>
            <p:nvPr/>
          </p:nvGrpSpPr>
          <p:grpSpPr>
            <a:xfrm>
              <a:off x="6927097" y="1642508"/>
              <a:ext cx="2696550" cy="1701849"/>
              <a:chOff x="6570136" y="1803633"/>
              <a:chExt cx="2696550" cy="1701849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D47B673-7574-4B07-AED2-181FEFA70AE0}"/>
                  </a:ext>
                </a:extLst>
              </p:cNvPr>
              <p:cNvSpPr/>
              <p:nvPr/>
            </p:nvSpPr>
            <p:spPr>
              <a:xfrm>
                <a:off x="6570136" y="180363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3D5022C-EC7D-49A3-9505-4141F2F91C01}"/>
                  </a:ext>
                </a:extLst>
              </p:cNvPr>
              <p:cNvSpPr/>
              <p:nvPr/>
            </p:nvSpPr>
            <p:spPr>
              <a:xfrm>
                <a:off x="6586755" y="314548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4CBE86A-2003-4DF2-B4FA-5AD6679BF451}"/>
                  </a:ext>
                </a:extLst>
              </p:cNvPr>
              <p:cNvSpPr/>
              <p:nvPr/>
            </p:nvSpPr>
            <p:spPr>
              <a:xfrm>
                <a:off x="8906470" y="180363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3F6CF29-1FE4-4BD3-BC01-860A2CA2CD4D}"/>
                  </a:ext>
                </a:extLst>
              </p:cNvPr>
              <p:cNvCxnSpPr>
                <a:stCxn id="6" idx="6"/>
                <a:endCxn id="8" idx="2"/>
              </p:cNvCxnSpPr>
              <p:nvPr/>
            </p:nvCxnSpPr>
            <p:spPr>
              <a:xfrm>
                <a:off x="6930136" y="1983633"/>
                <a:ext cx="197633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9E7713C4-3387-481E-8A9D-CCC3C532967E}"/>
                  </a:ext>
                </a:extLst>
              </p:cNvPr>
              <p:cNvCxnSpPr>
                <a:cxnSpLocks/>
                <a:stCxn id="6" idx="4"/>
                <a:endCxn id="7" idx="0"/>
              </p:cNvCxnSpPr>
              <p:nvPr/>
            </p:nvCxnSpPr>
            <p:spPr>
              <a:xfrm>
                <a:off x="6750136" y="2163633"/>
                <a:ext cx="16619" cy="9818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1699D59-C02B-4955-81B8-6A6DEFF7166A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6894034" y="2110912"/>
                <a:ext cx="2065157" cy="10872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512887C-700E-42B4-9A7D-543DAEB317DD}"/>
                  </a:ext>
                </a:extLst>
              </p:cNvPr>
              <p:cNvSpPr/>
              <p:nvPr/>
            </p:nvSpPr>
            <p:spPr>
              <a:xfrm>
                <a:off x="8906686" y="314548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EAFF832-E026-4B8F-80E6-84DF2CA18DA1}"/>
                  </a:ext>
                </a:extLst>
              </p:cNvPr>
              <p:cNvCxnSpPr>
                <a:stCxn id="7" idx="6"/>
                <a:endCxn id="12" idx="2"/>
              </p:cNvCxnSpPr>
              <p:nvPr/>
            </p:nvCxnSpPr>
            <p:spPr>
              <a:xfrm>
                <a:off x="6946755" y="3325482"/>
                <a:ext cx="195993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EA68F92-928E-47B1-B0C2-E7489169C6A5}"/>
                </a:ext>
              </a:extLst>
            </p:cNvPr>
            <p:cNvSpPr txBox="1"/>
            <p:nvPr/>
          </p:nvSpPr>
          <p:spPr>
            <a:xfrm>
              <a:off x="8095264" y="2157168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E06AFB-9022-411F-AD26-526AC5054344}"/>
                </a:ext>
              </a:extLst>
            </p:cNvPr>
            <p:cNvSpPr txBox="1"/>
            <p:nvPr/>
          </p:nvSpPr>
          <p:spPr>
            <a:xfrm>
              <a:off x="8095264" y="1489476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F0B092-4536-4EF2-A27F-00F3331C1B56}"/>
                </a:ext>
              </a:extLst>
            </p:cNvPr>
            <p:cNvSpPr txBox="1"/>
            <p:nvPr/>
          </p:nvSpPr>
          <p:spPr>
            <a:xfrm>
              <a:off x="6755406" y="2261235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7BA2214-F4F8-43FC-8753-C86B9933B41C}"/>
                </a:ext>
              </a:extLst>
            </p:cNvPr>
            <p:cNvSpPr txBox="1"/>
            <p:nvPr/>
          </p:nvSpPr>
          <p:spPr>
            <a:xfrm>
              <a:off x="8103681" y="3127723"/>
              <a:ext cx="36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630691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E58BE0-8590-450F-94B8-2C73DC9EAB3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/>
                  <a:t>？！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1E58BE0-8590-450F-94B8-2C73DC9EAB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组合 20">
            <a:extLst>
              <a:ext uri="{FF2B5EF4-FFF2-40B4-BE49-F238E27FC236}">
                <a16:creationId xmlns:a16="http://schemas.microsoft.com/office/drawing/2014/main" id="{ED0B739E-76C9-45A3-AF79-22F97409F809}"/>
              </a:ext>
            </a:extLst>
          </p:cNvPr>
          <p:cNvGrpSpPr/>
          <p:nvPr/>
        </p:nvGrpSpPr>
        <p:grpSpPr>
          <a:xfrm>
            <a:off x="6755406" y="1489476"/>
            <a:ext cx="2868241" cy="1998247"/>
            <a:chOff x="6755406" y="1489476"/>
            <a:chExt cx="2868241" cy="199824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DD992DC-7E90-4568-975E-AC601CD50312}"/>
                </a:ext>
              </a:extLst>
            </p:cNvPr>
            <p:cNvGrpSpPr/>
            <p:nvPr/>
          </p:nvGrpSpPr>
          <p:grpSpPr>
            <a:xfrm>
              <a:off x="6927097" y="1642508"/>
              <a:ext cx="2696550" cy="1701849"/>
              <a:chOff x="6570136" y="1803633"/>
              <a:chExt cx="2696550" cy="1701849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D47B673-7574-4B07-AED2-181FEFA70AE0}"/>
                  </a:ext>
                </a:extLst>
              </p:cNvPr>
              <p:cNvSpPr/>
              <p:nvPr/>
            </p:nvSpPr>
            <p:spPr>
              <a:xfrm>
                <a:off x="6570136" y="180363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3D5022C-EC7D-49A3-9505-4141F2F91C01}"/>
                  </a:ext>
                </a:extLst>
              </p:cNvPr>
              <p:cNvSpPr/>
              <p:nvPr/>
            </p:nvSpPr>
            <p:spPr>
              <a:xfrm>
                <a:off x="6586755" y="314548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4CBE86A-2003-4DF2-B4FA-5AD6679BF451}"/>
                  </a:ext>
                </a:extLst>
              </p:cNvPr>
              <p:cNvSpPr/>
              <p:nvPr/>
            </p:nvSpPr>
            <p:spPr>
              <a:xfrm>
                <a:off x="8906470" y="180363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3F6CF29-1FE4-4BD3-BC01-860A2CA2CD4D}"/>
                  </a:ext>
                </a:extLst>
              </p:cNvPr>
              <p:cNvCxnSpPr>
                <a:stCxn id="6" idx="6"/>
                <a:endCxn id="8" idx="2"/>
              </p:cNvCxnSpPr>
              <p:nvPr/>
            </p:nvCxnSpPr>
            <p:spPr>
              <a:xfrm>
                <a:off x="6930136" y="1983633"/>
                <a:ext cx="197633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9E7713C4-3387-481E-8A9D-CCC3C532967E}"/>
                  </a:ext>
                </a:extLst>
              </p:cNvPr>
              <p:cNvCxnSpPr>
                <a:cxnSpLocks/>
                <a:stCxn id="6" idx="4"/>
                <a:endCxn id="7" idx="0"/>
              </p:cNvCxnSpPr>
              <p:nvPr/>
            </p:nvCxnSpPr>
            <p:spPr>
              <a:xfrm>
                <a:off x="6750136" y="2163633"/>
                <a:ext cx="16619" cy="9818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1699D59-C02B-4955-81B8-6A6DEFF7166A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6894034" y="2110912"/>
                <a:ext cx="2065157" cy="10872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512887C-700E-42B4-9A7D-543DAEB317DD}"/>
                  </a:ext>
                </a:extLst>
              </p:cNvPr>
              <p:cNvSpPr/>
              <p:nvPr/>
            </p:nvSpPr>
            <p:spPr>
              <a:xfrm>
                <a:off x="8906686" y="314548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EAFF832-E026-4B8F-80E6-84DF2CA18DA1}"/>
                  </a:ext>
                </a:extLst>
              </p:cNvPr>
              <p:cNvCxnSpPr>
                <a:stCxn id="7" idx="6"/>
                <a:endCxn id="12" idx="2"/>
              </p:cNvCxnSpPr>
              <p:nvPr/>
            </p:nvCxnSpPr>
            <p:spPr>
              <a:xfrm>
                <a:off x="6946755" y="3325482"/>
                <a:ext cx="195993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EA68F92-928E-47B1-B0C2-E7489169C6A5}"/>
                </a:ext>
              </a:extLst>
            </p:cNvPr>
            <p:cNvSpPr txBox="1"/>
            <p:nvPr/>
          </p:nvSpPr>
          <p:spPr>
            <a:xfrm>
              <a:off x="8095264" y="2157168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E06AFB-9022-411F-AD26-526AC5054344}"/>
                </a:ext>
              </a:extLst>
            </p:cNvPr>
            <p:cNvSpPr txBox="1"/>
            <p:nvPr/>
          </p:nvSpPr>
          <p:spPr>
            <a:xfrm>
              <a:off x="8095264" y="1489476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F0B092-4536-4EF2-A27F-00F3331C1B56}"/>
                </a:ext>
              </a:extLst>
            </p:cNvPr>
            <p:cNvSpPr txBox="1"/>
            <p:nvPr/>
          </p:nvSpPr>
          <p:spPr>
            <a:xfrm>
              <a:off x="6755406" y="2261235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7BA2214-F4F8-43FC-8753-C86B9933B41C}"/>
                </a:ext>
              </a:extLst>
            </p:cNvPr>
            <p:cNvSpPr txBox="1"/>
            <p:nvPr/>
          </p:nvSpPr>
          <p:spPr>
            <a:xfrm>
              <a:off x="8103681" y="3127723"/>
              <a:ext cx="36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3953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58BE0-8590-450F-94B8-2C73DC9EA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！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D0B739E-76C9-45A3-AF79-22F97409F809}"/>
              </a:ext>
            </a:extLst>
          </p:cNvPr>
          <p:cNvGrpSpPr/>
          <p:nvPr/>
        </p:nvGrpSpPr>
        <p:grpSpPr>
          <a:xfrm>
            <a:off x="6755406" y="1489476"/>
            <a:ext cx="2868241" cy="1998247"/>
            <a:chOff x="6755406" y="1489476"/>
            <a:chExt cx="2868241" cy="199824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DD992DC-7E90-4568-975E-AC601CD50312}"/>
                </a:ext>
              </a:extLst>
            </p:cNvPr>
            <p:cNvGrpSpPr/>
            <p:nvPr/>
          </p:nvGrpSpPr>
          <p:grpSpPr>
            <a:xfrm>
              <a:off x="6927097" y="1642508"/>
              <a:ext cx="2696550" cy="1701849"/>
              <a:chOff x="6570136" y="1803633"/>
              <a:chExt cx="2696550" cy="1701849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D47B673-7574-4B07-AED2-181FEFA70AE0}"/>
                  </a:ext>
                </a:extLst>
              </p:cNvPr>
              <p:cNvSpPr/>
              <p:nvPr/>
            </p:nvSpPr>
            <p:spPr>
              <a:xfrm>
                <a:off x="6570136" y="180363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3D5022C-EC7D-49A3-9505-4141F2F91C01}"/>
                  </a:ext>
                </a:extLst>
              </p:cNvPr>
              <p:cNvSpPr/>
              <p:nvPr/>
            </p:nvSpPr>
            <p:spPr>
              <a:xfrm>
                <a:off x="6586755" y="314548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4CBE86A-2003-4DF2-B4FA-5AD6679BF451}"/>
                  </a:ext>
                </a:extLst>
              </p:cNvPr>
              <p:cNvSpPr/>
              <p:nvPr/>
            </p:nvSpPr>
            <p:spPr>
              <a:xfrm>
                <a:off x="8906470" y="180363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3F6CF29-1FE4-4BD3-BC01-860A2CA2CD4D}"/>
                  </a:ext>
                </a:extLst>
              </p:cNvPr>
              <p:cNvCxnSpPr>
                <a:stCxn id="6" idx="6"/>
                <a:endCxn id="8" idx="2"/>
              </p:cNvCxnSpPr>
              <p:nvPr/>
            </p:nvCxnSpPr>
            <p:spPr>
              <a:xfrm>
                <a:off x="6930136" y="1983633"/>
                <a:ext cx="197633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9E7713C4-3387-481E-8A9D-CCC3C532967E}"/>
                  </a:ext>
                </a:extLst>
              </p:cNvPr>
              <p:cNvCxnSpPr>
                <a:cxnSpLocks/>
                <a:stCxn id="6" idx="4"/>
                <a:endCxn id="7" idx="0"/>
              </p:cNvCxnSpPr>
              <p:nvPr/>
            </p:nvCxnSpPr>
            <p:spPr>
              <a:xfrm>
                <a:off x="6750136" y="2163633"/>
                <a:ext cx="16619" cy="9818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1699D59-C02B-4955-81B8-6A6DEFF7166A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6894034" y="2110912"/>
                <a:ext cx="2065157" cy="10872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512887C-700E-42B4-9A7D-543DAEB317DD}"/>
                  </a:ext>
                </a:extLst>
              </p:cNvPr>
              <p:cNvSpPr/>
              <p:nvPr/>
            </p:nvSpPr>
            <p:spPr>
              <a:xfrm>
                <a:off x="8906686" y="314548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EAFF832-E026-4B8F-80E6-84DF2CA18DA1}"/>
                  </a:ext>
                </a:extLst>
              </p:cNvPr>
              <p:cNvCxnSpPr>
                <a:stCxn id="7" idx="6"/>
                <a:endCxn id="12" idx="2"/>
              </p:cNvCxnSpPr>
              <p:nvPr/>
            </p:nvCxnSpPr>
            <p:spPr>
              <a:xfrm>
                <a:off x="6946755" y="3325482"/>
                <a:ext cx="195993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EA68F92-928E-47B1-B0C2-E7489169C6A5}"/>
                </a:ext>
              </a:extLst>
            </p:cNvPr>
            <p:cNvSpPr txBox="1"/>
            <p:nvPr/>
          </p:nvSpPr>
          <p:spPr>
            <a:xfrm>
              <a:off x="8095264" y="2157168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E06AFB-9022-411F-AD26-526AC5054344}"/>
                </a:ext>
              </a:extLst>
            </p:cNvPr>
            <p:cNvSpPr txBox="1"/>
            <p:nvPr/>
          </p:nvSpPr>
          <p:spPr>
            <a:xfrm>
              <a:off x="8095264" y="1489476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F0B092-4536-4EF2-A27F-00F3331C1B56}"/>
                </a:ext>
              </a:extLst>
            </p:cNvPr>
            <p:cNvSpPr txBox="1"/>
            <p:nvPr/>
          </p:nvSpPr>
          <p:spPr>
            <a:xfrm>
              <a:off x="6755406" y="2261235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7BA2214-F4F8-43FC-8753-C86B9933B41C}"/>
                </a:ext>
              </a:extLst>
            </p:cNvPr>
            <p:cNvSpPr txBox="1"/>
            <p:nvPr/>
          </p:nvSpPr>
          <p:spPr>
            <a:xfrm>
              <a:off x="8103681" y="3127723"/>
              <a:ext cx="36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496268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58BE0-8590-450F-94B8-2C73DC9E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48763"/>
            <a:ext cx="8534400" cy="845636"/>
          </a:xfrm>
        </p:spPr>
        <p:txBody>
          <a:bodyPr/>
          <a:lstStyle/>
          <a:p>
            <a:pPr algn="r"/>
            <a:r>
              <a:rPr lang="en-US" altLang="zh-CN" dirty="0"/>
              <a:t>Dijkstra</a:t>
            </a:r>
            <a:endParaRPr lang="zh-CN" altLang="en-US" dirty="0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D0B739E-76C9-45A3-AF79-22F97409F809}"/>
              </a:ext>
            </a:extLst>
          </p:cNvPr>
          <p:cNvGrpSpPr/>
          <p:nvPr/>
        </p:nvGrpSpPr>
        <p:grpSpPr>
          <a:xfrm>
            <a:off x="6755406" y="1489476"/>
            <a:ext cx="2868241" cy="1998247"/>
            <a:chOff x="6755406" y="1489476"/>
            <a:chExt cx="2868241" cy="199824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DD992DC-7E90-4568-975E-AC601CD50312}"/>
                </a:ext>
              </a:extLst>
            </p:cNvPr>
            <p:cNvGrpSpPr/>
            <p:nvPr/>
          </p:nvGrpSpPr>
          <p:grpSpPr>
            <a:xfrm>
              <a:off x="6927097" y="1642508"/>
              <a:ext cx="2696550" cy="1701849"/>
              <a:chOff x="6570136" y="1803633"/>
              <a:chExt cx="2696550" cy="1701849"/>
            </a:xfrm>
          </p:grpSpPr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AD47B673-7574-4B07-AED2-181FEFA70AE0}"/>
                  </a:ext>
                </a:extLst>
              </p:cNvPr>
              <p:cNvSpPr/>
              <p:nvPr/>
            </p:nvSpPr>
            <p:spPr>
              <a:xfrm>
                <a:off x="6570136" y="180363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1</a:t>
                </a:r>
                <a:endParaRPr lang="zh-CN" altLang="en-US" dirty="0"/>
              </a:p>
            </p:txBody>
          </p:sp>
          <p:sp>
            <p:nvSpPr>
              <p:cNvPr id="7" name="椭圆 6">
                <a:extLst>
                  <a:ext uri="{FF2B5EF4-FFF2-40B4-BE49-F238E27FC236}">
                    <a16:creationId xmlns:a16="http://schemas.microsoft.com/office/drawing/2014/main" id="{73D5022C-EC7D-49A3-9505-4141F2F91C01}"/>
                  </a:ext>
                </a:extLst>
              </p:cNvPr>
              <p:cNvSpPr/>
              <p:nvPr/>
            </p:nvSpPr>
            <p:spPr>
              <a:xfrm>
                <a:off x="6586755" y="3145482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2</a:t>
                </a:r>
                <a:endParaRPr lang="zh-CN" altLang="en-US" dirty="0"/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F4CBE86A-2003-4DF2-B4FA-5AD6679BF451}"/>
                  </a:ext>
                </a:extLst>
              </p:cNvPr>
              <p:cNvSpPr/>
              <p:nvPr/>
            </p:nvSpPr>
            <p:spPr>
              <a:xfrm>
                <a:off x="8906470" y="1803633"/>
                <a:ext cx="360000" cy="36000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3</a:t>
                </a:r>
                <a:endParaRPr lang="zh-CN" altLang="en-US" dirty="0"/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C3F6CF29-1FE4-4BD3-BC01-860A2CA2CD4D}"/>
                  </a:ext>
                </a:extLst>
              </p:cNvPr>
              <p:cNvCxnSpPr>
                <a:stCxn id="6" idx="6"/>
                <a:endCxn id="8" idx="2"/>
              </p:cNvCxnSpPr>
              <p:nvPr/>
            </p:nvCxnSpPr>
            <p:spPr>
              <a:xfrm>
                <a:off x="6930136" y="1983633"/>
                <a:ext cx="1976334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>
                <a:extLst>
                  <a:ext uri="{FF2B5EF4-FFF2-40B4-BE49-F238E27FC236}">
                    <a16:creationId xmlns:a16="http://schemas.microsoft.com/office/drawing/2014/main" id="{9E7713C4-3387-481E-8A9D-CCC3C532967E}"/>
                  </a:ext>
                </a:extLst>
              </p:cNvPr>
              <p:cNvCxnSpPr>
                <a:cxnSpLocks/>
                <a:stCxn id="6" idx="4"/>
                <a:endCxn id="7" idx="0"/>
              </p:cNvCxnSpPr>
              <p:nvPr/>
            </p:nvCxnSpPr>
            <p:spPr>
              <a:xfrm>
                <a:off x="6750136" y="2163633"/>
                <a:ext cx="16619" cy="98184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连接符 10">
                <a:extLst>
                  <a:ext uri="{FF2B5EF4-FFF2-40B4-BE49-F238E27FC236}">
                    <a16:creationId xmlns:a16="http://schemas.microsoft.com/office/drawing/2014/main" id="{41699D59-C02B-4955-81B8-6A6DEFF7166A}"/>
                  </a:ext>
                </a:extLst>
              </p:cNvPr>
              <p:cNvCxnSpPr>
                <a:cxnSpLocks/>
                <a:stCxn id="7" idx="7"/>
                <a:endCxn id="8" idx="3"/>
              </p:cNvCxnSpPr>
              <p:nvPr/>
            </p:nvCxnSpPr>
            <p:spPr>
              <a:xfrm flipV="1">
                <a:off x="6894034" y="2110912"/>
                <a:ext cx="2065157" cy="10872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F512887C-700E-42B4-9A7D-543DAEB317DD}"/>
                  </a:ext>
                </a:extLst>
              </p:cNvPr>
              <p:cNvSpPr/>
              <p:nvPr/>
            </p:nvSpPr>
            <p:spPr>
              <a:xfrm>
                <a:off x="8906686" y="3145482"/>
                <a:ext cx="360000" cy="360000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4</a:t>
                </a:r>
                <a:endParaRPr lang="zh-CN" altLang="en-US" dirty="0"/>
              </a:p>
            </p:txBody>
          </p:sp>
          <p:cxnSp>
            <p:nvCxnSpPr>
              <p:cNvPr id="13" name="直接连接符 12">
                <a:extLst>
                  <a:ext uri="{FF2B5EF4-FFF2-40B4-BE49-F238E27FC236}">
                    <a16:creationId xmlns:a16="http://schemas.microsoft.com/office/drawing/2014/main" id="{EEAFF832-E026-4B8F-80E6-84DF2CA18DA1}"/>
                  </a:ext>
                </a:extLst>
              </p:cNvPr>
              <p:cNvCxnSpPr>
                <a:stCxn id="7" idx="6"/>
                <a:endCxn id="12" idx="2"/>
              </p:cNvCxnSpPr>
              <p:nvPr/>
            </p:nvCxnSpPr>
            <p:spPr>
              <a:xfrm>
                <a:off x="6946755" y="3325482"/>
                <a:ext cx="1959931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EA68F92-928E-47B1-B0C2-E7489169C6A5}"/>
                </a:ext>
              </a:extLst>
            </p:cNvPr>
            <p:cNvSpPr txBox="1"/>
            <p:nvPr/>
          </p:nvSpPr>
          <p:spPr>
            <a:xfrm>
              <a:off x="8095264" y="2157168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DE06AFB-9022-411F-AD26-526AC5054344}"/>
                </a:ext>
              </a:extLst>
            </p:cNvPr>
            <p:cNvSpPr txBox="1"/>
            <p:nvPr/>
          </p:nvSpPr>
          <p:spPr>
            <a:xfrm>
              <a:off x="8095264" y="1489476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DF0B092-4536-4EF2-A27F-00F3331C1B56}"/>
                </a:ext>
              </a:extLst>
            </p:cNvPr>
            <p:cNvSpPr txBox="1"/>
            <p:nvPr/>
          </p:nvSpPr>
          <p:spPr>
            <a:xfrm>
              <a:off x="6755406" y="2261235"/>
              <a:ext cx="3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97BA2214-F4F8-43FC-8753-C86B9933B41C}"/>
                </a:ext>
              </a:extLst>
            </p:cNvPr>
            <p:cNvSpPr txBox="1"/>
            <p:nvPr/>
          </p:nvSpPr>
          <p:spPr>
            <a:xfrm>
              <a:off x="8103681" y="3127723"/>
              <a:ext cx="360000" cy="360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50EFFD03-745F-4ED0-ADC4-A900BA3BC7AA}"/>
              </a:ext>
            </a:extLst>
          </p:cNvPr>
          <p:cNvSpPr/>
          <p:nvPr/>
        </p:nvSpPr>
        <p:spPr>
          <a:xfrm>
            <a:off x="1175634" y="1642508"/>
            <a:ext cx="360000" cy="3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E2CB86B-C00D-4104-A6B3-73F147381C1E}"/>
              </a:ext>
            </a:extLst>
          </p:cNvPr>
          <p:cNvSpPr/>
          <p:nvPr/>
        </p:nvSpPr>
        <p:spPr>
          <a:xfrm>
            <a:off x="1175634" y="2984357"/>
            <a:ext cx="360000" cy="3600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u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091CE48-4F2A-4713-8011-6A07D1E7707A}"/>
              </a:ext>
            </a:extLst>
          </p:cNvPr>
          <p:cNvSpPr txBox="1"/>
          <p:nvPr/>
        </p:nvSpPr>
        <p:spPr>
          <a:xfrm>
            <a:off x="2031674" y="1633176"/>
            <a:ext cx="1617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正在访问的点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8C3F563-0B69-466F-8250-CA8CC53E767C}"/>
              </a:ext>
            </a:extLst>
          </p:cNvPr>
          <p:cNvSpPr txBox="1"/>
          <p:nvPr/>
        </p:nvSpPr>
        <p:spPr>
          <a:xfrm>
            <a:off x="2031673" y="2975025"/>
            <a:ext cx="249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已经求出最短路的点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BEB630D-B51D-4D9F-8079-66BED03DE2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294538"/>
              </p:ext>
            </p:extLst>
          </p:nvPr>
        </p:nvGraphicFramePr>
        <p:xfrm>
          <a:off x="1175632" y="3806913"/>
          <a:ext cx="4920368" cy="894566"/>
        </p:xfrm>
        <a:graphic>
          <a:graphicData uri="http://schemas.openxmlformats.org/drawingml/2006/table">
            <a:tbl>
              <a:tblPr firstRow="1">
                <a:tableStyleId>{5940675A-B579-460E-94D1-54222C63F5DA}</a:tableStyleId>
              </a:tblPr>
              <a:tblGrid>
                <a:gridCol w="4920368">
                  <a:extLst>
                    <a:ext uri="{9D8B030D-6E8A-4147-A177-3AD203B41FA5}">
                      <a16:colId xmlns:a16="http://schemas.microsoft.com/office/drawing/2014/main" val="596639732"/>
                    </a:ext>
                  </a:extLst>
                </a:gridCol>
              </a:tblGrid>
              <a:tr h="44728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dis[v]</a:t>
                      </a:r>
                      <a:r>
                        <a:rPr lang="zh-CN" altLang="en-US" dirty="0"/>
                        <a:t>：起点到 </a:t>
                      </a:r>
                      <a:r>
                        <a:rPr lang="en-US" altLang="zh-CN" dirty="0"/>
                        <a:t>v </a:t>
                      </a:r>
                      <a:r>
                        <a:rPr lang="zh-CN" altLang="en-US" dirty="0"/>
                        <a:t>的最短路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46236489"/>
                  </a:ext>
                </a:extLst>
              </a:tr>
              <a:tr h="447283">
                <a:tc>
                  <a:txBody>
                    <a:bodyPr/>
                    <a:lstStyle/>
                    <a:p>
                      <a:pPr algn="l"/>
                      <a:r>
                        <a:rPr lang="en-US" altLang="zh-CN" dirty="0"/>
                        <a:t>q</a:t>
                      </a:r>
                      <a:r>
                        <a:rPr lang="zh-CN" altLang="en-US" dirty="0"/>
                        <a:t>：优先队列（小根堆）</a:t>
                      </a:r>
                      <a:r>
                        <a:rPr lang="en-US" altLang="zh-CN" dirty="0"/>
                        <a:t>&lt;dis[v], v&gt;</a:t>
                      </a:r>
                      <a:endParaRPr lang="zh-CN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0586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92620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EB25E-6B32-4DAC-AD8A-F7F3312D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/>
              <a:t>Dijkstra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17332-8BF6-4260-B5B1-0EA47FE0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void dijkstra(int s) {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std::priority_queue&lt;PII, std::vector&lt;PII&gt;, std::greater&lt;PII&gt;&gt; q;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std::fill(dis, dis + n, INF); dis[s] = 0;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q.push(PII(0, s));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while (!q.empty()) {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PII x = q.top(); q.pop();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int &amp;d = x.first, &amp;u = x.second;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if (d != dis[u]) continue;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for (auto it : G[u]) {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    PII y(d + it.first, it.second);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    if (dis[y.second] &gt; y.first) {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dis[y.second] = y.first;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q.push(y);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}}}}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6598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B696E-F234-4B38-857A-D78D5180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292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B696E-F234-4B38-857A-D78D5180E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Floyd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98CD7D-2AAA-469E-A208-4D1A1679A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][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的最短路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i="0" dirty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98CD7D-2AAA-469E-A208-4D1A1679A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613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5DD7D-D2FB-461D-BFEB-ED48588B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</p:spTree>
    <p:extLst>
      <p:ext uri="{BB962C8B-B14F-4D97-AF65-F5344CB8AC3E}">
        <p14:creationId xmlns:p14="http://schemas.microsoft.com/office/powerpoint/2010/main" val="20051645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EB25E-6B32-4DAC-AD8A-F7F3312DA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dirty="0"/>
              <a:t>Floyd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E17332-8BF6-4260-B5B1-0EA47FE05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for (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int k = 1</a:t>
            </a: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 k &lt;= n; ++k)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for (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int i = 1</a:t>
            </a: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 i &lt;= n; ++i)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for (</a:t>
            </a:r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int j = 1</a:t>
            </a: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; j &lt;= n; ++j)</a:t>
            </a:r>
          </a:p>
          <a:p>
            <a:pPr marL="0" indent="0">
              <a:buNone/>
            </a:pPr>
            <a:r>
              <a:rPr lang="nn-NO" altLang="zh-CN" dirty="0">
                <a:solidFill>
                  <a:schemeClr val="tx1"/>
                </a:solidFill>
                <a:latin typeface="Consolas" panose="020B0609020204030204" pitchFamily="49" charset="0"/>
              </a:rPr>
              <a:t>            f[i][j] = min(f[i][j], f[i][k] + f[k][j]);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9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E5DD7D-D2FB-461D-BFEB-ED48588BC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59FF05-FB7E-43B9-9889-301F739B3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有向图</a:t>
            </a:r>
            <a:r>
              <a:rPr lang="en-US" altLang="zh-CN" dirty="0"/>
              <a:t> / </a:t>
            </a:r>
            <a:r>
              <a:rPr lang="zh-CN" altLang="en-US" dirty="0"/>
              <a:t>无向图</a:t>
            </a:r>
            <a:endParaRPr lang="en-US" altLang="zh-CN" dirty="0"/>
          </a:p>
          <a:p>
            <a:r>
              <a:rPr lang="zh-CN" altLang="en-US" dirty="0"/>
              <a:t>简单图 自环 重边</a:t>
            </a:r>
            <a:endParaRPr lang="en-US" altLang="zh-CN" dirty="0"/>
          </a:p>
          <a:p>
            <a:r>
              <a:rPr lang="zh-CN" altLang="en-US" dirty="0"/>
              <a:t>度数</a:t>
            </a:r>
            <a:endParaRPr lang="en-US" altLang="zh-CN" dirty="0"/>
          </a:p>
          <a:p>
            <a:r>
              <a:rPr lang="zh-CN" altLang="en-US" dirty="0"/>
              <a:t>回路</a:t>
            </a:r>
            <a:endParaRPr lang="en-US" altLang="zh-CN" dirty="0"/>
          </a:p>
          <a:p>
            <a:r>
              <a:rPr lang="zh-CN" altLang="en-US" dirty="0"/>
              <a:t>连通块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8275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Connector 6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8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2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4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16">
            <a:extLst>
              <a:ext uri="{FF2B5EF4-FFF2-40B4-BE49-F238E27FC236}">
                <a16:creationId xmlns:a16="http://schemas.microsoft.com/office/drawing/2014/main" id="{4609862E-48F9-45AC-8D44-67A0268A7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9FE93BD-21B2-449B-AD14-DE1AAC2D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886" y="685799"/>
            <a:ext cx="7077667" cy="48926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800" dirty="0"/>
              <a:t>图的表示</a:t>
            </a:r>
          </a:p>
        </p:txBody>
      </p:sp>
      <p:cxnSp>
        <p:nvCxnSpPr>
          <p:cNvPr id="40" name="Straight Connector 18">
            <a:extLst>
              <a:ext uri="{FF2B5EF4-FFF2-40B4-BE49-F238E27FC236}">
                <a16:creationId xmlns:a16="http://schemas.microsoft.com/office/drawing/2014/main" id="{ABEC335A-D1CD-4687-AB54-7E9FEC72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9935" y="1532691"/>
            <a:ext cx="0" cy="3198892"/>
          </a:xfrm>
          <a:prstGeom prst="line">
            <a:avLst/>
          </a:prstGeom>
          <a:ln w="19050">
            <a:solidFill>
              <a:schemeClr val="tx1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349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266458-9869-434B-A847-99479204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怎样表示？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1A0E69A-124A-4754-A6B0-B6E1EB304BE3}"/>
              </a:ext>
            </a:extLst>
          </p:cNvPr>
          <p:cNvGrpSpPr/>
          <p:nvPr/>
        </p:nvGrpSpPr>
        <p:grpSpPr>
          <a:xfrm>
            <a:off x="6927097" y="1642508"/>
            <a:ext cx="2696550" cy="1701849"/>
            <a:chOff x="6570136" y="1803633"/>
            <a:chExt cx="2696550" cy="1701849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93FCA15-9880-4D7B-9DB6-1454EE50F1C4}"/>
                </a:ext>
              </a:extLst>
            </p:cNvPr>
            <p:cNvSpPr/>
            <p:nvPr/>
          </p:nvSpPr>
          <p:spPr>
            <a:xfrm>
              <a:off x="6570136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3F24FBF-FD2C-4ACB-AB25-4F8DE947A77A}"/>
                </a:ext>
              </a:extLst>
            </p:cNvPr>
            <p:cNvSpPr/>
            <p:nvPr/>
          </p:nvSpPr>
          <p:spPr>
            <a:xfrm>
              <a:off x="6586755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1724A52-D829-41C2-8348-7EC37260653C}"/>
                </a:ext>
              </a:extLst>
            </p:cNvPr>
            <p:cNvSpPr/>
            <p:nvPr/>
          </p:nvSpPr>
          <p:spPr>
            <a:xfrm>
              <a:off x="8906470" y="1803633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7A2161D7-1E4A-4C5F-B17A-697660BD7E4B}"/>
                </a:ext>
              </a:extLst>
            </p:cNvPr>
            <p:cNvCxnSpPr>
              <a:stCxn id="5" idx="6"/>
              <a:endCxn id="7" idx="2"/>
            </p:cNvCxnSpPr>
            <p:nvPr/>
          </p:nvCxnSpPr>
          <p:spPr>
            <a:xfrm>
              <a:off x="6930136" y="1983633"/>
              <a:ext cx="197633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6B9837F4-1044-493A-8935-3B27DCA376DB}"/>
                </a:ext>
              </a:extLst>
            </p:cNvPr>
            <p:cNvCxnSpPr>
              <a:cxnSpLocks/>
              <a:stCxn id="5" idx="4"/>
              <a:endCxn id="6" idx="0"/>
            </p:cNvCxnSpPr>
            <p:nvPr/>
          </p:nvCxnSpPr>
          <p:spPr>
            <a:xfrm>
              <a:off x="6750136" y="2163633"/>
              <a:ext cx="16619" cy="9818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BD9A6A4-54B5-4D75-9211-DE77C54F0C8C}"/>
                </a:ext>
              </a:extLst>
            </p:cNvPr>
            <p:cNvCxnSpPr>
              <a:cxnSpLocks/>
              <a:stCxn id="6" idx="7"/>
              <a:endCxn id="7" idx="3"/>
            </p:cNvCxnSpPr>
            <p:nvPr/>
          </p:nvCxnSpPr>
          <p:spPr>
            <a:xfrm flipV="1">
              <a:off x="6894034" y="2110912"/>
              <a:ext cx="2065157" cy="10872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CFB952A-E873-47FF-A629-E28A8674886D}"/>
                </a:ext>
              </a:extLst>
            </p:cNvPr>
            <p:cNvSpPr/>
            <p:nvPr/>
          </p:nvSpPr>
          <p:spPr>
            <a:xfrm>
              <a:off x="8906686" y="3145482"/>
              <a:ext cx="360000" cy="3600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1859856-1189-4AA3-B583-BF38DCD54B58}"/>
                </a:ext>
              </a:extLst>
            </p:cNvPr>
            <p:cNvCxnSpPr>
              <a:stCxn id="6" idx="6"/>
              <a:endCxn id="11" idx="2"/>
            </p:cNvCxnSpPr>
            <p:nvPr/>
          </p:nvCxnSpPr>
          <p:spPr>
            <a:xfrm>
              <a:off x="6946755" y="3325482"/>
              <a:ext cx="195993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2899193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1390</Words>
  <Application>Microsoft Office PowerPoint</Application>
  <PresentationFormat>宽屏</PresentationFormat>
  <Paragraphs>465</Paragraphs>
  <Slides>60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65" baseType="lpstr">
      <vt:lpstr>Cambria Math</vt:lpstr>
      <vt:lpstr>Century Gothic</vt:lpstr>
      <vt:lpstr>Consolas</vt:lpstr>
      <vt:lpstr>Wingdings 3</vt:lpstr>
      <vt:lpstr>切片</vt:lpstr>
      <vt:lpstr>图论入门基础</vt:lpstr>
      <vt:lpstr>什么是图？</vt:lpstr>
      <vt:lpstr>什么是图？</vt:lpstr>
      <vt:lpstr>什么是图？</vt:lpstr>
      <vt:lpstr>什么是图？</vt:lpstr>
      <vt:lpstr>基本概念</vt:lpstr>
      <vt:lpstr>基本概念</vt:lpstr>
      <vt:lpstr>图的表示</vt:lpstr>
      <vt:lpstr>怎样表示？</vt:lpstr>
      <vt:lpstr>怎样表示？</vt:lpstr>
      <vt:lpstr>图的表示 1 – 邻接矩阵</vt:lpstr>
      <vt:lpstr>有向图？</vt:lpstr>
      <vt:lpstr>图的表示 1 – 邻接矩阵（有向图）</vt:lpstr>
      <vt:lpstr>代码实现</vt:lpstr>
      <vt:lpstr>输入</vt:lpstr>
      <vt:lpstr>调用</vt:lpstr>
      <vt:lpstr>图的表示 2 – 边表</vt:lpstr>
      <vt:lpstr>图的表示 2 – 边表</vt:lpstr>
      <vt:lpstr>有向图？</vt:lpstr>
      <vt:lpstr>图的表示 2 – 边表（有向图）</vt:lpstr>
      <vt:lpstr>怎么储存？</vt:lpstr>
      <vt:lpstr>二维数组？</vt:lpstr>
      <vt:lpstr>Vector！</vt:lpstr>
      <vt:lpstr>代码实现</vt:lpstr>
      <vt:lpstr>输入</vt:lpstr>
      <vt:lpstr>调用</vt:lpstr>
      <vt:lpstr>图的表示 3 – 邻接表</vt:lpstr>
      <vt:lpstr>时间/空间复杂度</vt:lpstr>
      <vt:lpstr>图的遍历</vt:lpstr>
      <vt:lpstr>PowerPoint 演示文稿</vt:lpstr>
      <vt:lpstr>如何遍历所有的点？</vt:lpstr>
      <vt:lpstr>如何遍历所有的点？</vt:lpstr>
      <vt:lpstr>如何遍历所有的点？</vt:lpstr>
      <vt:lpstr>如何遍历所有的点？</vt:lpstr>
      <vt:lpstr>如何遍历所有的点？</vt:lpstr>
      <vt:lpstr>如何遍历所有的点？</vt:lpstr>
      <vt:lpstr>如何遍历所有的点？</vt:lpstr>
      <vt:lpstr>如何遍历所有的点？</vt:lpstr>
      <vt:lpstr>如何遍历所有的点？</vt:lpstr>
      <vt:lpstr>代码实现</vt:lpstr>
      <vt:lpstr>主程序</vt:lpstr>
      <vt:lpstr>深搜遍历</vt:lpstr>
      <vt:lpstr>一笔画问题</vt:lpstr>
      <vt:lpstr>一笔画问题</vt:lpstr>
      <vt:lpstr>一笔画问题</vt:lpstr>
      <vt:lpstr>怎么写呢？</vt:lpstr>
      <vt:lpstr>一笔画（1）</vt:lpstr>
      <vt:lpstr>一笔画（2）</vt:lpstr>
      <vt:lpstr>一笔画（3）</vt:lpstr>
      <vt:lpstr>最短路</vt:lpstr>
      <vt:lpstr>4→3？</vt:lpstr>
      <vt:lpstr>4→3？</vt:lpstr>
      <vt:lpstr>Dfs / bfs？</vt:lpstr>
      <vt:lpstr> N≤〖10〗^5？！</vt:lpstr>
      <vt:lpstr>Dijkstra！</vt:lpstr>
      <vt:lpstr>Dijkstra</vt:lpstr>
      <vt:lpstr>Dijkstra</vt:lpstr>
      <vt:lpstr>Floyd</vt:lpstr>
      <vt:lpstr>Floyd</vt:lpstr>
      <vt:lpstr>Floyd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图论入门基础</dc:title>
  <dc:creator>Wen Zhen</dc:creator>
  <cp:lastModifiedBy>Wen Zhen</cp:lastModifiedBy>
  <cp:revision>11</cp:revision>
  <dcterms:created xsi:type="dcterms:W3CDTF">2019-02-20T22:45:25Z</dcterms:created>
  <dcterms:modified xsi:type="dcterms:W3CDTF">2019-02-22T02:58:04Z</dcterms:modified>
</cp:coreProperties>
</file>