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  <p:sldId id="286" r:id="rId26"/>
    <p:sldId id="287" r:id="rId27"/>
    <p:sldId id="280" r:id="rId28"/>
    <p:sldId id="281" r:id="rId29"/>
    <p:sldId id="282" r:id="rId30"/>
    <p:sldId id="284" r:id="rId31"/>
    <p:sldId id="283" r:id="rId32"/>
    <p:sldId id="285" r:id="rId33"/>
    <p:sldId id="288" r:id="rId34"/>
    <p:sldId id="290" r:id="rId35"/>
    <p:sldId id="289" r:id="rId36"/>
    <p:sldId id="299" r:id="rId37"/>
    <p:sldId id="293" r:id="rId38"/>
    <p:sldId id="291" r:id="rId39"/>
    <p:sldId id="292" r:id="rId40"/>
    <p:sldId id="297" r:id="rId41"/>
    <p:sldId id="294" r:id="rId42"/>
    <p:sldId id="295" r:id="rId43"/>
    <p:sldId id="298" r:id="rId44"/>
    <p:sldId id="296" r:id="rId45"/>
    <p:sldId id="302" r:id="rId46"/>
    <p:sldId id="30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97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98F5-4867-4224-A323-C6B7743A9D77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C4817-FB67-4628-B27F-EE5BBF4018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6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C4817-FB67-4628-B27F-EE5BBF4018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8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75FF0-00AF-4A07-A4E3-6CA5BD76F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4A15C-7D31-4F16-9838-27AE88A45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C9661-95C7-4DD1-B2CE-1197765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446EC-2E4D-4199-8B9A-B27E4649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61A21-0BFB-4029-A181-F9AA7A9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F8B14-6C21-494F-A2AE-8900AF56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C98F5-DCE0-4573-9F8B-2B50D1A4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6F54F-A349-469C-AFDE-F74D802B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58CF8-B85C-4FF7-B769-1580E75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7A374-52B9-41B9-AE56-E90CA334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6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9BC230-C4D8-4705-973B-9274B6D11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98FF8-33D7-45EE-8DA4-4AF90D74D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AA6F6-1D68-4262-8411-1C8A0B55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8FB17D-025A-4BAF-A6F1-E7954C9E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CD6F8-F7F1-4D54-ABE7-0F1400CB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0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0A669-DAFD-4B6E-8100-3EF6860D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2F3E7-4C58-4BF1-9B9C-54D42717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6B55A-2FB2-47EA-B5A5-CB7740AF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CD3F5-463D-4221-ADDF-3B7CF7FC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B67D0-C8FE-449C-BA7A-6D751791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FDD43-F37E-418A-9641-4A4DE197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CB81F-A139-4B01-A4BC-7C5AB7BF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36DE2-82BC-4D16-AFF3-6F147717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B1ECB7-216B-4B6B-9478-06BF8DB8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2E4E7-EFC0-407F-B8FA-C06C4C26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335C5-A4C2-4D96-9516-77BAD4E7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89B49-DB23-4914-B5A8-521217649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324509-0596-47C6-8DCE-8C4213D8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072957-3B60-4858-A26A-B12CBE92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4E7A9-98E5-46F7-8A9E-912BEF7F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F31C0-C1F1-47C4-9339-62D47282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4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39865-BFB9-4DD9-83A6-56F1ED9D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0FE4B-35A7-47F9-99EE-ED45AB32F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8DDE0-FB0B-46A9-AC2C-6CFB2098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E6620F-7408-47F0-9CBD-6E32D9B4B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E0D48-A1D8-48DA-8072-58525079A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134F6-FB0B-414E-987A-2789270B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EAAEC3-C976-4861-A24C-CFB1147C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BF8833-6470-4AF1-8D07-6221DE58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A2A72-A7F3-4C68-A0E0-774A4708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46952F-5DAE-450E-9757-CC067D35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C209C4-3E3F-45D0-A4DE-D9EAB4C9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99CA02-5E0D-455A-9138-BE2B1DF9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7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D0F81A-9793-4A37-B1CE-3C2A3815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3AF80-F44F-425C-B3C8-DF534439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68F014-C489-4FDF-8EB5-D11D9E87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3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CAAFA-84B7-4E16-BCBE-A128236F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2F137-C641-46D8-AD25-4B37907D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BF4BA7-9AA8-4CA7-9F7D-8341B0C51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FF330-B9F9-41AE-AF55-7D79A2B9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36DAA-A3A4-4799-9E5A-E41451FD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0A968-CD4D-40C5-A682-A458FC2F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2F9D7-D795-4682-9E1C-FC611542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CC171D-755E-45C4-86B1-7FF980654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3AF2B-A887-448B-BA84-FA0ED1ED2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7CB24-1929-46C4-B63D-2481BB91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A214BE-2DDA-4B90-B418-FCC25BA6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44111-7FF2-4FE3-86AF-81B8FC77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8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50F30E-255E-47BA-B309-99F54EA9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2C77B5-DA40-4026-A1E3-72CB2D95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419C7-E785-49CE-BCC5-659C51F99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A794-B604-4B08-9D85-FF08C04F5100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7A743-F392-4D0E-9B9E-53634CB9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5ABB2-7F28-4ED6-AE69-7E2B0C7B5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8758-3554-454C-BB61-0C84348E7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0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56183-644A-4D88-9BB9-DEC9FA61E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树状数组与线段树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D080D-9444-413C-8C16-296EF60FA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bennieHan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6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ABD1-9D76-434D-8496-226ECDC4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  <a:r>
              <a:rPr lang="en-US" altLang="zh-CN" dirty="0"/>
              <a:t>&amp;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A287C-1679-45ED-AD68-63C3F630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单点修改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9704E-DAA3-494E-A707-58D49AC7F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6" y="2472599"/>
            <a:ext cx="4343015" cy="36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7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50EC8-7714-4842-87F2-9F392B47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  <a:r>
              <a:rPr lang="en-US" altLang="zh-CN" dirty="0"/>
              <a:t>&amp;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61A9C-4729-4B43-978D-8776281F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区间查询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C8C3E0-C44B-4FA2-BDD4-ECBDE217C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1" y="2597287"/>
            <a:ext cx="4949311" cy="315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2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4B9524-9663-43F4-AE76-053087B30220}"/>
              </a:ext>
            </a:extLst>
          </p:cNvPr>
          <p:cNvSpPr txBox="1"/>
          <p:nvPr/>
        </p:nvSpPr>
        <p:spPr>
          <a:xfrm>
            <a:off x="2574587" y="1905506"/>
            <a:ext cx="7042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chemeClr val="bg1"/>
                </a:solidFill>
              </a:rPr>
              <a:t>时间</a:t>
            </a:r>
            <a:endParaRPr lang="en-US" altLang="zh-CN" sz="9600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dirty="0">
                <a:solidFill>
                  <a:schemeClr val="bg1"/>
                </a:solidFill>
              </a:rPr>
              <a:t>比赛前一周</a:t>
            </a:r>
          </a:p>
        </p:txBody>
      </p:sp>
    </p:spTree>
    <p:extLst>
      <p:ext uri="{BB962C8B-B14F-4D97-AF65-F5344CB8AC3E}">
        <p14:creationId xmlns:p14="http://schemas.microsoft.com/office/powerpoint/2010/main" val="14657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47C578-B927-44FF-9814-1E29BEF0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51" y="534593"/>
            <a:ext cx="9457143" cy="45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2A1918-0999-402A-BB9E-B212F730AF1F}"/>
              </a:ext>
            </a:extLst>
          </p:cNvPr>
          <p:cNvSpPr txBox="1"/>
          <p:nvPr/>
        </p:nvSpPr>
        <p:spPr>
          <a:xfrm>
            <a:off x="1060315" y="5583677"/>
            <a:ext cx="966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https://www.luogu.org/problemnew/show/P3374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27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B6C67FC-3D52-48B4-802B-2BD799FB5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1" y="593964"/>
            <a:ext cx="10142857" cy="4228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31E4A7-D49D-44E2-A890-B566214DEF37}"/>
              </a:ext>
            </a:extLst>
          </p:cNvPr>
          <p:cNvSpPr txBox="1"/>
          <p:nvPr/>
        </p:nvSpPr>
        <p:spPr>
          <a:xfrm>
            <a:off x="1060315" y="5583677"/>
            <a:ext cx="966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https://www.luogu.org/problemnew/show/P3368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7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4B9524-9663-43F4-AE76-053087B30220}"/>
              </a:ext>
            </a:extLst>
          </p:cNvPr>
          <p:cNvSpPr txBox="1"/>
          <p:nvPr/>
        </p:nvSpPr>
        <p:spPr>
          <a:xfrm>
            <a:off x="2283392" y="2090172"/>
            <a:ext cx="76252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比赛开始十五分钟</a:t>
            </a:r>
          </a:p>
        </p:txBody>
      </p:sp>
    </p:spTree>
    <p:extLst>
      <p:ext uri="{BB962C8B-B14F-4D97-AF65-F5344CB8AC3E}">
        <p14:creationId xmlns:p14="http://schemas.microsoft.com/office/powerpoint/2010/main" val="122509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B9D4D0-331B-4AA5-A954-44F9B237E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1302"/>
                <a:ext cx="10515600" cy="198761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dirty="0"/>
                  <a:t>给定一个长度不超过</a:t>
                </a:r>
                <a:r>
                  <a:rPr lang="en-US" altLang="zh-CN" sz="3200" dirty="0"/>
                  <a:t>5</a:t>
                </a:r>
                <a:r>
                  <a:rPr lang="zh-CN" altLang="en-US" sz="32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sz="32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dirty="0"/>
                  <a:t>数组，元素大小在</a:t>
                </a:r>
                <a:r>
                  <a:rPr lang="en-US" altLang="zh-CN" sz="3200" dirty="0"/>
                  <a:t>[0</a:t>
                </a:r>
                <a:r>
                  <a:rPr lang="zh-CN" altLang="en-US" sz="3200" dirty="0"/>
                  <a:t>，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3200" dirty="0"/>
                  <a:t>]</a:t>
                </a:r>
                <a:r>
                  <a:rPr lang="zh-CN" altLang="en-US" sz="3200" dirty="0"/>
                  <a:t>之间，同时有不超过</a:t>
                </a:r>
                <a:r>
                  <a:rPr lang="en-US" altLang="zh-CN" sz="3200" dirty="0"/>
                  <a:t>5</a:t>
                </a:r>
                <a:r>
                  <a:rPr lang="zh-CN" altLang="en-US" sz="3200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3200" dirty="0"/>
                  <a:t>个询问。每个询问给出</a:t>
                </a:r>
                <a:r>
                  <a:rPr lang="en-US" altLang="zh-CN" sz="3200" dirty="0"/>
                  <a:t>L,R</a:t>
                </a:r>
                <a:r>
                  <a:rPr lang="zh-CN" altLang="en-US" sz="3200" dirty="0"/>
                  <a:t>，求区间</a:t>
                </a:r>
                <a:r>
                  <a:rPr lang="en-US" altLang="zh-CN" sz="3200" dirty="0"/>
                  <a:t>[L</a:t>
                </a:r>
                <a:r>
                  <a:rPr lang="zh-CN" altLang="en-US" sz="3200" dirty="0"/>
                  <a:t>，</a:t>
                </a:r>
                <a:r>
                  <a:rPr lang="en-US" altLang="zh-CN" sz="3200" dirty="0"/>
                  <a:t>R]</a:t>
                </a:r>
                <a:r>
                  <a:rPr lang="zh-CN" altLang="en-US" sz="3200" dirty="0"/>
                  <a:t>内有几个不同的数字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DB9D4D0-331B-4AA5-A954-44F9B237E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1302"/>
                <a:ext cx="10515600" cy="1987617"/>
              </a:xfrm>
              <a:blipFill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DB622AF-A0DB-424D-8C86-3662E99E9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97" y="2764843"/>
            <a:ext cx="8803624" cy="35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1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E5B736-EA27-45B7-AFA4-12AB4BAD8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66" y="724238"/>
            <a:ext cx="7866667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A7AE3C-DB5F-4ACB-8CD2-5954A519B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047" y="338524"/>
            <a:ext cx="7961905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62858-68D3-4377-9995-6185989A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EAD3B3-F1BD-4C45-A0E9-80D83E4B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09" y="2320604"/>
            <a:ext cx="9952381" cy="37238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382235-7C51-4DA1-A6D0-41DE9B04F91C}"/>
              </a:ext>
            </a:extLst>
          </p:cNvPr>
          <p:cNvSpPr txBox="1"/>
          <p:nvPr/>
        </p:nvSpPr>
        <p:spPr>
          <a:xfrm>
            <a:off x="1442301" y="1934181"/>
            <a:ext cx="310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不严格偏序：</a:t>
            </a:r>
          </a:p>
        </p:txBody>
      </p:sp>
    </p:spTree>
    <p:extLst>
      <p:ext uri="{BB962C8B-B14F-4D97-AF65-F5344CB8AC3E}">
        <p14:creationId xmlns:p14="http://schemas.microsoft.com/office/powerpoint/2010/main" val="201232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89C3E-9C92-40A4-AF20-8B81D4A7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计划：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EB1D5-3F9F-4121-9CE3-D37357E6A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树状数组：</a:t>
            </a:r>
            <a:endParaRPr lang="en-US" altLang="zh-CN" dirty="0"/>
          </a:p>
          <a:p>
            <a:pPr lvl="1"/>
            <a:r>
              <a:rPr lang="zh-CN" altLang="en-US" dirty="0"/>
              <a:t>原理</a:t>
            </a:r>
            <a:r>
              <a:rPr lang="en-US" altLang="zh-CN" dirty="0"/>
              <a:t>&amp;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：经典问题</a:t>
            </a:r>
            <a:endParaRPr lang="en-US" altLang="zh-CN" dirty="0"/>
          </a:p>
          <a:p>
            <a:pPr lvl="1"/>
            <a:r>
              <a:rPr lang="zh-CN" altLang="en-US" dirty="0"/>
              <a:t>应用</a:t>
            </a:r>
            <a:r>
              <a:rPr lang="en-US" altLang="zh-CN" dirty="0"/>
              <a:t>2</a:t>
            </a:r>
            <a:r>
              <a:rPr lang="zh-CN" altLang="en-US" dirty="0"/>
              <a:t>：偏序关系</a:t>
            </a:r>
            <a:endParaRPr lang="en-US" altLang="zh-CN" dirty="0"/>
          </a:p>
          <a:p>
            <a:pPr lvl="1"/>
            <a:r>
              <a:rPr lang="zh-CN" altLang="en-US" dirty="0"/>
              <a:t>技巧：数据离散化</a:t>
            </a:r>
            <a:endParaRPr lang="en-US" altLang="zh-CN" dirty="0"/>
          </a:p>
          <a:p>
            <a:pPr lvl="1"/>
            <a:r>
              <a:rPr lang="zh-CN" altLang="en-US" dirty="0"/>
              <a:t>扩展：二维树状数组</a:t>
            </a:r>
            <a:endParaRPr lang="en-US" altLang="zh-CN" dirty="0"/>
          </a:p>
          <a:p>
            <a:r>
              <a:rPr lang="zh-CN" altLang="en-US" dirty="0"/>
              <a:t>线段树：</a:t>
            </a:r>
            <a:endParaRPr lang="en-US" altLang="zh-CN" dirty="0"/>
          </a:p>
          <a:p>
            <a:pPr lvl="1"/>
            <a:r>
              <a:rPr lang="zh-CN" altLang="en-US" dirty="0"/>
              <a:t>原理</a:t>
            </a:r>
            <a:r>
              <a:rPr lang="en-US" altLang="zh-CN" dirty="0"/>
              <a:t>&amp;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树状数组做不到的事情</a:t>
            </a:r>
            <a:endParaRPr lang="en-US" altLang="zh-CN" dirty="0"/>
          </a:p>
          <a:p>
            <a:pPr lvl="1"/>
            <a:r>
              <a:rPr lang="zh-CN" altLang="en-US" dirty="0"/>
              <a:t>硬核线段树</a:t>
            </a:r>
            <a:endParaRPr lang="en-US" altLang="zh-CN" dirty="0"/>
          </a:p>
          <a:p>
            <a:pPr lvl="1"/>
            <a:r>
              <a:rPr lang="zh-CN" altLang="en-US" dirty="0"/>
              <a:t>潜行线段树</a:t>
            </a:r>
            <a:endParaRPr lang="en-US" altLang="zh-CN" dirty="0"/>
          </a:p>
          <a:p>
            <a:pPr lvl="1"/>
            <a:r>
              <a:rPr lang="zh-CN" altLang="en-US" dirty="0"/>
              <a:t>扩展：树套树，</a:t>
            </a:r>
            <a:r>
              <a:rPr lang="zh-CN" altLang="en-US" strike="sngStrike" dirty="0"/>
              <a:t>树套树套树，树套树套树套树</a:t>
            </a:r>
            <a:r>
              <a:rPr lang="zh-CN" altLang="en-US" dirty="0"/>
              <a:t> （不对</a:t>
            </a:r>
            <a:endParaRPr lang="en-US" altLang="zh-CN" dirty="0"/>
          </a:p>
          <a:p>
            <a:pPr marL="1371600" lvl="3" indent="0">
              <a:buNone/>
            </a:pPr>
            <a:r>
              <a:rPr lang="zh-CN" altLang="en-US" dirty="0"/>
              <a:t>   </a:t>
            </a:r>
            <a:r>
              <a:rPr lang="zh-CN" altLang="en-US" sz="2400" dirty="0"/>
              <a:t>可持久化线段树，树链剖分，动态开点，非递归式线段树</a:t>
            </a:r>
            <a:endParaRPr lang="en-US" altLang="zh-CN" sz="2400" dirty="0"/>
          </a:p>
          <a:p>
            <a:pPr lvl="3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625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2870-C60E-4EF5-BED9-8F523150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70BF6C-8AAC-49DE-A0F7-E24A5C77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62" y="1955260"/>
            <a:ext cx="8493676" cy="3497396"/>
          </a:xfrm>
        </p:spPr>
      </p:pic>
    </p:spTree>
    <p:extLst>
      <p:ext uri="{BB962C8B-B14F-4D97-AF65-F5344CB8AC3E}">
        <p14:creationId xmlns:p14="http://schemas.microsoft.com/office/powerpoint/2010/main" val="297924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9A792-464B-4B5D-B9B2-D2B06CD2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父（母）子（女）关系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附庸关系（历史课本版本）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不少于（实在想不出来了）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586F3BF-857A-4F71-9AF5-6D445ABF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178"/>
            <a:ext cx="10515600" cy="1325563"/>
          </a:xfrm>
        </p:spPr>
        <p:txBody>
          <a:bodyPr/>
          <a:lstStyle/>
          <a:p>
            <a:r>
              <a:rPr lang="zh-CN" altLang="en-US" dirty="0"/>
              <a:t>偏序关系 例子</a:t>
            </a:r>
          </a:p>
        </p:txBody>
      </p:sp>
    </p:spTree>
    <p:extLst>
      <p:ext uri="{BB962C8B-B14F-4D97-AF65-F5344CB8AC3E}">
        <p14:creationId xmlns:p14="http://schemas.microsoft.com/office/powerpoint/2010/main" val="257867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9C443-37D0-4E16-846E-8F8CE800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 二维偏序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847F0-D39B-471C-BAE8-B6A70CD2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0690"/>
          </a:xfrm>
        </p:spPr>
        <p:txBody>
          <a:bodyPr/>
          <a:lstStyle/>
          <a:p>
            <a:r>
              <a:rPr lang="zh-CN" altLang="en-US" dirty="0"/>
              <a:t>清北不收敛定理：</a:t>
            </a:r>
            <a:endParaRPr lang="en-US" altLang="zh-CN" dirty="0"/>
          </a:p>
          <a:p>
            <a:pPr lvl="1"/>
            <a:r>
              <a:rPr lang="zh-CN" altLang="en-US" dirty="0"/>
              <a:t>如果你精通</a:t>
            </a:r>
            <a:r>
              <a:rPr lang="en-US" altLang="zh-CN" dirty="0"/>
              <a:t>A</a:t>
            </a:r>
            <a:r>
              <a:rPr lang="zh-CN" altLang="en-US" dirty="0"/>
              <a:t>，而且业余爱好是</a:t>
            </a:r>
            <a:r>
              <a:rPr lang="en-US" altLang="zh-CN" dirty="0"/>
              <a:t>B</a:t>
            </a:r>
            <a:r>
              <a:rPr lang="zh-CN" altLang="en-US" dirty="0"/>
              <a:t>，那么清北里一定有一个人，他</a:t>
            </a:r>
            <a:r>
              <a:rPr lang="en-US" altLang="zh-CN" dirty="0"/>
              <a:t>A</a:t>
            </a:r>
            <a:r>
              <a:rPr lang="zh-CN" altLang="en-US" dirty="0"/>
              <a:t>比你强，</a:t>
            </a:r>
            <a:r>
              <a:rPr lang="en-US" altLang="zh-CN" dirty="0"/>
              <a:t>B</a:t>
            </a:r>
            <a:r>
              <a:rPr lang="zh-CN" altLang="en-US" dirty="0"/>
              <a:t>也比你强。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FE47B8D-E1A3-45CE-9F36-C1A7DC2FA61C}"/>
              </a:ext>
            </a:extLst>
          </p:cNvPr>
          <p:cNvSpPr txBox="1">
            <a:spLocks/>
          </p:cNvSpPr>
          <p:nvPr/>
        </p:nvSpPr>
        <p:spPr>
          <a:xfrm>
            <a:off x="838200" y="3544179"/>
            <a:ext cx="10515600" cy="697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这就是一种二维偏序。三维，四维，一百维偏序同理</a:t>
            </a:r>
          </a:p>
        </p:txBody>
      </p:sp>
    </p:spTree>
    <p:extLst>
      <p:ext uri="{BB962C8B-B14F-4D97-AF65-F5344CB8AC3E}">
        <p14:creationId xmlns:p14="http://schemas.microsoft.com/office/powerpoint/2010/main" val="344274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4B9524-9663-43F4-AE76-053087B30220}"/>
              </a:ext>
            </a:extLst>
          </p:cNvPr>
          <p:cNvSpPr txBox="1"/>
          <p:nvPr/>
        </p:nvSpPr>
        <p:spPr>
          <a:xfrm>
            <a:off x="2256817" y="2090172"/>
            <a:ext cx="7678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比赛开始半小时</a:t>
            </a:r>
          </a:p>
        </p:txBody>
      </p:sp>
    </p:spTree>
    <p:extLst>
      <p:ext uri="{BB962C8B-B14F-4D97-AF65-F5344CB8AC3E}">
        <p14:creationId xmlns:p14="http://schemas.microsoft.com/office/powerpoint/2010/main" val="2074850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993EF-87F1-45C6-8D81-A18DFF93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</a:t>
            </a:r>
            <a:r>
              <a:rPr lang="en-US" altLang="zh-CN" dirty="0"/>
              <a:t>X</a:t>
            </a:r>
            <a:r>
              <a:rPr lang="zh-CN" altLang="en-US" dirty="0"/>
              <a:t>树状数组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98B857-E89D-423D-A7D8-34CF72E39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00" y="1794036"/>
            <a:ext cx="7800000" cy="31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7A100F-B90D-4A5C-9900-C7E6392760B8}"/>
              </a:ext>
            </a:extLst>
          </p:cNvPr>
          <p:cNvSpPr txBox="1"/>
          <p:nvPr/>
        </p:nvSpPr>
        <p:spPr>
          <a:xfrm>
            <a:off x="1721796" y="5359940"/>
            <a:ext cx="922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https://ac.nowcoder.com/acm/contest/16/A?&amp;headNav=www&amp;headNav=acm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54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BCF8A-DB5F-47AA-9E22-BA3F56CC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技巧：数据离散化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2A92-6079-4F38-A024-8DDEFDC88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统计一个数组中每个数字出现了几次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数字不超过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000</a:t>
            </a:r>
            <a:r>
              <a:rPr lang="zh-CN" altLang="en-US" dirty="0"/>
              <a:t>个，每个的绝对值不超过</a:t>
            </a:r>
            <a:r>
              <a:rPr lang="en-US" altLang="zh-CN" dirty="0"/>
              <a:t>1000</a:t>
            </a:r>
            <a:r>
              <a:rPr lang="zh-CN" altLang="en-US" dirty="0"/>
              <a:t>，</a:t>
            </a:r>
            <a:r>
              <a:rPr lang="en-US" altLang="zh-CN" dirty="0"/>
              <a:t>00</a:t>
            </a:r>
          </a:p>
          <a:p>
            <a:endParaRPr lang="en-US" altLang="zh-CN" dirty="0"/>
          </a:p>
          <a:p>
            <a:r>
              <a:rPr lang="zh-CN" altLang="en-US" dirty="0"/>
              <a:t>输入数据的范围在</a:t>
            </a:r>
            <a:r>
              <a:rPr lang="en-US" altLang="zh-CN" dirty="0"/>
              <a:t>[0,1000,000,000]</a:t>
            </a:r>
            <a:r>
              <a:rPr lang="zh-CN" altLang="en-US" dirty="0"/>
              <a:t>范围内，一个数字对应一位做不到怎么办？</a:t>
            </a:r>
          </a:p>
        </p:txBody>
      </p:sp>
    </p:spTree>
    <p:extLst>
      <p:ext uri="{BB962C8B-B14F-4D97-AF65-F5344CB8AC3E}">
        <p14:creationId xmlns:p14="http://schemas.microsoft.com/office/powerpoint/2010/main" val="387583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871695-58D4-458D-811F-47E268384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33" y="0"/>
            <a:ext cx="9237033" cy="6858000"/>
          </a:xfrm>
        </p:spPr>
      </p:pic>
    </p:spTree>
    <p:extLst>
      <p:ext uri="{BB962C8B-B14F-4D97-AF65-F5344CB8AC3E}">
        <p14:creationId xmlns:p14="http://schemas.microsoft.com/office/powerpoint/2010/main" val="2232847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4B9524-9663-43F4-AE76-053087B30220}"/>
              </a:ext>
            </a:extLst>
          </p:cNvPr>
          <p:cNvSpPr txBox="1"/>
          <p:nvPr/>
        </p:nvSpPr>
        <p:spPr>
          <a:xfrm>
            <a:off x="2256817" y="2090172"/>
            <a:ext cx="7678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比赛开始两小时</a:t>
            </a:r>
          </a:p>
        </p:txBody>
      </p:sp>
    </p:spTree>
    <p:extLst>
      <p:ext uri="{BB962C8B-B14F-4D97-AF65-F5344CB8AC3E}">
        <p14:creationId xmlns:p14="http://schemas.microsoft.com/office/powerpoint/2010/main" val="413722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7E744-880C-46A4-A193-7BEDB7BB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偏序关系</a:t>
            </a:r>
            <a:r>
              <a:rPr lang="en-US" altLang="zh-CN" dirty="0"/>
              <a:t>X</a:t>
            </a:r>
            <a:r>
              <a:rPr lang="zh-CN" altLang="en-US" dirty="0"/>
              <a:t>树状数组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D6ADDA-F220-46DA-A658-866F3E8A83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给定一个长度不超过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括号</m:t>
                    </m:r>
                  </m:oMath>
                </a14:m>
                <a:r>
                  <a:rPr lang="zh-CN" altLang="en-US" dirty="0"/>
                  <a:t>序列，同时有不超过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个询问。每个询问给出</a:t>
                </a:r>
                <a:r>
                  <a:rPr lang="en-US" altLang="zh-CN" dirty="0"/>
                  <a:t>L,R</a:t>
                </a:r>
                <a:r>
                  <a:rPr lang="zh-CN" altLang="en-US" dirty="0"/>
                  <a:t>，求区间</a:t>
                </a:r>
                <a:r>
                  <a:rPr lang="en-US" altLang="zh-CN" dirty="0"/>
                  <a:t>[L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R]</a:t>
                </a:r>
                <a:r>
                  <a:rPr lang="zh-CN" altLang="en-US" dirty="0"/>
                  <a:t>内有几对匹配的括号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D6ADDA-F220-46DA-A658-866F3E8A83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97E98C8-7B1E-4BF3-A9E1-65D649A25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8" y="2778589"/>
            <a:ext cx="5104762" cy="37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A08A3F-F7EC-4CE8-901F-175749CE8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78589"/>
            <a:ext cx="5542857" cy="36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9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A8E72-0B95-4628-A1D8-1F2252C4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每对括号匹配的方案是确定的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可不可以离线操作，将所有询问按右端点排序</a:t>
            </a:r>
            <a:endParaRPr lang="en-US" altLang="zh-CN" dirty="0"/>
          </a:p>
          <a:p>
            <a:pPr lvl="1"/>
            <a:r>
              <a:rPr lang="zh-CN" altLang="en-US" dirty="0"/>
              <a:t>（什么是离线操作）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只有一对括号左右括号都在区间内才会被统计</a:t>
            </a:r>
            <a:endParaRPr lang="en-US" altLang="zh-CN" dirty="0"/>
          </a:p>
          <a:p>
            <a:pPr lvl="1"/>
            <a:r>
              <a:rPr lang="zh-CN" altLang="en-US" dirty="0"/>
              <a:t>但是我们只要统计一个括号的位置就行了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417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A8CF3-22A7-423E-A133-E6559BC6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Q1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DF1B3-7E1C-43F0-9709-5EC74DA5D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有一个长度不超过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数组，数组中每个元素的绝对值不超过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，要求对该数组执行以下操作不超过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次：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1. </a:t>
                </a:r>
                <a:r>
                  <a:rPr lang="zh-CN" altLang="en-US" dirty="0"/>
                  <a:t>令数组中某个数加上一个数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2. </a:t>
                </a:r>
                <a:r>
                  <a:rPr lang="zh-CN" altLang="en-US" dirty="0"/>
                  <a:t>求数组的前缀和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5DF1B3-7E1C-43F0-9709-5EC74DA5D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11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4B9524-9663-43F4-AE76-053087B30220}"/>
              </a:ext>
            </a:extLst>
          </p:cNvPr>
          <p:cNvSpPr txBox="1"/>
          <p:nvPr/>
        </p:nvSpPr>
        <p:spPr>
          <a:xfrm>
            <a:off x="2256817" y="2090172"/>
            <a:ext cx="7678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比赛开始三小时</a:t>
            </a:r>
          </a:p>
        </p:txBody>
      </p:sp>
    </p:spTree>
    <p:extLst>
      <p:ext uri="{BB962C8B-B14F-4D97-AF65-F5344CB8AC3E}">
        <p14:creationId xmlns:p14="http://schemas.microsoft.com/office/powerpoint/2010/main" val="2373669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A6CD7F6-8D7E-48B7-8DE4-F23495078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39" y="0"/>
            <a:ext cx="7487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50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DCF00-B74D-41B9-BA3F-C1CE5875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582"/>
            <a:ext cx="10515600" cy="1491507"/>
          </a:xfrm>
        </p:spPr>
        <p:txBody>
          <a:bodyPr/>
          <a:lstStyle/>
          <a:p>
            <a:r>
              <a:rPr lang="zh-CN" altLang="en-US"/>
              <a:t>给出</a:t>
            </a:r>
            <a:r>
              <a:rPr lang="en-US" altLang="zh-CN"/>
              <a:t>n</a:t>
            </a:r>
            <a:r>
              <a:rPr lang="zh-CN" altLang="en-US"/>
              <a:t>个矩形，可能相互重叠。有两条无限长的水平线，问最多能覆盖几个矩形？一个矩形被两条线同时覆盖只计算一次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B6BF61-0A09-4AD2-BF48-49CFDD2BB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87" y="2170547"/>
            <a:ext cx="10561825" cy="31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20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97C4A-48DC-4C10-8E38-C6581CB9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如果要区间修改</a:t>
            </a:r>
            <a:r>
              <a:rPr lang="en-US" altLang="zh-CN" dirty="0"/>
              <a:t>/</a:t>
            </a:r>
            <a:r>
              <a:rPr lang="zh-CN" altLang="en-US" dirty="0"/>
              <a:t>区间查询怎么办？</a:t>
            </a:r>
          </a:p>
        </p:txBody>
      </p:sp>
    </p:spTree>
    <p:extLst>
      <p:ext uri="{BB962C8B-B14F-4D97-AF65-F5344CB8AC3E}">
        <p14:creationId xmlns:p14="http://schemas.microsoft.com/office/powerpoint/2010/main" val="1052887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D525-A7BF-4CDC-ACF6-8354CA70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简单起见我们从单点修改</a:t>
            </a:r>
            <a:r>
              <a:rPr lang="en-US" altLang="zh-CN" dirty="0"/>
              <a:t>/</a:t>
            </a:r>
            <a:r>
              <a:rPr lang="zh-CN" altLang="en-US" dirty="0"/>
              <a:t>区间查询开始</a:t>
            </a:r>
          </a:p>
        </p:txBody>
      </p:sp>
    </p:spTree>
    <p:extLst>
      <p:ext uri="{BB962C8B-B14F-4D97-AF65-F5344CB8AC3E}">
        <p14:creationId xmlns:p14="http://schemas.microsoft.com/office/powerpoint/2010/main" val="2209754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AA5DA-57D1-48F2-9E90-9EE23182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</a:t>
            </a:r>
            <a:r>
              <a:rPr lang="en-US" altLang="zh-CN" dirty="0"/>
              <a:t>&amp;</a:t>
            </a:r>
            <a:r>
              <a:rPr lang="zh-CN" altLang="en-US" dirty="0"/>
              <a:t>原理 以区间求和为例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112D40-3C6B-43C0-8FFB-67D5FEEA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47" y="1690688"/>
            <a:ext cx="10161905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52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594A7-AAFA-42ED-BA6F-19E8EBAD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定义节点，辅助数组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A104DC-E296-46D7-94B0-86250E429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04" y="1571856"/>
            <a:ext cx="5512853" cy="45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4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20EC0-F55B-42D0-87F7-4E528A0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E393E-892C-4139-BBB6-4E4B113BB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295"/>
          </a:xfrm>
        </p:spPr>
        <p:txBody>
          <a:bodyPr/>
          <a:lstStyle/>
          <a:p>
            <a:r>
              <a:rPr lang="zh-CN" altLang="en-US" dirty="0"/>
              <a:t>给树上的节点标号！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节点</a:t>
            </a:r>
            <a:r>
              <a:rPr lang="en-US" altLang="zh-CN" dirty="0"/>
              <a:t>rt</a:t>
            </a:r>
            <a:r>
              <a:rPr lang="zh-CN" altLang="en-US" dirty="0"/>
              <a:t>的左儿子</a:t>
            </a:r>
            <a:r>
              <a:rPr lang="en-US" altLang="zh-CN" dirty="0"/>
              <a:t>rt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，右儿子</a:t>
            </a:r>
            <a:r>
              <a:rPr lang="en-US" altLang="zh-CN" dirty="0"/>
              <a:t>rt</a:t>
            </a:r>
            <a:r>
              <a:rPr lang="zh-CN" altLang="en-US" dirty="0"/>
              <a:t>*</a:t>
            </a:r>
            <a:r>
              <a:rPr lang="en-US" altLang="zh-CN" dirty="0"/>
              <a:t>2+1</a:t>
            </a:r>
            <a:r>
              <a:rPr lang="zh-CN" altLang="en-US" dirty="0"/>
              <a:t>，一般写成</a:t>
            </a:r>
            <a:r>
              <a:rPr lang="en-US" altLang="zh-CN" dirty="0"/>
              <a:t>rt&lt;&lt;1 , rt&lt;&lt;1|1;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DAB698-DBAD-42B2-AC1C-CA465B94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77920"/>
            <a:ext cx="3439160" cy="29975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884425-B10A-4387-A29F-C01BDC7762FD}"/>
              </a:ext>
            </a:extLst>
          </p:cNvPr>
          <p:cNvSpPr txBox="1"/>
          <p:nvPr/>
        </p:nvSpPr>
        <p:spPr>
          <a:xfrm>
            <a:off x="6649720" y="6282429"/>
            <a:ext cx="470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这里将懒惰标记命名为</a:t>
            </a:r>
            <a:r>
              <a:rPr lang="en-US" altLang="zh-CN" dirty="0"/>
              <a:t>add</a:t>
            </a:r>
            <a:r>
              <a:rPr lang="zh-CN" altLang="en-US" dirty="0"/>
              <a:t>了，不太合适</a:t>
            </a:r>
          </a:p>
        </p:txBody>
      </p:sp>
    </p:spTree>
    <p:extLst>
      <p:ext uri="{BB962C8B-B14F-4D97-AF65-F5344CB8AC3E}">
        <p14:creationId xmlns:p14="http://schemas.microsoft.com/office/powerpoint/2010/main" val="932080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9150E-6C43-4820-972C-6D3120C7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5</a:t>
            </a:r>
            <a:r>
              <a:rPr lang="zh-CN" altLang="en-US" dirty="0"/>
              <a:t>号节点？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D72329F-92DF-4EA3-A61E-DDEF44B1D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47" y="2001294"/>
            <a:ext cx="10161905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8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E4B1F-7EB3-4E47-B96D-DEDE748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[2,7]</a:t>
            </a:r>
            <a:r>
              <a:rPr lang="zh-CN" altLang="en-US" dirty="0"/>
              <a:t>区间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078F1F-3685-473C-BD3D-A6E3523A4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47" y="1429000"/>
            <a:ext cx="10161905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9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E1E2-483C-4A41-B499-32498294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A1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9ACBB-653F-4DF1-A6E9-2A8F6CF1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/>
              <a:t>？直接模拟</a:t>
            </a:r>
            <a:endParaRPr lang="en-US" altLang="zh-CN"/>
          </a:p>
          <a:p>
            <a:pPr lvl="1"/>
            <a:r>
              <a:rPr lang="zh-CN" altLang="en-US"/>
              <a:t>前缀</a:t>
            </a:r>
            <a:r>
              <a:rPr lang="zh-CN" altLang="en-US" dirty="0"/>
              <a:t>和原本是个很好的解决方法</a:t>
            </a:r>
            <a:endParaRPr lang="en-US" altLang="zh-CN" dirty="0"/>
          </a:p>
          <a:p>
            <a:pPr lvl="1"/>
            <a:r>
              <a:rPr lang="zh-CN" altLang="en-US" dirty="0"/>
              <a:t>但要满足修改的话，修改和查询必有一个退化到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该怎么办呢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8798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0AADC4-2F82-4446-BBAB-1662035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99" y="2123367"/>
            <a:ext cx="6437001" cy="40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04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4503B-2666-4EA6-B88A-51492221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了解了查询，区间修改是一样的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7F6279-EAFA-42F8-A55A-21BA6BFB4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47" y="2001294"/>
            <a:ext cx="10161905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39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3FA1-64C0-4BEF-A7FE-E2617BB1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但是为了修改节约时间，需要有懒惰标记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08BE2-0766-4808-B89A-B7D5D64E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lazy[rt],rt</a:t>
            </a:r>
            <a:r>
              <a:rPr lang="zh-CN" altLang="en-US" dirty="0"/>
              <a:t>是节点的编号，不是数组的下标</a:t>
            </a:r>
            <a:endParaRPr lang="en-US" altLang="zh-CN" dirty="0"/>
          </a:p>
          <a:p>
            <a:r>
              <a:rPr lang="zh-CN" altLang="en-US" dirty="0"/>
              <a:t>表示以</a:t>
            </a:r>
            <a:r>
              <a:rPr lang="en-US" altLang="zh-CN" dirty="0"/>
              <a:t>rt</a:t>
            </a:r>
            <a:r>
              <a:rPr lang="zh-CN" altLang="en-US" dirty="0"/>
              <a:t>为根的子树都还必须加上</a:t>
            </a:r>
            <a:r>
              <a:rPr lang="en-US" altLang="zh-CN" dirty="0"/>
              <a:t>lazy[rt]</a:t>
            </a:r>
            <a:r>
              <a:rPr lang="zh-CN" altLang="en-US" dirty="0"/>
              <a:t>的值（根据情况确定是加还是别的什么操作）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之后，当对这个节点的子节点操作的时候，需要将懒惰标记下移</a:t>
            </a:r>
          </a:p>
        </p:txBody>
      </p:sp>
    </p:spTree>
    <p:extLst>
      <p:ext uri="{BB962C8B-B14F-4D97-AF65-F5344CB8AC3E}">
        <p14:creationId xmlns:p14="http://schemas.microsoft.com/office/powerpoint/2010/main" val="3521268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AC3963A-C2BC-4A79-9E9B-61C3BB1A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81" y="1169411"/>
            <a:ext cx="6968038" cy="16042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BDB33E-3F32-427F-974C-E72357BD3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65" y="3429000"/>
            <a:ext cx="6288270" cy="32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3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EE121A6-57AE-4503-B627-62478BE3D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53" y="904050"/>
            <a:ext cx="7622493" cy="50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69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4B9524-9663-43F4-AE76-053087B30220}"/>
              </a:ext>
            </a:extLst>
          </p:cNvPr>
          <p:cNvSpPr txBox="1"/>
          <p:nvPr/>
        </p:nvSpPr>
        <p:spPr>
          <a:xfrm>
            <a:off x="2574587" y="1905506"/>
            <a:ext cx="70428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时间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比赛前一周</a:t>
            </a:r>
          </a:p>
        </p:txBody>
      </p:sp>
    </p:spTree>
    <p:extLst>
      <p:ext uri="{BB962C8B-B14F-4D97-AF65-F5344CB8AC3E}">
        <p14:creationId xmlns:p14="http://schemas.microsoft.com/office/powerpoint/2010/main" val="1507964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E74FE2-7AF2-4268-B985-B1673BAFB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86" y="1119053"/>
            <a:ext cx="6771428" cy="29333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4BD713-052A-49AD-A302-E8444A0A871D}"/>
              </a:ext>
            </a:extLst>
          </p:cNvPr>
          <p:cNvSpPr txBox="1"/>
          <p:nvPr/>
        </p:nvSpPr>
        <p:spPr>
          <a:xfrm>
            <a:off x="2164080" y="4734560"/>
            <a:ext cx="857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https://www.luogu.org/problemnew/show/P3372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9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DC45C-28D8-4A57-88F3-A6E5D892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树状数组</a:t>
            </a:r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zh-CN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原理</a:t>
            </a:r>
            <a:endParaRPr lang="zh-CN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36201F-A8A2-4900-BDA3-FF4EBBCC3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72" y="1825626"/>
            <a:ext cx="9833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6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24EBA-F935-46E5-B747-394F2794C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2" y="939057"/>
            <a:ext cx="4424464" cy="1325563"/>
          </a:xfrm>
        </p:spPr>
        <p:txBody>
          <a:bodyPr/>
          <a:lstStyle/>
          <a:p>
            <a:r>
              <a:rPr lang="zh-CN" altLang="en-US"/>
              <a:t>树状数组</a:t>
            </a:r>
            <a:r>
              <a:rPr lang="en-US" altLang="zh-CN"/>
              <a:t>&amp;</a:t>
            </a:r>
            <a:r>
              <a:rPr lang="zh-CN" altLang="en-US"/>
              <a:t>原理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821C9-DD04-47FC-98BC-EC84FFE9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38" y="486383"/>
            <a:ext cx="6299125" cy="27231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D5D91C-2208-4240-AF48-7F25B29CFDBA}"/>
              </a:ext>
            </a:extLst>
          </p:cNvPr>
          <p:cNvSpPr txBox="1"/>
          <p:nvPr/>
        </p:nvSpPr>
        <p:spPr>
          <a:xfrm>
            <a:off x="363224" y="3507370"/>
            <a:ext cx="5438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</a:t>
            </a:r>
            <a:r>
              <a:rPr lang="en-US" altLang="zh-CN"/>
              <a:t>A</a:t>
            </a:r>
            <a:r>
              <a:rPr lang="zh-CN" altLang="en-US"/>
              <a:t>表示原数组 </a:t>
            </a:r>
            <a:r>
              <a:rPr lang="en-US" altLang="zh-CN"/>
              <a:t>B</a:t>
            </a:r>
            <a:r>
              <a:rPr lang="zh-CN" altLang="en-US"/>
              <a:t>表示</a:t>
            </a:r>
            <a:r>
              <a:rPr lang="en-US" altLang="zh-CN"/>
              <a:t>A</a:t>
            </a:r>
            <a:r>
              <a:rPr lang="zh-CN" altLang="en-US"/>
              <a:t>上建立的树状数组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B[1] = A[1]</a:t>
            </a:r>
          </a:p>
          <a:p>
            <a:r>
              <a:rPr lang="en-US" altLang="zh-CN"/>
              <a:t>B[2] = A[1]+A[2]</a:t>
            </a:r>
          </a:p>
          <a:p>
            <a:r>
              <a:rPr lang="en-US" altLang="zh-CN"/>
              <a:t>B[3] = A[3]</a:t>
            </a:r>
          </a:p>
          <a:p>
            <a:r>
              <a:rPr lang="en-US" altLang="zh-CN"/>
              <a:t>B[4] = A[1]+A[2]+A[3]+A[4]</a:t>
            </a:r>
          </a:p>
          <a:p>
            <a:r>
              <a:rPr lang="en-US" altLang="zh-CN"/>
              <a:t>B[5] = A[5]</a:t>
            </a:r>
          </a:p>
          <a:p>
            <a:r>
              <a:rPr lang="en-US" altLang="zh-CN"/>
              <a:t>B[6] = A[5]+A[6]</a:t>
            </a:r>
          </a:p>
          <a:p>
            <a:r>
              <a:rPr lang="en-US" altLang="zh-CN"/>
              <a:t>B[7] = A[7]</a:t>
            </a:r>
          </a:p>
          <a:p>
            <a:r>
              <a:rPr lang="en-US" altLang="zh-CN"/>
              <a:t>B[8] = A[1]+A[2]+A[3]+A[4] ]+A[2]+A[3]+A[4] ]+A[2]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31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1D124-01FD-44C6-B5CF-0C60826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  <a:r>
              <a:rPr lang="en-US" altLang="zh-CN" dirty="0"/>
              <a:t>&amp;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582F0-6EBD-41E4-8E72-BF318A1D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如何求和？</a:t>
            </a:r>
            <a:endParaRPr lang="en-US" altLang="zh-CN" dirty="0"/>
          </a:p>
          <a:p>
            <a:r>
              <a:rPr lang="zh-CN" altLang="en-US" dirty="0"/>
              <a:t>二进制表示一个数，得到一串（</a:t>
            </a:r>
            <a:r>
              <a:rPr lang="en-US" altLang="zh-CN" dirty="0"/>
              <a:t>10101001010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比如要求前</a:t>
            </a:r>
            <a:r>
              <a:rPr lang="en-US" altLang="zh-CN" dirty="0"/>
              <a:t>19</a:t>
            </a:r>
            <a:r>
              <a:rPr lang="zh-CN" altLang="en-US" dirty="0"/>
              <a:t>项的和 </a:t>
            </a:r>
            <a:r>
              <a:rPr lang="en-US" altLang="zh-CN" dirty="0"/>
              <a:t>19 = 16+2+1 </a:t>
            </a:r>
          </a:p>
          <a:p>
            <a:r>
              <a:rPr lang="zh-CN" altLang="en-US" dirty="0"/>
              <a:t>把答案加上</a:t>
            </a:r>
            <a:r>
              <a:rPr lang="en-US" altLang="zh-CN" dirty="0"/>
              <a:t>B[19] = A[19]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19</a:t>
            </a:r>
            <a:r>
              <a:rPr lang="zh-CN" altLang="en-US" dirty="0"/>
              <a:t>的二进制种最后一位</a:t>
            </a:r>
            <a:r>
              <a:rPr lang="en-US" altLang="zh-CN" dirty="0"/>
              <a:t>1</a:t>
            </a:r>
            <a:r>
              <a:rPr lang="zh-CN" altLang="en-US" dirty="0"/>
              <a:t>去掉 </a:t>
            </a:r>
            <a:r>
              <a:rPr lang="en-US" altLang="zh-CN" dirty="0"/>
              <a:t>=18</a:t>
            </a:r>
          </a:p>
          <a:p>
            <a:r>
              <a:rPr lang="en-US" altLang="zh-CN" dirty="0"/>
              <a:t>+B[18] = A[18]+A[17]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18</a:t>
            </a:r>
            <a:r>
              <a:rPr lang="zh-CN" altLang="en-US" dirty="0"/>
              <a:t>的二进制种最后一位</a:t>
            </a:r>
            <a:r>
              <a:rPr lang="en-US" altLang="zh-CN" dirty="0"/>
              <a:t>1</a:t>
            </a:r>
            <a:r>
              <a:rPr lang="zh-CN" altLang="en-US" dirty="0"/>
              <a:t>去掉 </a:t>
            </a:r>
            <a:r>
              <a:rPr lang="en-US" altLang="zh-CN" dirty="0"/>
              <a:t>=16</a:t>
            </a:r>
          </a:p>
          <a:p>
            <a:r>
              <a:rPr lang="en-US" altLang="zh-CN" dirty="0"/>
              <a:t>+B[16] = sum(A[1],A[16])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16</a:t>
            </a:r>
            <a:r>
              <a:rPr lang="zh-CN" altLang="en-US" dirty="0"/>
              <a:t>的二进制种最后一位</a:t>
            </a:r>
            <a:r>
              <a:rPr lang="en-US" altLang="zh-CN" dirty="0"/>
              <a:t>1</a:t>
            </a:r>
            <a:r>
              <a:rPr lang="zh-CN" altLang="en-US" dirty="0"/>
              <a:t>去掉 </a:t>
            </a:r>
            <a:r>
              <a:rPr lang="en-US" altLang="zh-CN" dirty="0"/>
              <a:t>=0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19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42FBB-3803-4B65-A808-199AE0E8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  <a:r>
              <a:rPr lang="en-US" altLang="zh-CN" dirty="0"/>
              <a:t>&amp;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C5D5B-A883-462B-A56E-949253944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如何更新？</a:t>
            </a:r>
            <a:endParaRPr lang="en-US" altLang="zh-CN" dirty="0"/>
          </a:p>
          <a:p>
            <a:r>
              <a:rPr lang="zh-CN" altLang="en-US" dirty="0"/>
              <a:t>更新当前位置</a:t>
            </a:r>
            <a:endParaRPr lang="en-US" altLang="zh-CN" dirty="0"/>
          </a:p>
          <a:p>
            <a:r>
              <a:rPr lang="zh-CN" altLang="en-US" dirty="0"/>
              <a:t>观察当前位置的二进制表示，还是最后一个</a:t>
            </a:r>
            <a:r>
              <a:rPr lang="en-US" altLang="zh-CN" dirty="0"/>
              <a:t>1</a:t>
            </a:r>
            <a:r>
              <a:rPr lang="zh-CN" altLang="en-US" dirty="0"/>
              <a:t>的位置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45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8ADF-E918-4052-A3AD-D456D02A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树状数组</a:t>
            </a:r>
            <a:r>
              <a:rPr lang="en-US" altLang="zh-CN" dirty="0"/>
              <a:t>&amp;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D194C-1689-4333-BCC2-B71F4F50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如何获取当前数字的最后一位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 err="1"/>
              <a:t>lowbit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= x&amp;-x</a:t>
            </a:r>
          </a:p>
          <a:p>
            <a:endParaRPr lang="en-US" altLang="zh-CN" dirty="0"/>
          </a:p>
          <a:p>
            <a:r>
              <a:rPr lang="zh-CN" altLang="en-US" dirty="0"/>
              <a:t>为什么可以呢？</a:t>
            </a:r>
            <a:endParaRPr lang="en-US" altLang="zh-CN" dirty="0"/>
          </a:p>
          <a:p>
            <a:r>
              <a:rPr lang="zh-CN" altLang="en-US" dirty="0"/>
              <a:t>原码</a:t>
            </a:r>
            <a:r>
              <a:rPr lang="en-US" altLang="zh-CN" dirty="0"/>
              <a:t>/</a:t>
            </a:r>
            <a:r>
              <a:rPr lang="zh-CN" altLang="en-US" dirty="0"/>
              <a:t>反码</a:t>
            </a:r>
            <a:r>
              <a:rPr lang="en-US" altLang="zh-CN" dirty="0"/>
              <a:t>/</a:t>
            </a:r>
            <a:r>
              <a:rPr lang="zh-CN" altLang="en-US" dirty="0"/>
              <a:t>补码以及他们之间的奇妙关系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745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1109</Words>
  <Application>Microsoft Office PowerPoint</Application>
  <PresentationFormat>宽屏</PresentationFormat>
  <Paragraphs>127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等线</vt:lpstr>
      <vt:lpstr>等线 Light</vt:lpstr>
      <vt:lpstr>Arial</vt:lpstr>
      <vt:lpstr>Cambria Math</vt:lpstr>
      <vt:lpstr>Office 主题​​</vt:lpstr>
      <vt:lpstr>树状数组与线段树</vt:lpstr>
      <vt:lpstr>计划：</vt:lpstr>
      <vt:lpstr>Q1</vt:lpstr>
      <vt:lpstr>A1</vt:lpstr>
      <vt:lpstr>树状数组&amp;原理</vt:lpstr>
      <vt:lpstr>树状数组&amp;原理</vt:lpstr>
      <vt:lpstr>树状数组&amp;原理</vt:lpstr>
      <vt:lpstr>树状数组&amp;原理</vt:lpstr>
      <vt:lpstr>树状数组&amp;实现</vt:lpstr>
      <vt:lpstr>树状数组&amp;实现</vt:lpstr>
      <vt:lpstr>树状数组&amp;实现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偏序关系</vt:lpstr>
      <vt:lpstr>偏序关系</vt:lpstr>
      <vt:lpstr>偏序关系 例子</vt:lpstr>
      <vt:lpstr>偏序关系 二维偏序</vt:lpstr>
      <vt:lpstr>PowerPoint 演示文稿</vt:lpstr>
      <vt:lpstr>偏序关系X树状数组</vt:lpstr>
      <vt:lpstr>技巧：数据离散化</vt:lpstr>
      <vt:lpstr>PowerPoint 演示文稿</vt:lpstr>
      <vt:lpstr>PowerPoint 演示文稿</vt:lpstr>
      <vt:lpstr>偏序关系X树状数组</vt:lpstr>
      <vt:lpstr>PowerPoint 演示文稿</vt:lpstr>
      <vt:lpstr>PowerPoint 演示文稿</vt:lpstr>
      <vt:lpstr>PowerPoint 演示文稿</vt:lpstr>
      <vt:lpstr>PowerPoint 演示文稿</vt:lpstr>
      <vt:lpstr>如果要区间修改/区间查询怎么办？</vt:lpstr>
      <vt:lpstr>简单起见我们从单点修改/区间查询开始</vt:lpstr>
      <vt:lpstr>线段树&amp;原理 以区间求和为例</vt:lpstr>
      <vt:lpstr>定义节点，辅助数组</vt:lpstr>
      <vt:lpstr>建树？</vt:lpstr>
      <vt:lpstr>修改5号节点？</vt:lpstr>
      <vt:lpstr>查询[2,7]区间?</vt:lpstr>
      <vt:lpstr>PowerPoint 演示文稿</vt:lpstr>
      <vt:lpstr>了解了查询，区间修改是一样的</vt:lpstr>
      <vt:lpstr>但是为了修改节约时间，需要有懒惰标记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树状数组与线段树</dc:title>
  <dc:creator>张 焓</dc:creator>
  <cp:lastModifiedBy>张 焓</cp:lastModifiedBy>
  <cp:revision>66</cp:revision>
  <dcterms:created xsi:type="dcterms:W3CDTF">2019-03-08T01:04:59Z</dcterms:created>
  <dcterms:modified xsi:type="dcterms:W3CDTF">2019-03-08T03:37:44Z</dcterms:modified>
</cp:coreProperties>
</file>