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59" r:id="rId2"/>
    <p:sldId id="322" r:id="rId3"/>
    <p:sldId id="418" r:id="rId4"/>
    <p:sldId id="385" r:id="rId5"/>
    <p:sldId id="419" r:id="rId6"/>
    <p:sldId id="397" r:id="rId7"/>
    <p:sldId id="420" r:id="rId8"/>
    <p:sldId id="276" r:id="rId9"/>
    <p:sldId id="277" r:id="rId10"/>
    <p:sldId id="278" r:id="rId11"/>
    <p:sldId id="279" r:id="rId12"/>
    <p:sldId id="280" r:id="rId13"/>
    <p:sldId id="281" r:id="rId14"/>
    <p:sldId id="423" r:id="rId15"/>
    <p:sldId id="425" r:id="rId16"/>
    <p:sldId id="257" r:id="rId17"/>
    <p:sldId id="258" r:id="rId18"/>
    <p:sldId id="259" r:id="rId19"/>
    <p:sldId id="260" r:id="rId20"/>
    <p:sldId id="261" r:id="rId21"/>
    <p:sldId id="263" r:id="rId22"/>
    <p:sldId id="264" r:id="rId23"/>
    <p:sldId id="267" r:id="rId24"/>
    <p:sldId id="428" r:id="rId25"/>
    <p:sldId id="426" r:id="rId26"/>
    <p:sldId id="427" r:id="rId27"/>
    <p:sldId id="429" r:id="rId28"/>
    <p:sldId id="430" r:id="rId29"/>
    <p:sldId id="431" r:id="rId30"/>
    <p:sldId id="432" r:id="rId31"/>
    <p:sldId id="433" r:id="rId32"/>
    <p:sldId id="434" r:id="rId33"/>
    <p:sldId id="440" r:id="rId34"/>
    <p:sldId id="441" r:id="rId35"/>
    <p:sldId id="421" r:id="rId36"/>
    <p:sldId id="422" r:id="rId37"/>
    <p:sldId id="435" r:id="rId38"/>
    <p:sldId id="436" r:id="rId39"/>
    <p:sldId id="439" r:id="rId40"/>
    <p:sldId id="437" r:id="rId41"/>
    <p:sldId id="438" r:id="rId42"/>
  </p:sldIdLst>
  <p:sldSz cx="9144000" cy="5143500" type="screen16x9"/>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77D"/>
    <a:srgbClr val="D9D9D9"/>
    <a:srgbClr val="9F624F"/>
    <a:srgbClr val="F2C091"/>
    <a:srgbClr val="E6C1B9"/>
    <a:srgbClr val="8F847D"/>
    <a:srgbClr val="5AAD9E"/>
    <a:srgbClr val="256C81"/>
    <a:srgbClr val="F1F8F1"/>
    <a:srgbClr val="F7F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autoAdjust="0"/>
  </p:normalViewPr>
  <p:slideViewPr>
    <p:cSldViewPr>
      <p:cViewPr varScale="1">
        <p:scale>
          <a:sx n="114" d="100"/>
          <a:sy n="114" d="100"/>
        </p:scale>
        <p:origin x="730" y="86"/>
      </p:cViewPr>
      <p:guideLst>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2018/12/21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99458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7001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19134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5670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972440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E44452-409B-4462-9BFF-E32F7E7E2194}" type="slidenum">
              <a:rPr lang="zh-CN" altLang="en-US" smtClean="0"/>
              <a:t>13</a:t>
            </a:fld>
            <a:endParaRPr lang="zh-CN" altLang="en-US"/>
          </a:p>
        </p:txBody>
      </p:sp>
    </p:spTree>
    <p:extLst>
      <p:ext uri="{BB962C8B-B14F-4D97-AF65-F5344CB8AC3E}">
        <p14:creationId xmlns:p14="http://schemas.microsoft.com/office/powerpoint/2010/main" val="165190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9C55672-9005-4893-BA26-A3CFFDAB1284}" type="datetimeFigureOut">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29FA2-E7C3-4E69-A66E-B04105880939}" type="slidenum">
              <a:rPr lang="zh-CN" altLang="en-US" smtClean="0"/>
              <a:t>‹#›</a:t>
            </a:fld>
            <a:endParaRPr lang="zh-CN" altLang="en-US"/>
          </a:p>
        </p:txBody>
      </p:sp>
    </p:spTree>
    <p:extLst>
      <p:ext uri="{BB962C8B-B14F-4D97-AF65-F5344CB8AC3E}">
        <p14:creationId xmlns:p14="http://schemas.microsoft.com/office/powerpoint/2010/main" val="169064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2286"/>
            <a:ext cx="9144000" cy="513892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 id="2147483662" r:id="rId6"/>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9" name="平行四边形 2">
            <a:extLst>
              <a:ext uri="{FF2B5EF4-FFF2-40B4-BE49-F238E27FC236}">
                <a16:creationId xmlns:a16="http://schemas.microsoft.com/office/drawing/2014/main" id="{797D941D-C0B6-467B-BBA7-8B1F28D0A381}"/>
              </a:ext>
            </a:extLst>
          </p:cNvPr>
          <p:cNvSpPr/>
          <p:nvPr/>
        </p:nvSpPr>
        <p:spPr>
          <a:xfrm>
            <a:off x="0" y="1419622"/>
            <a:ext cx="2974436" cy="2389833"/>
          </a:xfrm>
          <a:custGeom>
            <a:avLst/>
            <a:gdLst>
              <a:gd name="connsiteX0" fmla="*/ 0 w 3855910"/>
              <a:gd name="connsiteY0" fmla="*/ 6532 h 1764300"/>
              <a:gd name="connsiteX1" fmla="*/ 3855910 w 3855910"/>
              <a:gd name="connsiteY1" fmla="*/ 0 h 1764300"/>
              <a:gd name="connsiteX2" fmla="*/ 3271473 w 3855910"/>
              <a:gd name="connsiteY2" fmla="*/ 1764300 h 1764300"/>
              <a:gd name="connsiteX3" fmla="*/ 0 w 3855910"/>
              <a:gd name="connsiteY3" fmla="*/ 1764300 h 1764300"/>
              <a:gd name="connsiteX4" fmla="*/ 0 w 3855910"/>
              <a:gd name="connsiteY4" fmla="*/ 6532 h 176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5910" h="1764300">
                <a:moveTo>
                  <a:pt x="0" y="6532"/>
                </a:moveTo>
                <a:lnTo>
                  <a:pt x="3855910" y="0"/>
                </a:lnTo>
                <a:lnTo>
                  <a:pt x="3271473" y="1764300"/>
                </a:lnTo>
                <a:lnTo>
                  <a:pt x="0" y="1764300"/>
                </a:lnTo>
                <a:lnTo>
                  <a:pt x="0" y="6532"/>
                </a:lnTo>
                <a:close/>
              </a:path>
            </a:pathLst>
          </a:cu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平行四边形 39">
            <a:extLst>
              <a:ext uri="{FF2B5EF4-FFF2-40B4-BE49-F238E27FC236}">
                <a16:creationId xmlns:a16="http://schemas.microsoft.com/office/drawing/2014/main" id="{4E5197EF-372F-48A3-A0E6-957B116CB3E7}"/>
              </a:ext>
            </a:extLst>
          </p:cNvPr>
          <p:cNvSpPr/>
          <p:nvPr/>
        </p:nvSpPr>
        <p:spPr>
          <a:xfrm>
            <a:off x="2699792" y="1426154"/>
            <a:ext cx="6444209" cy="2380985"/>
          </a:xfrm>
          <a:custGeom>
            <a:avLst/>
            <a:gdLst/>
            <a:ahLst/>
            <a:cxnLst/>
            <a:rect l="l" t="t" r="r" b="b"/>
            <a:pathLst>
              <a:path w="5703525" h="1757768">
                <a:moveTo>
                  <a:pt x="415097" y="0"/>
                </a:moveTo>
                <a:lnTo>
                  <a:pt x="5703525" y="0"/>
                </a:lnTo>
                <a:lnTo>
                  <a:pt x="5703525" y="1757768"/>
                </a:lnTo>
                <a:lnTo>
                  <a:pt x="0" y="1757768"/>
                </a:lnTo>
                <a:close/>
              </a:path>
            </a:pathLst>
          </a:cu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a:extLst>
              <a:ext uri="{FF2B5EF4-FFF2-40B4-BE49-F238E27FC236}">
                <a16:creationId xmlns:a16="http://schemas.microsoft.com/office/drawing/2014/main" id="{A675ED8D-17BD-4615-9ADC-F9D12E8AD9B2}"/>
              </a:ext>
            </a:extLst>
          </p:cNvPr>
          <p:cNvGrpSpPr/>
          <p:nvPr/>
        </p:nvGrpSpPr>
        <p:grpSpPr>
          <a:xfrm>
            <a:off x="4407091" y="1564870"/>
            <a:ext cx="1046460" cy="1046460"/>
            <a:chOff x="1677608" y="2996952"/>
            <a:chExt cx="1395643" cy="1395643"/>
          </a:xfrm>
        </p:grpSpPr>
        <p:sp>
          <p:nvSpPr>
            <p:cNvPr id="30" name="Oval 60">
              <a:extLst>
                <a:ext uri="{FF2B5EF4-FFF2-40B4-BE49-F238E27FC236}">
                  <a16:creationId xmlns:a16="http://schemas.microsoft.com/office/drawing/2014/main" id="{FE41B7F5-10DE-4CF8-857E-73FC3A35ECAC}"/>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1" name="Oval 29">
              <a:extLst>
                <a:ext uri="{FF2B5EF4-FFF2-40B4-BE49-F238E27FC236}">
                  <a16:creationId xmlns:a16="http://schemas.microsoft.com/office/drawing/2014/main" id="{77088632-0F2C-4A1C-99EF-208E939EBF34}"/>
                </a:ext>
              </a:extLst>
            </p:cNvPr>
            <p:cNvSpPr>
              <a:spLocks noChangeAspect="1"/>
            </p:cNvSpPr>
            <p:nvPr/>
          </p:nvSpPr>
          <p:spPr>
            <a:xfrm>
              <a:off x="1850114" y="3169458"/>
              <a:ext cx="1050631" cy="1050631"/>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32" name="TextBox 11">
            <a:extLst>
              <a:ext uri="{FF2B5EF4-FFF2-40B4-BE49-F238E27FC236}">
                <a16:creationId xmlns:a16="http://schemas.microsoft.com/office/drawing/2014/main" id="{80B3F700-BA3B-40DF-A66E-401074D7AC9E}"/>
              </a:ext>
            </a:extLst>
          </p:cNvPr>
          <p:cNvSpPr txBox="1"/>
          <p:nvPr/>
        </p:nvSpPr>
        <p:spPr>
          <a:xfrm flipH="1">
            <a:off x="4815321" y="1708887"/>
            <a:ext cx="269960" cy="830997"/>
          </a:xfrm>
          <a:prstGeom prst="rect">
            <a:avLst/>
          </a:prstGeom>
          <a:noFill/>
        </p:spPr>
        <p:txBody>
          <a:bodyPr wrap="square" rtlCol="0">
            <a:spAutoFit/>
          </a:bodyPr>
          <a:lstStyle/>
          <a:p>
            <a:pPr algn="ctr"/>
            <a:r>
              <a:rPr lang="en-US" sz="4800" b="1" dirty="0">
                <a:solidFill>
                  <a:schemeClr val="bg1"/>
                </a:solidFill>
                <a:cs typeface="+mn-ea"/>
                <a:sym typeface="+mn-lt"/>
              </a:rPr>
              <a:t>A</a:t>
            </a:r>
            <a:endParaRPr lang="id-ID" sz="4800" b="1" dirty="0">
              <a:solidFill>
                <a:schemeClr val="bg1"/>
              </a:solidFill>
              <a:cs typeface="+mn-ea"/>
              <a:sym typeface="+mn-lt"/>
            </a:endParaRPr>
          </a:p>
        </p:txBody>
      </p:sp>
      <p:grpSp>
        <p:nvGrpSpPr>
          <p:cNvPr id="33" name="组合 32">
            <a:extLst>
              <a:ext uri="{FF2B5EF4-FFF2-40B4-BE49-F238E27FC236}">
                <a16:creationId xmlns:a16="http://schemas.microsoft.com/office/drawing/2014/main" id="{A6C216C7-57DC-4B69-8351-057505C6B362}"/>
              </a:ext>
            </a:extLst>
          </p:cNvPr>
          <p:cNvGrpSpPr/>
          <p:nvPr/>
        </p:nvGrpSpPr>
        <p:grpSpPr>
          <a:xfrm>
            <a:off x="5342476" y="1583668"/>
            <a:ext cx="1046460" cy="1046460"/>
            <a:chOff x="1677608" y="2996952"/>
            <a:chExt cx="1395643" cy="1395643"/>
          </a:xfrm>
        </p:grpSpPr>
        <p:sp>
          <p:nvSpPr>
            <p:cNvPr id="34" name="Oval 60">
              <a:extLst>
                <a:ext uri="{FF2B5EF4-FFF2-40B4-BE49-F238E27FC236}">
                  <a16:creationId xmlns:a16="http://schemas.microsoft.com/office/drawing/2014/main" id="{191249E9-36AE-4C29-9CA7-4CBFF83D3B6E}"/>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5" name="Oval 29">
              <a:extLst>
                <a:ext uri="{FF2B5EF4-FFF2-40B4-BE49-F238E27FC236}">
                  <a16:creationId xmlns:a16="http://schemas.microsoft.com/office/drawing/2014/main" id="{7B3E7002-7FDF-4385-B883-0C2D94179629}"/>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36" name="TextBox 15">
            <a:extLst>
              <a:ext uri="{FF2B5EF4-FFF2-40B4-BE49-F238E27FC236}">
                <a16:creationId xmlns:a16="http://schemas.microsoft.com/office/drawing/2014/main" id="{76ED56D9-BD45-4DA0-BF3F-3DFF6BA1182B}"/>
              </a:ext>
            </a:extLst>
          </p:cNvPr>
          <p:cNvSpPr txBox="1"/>
          <p:nvPr/>
        </p:nvSpPr>
        <p:spPr>
          <a:xfrm flipH="1">
            <a:off x="5730724" y="1708886"/>
            <a:ext cx="269960" cy="830997"/>
          </a:xfrm>
          <a:prstGeom prst="rect">
            <a:avLst/>
          </a:prstGeom>
          <a:noFill/>
        </p:spPr>
        <p:txBody>
          <a:bodyPr wrap="square" rtlCol="0">
            <a:spAutoFit/>
          </a:bodyPr>
          <a:lstStyle/>
          <a:p>
            <a:pPr algn="ctr"/>
            <a:r>
              <a:rPr lang="en-US" sz="4800" b="1" dirty="0">
                <a:solidFill>
                  <a:schemeClr val="bg1"/>
                </a:solidFill>
                <a:cs typeface="+mn-ea"/>
                <a:sym typeface="+mn-lt"/>
              </a:rPr>
              <a:t>C</a:t>
            </a:r>
            <a:endParaRPr lang="id-ID" sz="4800" b="1" dirty="0">
              <a:solidFill>
                <a:schemeClr val="bg1"/>
              </a:solidFill>
              <a:cs typeface="+mn-ea"/>
              <a:sym typeface="+mn-lt"/>
            </a:endParaRPr>
          </a:p>
        </p:txBody>
      </p:sp>
      <p:grpSp>
        <p:nvGrpSpPr>
          <p:cNvPr id="39" name="组合 38">
            <a:extLst>
              <a:ext uri="{FF2B5EF4-FFF2-40B4-BE49-F238E27FC236}">
                <a16:creationId xmlns:a16="http://schemas.microsoft.com/office/drawing/2014/main" id="{218EA280-E945-4131-8546-6F120C868AF4}"/>
              </a:ext>
            </a:extLst>
          </p:cNvPr>
          <p:cNvGrpSpPr/>
          <p:nvPr/>
        </p:nvGrpSpPr>
        <p:grpSpPr>
          <a:xfrm>
            <a:off x="6260339" y="1583668"/>
            <a:ext cx="1046460" cy="1046460"/>
            <a:chOff x="1677608" y="2996952"/>
            <a:chExt cx="1395643" cy="1395643"/>
          </a:xfrm>
        </p:grpSpPr>
        <p:sp>
          <p:nvSpPr>
            <p:cNvPr id="40" name="Oval 60">
              <a:extLst>
                <a:ext uri="{FF2B5EF4-FFF2-40B4-BE49-F238E27FC236}">
                  <a16:creationId xmlns:a16="http://schemas.microsoft.com/office/drawing/2014/main" id="{D4E29252-5C7F-4C50-9CCD-0CB0377F0F20}"/>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41" name="Oval 29">
              <a:extLst>
                <a:ext uri="{FF2B5EF4-FFF2-40B4-BE49-F238E27FC236}">
                  <a16:creationId xmlns:a16="http://schemas.microsoft.com/office/drawing/2014/main" id="{A875E095-DAAD-4FF8-9D64-E130D4276C60}"/>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44" name="TextBox 19">
            <a:extLst>
              <a:ext uri="{FF2B5EF4-FFF2-40B4-BE49-F238E27FC236}">
                <a16:creationId xmlns:a16="http://schemas.microsoft.com/office/drawing/2014/main" id="{F4777991-B3BC-44BB-9C3C-421E5D630718}"/>
              </a:ext>
            </a:extLst>
          </p:cNvPr>
          <p:cNvSpPr txBox="1"/>
          <p:nvPr/>
        </p:nvSpPr>
        <p:spPr>
          <a:xfrm flipH="1">
            <a:off x="6660672" y="1708887"/>
            <a:ext cx="269960" cy="830997"/>
          </a:xfrm>
          <a:prstGeom prst="rect">
            <a:avLst/>
          </a:prstGeom>
          <a:noFill/>
        </p:spPr>
        <p:txBody>
          <a:bodyPr wrap="square" rtlCol="0">
            <a:spAutoFit/>
          </a:bodyPr>
          <a:lstStyle/>
          <a:p>
            <a:pPr algn="ctr"/>
            <a:r>
              <a:rPr lang="en-US" sz="4800" b="1" dirty="0">
                <a:solidFill>
                  <a:schemeClr val="bg1"/>
                </a:solidFill>
                <a:cs typeface="+mn-ea"/>
                <a:sym typeface="+mn-lt"/>
              </a:rPr>
              <a:t>M</a:t>
            </a:r>
            <a:endParaRPr lang="id-ID" sz="4800" b="1" dirty="0">
              <a:solidFill>
                <a:schemeClr val="bg1"/>
              </a:solidFill>
              <a:cs typeface="+mn-ea"/>
              <a:sym typeface="+mn-lt"/>
            </a:endParaRPr>
          </a:p>
        </p:txBody>
      </p:sp>
      <p:sp>
        <p:nvSpPr>
          <p:cNvPr id="49" name="TextBox 7">
            <a:extLst>
              <a:ext uri="{FF2B5EF4-FFF2-40B4-BE49-F238E27FC236}">
                <a16:creationId xmlns:a16="http://schemas.microsoft.com/office/drawing/2014/main" id="{E95372A0-B73E-4EBE-B99C-0E8B04BDDE2D}"/>
              </a:ext>
            </a:extLst>
          </p:cNvPr>
          <p:cNvSpPr>
            <a:spLocks noChangeArrowheads="1"/>
          </p:cNvSpPr>
          <p:nvPr/>
        </p:nvSpPr>
        <p:spPr bwMode="auto">
          <a:xfrm>
            <a:off x="3153915" y="2818182"/>
            <a:ext cx="5622719"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800" b="1" dirty="0">
                <a:solidFill>
                  <a:schemeClr val="bg1"/>
                </a:solidFill>
                <a:cs typeface="+mn-ea"/>
                <a:sym typeface="+mn-lt"/>
              </a:rPr>
              <a:t>贪心与基础动态规划</a:t>
            </a:r>
          </a:p>
        </p:txBody>
      </p:sp>
      <p:sp>
        <p:nvSpPr>
          <p:cNvPr id="51" name="Rectangle 4">
            <a:extLst>
              <a:ext uri="{FF2B5EF4-FFF2-40B4-BE49-F238E27FC236}">
                <a16:creationId xmlns:a16="http://schemas.microsoft.com/office/drawing/2014/main" id="{466208C0-34FD-4860-88A2-05FAC3AA6FAE}"/>
              </a:ext>
            </a:extLst>
          </p:cNvPr>
          <p:cNvSpPr txBox="1">
            <a:spLocks noChangeArrowheads="1"/>
          </p:cNvSpPr>
          <p:nvPr/>
        </p:nvSpPr>
        <p:spPr bwMode="auto">
          <a:xfrm>
            <a:off x="6783569" y="4468267"/>
            <a:ext cx="1874545" cy="490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350" b="0" dirty="0">
                <a:solidFill>
                  <a:schemeClr val="tx1">
                    <a:lumMod val="50000"/>
                    <a:lumOff val="50000"/>
                  </a:schemeClr>
                </a:solidFill>
                <a:latin typeface="+mn-lt"/>
                <a:ea typeface="+mn-ea"/>
                <a:cs typeface="+mn-ea"/>
                <a:sym typeface="+mn-lt"/>
              </a:rPr>
              <a:t>王锦鸿</a:t>
            </a:r>
            <a:endParaRPr lang="zh-CN" altLang="zh-CN" sz="1350" b="0" dirty="0">
              <a:solidFill>
                <a:schemeClr val="tx1">
                  <a:lumMod val="50000"/>
                  <a:lumOff val="50000"/>
                </a:schemeClr>
              </a:solidFill>
              <a:latin typeface="+mn-lt"/>
              <a:ea typeface="+mn-ea"/>
              <a:cs typeface="+mn-ea"/>
              <a:sym typeface="+mn-lt"/>
            </a:endParaRPr>
          </a:p>
        </p:txBody>
      </p:sp>
      <p:sp>
        <p:nvSpPr>
          <p:cNvPr id="54" name="book_21831">
            <a:extLst>
              <a:ext uri="{FF2B5EF4-FFF2-40B4-BE49-F238E27FC236}">
                <a16:creationId xmlns:a16="http://schemas.microsoft.com/office/drawing/2014/main" id="{9A35498E-FC94-494B-A0F9-5130F9C38234}"/>
              </a:ext>
            </a:extLst>
          </p:cNvPr>
          <p:cNvSpPr>
            <a:spLocks noChangeAspect="1"/>
          </p:cNvSpPr>
          <p:nvPr/>
        </p:nvSpPr>
        <p:spPr bwMode="auto">
          <a:xfrm>
            <a:off x="700485" y="1966390"/>
            <a:ext cx="1279227" cy="1031187"/>
          </a:xfrm>
          <a:custGeom>
            <a:avLst/>
            <a:gdLst>
              <a:gd name="T0" fmla="*/ 611 w 726"/>
              <a:gd name="T1" fmla="*/ 402 h 586"/>
              <a:gd name="T2" fmla="*/ 397 w 726"/>
              <a:gd name="T3" fmla="*/ 434 h 586"/>
              <a:gd name="T4" fmla="*/ 397 w 726"/>
              <a:gd name="T5" fmla="*/ 359 h 586"/>
              <a:gd name="T6" fmla="*/ 611 w 726"/>
              <a:gd name="T7" fmla="*/ 328 h 586"/>
              <a:gd name="T8" fmla="*/ 397 w 726"/>
              <a:gd name="T9" fmla="*/ 359 h 586"/>
              <a:gd name="T10" fmla="*/ 397 w 726"/>
              <a:gd name="T11" fmla="*/ 252 h 586"/>
              <a:gd name="T12" fmla="*/ 504 w 726"/>
              <a:gd name="T13" fmla="*/ 283 h 586"/>
              <a:gd name="T14" fmla="*/ 504 w 726"/>
              <a:gd name="T15" fmla="*/ 169 h 586"/>
              <a:gd name="T16" fmla="*/ 397 w 726"/>
              <a:gd name="T17" fmla="*/ 200 h 586"/>
              <a:gd name="T18" fmla="*/ 504 w 726"/>
              <a:gd name="T19" fmla="*/ 169 h 586"/>
              <a:gd name="T20" fmla="*/ 611 w 726"/>
              <a:gd name="T21" fmla="*/ 507 h 586"/>
              <a:gd name="T22" fmla="*/ 397 w 726"/>
              <a:gd name="T23" fmla="*/ 476 h 586"/>
              <a:gd name="T24" fmla="*/ 726 w 726"/>
              <a:gd name="T25" fmla="*/ 65 h 586"/>
              <a:gd name="T26" fmla="*/ 354 w 726"/>
              <a:gd name="T27" fmla="*/ 585 h 586"/>
              <a:gd name="T28" fmla="*/ 351 w 726"/>
              <a:gd name="T29" fmla="*/ 585 h 586"/>
              <a:gd name="T30" fmla="*/ 0 w 726"/>
              <a:gd name="T31" fmla="*/ 65 h 586"/>
              <a:gd name="T32" fmla="*/ 31 w 726"/>
              <a:gd name="T33" fmla="*/ 0 h 586"/>
              <a:gd name="T34" fmla="*/ 726 w 726"/>
              <a:gd name="T35" fmla="*/ 65 h 586"/>
              <a:gd name="T36" fmla="*/ 689 w 726"/>
              <a:gd name="T37" fmla="*/ 307 h 586"/>
              <a:gd name="T38" fmla="*/ 663 w 726"/>
              <a:gd name="T39" fmla="*/ 344 h 586"/>
              <a:gd name="T40" fmla="*/ 699 w 726"/>
              <a:gd name="T41" fmla="*/ 344 h 586"/>
              <a:gd name="T42" fmla="*/ 62 w 726"/>
              <a:gd name="T43" fmla="*/ 103 h 586"/>
              <a:gd name="T44" fmla="*/ 323 w 726"/>
              <a:gd name="T45" fmla="*/ 547 h 586"/>
              <a:gd name="T46" fmla="*/ 323 w 726"/>
              <a:gd name="T47" fmla="*/ 97 h 586"/>
              <a:gd name="T48" fmla="*/ 62 w 726"/>
              <a:gd name="T49" fmla="*/ 39 h 586"/>
              <a:gd name="T50" fmla="*/ 62 w 726"/>
              <a:gd name="T51" fmla="*/ 103 h 586"/>
              <a:gd name="T52" fmla="*/ 47 w 726"/>
              <a:gd name="T53" fmla="*/ 518 h 586"/>
              <a:gd name="T54" fmla="*/ 182 w 726"/>
              <a:gd name="T55" fmla="*/ 548 h 586"/>
              <a:gd name="T56" fmla="*/ 636 w 726"/>
              <a:gd name="T57" fmla="*/ 548 h 586"/>
              <a:gd name="T58" fmla="*/ 600 w 726"/>
              <a:gd name="T59" fmla="*/ 103 h 586"/>
              <a:gd name="T60" fmla="*/ 562 w 726"/>
              <a:gd name="T61" fmla="*/ 252 h 586"/>
              <a:gd name="T62" fmla="*/ 524 w 726"/>
              <a:gd name="T63" fmla="*/ 103 h 586"/>
              <a:gd name="T64" fmla="*/ 354 w 726"/>
              <a:gd name="T65" fmla="*/ 548 h 586"/>
              <a:gd name="T66" fmla="*/ 298 w 726"/>
              <a:gd name="T67" fmla="*/ 150 h 586"/>
              <a:gd name="T68" fmla="*/ 105 w 726"/>
              <a:gd name="T69" fmla="*/ 86 h 586"/>
              <a:gd name="T70" fmla="*/ 95 w 726"/>
              <a:gd name="T71" fmla="*/ 116 h 586"/>
              <a:gd name="T72" fmla="*/ 298 w 726"/>
              <a:gd name="T73" fmla="*/ 150 h 586"/>
              <a:gd name="T74" fmla="*/ 105 w 726"/>
              <a:gd name="T75" fmla="*/ 169 h 586"/>
              <a:gd name="T76" fmla="*/ 288 w 726"/>
              <a:gd name="T77" fmla="*/ 263 h 586"/>
              <a:gd name="T78" fmla="*/ 298 w 726"/>
              <a:gd name="T79" fmla="*/ 317 h 586"/>
              <a:gd name="T80" fmla="*/ 95 w 726"/>
              <a:gd name="T81" fmla="*/ 282 h 586"/>
              <a:gd name="T82" fmla="*/ 298 w 726"/>
              <a:gd name="T83" fmla="*/ 317 h 586"/>
              <a:gd name="T84" fmla="*/ 105 w 726"/>
              <a:gd name="T85" fmla="*/ 336 h 586"/>
              <a:gd name="T86" fmla="*/ 288 w 726"/>
              <a:gd name="T87" fmla="*/ 430 h 586"/>
              <a:gd name="T88" fmla="*/ 298 w 726"/>
              <a:gd name="T89" fmla="*/ 475 h 586"/>
              <a:gd name="T90" fmla="*/ 95 w 726"/>
              <a:gd name="T91" fmla="*/ 440 h 586"/>
              <a:gd name="T92" fmla="*/ 298 w 726"/>
              <a:gd name="T93" fmla="*/ 475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6" h="586">
                <a:moveTo>
                  <a:pt x="397" y="402"/>
                </a:moveTo>
                <a:lnTo>
                  <a:pt x="611" y="402"/>
                </a:lnTo>
                <a:lnTo>
                  <a:pt x="611" y="434"/>
                </a:lnTo>
                <a:lnTo>
                  <a:pt x="397" y="434"/>
                </a:lnTo>
                <a:lnTo>
                  <a:pt x="397" y="402"/>
                </a:lnTo>
                <a:close/>
                <a:moveTo>
                  <a:pt x="397" y="359"/>
                </a:moveTo>
                <a:lnTo>
                  <a:pt x="611" y="359"/>
                </a:lnTo>
                <a:lnTo>
                  <a:pt x="611" y="328"/>
                </a:lnTo>
                <a:lnTo>
                  <a:pt x="397" y="328"/>
                </a:lnTo>
                <a:lnTo>
                  <a:pt x="397" y="359"/>
                </a:lnTo>
                <a:close/>
                <a:moveTo>
                  <a:pt x="504" y="252"/>
                </a:moveTo>
                <a:lnTo>
                  <a:pt x="397" y="252"/>
                </a:lnTo>
                <a:lnTo>
                  <a:pt x="397" y="283"/>
                </a:lnTo>
                <a:lnTo>
                  <a:pt x="504" y="283"/>
                </a:lnTo>
                <a:lnTo>
                  <a:pt x="504" y="252"/>
                </a:lnTo>
                <a:close/>
                <a:moveTo>
                  <a:pt x="504" y="169"/>
                </a:moveTo>
                <a:lnTo>
                  <a:pt x="397" y="169"/>
                </a:lnTo>
                <a:lnTo>
                  <a:pt x="397" y="200"/>
                </a:lnTo>
                <a:lnTo>
                  <a:pt x="504" y="200"/>
                </a:lnTo>
                <a:lnTo>
                  <a:pt x="504" y="169"/>
                </a:lnTo>
                <a:close/>
                <a:moveTo>
                  <a:pt x="397" y="507"/>
                </a:moveTo>
                <a:lnTo>
                  <a:pt x="611" y="507"/>
                </a:lnTo>
                <a:lnTo>
                  <a:pt x="611" y="476"/>
                </a:lnTo>
                <a:lnTo>
                  <a:pt x="397" y="476"/>
                </a:lnTo>
                <a:lnTo>
                  <a:pt x="397" y="507"/>
                </a:lnTo>
                <a:close/>
                <a:moveTo>
                  <a:pt x="726" y="65"/>
                </a:moveTo>
                <a:lnTo>
                  <a:pt x="726" y="585"/>
                </a:lnTo>
                <a:lnTo>
                  <a:pt x="354" y="585"/>
                </a:lnTo>
                <a:lnTo>
                  <a:pt x="354" y="586"/>
                </a:lnTo>
                <a:lnTo>
                  <a:pt x="351" y="585"/>
                </a:lnTo>
                <a:lnTo>
                  <a:pt x="0" y="585"/>
                </a:lnTo>
                <a:lnTo>
                  <a:pt x="0" y="65"/>
                </a:lnTo>
                <a:lnTo>
                  <a:pt x="31" y="65"/>
                </a:lnTo>
                <a:lnTo>
                  <a:pt x="31" y="0"/>
                </a:lnTo>
                <a:lnTo>
                  <a:pt x="326" y="65"/>
                </a:lnTo>
                <a:lnTo>
                  <a:pt x="726" y="65"/>
                </a:lnTo>
                <a:close/>
                <a:moveTo>
                  <a:pt x="699" y="307"/>
                </a:moveTo>
                <a:lnTo>
                  <a:pt x="689" y="307"/>
                </a:lnTo>
                <a:lnTo>
                  <a:pt x="663" y="307"/>
                </a:lnTo>
                <a:lnTo>
                  <a:pt x="663" y="344"/>
                </a:lnTo>
                <a:lnTo>
                  <a:pt x="689" y="344"/>
                </a:lnTo>
                <a:lnTo>
                  <a:pt x="699" y="344"/>
                </a:lnTo>
                <a:lnTo>
                  <a:pt x="699" y="307"/>
                </a:lnTo>
                <a:close/>
                <a:moveTo>
                  <a:pt x="62" y="103"/>
                </a:moveTo>
                <a:lnTo>
                  <a:pt x="62" y="490"/>
                </a:lnTo>
                <a:lnTo>
                  <a:pt x="323" y="547"/>
                </a:lnTo>
                <a:lnTo>
                  <a:pt x="323" y="103"/>
                </a:lnTo>
                <a:lnTo>
                  <a:pt x="323" y="97"/>
                </a:lnTo>
                <a:lnTo>
                  <a:pt x="182" y="65"/>
                </a:lnTo>
                <a:lnTo>
                  <a:pt x="62" y="39"/>
                </a:lnTo>
                <a:lnTo>
                  <a:pt x="62" y="65"/>
                </a:lnTo>
                <a:lnTo>
                  <a:pt x="62" y="103"/>
                </a:lnTo>
                <a:close/>
                <a:moveTo>
                  <a:pt x="182" y="548"/>
                </a:moveTo>
                <a:lnTo>
                  <a:pt x="47" y="518"/>
                </a:lnTo>
                <a:lnTo>
                  <a:pt x="47" y="548"/>
                </a:lnTo>
                <a:lnTo>
                  <a:pt x="182" y="548"/>
                </a:lnTo>
                <a:close/>
                <a:moveTo>
                  <a:pt x="354" y="548"/>
                </a:moveTo>
                <a:lnTo>
                  <a:pt x="636" y="548"/>
                </a:lnTo>
                <a:lnTo>
                  <a:pt x="636" y="103"/>
                </a:lnTo>
                <a:lnTo>
                  <a:pt x="600" y="103"/>
                </a:lnTo>
                <a:lnTo>
                  <a:pt x="600" y="287"/>
                </a:lnTo>
                <a:lnTo>
                  <a:pt x="562" y="252"/>
                </a:lnTo>
                <a:lnTo>
                  <a:pt x="524" y="287"/>
                </a:lnTo>
                <a:lnTo>
                  <a:pt x="524" y="103"/>
                </a:lnTo>
                <a:lnTo>
                  <a:pt x="354" y="103"/>
                </a:lnTo>
                <a:lnTo>
                  <a:pt x="354" y="548"/>
                </a:lnTo>
                <a:lnTo>
                  <a:pt x="354" y="548"/>
                </a:lnTo>
                <a:close/>
                <a:moveTo>
                  <a:pt x="298" y="150"/>
                </a:moveTo>
                <a:lnTo>
                  <a:pt x="155" y="103"/>
                </a:lnTo>
                <a:lnTo>
                  <a:pt x="105" y="86"/>
                </a:lnTo>
                <a:lnTo>
                  <a:pt x="99" y="103"/>
                </a:lnTo>
                <a:lnTo>
                  <a:pt x="95" y="116"/>
                </a:lnTo>
                <a:lnTo>
                  <a:pt x="288" y="180"/>
                </a:lnTo>
                <a:lnTo>
                  <a:pt x="298" y="150"/>
                </a:lnTo>
                <a:close/>
                <a:moveTo>
                  <a:pt x="298" y="234"/>
                </a:moveTo>
                <a:lnTo>
                  <a:pt x="105" y="169"/>
                </a:lnTo>
                <a:lnTo>
                  <a:pt x="95" y="199"/>
                </a:lnTo>
                <a:lnTo>
                  <a:pt x="288" y="263"/>
                </a:lnTo>
                <a:lnTo>
                  <a:pt x="298" y="234"/>
                </a:lnTo>
                <a:close/>
                <a:moveTo>
                  <a:pt x="298" y="317"/>
                </a:moveTo>
                <a:lnTo>
                  <a:pt x="105" y="253"/>
                </a:lnTo>
                <a:lnTo>
                  <a:pt x="95" y="282"/>
                </a:lnTo>
                <a:lnTo>
                  <a:pt x="288" y="347"/>
                </a:lnTo>
                <a:lnTo>
                  <a:pt x="298" y="317"/>
                </a:lnTo>
                <a:close/>
                <a:moveTo>
                  <a:pt x="298" y="401"/>
                </a:moveTo>
                <a:lnTo>
                  <a:pt x="105" y="336"/>
                </a:lnTo>
                <a:lnTo>
                  <a:pt x="95" y="366"/>
                </a:lnTo>
                <a:lnTo>
                  <a:pt x="288" y="430"/>
                </a:lnTo>
                <a:lnTo>
                  <a:pt x="298" y="401"/>
                </a:lnTo>
                <a:close/>
                <a:moveTo>
                  <a:pt x="298" y="475"/>
                </a:moveTo>
                <a:lnTo>
                  <a:pt x="105" y="410"/>
                </a:lnTo>
                <a:lnTo>
                  <a:pt x="95" y="440"/>
                </a:lnTo>
                <a:lnTo>
                  <a:pt x="288" y="504"/>
                </a:lnTo>
                <a:lnTo>
                  <a:pt x="298" y="475"/>
                </a:lnTo>
                <a:close/>
              </a:path>
            </a:pathLst>
          </a:custGeom>
          <a:solidFill>
            <a:schemeClr val="accent1"/>
          </a:solidFill>
          <a:ln>
            <a:noFill/>
          </a:ln>
          <a:effectLst>
            <a:outerShdw blurRad="50800" dist="38100" algn="l" rotWithShape="0">
              <a:prstClr val="black">
                <a:alpha val="40000"/>
              </a:prstClr>
            </a:outerShdw>
          </a:effectLst>
        </p:spPr>
        <p:txBody>
          <a:bodyPr/>
          <a:lstStyle/>
          <a:p>
            <a:endParaRPr lang="zh-CN" altLang="en-US">
              <a:cs typeface="+mn-ea"/>
              <a:sym typeface="+mn-lt"/>
            </a:endParaRPr>
          </a:p>
        </p:txBody>
      </p:sp>
      <p:grpSp>
        <p:nvGrpSpPr>
          <p:cNvPr id="56" name="组合 55">
            <a:extLst>
              <a:ext uri="{FF2B5EF4-FFF2-40B4-BE49-F238E27FC236}">
                <a16:creationId xmlns:a16="http://schemas.microsoft.com/office/drawing/2014/main" id="{59FA8B74-9A4D-42AE-B776-E79E30C51A6B}"/>
              </a:ext>
            </a:extLst>
          </p:cNvPr>
          <p:cNvGrpSpPr/>
          <p:nvPr/>
        </p:nvGrpSpPr>
        <p:grpSpPr>
          <a:xfrm>
            <a:off x="858398" y="-422670"/>
            <a:ext cx="845449" cy="845339"/>
            <a:chOff x="304800" y="673100"/>
            <a:chExt cx="4000500" cy="4000500"/>
          </a:xfrm>
          <a:effectLst>
            <a:outerShdw blurRad="444500" dist="254000" dir="8100000" algn="tr" rotWithShape="0">
              <a:prstClr val="black">
                <a:alpha val="50000"/>
              </a:prstClr>
            </a:outerShdw>
          </a:effectLst>
        </p:grpSpPr>
        <p:sp>
          <p:nvSpPr>
            <p:cNvPr id="57" name="同心圆 77">
              <a:extLst>
                <a:ext uri="{FF2B5EF4-FFF2-40B4-BE49-F238E27FC236}">
                  <a16:creationId xmlns:a16="http://schemas.microsoft.com/office/drawing/2014/main" id="{60DB3815-B82B-495B-83E4-025E596F663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8" name="椭圆 57">
              <a:extLst>
                <a:ext uri="{FF2B5EF4-FFF2-40B4-BE49-F238E27FC236}">
                  <a16:creationId xmlns:a16="http://schemas.microsoft.com/office/drawing/2014/main" id="{73D89AE7-6BBF-4AD7-9803-F837D58BD0D5}"/>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9" name="组合 58">
            <a:extLst>
              <a:ext uri="{FF2B5EF4-FFF2-40B4-BE49-F238E27FC236}">
                <a16:creationId xmlns:a16="http://schemas.microsoft.com/office/drawing/2014/main" id="{D947A7B7-D4DE-4E1D-ADC1-D44D553F7601}"/>
              </a:ext>
            </a:extLst>
          </p:cNvPr>
          <p:cNvGrpSpPr/>
          <p:nvPr/>
        </p:nvGrpSpPr>
        <p:grpSpPr>
          <a:xfrm>
            <a:off x="1891066" y="229766"/>
            <a:ext cx="491023" cy="490959"/>
            <a:chOff x="304800" y="673100"/>
            <a:chExt cx="4000500" cy="4000500"/>
          </a:xfrm>
          <a:effectLst>
            <a:outerShdw blurRad="444500" dist="254000" dir="8100000" algn="tr" rotWithShape="0">
              <a:prstClr val="black">
                <a:alpha val="50000"/>
              </a:prstClr>
            </a:outerShdw>
          </a:effectLst>
        </p:grpSpPr>
        <p:sp>
          <p:nvSpPr>
            <p:cNvPr id="60" name="同心圆 77">
              <a:extLst>
                <a:ext uri="{FF2B5EF4-FFF2-40B4-BE49-F238E27FC236}">
                  <a16:creationId xmlns:a16="http://schemas.microsoft.com/office/drawing/2014/main" id="{E51F2610-AEEB-4C5D-B254-45D1233A35F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61" name="椭圆 60">
              <a:extLst>
                <a:ext uri="{FF2B5EF4-FFF2-40B4-BE49-F238E27FC236}">
                  <a16:creationId xmlns:a16="http://schemas.microsoft.com/office/drawing/2014/main" id="{9C476A1B-1012-4161-A2CE-6F2A900EA2DB}"/>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2" name="组合 61">
            <a:extLst>
              <a:ext uri="{FF2B5EF4-FFF2-40B4-BE49-F238E27FC236}">
                <a16:creationId xmlns:a16="http://schemas.microsoft.com/office/drawing/2014/main" id="{FF58B539-471C-47D9-9CFB-AB12506C6717}"/>
              </a:ext>
            </a:extLst>
          </p:cNvPr>
          <p:cNvGrpSpPr/>
          <p:nvPr/>
        </p:nvGrpSpPr>
        <p:grpSpPr>
          <a:xfrm>
            <a:off x="2483413" y="-137796"/>
            <a:ext cx="491023" cy="490959"/>
            <a:chOff x="304800" y="673100"/>
            <a:chExt cx="4000500" cy="4000500"/>
          </a:xfrm>
          <a:effectLst>
            <a:outerShdw blurRad="444500" dist="254000" dir="8100000" algn="tr" rotWithShape="0">
              <a:prstClr val="black">
                <a:alpha val="50000"/>
              </a:prstClr>
            </a:outerShdw>
          </a:effectLst>
        </p:grpSpPr>
        <p:sp>
          <p:nvSpPr>
            <p:cNvPr id="63" name="同心圆 77">
              <a:extLst>
                <a:ext uri="{FF2B5EF4-FFF2-40B4-BE49-F238E27FC236}">
                  <a16:creationId xmlns:a16="http://schemas.microsoft.com/office/drawing/2014/main" id="{121CD192-48CF-4D46-9464-F56715E1C07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64" name="椭圆 63">
              <a:extLst>
                <a:ext uri="{FF2B5EF4-FFF2-40B4-BE49-F238E27FC236}">
                  <a16:creationId xmlns:a16="http://schemas.microsoft.com/office/drawing/2014/main" id="{50278F7A-CA3D-4A1D-997D-9F03A4082455}"/>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5" name="组合 64">
            <a:extLst>
              <a:ext uri="{FF2B5EF4-FFF2-40B4-BE49-F238E27FC236}">
                <a16:creationId xmlns:a16="http://schemas.microsoft.com/office/drawing/2014/main" id="{CE7D5B30-9007-4A47-84AB-E3CA8D8F7A67}"/>
              </a:ext>
            </a:extLst>
          </p:cNvPr>
          <p:cNvGrpSpPr/>
          <p:nvPr/>
        </p:nvGrpSpPr>
        <p:grpSpPr>
          <a:xfrm>
            <a:off x="3203848" y="158739"/>
            <a:ext cx="491023" cy="490959"/>
            <a:chOff x="304800" y="673100"/>
            <a:chExt cx="4000500" cy="4000500"/>
          </a:xfrm>
          <a:effectLst>
            <a:outerShdw blurRad="444500" dist="254000" dir="8100000" algn="tr" rotWithShape="0">
              <a:prstClr val="black">
                <a:alpha val="50000"/>
              </a:prstClr>
            </a:outerShdw>
          </a:effectLst>
        </p:grpSpPr>
        <p:sp>
          <p:nvSpPr>
            <p:cNvPr id="66" name="同心圆 77">
              <a:extLst>
                <a:ext uri="{FF2B5EF4-FFF2-40B4-BE49-F238E27FC236}">
                  <a16:creationId xmlns:a16="http://schemas.microsoft.com/office/drawing/2014/main" id="{2B6F8E65-9E31-4DBB-A004-136F3409631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67" name="椭圆 66">
              <a:extLst>
                <a:ext uri="{FF2B5EF4-FFF2-40B4-BE49-F238E27FC236}">
                  <a16:creationId xmlns:a16="http://schemas.microsoft.com/office/drawing/2014/main" id="{1A2BF0D4-3039-46FD-9CA6-152087190321}"/>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8" name="组合 67">
            <a:extLst>
              <a:ext uri="{FF2B5EF4-FFF2-40B4-BE49-F238E27FC236}">
                <a16:creationId xmlns:a16="http://schemas.microsoft.com/office/drawing/2014/main" id="{D3BAD9DA-844B-4ED1-9826-06984395117C}"/>
              </a:ext>
            </a:extLst>
          </p:cNvPr>
          <p:cNvGrpSpPr/>
          <p:nvPr/>
        </p:nvGrpSpPr>
        <p:grpSpPr>
          <a:xfrm>
            <a:off x="3920617" y="-632317"/>
            <a:ext cx="1097690" cy="1097546"/>
            <a:chOff x="304800" y="673100"/>
            <a:chExt cx="4000500" cy="4000500"/>
          </a:xfrm>
          <a:effectLst>
            <a:outerShdw blurRad="444500" dist="254000" dir="8100000" algn="tr" rotWithShape="0">
              <a:prstClr val="black">
                <a:alpha val="50000"/>
              </a:prstClr>
            </a:outerShdw>
          </a:effectLst>
        </p:grpSpPr>
        <p:sp>
          <p:nvSpPr>
            <p:cNvPr id="69" name="同心圆 77">
              <a:extLst>
                <a:ext uri="{FF2B5EF4-FFF2-40B4-BE49-F238E27FC236}">
                  <a16:creationId xmlns:a16="http://schemas.microsoft.com/office/drawing/2014/main" id="{5F42B96A-C7DF-4833-8AD3-C3BE1EEA90E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0" name="椭圆 69">
              <a:extLst>
                <a:ext uri="{FF2B5EF4-FFF2-40B4-BE49-F238E27FC236}">
                  <a16:creationId xmlns:a16="http://schemas.microsoft.com/office/drawing/2014/main" id="{67E6EF8B-8ED4-4475-BA27-E41787CBFABC}"/>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1" name="组合 70">
            <a:extLst>
              <a:ext uri="{FF2B5EF4-FFF2-40B4-BE49-F238E27FC236}">
                <a16:creationId xmlns:a16="http://schemas.microsoft.com/office/drawing/2014/main" id="{CEDA5A02-6EBB-4B2D-8163-73E833635013}"/>
              </a:ext>
            </a:extLst>
          </p:cNvPr>
          <p:cNvGrpSpPr/>
          <p:nvPr/>
        </p:nvGrpSpPr>
        <p:grpSpPr>
          <a:xfrm>
            <a:off x="5965275" y="3754842"/>
            <a:ext cx="610110" cy="610031"/>
            <a:chOff x="304800" y="673100"/>
            <a:chExt cx="4000500" cy="4000500"/>
          </a:xfrm>
          <a:effectLst>
            <a:outerShdw blurRad="444500" dist="254000" dir="8100000" algn="tr" rotWithShape="0">
              <a:prstClr val="black">
                <a:alpha val="50000"/>
              </a:prstClr>
            </a:outerShdw>
          </a:effectLst>
        </p:grpSpPr>
        <p:sp>
          <p:nvSpPr>
            <p:cNvPr id="72" name="同心圆 77">
              <a:extLst>
                <a:ext uri="{FF2B5EF4-FFF2-40B4-BE49-F238E27FC236}">
                  <a16:creationId xmlns:a16="http://schemas.microsoft.com/office/drawing/2014/main" id="{C39DF2F1-6E2D-4BA7-8AFD-9618FE0B402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3" name="椭圆 72">
              <a:extLst>
                <a:ext uri="{FF2B5EF4-FFF2-40B4-BE49-F238E27FC236}">
                  <a16:creationId xmlns:a16="http://schemas.microsoft.com/office/drawing/2014/main" id="{A3C59D4C-F3ED-40F8-B198-8496DBEA789C}"/>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4" name="组合 73">
            <a:extLst>
              <a:ext uri="{FF2B5EF4-FFF2-40B4-BE49-F238E27FC236}">
                <a16:creationId xmlns:a16="http://schemas.microsoft.com/office/drawing/2014/main" id="{7D499A3F-E597-410C-9994-81338C5047C2}"/>
              </a:ext>
            </a:extLst>
          </p:cNvPr>
          <p:cNvGrpSpPr/>
          <p:nvPr/>
        </p:nvGrpSpPr>
        <p:grpSpPr>
          <a:xfrm>
            <a:off x="7725338" y="3591360"/>
            <a:ext cx="491023" cy="490959"/>
            <a:chOff x="304800" y="673100"/>
            <a:chExt cx="4000500" cy="4000500"/>
          </a:xfrm>
          <a:effectLst>
            <a:outerShdw blurRad="444500" dist="254000" dir="8100000" algn="tr" rotWithShape="0">
              <a:prstClr val="black">
                <a:alpha val="50000"/>
              </a:prstClr>
            </a:outerShdw>
          </a:effectLst>
        </p:grpSpPr>
        <p:sp>
          <p:nvSpPr>
            <p:cNvPr id="75" name="同心圆 77">
              <a:extLst>
                <a:ext uri="{FF2B5EF4-FFF2-40B4-BE49-F238E27FC236}">
                  <a16:creationId xmlns:a16="http://schemas.microsoft.com/office/drawing/2014/main" id="{9597D5CE-5E28-49E0-B06A-EF79C4848CE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6" name="椭圆 75">
              <a:extLst>
                <a:ext uri="{FF2B5EF4-FFF2-40B4-BE49-F238E27FC236}">
                  <a16:creationId xmlns:a16="http://schemas.microsoft.com/office/drawing/2014/main" id="{59930065-C6CB-4454-A56C-1EA2180B8336}"/>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7" name="组合 76">
            <a:extLst>
              <a:ext uri="{FF2B5EF4-FFF2-40B4-BE49-F238E27FC236}">
                <a16:creationId xmlns:a16="http://schemas.microsoft.com/office/drawing/2014/main" id="{4C204813-233B-413F-9EAB-64E512E099DD}"/>
              </a:ext>
            </a:extLst>
          </p:cNvPr>
          <p:cNvGrpSpPr/>
          <p:nvPr/>
        </p:nvGrpSpPr>
        <p:grpSpPr>
          <a:xfrm>
            <a:off x="7104970" y="3917511"/>
            <a:ext cx="491023" cy="490959"/>
            <a:chOff x="304800" y="673100"/>
            <a:chExt cx="4000500" cy="4000500"/>
          </a:xfrm>
          <a:effectLst>
            <a:outerShdw blurRad="444500" dist="254000" dir="8100000" algn="tr" rotWithShape="0">
              <a:prstClr val="black">
                <a:alpha val="50000"/>
              </a:prstClr>
            </a:outerShdw>
          </a:effectLst>
        </p:grpSpPr>
        <p:sp>
          <p:nvSpPr>
            <p:cNvPr id="78" name="同心圆 77">
              <a:extLst>
                <a:ext uri="{FF2B5EF4-FFF2-40B4-BE49-F238E27FC236}">
                  <a16:creationId xmlns:a16="http://schemas.microsoft.com/office/drawing/2014/main" id="{4A4C90C3-C776-4E58-97BD-854CA6217D9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9" name="椭圆 78">
              <a:extLst>
                <a:ext uri="{FF2B5EF4-FFF2-40B4-BE49-F238E27FC236}">
                  <a16:creationId xmlns:a16="http://schemas.microsoft.com/office/drawing/2014/main" id="{E7C7C56A-2798-4893-B247-B55797271C79}"/>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80" name="组合 79">
            <a:extLst>
              <a:ext uri="{FF2B5EF4-FFF2-40B4-BE49-F238E27FC236}">
                <a16:creationId xmlns:a16="http://schemas.microsoft.com/office/drawing/2014/main" id="{52150027-E403-4132-B261-CC994ACBB373}"/>
              </a:ext>
            </a:extLst>
          </p:cNvPr>
          <p:cNvGrpSpPr/>
          <p:nvPr/>
        </p:nvGrpSpPr>
        <p:grpSpPr>
          <a:xfrm>
            <a:off x="8430633" y="3866540"/>
            <a:ext cx="491023" cy="490959"/>
            <a:chOff x="304800" y="673100"/>
            <a:chExt cx="4000500" cy="4000500"/>
          </a:xfrm>
          <a:effectLst>
            <a:outerShdw blurRad="444500" dist="254000" dir="8100000" algn="tr" rotWithShape="0">
              <a:prstClr val="black">
                <a:alpha val="50000"/>
              </a:prstClr>
            </a:outerShdw>
          </a:effectLst>
        </p:grpSpPr>
        <p:sp>
          <p:nvSpPr>
            <p:cNvPr id="81" name="同心圆 77">
              <a:extLst>
                <a:ext uri="{FF2B5EF4-FFF2-40B4-BE49-F238E27FC236}">
                  <a16:creationId xmlns:a16="http://schemas.microsoft.com/office/drawing/2014/main" id="{56DE3C85-4B81-4842-9A62-8D2B7B1D2F9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2" name="椭圆 81">
              <a:extLst>
                <a:ext uri="{FF2B5EF4-FFF2-40B4-BE49-F238E27FC236}">
                  <a16:creationId xmlns:a16="http://schemas.microsoft.com/office/drawing/2014/main" id="{19795DA9-0D6B-4E51-A0CD-C9CE1CA114F7}"/>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104806546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500" fill="hold"/>
                                        <p:tgtEl>
                                          <p:spTgt spid="54"/>
                                        </p:tgtEl>
                                        <p:attrNameLst>
                                          <p:attrName>ppt_w</p:attrName>
                                        </p:attrNameLst>
                                      </p:cBhvr>
                                      <p:tavLst>
                                        <p:tav tm="0">
                                          <p:val>
                                            <p:fltVal val="0"/>
                                          </p:val>
                                        </p:tav>
                                        <p:tav tm="100000">
                                          <p:val>
                                            <p:strVal val="#ppt_w"/>
                                          </p:val>
                                        </p:tav>
                                      </p:tavLst>
                                    </p:anim>
                                    <p:anim calcmode="lin" valueType="num">
                                      <p:cBhvr>
                                        <p:cTn id="13" dur="500" fill="hold"/>
                                        <p:tgtEl>
                                          <p:spTgt spid="54"/>
                                        </p:tgtEl>
                                        <p:attrNameLst>
                                          <p:attrName>ppt_h</p:attrName>
                                        </p:attrNameLst>
                                      </p:cBhvr>
                                      <p:tavLst>
                                        <p:tav tm="0">
                                          <p:val>
                                            <p:fltVal val="0"/>
                                          </p:val>
                                        </p:tav>
                                        <p:tav tm="100000">
                                          <p:val>
                                            <p:strVal val="#ppt_h"/>
                                          </p:val>
                                        </p:tav>
                                      </p:tavLst>
                                    </p:anim>
                                    <p:animEffect transition="in" filter="fade">
                                      <p:cBhvr>
                                        <p:cTn id="14" dur="500"/>
                                        <p:tgtEl>
                                          <p:spTgt spid="5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1"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ppt_x"/>
                                          </p:val>
                                        </p:tav>
                                        <p:tav tm="100000">
                                          <p:val>
                                            <p:strVal val="#ppt_x"/>
                                          </p:val>
                                        </p:tav>
                                      </p:tavLst>
                                    </p:anim>
                                    <p:anim calcmode="lin" valueType="num">
                                      <p:cBhvr additive="base">
                                        <p:cTn id="31" dur="500" fill="hold"/>
                                        <p:tgtEl>
                                          <p:spTgt spid="39"/>
                                        </p:tgtEl>
                                        <p:attrNameLst>
                                          <p:attrName>ppt_y</p:attrName>
                                        </p:attrNameLst>
                                      </p:cBhvr>
                                      <p:tavLst>
                                        <p:tav tm="0">
                                          <p:val>
                                            <p:strVal val="0-#ppt_h/2"/>
                                          </p:val>
                                        </p:tav>
                                        <p:tav tm="100000">
                                          <p:val>
                                            <p:strVal val="#ppt_y"/>
                                          </p:val>
                                        </p:tav>
                                      </p:tavLst>
                                    </p:anim>
                                  </p:childTnLst>
                                </p:cTn>
                              </p:par>
                            </p:childTnLst>
                          </p:cTn>
                        </p:par>
                        <p:par>
                          <p:cTn id="32" fill="hold">
                            <p:stCondLst>
                              <p:cond delay="1500"/>
                            </p:stCondLst>
                            <p:childTnLst>
                              <p:par>
                                <p:cTn id="33" presetID="42" presetClass="entr" presetSubtype="0"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anim calcmode="lin" valueType="num">
                                      <p:cBhvr>
                                        <p:cTn id="41" dur="1000" fill="hold"/>
                                        <p:tgtEl>
                                          <p:spTgt spid="36"/>
                                        </p:tgtEl>
                                        <p:attrNameLst>
                                          <p:attrName>ppt_x</p:attrName>
                                        </p:attrNameLst>
                                      </p:cBhvr>
                                      <p:tavLst>
                                        <p:tav tm="0">
                                          <p:val>
                                            <p:strVal val="#ppt_x"/>
                                          </p:val>
                                        </p:tav>
                                        <p:tav tm="100000">
                                          <p:val>
                                            <p:strVal val="#ppt_x"/>
                                          </p:val>
                                        </p:tav>
                                      </p:tavLst>
                                    </p:anim>
                                    <p:anim calcmode="lin" valueType="num">
                                      <p:cBhvr>
                                        <p:cTn id="42" dur="1000" fill="hold"/>
                                        <p:tgtEl>
                                          <p:spTgt spid="3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1000"/>
                                        <p:tgtEl>
                                          <p:spTgt spid="44"/>
                                        </p:tgtEl>
                                      </p:cBhvr>
                                    </p:animEffect>
                                    <p:anim calcmode="lin" valueType="num">
                                      <p:cBhvr>
                                        <p:cTn id="46" dur="1000" fill="hold"/>
                                        <p:tgtEl>
                                          <p:spTgt spid="44"/>
                                        </p:tgtEl>
                                        <p:attrNameLst>
                                          <p:attrName>ppt_x</p:attrName>
                                        </p:attrNameLst>
                                      </p:cBhvr>
                                      <p:tavLst>
                                        <p:tav tm="0">
                                          <p:val>
                                            <p:strVal val="#ppt_x"/>
                                          </p:val>
                                        </p:tav>
                                        <p:tav tm="100000">
                                          <p:val>
                                            <p:strVal val="#ppt_x"/>
                                          </p:val>
                                        </p:tav>
                                      </p:tavLst>
                                    </p:anim>
                                    <p:anim calcmode="lin" valueType="num">
                                      <p:cBhvr>
                                        <p:cTn id="47" dur="1000" fill="hold"/>
                                        <p:tgtEl>
                                          <p:spTgt spid="44"/>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56" presetClass="entr" presetSubtype="0" fill="hold" grpId="0" nodeType="afterEffect">
                                  <p:stCondLst>
                                    <p:cond delay="0"/>
                                  </p:stCondLst>
                                  <p:iterate type="lt">
                                    <p:tmPct val="10000"/>
                                  </p:iterate>
                                  <p:childTnLst>
                                    <p:set>
                                      <p:cBhvr>
                                        <p:cTn id="50" dur="1" fill="hold">
                                          <p:stCondLst>
                                            <p:cond delay="0"/>
                                          </p:stCondLst>
                                        </p:cTn>
                                        <p:tgtEl>
                                          <p:spTgt spid="49"/>
                                        </p:tgtEl>
                                        <p:attrNameLst>
                                          <p:attrName>style.visibility</p:attrName>
                                        </p:attrNameLst>
                                      </p:cBhvr>
                                      <p:to>
                                        <p:strVal val="visible"/>
                                      </p:to>
                                    </p:set>
                                    <p:anim by="(-#ppt_w*2)" calcmode="lin" valueType="num">
                                      <p:cBhvr rctx="PPT">
                                        <p:cTn id="51" dur="500" autoRev="1" fill="hold">
                                          <p:stCondLst>
                                            <p:cond delay="0"/>
                                          </p:stCondLst>
                                        </p:cTn>
                                        <p:tgtEl>
                                          <p:spTgt spid="49"/>
                                        </p:tgtEl>
                                        <p:attrNameLst>
                                          <p:attrName>ppt_w</p:attrName>
                                        </p:attrNameLst>
                                      </p:cBhvr>
                                    </p:anim>
                                    <p:anim by="(#ppt_w*0.50)" calcmode="lin" valueType="num">
                                      <p:cBhvr>
                                        <p:cTn id="52" dur="500" decel="50000" autoRev="1" fill="hold">
                                          <p:stCondLst>
                                            <p:cond delay="0"/>
                                          </p:stCondLst>
                                        </p:cTn>
                                        <p:tgtEl>
                                          <p:spTgt spid="49"/>
                                        </p:tgtEl>
                                        <p:attrNameLst>
                                          <p:attrName>ppt_x</p:attrName>
                                        </p:attrNameLst>
                                      </p:cBhvr>
                                    </p:anim>
                                    <p:anim from="(-#ppt_h/2)" to="(#ppt_y)" calcmode="lin" valueType="num">
                                      <p:cBhvr>
                                        <p:cTn id="53" dur="1000" fill="hold">
                                          <p:stCondLst>
                                            <p:cond delay="0"/>
                                          </p:stCondLst>
                                        </p:cTn>
                                        <p:tgtEl>
                                          <p:spTgt spid="49"/>
                                        </p:tgtEl>
                                        <p:attrNameLst>
                                          <p:attrName>ppt_y</p:attrName>
                                        </p:attrNameLst>
                                      </p:cBhvr>
                                    </p:anim>
                                    <p:animRot by="21600000">
                                      <p:cBhvr>
                                        <p:cTn id="54" dur="1000" fill="hold">
                                          <p:stCondLst>
                                            <p:cond delay="0"/>
                                          </p:stCondLst>
                                        </p:cTn>
                                        <p:tgtEl>
                                          <p:spTgt spid="49"/>
                                        </p:tgtEl>
                                        <p:attrNameLst>
                                          <p:attrName>r</p:attrName>
                                        </p:attrNameLst>
                                      </p:cBhvr>
                                    </p:animRot>
                                  </p:childTnLst>
                                </p:cTn>
                              </p:par>
                            </p:childTnLst>
                          </p:cTn>
                        </p:par>
                        <p:par>
                          <p:cTn id="55" fill="hold">
                            <p:stCondLst>
                              <p:cond delay="4300"/>
                            </p:stCondLst>
                            <p:childTnLst>
                              <p:par>
                                <p:cTn id="56" presetID="36" presetClass="emph" presetSubtype="0" fill="hold" grpId="1" nodeType="afterEffect">
                                  <p:stCondLst>
                                    <p:cond delay="0"/>
                                  </p:stCondLst>
                                  <p:iterate type="lt">
                                    <p:tmPct val="10000"/>
                                  </p:iterate>
                                  <p:childTnLst>
                                    <p:animScale>
                                      <p:cBhvr>
                                        <p:cTn id="57" dur="250" autoRev="1" fill="hold">
                                          <p:stCondLst>
                                            <p:cond delay="0"/>
                                          </p:stCondLst>
                                        </p:cTn>
                                        <p:tgtEl>
                                          <p:spTgt spid="49"/>
                                        </p:tgtEl>
                                      </p:cBhvr>
                                      <p:to x="80000" y="100000"/>
                                    </p:animScale>
                                    <p:anim by="(#ppt_w*0.10)" calcmode="lin" valueType="num">
                                      <p:cBhvr>
                                        <p:cTn id="58" dur="250" autoRev="1" fill="hold">
                                          <p:stCondLst>
                                            <p:cond delay="0"/>
                                          </p:stCondLst>
                                        </p:cTn>
                                        <p:tgtEl>
                                          <p:spTgt spid="49"/>
                                        </p:tgtEl>
                                        <p:attrNameLst>
                                          <p:attrName>ppt_x</p:attrName>
                                        </p:attrNameLst>
                                      </p:cBhvr>
                                    </p:anim>
                                    <p:anim by="(-#ppt_w*0.10)" calcmode="lin" valueType="num">
                                      <p:cBhvr>
                                        <p:cTn id="59" dur="250" autoRev="1" fill="hold">
                                          <p:stCondLst>
                                            <p:cond delay="0"/>
                                          </p:stCondLst>
                                        </p:cTn>
                                        <p:tgtEl>
                                          <p:spTgt spid="49"/>
                                        </p:tgtEl>
                                        <p:attrNameLst>
                                          <p:attrName>ppt_y</p:attrName>
                                        </p:attrNameLst>
                                      </p:cBhvr>
                                    </p:anim>
                                    <p:animRot by="-480000">
                                      <p:cBhvr>
                                        <p:cTn id="60" dur="250" autoRev="1" fill="hold">
                                          <p:stCondLst>
                                            <p:cond delay="0"/>
                                          </p:stCondLst>
                                        </p:cTn>
                                        <p:tgtEl>
                                          <p:spTgt spid="49"/>
                                        </p:tgtEl>
                                        <p:attrNameLst>
                                          <p:attrName>r</p:attrName>
                                        </p:attrNameLst>
                                      </p:cBhvr>
                                    </p:animRot>
                                  </p:childTnLst>
                                </p:cTn>
                              </p:par>
                              <p:par>
                                <p:cTn id="61" presetID="53" presetClass="entr" presetSubtype="528"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500" fill="hold"/>
                                        <p:tgtEl>
                                          <p:spTgt spid="56"/>
                                        </p:tgtEl>
                                        <p:attrNameLst>
                                          <p:attrName>ppt_w</p:attrName>
                                        </p:attrNameLst>
                                      </p:cBhvr>
                                      <p:tavLst>
                                        <p:tav tm="0">
                                          <p:val>
                                            <p:fltVal val="0"/>
                                          </p:val>
                                        </p:tav>
                                        <p:tav tm="100000">
                                          <p:val>
                                            <p:strVal val="#ppt_w"/>
                                          </p:val>
                                        </p:tav>
                                      </p:tavLst>
                                    </p:anim>
                                    <p:anim calcmode="lin" valueType="num">
                                      <p:cBhvr>
                                        <p:cTn id="64" dur="500" fill="hold"/>
                                        <p:tgtEl>
                                          <p:spTgt spid="56"/>
                                        </p:tgtEl>
                                        <p:attrNameLst>
                                          <p:attrName>ppt_h</p:attrName>
                                        </p:attrNameLst>
                                      </p:cBhvr>
                                      <p:tavLst>
                                        <p:tav tm="0">
                                          <p:val>
                                            <p:fltVal val="0"/>
                                          </p:val>
                                        </p:tav>
                                        <p:tav tm="100000">
                                          <p:val>
                                            <p:strVal val="#ppt_h"/>
                                          </p:val>
                                        </p:tav>
                                      </p:tavLst>
                                    </p:anim>
                                    <p:animEffect transition="in" filter="fade">
                                      <p:cBhvr>
                                        <p:cTn id="65" dur="500"/>
                                        <p:tgtEl>
                                          <p:spTgt spid="56"/>
                                        </p:tgtEl>
                                      </p:cBhvr>
                                    </p:animEffect>
                                    <p:anim calcmode="lin" valueType="num">
                                      <p:cBhvr>
                                        <p:cTn id="66" dur="500" fill="hold"/>
                                        <p:tgtEl>
                                          <p:spTgt spid="56"/>
                                        </p:tgtEl>
                                        <p:attrNameLst>
                                          <p:attrName>ppt_x</p:attrName>
                                        </p:attrNameLst>
                                      </p:cBhvr>
                                      <p:tavLst>
                                        <p:tav tm="0">
                                          <p:val>
                                            <p:fltVal val="0.5"/>
                                          </p:val>
                                        </p:tav>
                                        <p:tav tm="100000">
                                          <p:val>
                                            <p:strVal val="#ppt_x"/>
                                          </p:val>
                                        </p:tav>
                                      </p:tavLst>
                                    </p:anim>
                                    <p:anim calcmode="lin" valueType="num">
                                      <p:cBhvr>
                                        <p:cTn id="67" dur="500" fill="hold"/>
                                        <p:tgtEl>
                                          <p:spTgt spid="56"/>
                                        </p:tgtEl>
                                        <p:attrNameLst>
                                          <p:attrName>ppt_y</p:attrName>
                                        </p:attrNameLst>
                                      </p:cBhvr>
                                      <p:tavLst>
                                        <p:tav tm="0">
                                          <p:val>
                                            <p:fltVal val="0.5"/>
                                          </p:val>
                                        </p:tav>
                                        <p:tav tm="100000">
                                          <p:val>
                                            <p:strVal val="#ppt_y"/>
                                          </p:val>
                                        </p:tav>
                                      </p:tavLst>
                                    </p:anim>
                                  </p:childTnLst>
                                </p:cTn>
                              </p:par>
                              <p:par>
                                <p:cTn id="68" presetID="53" presetClass="entr" presetSubtype="528" fill="hold" nodeType="with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Effect transition="in" filter="fade">
                                      <p:cBhvr>
                                        <p:cTn id="72" dur="500"/>
                                        <p:tgtEl>
                                          <p:spTgt spid="59"/>
                                        </p:tgtEl>
                                      </p:cBhvr>
                                    </p:animEffect>
                                    <p:anim calcmode="lin" valueType="num">
                                      <p:cBhvr>
                                        <p:cTn id="73" dur="500" fill="hold"/>
                                        <p:tgtEl>
                                          <p:spTgt spid="59"/>
                                        </p:tgtEl>
                                        <p:attrNameLst>
                                          <p:attrName>ppt_x</p:attrName>
                                        </p:attrNameLst>
                                      </p:cBhvr>
                                      <p:tavLst>
                                        <p:tav tm="0">
                                          <p:val>
                                            <p:fltVal val="0.5"/>
                                          </p:val>
                                        </p:tav>
                                        <p:tav tm="100000">
                                          <p:val>
                                            <p:strVal val="#ppt_x"/>
                                          </p:val>
                                        </p:tav>
                                      </p:tavLst>
                                    </p:anim>
                                    <p:anim calcmode="lin" valueType="num">
                                      <p:cBhvr>
                                        <p:cTn id="74" dur="500" fill="hold"/>
                                        <p:tgtEl>
                                          <p:spTgt spid="59"/>
                                        </p:tgtEl>
                                        <p:attrNameLst>
                                          <p:attrName>ppt_y</p:attrName>
                                        </p:attrNameLst>
                                      </p:cBhvr>
                                      <p:tavLst>
                                        <p:tav tm="0">
                                          <p:val>
                                            <p:fltVal val="0.5"/>
                                          </p:val>
                                        </p:tav>
                                        <p:tav tm="100000">
                                          <p:val>
                                            <p:strVal val="#ppt_y"/>
                                          </p:val>
                                        </p:tav>
                                      </p:tavLst>
                                    </p:anim>
                                  </p:childTnLst>
                                </p:cTn>
                              </p:par>
                              <p:par>
                                <p:cTn id="75" presetID="53" presetClass="entr" presetSubtype="528"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p:cTn id="77" dur="500" fill="hold"/>
                                        <p:tgtEl>
                                          <p:spTgt spid="62"/>
                                        </p:tgtEl>
                                        <p:attrNameLst>
                                          <p:attrName>ppt_w</p:attrName>
                                        </p:attrNameLst>
                                      </p:cBhvr>
                                      <p:tavLst>
                                        <p:tav tm="0">
                                          <p:val>
                                            <p:fltVal val="0"/>
                                          </p:val>
                                        </p:tav>
                                        <p:tav tm="100000">
                                          <p:val>
                                            <p:strVal val="#ppt_w"/>
                                          </p:val>
                                        </p:tav>
                                      </p:tavLst>
                                    </p:anim>
                                    <p:anim calcmode="lin" valueType="num">
                                      <p:cBhvr>
                                        <p:cTn id="78" dur="500" fill="hold"/>
                                        <p:tgtEl>
                                          <p:spTgt spid="62"/>
                                        </p:tgtEl>
                                        <p:attrNameLst>
                                          <p:attrName>ppt_h</p:attrName>
                                        </p:attrNameLst>
                                      </p:cBhvr>
                                      <p:tavLst>
                                        <p:tav tm="0">
                                          <p:val>
                                            <p:fltVal val="0"/>
                                          </p:val>
                                        </p:tav>
                                        <p:tav tm="100000">
                                          <p:val>
                                            <p:strVal val="#ppt_h"/>
                                          </p:val>
                                        </p:tav>
                                      </p:tavLst>
                                    </p:anim>
                                    <p:animEffect transition="in" filter="fade">
                                      <p:cBhvr>
                                        <p:cTn id="79" dur="500"/>
                                        <p:tgtEl>
                                          <p:spTgt spid="62"/>
                                        </p:tgtEl>
                                      </p:cBhvr>
                                    </p:animEffect>
                                    <p:anim calcmode="lin" valueType="num">
                                      <p:cBhvr>
                                        <p:cTn id="80" dur="500" fill="hold"/>
                                        <p:tgtEl>
                                          <p:spTgt spid="62"/>
                                        </p:tgtEl>
                                        <p:attrNameLst>
                                          <p:attrName>ppt_x</p:attrName>
                                        </p:attrNameLst>
                                      </p:cBhvr>
                                      <p:tavLst>
                                        <p:tav tm="0">
                                          <p:val>
                                            <p:fltVal val="0.5"/>
                                          </p:val>
                                        </p:tav>
                                        <p:tav tm="100000">
                                          <p:val>
                                            <p:strVal val="#ppt_x"/>
                                          </p:val>
                                        </p:tav>
                                      </p:tavLst>
                                    </p:anim>
                                    <p:anim calcmode="lin" valueType="num">
                                      <p:cBhvr>
                                        <p:cTn id="81" dur="500" fill="hold"/>
                                        <p:tgtEl>
                                          <p:spTgt spid="62"/>
                                        </p:tgtEl>
                                        <p:attrNameLst>
                                          <p:attrName>ppt_y</p:attrName>
                                        </p:attrNameLst>
                                      </p:cBhvr>
                                      <p:tavLst>
                                        <p:tav tm="0">
                                          <p:val>
                                            <p:fltVal val="0.5"/>
                                          </p:val>
                                        </p:tav>
                                        <p:tav tm="100000">
                                          <p:val>
                                            <p:strVal val="#ppt_y"/>
                                          </p:val>
                                        </p:tav>
                                      </p:tavLst>
                                    </p:anim>
                                  </p:childTnLst>
                                </p:cTn>
                              </p:par>
                              <p:par>
                                <p:cTn id="82" presetID="53" presetClass="entr" presetSubtype="528" fill="hold" nodeType="with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p:cTn id="84" dur="500" fill="hold"/>
                                        <p:tgtEl>
                                          <p:spTgt spid="65"/>
                                        </p:tgtEl>
                                        <p:attrNameLst>
                                          <p:attrName>ppt_w</p:attrName>
                                        </p:attrNameLst>
                                      </p:cBhvr>
                                      <p:tavLst>
                                        <p:tav tm="0">
                                          <p:val>
                                            <p:fltVal val="0"/>
                                          </p:val>
                                        </p:tav>
                                        <p:tav tm="100000">
                                          <p:val>
                                            <p:strVal val="#ppt_w"/>
                                          </p:val>
                                        </p:tav>
                                      </p:tavLst>
                                    </p:anim>
                                    <p:anim calcmode="lin" valueType="num">
                                      <p:cBhvr>
                                        <p:cTn id="85" dur="500" fill="hold"/>
                                        <p:tgtEl>
                                          <p:spTgt spid="65"/>
                                        </p:tgtEl>
                                        <p:attrNameLst>
                                          <p:attrName>ppt_h</p:attrName>
                                        </p:attrNameLst>
                                      </p:cBhvr>
                                      <p:tavLst>
                                        <p:tav tm="0">
                                          <p:val>
                                            <p:fltVal val="0"/>
                                          </p:val>
                                        </p:tav>
                                        <p:tav tm="100000">
                                          <p:val>
                                            <p:strVal val="#ppt_h"/>
                                          </p:val>
                                        </p:tav>
                                      </p:tavLst>
                                    </p:anim>
                                    <p:animEffect transition="in" filter="fade">
                                      <p:cBhvr>
                                        <p:cTn id="86" dur="500"/>
                                        <p:tgtEl>
                                          <p:spTgt spid="65"/>
                                        </p:tgtEl>
                                      </p:cBhvr>
                                    </p:animEffect>
                                    <p:anim calcmode="lin" valueType="num">
                                      <p:cBhvr>
                                        <p:cTn id="87" dur="500" fill="hold"/>
                                        <p:tgtEl>
                                          <p:spTgt spid="65"/>
                                        </p:tgtEl>
                                        <p:attrNameLst>
                                          <p:attrName>ppt_x</p:attrName>
                                        </p:attrNameLst>
                                      </p:cBhvr>
                                      <p:tavLst>
                                        <p:tav tm="0">
                                          <p:val>
                                            <p:fltVal val="0.5"/>
                                          </p:val>
                                        </p:tav>
                                        <p:tav tm="100000">
                                          <p:val>
                                            <p:strVal val="#ppt_x"/>
                                          </p:val>
                                        </p:tav>
                                      </p:tavLst>
                                    </p:anim>
                                    <p:anim calcmode="lin" valueType="num">
                                      <p:cBhvr>
                                        <p:cTn id="88" dur="500" fill="hold"/>
                                        <p:tgtEl>
                                          <p:spTgt spid="65"/>
                                        </p:tgtEl>
                                        <p:attrNameLst>
                                          <p:attrName>ppt_y</p:attrName>
                                        </p:attrNameLst>
                                      </p:cBhvr>
                                      <p:tavLst>
                                        <p:tav tm="0">
                                          <p:val>
                                            <p:fltVal val="0.5"/>
                                          </p:val>
                                        </p:tav>
                                        <p:tav tm="100000">
                                          <p:val>
                                            <p:strVal val="#ppt_y"/>
                                          </p:val>
                                        </p:tav>
                                      </p:tavLst>
                                    </p:anim>
                                  </p:childTnLst>
                                </p:cTn>
                              </p:par>
                              <p:par>
                                <p:cTn id="89" presetID="53" presetClass="entr" presetSubtype="528" fill="hold" nodeType="with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500" fill="hold"/>
                                        <p:tgtEl>
                                          <p:spTgt spid="68"/>
                                        </p:tgtEl>
                                        <p:attrNameLst>
                                          <p:attrName>ppt_w</p:attrName>
                                        </p:attrNameLst>
                                      </p:cBhvr>
                                      <p:tavLst>
                                        <p:tav tm="0">
                                          <p:val>
                                            <p:fltVal val="0"/>
                                          </p:val>
                                        </p:tav>
                                        <p:tav tm="100000">
                                          <p:val>
                                            <p:strVal val="#ppt_w"/>
                                          </p:val>
                                        </p:tav>
                                      </p:tavLst>
                                    </p:anim>
                                    <p:anim calcmode="lin" valueType="num">
                                      <p:cBhvr>
                                        <p:cTn id="92" dur="500" fill="hold"/>
                                        <p:tgtEl>
                                          <p:spTgt spid="68"/>
                                        </p:tgtEl>
                                        <p:attrNameLst>
                                          <p:attrName>ppt_h</p:attrName>
                                        </p:attrNameLst>
                                      </p:cBhvr>
                                      <p:tavLst>
                                        <p:tav tm="0">
                                          <p:val>
                                            <p:fltVal val="0"/>
                                          </p:val>
                                        </p:tav>
                                        <p:tav tm="100000">
                                          <p:val>
                                            <p:strVal val="#ppt_h"/>
                                          </p:val>
                                        </p:tav>
                                      </p:tavLst>
                                    </p:anim>
                                    <p:animEffect transition="in" filter="fade">
                                      <p:cBhvr>
                                        <p:cTn id="93" dur="500"/>
                                        <p:tgtEl>
                                          <p:spTgt spid="68"/>
                                        </p:tgtEl>
                                      </p:cBhvr>
                                    </p:animEffect>
                                    <p:anim calcmode="lin" valueType="num">
                                      <p:cBhvr>
                                        <p:cTn id="94" dur="500" fill="hold"/>
                                        <p:tgtEl>
                                          <p:spTgt spid="68"/>
                                        </p:tgtEl>
                                        <p:attrNameLst>
                                          <p:attrName>ppt_x</p:attrName>
                                        </p:attrNameLst>
                                      </p:cBhvr>
                                      <p:tavLst>
                                        <p:tav tm="0">
                                          <p:val>
                                            <p:fltVal val="0.5"/>
                                          </p:val>
                                        </p:tav>
                                        <p:tav tm="100000">
                                          <p:val>
                                            <p:strVal val="#ppt_x"/>
                                          </p:val>
                                        </p:tav>
                                      </p:tavLst>
                                    </p:anim>
                                    <p:anim calcmode="lin" valueType="num">
                                      <p:cBhvr>
                                        <p:cTn id="95" dur="500" fill="hold"/>
                                        <p:tgtEl>
                                          <p:spTgt spid="68"/>
                                        </p:tgtEl>
                                        <p:attrNameLst>
                                          <p:attrName>ppt_y</p:attrName>
                                        </p:attrNameLst>
                                      </p:cBhvr>
                                      <p:tavLst>
                                        <p:tav tm="0">
                                          <p:val>
                                            <p:fltVal val="0.5"/>
                                          </p:val>
                                        </p:tav>
                                        <p:tav tm="100000">
                                          <p:val>
                                            <p:strVal val="#ppt_y"/>
                                          </p:val>
                                        </p:tav>
                                      </p:tavLst>
                                    </p:anim>
                                  </p:childTnLst>
                                </p:cTn>
                              </p:par>
                              <p:par>
                                <p:cTn id="96" presetID="53" presetClass="entr" presetSubtype="528"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 calcmode="lin" valueType="num">
                                      <p:cBhvr>
                                        <p:cTn id="98" dur="500" fill="hold"/>
                                        <p:tgtEl>
                                          <p:spTgt spid="71"/>
                                        </p:tgtEl>
                                        <p:attrNameLst>
                                          <p:attrName>ppt_w</p:attrName>
                                        </p:attrNameLst>
                                      </p:cBhvr>
                                      <p:tavLst>
                                        <p:tav tm="0">
                                          <p:val>
                                            <p:fltVal val="0"/>
                                          </p:val>
                                        </p:tav>
                                        <p:tav tm="100000">
                                          <p:val>
                                            <p:strVal val="#ppt_w"/>
                                          </p:val>
                                        </p:tav>
                                      </p:tavLst>
                                    </p:anim>
                                    <p:anim calcmode="lin" valueType="num">
                                      <p:cBhvr>
                                        <p:cTn id="99" dur="500" fill="hold"/>
                                        <p:tgtEl>
                                          <p:spTgt spid="71"/>
                                        </p:tgtEl>
                                        <p:attrNameLst>
                                          <p:attrName>ppt_h</p:attrName>
                                        </p:attrNameLst>
                                      </p:cBhvr>
                                      <p:tavLst>
                                        <p:tav tm="0">
                                          <p:val>
                                            <p:fltVal val="0"/>
                                          </p:val>
                                        </p:tav>
                                        <p:tav tm="100000">
                                          <p:val>
                                            <p:strVal val="#ppt_h"/>
                                          </p:val>
                                        </p:tav>
                                      </p:tavLst>
                                    </p:anim>
                                    <p:animEffect transition="in" filter="fade">
                                      <p:cBhvr>
                                        <p:cTn id="100" dur="500"/>
                                        <p:tgtEl>
                                          <p:spTgt spid="71"/>
                                        </p:tgtEl>
                                      </p:cBhvr>
                                    </p:animEffect>
                                    <p:anim calcmode="lin" valueType="num">
                                      <p:cBhvr>
                                        <p:cTn id="101" dur="500" fill="hold"/>
                                        <p:tgtEl>
                                          <p:spTgt spid="71"/>
                                        </p:tgtEl>
                                        <p:attrNameLst>
                                          <p:attrName>ppt_x</p:attrName>
                                        </p:attrNameLst>
                                      </p:cBhvr>
                                      <p:tavLst>
                                        <p:tav tm="0">
                                          <p:val>
                                            <p:fltVal val="0.5"/>
                                          </p:val>
                                        </p:tav>
                                        <p:tav tm="100000">
                                          <p:val>
                                            <p:strVal val="#ppt_x"/>
                                          </p:val>
                                        </p:tav>
                                      </p:tavLst>
                                    </p:anim>
                                    <p:anim calcmode="lin" valueType="num">
                                      <p:cBhvr>
                                        <p:cTn id="102" dur="500" fill="hold"/>
                                        <p:tgtEl>
                                          <p:spTgt spid="71"/>
                                        </p:tgtEl>
                                        <p:attrNameLst>
                                          <p:attrName>ppt_y</p:attrName>
                                        </p:attrNameLst>
                                      </p:cBhvr>
                                      <p:tavLst>
                                        <p:tav tm="0">
                                          <p:val>
                                            <p:fltVal val="0.5"/>
                                          </p:val>
                                        </p:tav>
                                        <p:tav tm="100000">
                                          <p:val>
                                            <p:strVal val="#ppt_y"/>
                                          </p:val>
                                        </p:tav>
                                      </p:tavLst>
                                    </p:anim>
                                  </p:childTnLst>
                                </p:cTn>
                              </p:par>
                              <p:par>
                                <p:cTn id="103" presetID="53" presetClass="entr" presetSubtype="528" fill="hold" nodeType="withEffect">
                                  <p:stCondLst>
                                    <p:cond delay="0"/>
                                  </p:stCondLst>
                                  <p:childTnLst>
                                    <p:set>
                                      <p:cBhvr>
                                        <p:cTn id="104" dur="1" fill="hold">
                                          <p:stCondLst>
                                            <p:cond delay="0"/>
                                          </p:stCondLst>
                                        </p:cTn>
                                        <p:tgtEl>
                                          <p:spTgt spid="74"/>
                                        </p:tgtEl>
                                        <p:attrNameLst>
                                          <p:attrName>style.visibility</p:attrName>
                                        </p:attrNameLst>
                                      </p:cBhvr>
                                      <p:to>
                                        <p:strVal val="visible"/>
                                      </p:to>
                                    </p:set>
                                    <p:anim calcmode="lin" valueType="num">
                                      <p:cBhvr>
                                        <p:cTn id="105" dur="500" fill="hold"/>
                                        <p:tgtEl>
                                          <p:spTgt spid="74"/>
                                        </p:tgtEl>
                                        <p:attrNameLst>
                                          <p:attrName>ppt_w</p:attrName>
                                        </p:attrNameLst>
                                      </p:cBhvr>
                                      <p:tavLst>
                                        <p:tav tm="0">
                                          <p:val>
                                            <p:fltVal val="0"/>
                                          </p:val>
                                        </p:tav>
                                        <p:tav tm="100000">
                                          <p:val>
                                            <p:strVal val="#ppt_w"/>
                                          </p:val>
                                        </p:tav>
                                      </p:tavLst>
                                    </p:anim>
                                    <p:anim calcmode="lin" valueType="num">
                                      <p:cBhvr>
                                        <p:cTn id="106" dur="500" fill="hold"/>
                                        <p:tgtEl>
                                          <p:spTgt spid="74"/>
                                        </p:tgtEl>
                                        <p:attrNameLst>
                                          <p:attrName>ppt_h</p:attrName>
                                        </p:attrNameLst>
                                      </p:cBhvr>
                                      <p:tavLst>
                                        <p:tav tm="0">
                                          <p:val>
                                            <p:fltVal val="0"/>
                                          </p:val>
                                        </p:tav>
                                        <p:tav tm="100000">
                                          <p:val>
                                            <p:strVal val="#ppt_h"/>
                                          </p:val>
                                        </p:tav>
                                      </p:tavLst>
                                    </p:anim>
                                    <p:animEffect transition="in" filter="fade">
                                      <p:cBhvr>
                                        <p:cTn id="107" dur="500"/>
                                        <p:tgtEl>
                                          <p:spTgt spid="74"/>
                                        </p:tgtEl>
                                      </p:cBhvr>
                                    </p:animEffect>
                                    <p:anim calcmode="lin" valueType="num">
                                      <p:cBhvr>
                                        <p:cTn id="108" dur="500" fill="hold"/>
                                        <p:tgtEl>
                                          <p:spTgt spid="74"/>
                                        </p:tgtEl>
                                        <p:attrNameLst>
                                          <p:attrName>ppt_x</p:attrName>
                                        </p:attrNameLst>
                                      </p:cBhvr>
                                      <p:tavLst>
                                        <p:tav tm="0">
                                          <p:val>
                                            <p:fltVal val="0.5"/>
                                          </p:val>
                                        </p:tav>
                                        <p:tav tm="100000">
                                          <p:val>
                                            <p:strVal val="#ppt_x"/>
                                          </p:val>
                                        </p:tav>
                                      </p:tavLst>
                                    </p:anim>
                                    <p:anim calcmode="lin" valueType="num">
                                      <p:cBhvr>
                                        <p:cTn id="109" dur="500" fill="hold"/>
                                        <p:tgtEl>
                                          <p:spTgt spid="74"/>
                                        </p:tgtEl>
                                        <p:attrNameLst>
                                          <p:attrName>ppt_y</p:attrName>
                                        </p:attrNameLst>
                                      </p:cBhvr>
                                      <p:tavLst>
                                        <p:tav tm="0">
                                          <p:val>
                                            <p:fltVal val="0.5"/>
                                          </p:val>
                                        </p:tav>
                                        <p:tav tm="100000">
                                          <p:val>
                                            <p:strVal val="#ppt_y"/>
                                          </p:val>
                                        </p:tav>
                                      </p:tavLst>
                                    </p:anim>
                                  </p:childTnLst>
                                </p:cTn>
                              </p:par>
                              <p:par>
                                <p:cTn id="110" presetID="53" presetClass="entr" presetSubtype="528" fill="hold" nodeType="withEffect">
                                  <p:stCondLst>
                                    <p:cond delay="0"/>
                                  </p:stCondLst>
                                  <p:childTnLst>
                                    <p:set>
                                      <p:cBhvr>
                                        <p:cTn id="111" dur="1" fill="hold">
                                          <p:stCondLst>
                                            <p:cond delay="0"/>
                                          </p:stCondLst>
                                        </p:cTn>
                                        <p:tgtEl>
                                          <p:spTgt spid="77"/>
                                        </p:tgtEl>
                                        <p:attrNameLst>
                                          <p:attrName>style.visibility</p:attrName>
                                        </p:attrNameLst>
                                      </p:cBhvr>
                                      <p:to>
                                        <p:strVal val="visible"/>
                                      </p:to>
                                    </p:set>
                                    <p:anim calcmode="lin" valueType="num">
                                      <p:cBhvr>
                                        <p:cTn id="112" dur="500" fill="hold"/>
                                        <p:tgtEl>
                                          <p:spTgt spid="77"/>
                                        </p:tgtEl>
                                        <p:attrNameLst>
                                          <p:attrName>ppt_w</p:attrName>
                                        </p:attrNameLst>
                                      </p:cBhvr>
                                      <p:tavLst>
                                        <p:tav tm="0">
                                          <p:val>
                                            <p:fltVal val="0"/>
                                          </p:val>
                                        </p:tav>
                                        <p:tav tm="100000">
                                          <p:val>
                                            <p:strVal val="#ppt_w"/>
                                          </p:val>
                                        </p:tav>
                                      </p:tavLst>
                                    </p:anim>
                                    <p:anim calcmode="lin" valueType="num">
                                      <p:cBhvr>
                                        <p:cTn id="113" dur="500" fill="hold"/>
                                        <p:tgtEl>
                                          <p:spTgt spid="77"/>
                                        </p:tgtEl>
                                        <p:attrNameLst>
                                          <p:attrName>ppt_h</p:attrName>
                                        </p:attrNameLst>
                                      </p:cBhvr>
                                      <p:tavLst>
                                        <p:tav tm="0">
                                          <p:val>
                                            <p:fltVal val="0"/>
                                          </p:val>
                                        </p:tav>
                                        <p:tav tm="100000">
                                          <p:val>
                                            <p:strVal val="#ppt_h"/>
                                          </p:val>
                                        </p:tav>
                                      </p:tavLst>
                                    </p:anim>
                                    <p:animEffect transition="in" filter="fade">
                                      <p:cBhvr>
                                        <p:cTn id="114" dur="500"/>
                                        <p:tgtEl>
                                          <p:spTgt spid="77"/>
                                        </p:tgtEl>
                                      </p:cBhvr>
                                    </p:animEffect>
                                    <p:anim calcmode="lin" valueType="num">
                                      <p:cBhvr>
                                        <p:cTn id="115" dur="500" fill="hold"/>
                                        <p:tgtEl>
                                          <p:spTgt spid="77"/>
                                        </p:tgtEl>
                                        <p:attrNameLst>
                                          <p:attrName>ppt_x</p:attrName>
                                        </p:attrNameLst>
                                      </p:cBhvr>
                                      <p:tavLst>
                                        <p:tav tm="0">
                                          <p:val>
                                            <p:fltVal val="0.5"/>
                                          </p:val>
                                        </p:tav>
                                        <p:tav tm="100000">
                                          <p:val>
                                            <p:strVal val="#ppt_x"/>
                                          </p:val>
                                        </p:tav>
                                      </p:tavLst>
                                    </p:anim>
                                    <p:anim calcmode="lin" valueType="num">
                                      <p:cBhvr>
                                        <p:cTn id="116" dur="500" fill="hold"/>
                                        <p:tgtEl>
                                          <p:spTgt spid="77"/>
                                        </p:tgtEl>
                                        <p:attrNameLst>
                                          <p:attrName>ppt_y</p:attrName>
                                        </p:attrNameLst>
                                      </p:cBhvr>
                                      <p:tavLst>
                                        <p:tav tm="0">
                                          <p:val>
                                            <p:fltVal val="0.5"/>
                                          </p:val>
                                        </p:tav>
                                        <p:tav tm="100000">
                                          <p:val>
                                            <p:strVal val="#ppt_y"/>
                                          </p:val>
                                        </p:tav>
                                      </p:tavLst>
                                    </p:anim>
                                  </p:childTnLst>
                                </p:cTn>
                              </p:par>
                              <p:par>
                                <p:cTn id="117" presetID="53" presetClass="entr" presetSubtype="528" fill="hold" nodeType="withEffect">
                                  <p:stCondLst>
                                    <p:cond delay="0"/>
                                  </p:stCondLst>
                                  <p:childTnLst>
                                    <p:set>
                                      <p:cBhvr>
                                        <p:cTn id="118" dur="1" fill="hold">
                                          <p:stCondLst>
                                            <p:cond delay="0"/>
                                          </p:stCondLst>
                                        </p:cTn>
                                        <p:tgtEl>
                                          <p:spTgt spid="80"/>
                                        </p:tgtEl>
                                        <p:attrNameLst>
                                          <p:attrName>style.visibility</p:attrName>
                                        </p:attrNameLst>
                                      </p:cBhvr>
                                      <p:to>
                                        <p:strVal val="visible"/>
                                      </p:to>
                                    </p:set>
                                    <p:anim calcmode="lin" valueType="num">
                                      <p:cBhvr>
                                        <p:cTn id="119" dur="500" fill="hold"/>
                                        <p:tgtEl>
                                          <p:spTgt spid="80"/>
                                        </p:tgtEl>
                                        <p:attrNameLst>
                                          <p:attrName>ppt_w</p:attrName>
                                        </p:attrNameLst>
                                      </p:cBhvr>
                                      <p:tavLst>
                                        <p:tav tm="0">
                                          <p:val>
                                            <p:fltVal val="0"/>
                                          </p:val>
                                        </p:tav>
                                        <p:tav tm="100000">
                                          <p:val>
                                            <p:strVal val="#ppt_w"/>
                                          </p:val>
                                        </p:tav>
                                      </p:tavLst>
                                    </p:anim>
                                    <p:anim calcmode="lin" valueType="num">
                                      <p:cBhvr>
                                        <p:cTn id="120" dur="500" fill="hold"/>
                                        <p:tgtEl>
                                          <p:spTgt spid="80"/>
                                        </p:tgtEl>
                                        <p:attrNameLst>
                                          <p:attrName>ppt_h</p:attrName>
                                        </p:attrNameLst>
                                      </p:cBhvr>
                                      <p:tavLst>
                                        <p:tav tm="0">
                                          <p:val>
                                            <p:fltVal val="0"/>
                                          </p:val>
                                        </p:tav>
                                        <p:tav tm="100000">
                                          <p:val>
                                            <p:strVal val="#ppt_h"/>
                                          </p:val>
                                        </p:tav>
                                      </p:tavLst>
                                    </p:anim>
                                    <p:animEffect transition="in" filter="fade">
                                      <p:cBhvr>
                                        <p:cTn id="121" dur="500"/>
                                        <p:tgtEl>
                                          <p:spTgt spid="80"/>
                                        </p:tgtEl>
                                      </p:cBhvr>
                                    </p:animEffect>
                                    <p:anim calcmode="lin" valueType="num">
                                      <p:cBhvr>
                                        <p:cTn id="122" dur="500" fill="hold"/>
                                        <p:tgtEl>
                                          <p:spTgt spid="80"/>
                                        </p:tgtEl>
                                        <p:attrNameLst>
                                          <p:attrName>ppt_x</p:attrName>
                                        </p:attrNameLst>
                                      </p:cBhvr>
                                      <p:tavLst>
                                        <p:tav tm="0">
                                          <p:val>
                                            <p:fltVal val="0.5"/>
                                          </p:val>
                                        </p:tav>
                                        <p:tav tm="100000">
                                          <p:val>
                                            <p:strVal val="#ppt_x"/>
                                          </p:val>
                                        </p:tav>
                                      </p:tavLst>
                                    </p:anim>
                                    <p:anim calcmode="lin" valueType="num">
                                      <p:cBhvr>
                                        <p:cTn id="123" dur="500" fill="hold"/>
                                        <p:tgtEl>
                                          <p:spTgt spid="80"/>
                                        </p:tgtEl>
                                        <p:attrNameLst>
                                          <p:attrName>ppt_y</p:attrName>
                                        </p:attrNameLst>
                                      </p:cBhvr>
                                      <p:tavLst>
                                        <p:tav tm="0">
                                          <p:val>
                                            <p:fltVal val="0.5"/>
                                          </p:val>
                                        </p:tav>
                                        <p:tav tm="100000">
                                          <p:val>
                                            <p:strVal val="#ppt_y"/>
                                          </p:val>
                                        </p:tav>
                                      </p:tavLst>
                                    </p:anim>
                                  </p:childTnLst>
                                </p:cTn>
                              </p:par>
                            </p:childTnLst>
                          </p:cTn>
                        </p:par>
                        <p:par>
                          <p:cTn id="124" fill="hold">
                            <p:stCondLst>
                              <p:cond delay="5200"/>
                            </p:stCondLst>
                            <p:childTnLst>
                              <p:par>
                                <p:cTn id="125" presetID="22" presetClass="entr" presetSubtype="8" fill="hold" grpId="0" nodeType="after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wipe(left)">
                                      <p:cBhvr>
                                        <p:cTn id="1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2" grpId="0"/>
      <p:bldP spid="36" grpId="0"/>
      <p:bldP spid="44" grpId="0"/>
      <p:bldP spid="49" grpId="0"/>
      <p:bldP spid="49" grpId="1"/>
      <p:bldP spid="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457200"/>
            <a:ext cx="6447501" cy="740391"/>
          </a:xfrm>
        </p:spPr>
        <p:txBody>
          <a:bodyPr/>
          <a:lstStyle/>
          <a:p>
            <a:r>
              <a:rPr lang="en-US" altLang="zh-CN" dirty="0"/>
              <a:t>Solution</a:t>
            </a:r>
            <a:endParaRPr lang="zh-CN" altLang="en-US" dirty="0"/>
          </a:p>
        </p:txBody>
      </p:sp>
      <p:sp>
        <p:nvSpPr>
          <p:cNvPr id="3" name="内容占位符 2"/>
          <p:cNvSpPr>
            <a:spLocks noGrp="1"/>
          </p:cNvSpPr>
          <p:nvPr>
            <p:ph idx="1"/>
          </p:nvPr>
        </p:nvSpPr>
        <p:spPr>
          <a:xfrm>
            <a:off x="508001" y="1197591"/>
            <a:ext cx="6447501" cy="2910580"/>
          </a:xfrm>
        </p:spPr>
        <p:txBody>
          <a:bodyPr>
            <a:normAutofit/>
          </a:bodyPr>
          <a:lstStyle/>
          <a:p>
            <a:r>
              <a:rPr lang="zh-CN" altLang="en-US" sz="2100" dirty="0"/>
              <a:t>操作与移动顺序无关</a:t>
            </a:r>
            <a:br>
              <a:rPr lang="en-US" altLang="zh-CN" sz="2100" dirty="0"/>
            </a:br>
            <a:r>
              <a:rPr lang="zh-CN" altLang="en-US" sz="2100" dirty="0"/>
              <a:t>计算出每个牌堆需要移出的</a:t>
            </a:r>
            <a:r>
              <a:rPr lang="zh-CN" altLang="en-US" sz="2100" b="1" dirty="0">
                <a:solidFill>
                  <a:schemeClr val="accent2">
                    <a:lumMod val="75000"/>
                  </a:schemeClr>
                </a:solidFill>
              </a:rPr>
              <a:t>有效牌数</a:t>
            </a:r>
            <a:br>
              <a:rPr lang="en-US" altLang="zh-CN" sz="2100" b="1" dirty="0">
                <a:solidFill>
                  <a:srgbClr val="FF0000"/>
                </a:solidFill>
              </a:rPr>
            </a:br>
            <a:r>
              <a:rPr lang="zh-CN" altLang="en-US" sz="2100" dirty="0"/>
              <a:t>其和就是答案</a:t>
            </a:r>
          </a:p>
        </p:txBody>
      </p:sp>
    </p:spTree>
    <p:extLst>
      <p:ext uri="{BB962C8B-B14F-4D97-AF65-F5344CB8AC3E}">
        <p14:creationId xmlns:p14="http://schemas.microsoft.com/office/powerpoint/2010/main" val="382856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457200"/>
            <a:ext cx="6447501" cy="699448"/>
          </a:xfrm>
        </p:spPr>
        <p:txBody>
          <a:bodyPr/>
          <a:lstStyle/>
          <a:p>
            <a:r>
              <a:rPr lang="en-US" altLang="zh-CN" dirty="0"/>
              <a:t>Solution</a:t>
            </a:r>
            <a:endParaRPr lang="zh-CN" altLang="en-US" dirty="0"/>
          </a:p>
        </p:txBody>
      </p:sp>
      <p:sp>
        <p:nvSpPr>
          <p:cNvPr id="4" name="标题 1"/>
          <p:cNvSpPr txBox="1">
            <a:spLocks/>
          </p:cNvSpPr>
          <p:nvPr/>
        </p:nvSpPr>
        <p:spPr>
          <a:xfrm>
            <a:off x="508001" y="1156648"/>
            <a:ext cx="6718489" cy="1812490"/>
          </a:xfrm>
          <a:prstGeom prst="rect">
            <a:avLst/>
          </a:prstGeom>
        </p:spPr>
        <p:txBody>
          <a:bodyPr vert="horz" lIns="68580" tIns="34290" rIns="68580" bIns="3429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57175" indent="-257175">
              <a:spcBef>
                <a:spcPts val="750"/>
              </a:spcBef>
              <a:buClr>
                <a:schemeClr val="accent1"/>
              </a:buClr>
              <a:buSzPct val="80000"/>
              <a:buFont typeface="Wingdings 3" charset="2"/>
              <a:buChar char=""/>
            </a:pPr>
            <a:r>
              <a:rPr lang="zh-CN" altLang="en-US" sz="2100" dirty="0">
                <a:solidFill>
                  <a:schemeClr val="tx1">
                    <a:lumMod val="75000"/>
                    <a:lumOff val="25000"/>
                  </a:schemeClr>
                </a:solidFill>
                <a:latin typeface="+mn-lt"/>
                <a:ea typeface="+mn-ea"/>
                <a:cs typeface="+mn-cs"/>
              </a:rPr>
              <a:t>求出目标状态</a:t>
            </a:r>
            <a:r>
              <a:rPr lang="en-US" altLang="zh-CN" sz="2100" dirty="0">
                <a:solidFill>
                  <a:schemeClr val="tx1">
                    <a:lumMod val="75000"/>
                    <a:lumOff val="25000"/>
                  </a:schemeClr>
                </a:solidFill>
                <a:latin typeface="+mn-lt"/>
                <a:ea typeface="+mn-ea"/>
                <a:cs typeface="+mn-cs"/>
              </a:rPr>
              <a:t>—</a:t>
            </a:r>
            <a:r>
              <a:rPr lang="zh-CN" altLang="en-US" sz="2100" dirty="0">
                <a:solidFill>
                  <a:schemeClr val="tx1">
                    <a:lumMod val="75000"/>
                    <a:lumOff val="25000"/>
                  </a:schemeClr>
                </a:solidFill>
                <a:latin typeface="+mn-lt"/>
                <a:ea typeface="+mn-ea"/>
                <a:cs typeface="+mn-cs"/>
              </a:rPr>
              <a:t>牌总和的平均值</a:t>
            </a:r>
            <a:br>
              <a:rPr lang="en-US" altLang="zh-CN" sz="2100" dirty="0">
                <a:solidFill>
                  <a:schemeClr val="tx1">
                    <a:lumMod val="75000"/>
                    <a:lumOff val="25000"/>
                  </a:schemeClr>
                </a:solidFill>
                <a:latin typeface="+mn-lt"/>
                <a:ea typeface="+mn-ea"/>
                <a:cs typeface="+mn-cs"/>
              </a:rPr>
            </a:br>
            <a:r>
              <a:rPr lang="zh-CN" altLang="en-US" sz="2100" dirty="0">
                <a:solidFill>
                  <a:schemeClr val="tx1">
                    <a:lumMod val="75000"/>
                    <a:lumOff val="25000"/>
                  </a:schemeClr>
                </a:solidFill>
                <a:latin typeface="+mn-lt"/>
                <a:ea typeface="+mn-ea"/>
                <a:cs typeface="+mn-cs"/>
              </a:rPr>
              <a:t>计算个体需求</a:t>
            </a:r>
            <a:r>
              <a:rPr lang="en-US" altLang="zh-CN" sz="2100" dirty="0">
                <a:solidFill>
                  <a:schemeClr val="tx1">
                    <a:lumMod val="75000"/>
                    <a:lumOff val="25000"/>
                  </a:schemeClr>
                </a:solidFill>
                <a:latin typeface="+mn-lt"/>
                <a:ea typeface="+mn-ea"/>
                <a:cs typeface="+mn-cs"/>
              </a:rPr>
              <a:t>—</a:t>
            </a:r>
            <a:r>
              <a:rPr lang="zh-CN" altLang="en-US" sz="2100" dirty="0">
                <a:solidFill>
                  <a:schemeClr val="tx1">
                    <a:lumMod val="75000"/>
                    <a:lumOff val="25000"/>
                  </a:schemeClr>
                </a:solidFill>
                <a:latin typeface="+mn-lt"/>
                <a:ea typeface="+mn-ea"/>
                <a:cs typeface="+mn-cs"/>
              </a:rPr>
              <a:t>每个牌堆的初始值</a:t>
            </a:r>
            <a:r>
              <a:rPr lang="en-US" altLang="zh-CN" sz="2100" dirty="0">
                <a:solidFill>
                  <a:schemeClr val="tx1">
                    <a:lumMod val="75000"/>
                    <a:lumOff val="25000"/>
                  </a:schemeClr>
                </a:solidFill>
                <a:latin typeface="+mn-lt"/>
                <a:ea typeface="+mn-ea"/>
                <a:cs typeface="+mn-cs"/>
              </a:rPr>
              <a:t>-</a:t>
            </a:r>
            <a:r>
              <a:rPr lang="zh-CN" altLang="en-US" sz="2100" dirty="0">
                <a:solidFill>
                  <a:schemeClr val="tx1">
                    <a:lumMod val="75000"/>
                    <a:lumOff val="25000"/>
                  </a:schemeClr>
                </a:solidFill>
                <a:latin typeface="+mn-lt"/>
                <a:ea typeface="+mn-ea"/>
                <a:cs typeface="+mn-cs"/>
              </a:rPr>
              <a:t>平均值</a:t>
            </a:r>
            <a:br>
              <a:rPr lang="en-US" altLang="zh-CN" sz="2100" dirty="0">
                <a:solidFill>
                  <a:schemeClr val="tx1">
                    <a:lumMod val="75000"/>
                    <a:lumOff val="25000"/>
                  </a:schemeClr>
                </a:solidFill>
                <a:latin typeface="+mn-lt"/>
                <a:ea typeface="+mn-ea"/>
                <a:cs typeface="+mn-cs"/>
              </a:rPr>
            </a:br>
            <a:br>
              <a:rPr lang="en-US" altLang="zh-CN" sz="2100" dirty="0">
                <a:solidFill>
                  <a:schemeClr val="tx1">
                    <a:lumMod val="75000"/>
                    <a:lumOff val="25000"/>
                  </a:schemeClr>
                </a:solidFill>
                <a:latin typeface="+mn-lt"/>
                <a:ea typeface="+mn-ea"/>
                <a:cs typeface="+mn-cs"/>
              </a:rPr>
            </a:br>
            <a:r>
              <a:rPr lang="zh-CN" altLang="en-US" sz="2100" dirty="0">
                <a:solidFill>
                  <a:schemeClr val="tx1">
                    <a:lumMod val="75000"/>
                    <a:lumOff val="25000"/>
                  </a:schemeClr>
                </a:solidFill>
                <a:latin typeface="+mn-lt"/>
                <a:ea typeface="+mn-ea"/>
                <a:cs typeface="+mn-cs"/>
              </a:rPr>
              <a:t>负数怎么办？</a:t>
            </a:r>
            <a:br>
              <a:rPr lang="en-US" altLang="zh-CN" sz="2100" dirty="0">
                <a:solidFill>
                  <a:schemeClr val="tx1">
                    <a:lumMod val="75000"/>
                    <a:lumOff val="25000"/>
                  </a:schemeClr>
                </a:solidFill>
                <a:latin typeface="+mn-lt"/>
                <a:ea typeface="+mn-ea"/>
                <a:cs typeface="+mn-cs"/>
              </a:rPr>
            </a:br>
            <a:r>
              <a:rPr lang="zh-CN" altLang="en-US" sz="2100" dirty="0">
                <a:solidFill>
                  <a:schemeClr val="tx1">
                    <a:lumMod val="75000"/>
                    <a:lumOff val="25000"/>
                  </a:schemeClr>
                </a:solidFill>
                <a:latin typeface="+mn-lt"/>
                <a:ea typeface="+mn-ea"/>
                <a:cs typeface="+mn-cs"/>
              </a:rPr>
              <a:t>负数就负数咯，负数表示最终需要接收的牌的数目</a:t>
            </a:r>
          </a:p>
        </p:txBody>
      </p:sp>
    </p:spTree>
    <p:extLst>
      <p:ext uri="{BB962C8B-B14F-4D97-AF65-F5344CB8AC3E}">
        <p14:creationId xmlns:p14="http://schemas.microsoft.com/office/powerpoint/2010/main" val="112921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457200"/>
            <a:ext cx="6447501" cy="525439"/>
          </a:xfrm>
        </p:spPr>
        <p:txBody>
          <a:bodyPr/>
          <a:lstStyle/>
          <a:p>
            <a:r>
              <a:rPr lang="en-US" altLang="zh-CN" dirty="0"/>
              <a:t>Example</a:t>
            </a:r>
            <a:endParaRPr lang="zh-CN" altLang="en-US" dirty="0"/>
          </a:p>
        </p:txBody>
      </p:sp>
      <p:sp>
        <p:nvSpPr>
          <p:cNvPr id="3" name="内容占位符 2"/>
          <p:cNvSpPr>
            <a:spLocks noGrp="1"/>
          </p:cNvSpPr>
          <p:nvPr>
            <p:ph idx="1"/>
          </p:nvPr>
        </p:nvSpPr>
        <p:spPr>
          <a:xfrm>
            <a:off x="508001" y="1231481"/>
            <a:ext cx="6447501" cy="2910580"/>
          </a:xfrm>
        </p:spPr>
        <p:txBody>
          <a:bodyPr>
            <a:normAutofit/>
          </a:bodyPr>
          <a:lstStyle/>
          <a:p>
            <a:r>
              <a:rPr lang="zh-CN" altLang="en-US" sz="2400" dirty="0"/>
              <a:t>例子：</a:t>
            </a:r>
            <a:endParaRPr lang="en-US" altLang="zh-CN" sz="2400" dirty="0"/>
          </a:p>
          <a:p>
            <a:pPr marL="0" indent="0">
              <a:buNone/>
            </a:pPr>
            <a:r>
              <a:rPr lang="en-US" altLang="zh-CN" sz="2400" dirty="0"/>
              <a:t>	</a:t>
            </a:r>
            <a:r>
              <a:rPr lang="zh-CN" altLang="en-US" sz="2250" dirty="0"/>
              <a:t>纸牌数组 </a:t>
            </a:r>
            <a:r>
              <a:rPr lang="en-US" altLang="zh-CN" sz="2250" dirty="0"/>
              <a:t>array=[9 8 17 6]</a:t>
            </a:r>
            <a:br>
              <a:rPr lang="en-US" altLang="zh-CN" sz="2250" dirty="0"/>
            </a:br>
            <a:r>
              <a:rPr lang="en-US" altLang="zh-CN" sz="2250" dirty="0"/>
              <a:t>    </a:t>
            </a:r>
            <a:r>
              <a:rPr lang="zh-CN" altLang="en-US" sz="2250" dirty="0"/>
              <a:t>目标状态 </a:t>
            </a:r>
            <a:r>
              <a:rPr lang="en-US" altLang="zh-CN" sz="2250" dirty="0" err="1"/>
              <a:t>ave</a:t>
            </a:r>
            <a:r>
              <a:rPr lang="en-US" altLang="zh-CN" sz="2250" dirty="0"/>
              <a:t>=(9+8+17+6)/4=10</a:t>
            </a:r>
            <a:br>
              <a:rPr lang="en-US" altLang="zh-CN" sz="2250" dirty="0"/>
            </a:br>
            <a:r>
              <a:rPr lang="en-US" altLang="zh-CN" sz="2250" dirty="0"/>
              <a:t>    </a:t>
            </a:r>
            <a:r>
              <a:rPr lang="zh-CN" altLang="en-US" sz="2250" dirty="0"/>
              <a:t>输出数组 </a:t>
            </a:r>
            <a:r>
              <a:rPr lang="en-US" altLang="zh-CN" sz="2250" dirty="0"/>
              <a:t>array=[-1 -2 7 -4]</a:t>
            </a:r>
          </a:p>
          <a:p>
            <a:pPr marL="0" indent="0">
              <a:buNone/>
            </a:pPr>
            <a:r>
              <a:rPr lang="zh-CN" altLang="en-US" sz="2400" dirty="0"/>
              <a:t>最后的目标，输出数组的值全为</a:t>
            </a:r>
            <a:r>
              <a:rPr lang="en-US" altLang="zh-CN" sz="2400" dirty="0"/>
              <a:t>0</a:t>
            </a:r>
            <a:endParaRPr lang="zh-CN" altLang="en-US" sz="2400" dirty="0"/>
          </a:p>
          <a:p>
            <a:pPr marL="0" indent="0">
              <a:buNone/>
            </a:pPr>
            <a:endParaRPr lang="en-US" altLang="zh-CN" sz="2250" dirty="0"/>
          </a:p>
        </p:txBody>
      </p:sp>
    </p:spTree>
    <p:extLst>
      <p:ext uri="{BB962C8B-B14F-4D97-AF65-F5344CB8AC3E}">
        <p14:creationId xmlns:p14="http://schemas.microsoft.com/office/powerpoint/2010/main" val="260619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457200"/>
            <a:ext cx="6447501" cy="658505"/>
          </a:xfrm>
        </p:spPr>
        <p:txBody>
          <a:bodyPr/>
          <a:lstStyle/>
          <a:p>
            <a:r>
              <a:rPr lang="en-US" altLang="zh-CN" dirty="0"/>
              <a:t>Example</a:t>
            </a:r>
            <a:endParaRPr lang="zh-CN" altLang="en-US" dirty="0"/>
          </a:p>
        </p:txBody>
      </p:sp>
      <p:sp>
        <p:nvSpPr>
          <p:cNvPr id="3" name="内容占位符 2"/>
          <p:cNvSpPr>
            <a:spLocks noGrp="1"/>
          </p:cNvSpPr>
          <p:nvPr>
            <p:ph idx="1"/>
          </p:nvPr>
        </p:nvSpPr>
        <p:spPr>
          <a:xfrm>
            <a:off x="508001" y="1211009"/>
            <a:ext cx="6447501" cy="3292753"/>
          </a:xfrm>
        </p:spPr>
        <p:txBody>
          <a:bodyPr>
            <a:normAutofit/>
          </a:bodyPr>
          <a:lstStyle/>
          <a:p>
            <a:r>
              <a:rPr lang="zh-CN" altLang="en-US" sz="2100" dirty="0"/>
              <a:t>对于数组第一位</a:t>
            </a:r>
            <a:r>
              <a:rPr lang="en-US" altLang="zh-CN" sz="2100" dirty="0"/>
              <a:t>-1,</a:t>
            </a:r>
            <a:r>
              <a:rPr lang="zh-CN" altLang="en-US" sz="2100" dirty="0"/>
              <a:t>表示第二个位置</a:t>
            </a:r>
            <a:r>
              <a:rPr lang="zh-CN" altLang="en-US" sz="2100" b="1" dirty="0">
                <a:solidFill>
                  <a:schemeClr val="accent2">
                    <a:lumMod val="75000"/>
                  </a:schemeClr>
                </a:solidFill>
              </a:rPr>
              <a:t>必须</a:t>
            </a:r>
            <a:r>
              <a:rPr lang="zh-CN" altLang="en-US" sz="2100" dirty="0"/>
              <a:t>输出</a:t>
            </a:r>
            <a:r>
              <a:rPr lang="en-US" altLang="zh-CN" sz="2100" dirty="0"/>
              <a:t>1</a:t>
            </a:r>
            <a:r>
              <a:rPr lang="zh-CN" altLang="en-US" sz="2100" dirty="0"/>
              <a:t>张纸牌给第一位，此刻第二位数值变为</a:t>
            </a:r>
            <a:r>
              <a:rPr lang="en-US" altLang="zh-CN" sz="2100" dirty="0"/>
              <a:t>-3</a:t>
            </a:r>
          </a:p>
          <a:p>
            <a:pPr marL="0" indent="0">
              <a:buNone/>
            </a:pPr>
            <a:r>
              <a:rPr lang="en-US" altLang="zh-CN" sz="2100" cap="small" dirty="0">
                <a:solidFill>
                  <a:schemeClr val="tx2"/>
                </a:solidFill>
              </a:rPr>
              <a:t>              array=[0 -3 7 -4]   ans+=1</a:t>
            </a:r>
          </a:p>
          <a:p>
            <a:r>
              <a:rPr lang="zh-CN" altLang="en-US" sz="2100" dirty="0"/>
              <a:t>第二位如法炮制</a:t>
            </a:r>
          </a:p>
          <a:p>
            <a:pPr marL="0" indent="0">
              <a:buNone/>
            </a:pPr>
            <a:r>
              <a:rPr lang="en-US" altLang="zh-CN" sz="2100" cap="small" dirty="0">
                <a:solidFill>
                  <a:schemeClr val="tx2"/>
                </a:solidFill>
              </a:rPr>
              <a:t>              array=[0 0 4 -4]   ans+=3</a:t>
            </a:r>
          </a:p>
          <a:p>
            <a:r>
              <a:rPr lang="zh-CN" altLang="en-US" sz="2100" dirty="0"/>
              <a:t>此时，第三位必须输出</a:t>
            </a:r>
            <a:r>
              <a:rPr lang="en-US" altLang="zh-CN" sz="2100" dirty="0"/>
              <a:t>4</a:t>
            </a:r>
            <a:r>
              <a:rPr lang="zh-CN" altLang="en-US" sz="2100" dirty="0"/>
              <a:t>张牌到第四位</a:t>
            </a:r>
          </a:p>
          <a:p>
            <a:pPr marL="0" indent="0">
              <a:buNone/>
            </a:pPr>
            <a:r>
              <a:rPr lang="en-US" altLang="zh-CN" sz="2100" cap="small" dirty="0">
                <a:solidFill>
                  <a:schemeClr val="tx2"/>
                </a:solidFill>
              </a:rPr>
              <a:t>              array=[0 0 0 0]   ans+=4</a:t>
            </a:r>
            <a:endParaRPr lang="zh-CN" altLang="en-US" sz="2100" cap="small" dirty="0">
              <a:solidFill>
                <a:schemeClr val="tx2"/>
              </a:solidFill>
            </a:endParaRPr>
          </a:p>
          <a:p>
            <a:endParaRPr lang="zh-CN" altLang="en-US" sz="2100" cap="small" dirty="0">
              <a:solidFill>
                <a:schemeClr val="tx2"/>
              </a:solidFill>
            </a:endParaRPr>
          </a:p>
          <a:p>
            <a:endParaRPr lang="zh-CN" altLang="en-US" sz="2100" cap="small" dirty="0">
              <a:solidFill>
                <a:schemeClr val="tx2"/>
              </a:solidFill>
            </a:endParaRPr>
          </a:p>
          <a:p>
            <a:endParaRPr lang="zh-CN" altLang="en-US" sz="2100" dirty="0"/>
          </a:p>
        </p:txBody>
      </p:sp>
      <p:sp>
        <p:nvSpPr>
          <p:cNvPr id="4" name="TextBox 8"/>
          <p:cNvSpPr txBox="1"/>
          <p:nvPr/>
        </p:nvSpPr>
        <p:spPr>
          <a:xfrm>
            <a:off x="4498690" y="4160484"/>
            <a:ext cx="2538282" cy="461665"/>
          </a:xfrm>
          <a:prstGeom prst="rect">
            <a:avLst/>
          </a:prstGeom>
          <a:noFill/>
        </p:spPr>
        <p:txBody>
          <a:bodyPr wrap="square" rtlCol="0">
            <a:spAutoFit/>
          </a:bodyPr>
          <a:lstStyle/>
          <a:p>
            <a:r>
              <a:rPr lang="en-US" altLang="zh-CN" sz="2400" cap="small" dirty="0" err="1">
                <a:solidFill>
                  <a:schemeClr val="tx2"/>
                </a:solidFill>
              </a:rPr>
              <a:t>Ans</a:t>
            </a:r>
            <a:r>
              <a:rPr lang="en-US" altLang="zh-CN" sz="2400" cap="small" dirty="0">
                <a:solidFill>
                  <a:schemeClr val="tx2"/>
                </a:solidFill>
              </a:rPr>
              <a:t>=8</a:t>
            </a:r>
            <a:endParaRPr lang="zh-CN" altLang="en-US" sz="2400" dirty="0"/>
          </a:p>
        </p:txBody>
      </p:sp>
    </p:spTree>
    <p:extLst>
      <p:ext uri="{BB962C8B-B14F-4D97-AF65-F5344CB8AC3E}">
        <p14:creationId xmlns:p14="http://schemas.microsoft.com/office/powerpoint/2010/main" val="220211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最大整数</a:t>
            </a:r>
          </a:p>
        </p:txBody>
      </p:sp>
      <p:sp>
        <p:nvSpPr>
          <p:cNvPr id="3" name="内容占位符 2"/>
          <p:cNvSpPr>
            <a:spLocks noGrp="1"/>
          </p:cNvSpPr>
          <p:nvPr>
            <p:ph idx="1"/>
          </p:nvPr>
        </p:nvSpPr>
        <p:spPr>
          <a:xfrm>
            <a:off x="828220" y="1389936"/>
            <a:ext cx="6709906" cy="3146611"/>
          </a:xfrm>
        </p:spPr>
        <p:txBody>
          <a:bodyPr>
            <a:normAutofit fontScale="70000" lnSpcReduction="20000"/>
          </a:bodyPr>
          <a:lstStyle/>
          <a:p>
            <a:r>
              <a:rPr lang="zh-CN" altLang="en-US" dirty="0"/>
              <a:t>设有</a:t>
            </a:r>
            <a:r>
              <a:rPr lang="en-US" altLang="zh-CN" dirty="0"/>
              <a:t>n</a:t>
            </a:r>
            <a:r>
              <a:rPr lang="zh-CN" altLang="en-US" dirty="0"/>
              <a:t>个正整数，将它们连接成一排，组成一个最大的多位整数。</a:t>
            </a:r>
          </a:p>
          <a:p>
            <a:r>
              <a:rPr lang="zh-CN" altLang="en-US" dirty="0"/>
              <a:t>例如：</a:t>
            </a:r>
            <a:r>
              <a:rPr lang="en-US" altLang="zh-CN" dirty="0"/>
              <a:t>n=3</a:t>
            </a:r>
            <a:r>
              <a:rPr lang="zh-CN" altLang="en-US" dirty="0"/>
              <a:t>时，</a:t>
            </a:r>
            <a:r>
              <a:rPr lang="en-US" altLang="zh-CN" dirty="0"/>
              <a:t>3</a:t>
            </a:r>
            <a:r>
              <a:rPr lang="zh-CN" altLang="en-US" dirty="0"/>
              <a:t>个整数</a:t>
            </a:r>
            <a:r>
              <a:rPr lang="en-US" altLang="zh-CN" dirty="0"/>
              <a:t>13</a:t>
            </a:r>
            <a:r>
              <a:rPr lang="zh-CN" altLang="en-US" dirty="0"/>
              <a:t>，</a:t>
            </a:r>
            <a:r>
              <a:rPr lang="en-US" altLang="zh-CN" dirty="0"/>
              <a:t>312</a:t>
            </a:r>
            <a:r>
              <a:rPr lang="zh-CN" altLang="en-US" dirty="0"/>
              <a:t>，</a:t>
            </a:r>
            <a:r>
              <a:rPr lang="en-US" altLang="zh-CN" dirty="0"/>
              <a:t>343</a:t>
            </a:r>
            <a:r>
              <a:rPr lang="zh-CN" altLang="en-US" dirty="0"/>
              <a:t>，连成的最大整数为</a:t>
            </a:r>
            <a:r>
              <a:rPr lang="en-US" altLang="zh-CN" dirty="0"/>
              <a:t>34331213</a:t>
            </a:r>
            <a:r>
              <a:rPr lang="zh-CN" altLang="en-US" dirty="0"/>
              <a:t>。</a:t>
            </a:r>
          </a:p>
          <a:p>
            <a:r>
              <a:rPr lang="zh-CN" altLang="en-US" dirty="0"/>
              <a:t>又如：</a:t>
            </a:r>
            <a:r>
              <a:rPr lang="en-US" altLang="zh-CN" dirty="0"/>
              <a:t>n=4</a:t>
            </a:r>
            <a:r>
              <a:rPr lang="zh-CN" altLang="en-US" dirty="0"/>
              <a:t>时，</a:t>
            </a:r>
            <a:r>
              <a:rPr lang="en-US" altLang="zh-CN" dirty="0"/>
              <a:t>4</a:t>
            </a:r>
            <a:r>
              <a:rPr lang="zh-CN" altLang="en-US" dirty="0"/>
              <a:t>个整数</a:t>
            </a:r>
            <a:r>
              <a:rPr lang="en-US" altLang="zh-CN" dirty="0"/>
              <a:t>7</a:t>
            </a:r>
            <a:r>
              <a:rPr lang="zh-CN" altLang="en-US" dirty="0"/>
              <a:t>，</a:t>
            </a:r>
            <a:r>
              <a:rPr lang="en-US" altLang="zh-CN" dirty="0"/>
              <a:t>13</a:t>
            </a:r>
            <a:r>
              <a:rPr lang="zh-CN" altLang="en-US" dirty="0"/>
              <a:t>，</a:t>
            </a:r>
            <a:r>
              <a:rPr lang="en-US" altLang="zh-CN" dirty="0"/>
              <a:t>4</a:t>
            </a:r>
            <a:r>
              <a:rPr lang="zh-CN" altLang="en-US" dirty="0"/>
              <a:t>，</a:t>
            </a:r>
            <a:r>
              <a:rPr lang="en-US" altLang="zh-CN" dirty="0"/>
              <a:t>246</a:t>
            </a:r>
            <a:r>
              <a:rPr lang="zh-CN" altLang="en-US" dirty="0"/>
              <a:t>，连成的最大整数为</a:t>
            </a:r>
            <a:r>
              <a:rPr lang="en-US" altLang="zh-CN" dirty="0"/>
              <a:t>7424613</a:t>
            </a:r>
            <a:r>
              <a:rPr lang="zh-CN" altLang="en-US" dirty="0"/>
              <a:t>。</a:t>
            </a:r>
          </a:p>
          <a:p>
            <a:r>
              <a:rPr lang="zh-CN" altLang="en-US" dirty="0"/>
              <a:t>输入：</a:t>
            </a:r>
            <a:r>
              <a:rPr lang="en-US" altLang="zh-CN" dirty="0"/>
              <a:t>n</a:t>
            </a:r>
          </a:p>
          <a:p>
            <a:pPr marL="457200" lvl="1" indent="0">
              <a:buNone/>
            </a:pPr>
            <a:r>
              <a:rPr lang="en-US" altLang="zh-CN" dirty="0"/>
              <a:t>	   N</a:t>
            </a:r>
            <a:r>
              <a:rPr lang="zh-CN" altLang="en-US" dirty="0"/>
              <a:t>个数</a:t>
            </a:r>
          </a:p>
          <a:p>
            <a:r>
              <a:rPr lang="zh-CN" altLang="en-US" dirty="0"/>
              <a:t>输出：连成的多位数</a:t>
            </a:r>
          </a:p>
        </p:txBody>
      </p:sp>
    </p:spTree>
    <p:extLst>
      <p:ext uri="{BB962C8B-B14F-4D97-AF65-F5344CB8AC3E}">
        <p14:creationId xmlns:p14="http://schemas.microsoft.com/office/powerpoint/2010/main" val="297220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8220" y="1389936"/>
            <a:ext cx="6709906" cy="3146611"/>
          </a:xfrm>
        </p:spPr>
        <p:txBody>
          <a:bodyPr>
            <a:normAutofit/>
          </a:bodyPr>
          <a:lstStyle/>
          <a:p>
            <a:r>
              <a:rPr lang="zh-CN" altLang="en-US" dirty="0"/>
              <a:t>先把整数转换成字符串，然后在比较</a:t>
            </a:r>
            <a:r>
              <a:rPr lang="en-US" altLang="zh-CN" dirty="0" err="1"/>
              <a:t>a+b</a:t>
            </a:r>
            <a:r>
              <a:rPr lang="zh-CN" altLang="en-US" dirty="0"/>
              <a:t>和</a:t>
            </a:r>
            <a:r>
              <a:rPr lang="en-US" altLang="zh-CN" dirty="0" err="1"/>
              <a:t>b+a</a:t>
            </a:r>
            <a:r>
              <a:rPr lang="zh-CN" altLang="en-US" dirty="0"/>
              <a:t>，如果</a:t>
            </a:r>
            <a:r>
              <a:rPr lang="en-US" altLang="zh-CN" dirty="0" err="1"/>
              <a:t>a+b</a:t>
            </a:r>
            <a:r>
              <a:rPr lang="en-US" altLang="zh-CN" dirty="0"/>
              <a:t>&gt;=</a:t>
            </a:r>
            <a:r>
              <a:rPr lang="en-US" altLang="zh-CN" dirty="0" err="1"/>
              <a:t>b+a</a:t>
            </a:r>
            <a:r>
              <a:rPr lang="zh-CN" altLang="en-US" dirty="0"/>
              <a:t>，就把</a:t>
            </a:r>
            <a:r>
              <a:rPr lang="en-US" altLang="zh-CN" dirty="0"/>
              <a:t>a</a:t>
            </a:r>
            <a:r>
              <a:rPr lang="zh-CN" altLang="en-US" dirty="0"/>
              <a:t>排在</a:t>
            </a:r>
            <a:r>
              <a:rPr lang="en-US" altLang="zh-CN" dirty="0"/>
              <a:t>b</a:t>
            </a:r>
            <a:r>
              <a:rPr lang="zh-CN" altLang="en-US" dirty="0"/>
              <a:t>的前面，反之则把</a:t>
            </a:r>
            <a:r>
              <a:rPr lang="en-US" altLang="zh-CN" dirty="0"/>
              <a:t>a</a:t>
            </a:r>
            <a:r>
              <a:rPr lang="zh-CN" altLang="en-US" dirty="0"/>
              <a:t>排在</a:t>
            </a:r>
            <a:r>
              <a:rPr lang="en-US" altLang="zh-CN" dirty="0"/>
              <a:t>b</a:t>
            </a:r>
            <a:r>
              <a:rPr lang="zh-CN" altLang="en-US" dirty="0"/>
              <a:t>的后面。</a:t>
            </a:r>
          </a:p>
        </p:txBody>
      </p:sp>
      <p:sp>
        <p:nvSpPr>
          <p:cNvPr id="5" name="标题 4">
            <a:extLst>
              <a:ext uri="{FF2B5EF4-FFF2-40B4-BE49-F238E27FC236}">
                <a16:creationId xmlns:a16="http://schemas.microsoft.com/office/drawing/2014/main" id="{A0BF61C1-AF35-4E9A-A826-2FBDBF74700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9694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Noip2012 </a:t>
            </a:r>
            <a:r>
              <a:rPr lang="zh-CN" altLang="en-US" dirty="0"/>
              <a:t>国王游戏</a:t>
            </a:r>
          </a:p>
        </p:txBody>
      </p:sp>
      <p:sp>
        <p:nvSpPr>
          <p:cNvPr id="3" name="内容占位符 2"/>
          <p:cNvSpPr>
            <a:spLocks noGrp="1"/>
          </p:cNvSpPr>
          <p:nvPr>
            <p:ph idx="1"/>
          </p:nvPr>
        </p:nvSpPr>
        <p:spPr>
          <a:xfrm>
            <a:off x="828220" y="1389936"/>
            <a:ext cx="6709906" cy="3146611"/>
          </a:xfrm>
        </p:spPr>
        <p:txBody>
          <a:bodyPr>
            <a:normAutofit/>
          </a:bodyPr>
          <a:lstStyle/>
          <a:p>
            <a:r>
              <a:rPr lang="zh-CN" altLang="en-US" sz="1800" dirty="0">
                <a:latin typeface="+mj-ea"/>
              </a:rPr>
              <a:t>恰逢 </a:t>
            </a:r>
            <a:r>
              <a:rPr lang="en-US" altLang="zh-CN" sz="1800" dirty="0">
                <a:latin typeface="+mj-ea"/>
              </a:rPr>
              <a:t>H </a:t>
            </a:r>
            <a:r>
              <a:rPr lang="zh-CN" altLang="en-US" sz="1800" dirty="0">
                <a:latin typeface="+mj-ea"/>
              </a:rPr>
              <a:t>国国庆，国王邀请 </a:t>
            </a:r>
            <a:r>
              <a:rPr lang="en-US" altLang="zh-CN" sz="1800" dirty="0">
                <a:latin typeface="+mj-ea"/>
              </a:rPr>
              <a:t>n </a:t>
            </a:r>
            <a:r>
              <a:rPr lang="zh-CN" altLang="en-US" sz="1800" dirty="0">
                <a:latin typeface="+mj-ea"/>
              </a:rPr>
              <a:t>位大臣来玩一个有奖游戏。首先，他让每个大臣在左、右手上面分别写下一个整数，国王自己也在左、右手上各写一个整数。然后，让这 </a:t>
            </a:r>
            <a:r>
              <a:rPr lang="en-US" altLang="zh-CN" sz="1800" dirty="0">
                <a:latin typeface="+mj-ea"/>
              </a:rPr>
              <a:t>n </a:t>
            </a:r>
            <a:r>
              <a:rPr lang="zh-CN" altLang="en-US" sz="1800" dirty="0">
                <a:latin typeface="+mj-ea"/>
              </a:rPr>
              <a:t>位大臣排成一排，国王站在队伍的最前面。排好队后，所有的大臣都会获得国王奖赏的若干金币，每位大臣获得的金币数分别是：排在该大臣前面的所有人的左手上的数的乘积除以他自己右手上的数，然后向下取整得到的结果。 国王不希望某一个大臣获得特别多的奖赏，所以他想请你帮他重新安排一下队伍的顺序， 使得获得奖赏最多的大臣，所获奖赏尽可能的少。注意，国王的位置始终在队伍的最前面。</a:t>
            </a:r>
          </a:p>
        </p:txBody>
      </p:sp>
    </p:spTree>
    <p:extLst>
      <p:ext uri="{BB962C8B-B14F-4D97-AF65-F5344CB8AC3E}">
        <p14:creationId xmlns:p14="http://schemas.microsoft.com/office/powerpoint/2010/main" val="351990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题意简化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6570" y="1242850"/>
                <a:ext cx="6709906" cy="3146611"/>
              </a:xfrm>
            </p:spPr>
            <p:txBody>
              <a:bodyPr>
                <a:normAutofit/>
              </a:bodyPr>
              <a:lstStyle/>
              <a:p>
                <a:r>
                  <a:rPr lang="zh-CN" altLang="en-US" sz="2100" dirty="0"/>
                  <a:t>有</a:t>
                </a:r>
                <a:r>
                  <a:rPr lang="en-US" altLang="zh-CN" sz="2100" dirty="0"/>
                  <a:t>n</a:t>
                </a:r>
                <a:r>
                  <a:rPr lang="zh-CN" altLang="en-US" sz="2100" dirty="0"/>
                  <a:t>个数对</a:t>
                </a:r>
                <a:r>
                  <a:rPr lang="en-US" altLang="zh-CN" sz="2100" dirty="0"/>
                  <a:t>&lt;</a:t>
                </a:r>
                <a:r>
                  <a:rPr lang="en-US" altLang="zh-CN" sz="2100" dirty="0" err="1"/>
                  <a:t>a,b</a:t>
                </a:r>
                <a:r>
                  <a:rPr lang="en-US" altLang="zh-CN" sz="2100" dirty="0"/>
                  <a:t>&gt;</a:t>
                </a:r>
                <a:r>
                  <a:rPr lang="zh-CN" altLang="en-US" sz="2100" dirty="0"/>
                  <a:t>，现在需要对数对进行排序，</a:t>
                </a:r>
                <a:endParaRPr lang="en-US" altLang="zh-CN" sz="2100" dirty="0"/>
              </a:p>
              <a:p>
                <a:r>
                  <a:rPr lang="zh-CN" altLang="en-US" sz="2100" dirty="0"/>
                  <a:t>使得</a:t>
                </a:r>
                <a:r>
                  <a:rPr lang="en-US" altLang="zh-CN" sz="2100" dirty="0"/>
                  <a:t>max( </a:t>
                </a:r>
                <a14:m>
                  <m:oMath xmlns:m="http://schemas.openxmlformats.org/officeDocument/2006/math">
                    <m:nary>
                      <m:naryPr>
                        <m:chr m:val="∏"/>
                        <m:ctrlPr>
                          <a:rPr lang="zh-CN" altLang="en-US" sz="2100" i="1">
                            <a:latin typeface="Cambria Math" panose="02040503050406030204" pitchFamily="18" charset="0"/>
                          </a:rPr>
                        </m:ctrlPr>
                      </m:naryPr>
                      <m:sub>
                        <m:r>
                          <m:rPr>
                            <m:brk m:alnAt="23"/>
                          </m:rPr>
                          <a:rPr lang="en-US" altLang="zh-CN" sz="2100" i="1">
                            <a:latin typeface="Cambria Math" panose="02040503050406030204" pitchFamily="18" charset="0"/>
                          </a:rPr>
                          <m:t>1</m:t>
                        </m:r>
                      </m:sub>
                      <m:sup>
                        <m:r>
                          <a:rPr lang="en-US" altLang="zh-CN" sz="2100" i="1">
                            <a:latin typeface="Cambria Math" panose="02040503050406030204" pitchFamily="18" charset="0"/>
                          </a:rPr>
                          <m:t>𝑖</m:t>
                        </m:r>
                        <m:r>
                          <a:rPr lang="en-US" altLang="zh-CN" sz="2100" i="1">
                            <a:latin typeface="Cambria Math" panose="02040503050406030204" pitchFamily="18" charset="0"/>
                          </a:rPr>
                          <m:t>−1</m:t>
                        </m:r>
                      </m:sup>
                      <m:e>
                        <m:r>
                          <a:rPr lang="en-US" altLang="zh-CN" sz="2100" i="1">
                            <a:latin typeface="Cambria Math" panose="02040503050406030204" pitchFamily="18" charset="0"/>
                          </a:rPr>
                          <m:t>𝑎</m:t>
                        </m:r>
                        <m:d>
                          <m:dPr>
                            <m:begChr m:val="["/>
                            <m:endChr m:val="]"/>
                            <m:ctrlPr>
                              <a:rPr lang="en-US" altLang="zh-CN" sz="2100" i="1">
                                <a:latin typeface="Cambria Math" panose="02040503050406030204" pitchFamily="18" charset="0"/>
                              </a:rPr>
                            </m:ctrlPr>
                          </m:dPr>
                          <m:e>
                            <m:r>
                              <a:rPr lang="en-US" altLang="zh-CN" sz="2100" i="1">
                                <a:latin typeface="Cambria Math" panose="02040503050406030204" pitchFamily="18" charset="0"/>
                              </a:rPr>
                              <m:t>𝑗</m:t>
                            </m:r>
                          </m:e>
                        </m:d>
                      </m:e>
                    </m:nary>
                    <m:r>
                      <a:rPr lang="en-US" altLang="zh-CN" sz="2100">
                        <a:latin typeface="Cambria Math" panose="02040503050406030204" pitchFamily="18" charset="0"/>
                      </a:rPr>
                      <m:t>/</m:t>
                    </m:r>
                    <m:r>
                      <m:rPr>
                        <m:sty m:val="p"/>
                      </m:rPr>
                      <a:rPr lang="en-US" altLang="zh-CN" sz="2100">
                        <a:latin typeface="Cambria Math" panose="02040503050406030204" pitchFamily="18" charset="0"/>
                      </a:rPr>
                      <m:t>b</m:t>
                    </m:r>
                    <m:r>
                      <a:rPr lang="en-US" altLang="zh-CN" sz="2100">
                        <a:latin typeface="Cambria Math" panose="02040503050406030204" pitchFamily="18" charset="0"/>
                      </a:rPr>
                      <m:t>[</m:t>
                    </m:r>
                    <m:r>
                      <m:rPr>
                        <m:sty m:val="p"/>
                      </m:rPr>
                      <a:rPr lang="en-US" altLang="zh-CN" sz="2100">
                        <a:latin typeface="Cambria Math" panose="02040503050406030204" pitchFamily="18" charset="0"/>
                      </a:rPr>
                      <m:t>i</m:t>
                    </m:r>
                    <m:r>
                      <a:rPr lang="en-US" altLang="zh-CN" sz="2100">
                        <a:latin typeface="Cambria Math" panose="02040503050406030204" pitchFamily="18" charset="0"/>
                      </a:rPr>
                      <m:t>]</m:t>
                    </m:r>
                  </m:oMath>
                </a14:m>
                <a:r>
                  <a:rPr lang="zh-CN" altLang="en-US" sz="2100" dirty="0"/>
                  <a:t> </a:t>
                </a:r>
                <a:r>
                  <a:rPr lang="en-US" altLang="zh-CN" sz="2100" dirty="0"/>
                  <a:t>)</a:t>
                </a:r>
                <a:r>
                  <a:rPr lang="zh-CN" altLang="en-US" sz="2100" dirty="0"/>
                  <a:t>的值最小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6570" y="1242850"/>
                <a:ext cx="6709906" cy="3146611"/>
              </a:xfrm>
              <a:blipFill>
                <a:blip r:embed="rId2"/>
                <a:stretch>
                  <a:fillRect l="-908" t="-3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604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6401" y="595434"/>
            <a:ext cx="7053542" cy="1050398"/>
          </a:xfrm>
        </p:spPr>
        <p:txBody>
          <a:bodyPr/>
          <a:lstStyle/>
          <a:p>
            <a:r>
              <a:rPr lang="en-US" altLang="zh-CN" dirty="0"/>
              <a:t>Johnson Law</a:t>
            </a:r>
            <a:endParaRPr lang="zh-CN" altLang="en-US" dirty="0"/>
          </a:p>
        </p:txBody>
      </p:sp>
      <p:sp>
        <p:nvSpPr>
          <p:cNvPr id="3" name="内容占位符 2"/>
          <p:cNvSpPr>
            <a:spLocks noGrp="1"/>
          </p:cNvSpPr>
          <p:nvPr>
            <p:ph idx="1"/>
          </p:nvPr>
        </p:nvSpPr>
        <p:spPr>
          <a:xfrm>
            <a:off x="828220" y="1508982"/>
            <a:ext cx="6709906" cy="3146611"/>
          </a:xfrm>
        </p:spPr>
        <p:txBody>
          <a:bodyPr>
            <a:normAutofit/>
          </a:bodyPr>
          <a:lstStyle/>
          <a:p>
            <a:r>
              <a:rPr lang="zh-CN" altLang="en-US" sz="1800" dirty="0"/>
              <a:t>考虑前后两个人</a:t>
            </a:r>
            <a:r>
              <a:rPr lang="en-US" altLang="zh-CN" sz="1800" dirty="0"/>
              <a:t>x</a:t>
            </a:r>
            <a:r>
              <a:rPr lang="zh-CN" altLang="en-US" sz="1800" dirty="0"/>
              <a:t>和</a:t>
            </a:r>
            <a:r>
              <a:rPr lang="en-US" altLang="zh-CN" sz="1800" dirty="0"/>
              <a:t>y</a:t>
            </a:r>
            <a:r>
              <a:rPr lang="zh-CN" altLang="en-US" sz="1800" dirty="0"/>
              <a:t>交换前后的情况</a:t>
            </a:r>
            <a:endParaRPr lang="en-US" altLang="zh-CN" sz="1800" dirty="0"/>
          </a:p>
          <a:p>
            <a:r>
              <a:rPr lang="zh-CN" altLang="en-US" sz="1800" dirty="0"/>
              <a:t>记前面所有人</a:t>
            </a:r>
            <a:r>
              <a:rPr lang="en-US" altLang="zh-CN" sz="1800" dirty="0"/>
              <a:t>a</a:t>
            </a:r>
            <a:r>
              <a:rPr lang="zh-CN" altLang="en-US" sz="1800" dirty="0"/>
              <a:t>值乘积为</a:t>
            </a:r>
            <a:r>
              <a:rPr lang="en-US" altLang="zh-CN" sz="1800" dirty="0" err="1"/>
              <a:t>mul</a:t>
            </a:r>
            <a:endParaRPr lang="en-US" altLang="zh-CN" sz="1800" dirty="0"/>
          </a:p>
          <a:p>
            <a:r>
              <a:rPr lang="zh-CN" altLang="en-US" sz="1800" dirty="0"/>
              <a:t>交换前两个人的最大值为</a:t>
            </a:r>
            <a:endParaRPr lang="en-US" altLang="zh-CN" sz="1800" dirty="0"/>
          </a:p>
          <a:p>
            <a:pPr marL="0" indent="0">
              <a:buNone/>
            </a:pPr>
            <a:r>
              <a:rPr lang="en-US" altLang="zh-CN" sz="1800" dirty="0"/>
              <a:t>         Max((</a:t>
            </a:r>
            <a:r>
              <a:rPr lang="en-US" altLang="zh-CN" sz="1800" dirty="0" err="1"/>
              <a:t>mul</a:t>
            </a:r>
            <a:r>
              <a:rPr lang="zh-CN" altLang="en-US" sz="1800" dirty="0"/>
              <a:t>*</a:t>
            </a:r>
            <a:r>
              <a:rPr lang="en-US" altLang="zh-CN" sz="1800" dirty="0"/>
              <a:t>a[x])/b[y],</a:t>
            </a:r>
            <a:r>
              <a:rPr lang="en-US" altLang="zh-CN" sz="1800" dirty="0" err="1"/>
              <a:t>mul</a:t>
            </a:r>
            <a:r>
              <a:rPr lang="en-US" altLang="zh-CN" sz="1800" dirty="0"/>
              <a:t>/b[x]))</a:t>
            </a:r>
          </a:p>
          <a:p>
            <a:r>
              <a:rPr lang="zh-CN" altLang="en-US" sz="1800" dirty="0"/>
              <a:t>交换后两个人的最大值为</a:t>
            </a:r>
            <a:endParaRPr lang="en-US" altLang="zh-CN" sz="1800" dirty="0"/>
          </a:p>
          <a:p>
            <a:pPr marL="0" indent="0">
              <a:buNone/>
            </a:pPr>
            <a:r>
              <a:rPr lang="en-US" altLang="zh-CN" sz="1800" dirty="0"/>
              <a:t>         Max((</a:t>
            </a:r>
            <a:r>
              <a:rPr lang="en-US" altLang="zh-CN" sz="1800" dirty="0" err="1"/>
              <a:t>mul</a:t>
            </a:r>
            <a:r>
              <a:rPr lang="zh-CN" altLang="en-US" sz="1800" dirty="0"/>
              <a:t>*</a:t>
            </a:r>
            <a:r>
              <a:rPr lang="en-US" altLang="zh-CN" sz="1800" dirty="0"/>
              <a:t>a[y]/b[x],</a:t>
            </a:r>
            <a:r>
              <a:rPr lang="en-US" altLang="zh-CN" sz="1800" dirty="0" err="1"/>
              <a:t>mul</a:t>
            </a:r>
            <a:r>
              <a:rPr lang="en-US" altLang="zh-CN" sz="1800" dirty="0"/>
              <a:t>/b[y])</a:t>
            </a:r>
          </a:p>
          <a:p>
            <a:pPr marL="0" indent="0">
              <a:buNone/>
            </a:pPr>
            <a:endParaRPr lang="en-US" altLang="zh-CN" sz="1800" dirty="0"/>
          </a:p>
        </p:txBody>
      </p:sp>
    </p:spTree>
    <p:extLst>
      <p:ext uri="{BB962C8B-B14F-4D97-AF65-F5344CB8AC3E}">
        <p14:creationId xmlns:p14="http://schemas.microsoft.com/office/powerpoint/2010/main" val="86249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485" y="1539689"/>
            <a:ext cx="7606832" cy="3146611"/>
          </a:xfrm>
        </p:spPr>
        <p:txBody>
          <a:bodyPr/>
          <a:lstStyle/>
          <a:p>
            <a:r>
              <a:rPr lang="zh-CN" altLang="en-US" sz="1800" dirty="0"/>
              <a:t>我们对两个式子均乘上</a:t>
            </a:r>
            <a:r>
              <a:rPr lang="en-US" altLang="zh-CN" sz="1800" dirty="0"/>
              <a:t>b[x]*b[y]</a:t>
            </a:r>
          </a:p>
          <a:p>
            <a:pPr marL="0" indent="0">
              <a:buNone/>
            </a:pPr>
            <a:r>
              <a:rPr lang="zh-CN" altLang="en-US" sz="1800" dirty="0"/>
              <a:t>    得到 </a:t>
            </a:r>
            <a:r>
              <a:rPr lang="en-US" altLang="zh-CN" sz="1800" dirty="0"/>
              <a:t>Max(</a:t>
            </a:r>
            <a:r>
              <a:rPr lang="en-US" altLang="zh-CN" sz="1800" dirty="0" err="1"/>
              <a:t>mul</a:t>
            </a:r>
            <a:r>
              <a:rPr lang="en-US" altLang="zh-CN" sz="1800" dirty="0"/>
              <a:t>*a[x]*b[x],</a:t>
            </a:r>
            <a:r>
              <a:rPr lang="en-US" altLang="zh-CN" sz="1800" dirty="0" err="1"/>
              <a:t>mul</a:t>
            </a:r>
            <a:r>
              <a:rPr lang="en-US" altLang="zh-CN" sz="1800" dirty="0"/>
              <a:t>*b[y]) </a:t>
            </a:r>
          </a:p>
          <a:p>
            <a:pPr marL="0" indent="0">
              <a:buNone/>
            </a:pPr>
            <a:r>
              <a:rPr lang="en-US" altLang="zh-CN" sz="1800" dirty="0"/>
              <a:t>	</a:t>
            </a:r>
            <a:r>
              <a:rPr lang="zh-CN" altLang="en-US" sz="1800" dirty="0"/>
              <a:t>和 </a:t>
            </a:r>
            <a:r>
              <a:rPr lang="en-US" altLang="zh-CN" sz="1800" dirty="0"/>
              <a:t>Max(</a:t>
            </a:r>
            <a:r>
              <a:rPr lang="en-US" altLang="zh-CN" sz="1800" dirty="0" err="1"/>
              <a:t>mul</a:t>
            </a:r>
            <a:r>
              <a:rPr lang="en-US" altLang="zh-CN" sz="1800" dirty="0"/>
              <a:t>*a[y]*b[y],</a:t>
            </a:r>
            <a:r>
              <a:rPr lang="en-US" altLang="zh-CN" sz="1800" dirty="0" err="1"/>
              <a:t>mul</a:t>
            </a:r>
            <a:r>
              <a:rPr lang="en-US" altLang="zh-CN" sz="1800" dirty="0"/>
              <a:t>*b[x])</a:t>
            </a:r>
          </a:p>
          <a:p>
            <a:r>
              <a:rPr lang="en-US" altLang="zh-CN" sz="1800" dirty="0"/>
              <a:t>x</a:t>
            </a:r>
            <a:r>
              <a:rPr lang="zh-CN" altLang="en-US" sz="1800" dirty="0"/>
              <a:t>排在</a:t>
            </a:r>
            <a:r>
              <a:rPr lang="en-US" altLang="zh-CN" sz="1800" dirty="0"/>
              <a:t>y</a:t>
            </a:r>
            <a:r>
              <a:rPr lang="zh-CN" altLang="en-US" sz="1800" dirty="0"/>
              <a:t>前面的条件为</a:t>
            </a:r>
            <a:r>
              <a:rPr lang="en-US" altLang="zh-CN" sz="1800" dirty="0"/>
              <a:t>a[x]*b[x]&lt;a[y]*b[y]</a:t>
            </a:r>
          </a:p>
          <a:p>
            <a:r>
              <a:rPr lang="zh-CN" altLang="en-US" sz="1800" dirty="0"/>
              <a:t>所以我们将数对按照</a:t>
            </a:r>
            <a:r>
              <a:rPr lang="en-US" altLang="zh-CN" sz="1800" dirty="0"/>
              <a:t>a</a:t>
            </a:r>
            <a:r>
              <a:rPr lang="zh-CN" altLang="en-US" sz="1800" dirty="0"/>
              <a:t>*</a:t>
            </a:r>
            <a:r>
              <a:rPr lang="en-US" altLang="zh-CN" sz="1800" dirty="0"/>
              <a:t>b</a:t>
            </a:r>
            <a:r>
              <a:rPr lang="zh-CN" altLang="en-US" sz="1800" dirty="0"/>
              <a:t>进行排序后处理即可</a:t>
            </a:r>
            <a:endParaRPr lang="en-US" altLang="zh-CN" sz="1800" dirty="0"/>
          </a:p>
          <a:p>
            <a:endParaRPr lang="en-US" altLang="zh-CN" sz="1800" dirty="0"/>
          </a:p>
          <a:p>
            <a:endParaRPr lang="zh-CN" altLang="en-US" dirty="0"/>
          </a:p>
        </p:txBody>
      </p:sp>
      <p:sp>
        <p:nvSpPr>
          <p:cNvPr id="5" name="标题 1"/>
          <p:cNvSpPr>
            <a:spLocks noGrp="1"/>
          </p:cNvSpPr>
          <p:nvPr>
            <p:ph type="title"/>
          </p:nvPr>
        </p:nvSpPr>
        <p:spPr>
          <a:xfrm>
            <a:off x="656401" y="595434"/>
            <a:ext cx="7053542" cy="1050398"/>
          </a:xfrm>
        </p:spPr>
        <p:txBody>
          <a:bodyPr/>
          <a:lstStyle/>
          <a:p>
            <a:r>
              <a:rPr lang="en-US" altLang="zh-CN" dirty="0"/>
              <a:t>Johnson Law</a:t>
            </a:r>
            <a:endParaRPr lang="zh-CN" altLang="en-US" dirty="0"/>
          </a:p>
        </p:txBody>
      </p:sp>
    </p:spTree>
    <p:extLst>
      <p:ext uri="{BB962C8B-B14F-4D97-AF65-F5344CB8AC3E}">
        <p14:creationId xmlns:p14="http://schemas.microsoft.com/office/powerpoint/2010/main" val="215352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2">
            <a:extLst>
              <a:ext uri="{FF2B5EF4-FFF2-40B4-BE49-F238E27FC236}">
                <a16:creationId xmlns:a16="http://schemas.microsoft.com/office/drawing/2014/main" id="{18FDED40-E0A6-44F4-ABDF-453FE0B4ECDA}"/>
              </a:ext>
            </a:extLst>
          </p:cNvPr>
          <p:cNvSpPr/>
          <p:nvPr/>
        </p:nvSpPr>
        <p:spPr>
          <a:xfrm>
            <a:off x="0" y="1417306"/>
            <a:ext cx="2974436" cy="1944885"/>
          </a:xfrm>
          <a:custGeom>
            <a:avLst/>
            <a:gdLst>
              <a:gd name="connsiteX0" fmla="*/ 0 w 3855910"/>
              <a:gd name="connsiteY0" fmla="*/ 6532 h 1764300"/>
              <a:gd name="connsiteX1" fmla="*/ 3855910 w 3855910"/>
              <a:gd name="connsiteY1" fmla="*/ 0 h 1764300"/>
              <a:gd name="connsiteX2" fmla="*/ 3271473 w 3855910"/>
              <a:gd name="connsiteY2" fmla="*/ 1764300 h 1764300"/>
              <a:gd name="connsiteX3" fmla="*/ 0 w 3855910"/>
              <a:gd name="connsiteY3" fmla="*/ 1764300 h 1764300"/>
              <a:gd name="connsiteX4" fmla="*/ 0 w 3855910"/>
              <a:gd name="connsiteY4" fmla="*/ 6532 h 176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5910" h="1764300">
                <a:moveTo>
                  <a:pt x="0" y="6532"/>
                </a:moveTo>
                <a:lnTo>
                  <a:pt x="3855910" y="0"/>
                </a:lnTo>
                <a:lnTo>
                  <a:pt x="3271473" y="1764300"/>
                </a:lnTo>
                <a:lnTo>
                  <a:pt x="0" y="1764300"/>
                </a:lnTo>
                <a:lnTo>
                  <a:pt x="0" y="6532"/>
                </a:lnTo>
                <a:close/>
              </a:path>
            </a:pathLst>
          </a:cu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753A3A97-FA24-4A83-9A31-DFE3A3953233}"/>
              </a:ext>
            </a:extLst>
          </p:cNvPr>
          <p:cNvGrpSpPr/>
          <p:nvPr/>
        </p:nvGrpSpPr>
        <p:grpSpPr>
          <a:xfrm>
            <a:off x="716255" y="1618785"/>
            <a:ext cx="1541926" cy="1541926"/>
            <a:chOff x="400614" y="153236"/>
            <a:chExt cx="1914458" cy="1914458"/>
          </a:xfrm>
        </p:grpSpPr>
        <p:grpSp>
          <p:nvGrpSpPr>
            <p:cNvPr id="9" name="组合 8">
              <a:extLst>
                <a:ext uri="{FF2B5EF4-FFF2-40B4-BE49-F238E27FC236}">
                  <a16:creationId xmlns:a16="http://schemas.microsoft.com/office/drawing/2014/main" id="{B4DACB67-FA04-464A-A85B-11363568C931}"/>
                </a:ext>
              </a:extLst>
            </p:cNvPr>
            <p:cNvGrpSpPr/>
            <p:nvPr/>
          </p:nvGrpSpPr>
          <p:grpSpPr>
            <a:xfrm>
              <a:off x="400614" y="153236"/>
              <a:ext cx="1914458" cy="1914458"/>
              <a:chOff x="1677608" y="2996952"/>
              <a:chExt cx="1395643" cy="1395643"/>
            </a:xfrm>
          </p:grpSpPr>
          <p:sp>
            <p:nvSpPr>
              <p:cNvPr id="13" name="Oval 60">
                <a:extLst>
                  <a:ext uri="{FF2B5EF4-FFF2-40B4-BE49-F238E27FC236}">
                    <a16:creationId xmlns:a16="http://schemas.microsoft.com/office/drawing/2014/main" id="{25658EF7-452A-4388-A00C-821B9E16DA7F}"/>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14" name="Oval 29">
                <a:extLst>
                  <a:ext uri="{FF2B5EF4-FFF2-40B4-BE49-F238E27FC236}">
                    <a16:creationId xmlns:a16="http://schemas.microsoft.com/office/drawing/2014/main" id="{0344921F-4B41-43A7-A171-7B9BFB6464E3}"/>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12" name="Rectangle 9">
              <a:extLst>
                <a:ext uri="{FF2B5EF4-FFF2-40B4-BE49-F238E27FC236}">
                  <a16:creationId xmlns:a16="http://schemas.microsoft.com/office/drawing/2014/main" id="{C2BA52CC-7D96-45BE-B78E-D031509D6292}"/>
                </a:ext>
              </a:extLst>
            </p:cNvPr>
            <p:cNvSpPr/>
            <p:nvPr/>
          </p:nvSpPr>
          <p:spPr>
            <a:xfrm>
              <a:off x="682768" y="842978"/>
              <a:ext cx="1350150" cy="692497"/>
            </a:xfrm>
            <a:prstGeom prst="rect">
              <a:avLst/>
            </a:prstGeom>
          </p:spPr>
          <p:txBody>
            <a:bodyPr wrap="square">
              <a:normAutofit lnSpcReduction="10000"/>
            </a:bodyPr>
            <a:lstStyle/>
            <a:p>
              <a:pPr algn="ctr"/>
              <a:r>
                <a:rPr lang="en-US" altLang="zh-CN" sz="3200" b="1" dirty="0">
                  <a:solidFill>
                    <a:schemeClr val="bg1"/>
                  </a:solidFill>
                  <a:cs typeface="+mn-ea"/>
                  <a:sym typeface="+mn-lt"/>
                </a:rPr>
                <a:t>01</a:t>
              </a:r>
              <a:endParaRPr lang="zh-CN" altLang="en-US" sz="3200" b="1" dirty="0">
                <a:solidFill>
                  <a:schemeClr val="bg1"/>
                </a:solidFill>
                <a:cs typeface="+mn-ea"/>
                <a:sym typeface="+mn-lt"/>
              </a:endParaRPr>
            </a:p>
          </p:txBody>
        </p:sp>
      </p:grpSp>
      <p:sp>
        <p:nvSpPr>
          <p:cNvPr id="16" name="平行四边形 39">
            <a:extLst>
              <a:ext uri="{FF2B5EF4-FFF2-40B4-BE49-F238E27FC236}">
                <a16:creationId xmlns:a16="http://schemas.microsoft.com/office/drawing/2014/main" id="{01DCA05E-C1FC-40C1-8680-66D0A8A46E46}"/>
              </a:ext>
            </a:extLst>
          </p:cNvPr>
          <p:cNvSpPr/>
          <p:nvPr/>
        </p:nvSpPr>
        <p:spPr>
          <a:xfrm>
            <a:off x="2699792" y="1426155"/>
            <a:ext cx="6444209" cy="1937684"/>
          </a:xfrm>
          <a:custGeom>
            <a:avLst/>
            <a:gdLst/>
            <a:ahLst/>
            <a:cxnLst/>
            <a:rect l="l" t="t" r="r" b="b"/>
            <a:pathLst>
              <a:path w="5703525" h="1757768">
                <a:moveTo>
                  <a:pt x="415097" y="0"/>
                </a:moveTo>
                <a:lnTo>
                  <a:pt x="5703525" y="0"/>
                </a:lnTo>
                <a:lnTo>
                  <a:pt x="5703525" y="1757768"/>
                </a:lnTo>
                <a:lnTo>
                  <a:pt x="0" y="1757768"/>
                </a:lnTo>
                <a:close/>
              </a:path>
            </a:pathLst>
          </a:cu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48"/>
          <p:cNvSpPr txBox="1"/>
          <p:nvPr/>
        </p:nvSpPr>
        <p:spPr>
          <a:xfrm>
            <a:off x="3851920" y="1972528"/>
            <a:ext cx="4536504" cy="677108"/>
          </a:xfrm>
          <a:prstGeom prst="rect">
            <a:avLst/>
          </a:prstGeom>
          <a:noFill/>
        </p:spPr>
        <p:txBody>
          <a:bodyPr wrap="square" lIns="0" tIns="0" rIns="0" bIns="0" rtlCol="0">
            <a:spAutoFit/>
          </a:bodyPr>
          <a:lstStyle/>
          <a:p>
            <a:r>
              <a:rPr lang="zh-CN" altLang="en-US" sz="4400" dirty="0">
                <a:solidFill>
                  <a:schemeClr val="bg1"/>
                </a:solidFill>
                <a:cs typeface="+mn-ea"/>
                <a:sym typeface="+mn-lt"/>
              </a:rPr>
              <a:t>贪心与动规的区别</a:t>
            </a:r>
            <a:endParaRPr lang="en-GB" altLang="zh-CN" sz="4400" dirty="0">
              <a:solidFill>
                <a:schemeClr val="bg1"/>
              </a:solidFill>
              <a:cs typeface="+mn-ea"/>
              <a:sym typeface="+mn-lt"/>
            </a:endParaRPr>
          </a:p>
        </p:txBody>
      </p:sp>
      <p:grpSp>
        <p:nvGrpSpPr>
          <p:cNvPr id="17" name="组合 16">
            <a:extLst>
              <a:ext uri="{FF2B5EF4-FFF2-40B4-BE49-F238E27FC236}">
                <a16:creationId xmlns:a16="http://schemas.microsoft.com/office/drawing/2014/main" id="{F5DA0317-A733-4AA0-9954-BA15D3CFA0B1}"/>
              </a:ext>
            </a:extLst>
          </p:cNvPr>
          <p:cNvGrpSpPr/>
          <p:nvPr/>
        </p:nvGrpSpPr>
        <p:grpSpPr>
          <a:xfrm>
            <a:off x="435718" y="-368891"/>
            <a:ext cx="845449" cy="845339"/>
            <a:chOff x="304800" y="673100"/>
            <a:chExt cx="4000500" cy="4000500"/>
          </a:xfrm>
          <a:effectLst>
            <a:outerShdw blurRad="444500" dist="254000" dir="8100000" algn="tr" rotWithShape="0">
              <a:prstClr val="black">
                <a:alpha val="50000"/>
              </a:prstClr>
            </a:outerShdw>
          </a:effectLst>
        </p:grpSpPr>
        <p:sp>
          <p:nvSpPr>
            <p:cNvPr id="18" name="同心圆 77">
              <a:extLst>
                <a:ext uri="{FF2B5EF4-FFF2-40B4-BE49-F238E27FC236}">
                  <a16:creationId xmlns:a16="http://schemas.microsoft.com/office/drawing/2014/main" id="{A32B223F-5912-428F-85CC-3F94187F46B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9" name="椭圆 18">
              <a:extLst>
                <a:ext uri="{FF2B5EF4-FFF2-40B4-BE49-F238E27FC236}">
                  <a16:creationId xmlns:a16="http://schemas.microsoft.com/office/drawing/2014/main" id="{B8549BF2-F0A0-42F8-9FBD-D887D6BACB72}"/>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1" name="组合 20">
            <a:extLst>
              <a:ext uri="{FF2B5EF4-FFF2-40B4-BE49-F238E27FC236}">
                <a16:creationId xmlns:a16="http://schemas.microsoft.com/office/drawing/2014/main" id="{3364AF18-9A1F-4D58-BD7E-74DAA5D72F2E}"/>
              </a:ext>
            </a:extLst>
          </p:cNvPr>
          <p:cNvGrpSpPr/>
          <p:nvPr/>
        </p:nvGrpSpPr>
        <p:grpSpPr>
          <a:xfrm>
            <a:off x="1468386" y="283545"/>
            <a:ext cx="491023" cy="490959"/>
            <a:chOff x="304800" y="673100"/>
            <a:chExt cx="4000500" cy="4000500"/>
          </a:xfrm>
          <a:effectLst>
            <a:outerShdw blurRad="444500" dist="254000" dir="8100000" algn="tr" rotWithShape="0">
              <a:prstClr val="black">
                <a:alpha val="50000"/>
              </a:prstClr>
            </a:outerShdw>
          </a:effectLst>
        </p:grpSpPr>
        <p:sp>
          <p:nvSpPr>
            <p:cNvPr id="22" name="同心圆 77">
              <a:extLst>
                <a:ext uri="{FF2B5EF4-FFF2-40B4-BE49-F238E27FC236}">
                  <a16:creationId xmlns:a16="http://schemas.microsoft.com/office/drawing/2014/main" id="{9EC942EE-AEEB-4F00-8E39-5558E5E814B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23" name="椭圆 22">
              <a:extLst>
                <a:ext uri="{FF2B5EF4-FFF2-40B4-BE49-F238E27FC236}">
                  <a16:creationId xmlns:a16="http://schemas.microsoft.com/office/drawing/2014/main" id="{D8B67440-40A2-4E0D-B91D-D1CB9B02885D}"/>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4" name="组合 23">
            <a:extLst>
              <a:ext uri="{FF2B5EF4-FFF2-40B4-BE49-F238E27FC236}">
                <a16:creationId xmlns:a16="http://schemas.microsoft.com/office/drawing/2014/main" id="{3E7FA9B1-75BF-45CA-A155-1544EB59F864}"/>
              </a:ext>
            </a:extLst>
          </p:cNvPr>
          <p:cNvGrpSpPr/>
          <p:nvPr/>
        </p:nvGrpSpPr>
        <p:grpSpPr>
          <a:xfrm>
            <a:off x="2060733" y="-84017"/>
            <a:ext cx="491023" cy="490959"/>
            <a:chOff x="304800" y="673100"/>
            <a:chExt cx="4000500" cy="4000500"/>
          </a:xfrm>
          <a:effectLst>
            <a:outerShdw blurRad="444500" dist="254000" dir="8100000" algn="tr" rotWithShape="0">
              <a:prstClr val="black">
                <a:alpha val="50000"/>
              </a:prstClr>
            </a:outerShdw>
          </a:effectLst>
        </p:grpSpPr>
        <p:sp>
          <p:nvSpPr>
            <p:cNvPr id="25" name="同心圆 77">
              <a:extLst>
                <a:ext uri="{FF2B5EF4-FFF2-40B4-BE49-F238E27FC236}">
                  <a16:creationId xmlns:a16="http://schemas.microsoft.com/office/drawing/2014/main" id="{51625E2A-CF94-4235-A23E-20A1664E448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26" name="椭圆 25">
              <a:extLst>
                <a:ext uri="{FF2B5EF4-FFF2-40B4-BE49-F238E27FC236}">
                  <a16:creationId xmlns:a16="http://schemas.microsoft.com/office/drawing/2014/main" id="{CCC0194A-E5C2-4504-9AB1-D81888147A89}"/>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7" name="组合 26">
            <a:extLst>
              <a:ext uri="{FF2B5EF4-FFF2-40B4-BE49-F238E27FC236}">
                <a16:creationId xmlns:a16="http://schemas.microsoft.com/office/drawing/2014/main" id="{E88D9010-86ED-428E-8C86-89118796B4F1}"/>
              </a:ext>
            </a:extLst>
          </p:cNvPr>
          <p:cNvGrpSpPr/>
          <p:nvPr/>
        </p:nvGrpSpPr>
        <p:grpSpPr>
          <a:xfrm>
            <a:off x="2781168" y="212518"/>
            <a:ext cx="491023" cy="490959"/>
            <a:chOff x="304800" y="673100"/>
            <a:chExt cx="4000500" cy="4000500"/>
          </a:xfrm>
          <a:effectLst>
            <a:outerShdw blurRad="444500" dist="254000" dir="8100000" algn="tr" rotWithShape="0">
              <a:prstClr val="black">
                <a:alpha val="50000"/>
              </a:prstClr>
            </a:outerShdw>
          </a:effectLst>
        </p:grpSpPr>
        <p:sp>
          <p:nvSpPr>
            <p:cNvPr id="28" name="同心圆 77">
              <a:extLst>
                <a:ext uri="{FF2B5EF4-FFF2-40B4-BE49-F238E27FC236}">
                  <a16:creationId xmlns:a16="http://schemas.microsoft.com/office/drawing/2014/main" id="{7ECD2912-5D99-4D35-BB12-CD52367E720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29" name="椭圆 28">
              <a:extLst>
                <a:ext uri="{FF2B5EF4-FFF2-40B4-BE49-F238E27FC236}">
                  <a16:creationId xmlns:a16="http://schemas.microsoft.com/office/drawing/2014/main" id="{9F194AF2-8C6A-4F3C-8C74-14CF526A24BE}"/>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0" name="组合 29">
            <a:extLst>
              <a:ext uri="{FF2B5EF4-FFF2-40B4-BE49-F238E27FC236}">
                <a16:creationId xmlns:a16="http://schemas.microsoft.com/office/drawing/2014/main" id="{948B5699-8FB2-4FD0-BE35-E7E50BF57371}"/>
              </a:ext>
            </a:extLst>
          </p:cNvPr>
          <p:cNvGrpSpPr/>
          <p:nvPr/>
        </p:nvGrpSpPr>
        <p:grpSpPr>
          <a:xfrm>
            <a:off x="3497937" y="-578538"/>
            <a:ext cx="1097690" cy="1097546"/>
            <a:chOff x="304800" y="673100"/>
            <a:chExt cx="4000500" cy="4000500"/>
          </a:xfrm>
          <a:effectLst>
            <a:outerShdw blurRad="444500" dist="254000" dir="8100000" algn="tr" rotWithShape="0">
              <a:prstClr val="black">
                <a:alpha val="50000"/>
              </a:prstClr>
            </a:outerShdw>
          </a:effectLst>
        </p:grpSpPr>
        <p:sp>
          <p:nvSpPr>
            <p:cNvPr id="31" name="同心圆 77">
              <a:extLst>
                <a:ext uri="{FF2B5EF4-FFF2-40B4-BE49-F238E27FC236}">
                  <a16:creationId xmlns:a16="http://schemas.microsoft.com/office/drawing/2014/main" id="{34F5BFBC-51CE-446C-B1EE-4A44FE3D702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32" name="椭圆 31">
              <a:extLst>
                <a:ext uri="{FF2B5EF4-FFF2-40B4-BE49-F238E27FC236}">
                  <a16:creationId xmlns:a16="http://schemas.microsoft.com/office/drawing/2014/main" id="{132D5E4F-C54C-47F7-A3D7-8E210EE3DE67}"/>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50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7"/>
                                        </p:tgtEl>
                                        <p:attrNameLst>
                                          <p:attrName>style.visibility</p:attrName>
                                        </p:attrNameLst>
                                      </p:cBhvr>
                                      <p:to>
                                        <p:strVal val="visible"/>
                                      </p:to>
                                    </p:set>
                                    <p:animEffect transition="in" filter="wipe(left)">
                                      <p:cBhvr>
                                        <p:cTn id="23" dur="200"/>
                                        <p:tgtEl>
                                          <p:spTgt spid="7"/>
                                        </p:tgtEl>
                                      </p:cBhvr>
                                    </p:animEffect>
                                  </p:childTnLst>
                                </p:cTn>
                              </p:par>
                              <p:par>
                                <p:cTn id="24" presetID="53" presetClass="entr" presetSubtype="528"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anim calcmode="lin" valueType="num">
                                      <p:cBhvr>
                                        <p:cTn id="29" dur="500" fill="hold"/>
                                        <p:tgtEl>
                                          <p:spTgt spid="17"/>
                                        </p:tgtEl>
                                        <p:attrNameLst>
                                          <p:attrName>ppt_x</p:attrName>
                                        </p:attrNameLst>
                                      </p:cBhvr>
                                      <p:tavLst>
                                        <p:tav tm="0">
                                          <p:val>
                                            <p:fltVal val="0.5"/>
                                          </p:val>
                                        </p:tav>
                                        <p:tav tm="100000">
                                          <p:val>
                                            <p:strVal val="#ppt_x"/>
                                          </p:val>
                                        </p:tav>
                                      </p:tavLst>
                                    </p:anim>
                                    <p:anim calcmode="lin" valueType="num">
                                      <p:cBhvr>
                                        <p:cTn id="30" dur="500" fill="hold"/>
                                        <p:tgtEl>
                                          <p:spTgt spid="17"/>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anim calcmode="lin" valueType="num">
                                      <p:cBhvr>
                                        <p:cTn id="36" dur="500" fill="hold"/>
                                        <p:tgtEl>
                                          <p:spTgt spid="21"/>
                                        </p:tgtEl>
                                        <p:attrNameLst>
                                          <p:attrName>ppt_x</p:attrName>
                                        </p:attrNameLst>
                                      </p:cBhvr>
                                      <p:tavLst>
                                        <p:tav tm="0">
                                          <p:val>
                                            <p:fltVal val="0.5"/>
                                          </p:val>
                                        </p:tav>
                                        <p:tav tm="100000">
                                          <p:val>
                                            <p:strVal val="#ppt_x"/>
                                          </p:val>
                                        </p:tav>
                                      </p:tavLst>
                                    </p:anim>
                                    <p:anim calcmode="lin" valueType="num">
                                      <p:cBhvr>
                                        <p:cTn id="37" dur="500" fill="hold"/>
                                        <p:tgtEl>
                                          <p:spTgt spid="21"/>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fltVal val="0.5"/>
                                          </p:val>
                                        </p:tav>
                                        <p:tav tm="100000">
                                          <p:val>
                                            <p:strVal val="#ppt_x"/>
                                          </p:val>
                                        </p:tav>
                                      </p:tavLst>
                                    </p:anim>
                                    <p:anim calcmode="lin" valueType="num">
                                      <p:cBhvr>
                                        <p:cTn id="44" dur="500" fill="hold"/>
                                        <p:tgtEl>
                                          <p:spTgt spid="24"/>
                                        </p:tgtEl>
                                        <p:attrNameLst>
                                          <p:attrName>ppt_y</p:attrName>
                                        </p:attrNameLst>
                                      </p:cBhvr>
                                      <p:tavLst>
                                        <p:tav tm="0">
                                          <p:val>
                                            <p:fltVal val="0.5"/>
                                          </p:val>
                                        </p:tav>
                                        <p:tav tm="100000">
                                          <p:val>
                                            <p:strVal val="#ppt_y"/>
                                          </p:val>
                                        </p:tav>
                                      </p:tavLst>
                                    </p:anim>
                                  </p:childTnLst>
                                </p:cTn>
                              </p:par>
                              <p:par>
                                <p:cTn id="45" presetID="53" presetClass="entr" presetSubtype="528"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anim calcmode="lin" valueType="num">
                                      <p:cBhvr>
                                        <p:cTn id="50" dur="500" fill="hold"/>
                                        <p:tgtEl>
                                          <p:spTgt spid="27"/>
                                        </p:tgtEl>
                                        <p:attrNameLst>
                                          <p:attrName>ppt_x</p:attrName>
                                        </p:attrNameLst>
                                      </p:cBhvr>
                                      <p:tavLst>
                                        <p:tav tm="0">
                                          <p:val>
                                            <p:fltVal val="0.5"/>
                                          </p:val>
                                        </p:tav>
                                        <p:tav tm="100000">
                                          <p:val>
                                            <p:strVal val="#ppt_x"/>
                                          </p:val>
                                        </p:tav>
                                      </p:tavLst>
                                    </p:anim>
                                    <p:anim calcmode="lin" valueType="num">
                                      <p:cBhvr>
                                        <p:cTn id="51" dur="500" fill="hold"/>
                                        <p:tgtEl>
                                          <p:spTgt spid="27"/>
                                        </p:tgtEl>
                                        <p:attrNameLst>
                                          <p:attrName>ppt_y</p:attrName>
                                        </p:attrNameLst>
                                      </p:cBhvr>
                                      <p:tavLst>
                                        <p:tav tm="0">
                                          <p:val>
                                            <p:fltVal val="0.5"/>
                                          </p:val>
                                        </p:tav>
                                        <p:tav tm="100000">
                                          <p:val>
                                            <p:strVal val="#ppt_y"/>
                                          </p:val>
                                        </p:tav>
                                      </p:tavLst>
                                    </p:anim>
                                  </p:childTnLst>
                                </p:cTn>
                              </p:par>
                              <p:par>
                                <p:cTn id="52" presetID="53" presetClass="entr" presetSubtype="528"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anim calcmode="lin" valueType="num">
                                      <p:cBhvr>
                                        <p:cTn id="57" dur="500" fill="hold"/>
                                        <p:tgtEl>
                                          <p:spTgt spid="30"/>
                                        </p:tgtEl>
                                        <p:attrNameLst>
                                          <p:attrName>ppt_x</p:attrName>
                                        </p:attrNameLst>
                                      </p:cBhvr>
                                      <p:tavLst>
                                        <p:tav tm="0">
                                          <p:val>
                                            <p:fltVal val="0.5"/>
                                          </p:val>
                                        </p:tav>
                                        <p:tav tm="100000">
                                          <p:val>
                                            <p:strVal val="#ppt_x"/>
                                          </p:val>
                                        </p:tav>
                                      </p:tavLst>
                                    </p:anim>
                                    <p:anim calcmode="lin" valueType="num">
                                      <p:cBhvr>
                                        <p:cTn id="58"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叠罗汉问题</a:t>
            </a:r>
          </a:p>
        </p:txBody>
      </p:sp>
      <p:sp>
        <p:nvSpPr>
          <p:cNvPr id="3" name="内容占位符 2"/>
          <p:cNvSpPr>
            <a:spLocks noGrp="1"/>
          </p:cNvSpPr>
          <p:nvPr>
            <p:ph idx="1"/>
          </p:nvPr>
        </p:nvSpPr>
        <p:spPr>
          <a:xfrm>
            <a:off x="828220" y="1201907"/>
            <a:ext cx="6709906" cy="3146611"/>
          </a:xfrm>
        </p:spPr>
        <p:txBody>
          <a:bodyPr>
            <a:normAutofit/>
          </a:bodyPr>
          <a:lstStyle/>
          <a:p>
            <a:r>
              <a:rPr lang="zh-CN" altLang="en-US" sz="2100" dirty="0"/>
              <a:t>有些人在玩叠罗汉的游戏，每个人的危险值等于它上面的人的</a:t>
            </a:r>
            <a:r>
              <a:rPr lang="zh-CN" altLang="en-US" sz="2100" b="1" dirty="0"/>
              <a:t>体重总和</a:t>
            </a:r>
            <a:r>
              <a:rPr lang="zh-CN" altLang="en-US" sz="2100" dirty="0"/>
              <a:t>减去他的</a:t>
            </a:r>
            <a:r>
              <a:rPr lang="zh-CN" altLang="en-US" sz="2100" b="1" dirty="0"/>
              <a:t>力量值</a:t>
            </a:r>
            <a:r>
              <a:rPr lang="zh-CN" altLang="en-US" sz="2100" dirty="0"/>
              <a:t>，因为他要扛起上面所有的人，现在求一种方案，使得每个人的危险值的最大值最小</a:t>
            </a:r>
          </a:p>
        </p:txBody>
      </p:sp>
    </p:spTree>
    <p:extLst>
      <p:ext uri="{BB962C8B-B14F-4D97-AF65-F5344CB8AC3E}">
        <p14:creationId xmlns:p14="http://schemas.microsoft.com/office/powerpoint/2010/main" val="191602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题意简化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6570" y="1242850"/>
                <a:ext cx="6709906" cy="3146611"/>
              </a:xfrm>
            </p:spPr>
            <p:txBody>
              <a:bodyPr>
                <a:normAutofit/>
              </a:bodyPr>
              <a:lstStyle/>
              <a:p>
                <a:r>
                  <a:rPr lang="zh-CN" altLang="en-US" sz="2100" dirty="0"/>
                  <a:t>有</a:t>
                </a:r>
                <a:r>
                  <a:rPr lang="en-US" altLang="zh-CN" sz="2100" dirty="0"/>
                  <a:t>n</a:t>
                </a:r>
                <a:r>
                  <a:rPr lang="zh-CN" altLang="en-US" sz="2100" dirty="0"/>
                  <a:t>个数对</a:t>
                </a:r>
                <a:r>
                  <a:rPr lang="en-US" altLang="zh-CN" sz="2100" dirty="0"/>
                  <a:t>&lt;</a:t>
                </a:r>
                <a:r>
                  <a:rPr lang="en-US" altLang="zh-CN" sz="2100" dirty="0" err="1"/>
                  <a:t>a,b</a:t>
                </a:r>
                <a:r>
                  <a:rPr lang="en-US" altLang="zh-CN" sz="2100" dirty="0"/>
                  <a:t>&gt;</a:t>
                </a:r>
                <a:r>
                  <a:rPr lang="zh-CN" altLang="en-US" sz="2100" dirty="0"/>
                  <a:t>，现在需要对数对进行排序，</a:t>
                </a:r>
                <a:endParaRPr lang="en-US" altLang="zh-CN" sz="2100" dirty="0"/>
              </a:p>
              <a:p>
                <a:r>
                  <a:rPr lang="zh-CN" altLang="en-US" sz="2100" dirty="0"/>
                  <a:t>使得</a:t>
                </a:r>
                <a:r>
                  <a:rPr lang="en-US" altLang="zh-CN" sz="2100" dirty="0"/>
                  <a:t>max( </a:t>
                </a:r>
                <a14:m>
                  <m:oMath xmlns:m="http://schemas.openxmlformats.org/officeDocument/2006/math">
                    <m:nary>
                      <m:naryPr>
                        <m:chr m:val="∑"/>
                        <m:ctrlPr>
                          <a:rPr lang="en-US" altLang="zh-CN" sz="2100" i="1">
                            <a:latin typeface="Cambria Math" panose="02040503050406030204" pitchFamily="18" charset="0"/>
                          </a:rPr>
                        </m:ctrlPr>
                      </m:naryPr>
                      <m:sub>
                        <m:r>
                          <m:rPr>
                            <m:brk m:alnAt="23"/>
                          </m:rPr>
                          <a:rPr lang="en-US" altLang="zh-CN" sz="2100" i="1">
                            <a:latin typeface="Cambria Math" panose="02040503050406030204" pitchFamily="18" charset="0"/>
                          </a:rPr>
                          <m:t>1</m:t>
                        </m:r>
                      </m:sub>
                      <m:sup>
                        <m:r>
                          <m:rPr>
                            <m:sty m:val="p"/>
                          </m:rPr>
                          <a:rPr lang="en-US" altLang="zh-CN" sz="2100" i="1">
                            <a:latin typeface="Cambria Math" panose="02040503050406030204" pitchFamily="18" charset="0"/>
                          </a:rPr>
                          <m:t>i</m:t>
                        </m:r>
                        <m:r>
                          <a:rPr lang="en-US" altLang="zh-CN" sz="2100" i="1">
                            <a:latin typeface="Cambria Math" panose="02040503050406030204" pitchFamily="18" charset="0"/>
                          </a:rPr>
                          <m:t>−1</m:t>
                        </m:r>
                      </m:sup>
                      <m:e>
                        <m:r>
                          <a:rPr lang="en-US" altLang="zh-CN" sz="2100" i="1">
                            <a:latin typeface="Cambria Math" panose="02040503050406030204" pitchFamily="18" charset="0"/>
                          </a:rPr>
                          <m:t>𝑎</m:t>
                        </m:r>
                        <m:r>
                          <a:rPr lang="en-US" altLang="zh-CN" sz="2100" i="1">
                            <a:latin typeface="Cambria Math" panose="02040503050406030204" pitchFamily="18" charset="0"/>
                          </a:rPr>
                          <m:t>[</m:t>
                        </m:r>
                        <m:r>
                          <a:rPr lang="en-US" altLang="zh-CN" sz="2100" i="1">
                            <a:latin typeface="Cambria Math" panose="02040503050406030204" pitchFamily="18" charset="0"/>
                          </a:rPr>
                          <m:t>𝑖</m:t>
                        </m:r>
                        <m:r>
                          <a:rPr lang="en-US" altLang="zh-CN" sz="2100" i="1">
                            <a:latin typeface="Cambria Math" panose="02040503050406030204" pitchFamily="18" charset="0"/>
                          </a:rPr>
                          <m:t>]</m:t>
                        </m:r>
                      </m:e>
                    </m:nary>
                    <m:r>
                      <a:rPr lang="en-US" altLang="zh-CN" sz="2100" i="1">
                        <a:latin typeface="Cambria Math" panose="02040503050406030204" pitchFamily="18" charset="0"/>
                      </a:rPr>
                      <m:t>−</m:t>
                    </m:r>
                    <m:r>
                      <m:rPr>
                        <m:sty m:val="p"/>
                      </m:rPr>
                      <a:rPr lang="en-US" altLang="zh-CN" sz="2100">
                        <a:latin typeface="Cambria Math" panose="02040503050406030204" pitchFamily="18" charset="0"/>
                      </a:rPr>
                      <m:t>b</m:t>
                    </m:r>
                    <m:r>
                      <a:rPr lang="en-US" altLang="zh-CN" sz="2100">
                        <a:latin typeface="Cambria Math" panose="02040503050406030204" pitchFamily="18" charset="0"/>
                      </a:rPr>
                      <m:t>[</m:t>
                    </m:r>
                    <m:r>
                      <m:rPr>
                        <m:sty m:val="p"/>
                      </m:rPr>
                      <a:rPr lang="en-US" altLang="zh-CN" sz="2100">
                        <a:latin typeface="Cambria Math" panose="02040503050406030204" pitchFamily="18" charset="0"/>
                      </a:rPr>
                      <m:t>i</m:t>
                    </m:r>
                    <m:r>
                      <a:rPr lang="en-US" altLang="zh-CN" sz="2100">
                        <a:latin typeface="Cambria Math" panose="02040503050406030204" pitchFamily="18" charset="0"/>
                      </a:rPr>
                      <m:t>]</m:t>
                    </m:r>
                  </m:oMath>
                </a14:m>
                <a:r>
                  <a:rPr lang="zh-CN" altLang="en-US" sz="2100" dirty="0"/>
                  <a:t> </a:t>
                </a:r>
                <a:r>
                  <a:rPr lang="en-US" altLang="zh-CN" sz="2100" dirty="0"/>
                  <a:t>)</a:t>
                </a:r>
                <a:r>
                  <a:rPr lang="zh-CN" altLang="en-US" sz="2100" dirty="0"/>
                  <a:t>的值最小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6570" y="1242850"/>
                <a:ext cx="6709906" cy="3146611"/>
              </a:xfrm>
              <a:blipFill>
                <a:blip r:embed="rId2"/>
                <a:stretch>
                  <a:fillRect l="-908" t="-3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0982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6401" y="595434"/>
            <a:ext cx="7053542" cy="1050398"/>
          </a:xfrm>
        </p:spPr>
        <p:txBody>
          <a:bodyPr/>
          <a:lstStyle/>
          <a:p>
            <a:r>
              <a:rPr lang="en-US" altLang="zh-CN" dirty="0"/>
              <a:t>Johnson Law</a:t>
            </a:r>
            <a:endParaRPr lang="zh-CN" altLang="en-US" dirty="0"/>
          </a:p>
        </p:txBody>
      </p:sp>
      <p:sp>
        <p:nvSpPr>
          <p:cNvPr id="3" name="内容占位符 2"/>
          <p:cNvSpPr>
            <a:spLocks noGrp="1"/>
          </p:cNvSpPr>
          <p:nvPr>
            <p:ph idx="1"/>
          </p:nvPr>
        </p:nvSpPr>
        <p:spPr>
          <a:xfrm>
            <a:off x="828220" y="1508982"/>
            <a:ext cx="6709906" cy="3146611"/>
          </a:xfrm>
        </p:spPr>
        <p:txBody>
          <a:bodyPr>
            <a:normAutofit/>
          </a:bodyPr>
          <a:lstStyle/>
          <a:p>
            <a:r>
              <a:rPr lang="zh-CN" altLang="en-US" sz="1800" dirty="0"/>
              <a:t>考虑上下两个人</a:t>
            </a:r>
            <a:r>
              <a:rPr lang="en-US" altLang="zh-CN" sz="1800" dirty="0"/>
              <a:t>x</a:t>
            </a:r>
            <a:r>
              <a:rPr lang="zh-CN" altLang="en-US" sz="1800" dirty="0"/>
              <a:t>和</a:t>
            </a:r>
            <a:r>
              <a:rPr lang="en-US" altLang="zh-CN" sz="1800" dirty="0"/>
              <a:t>y</a:t>
            </a:r>
            <a:r>
              <a:rPr lang="zh-CN" altLang="en-US" sz="1800" dirty="0"/>
              <a:t>交换前后的情况</a:t>
            </a:r>
            <a:endParaRPr lang="en-US" altLang="zh-CN" sz="1800" dirty="0"/>
          </a:p>
          <a:p>
            <a:r>
              <a:rPr lang="zh-CN" altLang="en-US" sz="1800" dirty="0"/>
              <a:t>记前面所有人</a:t>
            </a:r>
            <a:r>
              <a:rPr lang="en-US" altLang="zh-CN" sz="1800" dirty="0"/>
              <a:t>a</a:t>
            </a:r>
            <a:r>
              <a:rPr lang="zh-CN" altLang="en-US" sz="1800" dirty="0"/>
              <a:t>值和为</a:t>
            </a:r>
            <a:r>
              <a:rPr lang="en-US" altLang="zh-CN" sz="1800" dirty="0"/>
              <a:t>sum</a:t>
            </a:r>
          </a:p>
          <a:p>
            <a:r>
              <a:rPr lang="zh-CN" altLang="en-US" sz="1800" dirty="0"/>
              <a:t>交换前两个人的最大值为</a:t>
            </a:r>
            <a:endParaRPr lang="en-US" altLang="zh-CN" sz="1800" dirty="0"/>
          </a:p>
          <a:p>
            <a:pPr marL="0" indent="0">
              <a:buNone/>
            </a:pPr>
            <a:r>
              <a:rPr lang="en-US" altLang="zh-CN" sz="1800" dirty="0"/>
              <a:t>         Max(</a:t>
            </a:r>
            <a:r>
              <a:rPr lang="en-US" altLang="zh-CN" sz="1800" dirty="0" err="1"/>
              <a:t>sum+a</a:t>
            </a:r>
            <a:r>
              <a:rPr lang="en-US" altLang="zh-CN" sz="1800" dirty="0"/>
              <a:t>[x]-b[y],sum-b[x]))</a:t>
            </a:r>
          </a:p>
          <a:p>
            <a:r>
              <a:rPr lang="zh-CN" altLang="en-US" sz="1800" dirty="0"/>
              <a:t>交换后两个人的最大值为</a:t>
            </a:r>
            <a:endParaRPr lang="en-US" altLang="zh-CN" sz="1800" dirty="0"/>
          </a:p>
          <a:p>
            <a:pPr marL="0" indent="0">
              <a:buNone/>
            </a:pPr>
            <a:r>
              <a:rPr lang="en-US" altLang="zh-CN" sz="1800" dirty="0"/>
              <a:t>         Max(</a:t>
            </a:r>
            <a:r>
              <a:rPr lang="en-US" altLang="zh-CN" sz="1800" dirty="0" err="1"/>
              <a:t>sum+a</a:t>
            </a:r>
            <a:r>
              <a:rPr lang="en-US" altLang="zh-CN" sz="1800" dirty="0"/>
              <a:t>[y]-b[x],sum-b[y])</a:t>
            </a:r>
          </a:p>
          <a:p>
            <a:pPr marL="0" indent="0">
              <a:buNone/>
            </a:pPr>
            <a:endParaRPr lang="en-US" altLang="zh-CN" sz="1800" dirty="0"/>
          </a:p>
        </p:txBody>
      </p:sp>
    </p:spTree>
    <p:extLst>
      <p:ext uri="{BB962C8B-B14F-4D97-AF65-F5344CB8AC3E}">
        <p14:creationId xmlns:p14="http://schemas.microsoft.com/office/powerpoint/2010/main" val="2588825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6401" y="595434"/>
            <a:ext cx="7053542" cy="1050398"/>
          </a:xfrm>
        </p:spPr>
        <p:txBody>
          <a:bodyPr/>
          <a:lstStyle/>
          <a:p>
            <a:r>
              <a:rPr lang="en-US" altLang="zh-CN" dirty="0"/>
              <a:t>Johnson Law</a:t>
            </a:r>
            <a:endParaRPr lang="zh-CN" altLang="en-US" dirty="0"/>
          </a:p>
        </p:txBody>
      </p:sp>
      <p:sp>
        <p:nvSpPr>
          <p:cNvPr id="3" name="内容占位符 2"/>
          <p:cNvSpPr>
            <a:spLocks noGrp="1"/>
          </p:cNvSpPr>
          <p:nvPr>
            <p:ph idx="1"/>
          </p:nvPr>
        </p:nvSpPr>
        <p:spPr>
          <a:xfrm>
            <a:off x="828220" y="1508982"/>
            <a:ext cx="7841521" cy="3146611"/>
          </a:xfrm>
        </p:spPr>
        <p:txBody>
          <a:bodyPr>
            <a:normAutofit/>
          </a:bodyPr>
          <a:lstStyle/>
          <a:p>
            <a:r>
              <a:rPr lang="zh-CN" altLang="en-US" sz="1800" dirty="0"/>
              <a:t>将两个式子都加上</a:t>
            </a:r>
            <a:r>
              <a:rPr lang="en-US" altLang="zh-CN" sz="1800" dirty="0"/>
              <a:t>b[x]+b[y]</a:t>
            </a:r>
          </a:p>
          <a:p>
            <a:pPr marL="0" indent="0">
              <a:buNone/>
            </a:pPr>
            <a:r>
              <a:rPr lang="en-US" altLang="zh-CN" sz="1800" dirty="0"/>
              <a:t>	</a:t>
            </a:r>
            <a:r>
              <a:rPr lang="zh-CN" altLang="en-US" sz="1800" dirty="0"/>
              <a:t>得到</a:t>
            </a:r>
            <a:r>
              <a:rPr lang="en-US" altLang="zh-CN" sz="1800" dirty="0"/>
              <a:t>Max(</a:t>
            </a:r>
            <a:r>
              <a:rPr lang="en-US" altLang="zh-CN" sz="1800" dirty="0" err="1"/>
              <a:t>sum+a</a:t>
            </a:r>
            <a:r>
              <a:rPr lang="en-US" altLang="zh-CN" sz="1800" dirty="0"/>
              <a:t>[x]+b[x],</a:t>
            </a:r>
            <a:r>
              <a:rPr lang="en-US" altLang="zh-CN" sz="1800" dirty="0" err="1"/>
              <a:t>sum+b</a:t>
            </a:r>
            <a:r>
              <a:rPr lang="en-US" altLang="zh-CN" sz="1800" dirty="0"/>
              <a:t>[y])</a:t>
            </a:r>
          </a:p>
          <a:p>
            <a:pPr marL="0" indent="0">
              <a:buNone/>
            </a:pPr>
            <a:r>
              <a:rPr lang="en-US" altLang="zh-CN" sz="1800" dirty="0"/>
              <a:t>	</a:t>
            </a:r>
            <a:r>
              <a:rPr lang="zh-CN" altLang="en-US" sz="1800" dirty="0"/>
              <a:t>和</a:t>
            </a:r>
            <a:r>
              <a:rPr lang="en-US" altLang="zh-CN" sz="1800" dirty="0"/>
              <a:t>Max(</a:t>
            </a:r>
            <a:r>
              <a:rPr lang="en-US" altLang="zh-CN" sz="1800" dirty="0" err="1"/>
              <a:t>sum+a</a:t>
            </a:r>
            <a:r>
              <a:rPr lang="en-US" altLang="zh-CN" sz="1800" dirty="0"/>
              <a:t>[y]+b[y],</a:t>
            </a:r>
            <a:r>
              <a:rPr lang="en-US" altLang="zh-CN" sz="1800" dirty="0" err="1"/>
              <a:t>sum+b</a:t>
            </a:r>
            <a:r>
              <a:rPr lang="en-US" altLang="zh-CN" sz="1800" dirty="0"/>
              <a:t>[x])</a:t>
            </a:r>
          </a:p>
          <a:p>
            <a:r>
              <a:rPr lang="en-US" altLang="zh-CN" sz="1800" dirty="0"/>
              <a:t>x</a:t>
            </a:r>
            <a:r>
              <a:rPr lang="zh-CN" altLang="en-US" sz="1800" dirty="0"/>
              <a:t>排在</a:t>
            </a:r>
            <a:r>
              <a:rPr lang="en-US" altLang="zh-CN" sz="1800" dirty="0"/>
              <a:t>y</a:t>
            </a:r>
            <a:r>
              <a:rPr lang="zh-CN" altLang="en-US" sz="1800" dirty="0"/>
              <a:t>前面的为</a:t>
            </a:r>
            <a:r>
              <a:rPr lang="en-US" altLang="zh-CN" sz="1800" dirty="0"/>
              <a:t>a[x]+b[x]&gt;a[y]+b[y]</a:t>
            </a:r>
          </a:p>
          <a:p>
            <a:r>
              <a:rPr lang="zh-CN" altLang="en-US" sz="1800" dirty="0"/>
              <a:t>将数对按照</a:t>
            </a:r>
            <a:r>
              <a:rPr lang="en-US" altLang="zh-CN" sz="1800" dirty="0"/>
              <a:t>a+b</a:t>
            </a:r>
            <a:r>
              <a:rPr lang="zh-CN" altLang="en-US" sz="1800" dirty="0"/>
              <a:t>排序即可</a:t>
            </a:r>
            <a:endParaRPr lang="en-US" altLang="zh-CN" sz="1800" dirty="0"/>
          </a:p>
          <a:p>
            <a:endParaRPr lang="en-US" altLang="zh-CN" sz="1800" dirty="0"/>
          </a:p>
        </p:txBody>
      </p:sp>
    </p:spTree>
    <p:extLst>
      <p:ext uri="{BB962C8B-B14F-4D97-AF65-F5344CB8AC3E}">
        <p14:creationId xmlns:p14="http://schemas.microsoft.com/office/powerpoint/2010/main" val="234128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1EA85-5E71-4D0F-AFE1-2651CB478DD4}"/>
              </a:ext>
            </a:extLst>
          </p:cNvPr>
          <p:cNvSpPr>
            <a:spLocks noGrp="1"/>
          </p:cNvSpPr>
          <p:nvPr>
            <p:ph type="title"/>
          </p:nvPr>
        </p:nvSpPr>
        <p:spPr>
          <a:xfrm>
            <a:off x="-756592" y="3507854"/>
            <a:ext cx="8229600" cy="857250"/>
          </a:xfrm>
        </p:spPr>
        <p:txBody>
          <a:bodyPr/>
          <a:lstStyle/>
          <a:p>
            <a:r>
              <a:rPr lang="zh-CN" altLang="en-US" dirty="0"/>
              <a:t>动态转移方程：</a:t>
            </a:r>
            <a:r>
              <a:rPr lang="en-US" altLang="zh-CN" dirty="0"/>
              <a:t>f[</a:t>
            </a:r>
            <a:r>
              <a:rPr lang="en-US" altLang="zh-CN" dirty="0" err="1"/>
              <a:t>i</a:t>
            </a:r>
            <a:r>
              <a:rPr lang="en-US" altLang="zh-CN" dirty="0"/>
              <a:t>]=f[i-1]+f[i-2]</a:t>
            </a:r>
            <a:endParaRPr lang="zh-CN" altLang="en-US" dirty="0"/>
          </a:p>
        </p:txBody>
      </p:sp>
      <p:pic>
        <p:nvPicPr>
          <p:cNvPr id="4" name="内容占位符 3">
            <a:extLst>
              <a:ext uri="{FF2B5EF4-FFF2-40B4-BE49-F238E27FC236}">
                <a16:creationId xmlns:a16="http://schemas.microsoft.com/office/drawing/2014/main" id="{BAFE5B05-9E9D-48F3-8B16-207E634C7067}"/>
              </a:ext>
            </a:extLst>
          </p:cNvPr>
          <p:cNvPicPr>
            <a:picLocks noGrp="1" noChangeAspect="1"/>
          </p:cNvPicPr>
          <p:nvPr>
            <p:ph idx="1"/>
          </p:nvPr>
        </p:nvPicPr>
        <p:blipFill>
          <a:blip r:embed="rId2"/>
          <a:stretch>
            <a:fillRect/>
          </a:stretch>
        </p:blipFill>
        <p:spPr>
          <a:xfrm>
            <a:off x="827584" y="1063229"/>
            <a:ext cx="5662151" cy="2248095"/>
          </a:xfrm>
          <a:prstGeom prst="rect">
            <a:avLst/>
          </a:prstGeom>
        </p:spPr>
      </p:pic>
      <p:sp>
        <p:nvSpPr>
          <p:cNvPr id="5" name="标题 1">
            <a:extLst>
              <a:ext uri="{FF2B5EF4-FFF2-40B4-BE49-F238E27FC236}">
                <a16:creationId xmlns:a16="http://schemas.microsoft.com/office/drawing/2014/main" id="{C1F9E864-8666-43C3-B5E8-909279CB26E3}"/>
              </a:ext>
            </a:extLst>
          </p:cNvPr>
          <p:cNvSpPr txBox="1">
            <a:spLocks/>
          </p:cNvSpPr>
          <p:nvPr/>
        </p:nvSpPr>
        <p:spPr>
          <a:xfrm>
            <a:off x="609600" y="3583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700" kern="1200">
                <a:solidFill>
                  <a:schemeClr val="tx1"/>
                </a:solidFill>
                <a:latin typeface="+mj-lt"/>
                <a:ea typeface="+mj-ea"/>
                <a:cs typeface="+mj-cs"/>
              </a:defRPr>
            </a:lvl1pPr>
          </a:lstStyle>
          <a:p>
            <a:r>
              <a:rPr lang="zh-CN" altLang="en-US"/>
              <a:t>动态规划</a:t>
            </a:r>
            <a:endParaRPr lang="zh-CN" altLang="en-US" dirty="0"/>
          </a:p>
        </p:txBody>
      </p:sp>
    </p:spTree>
    <p:extLst>
      <p:ext uri="{BB962C8B-B14F-4D97-AF65-F5344CB8AC3E}">
        <p14:creationId xmlns:p14="http://schemas.microsoft.com/office/powerpoint/2010/main" val="233842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6401" y="595434"/>
            <a:ext cx="7053542" cy="1050398"/>
          </a:xfrm>
        </p:spPr>
        <p:txBody>
          <a:bodyPr/>
          <a:lstStyle/>
          <a:p>
            <a:r>
              <a:rPr lang="zh-CN" altLang="en-US" b="1" dirty="0"/>
              <a:t>最长上升子序列问题</a:t>
            </a:r>
            <a:endParaRPr lang="zh-CN" altLang="en-US" dirty="0"/>
          </a:p>
        </p:txBody>
      </p:sp>
      <p:sp>
        <p:nvSpPr>
          <p:cNvPr id="3" name="内容占位符 2"/>
          <p:cNvSpPr>
            <a:spLocks noGrp="1"/>
          </p:cNvSpPr>
          <p:nvPr>
            <p:ph idx="1"/>
          </p:nvPr>
        </p:nvSpPr>
        <p:spPr>
          <a:xfrm>
            <a:off x="828220" y="1508982"/>
            <a:ext cx="7841521" cy="3146611"/>
          </a:xfrm>
        </p:spPr>
        <p:txBody>
          <a:bodyPr>
            <a:normAutofit/>
          </a:bodyPr>
          <a:lstStyle/>
          <a:p>
            <a:r>
              <a:rPr lang="zh-CN" altLang="en-US" sz="2400" dirty="0"/>
              <a:t>给定</a:t>
            </a:r>
            <a:r>
              <a:rPr lang="en-US" altLang="zh-CN" sz="2400" dirty="0"/>
              <a:t>N</a:t>
            </a:r>
            <a:r>
              <a:rPr lang="zh-CN" altLang="en-US" sz="2400" dirty="0"/>
              <a:t>个数，求这</a:t>
            </a:r>
            <a:r>
              <a:rPr lang="en-US" altLang="zh-CN" sz="2400" dirty="0"/>
              <a:t>N</a:t>
            </a:r>
            <a:r>
              <a:rPr lang="zh-CN" altLang="en-US" sz="2400" dirty="0"/>
              <a:t>个数的最长上升子序列的长度。</a:t>
            </a:r>
            <a:endParaRPr lang="en-US" altLang="zh-CN" sz="2400" dirty="0"/>
          </a:p>
          <a:p>
            <a:endParaRPr lang="en-US" altLang="zh-CN" sz="2400" dirty="0"/>
          </a:p>
          <a:p>
            <a:endParaRPr lang="en-US" altLang="zh-CN" sz="2400" dirty="0"/>
          </a:p>
          <a:p>
            <a:pPr marL="0" indent="0">
              <a:buNone/>
            </a:pPr>
            <a:r>
              <a:rPr lang="zh-CN" altLang="en-US" sz="2000" dirty="0"/>
              <a:t>什么是最长上升子序列？ 就是给你一个序列，请你在其中求出一段不断严格上升的部分，它不一定要连续。</a:t>
            </a:r>
          </a:p>
          <a:p>
            <a:pPr marL="0" indent="0">
              <a:buNone/>
            </a:pPr>
            <a:r>
              <a:rPr lang="zh-CN" altLang="en-US" sz="2000" dirty="0"/>
              <a:t>就像这样：</a:t>
            </a:r>
            <a:r>
              <a:rPr lang="en-US" altLang="zh-CN" sz="2000" dirty="0"/>
              <a:t>2,3,4,7</a:t>
            </a:r>
            <a:r>
              <a:rPr lang="zh-CN" altLang="en-US" sz="2000" dirty="0"/>
              <a:t>和</a:t>
            </a:r>
            <a:r>
              <a:rPr lang="en-US" altLang="zh-CN" sz="2000" dirty="0"/>
              <a:t>2,3,4,6</a:t>
            </a:r>
            <a:r>
              <a:rPr lang="zh-CN" altLang="en-US" sz="2000" dirty="0"/>
              <a:t>就是序列</a:t>
            </a:r>
            <a:r>
              <a:rPr lang="en-US" altLang="zh-CN" sz="2000" dirty="0"/>
              <a:t>2 5 3 4 1 7 6</a:t>
            </a:r>
            <a:r>
              <a:rPr lang="zh-CN" altLang="en-US" sz="2000" dirty="0"/>
              <a:t>的两种选取方案。最长的长度是</a:t>
            </a:r>
            <a:r>
              <a:rPr lang="en-US" altLang="zh-CN" sz="2000" dirty="0"/>
              <a:t>4.</a:t>
            </a:r>
          </a:p>
        </p:txBody>
      </p:sp>
    </p:spTree>
    <p:extLst>
      <p:ext uri="{BB962C8B-B14F-4D97-AF65-F5344CB8AC3E}">
        <p14:creationId xmlns:p14="http://schemas.microsoft.com/office/powerpoint/2010/main" val="1750074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1498" y="1131590"/>
            <a:ext cx="7841521" cy="774736"/>
          </a:xfrm>
        </p:spPr>
        <p:txBody>
          <a:bodyPr>
            <a:normAutofit/>
          </a:bodyPr>
          <a:lstStyle/>
          <a:p>
            <a:r>
              <a:rPr lang="zh-CN" altLang="en-US" sz="2400" dirty="0"/>
              <a:t>设</a:t>
            </a:r>
            <a:r>
              <a:rPr lang="en-US" altLang="zh-CN" sz="2400" dirty="0"/>
              <a:t>f[</a:t>
            </a:r>
            <a:r>
              <a:rPr lang="en-US" altLang="zh-CN" sz="2400" dirty="0" err="1"/>
              <a:t>i</a:t>
            </a:r>
            <a:r>
              <a:rPr lang="en-US" altLang="zh-CN" sz="2400" dirty="0"/>
              <a:t>]</a:t>
            </a:r>
            <a:r>
              <a:rPr lang="zh-CN" altLang="en-US" sz="2400" dirty="0"/>
              <a:t>表示以第</a:t>
            </a:r>
            <a:r>
              <a:rPr lang="en-US" altLang="zh-CN" sz="2400" dirty="0" err="1"/>
              <a:t>i</a:t>
            </a:r>
            <a:r>
              <a:rPr lang="zh-CN" altLang="en-US" sz="2400" dirty="0"/>
              <a:t>个元素为结尾的最长上升子序列长度。</a:t>
            </a:r>
            <a:endParaRPr lang="en-US" altLang="zh-CN" sz="2400" dirty="0"/>
          </a:p>
          <a:p>
            <a:endParaRPr lang="en-US" altLang="zh-CN" sz="2400" dirty="0"/>
          </a:p>
          <a:p>
            <a:endParaRPr lang="en-US" altLang="zh-CN" sz="2400" dirty="0"/>
          </a:p>
          <a:p>
            <a:endParaRPr lang="en-US" altLang="zh-CN" sz="2400" dirty="0"/>
          </a:p>
        </p:txBody>
      </p:sp>
      <p:sp>
        <p:nvSpPr>
          <p:cNvPr id="5" name="标题 4">
            <a:extLst>
              <a:ext uri="{FF2B5EF4-FFF2-40B4-BE49-F238E27FC236}">
                <a16:creationId xmlns:a16="http://schemas.microsoft.com/office/drawing/2014/main" id="{51F7E7A9-B123-4B89-8454-70645EF901CE}"/>
              </a:ext>
            </a:extLst>
          </p:cNvPr>
          <p:cNvSpPr>
            <a:spLocks noGrp="1"/>
          </p:cNvSpPr>
          <p:nvPr>
            <p:ph type="title"/>
          </p:nvPr>
        </p:nvSpPr>
        <p:spPr/>
        <p:txBody>
          <a:bodyPr/>
          <a:lstStyle/>
          <a:p>
            <a:endParaRPr lang="zh-CN" altLang="en-US" dirty="0"/>
          </a:p>
        </p:txBody>
      </p:sp>
      <p:sp>
        <p:nvSpPr>
          <p:cNvPr id="6" name="内容占位符 2">
            <a:extLst>
              <a:ext uri="{FF2B5EF4-FFF2-40B4-BE49-F238E27FC236}">
                <a16:creationId xmlns:a16="http://schemas.microsoft.com/office/drawing/2014/main" id="{20C431C1-C3C2-4623-BDEF-8C393C19C2AC}"/>
              </a:ext>
            </a:extLst>
          </p:cNvPr>
          <p:cNvSpPr txBox="1">
            <a:spLocks/>
          </p:cNvSpPr>
          <p:nvPr/>
        </p:nvSpPr>
        <p:spPr>
          <a:xfrm>
            <a:off x="801497" y="1779662"/>
            <a:ext cx="7841521" cy="1786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F[</a:t>
            </a:r>
            <a:r>
              <a:rPr lang="en-US" altLang="zh-CN" sz="2400" dirty="0" err="1"/>
              <a:t>i</a:t>
            </a:r>
            <a:r>
              <a:rPr lang="en-US" altLang="zh-CN" sz="2400" dirty="0"/>
              <a:t>]=max(f[</a:t>
            </a:r>
            <a:r>
              <a:rPr lang="en-US" altLang="zh-CN" sz="2400" dirty="0" err="1"/>
              <a:t>i</a:t>
            </a:r>
            <a:r>
              <a:rPr lang="en-US" altLang="zh-CN" sz="2400" dirty="0"/>
              <a:t>],f[j]+1) (1&lt;=j&lt;</a:t>
            </a:r>
            <a:r>
              <a:rPr lang="en-US" altLang="zh-CN" sz="2400" dirty="0" err="1"/>
              <a:t>i</a:t>
            </a:r>
            <a:r>
              <a:rPr lang="en-US" altLang="zh-CN" sz="2400" dirty="0"/>
              <a:t> </a:t>
            </a:r>
            <a:r>
              <a:rPr lang="zh-CN" altLang="en-US" sz="2400" dirty="0"/>
              <a:t>且 </a:t>
            </a:r>
            <a:r>
              <a:rPr lang="en-US" altLang="zh-CN" sz="2400" dirty="0"/>
              <a:t>a[j]&lt;a[</a:t>
            </a:r>
            <a:r>
              <a:rPr lang="en-US" altLang="zh-CN" sz="2400" dirty="0" err="1"/>
              <a:t>i</a:t>
            </a:r>
            <a:r>
              <a:rPr lang="en-US" altLang="zh-CN" sz="2400" dirty="0"/>
              <a:t>])</a:t>
            </a:r>
          </a:p>
          <a:p>
            <a:endParaRPr lang="en-US" altLang="zh-CN" sz="2400" dirty="0"/>
          </a:p>
          <a:p>
            <a:endParaRPr lang="en-US" altLang="zh-CN" sz="2400" dirty="0"/>
          </a:p>
          <a:p>
            <a:endParaRPr lang="en-US" altLang="zh-CN" sz="2400" dirty="0"/>
          </a:p>
        </p:txBody>
      </p:sp>
      <p:pic>
        <p:nvPicPr>
          <p:cNvPr id="7" name="图片 6">
            <a:extLst>
              <a:ext uri="{FF2B5EF4-FFF2-40B4-BE49-F238E27FC236}">
                <a16:creationId xmlns:a16="http://schemas.microsoft.com/office/drawing/2014/main" id="{D72B9A04-411C-428B-AB36-76825FA84991}"/>
              </a:ext>
            </a:extLst>
          </p:cNvPr>
          <p:cNvPicPr>
            <a:picLocks noChangeAspect="1"/>
          </p:cNvPicPr>
          <p:nvPr/>
        </p:nvPicPr>
        <p:blipFill>
          <a:blip r:embed="rId2"/>
          <a:stretch>
            <a:fillRect/>
          </a:stretch>
        </p:blipFill>
        <p:spPr>
          <a:xfrm>
            <a:off x="1187624" y="2574241"/>
            <a:ext cx="3901778" cy="1402202"/>
          </a:xfrm>
          <a:prstGeom prst="rect">
            <a:avLst/>
          </a:prstGeom>
        </p:spPr>
      </p:pic>
    </p:spTree>
    <p:extLst>
      <p:ext uri="{BB962C8B-B14F-4D97-AF65-F5344CB8AC3E}">
        <p14:creationId xmlns:p14="http://schemas.microsoft.com/office/powerpoint/2010/main" val="241557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5229" y="339502"/>
            <a:ext cx="7053542" cy="1050398"/>
          </a:xfrm>
        </p:spPr>
        <p:txBody>
          <a:bodyPr/>
          <a:lstStyle/>
          <a:p>
            <a:r>
              <a:rPr lang="zh-CN" altLang="en-US" b="1" dirty="0"/>
              <a:t>合唱队形</a:t>
            </a:r>
            <a:endParaRPr lang="zh-CN" altLang="en-US" dirty="0"/>
          </a:p>
        </p:txBody>
      </p:sp>
      <p:sp>
        <p:nvSpPr>
          <p:cNvPr id="3" name="内容占位符 2"/>
          <p:cNvSpPr>
            <a:spLocks noGrp="1"/>
          </p:cNvSpPr>
          <p:nvPr>
            <p:ph idx="1"/>
          </p:nvPr>
        </p:nvSpPr>
        <p:spPr>
          <a:xfrm>
            <a:off x="539552" y="1203598"/>
            <a:ext cx="7841521" cy="3146611"/>
          </a:xfrm>
        </p:spPr>
        <p:txBody>
          <a:bodyPr>
            <a:normAutofit/>
          </a:bodyPr>
          <a:lstStyle/>
          <a:p>
            <a:r>
              <a:rPr lang="en-US" altLang="zh-CN" sz="2400" dirty="0"/>
              <a:t>N</a:t>
            </a:r>
            <a:r>
              <a:rPr lang="zh-CN" altLang="en-US" sz="2400" dirty="0"/>
              <a:t>位同学站成一排，音乐老师要请其中的</a:t>
            </a:r>
            <a:r>
              <a:rPr lang="en-US" altLang="zh-CN" sz="2400" dirty="0"/>
              <a:t>(N-K)</a:t>
            </a:r>
            <a:r>
              <a:rPr lang="zh-CN" altLang="en-US" sz="2400" dirty="0"/>
              <a:t>位同学出列，使得剩下的</a:t>
            </a:r>
            <a:r>
              <a:rPr lang="en-US" altLang="zh-CN" sz="2400" dirty="0"/>
              <a:t>K</a:t>
            </a:r>
            <a:r>
              <a:rPr lang="zh-CN" altLang="en-US" sz="2400" dirty="0"/>
              <a:t>位同学不交换位置就能排成合唱队形。合唱队形定义：设</a:t>
            </a:r>
            <a:r>
              <a:rPr lang="en-US" altLang="zh-CN" sz="2400" dirty="0"/>
              <a:t>K</a:t>
            </a:r>
            <a:r>
              <a:rPr lang="zh-CN" altLang="en-US" sz="2400" dirty="0"/>
              <a:t>位同学从左到右依次编号为</a:t>
            </a:r>
            <a:r>
              <a:rPr lang="en-US" altLang="zh-CN" sz="2400" dirty="0"/>
              <a:t>1, 2, …, K</a:t>
            </a:r>
            <a:r>
              <a:rPr lang="zh-CN" altLang="en-US" sz="2400" dirty="0"/>
              <a:t>，他们的身高分别为</a:t>
            </a:r>
            <a:r>
              <a:rPr lang="en-US" altLang="zh-CN" sz="2400" dirty="0"/>
              <a:t>T1, T2, …, TK</a:t>
            </a:r>
            <a:r>
              <a:rPr lang="zh-CN" altLang="en-US" sz="2400" dirty="0"/>
              <a:t>，则他们的身高满足</a:t>
            </a:r>
            <a:r>
              <a:rPr lang="en-US" altLang="zh-CN" sz="2400" dirty="0"/>
              <a:t>T1 &lt; T2 &lt; … &lt; </a:t>
            </a:r>
            <a:r>
              <a:rPr lang="en-US" altLang="zh-CN" sz="2400" dirty="0" err="1"/>
              <a:t>Ti</a:t>
            </a:r>
            <a:r>
              <a:rPr lang="en-US" altLang="zh-CN" sz="2400" dirty="0"/>
              <a:t> &gt; Ti+1 &gt; … &gt; TK (1 &lt;= </a:t>
            </a:r>
            <a:r>
              <a:rPr lang="en-US" altLang="zh-CN" sz="2400" dirty="0" err="1"/>
              <a:t>i</a:t>
            </a:r>
            <a:r>
              <a:rPr lang="en-US" altLang="zh-CN" sz="2400" dirty="0"/>
              <a:t> &lt;= K)</a:t>
            </a:r>
            <a:r>
              <a:rPr lang="zh-CN" altLang="en-US" sz="2400" dirty="0"/>
              <a:t>。 要求：已知所有</a:t>
            </a:r>
            <a:r>
              <a:rPr lang="en-US" altLang="zh-CN" sz="2400" dirty="0"/>
              <a:t>N</a:t>
            </a:r>
            <a:r>
              <a:rPr lang="zh-CN" altLang="en-US" sz="2400" dirty="0"/>
              <a:t>位同学的身高，计算最少需要几位同学出列，可以使得剩下的同学排成合唱队形。</a:t>
            </a:r>
          </a:p>
        </p:txBody>
      </p:sp>
    </p:spTree>
    <p:extLst>
      <p:ext uri="{BB962C8B-B14F-4D97-AF65-F5344CB8AC3E}">
        <p14:creationId xmlns:p14="http://schemas.microsoft.com/office/powerpoint/2010/main" val="327835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54363-5AC2-4554-8743-12064C6D202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5170CFE-BAD6-477B-9F91-307D6F49E857}"/>
              </a:ext>
            </a:extLst>
          </p:cNvPr>
          <p:cNvSpPr>
            <a:spLocks noGrp="1"/>
          </p:cNvSpPr>
          <p:nvPr>
            <p:ph idx="1"/>
          </p:nvPr>
        </p:nvSpPr>
        <p:spPr/>
        <p:txBody>
          <a:bodyPr>
            <a:normAutofit lnSpcReduction="10000"/>
          </a:bodyPr>
          <a:lstStyle/>
          <a:p>
            <a:r>
              <a:rPr lang="zh-CN" altLang="en-US" dirty="0"/>
              <a:t>正向做一遍最长上升子序列 </a:t>
            </a:r>
            <a:r>
              <a:rPr lang="en-US" altLang="zh-CN" dirty="0"/>
              <a:t>f1[</a:t>
            </a:r>
            <a:r>
              <a:rPr lang="en-US" altLang="zh-CN" dirty="0" err="1"/>
              <a:t>i</a:t>
            </a:r>
            <a:r>
              <a:rPr lang="en-US" altLang="zh-CN" dirty="0"/>
              <a:t>]</a:t>
            </a:r>
          </a:p>
          <a:p>
            <a:r>
              <a:rPr lang="zh-CN" altLang="en-US" dirty="0"/>
              <a:t>逆向做一遍最长上升子序列 </a:t>
            </a:r>
            <a:r>
              <a:rPr lang="en-US" altLang="zh-CN" dirty="0"/>
              <a:t>f2[</a:t>
            </a:r>
            <a:r>
              <a:rPr lang="en-US" altLang="zh-CN" dirty="0" err="1"/>
              <a:t>i</a:t>
            </a:r>
            <a:r>
              <a:rPr lang="en-US" altLang="zh-CN" dirty="0"/>
              <a:t>]</a:t>
            </a:r>
          </a:p>
          <a:p>
            <a:r>
              <a:rPr lang="zh-CN" altLang="en-US" dirty="0"/>
              <a:t>则以第</a:t>
            </a:r>
            <a:r>
              <a:rPr lang="en-US" altLang="zh-CN" dirty="0" err="1"/>
              <a:t>i</a:t>
            </a:r>
            <a:r>
              <a:rPr lang="zh-CN" altLang="en-US" dirty="0"/>
              <a:t>个同学为中心最长的队形为</a:t>
            </a:r>
            <a:r>
              <a:rPr lang="en-US" altLang="zh-CN" dirty="0"/>
              <a:t>f[</a:t>
            </a:r>
            <a:r>
              <a:rPr lang="en-US" altLang="zh-CN" dirty="0" err="1"/>
              <a:t>i</a:t>
            </a:r>
            <a:r>
              <a:rPr lang="en-US" altLang="zh-CN" dirty="0"/>
              <a:t>]=f1[</a:t>
            </a:r>
            <a:r>
              <a:rPr lang="en-US" altLang="zh-CN" dirty="0" err="1"/>
              <a:t>i</a:t>
            </a:r>
            <a:r>
              <a:rPr lang="en-US" altLang="zh-CN" dirty="0"/>
              <a:t>]+f2[</a:t>
            </a:r>
            <a:r>
              <a:rPr lang="en-US" altLang="zh-CN" dirty="0" err="1"/>
              <a:t>i</a:t>
            </a:r>
            <a:r>
              <a:rPr lang="en-US" altLang="zh-CN" dirty="0"/>
              <a:t>]-1</a:t>
            </a:r>
          </a:p>
          <a:p>
            <a:pPr marL="0" indent="0">
              <a:buNone/>
            </a:pPr>
            <a:endParaRPr lang="en-US" altLang="zh-CN" dirty="0"/>
          </a:p>
          <a:p>
            <a:pPr marL="0" indent="0">
              <a:buNone/>
            </a:pPr>
            <a:r>
              <a:rPr lang="en-US" altLang="zh-CN" dirty="0"/>
              <a:t>Ans=max(f[</a:t>
            </a:r>
            <a:r>
              <a:rPr lang="en-US" altLang="zh-CN" dirty="0" err="1"/>
              <a:t>i</a:t>
            </a:r>
            <a:r>
              <a:rPr lang="en-US" altLang="zh-CN" dirty="0"/>
              <a:t>]) (1&lt;=</a:t>
            </a:r>
            <a:r>
              <a:rPr lang="en-US" altLang="zh-CN" dirty="0" err="1"/>
              <a:t>i</a:t>
            </a:r>
            <a:r>
              <a:rPr lang="en-US" altLang="zh-CN" dirty="0"/>
              <a:t>&lt;=n)</a:t>
            </a:r>
          </a:p>
          <a:p>
            <a:endParaRPr lang="zh-CN" altLang="en-US" dirty="0"/>
          </a:p>
        </p:txBody>
      </p:sp>
    </p:spTree>
    <p:extLst>
      <p:ext uri="{BB962C8B-B14F-4D97-AF65-F5344CB8AC3E}">
        <p14:creationId xmlns:p14="http://schemas.microsoft.com/office/powerpoint/2010/main" val="3287082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BCA88-DAEF-4B7C-825F-BC4CEC4BD2DA}"/>
              </a:ext>
            </a:extLst>
          </p:cNvPr>
          <p:cNvSpPr>
            <a:spLocks noGrp="1"/>
          </p:cNvSpPr>
          <p:nvPr>
            <p:ph type="title"/>
          </p:nvPr>
        </p:nvSpPr>
        <p:spPr/>
        <p:txBody>
          <a:bodyPr/>
          <a:lstStyle/>
          <a:p>
            <a:r>
              <a:rPr lang="zh-CN" altLang="en-US" dirty="0"/>
              <a:t>最大子段和问题</a:t>
            </a:r>
          </a:p>
        </p:txBody>
      </p:sp>
      <p:sp>
        <p:nvSpPr>
          <p:cNvPr id="3" name="内容占位符 2">
            <a:extLst>
              <a:ext uri="{FF2B5EF4-FFF2-40B4-BE49-F238E27FC236}">
                <a16:creationId xmlns:a16="http://schemas.microsoft.com/office/drawing/2014/main" id="{15A8799E-613F-491D-8336-C32C06A8CB2B}"/>
              </a:ext>
            </a:extLst>
          </p:cNvPr>
          <p:cNvSpPr>
            <a:spLocks noGrp="1"/>
          </p:cNvSpPr>
          <p:nvPr>
            <p:ph idx="1"/>
          </p:nvPr>
        </p:nvSpPr>
        <p:spPr/>
        <p:txBody>
          <a:bodyPr/>
          <a:lstStyle/>
          <a:p>
            <a:r>
              <a:rPr lang="zh-CN" altLang="en-US" dirty="0"/>
              <a:t>求一个序列的最大子段和即最大连续子序列之和。例如序列</a:t>
            </a:r>
            <a:r>
              <a:rPr lang="en-US" altLang="zh-CN" dirty="0"/>
              <a:t>[4, -3, 5, -2, -1, 2, 6, -2]</a:t>
            </a:r>
            <a:r>
              <a:rPr lang="zh-CN" altLang="en-US" dirty="0"/>
              <a:t>的最大子段和为</a:t>
            </a:r>
            <a:r>
              <a:rPr lang="en-US" altLang="zh-CN" dirty="0"/>
              <a:t>11=[4+(-3)+5+(-2)+(-1)+(2)+(6)]</a:t>
            </a:r>
            <a:r>
              <a:rPr lang="zh-CN" altLang="en-US" dirty="0"/>
              <a:t>。</a:t>
            </a:r>
          </a:p>
        </p:txBody>
      </p:sp>
    </p:spTree>
    <p:extLst>
      <p:ext uri="{BB962C8B-B14F-4D97-AF65-F5344CB8AC3E}">
        <p14:creationId xmlns:p14="http://schemas.microsoft.com/office/powerpoint/2010/main" val="310980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CEE05231-43ED-4D25-9C5F-951C4FC5395A}"/>
              </a:ext>
            </a:extLst>
          </p:cNvPr>
          <p:cNvGrpSpPr/>
          <p:nvPr/>
        </p:nvGrpSpPr>
        <p:grpSpPr>
          <a:xfrm>
            <a:off x="400614" y="153236"/>
            <a:ext cx="1914458" cy="1914458"/>
            <a:chOff x="400614" y="153236"/>
            <a:chExt cx="1914458" cy="1914458"/>
          </a:xfrm>
        </p:grpSpPr>
        <p:grpSp>
          <p:nvGrpSpPr>
            <p:cNvPr id="40" name="组合 39">
              <a:extLst>
                <a:ext uri="{FF2B5EF4-FFF2-40B4-BE49-F238E27FC236}">
                  <a16:creationId xmlns:a16="http://schemas.microsoft.com/office/drawing/2014/main" id="{6A56E8B0-4139-4C26-AC34-E54B94740E48}"/>
                </a:ext>
              </a:extLst>
            </p:cNvPr>
            <p:cNvGrpSpPr/>
            <p:nvPr/>
          </p:nvGrpSpPr>
          <p:grpSpPr>
            <a:xfrm>
              <a:off x="400614" y="153236"/>
              <a:ext cx="1914458" cy="1914458"/>
              <a:chOff x="1677608" y="2996952"/>
              <a:chExt cx="1395643" cy="1395643"/>
            </a:xfrm>
          </p:grpSpPr>
          <p:sp>
            <p:nvSpPr>
              <p:cNvPr id="41" name="Oval 60">
                <a:extLst>
                  <a:ext uri="{FF2B5EF4-FFF2-40B4-BE49-F238E27FC236}">
                    <a16:creationId xmlns:a16="http://schemas.microsoft.com/office/drawing/2014/main" id="{D7DA8858-CB1B-4949-ACED-26FFF982083F}"/>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42" name="Oval 29">
                <a:extLst>
                  <a:ext uri="{FF2B5EF4-FFF2-40B4-BE49-F238E27FC236}">
                    <a16:creationId xmlns:a16="http://schemas.microsoft.com/office/drawing/2014/main" id="{385A7ED7-0C40-43DE-96CA-411694F6C7F4}"/>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grpSp>
          <p:nvGrpSpPr>
            <p:cNvPr id="28" name="组合 27"/>
            <p:cNvGrpSpPr/>
            <p:nvPr/>
          </p:nvGrpSpPr>
          <p:grpSpPr>
            <a:xfrm>
              <a:off x="654486" y="707941"/>
              <a:ext cx="1378432" cy="933235"/>
              <a:chOff x="3868643" y="1033243"/>
              <a:chExt cx="1378432" cy="933235"/>
            </a:xfrm>
          </p:grpSpPr>
          <p:sp>
            <p:nvSpPr>
              <p:cNvPr id="26" name="TextBox 7"/>
              <p:cNvSpPr txBox="1"/>
              <p:nvPr/>
            </p:nvSpPr>
            <p:spPr>
              <a:xfrm>
                <a:off x="3868643" y="1581915"/>
                <a:ext cx="1350150" cy="384563"/>
              </a:xfrm>
              <a:prstGeom prst="rect">
                <a:avLst/>
              </a:prstGeom>
              <a:noFill/>
            </p:spPr>
            <p:txBody>
              <a:bodyPr wrap="square" lIns="0" tIns="0" rIns="0" bIns="0" anchor="b" anchorCtr="0">
                <a:normAutofit fontScale="85000" lnSpcReduction="20000"/>
              </a:bodyPr>
              <a:lstStyle/>
              <a:p>
                <a:pPr algn="ctr"/>
                <a:r>
                  <a:rPr lang="en-US" altLang="zh-CN" dirty="0">
                    <a:solidFill>
                      <a:schemeClr val="bg1"/>
                    </a:solidFill>
                    <a:cs typeface="+mn-ea"/>
                    <a:sym typeface="+mn-lt"/>
                  </a:rPr>
                  <a:t>Greedy Strategy</a:t>
                </a:r>
              </a:p>
            </p:txBody>
          </p:sp>
          <p:sp>
            <p:nvSpPr>
              <p:cNvPr id="27" name="Rectangle 9"/>
              <p:cNvSpPr/>
              <p:nvPr/>
            </p:nvSpPr>
            <p:spPr>
              <a:xfrm>
                <a:off x="3896925" y="1033243"/>
                <a:ext cx="1350150" cy="692498"/>
              </a:xfrm>
              <a:prstGeom prst="rect">
                <a:avLst/>
              </a:prstGeom>
            </p:spPr>
            <p:txBody>
              <a:bodyPr wrap="square">
                <a:normAutofit/>
              </a:bodyPr>
              <a:lstStyle/>
              <a:p>
                <a:pPr algn="ctr"/>
                <a:r>
                  <a:rPr lang="zh-CN" altLang="en-US" sz="3200" b="1" dirty="0">
                    <a:solidFill>
                      <a:schemeClr val="bg1"/>
                    </a:solidFill>
                    <a:cs typeface="+mn-ea"/>
                    <a:sym typeface="+mn-lt"/>
                  </a:rPr>
                  <a:t>贪心</a:t>
                </a:r>
              </a:p>
            </p:txBody>
          </p:sp>
        </p:grpSp>
      </p:grpSp>
      <p:grpSp>
        <p:nvGrpSpPr>
          <p:cNvPr id="44" name="组合 43">
            <a:extLst>
              <a:ext uri="{FF2B5EF4-FFF2-40B4-BE49-F238E27FC236}">
                <a16:creationId xmlns:a16="http://schemas.microsoft.com/office/drawing/2014/main" id="{4FC52413-165F-415E-8C0E-FC0E6097FA9C}"/>
              </a:ext>
            </a:extLst>
          </p:cNvPr>
          <p:cNvGrpSpPr/>
          <p:nvPr/>
        </p:nvGrpSpPr>
        <p:grpSpPr>
          <a:xfrm>
            <a:off x="1329561" y="2339129"/>
            <a:ext cx="2369573" cy="784044"/>
            <a:chOff x="1329561" y="2287446"/>
            <a:chExt cx="2369573" cy="784044"/>
          </a:xfrm>
        </p:grpSpPr>
        <p:grpSp>
          <p:nvGrpSpPr>
            <p:cNvPr id="2" name="组合 1">
              <a:extLst>
                <a:ext uri="{FF2B5EF4-FFF2-40B4-BE49-F238E27FC236}">
                  <a16:creationId xmlns:a16="http://schemas.microsoft.com/office/drawing/2014/main" id="{806A1DB1-E037-487D-BD1F-467C768A82F2}"/>
                </a:ext>
              </a:extLst>
            </p:cNvPr>
            <p:cNvGrpSpPr/>
            <p:nvPr/>
          </p:nvGrpSpPr>
          <p:grpSpPr>
            <a:xfrm>
              <a:off x="1329561" y="2287446"/>
              <a:ext cx="784044" cy="784044"/>
              <a:chOff x="871310" y="2116097"/>
              <a:chExt cx="784044" cy="784044"/>
            </a:xfrm>
          </p:grpSpPr>
          <p:grpSp>
            <p:nvGrpSpPr>
              <p:cNvPr id="25" name="组合 24">
                <a:extLst>
                  <a:ext uri="{FF2B5EF4-FFF2-40B4-BE49-F238E27FC236}">
                    <a16:creationId xmlns:a16="http://schemas.microsoft.com/office/drawing/2014/main" id="{CC16AC23-4D49-44AD-8DC9-D92C154E40D2}"/>
                  </a:ext>
                </a:extLst>
              </p:cNvPr>
              <p:cNvGrpSpPr/>
              <p:nvPr/>
            </p:nvGrpSpPr>
            <p:grpSpPr>
              <a:xfrm>
                <a:off x="871310" y="2116097"/>
                <a:ext cx="784044" cy="784044"/>
                <a:chOff x="1677608" y="2996952"/>
                <a:chExt cx="1395643" cy="1395643"/>
              </a:xfrm>
            </p:grpSpPr>
            <p:sp>
              <p:nvSpPr>
                <p:cNvPr id="29" name="Oval 60">
                  <a:extLst>
                    <a:ext uri="{FF2B5EF4-FFF2-40B4-BE49-F238E27FC236}">
                      <a16:creationId xmlns:a16="http://schemas.microsoft.com/office/drawing/2014/main" id="{4A6C0847-F186-4077-A2F8-96941D8402F5}"/>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0" name="Oval 29">
                  <a:extLst>
                    <a:ext uri="{FF2B5EF4-FFF2-40B4-BE49-F238E27FC236}">
                      <a16:creationId xmlns:a16="http://schemas.microsoft.com/office/drawing/2014/main" id="{8592A057-3844-474B-B435-0D83D0BFD9AF}"/>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21" name="TextBox 11"/>
              <p:cNvSpPr txBox="1"/>
              <p:nvPr/>
            </p:nvSpPr>
            <p:spPr>
              <a:xfrm>
                <a:off x="1017351" y="2271726"/>
                <a:ext cx="491962" cy="530914"/>
              </a:xfrm>
              <a:prstGeom prst="rect">
                <a:avLst/>
              </a:prstGeom>
              <a:noFill/>
            </p:spPr>
            <p:txBody>
              <a:bodyPr wrap="none" anchor="ctr">
                <a:normAutofit/>
              </a:bodyPr>
              <a:lstStyle/>
              <a:p>
                <a:pPr algn="ctr"/>
                <a:r>
                  <a:rPr lang="en-US" altLang="zh-CN" sz="2400" dirty="0">
                    <a:solidFill>
                      <a:schemeClr val="bg1"/>
                    </a:solidFill>
                    <a:cs typeface="+mn-ea"/>
                    <a:sym typeface="+mn-lt"/>
                  </a:rPr>
                  <a:t>01</a:t>
                </a:r>
              </a:p>
            </p:txBody>
          </p:sp>
        </p:grpSp>
        <p:sp>
          <p:nvSpPr>
            <p:cNvPr id="23" name="TextBox 13"/>
            <p:cNvSpPr txBox="1"/>
            <p:nvPr/>
          </p:nvSpPr>
          <p:spPr>
            <a:xfrm>
              <a:off x="2210515" y="2335103"/>
              <a:ext cx="1488619" cy="535388"/>
            </a:xfrm>
            <a:prstGeom prst="rect">
              <a:avLst/>
            </a:prstGeom>
            <a:noFill/>
          </p:spPr>
          <p:txBody>
            <a:bodyPr wrap="none" lIns="360000" tIns="0" rIns="0" bIns="0" anchor="b" anchorCtr="0">
              <a:normAutofit/>
            </a:bodyPr>
            <a:lstStyle/>
            <a:p>
              <a:r>
                <a:rPr lang="zh-CN" altLang="en-US" sz="2400" b="1" dirty="0">
                  <a:solidFill>
                    <a:schemeClr val="tx1">
                      <a:lumMod val="65000"/>
                      <a:lumOff val="35000"/>
                    </a:schemeClr>
                  </a:solidFill>
                  <a:cs typeface="+mn-ea"/>
                  <a:sym typeface="+mn-lt"/>
                </a:rPr>
                <a:t>分治</a:t>
              </a:r>
            </a:p>
          </p:txBody>
        </p:sp>
      </p:grpSp>
      <p:grpSp>
        <p:nvGrpSpPr>
          <p:cNvPr id="47" name="组合 46">
            <a:extLst>
              <a:ext uri="{FF2B5EF4-FFF2-40B4-BE49-F238E27FC236}">
                <a16:creationId xmlns:a16="http://schemas.microsoft.com/office/drawing/2014/main" id="{C5D63E96-EC80-4852-A238-E38A4422A4DB}"/>
              </a:ext>
            </a:extLst>
          </p:cNvPr>
          <p:cNvGrpSpPr/>
          <p:nvPr/>
        </p:nvGrpSpPr>
        <p:grpSpPr>
          <a:xfrm>
            <a:off x="5004048" y="2287446"/>
            <a:ext cx="3760777" cy="784044"/>
            <a:chOff x="5004048" y="2287446"/>
            <a:chExt cx="3760777" cy="784044"/>
          </a:xfrm>
        </p:grpSpPr>
        <p:grpSp>
          <p:nvGrpSpPr>
            <p:cNvPr id="31" name="组合 30">
              <a:extLst>
                <a:ext uri="{FF2B5EF4-FFF2-40B4-BE49-F238E27FC236}">
                  <a16:creationId xmlns:a16="http://schemas.microsoft.com/office/drawing/2014/main" id="{EC2BA27B-E1BA-44E9-BD1F-AF3606B28C6A}"/>
                </a:ext>
              </a:extLst>
            </p:cNvPr>
            <p:cNvGrpSpPr/>
            <p:nvPr/>
          </p:nvGrpSpPr>
          <p:grpSpPr>
            <a:xfrm>
              <a:off x="5004048" y="2287446"/>
              <a:ext cx="784044" cy="784044"/>
              <a:chOff x="1677608" y="2996952"/>
              <a:chExt cx="1395643" cy="1395643"/>
            </a:xfrm>
          </p:grpSpPr>
          <p:sp>
            <p:nvSpPr>
              <p:cNvPr id="32" name="Oval 60">
                <a:extLst>
                  <a:ext uri="{FF2B5EF4-FFF2-40B4-BE49-F238E27FC236}">
                    <a16:creationId xmlns:a16="http://schemas.microsoft.com/office/drawing/2014/main" id="{4F3EFCBE-7FB3-46B2-B8C0-E00FAE9CAFFE}"/>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3" name="Oval 29">
                <a:extLst>
                  <a:ext uri="{FF2B5EF4-FFF2-40B4-BE49-F238E27FC236}">
                    <a16:creationId xmlns:a16="http://schemas.microsoft.com/office/drawing/2014/main" id="{5ACD035C-2A0B-4D2C-956E-6371BE52EEB8}"/>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17" name="TextBox 16"/>
            <p:cNvSpPr txBox="1"/>
            <p:nvPr/>
          </p:nvSpPr>
          <p:spPr>
            <a:xfrm>
              <a:off x="5114199" y="2443075"/>
              <a:ext cx="538850" cy="530914"/>
            </a:xfrm>
            <a:prstGeom prst="rect">
              <a:avLst/>
            </a:prstGeom>
            <a:noFill/>
          </p:spPr>
          <p:txBody>
            <a:bodyPr wrap="none" anchor="ctr">
              <a:normAutofit/>
            </a:bodyPr>
            <a:lstStyle/>
            <a:p>
              <a:pPr algn="ctr"/>
              <a:r>
                <a:rPr lang="en-US" altLang="zh-CN" sz="2400" dirty="0">
                  <a:solidFill>
                    <a:schemeClr val="bg1"/>
                  </a:solidFill>
                  <a:cs typeface="+mn-ea"/>
                  <a:sym typeface="+mn-lt"/>
                </a:rPr>
                <a:t>02</a:t>
              </a:r>
            </a:p>
          </p:txBody>
        </p:sp>
        <p:sp>
          <p:nvSpPr>
            <p:cNvPr id="19" name="TextBox 18"/>
            <p:cNvSpPr txBox="1"/>
            <p:nvPr/>
          </p:nvSpPr>
          <p:spPr>
            <a:xfrm>
              <a:off x="5792894" y="2457576"/>
              <a:ext cx="2971931" cy="476669"/>
            </a:xfrm>
            <a:prstGeom prst="rect">
              <a:avLst/>
            </a:prstGeom>
            <a:noFill/>
          </p:spPr>
          <p:txBody>
            <a:bodyPr wrap="none" lIns="360000" tIns="0" rIns="0" bIns="0" anchor="b" anchorCtr="0">
              <a:normAutofit/>
            </a:bodyPr>
            <a:lstStyle/>
            <a:p>
              <a:r>
                <a:rPr lang="zh-CN" altLang="en-US" sz="2400" b="1" dirty="0">
                  <a:solidFill>
                    <a:schemeClr val="tx1">
                      <a:lumMod val="65000"/>
                      <a:lumOff val="35000"/>
                    </a:schemeClr>
                  </a:solidFill>
                  <a:cs typeface="+mn-ea"/>
                  <a:sym typeface="+mn-lt"/>
                </a:rPr>
                <a:t>局部最优</a:t>
              </a:r>
            </a:p>
          </p:txBody>
        </p:sp>
      </p:grpSp>
      <p:grpSp>
        <p:nvGrpSpPr>
          <p:cNvPr id="46" name="组合 45">
            <a:extLst>
              <a:ext uri="{FF2B5EF4-FFF2-40B4-BE49-F238E27FC236}">
                <a16:creationId xmlns:a16="http://schemas.microsoft.com/office/drawing/2014/main" id="{F87E175E-5F72-4F11-A005-A04687F9D57B}"/>
              </a:ext>
            </a:extLst>
          </p:cNvPr>
          <p:cNvGrpSpPr/>
          <p:nvPr/>
        </p:nvGrpSpPr>
        <p:grpSpPr>
          <a:xfrm>
            <a:off x="1329561" y="3071482"/>
            <a:ext cx="5749476" cy="1355435"/>
            <a:chOff x="5004048" y="3016515"/>
            <a:chExt cx="5749476" cy="1355435"/>
          </a:xfrm>
        </p:grpSpPr>
        <p:grpSp>
          <p:nvGrpSpPr>
            <p:cNvPr id="4" name="组合 3">
              <a:extLst>
                <a:ext uri="{FF2B5EF4-FFF2-40B4-BE49-F238E27FC236}">
                  <a16:creationId xmlns:a16="http://schemas.microsoft.com/office/drawing/2014/main" id="{A6CA3FC3-64A4-40A3-8ED3-45189E8806B2}"/>
                </a:ext>
              </a:extLst>
            </p:cNvPr>
            <p:cNvGrpSpPr/>
            <p:nvPr/>
          </p:nvGrpSpPr>
          <p:grpSpPr>
            <a:xfrm>
              <a:off x="5004048" y="3587906"/>
              <a:ext cx="784044" cy="784044"/>
              <a:chOff x="4745185" y="3416557"/>
              <a:chExt cx="784044" cy="784044"/>
            </a:xfrm>
          </p:grpSpPr>
          <p:grpSp>
            <p:nvGrpSpPr>
              <p:cNvPr id="37" name="组合 36">
                <a:extLst>
                  <a:ext uri="{FF2B5EF4-FFF2-40B4-BE49-F238E27FC236}">
                    <a16:creationId xmlns:a16="http://schemas.microsoft.com/office/drawing/2014/main" id="{0EECB2C3-E3AF-4FAF-BF0D-BC2AB61D9718}"/>
                  </a:ext>
                </a:extLst>
              </p:cNvPr>
              <p:cNvGrpSpPr/>
              <p:nvPr/>
            </p:nvGrpSpPr>
            <p:grpSpPr>
              <a:xfrm>
                <a:off x="4745185" y="3416557"/>
                <a:ext cx="784044" cy="784044"/>
                <a:chOff x="1677608" y="2996952"/>
                <a:chExt cx="1395643" cy="1395643"/>
              </a:xfrm>
            </p:grpSpPr>
            <p:sp>
              <p:nvSpPr>
                <p:cNvPr id="38" name="Oval 60">
                  <a:extLst>
                    <a:ext uri="{FF2B5EF4-FFF2-40B4-BE49-F238E27FC236}">
                      <a16:creationId xmlns:a16="http://schemas.microsoft.com/office/drawing/2014/main" id="{910AAEF4-D8DF-4562-9393-C7D26A948C8A}"/>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9" name="Oval 29">
                  <a:extLst>
                    <a:ext uri="{FF2B5EF4-FFF2-40B4-BE49-F238E27FC236}">
                      <a16:creationId xmlns:a16="http://schemas.microsoft.com/office/drawing/2014/main" id="{EA36BB95-88D5-4229-96FE-A4FDCA35CE08}"/>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9" name="TextBox 26"/>
              <p:cNvSpPr txBox="1"/>
              <p:nvPr/>
            </p:nvSpPr>
            <p:spPr>
              <a:xfrm>
                <a:off x="4855937" y="3551061"/>
                <a:ext cx="537647" cy="530914"/>
              </a:xfrm>
              <a:prstGeom prst="rect">
                <a:avLst/>
              </a:prstGeom>
              <a:noFill/>
            </p:spPr>
            <p:txBody>
              <a:bodyPr wrap="none" anchor="ctr">
                <a:normAutofit/>
              </a:bodyPr>
              <a:lstStyle/>
              <a:p>
                <a:pPr algn="ctr"/>
                <a:r>
                  <a:rPr lang="en-US" altLang="zh-CN" sz="2400" dirty="0">
                    <a:solidFill>
                      <a:schemeClr val="bg1"/>
                    </a:solidFill>
                    <a:cs typeface="+mn-ea"/>
                    <a:sym typeface="+mn-lt"/>
                  </a:rPr>
                  <a:t>03</a:t>
                </a:r>
              </a:p>
            </p:txBody>
          </p:sp>
        </p:grpSp>
        <p:sp>
          <p:nvSpPr>
            <p:cNvPr id="11" name="TextBox 28"/>
            <p:cNvSpPr txBox="1"/>
            <p:nvPr/>
          </p:nvSpPr>
          <p:spPr>
            <a:xfrm>
              <a:off x="5752924" y="3016515"/>
              <a:ext cx="5000600" cy="1213711"/>
            </a:xfrm>
            <a:prstGeom prst="rect">
              <a:avLst/>
            </a:prstGeom>
            <a:noFill/>
          </p:spPr>
          <p:txBody>
            <a:bodyPr wrap="none" lIns="360000" tIns="0" rIns="0" bIns="0" anchor="b" anchorCtr="0">
              <a:normAutofit/>
            </a:bodyPr>
            <a:lstStyle/>
            <a:p>
              <a:r>
                <a:rPr lang="zh-CN" altLang="en-US" sz="2400" b="1" dirty="0">
                  <a:solidFill>
                    <a:schemeClr val="tx1">
                      <a:lumMod val="65000"/>
                      <a:lumOff val="35000"/>
                    </a:schemeClr>
                  </a:solidFill>
                  <a:cs typeface="+mn-ea"/>
                  <a:sym typeface="+mn-lt"/>
                </a:rPr>
                <a:t>不需要前面得到的最优值</a:t>
              </a:r>
            </a:p>
          </p:txBody>
        </p:sp>
      </p:grpSp>
      <p:grpSp>
        <p:nvGrpSpPr>
          <p:cNvPr id="48" name="组合 47">
            <a:extLst>
              <a:ext uri="{FF2B5EF4-FFF2-40B4-BE49-F238E27FC236}">
                <a16:creationId xmlns:a16="http://schemas.microsoft.com/office/drawing/2014/main" id="{57C86175-1818-43E8-8683-985ACC76B6EA}"/>
              </a:ext>
            </a:extLst>
          </p:cNvPr>
          <p:cNvGrpSpPr/>
          <p:nvPr/>
        </p:nvGrpSpPr>
        <p:grpSpPr>
          <a:xfrm>
            <a:off x="5580112" y="813513"/>
            <a:ext cx="845449" cy="845339"/>
            <a:chOff x="304800" y="673100"/>
            <a:chExt cx="4000500" cy="4000500"/>
          </a:xfrm>
          <a:effectLst>
            <a:outerShdw blurRad="444500" dist="254000" dir="8100000" algn="tr" rotWithShape="0">
              <a:prstClr val="black">
                <a:alpha val="50000"/>
              </a:prstClr>
            </a:outerShdw>
          </a:effectLst>
        </p:grpSpPr>
        <p:sp>
          <p:nvSpPr>
            <p:cNvPr id="49" name="同心圆 77">
              <a:extLst>
                <a:ext uri="{FF2B5EF4-FFF2-40B4-BE49-F238E27FC236}">
                  <a16:creationId xmlns:a16="http://schemas.microsoft.com/office/drawing/2014/main" id="{F5044ACF-EE3C-4087-9BC2-DF3D94611BCC}"/>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0" name="椭圆 49">
              <a:extLst>
                <a:ext uri="{FF2B5EF4-FFF2-40B4-BE49-F238E27FC236}">
                  <a16:creationId xmlns:a16="http://schemas.microsoft.com/office/drawing/2014/main" id="{5169400F-F4F4-4C7E-BAB1-0D4D241D9476}"/>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1" name="组合 50">
            <a:extLst>
              <a:ext uri="{FF2B5EF4-FFF2-40B4-BE49-F238E27FC236}">
                <a16:creationId xmlns:a16="http://schemas.microsoft.com/office/drawing/2014/main" id="{CDE5B25A-B013-40AF-B708-127BB21AFA4D}"/>
              </a:ext>
            </a:extLst>
          </p:cNvPr>
          <p:cNvGrpSpPr/>
          <p:nvPr/>
        </p:nvGrpSpPr>
        <p:grpSpPr>
          <a:xfrm>
            <a:off x="6612780" y="1465949"/>
            <a:ext cx="491023" cy="490959"/>
            <a:chOff x="304800" y="673100"/>
            <a:chExt cx="4000500" cy="4000500"/>
          </a:xfrm>
          <a:effectLst>
            <a:outerShdw blurRad="444500" dist="254000" dir="8100000" algn="tr" rotWithShape="0">
              <a:prstClr val="black">
                <a:alpha val="50000"/>
              </a:prstClr>
            </a:outerShdw>
          </a:effectLst>
        </p:grpSpPr>
        <p:sp>
          <p:nvSpPr>
            <p:cNvPr id="52" name="同心圆 77">
              <a:extLst>
                <a:ext uri="{FF2B5EF4-FFF2-40B4-BE49-F238E27FC236}">
                  <a16:creationId xmlns:a16="http://schemas.microsoft.com/office/drawing/2014/main" id="{C6190F43-FE02-4161-8B4C-13048B82FE6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3" name="椭圆 52">
              <a:extLst>
                <a:ext uri="{FF2B5EF4-FFF2-40B4-BE49-F238E27FC236}">
                  <a16:creationId xmlns:a16="http://schemas.microsoft.com/office/drawing/2014/main" id="{6DF30ECD-8A60-40A5-ACEE-4C64F85E9BE6}"/>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4" name="组合 53">
            <a:extLst>
              <a:ext uri="{FF2B5EF4-FFF2-40B4-BE49-F238E27FC236}">
                <a16:creationId xmlns:a16="http://schemas.microsoft.com/office/drawing/2014/main" id="{8FDDE43A-8302-4EB7-A1A4-1B2108AE8B99}"/>
              </a:ext>
            </a:extLst>
          </p:cNvPr>
          <p:cNvGrpSpPr/>
          <p:nvPr/>
        </p:nvGrpSpPr>
        <p:grpSpPr>
          <a:xfrm>
            <a:off x="7205127" y="1098387"/>
            <a:ext cx="491023" cy="490959"/>
            <a:chOff x="304800" y="673100"/>
            <a:chExt cx="4000500" cy="4000500"/>
          </a:xfrm>
          <a:effectLst>
            <a:outerShdw blurRad="444500" dist="254000" dir="8100000" algn="tr" rotWithShape="0">
              <a:prstClr val="black">
                <a:alpha val="50000"/>
              </a:prstClr>
            </a:outerShdw>
          </a:effectLst>
        </p:grpSpPr>
        <p:sp>
          <p:nvSpPr>
            <p:cNvPr id="55" name="同心圆 77">
              <a:extLst>
                <a:ext uri="{FF2B5EF4-FFF2-40B4-BE49-F238E27FC236}">
                  <a16:creationId xmlns:a16="http://schemas.microsoft.com/office/drawing/2014/main" id="{5337F79D-D9E6-4DBE-920B-8AD6D775140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6" name="椭圆 55">
              <a:extLst>
                <a:ext uri="{FF2B5EF4-FFF2-40B4-BE49-F238E27FC236}">
                  <a16:creationId xmlns:a16="http://schemas.microsoft.com/office/drawing/2014/main" id="{0B8AC177-FF96-4CB8-B808-94E3189CFFAD}"/>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7" name="组合 56">
            <a:extLst>
              <a:ext uri="{FF2B5EF4-FFF2-40B4-BE49-F238E27FC236}">
                <a16:creationId xmlns:a16="http://schemas.microsoft.com/office/drawing/2014/main" id="{E19B2F16-D30E-478C-8C3E-34F3597226FF}"/>
              </a:ext>
            </a:extLst>
          </p:cNvPr>
          <p:cNvGrpSpPr/>
          <p:nvPr/>
        </p:nvGrpSpPr>
        <p:grpSpPr>
          <a:xfrm>
            <a:off x="7925562" y="1394922"/>
            <a:ext cx="491023" cy="490959"/>
            <a:chOff x="304800" y="673100"/>
            <a:chExt cx="4000500" cy="4000500"/>
          </a:xfrm>
          <a:effectLst>
            <a:outerShdw blurRad="444500" dist="254000" dir="8100000" algn="tr" rotWithShape="0">
              <a:prstClr val="black">
                <a:alpha val="50000"/>
              </a:prstClr>
            </a:outerShdw>
          </a:effectLst>
        </p:grpSpPr>
        <p:sp>
          <p:nvSpPr>
            <p:cNvPr id="58" name="同心圆 77">
              <a:extLst>
                <a:ext uri="{FF2B5EF4-FFF2-40B4-BE49-F238E27FC236}">
                  <a16:creationId xmlns:a16="http://schemas.microsoft.com/office/drawing/2014/main" id="{B5A1AB84-C22D-43F6-BA06-E1B1F385436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9" name="椭圆 58">
              <a:extLst>
                <a:ext uri="{FF2B5EF4-FFF2-40B4-BE49-F238E27FC236}">
                  <a16:creationId xmlns:a16="http://schemas.microsoft.com/office/drawing/2014/main" id="{29D31730-6494-4751-B5BF-A8B7D753725C}"/>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0" name="组合 59">
            <a:extLst>
              <a:ext uri="{FF2B5EF4-FFF2-40B4-BE49-F238E27FC236}">
                <a16:creationId xmlns:a16="http://schemas.microsoft.com/office/drawing/2014/main" id="{F3192B79-8CEE-433C-BA93-7FC96F79D8DC}"/>
              </a:ext>
            </a:extLst>
          </p:cNvPr>
          <p:cNvGrpSpPr/>
          <p:nvPr/>
        </p:nvGrpSpPr>
        <p:grpSpPr>
          <a:xfrm>
            <a:off x="8642331" y="603866"/>
            <a:ext cx="1097690" cy="1097546"/>
            <a:chOff x="304800" y="673100"/>
            <a:chExt cx="4000500" cy="4000500"/>
          </a:xfrm>
          <a:effectLst>
            <a:outerShdw blurRad="444500" dist="254000" dir="8100000" algn="tr" rotWithShape="0">
              <a:prstClr val="black">
                <a:alpha val="50000"/>
              </a:prstClr>
            </a:outerShdw>
          </a:effectLst>
        </p:grpSpPr>
        <p:sp>
          <p:nvSpPr>
            <p:cNvPr id="61" name="同心圆 77">
              <a:extLst>
                <a:ext uri="{FF2B5EF4-FFF2-40B4-BE49-F238E27FC236}">
                  <a16:creationId xmlns:a16="http://schemas.microsoft.com/office/drawing/2014/main" id="{FBFA12AA-A5E2-4335-9A5E-79E7C0FCD51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62" name="椭圆 61">
              <a:extLst>
                <a:ext uri="{FF2B5EF4-FFF2-40B4-BE49-F238E27FC236}">
                  <a16:creationId xmlns:a16="http://schemas.microsoft.com/office/drawing/2014/main" id="{DB11361C-E522-4A90-8335-D6309205E925}"/>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368990287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1+#ppt_w/2"/>
                                          </p:val>
                                        </p:tav>
                                        <p:tav tm="100000">
                                          <p:val>
                                            <p:strVal val="#ppt_x"/>
                                          </p:val>
                                        </p:tav>
                                      </p:tavLst>
                                    </p:anim>
                                    <p:anim calcmode="lin" valueType="num">
                                      <p:cBhvr additive="base">
                                        <p:cTn id="19" dur="500" fill="hold"/>
                                        <p:tgtEl>
                                          <p:spTgt spid="4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1+#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53" presetClass="entr" presetSubtype="528"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anim calcmode="lin" valueType="num">
                                      <p:cBhvr>
                                        <p:cTn id="30" dur="500" fill="hold"/>
                                        <p:tgtEl>
                                          <p:spTgt spid="48"/>
                                        </p:tgtEl>
                                        <p:attrNameLst>
                                          <p:attrName>ppt_x</p:attrName>
                                        </p:attrNameLst>
                                      </p:cBhvr>
                                      <p:tavLst>
                                        <p:tav tm="0">
                                          <p:val>
                                            <p:fltVal val="0.5"/>
                                          </p:val>
                                        </p:tav>
                                        <p:tav tm="100000">
                                          <p:val>
                                            <p:strVal val="#ppt_x"/>
                                          </p:val>
                                        </p:tav>
                                      </p:tavLst>
                                    </p:anim>
                                    <p:anim calcmode="lin" valueType="num">
                                      <p:cBhvr>
                                        <p:cTn id="31" dur="500" fill="hold"/>
                                        <p:tgtEl>
                                          <p:spTgt spid="48"/>
                                        </p:tgtEl>
                                        <p:attrNameLst>
                                          <p:attrName>ppt_y</p:attrName>
                                        </p:attrNameLst>
                                      </p:cBhvr>
                                      <p:tavLst>
                                        <p:tav tm="0">
                                          <p:val>
                                            <p:fltVal val="0.5"/>
                                          </p:val>
                                        </p:tav>
                                        <p:tav tm="100000">
                                          <p:val>
                                            <p:strVal val="#ppt_y"/>
                                          </p:val>
                                        </p:tav>
                                      </p:tavLst>
                                    </p:anim>
                                  </p:childTnLst>
                                </p:cTn>
                              </p:par>
                              <p:par>
                                <p:cTn id="32" presetID="53" presetClass="entr" presetSubtype="528"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fltVal val="0.5"/>
                                          </p:val>
                                        </p:tav>
                                        <p:tav tm="100000">
                                          <p:val>
                                            <p:strVal val="#ppt_x"/>
                                          </p:val>
                                        </p:tav>
                                      </p:tavLst>
                                    </p:anim>
                                    <p:anim calcmode="lin" valueType="num">
                                      <p:cBhvr>
                                        <p:cTn id="38" dur="500" fill="hold"/>
                                        <p:tgtEl>
                                          <p:spTgt spid="51"/>
                                        </p:tgtEl>
                                        <p:attrNameLst>
                                          <p:attrName>ppt_y</p:attrName>
                                        </p:attrNameLst>
                                      </p:cBhvr>
                                      <p:tavLst>
                                        <p:tav tm="0">
                                          <p:val>
                                            <p:fltVal val="0.5"/>
                                          </p:val>
                                        </p:tav>
                                        <p:tav tm="100000">
                                          <p:val>
                                            <p:strVal val="#ppt_y"/>
                                          </p:val>
                                        </p:tav>
                                      </p:tavLst>
                                    </p:anim>
                                  </p:childTnLst>
                                </p:cTn>
                              </p:par>
                              <p:par>
                                <p:cTn id="39" presetID="53" presetClass="entr" presetSubtype="528"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anim calcmode="lin" valueType="num">
                                      <p:cBhvr>
                                        <p:cTn id="44" dur="500" fill="hold"/>
                                        <p:tgtEl>
                                          <p:spTgt spid="54"/>
                                        </p:tgtEl>
                                        <p:attrNameLst>
                                          <p:attrName>ppt_x</p:attrName>
                                        </p:attrNameLst>
                                      </p:cBhvr>
                                      <p:tavLst>
                                        <p:tav tm="0">
                                          <p:val>
                                            <p:fltVal val="0.5"/>
                                          </p:val>
                                        </p:tav>
                                        <p:tav tm="100000">
                                          <p:val>
                                            <p:strVal val="#ppt_x"/>
                                          </p:val>
                                        </p:tav>
                                      </p:tavLst>
                                    </p:anim>
                                    <p:anim calcmode="lin" valueType="num">
                                      <p:cBhvr>
                                        <p:cTn id="45" dur="500" fill="hold"/>
                                        <p:tgtEl>
                                          <p:spTgt spid="54"/>
                                        </p:tgtEl>
                                        <p:attrNameLst>
                                          <p:attrName>ppt_y</p:attrName>
                                        </p:attrNameLst>
                                      </p:cBhvr>
                                      <p:tavLst>
                                        <p:tav tm="0">
                                          <p:val>
                                            <p:fltVal val="0.5"/>
                                          </p:val>
                                        </p:tav>
                                        <p:tav tm="100000">
                                          <p:val>
                                            <p:strVal val="#ppt_y"/>
                                          </p:val>
                                        </p:tav>
                                      </p:tavLst>
                                    </p:anim>
                                  </p:childTnLst>
                                </p:cTn>
                              </p:par>
                              <p:par>
                                <p:cTn id="46" presetID="53" presetClass="entr" presetSubtype="528"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anim calcmode="lin" valueType="num">
                                      <p:cBhvr>
                                        <p:cTn id="51" dur="500" fill="hold"/>
                                        <p:tgtEl>
                                          <p:spTgt spid="57"/>
                                        </p:tgtEl>
                                        <p:attrNameLst>
                                          <p:attrName>ppt_x</p:attrName>
                                        </p:attrNameLst>
                                      </p:cBhvr>
                                      <p:tavLst>
                                        <p:tav tm="0">
                                          <p:val>
                                            <p:fltVal val="0.5"/>
                                          </p:val>
                                        </p:tav>
                                        <p:tav tm="100000">
                                          <p:val>
                                            <p:strVal val="#ppt_x"/>
                                          </p:val>
                                        </p:tav>
                                      </p:tavLst>
                                    </p:anim>
                                    <p:anim calcmode="lin" valueType="num">
                                      <p:cBhvr>
                                        <p:cTn id="52" dur="500" fill="hold"/>
                                        <p:tgtEl>
                                          <p:spTgt spid="57"/>
                                        </p:tgtEl>
                                        <p:attrNameLst>
                                          <p:attrName>ppt_y</p:attrName>
                                        </p:attrNameLst>
                                      </p:cBhvr>
                                      <p:tavLst>
                                        <p:tav tm="0">
                                          <p:val>
                                            <p:fltVal val="0.5"/>
                                          </p:val>
                                        </p:tav>
                                        <p:tav tm="100000">
                                          <p:val>
                                            <p:strVal val="#ppt_y"/>
                                          </p:val>
                                        </p:tav>
                                      </p:tavLst>
                                    </p:anim>
                                  </p:childTnLst>
                                </p:cTn>
                              </p:par>
                              <p:par>
                                <p:cTn id="53" presetID="53" presetClass="entr" presetSubtype="528"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p:cTn id="55" dur="500" fill="hold"/>
                                        <p:tgtEl>
                                          <p:spTgt spid="60"/>
                                        </p:tgtEl>
                                        <p:attrNameLst>
                                          <p:attrName>ppt_w</p:attrName>
                                        </p:attrNameLst>
                                      </p:cBhvr>
                                      <p:tavLst>
                                        <p:tav tm="0">
                                          <p:val>
                                            <p:fltVal val="0"/>
                                          </p:val>
                                        </p:tav>
                                        <p:tav tm="100000">
                                          <p:val>
                                            <p:strVal val="#ppt_w"/>
                                          </p:val>
                                        </p:tav>
                                      </p:tavLst>
                                    </p:anim>
                                    <p:anim calcmode="lin" valueType="num">
                                      <p:cBhvr>
                                        <p:cTn id="56" dur="500" fill="hold"/>
                                        <p:tgtEl>
                                          <p:spTgt spid="60"/>
                                        </p:tgtEl>
                                        <p:attrNameLst>
                                          <p:attrName>ppt_h</p:attrName>
                                        </p:attrNameLst>
                                      </p:cBhvr>
                                      <p:tavLst>
                                        <p:tav tm="0">
                                          <p:val>
                                            <p:fltVal val="0"/>
                                          </p:val>
                                        </p:tav>
                                        <p:tav tm="100000">
                                          <p:val>
                                            <p:strVal val="#ppt_h"/>
                                          </p:val>
                                        </p:tav>
                                      </p:tavLst>
                                    </p:anim>
                                    <p:animEffect transition="in" filter="fade">
                                      <p:cBhvr>
                                        <p:cTn id="57" dur="500"/>
                                        <p:tgtEl>
                                          <p:spTgt spid="60"/>
                                        </p:tgtEl>
                                      </p:cBhvr>
                                    </p:animEffect>
                                    <p:anim calcmode="lin" valueType="num">
                                      <p:cBhvr>
                                        <p:cTn id="58" dur="500" fill="hold"/>
                                        <p:tgtEl>
                                          <p:spTgt spid="60"/>
                                        </p:tgtEl>
                                        <p:attrNameLst>
                                          <p:attrName>ppt_x</p:attrName>
                                        </p:attrNameLst>
                                      </p:cBhvr>
                                      <p:tavLst>
                                        <p:tav tm="0">
                                          <p:val>
                                            <p:fltVal val="0.5"/>
                                          </p:val>
                                        </p:tav>
                                        <p:tav tm="100000">
                                          <p:val>
                                            <p:strVal val="#ppt_x"/>
                                          </p:val>
                                        </p:tav>
                                      </p:tavLst>
                                    </p:anim>
                                    <p:anim calcmode="lin" valueType="num">
                                      <p:cBhvr>
                                        <p:cTn id="59" dur="500" fill="hold"/>
                                        <p:tgtEl>
                                          <p:spTgt spid="6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906FB-81FF-4EE9-A019-73E90F17849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E81F078-DEFF-421C-AE01-FC124EB4CF35}"/>
              </a:ext>
            </a:extLst>
          </p:cNvPr>
          <p:cNvSpPr>
            <a:spLocks noGrp="1"/>
          </p:cNvSpPr>
          <p:nvPr>
            <p:ph idx="1"/>
          </p:nvPr>
        </p:nvSpPr>
        <p:spPr/>
        <p:txBody>
          <a:bodyPr/>
          <a:lstStyle/>
          <a:p>
            <a:r>
              <a:rPr lang="en-US" altLang="zh-CN" dirty="0"/>
              <a:t>F[</a:t>
            </a:r>
            <a:r>
              <a:rPr lang="en-US" altLang="zh-CN" dirty="0" err="1"/>
              <a:t>i</a:t>
            </a:r>
            <a:r>
              <a:rPr lang="en-US" altLang="zh-CN" dirty="0"/>
              <a:t>]</a:t>
            </a:r>
            <a:r>
              <a:rPr lang="zh-CN" altLang="en-US" dirty="0"/>
              <a:t>表示以第</a:t>
            </a:r>
            <a:r>
              <a:rPr lang="en-US" altLang="zh-CN" dirty="0" err="1"/>
              <a:t>i</a:t>
            </a:r>
            <a:r>
              <a:rPr lang="zh-CN" altLang="en-US" dirty="0"/>
              <a:t>个元素结束的连续数组最大和</a:t>
            </a:r>
            <a:endParaRPr lang="en-US" altLang="zh-CN" dirty="0"/>
          </a:p>
          <a:p>
            <a:endParaRPr lang="en-US" altLang="zh-CN" dirty="0"/>
          </a:p>
          <a:p>
            <a:r>
              <a:rPr lang="en-US" altLang="zh-CN" dirty="0"/>
              <a:t>F[i-1]&gt;0      f[</a:t>
            </a:r>
            <a:r>
              <a:rPr lang="en-US" altLang="zh-CN" dirty="0" err="1"/>
              <a:t>i</a:t>
            </a:r>
            <a:r>
              <a:rPr lang="en-US" altLang="zh-CN" dirty="0"/>
              <a:t>]=f[i-1]+a[</a:t>
            </a:r>
            <a:r>
              <a:rPr lang="en-US" altLang="zh-CN" dirty="0" err="1"/>
              <a:t>i</a:t>
            </a:r>
            <a:r>
              <a:rPr lang="en-US" altLang="zh-CN" dirty="0"/>
              <a:t>];</a:t>
            </a:r>
          </a:p>
          <a:p>
            <a:r>
              <a:rPr lang="en-US" altLang="zh-CN" dirty="0"/>
              <a:t>F[i-1]&lt;=0   f[</a:t>
            </a:r>
            <a:r>
              <a:rPr lang="en-US" altLang="zh-CN" dirty="0" err="1"/>
              <a:t>i</a:t>
            </a:r>
            <a:r>
              <a:rPr lang="en-US" altLang="zh-CN" dirty="0"/>
              <a:t>]=a[</a:t>
            </a:r>
            <a:r>
              <a:rPr lang="en-US" altLang="zh-CN" dirty="0" err="1"/>
              <a:t>i</a:t>
            </a:r>
            <a:r>
              <a:rPr lang="en-US" altLang="zh-CN" dirty="0"/>
              <a:t>];</a:t>
            </a:r>
            <a:endParaRPr lang="zh-CN" altLang="en-US" dirty="0"/>
          </a:p>
        </p:txBody>
      </p:sp>
    </p:spTree>
    <p:extLst>
      <p:ext uri="{BB962C8B-B14F-4D97-AF65-F5344CB8AC3E}">
        <p14:creationId xmlns:p14="http://schemas.microsoft.com/office/powerpoint/2010/main" val="1451262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BCA88-DAEF-4B7C-825F-BC4CEC4BD2DA}"/>
              </a:ext>
            </a:extLst>
          </p:cNvPr>
          <p:cNvSpPr>
            <a:spLocks noGrp="1"/>
          </p:cNvSpPr>
          <p:nvPr>
            <p:ph type="title"/>
          </p:nvPr>
        </p:nvSpPr>
        <p:spPr/>
        <p:txBody>
          <a:bodyPr/>
          <a:lstStyle/>
          <a:p>
            <a:r>
              <a:rPr lang="zh-CN" altLang="en-US" dirty="0"/>
              <a:t>最长公共子序列问题</a:t>
            </a:r>
          </a:p>
        </p:txBody>
      </p:sp>
      <p:sp>
        <p:nvSpPr>
          <p:cNvPr id="3" name="内容占位符 2">
            <a:extLst>
              <a:ext uri="{FF2B5EF4-FFF2-40B4-BE49-F238E27FC236}">
                <a16:creationId xmlns:a16="http://schemas.microsoft.com/office/drawing/2014/main" id="{15A8799E-613F-491D-8336-C32C06A8CB2B}"/>
              </a:ext>
            </a:extLst>
          </p:cNvPr>
          <p:cNvSpPr>
            <a:spLocks noGrp="1"/>
          </p:cNvSpPr>
          <p:nvPr>
            <p:ph idx="1"/>
          </p:nvPr>
        </p:nvSpPr>
        <p:spPr/>
        <p:txBody>
          <a:bodyPr/>
          <a:lstStyle/>
          <a:p>
            <a:r>
              <a:rPr lang="zh-CN" altLang="en-US" dirty="0"/>
              <a:t>求解两个序列</a:t>
            </a:r>
            <a:r>
              <a:rPr lang="en-US" altLang="zh-CN" dirty="0"/>
              <a:t>X</a:t>
            </a:r>
            <a:r>
              <a:rPr lang="zh-CN" altLang="en-US" dirty="0"/>
              <a:t>和</a:t>
            </a:r>
            <a:r>
              <a:rPr lang="en-US" altLang="zh-CN" dirty="0"/>
              <a:t>Y</a:t>
            </a:r>
            <a:r>
              <a:rPr lang="zh-CN" altLang="en-US" dirty="0"/>
              <a:t>的长度最长的公共子序列</a:t>
            </a:r>
            <a:endParaRPr lang="en-US" altLang="zh-CN" dirty="0"/>
          </a:p>
          <a:p>
            <a:endParaRPr lang="zh-CN" altLang="en-US" dirty="0"/>
          </a:p>
        </p:txBody>
      </p:sp>
    </p:spTree>
    <p:extLst>
      <p:ext uri="{BB962C8B-B14F-4D97-AF65-F5344CB8AC3E}">
        <p14:creationId xmlns:p14="http://schemas.microsoft.com/office/powerpoint/2010/main" val="2046380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A67BE-49F7-44C2-BE03-40C6FC50EB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430C039-42F0-4C10-8F1B-C384D3160B18}"/>
              </a:ext>
            </a:extLst>
          </p:cNvPr>
          <p:cNvSpPr>
            <a:spLocks noGrp="1"/>
          </p:cNvSpPr>
          <p:nvPr>
            <p:ph idx="1"/>
          </p:nvPr>
        </p:nvSpPr>
        <p:spPr/>
        <p:txBody>
          <a:bodyPr/>
          <a:lstStyle/>
          <a:p>
            <a:r>
              <a:rPr lang="en-US" altLang="zh-CN" dirty="0"/>
              <a:t>F[</a:t>
            </a:r>
            <a:r>
              <a:rPr lang="en-US" altLang="zh-CN" dirty="0" err="1"/>
              <a:t>i</a:t>
            </a:r>
            <a:r>
              <a:rPr lang="en-US" altLang="zh-CN" dirty="0"/>
              <a:t>][j]</a:t>
            </a:r>
            <a:r>
              <a:rPr lang="zh-CN" altLang="en-US" dirty="0"/>
              <a:t>为字符串</a:t>
            </a:r>
            <a:r>
              <a:rPr lang="en-US" altLang="zh-CN" dirty="0"/>
              <a:t>1</a:t>
            </a:r>
            <a:r>
              <a:rPr lang="zh-CN" altLang="en-US" dirty="0"/>
              <a:t>的前</a:t>
            </a:r>
            <a:r>
              <a:rPr lang="en-US" altLang="zh-CN" dirty="0" err="1"/>
              <a:t>i</a:t>
            </a:r>
            <a:r>
              <a:rPr lang="zh-CN" altLang="en-US" dirty="0"/>
              <a:t>个字符和字符串</a:t>
            </a:r>
            <a:r>
              <a:rPr lang="en-US" altLang="zh-CN" dirty="0"/>
              <a:t>2</a:t>
            </a:r>
            <a:r>
              <a:rPr lang="zh-CN" altLang="en-US" dirty="0"/>
              <a:t>的前</a:t>
            </a:r>
            <a:r>
              <a:rPr lang="en-US" altLang="zh-CN" dirty="0"/>
              <a:t>j</a:t>
            </a:r>
            <a:r>
              <a:rPr lang="zh-CN" altLang="en-US" dirty="0"/>
              <a:t>个字符的最长公共子序列的长度</a:t>
            </a:r>
            <a:endParaRPr lang="en-US" altLang="zh-CN" dirty="0"/>
          </a:p>
          <a:p>
            <a:endParaRPr lang="en-US" altLang="zh-CN" dirty="0"/>
          </a:p>
          <a:p>
            <a:r>
              <a:rPr lang="en-US" altLang="zh-CN" dirty="0"/>
              <a:t>If (a[</a:t>
            </a:r>
            <a:r>
              <a:rPr lang="en-US" altLang="zh-CN" dirty="0" err="1"/>
              <a:t>i</a:t>
            </a:r>
            <a:r>
              <a:rPr lang="en-US" altLang="zh-CN" dirty="0"/>
              <a:t>]==b[j]) f[</a:t>
            </a:r>
            <a:r>
              <a:rPr lang="en-US" altLang="zh-CN" dirty="0" err="1"/>
              <a:t>i,j</a:t>
            </a:r>
            <a:r>
              <a:rPr lang="en-US" altLang="zh-CN" dirty="0"/>
              <a:t>]=f[i-1,j-1]+1;</a:t>
            </a:r>
          </a:p>
          <a:p>
            <a:r>
              <a:rPr lang="en-US" altLang="zh-CN" dirty="0"/>
              <a:t>If (a[</a:t>
            </a:r>
            <a:r>
              <a:rPr lang="en-US" altLang="zh-CN" dirty="0" err="1"/>
              <a:t>i</a:t>
            </a:r>
            <a:r>
              <a:rPr lang="en-US" altLang="zh-CN" dirty="0"/>
              <a:t>]!=b[j])  f[</a:t>
            </a:r>
            <a:r>
              <a:rPr lang="en-US" altLang="zh-CN" dirty="0" err="1"/>
              <a:t>i,j</a:t>
            </a:r>
            <a:r>
              <a:rPr lang="en-US" altLang="zh-CN" dirty="0"/>
              <a:t>]=max(f[i-1,j],f[i,j-1])</a:t>
            </a:r>
            <a:endParaRPr lang="zh-CN" altLang="en-US" dirty="0"/>
          </a:p>
        </p:txBody>
      </p:sp>
    </p:spTree>
    <p:extLst>
      <p:ext uri="{BB962C8B-B14F-4D97-AF65-F5344CB8AC3E}">
        <p14:creationId xmlns:p14="http://schemas.microsoft.com/office/powerpoint/2010/main" val="3277832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7F691-5270-41B2-A6B2-6AE3B3AA22A6}"/>
              </a:ext>
            </a:extLst>
          </p:cNvPr>
          <p:cNvSpPr>
            <a:spLocks noGrp="1"/>
          </p:cNvSpPr>
          <p:nvPr>
            <p:ph type="title"/>
          </p:nvPr>
        </p:nvSpPr>
        <p:spPr/>
        <p:txBody>
          <a:bodyPr/>
          <a:lstStyle/>
          <a:p>
            <a:r>
              <a:rPr lang="en-US" altLang="zh-CN" dirty="0"/>
              <a:t>0-1 </a:t>
            </a:r>
            <a:r>
              <a:rPr lang="zh-CN" altLang="en-US" dirty="0"/>
              <a:t>背包问题</a:t>
            </a:r>
          </a:p>
        </p:txBody>
      </p:sp>
      <p:sp>
        <p:nvSpPr>
          <p:cNvPr id="3" name="内容占位符 2">
            <a:extLst>
              <a:ext uri="{FF2B5EF4-FFF2-40B4-BE49-F238E27FC236}">
                <a16:creationId xmlns:a16="http://schemas.microsoft.com/office/drawing/2014/main" id="{76234652-94C1-4291-AB3E-E8B67250C32A}"/>
              </a:ext>
            </a:extLst>
          </p:cNvPr>
          <p:cNvSpPr>
            <a:spLocks noGrp="1"/>
          </p:cNvSpPr>
          <p:nvPr>
            <p:ph idx="1"/>
          </p:nvPr>
        </p:nvSpPr>
        <p:spPr/>
        <p:txBody>
          <a:bodyPr/>
          <a:lstStyle/>
          <a:p>
            <a:r>
              <a:rPr lang="zh-CN" altLang="en-US" dirty="0"/>
              <a:t>给定 </a:t>
            </a:r>
            <a:r>
              <a:rPr lang="en-US" altLang="zh-CN" dirty="0"/>
              <a:t>n </a:t>
            </a:r>
            <a:r>
              <a:rPr lang="zh-CN" altLang="en-US" dirty="0"/>
              <a:t>种物品和一个容量为 </a:t>
            </a:r>
            <a:r>
              <a:rPr lang="en-US" altLang="zh-CN" dirty="0"/>
              <a:t>C </a:t>
            </a:r>
            <a:r>
              <a:rPr lang="zh-CN" altLang="en-US" dirty="0"/>
              <a:t>的背包，物品 </a:t>
            </a:r>
            <a:r>
              <a:rPr lang="en-US" altLang="zh-CN" dirty="0" err="1"/>
              <a:t>i</a:t>
            </a:r>
            <a:r>
              <a:rPr lang="en-US" altLang="zh-CN" dirty="0"/>
              <a:t> </a:t>
            </a:r>
            <a:r>
              <a:rPr lang="zh-CN" altLang="en-US" dirty="0"/>
              <a:t>的重量是 </a:t>
            </a:r>
            <a:r>
              <a:rPr lang="en-US" altLang="zh-CN" dirty="0" err="1"/>
              <a:t>wi</a:t>
            </a:r>
            <a:r>
              <a:rPr lang="zh-CN" altLang="en-US" dirty="0"/>
              <a:t>，其价值为 </a:t>
            </a:r>
            <a:r>
              <a:rPr lang="en-US" altLang="zh-CN" dirty="0"/>
              <a:t>vi </a:t>
            </a:r>
            <a:r>
              <a:rPr lang="zh-CN" altLang="en-US" dirty="0"/>
              <a:t>。</a:t>
            </a:r>
          </a:p>
          <a:p>
            <a:r>
              <a:rPr lang="zh-CN" altLang="en-US" dirty="0"/>
              <a:t>问：应该如何选择装入背包的物品，使得装入背包中的物品的总价值最大？</a:t>
            </a:r>
          </a:p>
          <a:p>
            <a:endParaRPr lang="zh-CN" altLang="en-US" dirty="0"/>
          </a:p>
        </p:txBody>
      </p:sp>
    </p:spTree>
    <p:extLst>
      <p:ext uri="{BB962C8B-B14F-4D97-AF65-F5344CB8AC3E}">
        <p14:creationId xmlns:p14="http://schemas.microsoft.com/office/powerpoint/2010/main" val="107332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1FB89D7D-A8E9-403D-80F4-76918D25C315}"/>
              </a:ext>
            </a:extLst>
          </p:cNvPr>
          <p:cNvSpPr txBox="1">
            <a:spLocks/>
          </p:cNvSpPr>
          <p:nvPr/>
        </p:nvSpPr>
        <p:spPr>
          <a:xfrm>
            <a:off x="755576" y="2787774"/>
            <a:ext cx="7841521"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t>动态转移方程：</a:t>
            </a:r>
            <a:endParaRPr lang="en-US" altLang="zh-CN" sz="2400" dirty="0"/>
          </a:p>
          <a:p>
            <a:r>
              <a:rPr lang="zh-CN" altLang="en-US" sz="2400" dirty="0"/>
              <a:t>如果物品</a:t>
            </a:r>
            <a:r>
              <a:rPr lang="en-US" altLang="zh-CN" sz="2400" dirty="0" err="1"/>
              <a:t>i</a:t>
            </a:r>
            <a:r>
              <a:rPr lang="zh-CN" altLang="en-US" sz="2400" dirty="0"/>
              <a:t>不放入 </a:t>
            </a:r>
            <a:r>
              <a:rPr lang="en-US" altLang="zh-CN" sz="2400" dirty="0"/>
              <a:t>f[</a:t>
            </a:r>
            <a:r>
              <a:rPr lang="en-US" altLang="zh-CN" sz="2400" dirty="0" err="1"/>
              <a:t>i,j</a:t>
            </a:r>
            <a:r>
              <a:rPr lang="en-US" altLang="zh-CN" sz="2400" dirty="0"/>
              <a:t>]=f[i-1,j]</a:t>
            </a:r>
          </a:p>
          <a:p>
            <a:r>
              <a:rPr lang="zh-CN" altLang="en-US" sz="2400" dirty="0"/>
              <a:t>如果</a:t>
            </a:r>
            <a:r>
              <a:rPr lang="en-US" altLang="zh-CN" sz="2400" dirty="0" err="1"/>
              <a:t>i</a:t>
            </a:r>
            <a:r>
              <a:rPr lang="zh-CN" altLang="en-US" sz="2400" dirty="0"/>
              <a:t>物品</a:t>
            </a:r>
            <a:r>
              <a:rPr lang="en-US" altLang="zh-CN" sz="2400" dirty="0" err="1"/>
              <a:t>i</a:t>
            </a:r>
            <a:r>
              <a:rPr lang="zh-CN" altLang="en-US" sz="2400" dirty="0"/>
              <a:t>放入   </a:t>
            </a:r>
            <a:r>
              <a:rPr lang="en-US" altLang="zh-CN" sz="2400" dirty="0"/>
              <a:t>f</a:t>
            </a:r>
            <a:r>
              <a:rPr lang="pl-PL" altLang="zh-CN" sz="2400" dirty="0"/>
              <a:t>[</a:t>
            </a:r>
            <a:r>
              <a:rPr lang="en-US" altLang="zh-CN" sz="2400" dirty="0" err="1"/>
              <a:t>i</a:t>
            </a:r>
            <a:r>
              <a:rPr lang="en-US" altLang="zh-CN" sz="2400" dirty="0"/>
              <a:t>,</a:t>
            </a:r>
            <a:r>
              <a:rPr lang="pl-PL" altLang="zh-CN" sz="2400" dirty="0"/>
              <a:t>j]=max(</a:t>
            </a:r>
            <a:r>
              <a:rPr lang="en-US" altLang="zh-CN" sz="2400" dirty="0"/>
              <a:t>f</a:t>
            </a:r>
            <a:r>
              <a:rPr lang="pl-PL" altLang="zh-CN" sz="2400" dirty="0"/>
              <a:t>[</a:t>
            </a:r>
            <a:r>
              <a:rPr lang="en-US" altLang="zh-CN" sz="2400" dirty="0" err="1"/>
              <a:t>i</a:t>
            </a:r>
            <a:r>
              <a:rPr lang="en-US" altLang="zh-CN" sz="2400" dirty="0"/>
              <a:t>,</a:t>
            </a:r>
            <a:r>
              <a:rPr lang="pl-PL" altLang="zh-CN" sz="2400" dirty="0"/>
              <a:t>j],</a:t>
            </a:r>
            <a:r>
              <a:rPr lang="en-US" altLang="zh-CN" sz="2400" dirty="0"/>
              <a:t>f</a:t>
            </a:r>
            <a:r>
              <a:rPr lang="pl-PL" altLang="zh-CN" sz="2400" dirty="0"/>
              <a:t>[</a:t>
            </a:r>
            <a:r>
              <a:rPr lang="en-US" altLang="zh-CN" sz="2400" dirty="0"/>
              <a:t>i-1,</a:t>
            </a:r>
            <a:r>
              <a:rPr lang="pl-PL" altLang="zh-CN" sz="2400" dirty="0"/>
              <a:t>j-</a:t>
            </a:r>
            <a:r>
              <a:rPr lang="en-US" altLang="zh-CN" sz="2400" dirty="0"/>
              <a:t>w</a:t>
            </a:r>
            <a:r>
              <a:rPr lang="pl-PL" altLang="zh-CN" sz="2400" dirty="0"/>
              <a:t>[i]]+</a:t>
            </a:r>
            <a:r>
              <a:rPr lang="en-US" altLang="zh-CN" sz="2400"/>
              <a:t>v</a:t>
            </a:r>
            <a:r>
              <a:rPr lang="pl-PL" altLang="zh-CN" sz="2400"/>
              <a:t>[</a:t>
            </a:r>
            <a:r>
              <a:rPr lang="pl-PL" altLang="zh-CN" sz="2400" dirty="0"/>
              <a:t>i]</a:t>
            </a:r>
            <a:r>
              <a:rPr lang="en-US" altLang="zh-CN" sz="2400" dirty="0"/>
              <a:t>)</a:t>
            </a:r>
            <a:r>
              <a:rPr lang="pl-PL" altLang="zh-CN" sz="2400" dirty="0"/>
              <a:t>; </a:t>
            </a:r>
            <a:endParaRPr lang="en-US" altLang="zh-CN" sz="1100" dirty="0"/>
          </a:p>
        </p:txBody>
      </p:sp>
      <p:sp>
        <p:nvSpPr>
          <p:cNvPr id="7" name="内容占位符 2">
            <a:extLst>
              <a:ext uri="{FF2B5EF4-FFF2-40B4-BE49-F238E27FC236}">
                <a16:creationId xmlns:a16="http://schemas.microsoft.com/office/drawing/2014/main" id="{9AC2DE8E-2C4A-4866-81FF-7380B1927A2F}"/>
              </a:ext>
            </a:extLst>
          </p:cNvPr>
          <p:cNvSpPr txBox="1">
            <a:spLocks/>
          </p:cNvSpPr>
          <p:nvPr/>
        </p:nvSpPr>
        <p:spPr>
          <a:xfrm>
            <a:off x="681099" y="1779662"/>
            <a:ext cx="7841521"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F[</a:t>
            </a:r>
            <a:r>
              <a:rPr lang="en-US" altLang="zh-CN" sz="2400" dirty="0" err="1"/>
              <a:t>i,j</a:t>
            </a:r>
            <a:r>
              <a:rPr lang="en-US" altLang="zh-CN" sz="2400" dirty="0"/>
              <a:t>]</a:t>
            </a:r>
            <a:r>
              <a:rPr lang="en-GB" altLang="zh-CN" sz="2400" dirty="0"/>
              <a:t> </a:t>
            </a:r>
            <a:r>
              <a:rPr lang="zh-CN" altLang="en-US" sz="2400" dirty="0"/>
              <a:t>表示前</a:t>
            </a:r>
            <a:r>
              <a:rPr lang="en-GB" altLang="zh-CN" sz="2400" dirty="0" err="1"/>
              <a:t>i</a:t>
            </a:r>
            <a:r>
              <a:rPr lang="zh-CN" altLang="en-US" sz="2400" dirty="0"/>
              <a:t>个物品放入空间为</a:t>
            </a:r>
            <a:r>
              <a:rPr lang="en-US" altLang="zh-CN" sz="2400" dirty="0"/>
              <a:t>j</a:t>
            </a:r>
            <a:r>
              <a:rPr lang="zh-CN" altLang="en-US" sz="2400" dirty="0"/>
              <a:t>的包的总价值</a:t>
            </a:r>
            <a:endParaRPr lang="en-US" altLang="zh-CN" sz="1400" dirty="0"/>
          </a:p>
        </p:txBody>
      </p:sp>
      <p:sp>
        <p:nvSpPr>
          <p:cNvPr id="9" name="标题 8">
            <a:extLst>
              <a:ext uri="{FF2B5EF4-FFF2-40B4-BE49-F238E27FC236}">
                <a16:creationId xmlns:a16="http://schemas.microsoft.com/office/drawing/2014/main" id="{1250CE11-F91D-4FE0-AA96-4EFA3CE717FC}"/>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22858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6401" y="595434"/>
            <a:ext cx="7053542" cy="1050398"/>
          </a:xfrm>
        </p:spPr>
        <p:txBody>
          <a:bodyPr/>
          <a:lstStyle/>
          <a:p>
            <a:r>
              <a:rPr lang="zh-CN" altLang="en-US" b="1" dirty="0"/>
              <a:t>摆花</a:t>
            </a:r>
            <a:endParaRPr lang="zh-CN" altLang="en-US" dirty="0"/>
          </a:p>
        </p:txBody>
      </p:sp>
      <p:sp>
        <p:nvSpPr>
          <p:cNvPr id="3" name="内容占位符 2"/>
          <p:cNvSpPr>
            <a:spLocks noGrp="1"/>
          </p:cNvSpPr>
          <p:nvPr>
            <p:ph idx="1"/>
          </p:nvPr>
        </p:nvSpPr>
        <p:spPr>
          <a:xfrm>
            <a:off x="323528" y="1401455"/>
            <a:ext cx="7841521" cy="3146611"/>
          </a:xfrm>
        </p:spPr>
        <p:txBody>
          <a:bodyPr>
            <a:normAutofit/>
          </a:bodyPr>
          <a:lstStyle/>
          <a:p>
            <a:r>
              <a:rPr lang="zh-CN" altLang="en-US" sz="2400" dirty="0"/>
              <a:t>小明的花店新开张，为了吸引顾客，他想在花店的门口摆上一排花，共</a:t>
            </a:r>
            <a:r>
              <a:rPr lang="en-US" altLang="zh-CN" sz="2400" dirty="0"/>
              <a:t>m</a:t>
            </a:r>
            <a:r>
              <a:rPr lang="zh-CN" altLang="en-US" sz="2400" dirty="0"/>
              <a:t>盆。通过调查顾客的喜好，小明列出了顾客最喜欢的</a:t>
            </a:r>
            <a:r>
              <a:rPr lang="en-US" altLang="zh-CN" sz="2400" dirty="0"/>
              <a:t>n</a:t>
            </a:r>
            <a:r>
              <a:rPr lang="zh-CN" altLang="en-US" sz="2400" dirty="0"/>
              <a:t>种花，从</a:t>
            </a:r>
            <a:r>
              <a:rPr lang="en-US" altLang="zh-CN" sz="2400" dirty="0"/>
              <a:t>1</a:t>
            </a:r>
            <a:r>
              <a:rPr lang="zh-CN" altLang="en-US" sz="2400" dirty="0"/>
              <a:t>到</a:t>
            </a:r>
            <a:r>
              <a:rPr lang="en-US" altLang="zh-CN" sz="2400" dirty="0"/>
              <a:t>n</a:t>
            </a:r>
            <a:r>
              <a:rPr lang="zh-CN" altLang="en-US" sz="2400" dirty="0"/>
              <a:t>标号。为了在门口展出更多种花，规定第</a:t>
            </a:r>
            <a:r>
              <a:rPr lang="en-US" altLang="zh-CN" sz="2400" dirty="0" err="1"/>
              <a:t>i</a:t>
            </a:r>
            <a:r>
              <a:rPr lang="zh-CN" altLang="en-US" sz="2400" dirty="0"/>
              <a:t>种花不能超过</a:t>
            </a:r>
            <a:r>
              <a:rPr lang="en-US" altLang="zh-CN" sz="2400" dirty="0"/>
              <a:t>ai</a:t>
            </a:r>
            <a:r>
              <a:rPr lang="zh-CN" altLang="en-US" sz="2400" dirty="0"/>
              <a:t>盆，摆花时同一种花放在一起，且不同种类的花需按标号从小到大的顺序依次摆列。    试编程计算，一共有多少种不同的摆花方案。</a:t>
            </a:r>
          </a:p>
        </p:txBody>
      </p:sp>
    </p:spTree>
    <p:extLst>
      <p:ext uri="{BB962C8B-B14F-4D97-AF65-F5344CB8AC3E}">
        <p14:creationId xmlns:p14="http://schemas.microsoft.com/office/powerpoint/2010/main" val="385958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1FB89D7D-A8E9-403D-80F4-76918D25C315}"/>
              </a:ext>
            </a:extLst>
          </p:cNvPr>
          <p:cNvSpPr txBox="1">
            <a:spLocks/>
          </p:cNvSpPr>
          <p:nvPr/>
        </p:nvSpPr>
        <p:spPr>
          <a:xfrm>
            <a:off x="755576" y="2787774"/>
            <a:ext cx="7841521"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t>动态转移方程：</a:t>
            </a:r>
            <a:endParaRPr lang="en-US" altLang="zh-CN" sz="2400" dirty="0"/>
          </a:p>
          <a:p>
            <a:r>
              <a:rPr lang="en-US" altLang="zh-CN" sz="2400" dirty="0"/>
              <a:t>F[</a:t>
            </a:r>
            <a:r>
              <a:rPr lang="en-US" altLang="zh-CN" sz="2400" dirty="0" err="1"/>
              <a:t>i,j</a:t>
            </a:r>
            <a:r>
              <a:rPr lang="en-US" altLang="zh-CN" sz="2400" dirty="0"/>
              <a:t>]=f[</a:t>
            </a:r>
            <a:r>
              <a:rPr lang="en-US" altLang="zh-CN" sz="2400" dirty="0" err="1"/>
              <a:t>i,j</a:t>
            </a:r>
            <a:r>
              <a:rPr lang="en-US" altLang="zh-CN" sz="2400" dirty="0"/>
              <a:t>]+f[i-1,j-k] </a:t>
            </a:r>
            <a:r>
              <a:rPr lang="zh-CN" altLang="en-US" sz="2400" dirty="0"/>
              <a:t>（</a:t>
            </a:r>
            <a:r>
              <a:rPr lang="en-US" altLang="zh-CN" sz="2400" dirty="0"/>
              <a:t>0&lt;=j&lt;m,0&lt;=k&lt;min(a[</a:t>
            </a:r>
            <a:r>
              <a:rPr lang="en-US" altLang="zh-CN" sz="2400" dirty="0" err="1"/>
              <a:t>i</a:t>
            </a:r>
            <a:r>
              <a:rPr lang="en-US" altLang="zh-CN" sz="2400" dirty="0"/>
              <a:t>],j))</a:t>
            </a:r>
            <a:endParaRPr lang="en-US" altLang="zh-CN" sz="1400" dirty="0"/>
          </a:p>
        </p:txBody>
      </p:sp>
      <p:sp>
        <p:nvSpPr>
          <p:cNvPr id="7" name="内容占位符 2">
            <a:extLst>
              <a:ext uri="{FF2B5EF4-FFF2-40B4-BE49-F238E27FC236}">
                <a16:creationId xmlns:a16="http://schemas.microsoft.com/office/drawing/2014/main" id="{9AC2DE8E-2C4A-4866-81FF-7380B1927A2F}"/>
              </a:ext>
            </a:extLst>
          </p:cNvPr>
          <p:cNvSpPr txBox="1">
            <a:spLocks/>
          </p:cNvSpPr>
          <p:nvPr/>
        </p:nvSpPr>
        <p:spPr>
          <a:xfrm>
            <a:off x="681099" y="1779662"/>
            <a:ext cx="7841521"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t>同背包问题类似，只不过是求所有的可能方案数。</a:t>
            </a:r>
            <a:endParaRPr lang="en-US" altLang="zh-CN" sz="2400" dirty="0"/>
          </a:p>
          <a:p>
            <a:pPr marL="0" indent="0">
              <a:buNone/>
            </a:pPr>
            <a:r>
              <a:rPr lang="en-US" altLang="zh-CN" sz="2400" dirty="0"/>
              <a:t>F[</a:t>
            </a:r>
            <a:r>
              <a:rPr lang="en-US" altLang="zh-CN" sz="2400" dirty="0" err="1"/>
              <a:t>i,j</a:t>
            </a:r>
            <a:r>
              <a:rPr lang="en-US" altLang="zh-CN" sz="2400" dirty="0"/>
              <a:t>]</a:t>
            </a:r>
            <a:r>
              <a:rPr lang="en-GB" altLang="zh-CN" sz="2400" dirty="0"/>
              <a:t> </a:t>
            </a:r>
            <a:r>
              <a:rPr lang="zh-CN" altLang="en-US" sz="2400" dirty="0"/>
              <a:t>表示前</a:t>
            </a:r>
            <a:r>
              <a:rPr lang="en-GB" altLang="zh-CN" sz="2400" dirty="0" err="1"/>
              <a:t>i</a:t>
            </a:r>
            <a:r>
              <a:rPr lang="zh-CN" altLang="en-US" sz="2400" dirty="0"/>
              <a:t>种花摆放</a:t>
            </a:r>
            <a:r>
              <a:rPr lang="en-GB" altLang="zh-CN" sz="2400" dirty="0"/>
              <a:t>j</a:t>
            </a:r>
            <a:r>
              <a:rPr lang="zh-CN" altLang="en-US" sz="2400" dirty="0"/>
              <a:t>盆的方案数目</a:t>
            </a:r>
            <a:endParaRPr lang="en-US" altLang="zh-CN" sz="1400" dirty="0"/>
          </a:p>
        </p:txBody>
      </p:sp>
      <p:sp>
        <p:nvSpPr>
          <p:cNvPr id="9" name="标题 8">
            <a:extLst>
              <a:ext uri="{FF2B5EF4-FFF2-40B4-BE49-F238E27FC236}">
                <a16:creationId xmlns:a16="http://schemas.microsoft.com/office/drawing/2014/main" id="{1250CE11-F91D-4FE0-AA96-4EFA3CE717FC}"/>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1780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A83D3-761E-421C-A5F2-97EDB6938D34}"/>
              </a:ext>
            </a:extLst>
          </p:cNvPr>
          <p:cNvSpPr>
            <a:spLocks noGrp="1"/>
          </p:cNvSpPr>
          <p:nvPr>
            <p:ph type="title"/>
          </p:nvPr>
        </p:nvSpPr>
        <p:spPr/>
        <p:txBody>
          <a:bodyPr/>
          <a:lstStyle/>
          <a:p>
            <a:r>
              <a:rPr lang="zh-CN" altLang="en-US" dirty="0"/>
              <a:t>概率类背包问题 </a:t>
            </a:r>
          </a:p>
        </p:txBody>
      </p:sp>
      <p:sp>
        <p:nvSpPr>
          <p:cNvPr id="3" name="内容占位符 2">
            <a:extLst>
              <a:ext uri="{FF2B5EF4-FFF2-40B4-BE49-F238E27FC236}">
                <a16:creationId xmlns:a16="http://schemas.microsoft.com/office/drawing/2014/main" id="{40E5EF3E-5E84-4856-AF2D-E42AD32C6C23}"/>
              </a:ext>
            </a:extLst>
          </p:cNvPr>
          <p:cNvSpPr>
            <a:spLocks noGrp="1"/>
          </p:cNvSpPr>
          <p:nvPr>
            <p:ph idx="1"/>
          </p:nvPr>
        </p:nvSpPr>
        <p:spPr/>
        <p:txBody>
          <a:bodyPr>
            <a:normAutofit fontScale="70000" lnSpcReduction="20000"/>
          </a:bodyPr>
          <a:lstStyle/>
          <a:p>
            <a:r>
              <a:rPr lang="en-US" altLang="zh-CN" dirty="0" err="1"/>
              <a:t>Speakless</a:t>
            </a:r>
            <a:r>
              <a:rPr lang="zh-CN" altLang="en-US" dirty="0"/>
              <a:t>很早就想出国，现在他已经考完了所有需要的考试，准备了所有要准备的材料，于是，便需要去申请学校了。要申请国外的任何大学，你都要交纳一定的申请费用，这可是很惊人的。</a:t>
            </a:r>
            <a:r>
              <a:rPr lang="en-US" altLang="zh-CN" dirty="0" err="1"/>
              <a:t>Speakless</a:t>
            </a:r>
            <a:r>
              <a:rPr lang="zh-CN" altLang="en-US" dirty="0"/>
              <a:t>没有多少钱，总共只攒了</a:t>
            </a:r>
            <a:r>
              <a:rPr lang="en-US" altLang="zh-CN" dirty="0"/>
              <a:t>n</a:t>
            </a:r>
            <a:r>
              <a:rPr lang="zh-CN" altLang="en-US" dirty="0"/>
              <a:t>万美元。他将在</a:t>
            </a:r>
            <a:r>
              <a:rPr lang="en-US" altLang="zh-CN" dirty="0"/>
              <a:t>m</a:t>
            </a:r>
            <a:r>
              <a:rPr lang="zh-CN" altLang="en-US" dirty="0"/>
              <a:t>个学校中选择若干的（当然要在他的经济承受范围内）。每个学校都有不同的申请费用</a:t>
            </a:r>
            <a:r>
              <a:rPr lang="en-US" altLang="zh-CN" dirty="0"/>
              <a:t>a</a:t>
            </a:r>
            <a:r>
              <a:rPr lang="zh-CN" altLang="en-US" dirty="0"/>
              <a:t>（万美元），并且</a:t>
            </a:r>
            <a:r>
              <a:rPr lang="en-US" altLang="zh-CN" dirty="0" err="1"/>
              <a:t>Speakless</a:t>
            </a:r>
            <a:r>
              <a:rPr lang="zh-CN" altLang="en-US" dirty="0"/>
              <a:t>估计了他得到这个学校</a:t>
            </a:r>
            <a:r>
              <a:rPr lang="en-US" altLang="zh-CN" dirty="0"/>
              <a:t>offer</a:t>
            </a:r>
            <a:r>
              <a:rPr lang="zh-CN" altLang="en-US" dirty="0"/>
              <a:t>的可能性</a:t>
            </a:r>
            <a:r>
              <a:rPr lang="en-US" altLang="zh-CN" dirty="0"/>
              <a:t>b</a:t>
            </a:r>
            <a:r>
              <a:rPr lang="zh-CN" altLang="en-US" dirty="0"/>
              <a:t>。不同学校之间是否得到</a:t>
            </a:r>
            <a:r>
              <a:rPr lang="en-US" altLang="zh-CN" dirty="0"/>
              <a:t>offer</a:t>
            </a:r>
            <a:r>
              <a:rPr lang="zh-CN" altLang="en-US" dirty="0"/>
              <a:t>不会互相影响。“</a:t>
            </a:r>
            <a:r>
              <a:rPr lang="en-US" altLang="zh-CN" dirty="0"/>
              <a:t>I NEED A OFFER”</a:t>
            </a:r>
            <a:r>
              <a:rPr lang="zh-CN" altLang="en-US" dirty="0"/>
              <a:t>，他大叫一声。帮帮这个可怜的人吧，帮助他计算一下，他可以收到至少一份</a:t>
            </a:r>
            <a:r>
              <a:rPr lang="en-US" altLang="zh-CN" dirty="0"/>
              <a:t>offer</a:t>
            </a:r>
            <a:r>
              <a:rPr lang="zh-CN" altLang="en-US" dirty="0"/>
              <a:t>的最大概率。（如果</a:t>
            </a:r>
            <a:r>
              <a:rPr lang="en-US" altLang="zh-CN" dirty="0" err="1"/>
              <a:t>Speakless</a:t>
            </a:r>
            <a:r>
              <a:rPr lang="zh-CN" altLang="en-US" dirty="0"/>
              <a:t>选择了多个学校，得到任意一个学校的</a:t>
            </a:r>
            <a:r>
              <a:rPr lang="en-US" altLang="zh-CN" dirty="0"/>
              <a:t>offer</a:t>
            </a:r>
            <a:r>
              <a:rPr lang="zh-CN" altLang="en-US" dirty="0"/>
              <a:t>都可以）。 </a:t>
            </a:r>
          </a:p>
        </p:txBody>
      </p:sp>
    </p:spTree>
    <p:extLst>
      <p:ext uri="{BB962C8B-B14F-4D97-AF65-F5344CB8AC3E}">
        <p14:creationId xmlns:p14="http://schemas.microsoft.com/office/powerpoint/2010/main" val="981810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53131-7CF6-4573-A828-EA74233816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2568A8-FD4E-4A47-9D55-809C7A485120}"/>
              </a:ext>
            </a:extLst>
          </p:cNvPr>
          <p:cNvSpPr>
            <a:spLocks noGrp="1"/>
          </p:cNvSpPr>
          <p:nvPr>
            <p:ph idx="1"/>
          </p:nvPr>
        </p:nvSpPr>
        <p:spPr/>
        <p:txBody>
          <a:bodyPr>
            <a:normAutofit lnSpcReduction="10000"/>
          </a:bodyPr>
          <a:lstStyle/>
          <a:p>
            <a:r>
              <a:rPr lang="en-US" altLang="zh-CN" dirty="0"/>
              <a:t>Sample Input    Sample Out            </a:t>
            </a:r>
          </a:p>
          <a:p>
            <a:r>
              <a:rPr lang="en-US" altLang="zh-CN" dirty="0"/>
              <a:t>10 3                     44.0%</a:t>
            </a:r>
          </a:p>
          <a:p>
            <a:r>
              <a:rPr lang="en-US" altLang="zh-CN" dirty="0"/>
              <a:t>4 0.1</a:t>
            </a:r>
          </a:p>
          <a:p>
            <a:r>
              <a:rPr lang="en-US" altLang="zh-CN" dirty="0"/>
              <a:t>4 0.2</a:t>
            </a:r>
          </a:p>
          <a:p>
            <a:r>
              <a:rPr lang="en-US" altLang="zh-CN" dirty="0"/>
              <a:t>5 0.3</a:t>
            </a:r>
          </a:p>
          <a:p>
            <a:r>
              <a:rPr lang="en-US" altLang="zh-CN" dirty="0"/>
              <a:t>0 0</a:t>
            </a:r>
            <a:endParaRPr lang="zh-CN" altLang="en-US" dirty="0"/>
          </a:p>
        </p:txBody>
      </p:sp>
    </p:spTree>
    <p:extLst>
      <p:ext uri="{BB962C8B-B14F-4D97-AF65-F5344CB8AC3E}">
        <p14:creationId xmlns:p14="http://schemas.microsoft.com/office/powerpoint/2010/main" val="1802716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1FB89D7D-A8E9-403D-80F4-76918D25C315}"/>
              </a:ext>
            </a:extLst>
          </p:cNvPr>
          <p:cNvSpPr txBox="1">
            <a:spLocks/>
          </p:cNvSpPr>
          <p:nvPr/>
        </p:nvSpPr>
        <p:spPr>
          <a:xfrm>
            <a:off x="755576" y="2787774"/>
            <a:ext cx="822960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t>动态转移方程：</a:t>
            </a:r>
            <a:endParaRPr lang="en-US" altLang="zh-CN" sz="2400" dirty="0"/>
          </a:p>
          <a:p>
            <a:r>
              <a:rPr lang="en-US" altLang="zh-CN" sz="2400" dirty="0"/>
              <a:t>f</a:t>
            </a:r>
            <a:r>
              <a:rPr lang="pl-PL" altLang="zh-CN" sz="2400" dirty="0"/>
              <a:t>[</a:t>
            </a:r>
            <a:r>
              <a:rPr lang="en-US" altLang="zh-CN" sz="2400" dirty="0" err="1"/>
              <a:t>i</a:t>
            </a:r>
            <a:r>
              <a:rPr lang="en-US" altLang="zh-CN" sz="2400" dirty="0"/>
              <a:t>,</a:t>
            </a:r>
            <a:r>
              <a:rPr lang="pl-PL" altLang="zh-CN" sz="2400" dirty="0"/>
              <a:t>j]=max(</a:t>
            </a:r>
            <a:r>
              <a:rPr lang="en-US" altLang="zh-CN" sz="2400" dirty="0"/>
              <a:t>f</a:t>
            </a:r>
            <a:r>
              <a:rPr lang="pl-PL" altLang="zh-CN" sz="2400" dirty="0"/>
              <a:t>[</a:t>
            </a:r>
            <a:r>
              <a:rPr lang="en-US" altLang="zh-CN" sz="2400" dirty="0"/>
              <a:t>i,</a:t>
            </a:r>
            <a:r>
              <a:rPr lang="pl-PL" altLang="zh-CN" sz="2400" dirty="0"/>
              <a:t>j],</a:t>
            </a:r>
            <a:r>
              <a:rPr lang="en-US" altLang="zh-CN" sz="2400" dirty="0"/>
              <a:t>f</a:t>
            </a:r>
            <a:r>
              <a:rPr lang="pl-PL" altLang="zh-CN" sz="2400" dirty="0"/>
              <a:t>[</a:t>
            </a:r>
            <a:r>
              <a:rPr lang="en-US" altLang="zh-CN" sz="2400" dirty="0"/>
              <a:t>i-1,</a:t>
            </a:r>
            <a:r>
              <a:rPr lang="pl-PL" altLang="zh-CN" sz="2400" dirty="0"/>
              <a:t>j-v[i]]+w[i]-</a:t>
            </a:r>
            <a:r>
              <a:rPr lang="en-US" altLang="zh-CN" sz="2400" dirty="0"/>
              <a:t>f</a:t>
            </a:r>
            <a:r>
              <a:rPr lang="pl-PL" altLang="zh-CN" sz="2400" dirty="0"/>
              <a:t>[</a:t>
            </a:r>
            <a:r>
              <a:rPr lang="en-US" altLang="zh-CN" sz="2400" dirty="0"/>
              <a:t>i-1,</a:t>
            </a:r>
            <a:r>
              <a:rPr lang="pl-PL" altLang="zh-CN" sz="2400" dirty="0"/>
              <a:t>j-v[i]]*w[i]); </a:t>
            </a:r>
            <a:endParaRPr lang="en-US" altLang="zh-CN" sz="1100" dirty="0"/>
          </a:p>
        </p:txBody>
      </p:sp>
      <p:sp>
        <p:nvSpPr>
          <p:cNvPr id="7" name="内容占位符 2">
            <a:extLst>
              <a:ext uri="{FF2B5EF4-FFF2-40B4-BE49-F238E27FC236}">
                <a16:creationId xmlns:a16="http://schemas.microsoft.com/office/drawing/2014/main" id="{9AC2DE8E-2C4A-4866-81FF-7380B1927A2F}"/>
              </a:ext>
            </a:extLst>
          </p:cNvPr>
          <p:cNvSpPr txBox="1">
            <a:spLocks/>
          </p:cNvSpPr>
          <p:nvPr/>
        </p:nvSpPr>
        <p:spPr>
          <a:xfrm>
            <a:off x="681099" y="1779662"/>
            <a:ext cx="7841521"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t>同背包问题类似</a:t>
            </a:r>
            <a:r>
              <a:rPr lang="en-US" altLang="zh-CN" sz="2400" dirty="0"/>
              <a:t>,</a:t>
            </a:r>
            <a:r>
              <a:rPr lang="zh-CN" altLang="en-US" sz="2400" dirty="0"/>
              <a:t>方程转移时需要变形。</a:t>
            </a:r>
            <a:endParaRPr lang="en-US" altLang="zh-CN" sz="2400" dirty="0"/>
          </a:p>
          <a:p>
            <a:pPr marL="0" indent="0">
              <a:buNone/>
            </a:pPr>
            <a:r>
              <a:rPr lang="en-US" altLang="zh-CN" sz="2400" dirty="0"/>
              <a:t>F[</a:t>
            </a:r>
            <a:r>
              <a:rPr lang="en-US" altLang="zh-CN" sz="2400" dirty="0" err="1"/>
              <a:t>i,j</a:t>
            </a:r>
            <a:r>
              <a:rPr lang="en-US" altLang="zh-CN" sz="2400" dirty="0"/>
              <a:t>]</a:t>
            </a:r>
            <a:r>
              <a:rPr lang="en-GB" altLang="zh-CN" sz="2400" dirty="0"/>
              <a:t> </a:t>
            </a:r>
            <a:r>
              <a:rPr lang="zh-CN" altLang="en-US" sz="2400" dirty="0"/>
              <a:t>表示前</a:t>
            </a:r>
            <a:r>
              <a:rPr lang="en-GB" altLang="zh-CN" sz="2400" dirty="0" err="1"/>
              <a:t>i</a:t>
            </a:r>
            <a:r>
              <a:rPr lang="zh-CN" altLang="en-US" sz="2400" dirty="0"/>
              <a:t>个学校花费</a:t>
            </a:r>
            <a:r>
              <a:rPr lang="en-US" altLang="zh-CN" sz="2400" dirty="0"/>
              <a:t>j</a:t>
            </a:r>
            <a:r>
              <a:rPr lang="zh-CN" altLang="en-US" sz="2400" dirty="0"/>
              <a:t>元获得</a:t>
            </a:r>
            <a:r>
              <a:rPr lang="en-US" altLang="zh-CN" sz="2400" dirty="0"/>
              <a:t>offer</a:t>
            </a:r>
            <a:r>
              <a:rPr lang="zh-CN" altLang="en-US" sz="2400" dirty="0"/>
              <a:t>的概率</a:t>
            </a:r>
            <a:endParaRPr lang="en-US" altLang="zh-CN" sz="1400" dirty="0"/>
          </a:p>
        </p:txBody>
      </p:sp>
      <p:sp>
        <p:nvSpPr>
          <p:cNvPr id="9" name="标题 8">
            <a:extLst>
              <a:ext uri="{FF2B5EF4-FFF2-40B4-BE49-F238E27FC236}">
                <a16:creationId xmlns:a16="http://schemas.microsoft.com/office/drawing/2014/main" id="{1250CE11-F91D-4FE0-AA96-4EFA3CE717FC}"/>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64373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CEE05231-43ED-4D25-9C5F-951C4FC5395A}"/>
              </a:ext>
            </a:extLst>
          </p:cNvPr>
          <p:cNvGrpSpPr/>
          <p:nvPr/>
        </p:nvGrpSpPr>
        <p:grpSpPr>
          <a:xfrm>
            <a:off x="400614" y="153236"/>
            <a:ext cx="1914458" cy="1914458"/>
            <a:chOff x="400614" y="153236"/>
            <a:chExt cx="1914458" cy="1914458"/>
          </a:xfrm>
        </p:grpSpPr>
        <p:grpSp>
          <p:nvGrpSpPr>
            <p:cNvPr id="40" name="组合 39">
              <a:extLst>
                <a:ext uri="{FF2B5EF4-FFF2-40B4-BE49-F238E27FC236}">
                  <a16:creationId xmlns:a16="http://schemas.microsoft.com/office/drawing/2014/main" id="{6A56E8B0-4139-4C26-AC34-E54B94740E48}"/>
                </a:ext>
              </a:extLst>
            </p:cNvPr>
            <p:cNvGrpSpPr/>
            <p:nvPr/>
          </p:nvGrpSpPr>
          <p:grpSpPr>
            <a:xfrm>
              <a:off x="400614" y="153236"/>
              <a:ext cx="1914458" cy="1914458"/>
              <a:chOff x="1677608" y="2996952"/>
              <a:chExt cx="1395643" cy="1395643"/>
            </a:xfrm>
          </p:grpSpPr>
          <p:sp>
            <p:nvSpPr>
              <p:cNvPr id="41" name="Oval 60">
                <a:extLst>
                  <a:ext uri="{FF2B5EF4-FFF2-40B4-BE49-F238E27FC236}">
                    <a16:creationId xmlns:a16="http://schemas.microsoft.com/office/drawing/2014/main" id="{D7DA8858-CB1B-4949-ACED-26FFF982083F}"/>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42" name="Oval 29">
                <a:extLst>
                  <a:ext uri="{FF2B5EF4-FFF2-40B4-BE49-F238E27FC236}">
                    <a16:creationId xmlns:a16="http://schemas.microsoft.com/office/drawing/2014/main" id="{385A7ED7-0C40-43DE-96CA-411694F6C7F4}"/>
                  </a:ext>
                </a:extLst>
              </p:cNvPr>
              <p:cNvSpPr>
                <a:spLocks noChangeAspect="1"/>
              </p:cNvSpPr>
              <p:nvPr/>
            </p:nvSpPr>
            <p:spPr>
              <a:xfrm>
                <a:off x="1850115" y="3168465"/>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grpSp>
          <p:nvGrpSpPr>
            <p:cNvPr id="28" name="组合 27"/>
            <p:cNvGrpSpPr/>
            <p:nvPr/>
          </p:nvGrpSpPr>
          <p:grpSpPr>
            <a:xfrm>
              <a:off x="676676" y="556934"/>
              <a:ext cx="1356242" cy="865697"/>
              <a:chOff x="3890833" y="882236"/>
              <a:chExt cx="1356242" cy="865697"/>
            </a:xfrm>
          </p:grpSpPr>
          <p:sp>
            <p:nvSpPr>
              <p:cNvPr id="26" name="TextBox 7"/>
              <p:cNvSpPr txBox="1"/>
              <p:nvPr/>
            </p:nvSpPr>
            <p:spPr>
              <a:xfrm>
                <a:off x="3890833" y="1363370"/>
                <a:ext cx="1350150" cy="384563"/>
              </a:xfrm>
              <a:prstGeom prst="rect">
                <a:avLst/>
              </a:prstGeom>
              <a:noFill/>
            </p:spPr>
            <p:txBody>
              <a:bodyPr wrap="square" lIns="0" tIns="0" rIns="0" bIns="0" anchor="b" anchorCtr="0">
                <a:normAutofit fontScale="85000" lnSpcReduction="20000"/>
              </a:bodyPr>
              <a:lstStyle/>
              <a:p>
                <a:pPr algn="ctr"/>
                <a:r>
                  <a:rPr lang="en-US" altLang="zh-CN" dirty="0">
                    <a:solidFill>
                      <a:schemeClr val="bg1"/>
                    </a:solidFill>
                    <a:cs typeface="+mn-ea"/>
                    <a:sym typeface="+mn-lt"/>
                  </a:rPr>
                  <a:t>dynamic programming</a:t>
                </a:r>
              </a:p>
            </p:txBody>
          </p:sp>
          <p:sp>
            <p:nvSpPr>
              <p:cNvPr id="27" name="Rectangle 9"/>
              <p:cNvSpPr/>
              <p:nvPr/>
            </p:nvSpPr>
            <p:spPr>
              <a:xfrm>
                <a:off x="3896925" y="882236"/>
                <a:ext cx="1350150" cy="692498"/>
              </a:xfrm>
              <a:prstGeom prst="rect">
                <a:avLst/>
              </a:prstGeom>
            </p:spPr>
            <p:txBody>
              <a:bodyPr wrap="square">
                <a:normAutofit/>
              </a:bodyPr>
              <a:lstStyle/>
              <a:p>
                <a:pPr algn="ctr"/>
                <a:r>
                  <a:rPr lang="zh-CN" altLang="en-US" sz="3200" b="1" dirty="0">
                    <a:solidFill>
                      <a:schemeClr val="bg1"/>
                    </a:solidFill>
                    <a:cs typeface="+mn-ea"/>
                    <a:sym typeface="+mn-lt"/>
                  </a:rPr>
                  <a:t>动规</a:t>
                </a:r>
              </a:p>
            </p:txBody>
          </p:sp>
        </p:grpSp>
      </p:grpSp>
      <p:grpSp>
        <p:nvGrpSpPr>
          <p:cNvPr id="44" name="组合 43">
            <a:extLst>
              <a:ext uri="{FF2B5EF4-FFF2-40B4-BE49-F238E27FC236}">
                <a16:creationId xmlns:a16="http://schemas.microsoft.com/office/drawing/2014/main" id="{4FC52413-165F-415E-8C0E-FC0E6097FA9C}"/>
              </a:ext>
            </a:extLst>
          </p:cNvPr>
          <p:cNvGrpSpPr/>
          <p:nvPr/>
        </p:nvGrpSpPr>
        <p:grpSpPr>
          <a:xfrm>
            <a:off x="1329561" y="2287446"/>
            <a:ext cx="3528446" cy="784044"/>
            <a:chOff x="1329561" y="2287446"/>
            <a:chExt cx="3528446" cy="784044"/>
          </a:xfrm>
        </p:grpSpPr>
        <p:grpSp>
          <p:nvGrpSpPr>
            <p:cNvPr id="2" name="组合 1">
              <a:extLst>
                <a:ext uri="{FF2B5EF4-FFF2-40B4-BE49-F238E27FC236}">
                  <a16:creationId xmlns:a16="http://schemas.microsoft.com/office/drawing/2014/main" id="{806A1DB1-E037-487D-BD1F-467C768A82F2}"/>
                </a:ext>
              </a:extLst>
            </p:cNvPr>
            <p:cNvGrpSpPr/>
            <p:nvPr/>
          </p:nvGrpSpPr>
          <p:grpSpPr>
            <a:xfrm>
              <a:off x="1329561" y="2287446"/>
              <a:ext cx="784044" cy="784044"/>
              <a:chOff x="871310" y="2116097"/>
              <a:chExt cx="784044" cy="784044"/>
            </a:xfrm>
          </p:grpSpPr>
          <p:grpSp>
            <p:nvGrpSpPr>
              <p:cNvPr id="25" name="组合 24">
                <a:extLst>
                  <a:ext uri="{FF2B5EF4-FFF2-40B4-BE49-F238E27FC236}">
                    <a16:creationId xmlns:a16="http://schemas.microsoft.com/office/drawing/2014/main" id="{CC16AC23-4D49-44AD-8DC9-D92C154E40D2}"/>
                  </a:ext>
                </a:extLst>
              </p:cNvPr>
              <p:cNvGrpSpPr/>
              <p:nvPr/>
            </p:nvGrpSpPr>
            <p:grpSpPr>
              <a:xfrm>
                <a:off x="871310" y="2116097"/>
                <a:ext cx="784044" cy="784044"/>
                <a:chOff x="1677608" y="2996952"/>
                <a:chExt cx="1395643" cy="1395643"/>
              </a:xfrm>
            </p:grpSpPr>
            <p:sp>
              <p:nvSpPr>
                <p:cNvPr id="29" name="Oval 60">
                  <a:extLst>
                    <a:ext uri="{FF2B5EF4-FFF2-40B4-BE49-F238E27FC236}">
                      <a16:creationId xmlns:a16="http://schemas.microsoft.com/office/drawing/2014/main" id="{4A6C0847-F186-4077-A2F8-96941D8402F5}"/>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0" name="Oval 29">
                  <a:extLst>
                    <a:ext uri="{FF2B5EF4-FFF2-40B4-BE49-F238E27FC236}">
                      <a16:creationId xmlns:a16="http://schemas.microsoft.com/office/drawing/2014/main" id="{8592A057-3844-474B-B435-0D83D0BFD9AF}"/>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21" name="TextBox 11"/>
              <p:cNvSpPr txBox="1"/>
              <p:nvPr/>
            </p:nvSpPr>
            <p:spPr>
              <a:xfrm>
                <a:off x="1017351" y="2271726"/>
                <a:ext cx="491962" cy="530914"/>
              </a:xfrm>
              <a:prstGeom prst="rect">
                <a:avLst/>
              </a:prstGeom>
              <a:noFill/>
            </p:spPr>
            <p:txBody>
              <a:bodyPr wrap="none" anchor="ctr">
                <a:normAutofit/>
              </a:bodyPr>
              <a:lstStyle/>
              <a:p>
                <a:pPr algn="ctr"/>
                <a:r>
                  <a:rPr lang="en-US" altLang="zh-CN" sz="2400" dirty="0">
                    <a:solidFill>
                      <a:schemeClr val="bg1"/>
                    </a:solidFill>
                    <a:cs typeface="+mn-ea"/>
                    <a:sym typeface="+mn-lt"/>
                  </a:rPr>
                  <a:t>01</a:t>
                </a:r>
              </a:p>
            </p:txBody>
          </p:sp>
        </p:grpSp>
        <p:sp>
          <p:nvSpPr>
            <p:cNvPr id="23" name="TextBox 13"/>
            <p:cNvSpPr txBox="1"/>
            <p:nvPr/>
          </p:nvSpPr>
          <p:spPr>
            <a:xfrm>
              <a:off x="1886077" y="2645652"/>
              <a:ext cx="2971930" cy="182148"/>
            </a:xfrm>
            <a:prstGeom prst="rect">
              <a:avLst/>
            </a:prstGeom>
            <a:noFill/>
          </p:spPr>
          <p:txBody>
            <a:bodyPr wrap="none" lIns="360000" tIns="0" rIns="0" bIns="0" anchor="b" anchorCtr="0">
              <a:noAutofit/>
            </a:bodyPr>
            <a:lstStyle/>
            <a:p>
              <a:r>
                <a:rPr lang="zh-CN" altLang="en-US" sz="2400" b="1" dirty="0">
                  <a:solidFill>
                    <a:schemeClr val="tx1">
                      <a:lumMod val="65000"/>
                      <a:lumOff val="35000"/>
                    </a:schemeClr>
                  </a:solidFill>
                  <a:cs typeface="+mn-ea"/>
                  <a:sym typeface="+mn-lt"/>
                </a:rPr>
                <a:t>全局最优</a:t>
              </a:r>
            </a:p>
          </p:txBody>
        </p:sp>
      </p:grpSp>
      <p:grpSp>
        <p:nvGrpSpPr>
          <p:cNvPr id="47" name="组合 46">
            <a:extLst>
              <a:ext uri="{FF2B5EF4-FFF2-40B4-BE49-F238E27FC236}">
                <a16:creationId xmlns:a16="http://schemas.microsoft.com/office/drawing/2014/main" id="{C5D63E96-EC80-4852-A238-E38A4422A4DB}"/>
              </a:ext>
            </a:extLst>
          </p:cNvPr>
          <p:cNvGrpSpPr/>
          <p:nvPr/>
        </p:nvGrpSpPr>
        <p:grpSpPr>
          <a:xfrm>
            <a:off x="5004048" y="2287446"/>
            <a:ext cx="3538050" cy="784044"/>
            <a:chOff x="5004048" y="2287446"/>
            <a:chExt cx="3538050" cy="784044"/>
          </a:xfrm>
        </p:grpSpPr>
        <p:grpSp>
          <p:nvGrpSpPr>
            <p:cNvPr id="31" name="组合 30">
              <a:extLst>
                <a:ext uri="{FF2B5EF4-FFF2-40B4-BE49-F238E27FC236}">
                  <a16:creationId xmlns:a16="http://schemas.microsoft.com/office/drawing/2014/main" id="{EC2BA27B-E1BA-44E9-BD1F-AF3606B28C6A}"/>
                </a:ext>
              </a:extLst>
            </p:cNvPr>
            <p:cNvGrpSpPr/>
            <p:nvPr/>
          </p:nvGrpSpPr>
          <p:grpSpPr>
            <a:xfrm>
              <a:off x="5004048" y="2287446"/>
              <a:ext cx="784044" cy="784044"/>
              <a:chOff x="1677608" y="2996952"/>
              <a:chExt cx="1395643" cy="1395643"/>
            </a:xfrm>
          </p:grpSpPr>
          <p:sp>
            <p:nvSpPr>
              <p:cNvPr id="32" name="Oval 60">
                <a:extLst>
                  <a:ext uri="{FF2B5EF4-FFF2-40B4-BE49-F238E27FC236}">
                    <a16:creationId xmlns:a16="http://schemas.microsoft.com/office/drawing/2014/main" id="{4F3EFCBE-7FB3-46B2-B8C0-E00FAE9CAFFE}"/>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3" name="Oval 29">
                <a:extLst>
                  <a:ext uri="{FF2B5EF4-FFF2-40B4-BE49-F238E27FC236}">
                    <a16:creationId xmlns:a16="http://schemas.microsoft.com/office/drawing/2014/main" id="{5ACD035C-2A0B-4D2C-956E-6371BE52EEB8}"/>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17" name="TextBox 16"/>
            <p:cNvSpPr txBox="1"/>
            <p:nvPr/>
          </p:nvSpPr>
          <p:spPr>
            <a:xfrm>
              <a:off x="5114199" y="2443075"/>
              <a:ext cx="538850" cy="530914"/>
            </a:xfrm>
            <a:prstGeom prst="rect">
              <a:avLst/>
            </a:prstGeom>
            <a:noFill/>
          </p:spPr>
          <p:txBody>
            <a:bodyPr wrap="none" anchor="ctr">
              <a:normAutofit/>
            </a:bodyPr>
            <a:lstStyle/>
            <a:p>
              <a:pPr algn="ctr"/>
              <a:r>
                <a:rPr lang="en-US" altLang="zh-CN" sz="2400" dirty="0">
                  <a:solidFill>
                    <a:schemeClr val="bg1"/>
                  </a:solidFill>
                  <a:cs typeface="+mn-ea"/>
                  <a:sym typeface="+mn-lt"/>
                </a:rPr>
                <a:t>02</a:t>
              </a:r>
            </a:p>
          </p:txBody>
        </p:sp>
        <p:sp>
          <p:nvSpPr>
            <p:cNvPr id="19" name="TextBox 18"/>
            <p:cNvSpPr txBox="1"/>
            <p:nvPr/>
          </p:nvSpPr>
          <p:spPr>
            <a:xfrm>
              <a:off x="5570167" y="2642982"/>
              <a:ext cx="2971931" cy="182148"/>
            </a:xfrm>
            <a:prstGeom prst="rect">
              <a:avLst/>
            </a:prstGeom>
            <a:noFill/>
          </p:spPr>
          <p:txBody>
            <a:bodyPr wrap="none" lIns="360000" tIns="0" rIns="0" bIns="0" anchor="b" anchorCtr="0">
              <a:noAutofit/>
            </a:bodyPr>
            <a:lstStyle/>
            <a:p>
              <a:r>
                <a:rPr lang="zh-CN" altLang="en-US" sz="2400" b="1" dirty="0">
                  <a:solidFill>
                    <a:schemeClr val="tx1">
                      <a:lumMod val="65000"/>
                      <a:lumOff val="35000"/>
                    </a:schemeClr>
                  </a:solidFill>
                  <a:cs typeface="+mn-ea"/>
                  <a:sym typeface="+mn-lt"/>
                </a:rPr>
                <a:t>无后效性</a:t>
              </a:r>
            </a:p>
          </p:txBody>
        </p:sp>
      </p:grpSp>
      <p:grpSp>
        <p:nvGrpSpPr>
          <p:cNvPr id="45" name="组合 44">
            <a:extLst>
              <a:ext uri="{FF2B5EF4-FFF2-40B4-BE49-F238E27FC236}">
                <a16:creationId xmlns:a16="http://schemas.microsoft.com/office/drawing/2014/main" id="{5074A7C0-D1C0-4970-8414-DF4EA95A130C}"/>
              </a:ext>
            </a:extLst>
          </p:cNvPr>
          <p:cNvGrpSpPr/>
          <p:nvPr/>
        </p:nvGrpSpPr>
        <p:grpSpPr>
          <a:xfrm>
            <a:off x="1329561" y="3587906"/>
            <a:ext cx="3483809" cy="784044"/>
            <a:chOff x="1329561" y="3587906"/>
            <a:chExt cx="3483809" cy="784044"/>
          </a:xfrm>
        </p:grpSpPr>
        <p:grpSp>
          <p:nvGrpSpPr>
            <p:cNvPr id="3" name="组合 2">
              <a:extLst>
                <a:ext uri="{FF2B5EF4-FFF2-40B4-BE49-F238E27FC236}">
                  <a16:creationId xmlns:a16="http://schemas.microsoft.com/office/drawing/2014/main" id="{66337C99-ED07-4344-A102-4DDBBE66771D}"/>
                </a:ext>
              </a:extLst>
            </p:cNvPr>
            <p:cNvGrpSpPr/>
            <p:nvPr/>
          </p:nvGrpSpPr>
          <p:grpSpPr>
            <a:xfrm>
              <a:off x="1329561" y="3587906"/>
              <a:ext cx="784044" cy="784044"/>
              <a:chOff x="871310" y="3416557"/>
              <a:chExt cx="784044" cy="784044"/>
            </a:xfrm>
          </p:grpSpPr>
          <p:grpSp>
            <p:nvGrpSpPr>
              <p:cNvPr id="34" name="组合 33">
                <a:extLst>
                  <a:ext uri="{FF2B5EF4-FFF2-40B4-BE49-F238E27FC236}">
                    <a16:creationId xmlns:a16="http://schemas.microsoft.com/office/drawing/2014/main" id="{80165518-979B-40AC-9071-A5F27300E66F}"/>
                  </a:ext>
                </a:extLst>
              </p:cNvPr>
              <p:cNvGrpSpPr/>
              <p:nvPr/>
            </p:nvGrpSpPr>
            <p:grpSpPr>
              <a:xfrm>
                <a:off x="871310" y="3416557"/>
                <a:ext cx="784044" cy="784044"/>
                <a:chOff x="1677608" y="2996952"/>
                <a:chExt cx="1395643" cy="1395643"/>
              </a:xfrm>
            </p:grpSpPr>
            <p:sp>
              <p:nvSpPr>
                <p:cNvPr id="35" name="Oval 60">
                  <a:extLst>
                    <a:ext uri="{FF2B5EF4-FFF2-40B4-BE49-F238E27FC236}">
                      <a16:creationId xmlns:a16="http://schemas.microsoft.com/office/drawing/2014/main" id="{DB3AA040-25D9-4C96-BB2E-6C6EDF1C3352}"/>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6" name="Oval 29">
                  <a:extLst>
                    <a:ext uri="{FF2B5EF4-FFF2-40B4-BE49-F238E27FC236}">
                      <a16:creationId xmlns:a16="http://schemas.microsoft.com/office/drawing/2014/main" id="{70C9C50C-7AB2-4EE8-9693-4E45D2120BC7}"/>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13" name="TextBox 21"/>
              <p:cNvSpPr txBox="1"/>
              <p:nvPr/>
            </p:nvSpPr>
            <p:spPr>
              <a:xfrm>
                <a:off x="988497" y="3551061"/>
                <a:ext cx="549670" cy="530914"/>
              </a:xfrm>
              <a:prstGeom prst="rect">
                <a:avLst/>
              </a:prstGeom>
              <a:noFill/>
            </p:spPr>
            <p:txBody>
              <a:bodyPr wrap="none" anchor="ctr">
                <a:normAutofit/>
              </a:bodyPr>
              <a:lstStyle/>
              <a:p>
                <a:pPr algn="ctr"/>
                <a:r>
                  <a:rPr lang="en-US" altLang="zh-CN" sz="2400" dirty="0">
                    <a:solidFill>
                      <a:schemeClr val="bg1"/>
                    </a:solidFill>
                    <a:cs typeface="+mn-ea"/>
                    <a:sym typeface="+mn-lt"/>
                  </a:rPr>
                  <a:t>03</a:t>
                </a:r>
              </a:p>
            </p:txBody>
          </p:sp>
        </p:grpSp>
        <p:sp>
          <p:nvSpPr>
            <p:cNvPr id="15" name="TextBox 23"/>
            <p:cNvSpPr txBox="1"/>
            <p:nvPr/>
          </p:nvSpPr>
          <p:spPr>
            <a:xfrm>
              <a:off x="1841440" y="3999402"/>
              <a:ext cx="2971930" cy="182148"/>
            </a:xfrm>
            <a:prstGeom prst="rect">
              <a:avLst/>
            </a:prstGeom>
            <a:noFill/>
          </p:spPr>
          <p:txBody>
            <a:bodyPr wrap="none" lIns="360000" tIns="0" rIns="0" bIns="0" anchor="b" anchorCtr="0">
              <a:noAutofit/>
            </a:bodyPr>
            <a:lstStyle/>
            <a:p>
              <a:r>
                <a:rPr lang="zh-CN" altLang="en-US" sz="2400" b="1" dirty="0">
                  <a:solidFill>
                    <a:schemeClr val="tx1">
                      <a:lumMod val="65000"/>
                      <a:lumOff val="35000"/>
                    </a:schemeClr>
                  </a:solidFill>
                  <a:cs typeface="+mn-ea"/>
                  <a:sym typeface="+mn-lt"/>
                </a:rPr>
                <a:t>子问题的重叠性</a:t>
              </a:r>
            </a:p>
          </p:txBody>
        </p:sp>
      </p:grpSp>
      <p:grpSp>
        <p:nvGrpSpPr>
          <p:cNvPr id="46" name="组合 45">
            <a:extLst>
              <a:ext uri="{FF2B5EF4-FFF2-40B4-BE49-F238E27FC236}">
                <a16:creationId xmlns:a16="http://schemas.microsoft.com/office/drawing/2014/main" id="{F87E175E-5F72-4F11-A005-A04687F9D57B}"/>
              </a:ext>
            </a:extLst>
          </p:cNvPr>
          <p:cNvGrpSpPr/>
          <p:nvPr/>
        </p:nvGrpSpPr>
        <p:grpSpPr>
          <a:xfrm>
            <a:off x="5004048" y="3587906"/>
            <a:ext cx="3538049" cy="784044"/>
            <a:chOff x="5004048" y="3587906"/>
            <a:chExt cx="3538049" cy="784044"/>
          </a:xfrm>
        </p:grpSpPr>
        <p:grpSp>
          <p:nvGrpSpPr>
            <p:cNvPr id="4" name="组合 3">
              <a:extLst>
                <a:ext uri="{FF2B5EF4-FFF2-40B4-BE49-F238E27FC236}">
                  <a16:creationId xmlns:a16="http://schemas.microsoft.com/office/drawing/2014/main" id="{A6CA3FC3-64A4-40A3-8ED3-45189E8806B2}"/>
                </a:ext>
              </a:extLst>
            </p:cNvPr>
            <p:cNvGrpSpPr/>
            <p:nvPr/>
          </p:nvGrpSpPr>
          <p:grpSpPr>
            <a:xfrm>
              <a:off x="5004048" y="3587906"/>
              <a:ext cx="784044" cy="784044"/>
              <a:chOff x="4745185" y="3416557"/>
              <a:chExt cx="784044" cy="784044"/>
            </a:xfrm>
          </p:grpSpPr>
          <p:grpSp>
            <p:nvGrpSpPr>
              <p:cNvPr id="37" name="组合 36">
                <a:extLst>
                  <a:ext uri="{FF2B5EF4-FFF2-40B4-BE49-F238E27FC236}">
                    <a16:creationId xmlns:a16="http://schemas.microsoft.com/office/drawing/2014/main" id="{0EECB2C3-E3AF-4FAF-BF0D-BC2AB61D9718}"/>
                  </a:ext>
                </a:extLst>
              </p:cNvPr>
              <p:cNvGrpSpPr/>
              <p:nvPr/>
            </p:nvGrpSpPr>
            <p:grpSpPr>
              <a:xfrm>
                <a:off x="4745185" y="3416557"/>
                <a:ext cx="784044" cy="784044"/>
                <a:chOff x="1677608" y="2996952"/>
                <a:chExt cx="1395643" cy="1395643"/>
              </a:xfrm>
            </p:grpSpPr>
            <p:sp>
              <p:nvSpPr>
                <p:cNvPr id="38" name="Oval 60">
                  <a:extLst>
                    <a:ext uri="{FF2B5EF4-FFF2-40B4-BE49-F238E27FC236}">
                      <a16:creationId xmlns:a16="http://schemas.microsoft.com/office/drawing/2014/main" id="{910AAEF4-D8DF-4562-9393-C7D26A948C8A}"/>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cs typeface="+mn-ea"/>
                    <a:sym typeface="+mn-lt"/>
                  </a:endParaRPr>
                </a:p>
              </p:txBody>
            </p:sp>
            <p:sp>
              <p:nvSpPr>
                <p:cNvPr id="39" name="Oval 29">
                  <a:extLst>
                    <a:ext uri="{FF2B5EF4-FFF2-40B4-BE49-F238E27FC236}">
                      <a16:creationId xmlns:a16="http://schemas.microsoft.com/office/drawing/2014/main" id="{EA36BB95-88D5-4229-96FE-A4FDCA35CE08}"/>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solidFill>
                      <a:prstClr val="white"/>
                    </a:solidFill>
                    <a:effectLst>
                      <a:outerShdw blurRad="38100" dist="38100" dir="2700000" algn="tl">
                        <a:srgbClr val="000000">
                          <a:alpha val="43137"/>
                        </a:srgbClr>
                      </a:outerShdw>
                    </a:effectLst>
                    <a:cs typeface="+mn-ea"/>
                    <a:sym typeface="+mn-lt"/>
                  </a:endParaRPr>
                </a:p>
              </p:txBody>
            </p:sp>
          </p:grpSp>
          <p:sp>
            <p:nvSpPr>
              <p:cNvPr id="9" name="TextBox 26"/>
              <p:cNvSpPr txBox="1"/>
              <p:nvPr/>
            </p:nvSpPr>
            <p:spPr>
              <a:xfrm>
                <a:off x="4855937" y="3551061"/>
                <a:ext cx="537647" cy="530914"/>
              </a:xfrm>
              <a:prstGeom prst="rect">
                <a:avLst/>
              </a:prstGeom>
              <a:noFill/>
            </p:spPr>
            <p:txBody>
              <a:bodyPr wrap="none" anchor="ctr">
                <a:normAutofit/>
              </a:bodyPr>
              <a:lstStyle/>
              <a:p>
                <a:pPr algn="ctr"/>
                <a:r>
                  <a:rPr lang="en-US" altLang="zh-CN" sz="2400">
                    <a:solidFill>
                      <a:schemeClr val="bg1"/>
                    </a:solidFill>
                    <a:cs typeface="+mn-ea"/>
                    <a:sym typeface="+mn-lt"/>
                  </a:rPr>
                  <a:t>04</a:t>
                </a:r>
              </a:p>
            </p:txBody>
          </p:sp>
        </p:grpSp>
        <p:sp>
          <p:nvSpPr>
            <p:cNvPr id="11" name="TextBox 28"/>
            <p:cNvSpPr txBox="1"/>
            <p:nvPr/>
          </p:nvSpPr>
          <p:spPr>
            <a:xfrm>
              <a:off x="5570166" y="3987867"/>
              <a:ext cx="2971931" cy="182148"/>
            </a:xfrm>
            <a:prstGeom prst="rect">
              <a:avLst/>
            </a:prstGeom>
            <a:noFill/>
          </p:spPr>
          <p:txBody>
            <a:bodyPr wrap="none" lIns="360000" tIns="0" rIns="0" bIns="0" anchor="b" anchorCtr="0">
              <a:noAutofit/>
            </a:bodyPr>
            <a:lstStyle/>
            <a:p>
              <a:r>
                <a:rPr lang="zh-CN" altLang="en-US" sz="2400" b="1" dirty="0">
                  <a:solidFill>
                    <a:schemeClr val="tx1">
                      <a:lumMod val="65000"/>
                      <a:lumOff val="35000"/>
                    </a:schemeClr>
                  </a:solidFill>
                  <a:cs typeface="+mn-ea"/>
                  <a:sym typeface="+mn-lt"/>
                </a:rPr>
                <a:t>需要前面的最优值</a:t>
              </a:r>
            </a:p>
          </p:txBody>
        </p:sp>
      </p:grpSp>
      <p:grpSp>
        <p:nvGrpSpPr>
          <p:cNvPr id="48" name="组合 47">
            <a:extLst>
              <a:ext uri="{FF2B5EF4-FFF2-40B4-BE49-F238E27FC236}">
                <a16:creationId xmlns:a16="http://schemas.microsoft.com/office/drawing/2014/main" id="{57C86175-1818-43E8-8683-985ACC76B6EA}"/>
              </a:ext>
            </a:extLst>
          </p:cNvPr>
          <p:cNvGrpSpPr/>
          <p:nvPr/>
        </p:nvGrpSpPr>
        <p:grpSpPr>
          <a:xfrm>
            <a:off x="5580112" y="813513"/>
            <a:ext cx="845449" cy="845339"/>
            <a:chOff x="304800" y="673100"/>
            <a:chExt cx="4000500" cy="4000500"/>
          </a:xfrm>
          <a:effectLst>
            <a:outerShdw blurRad="444500" dist="254000" dir="8100000" algn="tr" rotWithShape="0">
              <a:prstClr val="black">
                <a:alpha val="50000"/>
              </a:prstClr>
            </a:outerShdw>
          </a:effectLst>
        </p:grpSpPr>
        <p:sp>
          <p:nvSpPr>
            <p:cNvPr id="49" name="同心圆 77">
              <a:extLst>
                <a:ext uri="{FF2B5EF4-FFF2-40B4-BE49-F238E27FC236}">
                  <a16:creationId xmlns:a16="http://schemas.microsoft.com/office/drawing/2014/main" id="{F5044ACF-EE3C-4087-9BC2-DF3D94611BCC}"/>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0" name="椭圆 49">
              <a:extLst>
                <a:ext uri="{FF2B5EF4-FFF2-40B4-BE49-F238E27FC236}">
                  <a16:creationId xmlns:a16="http://schemas.microsoft.com/office/drawing/2014/main" id="{5169400F-F4F4-4C7E-BAB1-0D4D241D9476}"/>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1" name="组合 50">
            <a:extLst>
              <a:ext uri="{FF2B5EF4-FFF2-40B4-BE49-F238E27FC236}">
                <a16:creationId xmlns:a16="http://schemas.microsoft.com/office/drawing/2014/main" id="{CDE5B25A-B013-40AF-B708-127BB21AFA4D}"/>
              </a:ext>
            </a:extLst>
          </p:cNvPr>
          <p:cNvGrpSpPr/>
          <p:nvPr/>
        </p:nvGrpSpPr>
        <p:grpSpPr>
          <a:xfrm>
            <a:off x="6612780" y="1465949"/>
            <a:ext cx="491023" cy="490959"/>
            <a:chOff x="304800" y="673100"/>
            <a:chExt cx="4000500" cy="4000500"/>
          </a:xfrm>
          <a:effectLst>
            <a:outerShdw blurRad="444500" dist="254000" dir="8100000" algn="tr" rotWithShape="0">
              <a:prstClr val="black">
                <a:alpha val="50000"/>
              </a:prstClr>
            </a:outerShdw>
          </a:effectLst>
        </p:grpSpPr>
        <p:sp>
          <p:nvSpPr>
            <p:cNvPr id="52" name="同心圆 77">
              <a:extLst>
                <a:ext uri="{FF2B5EF4-FFF2-40B4-BE49-F238E27FC236}">
                  <a16:creationId xmlns:a16="http://schemas.microsoft.com/office/drawing/2014/main" id="{C6190F43-FE02-4161-8B4C-13048B82FE6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3" name="椭圆 52">
              <a:extLst>
                <a:ext uri="{FF2B5EF4-FFF2-40B4-BE49-F238E27FC236}">
                  <a16:creationId xmlns:a16="http://schemas.microsoft.com/office/drawing/2014/main" id="{6DF30ECD-8A60-40A5-ACEE-4C64F85E9BE6}"/>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4" name="组合 53">
            <a:extLst>
              <a:ext uri="{FF2B5EF4-FFF2-40B4-BE49-F238E27FC236}">
                <a16:creationId xmlns:a16="http://schemas.microsoft.com/office/drawing/2014/main" id="{8FDDE43A-8302-4EB7-A1A4-1B2108AE8B99}"/>
              </a:ext>
            </a:extLst>
          </p:cNvPr>
          <p:cNvGrpSpPr/>
          <p:nvPr/>
        </p:nvGrpSpPr>
        <p:grpSpPr>
          <a:xfrm>
            <a:off x="7205127" y="1098387"/>
            <a:ext cx="491023" cy="490959"/>
            <a:chOff x="304800" y="673100"/>
            <a:chExt cx="4000500" cy="4000500"/>
          </a:xfrm>
          <a:effectLst>
            <a:outerShdw blurRad="444500" dist="254000" dir="8100000" algn="tr" rotWithShape="0">
              <a:prstClr val="black">
                <a:alpha val="50000"/>
              </a:prstClr>
            </a:outerShdw>
          </a:effectLst>
        </p:grpSpPr>
        <p:sp>
          <p:nvSpPr>
            <p:cNvPr id="55" name="同心圆 77">
              <a:extLst>
                <a:ext uri="{FF2B5EF4-FFF2-40B4-BE49-F238E27FC236}">
                  <a16:creationId xmlns:a16="http://schemas.microsoft.com/office/drawing/2014/main" id="{5337F79D-D9E6-4DBE-920B-8AD6D775140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6" name="椭圆 55">
              <a:extLst>
                <a:ext uri="{FF2B5EF4-FFF2-40B4-BE49-F238E27FC236}">
                  <a16:creationId xmlns:a16="http://schemas.microsoft.com/office/drawing/2014/main" id="{0B8AC177-FF96-4CB8-B808-94E3189CFFAD}"/>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7" name="组合 56">
            <a:extLst>
              <a:ext uri="{FF2B5EF4-FFF2-40B4-BE49-F238E27FC236}">
                <a16:creationId xmlns:a16="http://schemas.microsoft.com/office/drawing/2014/main" id="{E19B2F16-D30E-478C-8C3E-34F3597226FF}"/>
              </a:ext>
            </a:extLst>
          </p:cNvPr>
          <p:cNvGrpSpPr/>
          <p:nvPr/>
        </p:nvGrpSpPr>
        <p:grpSpPr>
          <a:xfrm>
            <a:off x="7925562" y="1394922"/>
            <a:ext cx="491023" cy="490959"/>
            <a:chOff x="304800" y="673100"/>
            <a:chExt cx="4000500" cy="4000500"/>
          </a:xfrm>
          <a:effectLst>
            <a:outerShdw blurRad="444500" dist="254000" dir="8100000" algn="tr" rotWithShape="0">
              <a:prstClr val="black">
                <a:alpha val="50000"/>
              </a:prstClr>
            </a:outerShdw>
          </a:effectLst>
        </p:grpSpPr>
        <p:sp>
          <p:nvSpPr>
            <p:cNvPr id="58" name="同心圆 77">
              <a:extLst>
                <a:ext uri="{FF2B5EF4-FFF2-40B4-BE49-F238E27FC236}">
                  <a16:creationId xmlns:a16="http://schemas.microsoft.com/office/drawing/2014/main" id="{B5A1AB84-C22D-43F6-BA06-E1B1F385436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59" name="椭圆 58">
              <a:extLst>
                <a:ext uri="{FF2B5EF4-FFF2-40B4-BE49-F238E27FC236}">
                  <a16:creationId xmlns:a16="http://schemas.microsoft.com/office/drawing/2014/main" id="{29D31730-6494-4751-B5BF-A8B7D753725C}"/>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0" name="组合 59">
            <a:extLst>
              <a:ext uri="{FF2B5EF4-FFF2-40B4-BE49-F238E27FC236}">
                <a16:creationId xmlns:a16="http://schemas.microsoft.com/office/drawing/2014/main" id="{F3192B79-8CEE-433C-BA93-7FC96F79D8DC}"/>
              </a:ext>
            </a:extLst>
          </p:cNvPr>
          <p:cNvGrpSpPr/>
          <p:nvPr/>
        </p:nvGrpSpPr>
        <p:grpSpPr>
          <a:xfrm>
            <a:off x="8642331" y="603866"/>
            <a:ext cx="1097690" cy="1097546"/>
            <a:chOff x="304800" y="673100"/>
            <a:chExt cx="4000500" cy="4000500"/>
          </a:xfrm>
          <a:effectLst>
            <a:outerShdw blurRad="444500" dist="254000" dir="8100000" algn="tr" rotWithShape="0">
              <a:prstClr val="black">
                <a:alpha val="50000"/>
              </a:prstClr>
            </a:outerShdw>
          </a:effectLst>
        </p:grpSpPr>
        <p:sp>
          <p:nvSpPr>
            <p:cNvPr id="61" name="同心圆 77">
              <a:extLst>
                <a:ext uri="{FF2B5EF4-FFF2-40B4-BE49-F238E27FC236}">
                  <a16:creationId xmlns:a16="http://schemas.microsoft.com/office/drawing/2014/main" id="{FBFA12AA-A5E2-4335-9A5E-79E7C0FCD51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62" name="椭圆 61">
              <a:extLst>
                <a:ext uri="{FF2B5EF4-FFF2-40B4-BE49-F238E27FC236}">
                  <a16:creationId xmlns:a16="http://schemas.microsoft.com/office/drawing/2014/main" id="{DB11361C-E522-4A90-8335-D6309205E925}"/>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89991378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1+#ppt_w/2"/>
                                          </p:val>
                                        </p:tav>
                                        <p:tav tm="100000">
                                          <p:val>
                                            <p:strVal val="#ppt_x"/>
                                          </p:val>
                                        </p:tav>
                                      </p:tavLst>
                                    </p:anim>
                                    <p:anim calcmode="lin" valueType="num">
                                      <p:cBhvr additive="base">
                                        <p:cTn id="19" dur="500" fill="hold"/>
                                        <p:tgtEl>
                                          <p:spTgt spid="4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1+#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1+#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par>
                                <p:cTn id="29" presetID="53" presetClass="entr" presetSubtype="528"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p:cTn id="31" dur="500" fill="hold"/>
                                        <p:tgtEl>
                                          <p:spTgt spid="48"/>
                                        </p:tgtEl>
                                        <p:attrNameLst>
                                          <p:attrName>ppt_w</p:attrName>
                                        </p:attrNameLst>
                                      </p:cBhvr>
                                      <p:tavLst>
                                        <p:tav tm="0">
                                          <p:val>
                                            <p:fltVal val="0"/>
                                          </p:val>
                                        </p:tav>
                                        <p:tav tm="100000">
                                          <p:val>
                                            <p:strVal val="#ppt_w"/>
                                          </p:val>
                                        </p:tav>
                                      </p:tavLst>
                                    </p:anim>
                                    <p:anim calcmode="lin" valueType="num">
                                      <p:cBhvr>
                                        <p:cTn id="32" dur="500" fill="hold"/>
                                        <p:tgtEl>
                                          <p:spTgt spid="48"/>
                                        </p:tgtEl>
                                        <p:attrNameLst>
                                          <p:attrName>ppt_h</p:attrName>
                                        </p:attrNameLst>
                                      </p:cBhvr>
                                      <p:tavLst>
                                        <p:tav tm="0">
                                          <p:val>
                                            <p:fltVal val="0"/>
                                          </p:val>
                                        </p:tav>
                                        <p:tav tm="100000">
                                          <p:val>
                                            <p:strVal val="#ppt_h"/>
                                          </p:val>
                                        </p:tav>
                                      </p:tavLst>
                                    </p:anim>
                                    <p:animEffect transition="in" filter="fade">
                                      <p:cBhvr>
                                        <p:cTn id="33" dur="500"/>
                                        <p:tgtEl>
                                          <p:spTgt spid="48"/>
                                        </p:tgtEl>
                                      </p:cBhvr>
                                    </p:animEffect>
                                    <p:anim calcmode="lin" valueType="num">
                                      <p:cBhvr>
                                        <p:cTn id="34" dur="500" fill="hold"/>
                                        <p:tgtEl>
                                          <p:spTgt spid="48"/>
                                        </p:tgtEl>
                                        <p:attrNameLst>
                                          <p:attrName>ppt_x</p:attrName>
                                        </p:attrNameLst>
                                      </p:cBhvr>
                                      <p:tavLst>
                                        <p:tav tm="0">
                                          <p:val>
                                            <p:fltVal val="0.5"/>
                                          </p:val>
                                        </p:tav>
                                        <p:tav tm="100000">
                                          <p:val>
                                            <p:strVal val="#ppt_x"/>
                                          </p:val>
                                        </p:tav>
                                      </p:tavLst>
                                    </p:anim>
                                    <p:anim calcmode="lin" valueType="num">
                                      <p:cBhvr>
                                        <p:cTn id="35" dur="500" fill="hold"/>
                                        <p:tgtEl>
                                          <p:spTgt spid="48"/>
                                        </p:tgtEl>
                                        <p:attrNameLst>
                                          <p:attrName>ppt_y</p:attrName>
                                        </p:attrNameLst>
                                      </p:cBhvr>
                                      <p:tavLst>
                                        <p:tav tm="0">
                                          <p:val>
                                            <p:fltVal val="0.5"/>
                                          </p:val>
                                        </p:tav>
                                        <p:tav tm="100000">
                                          <p:val>
                                            <p:strVal val="#ppt_y"/>
                                          </p:val>
                                        </p:tav>
                                      </p:tavLst>
                                    </p:anim>
                                  </p:childTnLst>
                                </p:cTn>
                              </p:par>
                              <p:par>
                                <p:cTn id="36" presetID="53" presetClass="entr" presetSubtype="528"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500" fill="hold"/>
                                        <p:tgtEl>
                                          <p:spTgt spid="51"/>
                                        </p:tgtEl>
                                        <p:attrNameLst>
                                          <p:attrName>ppt_w</p:attrName>
                                        </p:attrNameLst>
                                      </p:cBhvr>
                                      <p:tavLst>
                                        <p:tav tm="0">
                                          <p:val>
                                            <p:fltVal val="0"/>
                                          </p:val>
                                        </p:tav>
                                        <p:tav tm="100000">
                                          <p:val>
                                            <p:strVal val="#ppt_w"/>
                                          </p:val>
                                        </p:tav>
                                      </p:tavLst>
                                    </p:anim>
                                    <p:anim calcmode="lin" valueType="num">
                                      <p:cBhvr>
                                        <p:cTn id="39" dur="500" fill="hold"/>
                                        <p:tgtEl>
                                          <p:spTgt spid="51"/>
                                        </p:tgtEl>
                                        <p:attrNameLst>
                                          <p:attrName>ppt_h</p:attrName>
                                        </p:attrNameLst>
                                      </p:cBhvr>
                                      <p:tavLst>
                                        <p:tav tm="0">
                                          <p:val>
                                            <p:fltVal val="0"/>
                                          </p:val>
                                        </p:tav>
                                        <p:tav tm="100000">
                                          <p:val>
                                            <p:strVal val="#ppt_h"/>
                                          </p:val>
                                        </p:tav>
                                      </p:tavLst>
                                    </p:anim>
                                    <p:animEffect transition="in" filter="fade">
                                      <p:cBhvr>
                                        <p:cTn id="40" dur="500"/>
                                        <p:tgtEl>
                                          <p:spTgt spid="51"/>
                                        </p:tgtEl>
                                      </p:cBhvr>
                                    </p:animEffect>
                                    <p:anim calcmode="lin" valueType="num">
                                      <p:cBhvr>
                                        <p:cTn id="41" dur="500" fill="hold"/>
                                        <p:tgtEl>
                                          <p:spTgt spid="51"/>
                                        </p:tgtEl>
                                        <p:attrNameLst>
                                          <p:attrName>ppt_x</p:attrName>
                                        </p:attrNameLst>
                                      </p:cBhvr>
                                      <p:tavLst>
                                        <p:tav tm="0">
                                          <p:val>
                                            <p:fltVal val="0.5"/>
                                          </p:val>
                                        </p:tav>
                                        <p:tav tm="100000">
                                          <p:val>
                                            <p:strVal val="#ppt_x"/>
                                          </p:val>
                                        </p:tav>
                                      </p:tavLst>
                                    </p:anim>
                                    <p:anim calcmode="lin" valueType="num">
                                      <p:cBhvr>
                                        <p:cTn id="42" dur="500" fill="hold"/>
                                        <p:tgtEl>
                                          <p:spTgt spid="51"/>
                                        </p:tgtEl>
                                        <p:attrNameLst>
                                          <p:attrName>ppt_y</p:attrName>
                                        </p:attrNameLst>
                                      </p:cBhvr>
                                      <p:tavLst>
                                        <p:tav tm="0">
                                          <p:val>
                                            <p:fltVal val="0.5"/>
                                          </p:val>
                                        </p:tav>
                                        <p:tav tm="100000">
                                          <p:val>
                                            <p:strVal val="#ppt_y"/>
                                          </p:val>
                                        </p:tav>
                                      </p:tavLst>
                                    </p:anim>
                                  </p:childTnLst>
                                </p:cTn>
                              </p:par>
                              <p:par>
                                <p:cTn id="43" presetID="53" presetClass="entr" presetSubtype="528"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p:cTn id="45" dur="500" fill="hold"/>
                                        <p:tgtEl>
                                          <p:spTgt spid="54"/>
                                        </p:tgtEl>
                                        <p:attrNameLst>
                                          <p:attrName>ppt_w</p:attrName>
                                        </p:attrNameLst>
                                      </p:cBhvr>
                                      <p:tavLst>
                                        <p:tav tm="0">
                                          <p:val>
                                            <p:fltVal val="0"/>
                                          </p:val>
                                        </p:tav>
                                        <p:tav tm="100000">
                                          <p:val>
                                            <p:strVal val="#ppt_w"/>
                                          </p:val>
                                        </p:tav>
                                      </p:tavLst>
                                    </p:anim>
                                    <p:anim calcmode="lin" valueType="num">
                                      <p:cBhvr>
                                        <p:cTn id="46" dur="500" fill="hold"/>
                                        <p:tgtEl>
                                          <p:spTgt spid="54"/>
                                        </p:tgtEl>
                                        <p:attrNameLst>
                                          <p:attrName>ppt_h</p:attrName>
                                        </p:attrNameLst>
                                      </p:cBhvr>
                                      <p:tavLst>
                                        <p:tav tm="0">
                                          <p:val>
                                            <p:fltVal val="0"/>
                                          </p:val>
                                        </p:tav>
                                        <p:tav tm="100000">
                                          <p:val>
                                            <p:strVal val="#ppt_h"/>
                                          </p:val>
                                        </p:tav>
                                      </p:tavLst>
                                    </p:anim>
                                    <p:animEffect transition="in" filter="fade">
                                      <p:cBhvr>
                                        <p:cTn id="47" dur="500"/>
                                        <p:tgtEl>
                                          <p:spTgt spid="54"/>
                                        </p:tgtEl>
                                      </p:cBhvr>
                                    </p:animEffect>
                                    <p:anim calcmode="lin" valueType="num">
                                      <p:cBhvr>
                                        <p:cTn id="48" dur="500" fill="hold"/>
                                        <p:tgtEl>
                                          <p:spTgt spid="54"/>
                                        </p:tgtEl>
                                        <p:attrNameLst>
                                          <p:attrName>ppt_x</p:attrName>
                                        </p:attrNameLst>
                                      </p:cBhvr>
                                      <p:tavLst>
                                        <p:tav tm="0">
                                          <p:val>
                                            <p:fltVal val="0.5"/>
                                          </p:val>
                                        </p:tav>
                                        <p:tav tm="100000">
                                          <p:val>
                                            <p:strVal val="#ppt_x"/>
                                          </p:val>
                                        </p:tav>
                                      </p:tavLst>
                                    </p:anim>
                                    <p:anim calcmode="lin" valueType="num">
                                      <p:cBhvr>
                                        <p:cTn id="49" dur="500" fill="hold"/>
                                        <p:tgtEl>
                                          <p:spTgt spid="54"/>
                                        </p:tgtEl>
                                        <p:attrNameLst>
                                          <p:attrName>ppt_y</p:attrName>
                                        </p:attrNameLst>
                                      </p:cBhvr>
                                      <p:tavLst>
                                        <p:tav tm="0">
                                          <p:val>
                                            <p:fltVal val="0.5"/>
                                          </p:val>
                                        </p:tav>
                                        <p:tav tm="100000">
                                          <p:val>
                                            <p:strVal val="#ppt_y"/>
                                          </p:val>
                                        </p:tav>
                                      </p:tavLst>
                                    </p:anim>
                                  </p:childTnLst>
                                </p:cTn>
                              </p:par>
                              <p:par>
                                <p:cTn id="50" presetID="53" presetClass="entr" presetSubtype="528" fill="hold" nodeType="with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p:cTn id="52" dur="500" fill="hold"/>
                                        <p:tgtEl>
                                          <p:spTgt spid="57"/>
                                        </p:tgtEl>
                                        <p:attrNameLst>
                                          <p:attrName>ppt_w</p:attrName>
                                        </p:attrNameLst>
                                      </p:cBhvr>
                                      <p:tavLst>
                                        <p:tav tm="0">
                                          <p:val>
                                            <p:fltVal val="0"/>
                                          </p:val>
                                        </p:tav>
                                        <p:tav tm="100000">
                                          <p:val>
                                            <p:strVal val="#ppt_w"/>
                                          </p:val>
                                        </p:tav>
                                      </p:tavLst>
                                    </p:anim>
                                    <p:anim calcmode="lin" valueType="num">
                                      <p:cBhvr>
                                        <p:cTn id="53" dur="500" fill="hold"/>
                                        <p:tgtEl>
                                          <p:spTgt spid="57"/>
                                        </p:tgtEl>
                                        <p:attrNameLst>
                                          <p:attrName>ppt_h</p:attrName>
                                        </p:attrNameLst>
                                      </p:cBhvr>
                                      <p:tavLst>
                                        <p:tav tm="0">
                                          <p:val>
                                            <p:fltVal val="0"/>
                                          </p:val>
                                        </p:tav>
                                        <p:tav tm="100000">
                                          <p:val>
                                            <p:strVal val="#ppt_h"/>
                                          </p:val>
                                        </p:tav>
                                      </p:tavLst>
                                    </p:anim>
                                    <p:animEffect transition="in" filter="fade">
                                      <p:cBhvr>
                                        <p:cTn id="54" dur="500"/>
                                        <p:tgtEl>
                                          <p:spTgt spid="57"/>
                                        </p:tgtEl>
                                      </p:cBhvr>
                                    </p:animEffect>
                                    <p:anim calcmode="lin" valueType="num">
                                      <p:cBhvr>
                                        <p:cTn id="55" dur="500" fill="hold"/>
                                        <p:tgtEl>
                                          <p:spTgt spid="57"/>
                                        </p:tgtEl>
                                        <p:attrNameLst>
                                          <p:attrName>ppt_x</p:attrName>
                                        </p:attrNameLst>
                                      </p:cBhvr>
                                      <p:tavLst>
                                        <p:tav tm="0">
                                          <p:val>
                                            <p:fltVal val="0.5"/>
                                          </p:val>
                                        </p:tav>
                                        <p:tav tm="100000">
                                          <p:val>
                                            <p:strVal val="#ppt_x"/>
                                          </p:val>
                                        </p:tav>
                                      </p:tavLst>
                                    </p:anim>
                                    <p:anim calcmode="lin" valueType="num">
                                      <p:cBhvr>
                                        <p:cTn id="56" dur="500" fill="hold"/>
                                        <p:tgtEl>
                                          <p:spTgt spid="57"/>
                                        </p:tgtEl>
                                        <p:attrNameLst>
                                          <p:attrName>ppt_y</p:attrName>
                                        </p:attrNameLst>
                                      </p:cBhvr>
                                      <p:tavLst>
                                        <p:tav tm="0">
                                          <p:val>
                                            <p:fltVal val="0.5"/>
                                          </p:val>
                                        </p:tav>
                                        <p:tav tm="100000">
                                          <p:val>
                                            <p:strVal val="#ppt_y"/>
                                          </p:val>
                                        </p:tav>
                                      </p:tavLst>
                                    </p:anim>
                                  </p:childTnLst>
                                </p:cTn>
                              </p:par>
                              <p:par>
                                <p:cTn id="57" presetID="53" presetClass="entr" presetSubtype="528"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 calcmode="lin" valueType="num">
                                      <p:cBhvr>
                                        <p:cTn id="59" dur="500" fill="hold"/>
                                        <p:tgtEl>
                                          <p:spTgt spid="60"/>
                                        </p:tgtEl>
                                        <p:attrNameLst>
                                          <p:attrName>ppt_w</p:attrName>
                                        </p:attrNameLst>
                                      </p:cBhvr>
                                      <p:tavLst>
                                        <p:tav tm="0">
                                          <p:val>
                                            <p:fltVal val="0"/>
                                          </p:val>
                                        </p:tav>
                                        <p:tav tm="100000">
                                          <p:val>
                                            <p:strVal val="#ppt_w"/>
                                          </p:val>
                                        </p:tav>
                                      </p:tavLst>
                                    </p:anim>
                                    <p:anim calcmode="lin" valueType="num">
                                      <p:cBhvr>
                                        <p:cTn id="60" dur="500" fill="hold"/>
                                        <p:tgtEl>
                                          <p:spTgt spid="60"/>
                                        </p:tgtEl>
                                        <p:attrNameLst>
                                          <p:attrName>ppt_h</p:attrName>
                                        </p:attrNameLst>
                                      </p:cBhvr>
                                      <p:tavLst>
                                        <p:tav tm="0">
                                          <p:val>
                                            <p:fltVal val="0"/>
                                          </p:val>
                                        </p:tav>
                                        <p:tav tm="100000">
                                          <p:val>
                                            <p:strVal val="#ppt_h"/>
                                          </p:val>
                                        </p:tav>
                                      </p:tavLst>
                                    </p:anim>
                                    <p:animEffect transition="in" filter="fade">
                                      <p:cBhvr>
                                        <p:cTn id="61" dur="500"/>
                                        <p:tgtEl>
                                          <p:spTgt spid="60"/>
                                        </p:tgtEl>
                                      </p:cBhvr>
                                    </p:animEffect>
                                    <p:anim calcmode="lin" valueType="num">
                                      <p:cBhvr>
                                        <p:cTn id="62" dur="500" fill="hold"/>
                                        <p:tgtEl>
                                          <p:spTgt spid="60"/>
                                        </p:tgtEl>
                                        <p:attrNameLst>
                                          <p:attrName>ppt_x</p:attrName>
                                        </p:attrNameLst>
                                      </p:cBhvr>
                                      <p:tavLst>
                                        <p:tav tm="0">
                                          <p:val>
                                            <p:fltVal val="0.5"/>
                                          </p:val>
                                        </p:tav>
                                        <p:tav tm="100000">
                                          <p:val>
                                            <p:strVal val="#ppt_x"/>
                                          </p:val>
                                        </p:tav>
                                      </p:tavLst>
                                    </p:anim>
                                    <p:anim calcmode="lin" valueType="num">
                                      <p:cBhvr>
                                        <p:cTn id="63" dur="500" fill="hold"/>
                                        <p:tgtEl>
                                          <p:spTgt spid="6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B8E74-3BDE-4BED-953D-4355C278ACE5}"/>
              </a:ext>
            </a:extLst>
          </p:cNvPr>
          <p:cNvSpPr>
            <a:spLocks noGrp="1"/>
          </p:cNvSpPr>
          <p:nvPr>
            <p:ph type="title"/>
          </p:nvPr>
        </p:nvSpPr>
        <p:spPr/>
        <p:txBody>
          <a:bodyPr/>
          <a:lstStyle/>
          <a:p>
            <a:r>
              <a:rPr lang="zh-CN" altLang="en-US" dirty="0"/>
              <a:t>石子合并（区间</a:t>
            </a:r>
            <a:r>
              <a:rPr lang="en-US" altLang="zh-CN" dirty="0"/>
              <a:t>DP</a:t>
            </a:r>
            <a:r>
              <a:rPr lang="zh-CN" altLang="en-US" dirty="0"/>
              <a:t>）</a:t>
            </a:r>
          </a:p>
        </p:txBody>
      </p:sp>
      <p:sp>
        <p:nvSpPr>
          <p:cNvPr id="3" name="内容占位符 2">
            <a:extLst>
              <a:ext uri="{FF2B5EF4-FFF2-40B4-BE49-F238E27FC236}">
                <a16:creationId xmlns:a16="http://schemas.microsoft.com/office/drawing/2014/main" id="{9BE51543-B9C8-4FD1-9D14-3D7CE1D368BD}"/>
              </a:ext>
            </a:extLst>
          </p:cNvPr>
          <p:cNvSpPr>
            <a:spLocks noGrp="1"/>
          </p:cNvSpPr>
          <p:nvPr>
            <p:ph idx="1"/>
          </p:nvPr>
        </p:nvSpPr>
        <p:spPr>
          <a:xfrm>
            <a:off x="457200" y="1200151"/>
            <a:ext cx="8435280" cy="3394472"/>
          </a:xfrm>
        </p:spPr>
        <p:txBody>
          <a:bodyPr>
            <a:normAutofit/>
          </a:bodyPr>
          <a:lstStyle/>
          <a:p>
            <a:r>
              <a:rPr lang="zh-CN" altLang="en-US" dirty="0"/>
              <a:t>有 </a:t>
            </a:r>
            <a:r>
              <a:rPr lang="en-US" altLang="zh-CN" dirty="0"/>
              <a:t>n </a:t>
            </a:r>
            <a:r>
              <a:rPr lang="zh-CN" altLang="en-US" dirty="0"/>
              <a:t>堆石子堆放在路边</a:t>
            </a:r>
            <a:r>
              <a:rPr lang="en-US" altLang="zh-CN" dirty="0"/>
              <a:t>,</a:t>
            </a:r>
            <a:r>
              <a:rPr lang="zh-CN" altLang="en-US" dirty="0"/>
              <a:t>现要将石子有序地合并成一堆</a:t>
            </a:r>
            <a:r>
              <a:rPr lang="en-US" altLang="zh-CN" dirty="0"/>
              <a:t>,</a:t>
            </a:r>
            <a:r>
              <a:rPr lang="zh-CN" altLang="en-US" dirty="0"/>
              <a:t>规定每次只能移动相邻的两堆石子合并</a:t>
            </a:r>
            <a:r>
              <a:rPr lang="en-US" altLang="zh-CN" dirty="0"/>
              <a:t>,</a:t>
            </a:r>
            <a:r>
              <a:rPr lang="zh-CN" altLang="en-US" dirty="0"/>
              <a:t>合并花费为新合成的一堆石子的数量。求将这 </a:t>
            </a:r>
            <a:r>
              <a:rPr lang="en-US" altLang="zh-CN" dirty="0"/>
              <a:t>N </a:t>
            </a:r>
            <a:r>
              <a:rPr lang="zh-CN" altLang="en-US" dirty="0"/>
              <a:t>堆石子合并成一堆的总花费</a:t>
            </a:r>
            <a:r>
              <a:rPr lang="en-US" altLang="zh-CN" dirty="0"/>
              <a:t>(</a:t>
            </a:r>
            <a:r>
              <a:rPr lang="zh-CN" altLang="en-US" dirty="0"/>
              <a:t>最小或最大</a:t>
            </a:r>
            <a:r>
              <a:rPr lang="en-US" altLang="zh-CN" dirty="0"/>
              <a:t>)</a:t>
            </a:r>
            <a:r>
              <a:rPr lang="zh-CN" altLang="en-US" dirty="0"/>
              <a:t>。</a:t>
            </a:r>
            <a:endParaRPr lang="en-US" altLang="zh-CN" dirty="0"/>
          </a:p>
          <a:p>
            <a:r>
              <a:rPr lang="zh-CN" altLang="en-US" dirty="0"/>
              <a:t>合并两堆个数分别为</a:t>
            </a:r>
            <a:r>
              <a:rPr lang="en-US" altLang="zh-CN" dirty="0" err="1"/>
              <a:t>x,y</a:t>
            </a:r>
            <a:r>
              <a:rPr lang="zh-CN" altLang="en-US" dirty="0"/>
              <a:t>的石子的花费</a:t>
            </a:r>
            <a:r>
              <a:rPr lang="en-US" altLang="zh-CN" dirty="0"/>
              <a:t>=</a:t>
            </a:r>
            <a:r>
              <a:rPr lang="en-US" altLang="zh-CN" dirty="0" err="1"/>
              <a:t>x+y</a:t>
            </a:r>
            <a:r>
              <a:rPr lang="en-US" altLang="zh-CN" dirty="0"/>
              <a:t>;</a:t>
            </a:r>
            <a:endParaRPr lang="zh-CN" altLang="en-US" dirty="0"/>
          </a:p>
        </p:txBody>
      </p:sp>
    </p:spTree>
    <p:extLst>
      <p:ext uri="{BB962C8B-B14F-4D97-AF65-F5344CB8AC3E}">
        <p14:creationId xmlns:p14="http://schemas.microsoft.com/office/powerpoint/2010/main" val="1306329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E4395-E044-4E06-82B0-3019087F11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06E4470-424F-457C-B914-D6D793F97653}"/>
              </a:ext>
            </a:extLst>
          </p:cNvPr>
          <p:cNvSpPr>
            <a:spLocks noGrp="1"/>
          </p:cNvSpPr>
          <p:nvPr>
            <p:ph idx="1"/>
          </p:nvPr>
        </p:nvSpPr>
        <p:spPr>
          <a:xfrm>
            <a:off x="323528" y="1200151"/>
            <a:ext cx="8820472" cy="3394472"/>
          </a:xfrm>
        </p:spPr>
        <p:txBody>
          <a:bodyPr/>
          <a:lstStyle/>
          <a:p>
            <a:r>
              <a:rPr lang="en-US" altLang="zh-CN" sz="2400" dirty="0"/>
              <a:t>F[</a:t>
            </a:r>
            <a:r>
              <a:rPr lang="en-US" altLang="zh-CN" sz="2400" dirty="0" err="1"/>
              <a:t>i,j</a:t>
            </a:r>
            <a:r>
              <a:rPr lang="en-US" altLang="zh-CN" sz="2400" dirty="0"/>
              <a:t>]</a:t>
            </a:r>
            <a:r>
              <a:rPr lang="zh-CN" altLang="en-US" sz="2400" dirty="0"/>
              <a:t>表示第</a:t>
            </a:r>
            <a:r>
              <a:rPr lang="en-US" altLang="zh-CN" sz="2400" dirty="0" err="1"/>
              <a:t>i</a:t>
            </a:r>
            <a:r>
              <a:rPr lang="zh-CN" altLang="en-US" sz="2400" dirty="0"/>
              <a:t>堆石子合并到第</a:t>
            </a:r>
            <a:r>
              <a:rPr lang="en-US" altLang="zh-CN" sz="2400" dirty="0"/>
              <a:t>j</a:t>
            </a:r>
            <a:r>
              <a:rPr lang="zh-CN" altLang="en-US" sz="2400" dirty="0"/>
              <a:t>堆石子的最小（或最大）花费。</a:t>
            </a:r>
            <a:endParaRPr lang="en-US" altLang="zh-CN" sz="2400" dirty="0"/>
          </a:p>
          <a:p>
            <a:r>
              <a:rPr lang="en-US" altLang="zh-CN" sz="2400" dirty="0"/>
              <a:t>Sum[</a:t>
            </a:r>
            <a:r>
              <a:rPr lang="en-US" altLang="zh-CN" sz="2400" dirty="0" err="1"/>
              <a:t>i,j</a:t>
            </a:r>
            <a:r>
              <a:rPr lang="en-US" altLang="zh-CN" sz="2400" dirty="0"/>
              <a:t>]</a:t>
            </a:r>
            <a:r>
              <a:rPr lang="zh-CN" altLang="en-US" sz="2400" dirty="0"/>
              <a:t>表示第</a:t>
            </a:r>
            <a:r>
              <a:rPr lang="en-US" altLang="zh-CN" sz="2400" dirty="0" err="1"/>
              <a:t>i</a:t>
            </a:r>
            <a:r>
              <a:rPr lang="zh-CN" altLang="en-US" sz="2400" dirty="0"/>
              <a:t>堆石子到第</a:t>
            </a:r>
            <a:r>
              <a:rPr lang="en-US" altLang="zh-CN" sz="2400" dirty="0"/>
              <a:t>j</a:t>
            </a:r>
            <a:r>
              <a:rPr lang="zh-CN" altLang="en-US" sz="2400" dirty="0"/>
              <a:t>堆石子的石子总数。</a:t>
            </a:r>
            <a:endParaRPr lang="en-US" altLang="zh-CN" sz="2400" dirty="0"/>
          </a:p>
          <a:p>
            <a:r>
              <a:rPr lang="en-US" altLang="zh-CN" sz="2400" dirty="0"/>
              <a:t>F[</a:t>
            </a:r>
            <a:r>
              <a:rPr lang="en-US" altLang="zh-CN" sz="2400" dirty="0" err="1"/>
              <a:t>i,j</a:t>
            </a:r>
            <a:r>
              <a:rPr lang="en-US" altLang="zh-CN" sz="2400" dirty="0"/>
              <a:t>]=min(f[</a:t>
            </a:r>
            <a:r>
              <a:rPr lang="en-US" altLang="zh-CN" sz="2400" dirty="0" err="1"/>
              <a:t>i,k</a:t>
            </a:r>
            <a:r>
              <a:rPr lang="en-US" altLang="zh-CN" sz="2400" dirty="0"/>
              <a:t>]+f[k+1,j])+sum[</a:t>
            </a:r>
            <a:r>
              <a:rPr lang="en-US" altLang="zh-CN" sz="2400" dirty="0" err="1"/>
              <a:t>i,j</a:t>
            </a:r>
            <a:r>
              <a:rPr lang="en-US" altLang="zh-CN" sz="2400" dirty="0"/>
              <a:t>]  </a:t>
            </a:r>
          </a:p>
          <a:p>
            <a:endParaRPr lang="en-US" altLang="zh-CN" sz="2400" dirty="0"/>
          </a:p>
          <a:p>
            <a:endParaRPr lang="zh-CN" altLang="en-US" dirty="0"/>
          </a:p>
        </p:txBody>
      </p:sp>
    </p:spTree>
    <p:extLst>
      <p:ext uri="{BB962C8B-B14F-4D97-AF65-F5344CB8AC3E}">
        <p14:creationId xmlns:p14="http://schemas.microsoft.com/office/powerpoint/2010/main" val="68555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6239428-6DE5-47B8-8FA1-B59F7BD52151}"/>
              </a:ext>
            </a:extLst>
          </p:cNvPr>
          <p:cNvGrpSpPr/>
          <p:nvPr/>
        </p:nvGrpSpPr>
        <p:grpSpPr>
          <a:xfrm>
            <a:off x="1121276" y="195486"/>
            <a:ext cx="5322931" cy="4243899"/>
            <a:chOff x="1509618" y="916826"/>
            <a:chExt cx="2875825" cy="4828495"/>
          </a:xfrm>
        </p:grpSpPr>
        <p:sp>
          <p:nvSpPr>
            <p:cNvPr id="19" name="TextBox 32">
              <a:extLst>
                <a:ext uri="{FF2B5EF4-FFF2-40B4-BE49-F238E27FC236}">
                  <a16:creationId xmlns:a16="http://schemas.microsoft.com/office/drawing/2014/main" id="{DD81A2FE-2889-4DA9-BCBF-4D3CA66CC61E}"/>
                </a:ext>
              </a:extLst>
            </p:cNvPr>
            <p:cNvSpPr txBox="1"/>
            <p:nvPr/>
          </p:nvSpPr>
          <p:spPr>
            <a:xfrm>
              <a:off x="1509618" y="916826"/>
              <a:ext cx="1280768" cy="3110459"/>
            </a:xfrm>
            <a:prstGeom prst="rect">
              <a:avLst/>
            </a:prstGeom>
            <a:noFill/>
          </p:spPr>
          <p:txBody>
            <a:bodyPr wrap="square" lIns="144000" tIns="0" rIns="0" bIns="0" rtlCol="0" anchor="ctr" anchorCtr="0">
              <a:noAutofit/>
            </a:bodyPr>
            <a:lstStyle/>
            <a:p>
              <a:pPr>
                <a:lnSpc>
                  <a:spcPct val="150000"/>
                </a:lnSpc>
              </a:pPr>
              <a:r>
                <a:rPr lang="en-US" altLang="zh-CN" dirty="0"/>
                <a:t>7 </a:t>
              </a:r>
            </a:p>
            <a:p>
              <a:pPr>
                <a:lnSpc>
                  <a:spcPct val="150000"/>
                </a:lnSpc>
              </a:pPr>
              <a:r>
                <a:rPr lang="en-US" altLang="zh-CN" dirty="0"/>
                <a:t>3  8 </a:t>
              </a:r>
            </a:p>
            <a:p>
              <a:pPr>
                <a:lnSpc>
                  <a:spcPct val="150000"/>
                </a:lnSpc>
              </a:pPr>
              <a:r>
                <a:rPr lang="en-US" altLang="zh-CN" dirty="0"/>
                <a:t>8  1  0 </a:t>
              </a:r>
            </a:p>
            <a:p>
              <a:pPr>
                <a:lnSpc>
                  <a:spcPct val="150000"/>
                </a:lnSpc>
              </a:pPr>
              <a:r>
                <a:rPr lang="en-US" altLang="zh-CN" dirty="0"/>
                <a:t>2  7  4  4 </a:t>
              </a:r>
            </a:p>
            <a:p>
              <a:pPr>
                <a:lnSpc>
                  <a:spcPct val="150000"/>
                </a:lnSpc>
              </a:pPr>
              <a:r>
                <a:rPr lang="en-US" altLang="zh-CN" dirty="0"/>
                <a:t>4  5  2  6  5 </a:t>
              </a:r>
              <a:endParaRPr lang="zh-CN" altLang="en-US" sz="1400" b="1" dirty="0">
                <a:solidFill>
                  <a:schemeClr val="accent1"/>
                </a:solidFill>
                <a:cs typeface="+mn-ea"/>
                <a:sym typeface="+mn-lt"/>
              </a:endParaRPr>
            </a:p>
          </p:txBody>
        </p:sp>
        <p:sp>
          <p:nvSpPr>
            <p:cNvPr id="26" name="TextBox 39">
              <a:extLst>
                <a:ext uri="{FF2B5EF4-FFF2-40B4-BE49-F238E27FC236}">
                  <a16:creationId xmlns:a16="http://schemas.microsoft.com/office/drawing/2014/main" id="{4159F2E9-D8AA-46CF-B7C3-4906CED908D9}"/>
                </a:ext>
              </a:extLst>
            </p:cNvPr>
            <p:cNvSpPr txBox="1"/>
            <p:nvPr/>
          </p:nvSpPr>
          <p:spPr>
            <a:xfrm>
              <a:off x="1542875" y="4954155"/>
              <a:ext cx="2842568" cy="791166"/>
            </a:xfrm>
            <a:prstGeom prst="rect">
              <a:avLst/>
            </a:prstGeom>
            <a:noFill/>
          </p:spPr>
          <p:txBody>
            <a:bodyPr wrap="square" lIns="144000" tIns="0" rIns="0" bIns="0" rtlCol="0" anchor="ctr" anchorCtr="0">
              <a:noAutofit/>
            </a:bodyPr>
            <a:lstStyle/>
            <a:p>
              <a:pPr>
                <a:lnSpc>
                  <a:spcPct val="150000"/>
                </a:lnSpc>
              </a:pPr>
              <a:endParaRPr lang="en-US" sz="900" dirty="0">
                <a:solidFill>
                  <a:sysClr val="windowText" lastClr="000000"/>
                </a:solidFill>
                <a:cs typeface="+mn-ea"/>
                <a:sym typeface="+mn-lt"/>
              </a:endParaRPr>
            </a:p>
          </p:txBody>
        </p:sp>
      </p:grpSp>
      <p:sp>
        <p:nvSpPr>
          <p:cNvPr id="6" name="TextBox 32">
            <a:extLst>
              <a:ext uri="{FF2B5EF4-FFF2-40B4-BE49-F238E27FC236}">
                <a16:creationId xmlns:a16="http://schemas.microsoft.com/office/drawing/2014/main" id="{90AA945E-4468-4D6C-8749-18BDC7C41600}"/>
              </a:ext>
            </a:extLst>
          </p:cNvPr>
          <p:cNvSpPr txBox="1"/>
          <p:nvPr/>
        </p:nvSpPr>
        <p:spPr>
          <a:xfrm>
            <a:off x="4181897" y="483518"/>
            <a:ext cx="2537455" cy="2319926"/>
          </a:xfrm>
          <a:prstGeom prst="rect">
            <a:avLst/>
          </a:prstGeom>
          <a:noFill/>
        </p:spPr>
        <p:txBody>
          <a:bodyPr wrap="square" lIns="144000" tIns="0" rIns="0" bIns="0" rtlCol="0" anchor="ctr" anchorCtr="0">
            <a:noAutofit/>
          </a:bodyPr>
          <a:lstStyle/>
          <a:p>
            <a:pPr>
              <a:lnSpc>
                <a:spcPct val="150000"/>
              </a:lnSpc>
            </a:pPr>
            <a:r>
              <a:rPr lang="zh-CN" altLang="en-US" dirty="0"/>
              <a:t>贪心：</a:t>
            </a:r>
            <a:endParaRPr lang="en-US" altLang="zh-CN" dirty="0"/>
          </a:p>
          <a:p>
            <a:pPr>
              <a:lnSpc>
                <a:spcPct val="150000"/>
              </a:lnSpc>
            </a:pPr>
            <a:r>
              <a:rPr lang="en-US" altLang="zh-CN" sz="1400" b="1" dirty="0">
                <a:solidFill>
                  <a:schemeClr val="accent1"/>
                </a:solidFill>
                <a:cs typeface="+mn-ea"/>
                <a:sym typeface="+mn-lt"/>
              </a:rPr>
              <a:t>Ans=</a:t>
            </a:r>
            <a:r>
              <a:rPr lang="zh-CN" altLang="en-US" sz="1400" b="1" dirty="0">
                <a:solidFill>
                  <a:schemeClr val="accent1"/>
                </a:solidFill>
                <a:cs typeface="+mn-ea"/>
                <a:sym typeface="+mn-lt"/>
              </a:rPr>
              <a:t>每行最大的数加起来</a:t>
            </a:r>
            <a:endParaRPr lang="en-US" altLang="zh-CN" sz="1400" b="1" dirty="0">
              <a:solidFill>
                <a:schemeClr val="accent1"/>
              </a:solidFill>
              <a:cs typeface="+mn-ea"/>
              <a:sym typeface="+mn-lt"/>
            </a:endParaRPr>
          </a:p>
          <a:p>
            <a:pPr>
              <a:lnSpc>
                <a:spcPct val="150000"/>
              </a:lnSpc>
            </a:pPr>
            <a:endParaRPr lang="en-US" altLang="zh-CN" sz="1400" b="1" dirty="0">
              <a:solidFill>
                <a:schemeClr val="accent1"/>
              </a:solidFill>
              <a:cs typeface="+mn-ea"/>
              <a:sym typeface="+mn-lt"/>
            </a:endParaRPr>
          </a:p>
          <a:p>
            <a:pPr>
              <a:lnSpc>
                <a:spcPct val="150000"/>
              </a:lnSpc>
            </a:pPr>
            <a:r>
              <a:rPr lang="zh-CN" altLang="en-US" sz="1400" b="1" dirty="0">
                <a:solidFill>
                  <a:schemeClr val="accent1"/>
                </a:solidFill>
                <a:cs typeface="+mn-ea"/>
                <a:sym typeface="+mn-lt"/>
              </a:rPr>
              <a:t>局部最优解之间没有联系</a:t>
            </a:r>
          </a:p>
        </p:txBody>
      </p:sp>
      <p:sp>
        <p:nvSpPr>
          <p:cNvPr id="8" name="TextBox 32">
            <a:extLst>
              <a:ext uri="{FF2B5EF4-FFF2-40B4-BE49-F238E27FC236}">
                <a16:creationId xmlns:a16="http://schemas.microsoft.com/office/drawing/2014/main" id="{449D5C85-6B78-482D-B259-2A54BD815A71}"/>
              </a:ext>
            </a:extLst>
          </p:cNvPr>
          <p:cNvSpPr txBox="1"/>
          <p:nvPr/>
        </p:nvSpPr>
        <p:spPr>
          <a:xfrm>
            <a:off x="4139952" y="2340056"/>
            <a:ext cx="4032448" cy="2319926"/>
          </a:xfrm>
          <a:prstGeom prst="rect">
            <a:avLst/>
          </a:prstGeom>
          <a:noFill/>
        </p:spPr>
        <p:txBody>
          <a:bodyPr wrap="square" lIns="144000" tIns="0" rIns="0" bIns="0" rtlCol="0" anchor="ctr" anchorCtr="0">
            <a:noAutofit/>
          </a:bodyPr>
          <a:lstStyle/>
          <a:p>
            <a:pPr>
              <a:lnSpc>
                <a:spcPct val="150000"/>
              </a:lnSpc>
            </a:pPr>
            <a:r>
              <a:rPr lang="zh-CN" altLang="en-US" dirty="0"/>
              <a:t>动规：</a:t>
            </a:r>
            <a:endParaRPr lang="en-US" altLang="zh-CN" dirty="0"/>
          </a:p>
          <a:p>
            <a:pPr>
              <a:lnSpc>
                <a:spcPct val="150000"/>
              </a:lnSpc>
            </a:pPr>
            <a:r>
              <a:rPr lang="pl-PL" altLang="zh-CN" b="1" dirty="0">
                <a:solidFill>
                  <a:schemeClr val="accent1"/>
                </a:solidFill>
                <a:cs typeface="+mn-ea"/>
                <a:sym typeface="+mn-lt"/>
              </a:rPr>
              <a:t>f[i][j</a:t>
            </a:r>
            <a:r>
              <a:rPr lang="en-US" altLang="zh-CN" b="1" dirty="0">
                <a:solidFill>
                  <a:schemeClr val="accent1"/>
                </a:solidFill>
                <a:cs typeface="+mn-ea"/>
                <a:sym typeface="+mn-lt"/>
              </a:rPr>
              <a:t>]</a:t>
            </a:r>
            <a:r>
              <a:rPr lang="zh-CN" altLang="en-US" b="1" dirty="0">
                <a:solidFill>
                  <a:schemeClr val="accent1"/>
                </a:solidFill>
                <a:cs typeface="+mn-ea"/>
                <a:sym typeface="+mn-lt"/>
              </a:rPr>
              <a:t>表示走到</a:t>
            </a:r>
            <a:r>
              <a:rPr lang="en-US" altLang="zh-CN" b="1" dirty="0" err="1">
                <a:solidFill>
                  <a:schemeClr val="accent1"/>
                </a:solidFill>
                <a:cs typeface="+mn-ea"/>
                <a:sym typeface="+mn-lt"/>
              </a:rPr>
              <a:t>i,j</a:t>
            </a:r>
            <a:r>
              <a:rPr lang="zh-CN" altLang="en-US" b="1" dirty="0">
                <a:solidFill>
                  <a:schemeClr val="accent1"/>
                </a:solidFill>
                <a:cs typeface="+mn-ea"/>
                <a:sym typeface="+mn-lt"/>
              </a:rPr>
              <a:t>这个点的最大值</a:t>
            </a:r>
            <a:endParaRPr lang="en-US" altLang="zh-CN" dirty="0"/>
          </a:p>
          <a:p>
            <a:pPr>
              <a:lnSpc>
                <a:spcPct val="150000"/>
              </a:lnSpc>
            </a:pPr>
            <a:r>
              <a:rPr lang="pl-PL" altLang="zh-CN" sz="1400" b="1" dirty="0">
                <a:solidFill>
                  <a:schemeClr val="accent1"/>
                </a:solidFill>
                <a:cs typeface="+mn-ea"/>
                <a:sym typeface="+mn-lt"/>
              </a:rPr>
              <a:t>f[i][j]=max(f[i-1][j-1],f[i</a:t>
            </a:r>
            <a:r>
              <a:rPr lang="en-US" altLang="zh-CN" sz="1400" b="1" dirty="0">
                <a:solidFill>
                  <a:schemeClr val="accent1"/>
                </a:solidFill>
                <a:cs typeface="+mn-ea"/>
                <a:sym typeface="+mn-lt"/>
              </a:rPr>
              <a:t>-</a:t>
            </a:r>
            <a:r>
              <a:rPr lang="pl-PL" altLang="zh-CN" sz="1400" b="1" dirty="0">
                <a:solidFill>
                  <a:schemeClr val="accent1"/>
                </a:solidFill>
                <a:cs typeface="+mn-ea"/>
                <a:sym typeface="+mn-lt"/>
              </a:rPr>
              <a:t>1][j])+a[i][j]</a:t>
            </a:r>
            <a:endParaRPr lang="en-US" altLang="zh-CN" sz="1400" b="1" dirty="0">
              <a:solidFill>
                <a:schemeClr val="accent1"/>
              </a:solidFill>
              <a:cs typeface="+mn-ea"/>
              <a:sym typeface="+mn-lt"/>
            </a:endParaRPr>
          </a:p>
          <a:p>
            <a:pPr>
              <a:lnSpc>
                <a:spcPct val="150000"/>
              </a:lnSpc>
            </a:pPr>
            <a:r>
              <a:rPr lang="en-US" altLang="zh-CN" sz="1400" b="1" dirty="0">
                <a:solidFill>
                  <a:schemeClr val="accent1"/>
                </a:solidFill>
                <a:cs typeface="+mn-ea"/>
                <a:sym typeface="+mn-lt"/>
              </a:rPr>
              <a:t>Ans=max(f[</a:t>
            </a:r>
            <a:r>
              <a:rPr lang="en-US" altLang="zh-CN" sz="1400" b="1" dirty="0" err="1">
                <a:solidFill>
                  <a:schemeClr val="accent1"/>
                </a:solidFill>
                <a:cs typeface="+mn-ea"/>
                <a:sym typeface="+mn-lt"/>
              </a:rPr>
              <a:t>n,i</a:t>
            </a:r>
            <a:r>
              <a:rPr lang="en-US" altLang="zh-CN" sz="1400" b="1" dirty="0">
                <a:solidFill>
                  <a:schemeClr val="accent1"/>
                </a:solidFill>
                <a:cs typeface="+mn-ea"/>
                <a:sym typeface="+mn-lt"/>
              </a:rPr>
              <a:t>])(1&lt;=</a:t>
            </a:r>
            <a:r>
              <a:rPr lang="en-US" altLang="zh-CN" sz="1400" b="1" dirty="0" err="1">
                <a:solidFill>
                  <a:schemeClr val="accent1"/>
                </a:solidFill>
                <a:cs typeface="+mn-ea"/>
                <a:sym typeface="+mn-lt"/>
              </a:rPr>
              <a:t>i</a:t>
            </a:r>
            <a:r>
              <a:rPr lang="en-US" altLang="zh-CN" sz="1400" b="1" dirty="0">
                <a:solidFill>
                  <a:schemeClr val="accent1"/>
                </a:solidFill>
                <a:cs typeface="+mn-ea"/>
                <a:sym typeface="+mn-lt"/>
              </a:rPr>
              <a:t>&lt;=m)</a:t>
            </a:r>
          </a:p>
          <a:p>
            <a:pPr>
              <a:lnSpc>
                <a:spcPct val="150000"/>
              </a:lnSpc>
            </a:pPr>
            <a:r>
              <a:rPr lang="zh-CN" altLang="en-US" sz="1400" b="1" dirty="0">
                <a:solidFill>
                  <a:schemeClr val="accent1"/>
                </a:solidFill>
                <a:cs typeface="+mn-ea"/>
                <a:sym typeface="+mn-lt"/>
              </a:rPr>
              <a:t>后面的最优解需要从前面的最优解推导</a:t>
            </a:r>
          </a:p>
        </p:txBody>
      </p:sp>
      <p:sp>
        <p:nvSpPr>
          <p:cNvPr id="9" name="TextBox 32">
            <a:extLst>
              <a:ext uri="{FF2B5EF4-FFF2-40B4-BE49-F238E27FC236}">
                <a16:creationId xmlns:a16="http://schemas.microsoft.com/office/drawing/2014/main" id="{9D1DB82C-21CC-4B24-99BC-0FD8EE71F081}"/>
              </a:ext>
            </a:extLst>
          </p:cNvPr>
          <p:cNvSpPr txBox="1"/>
          <p:nvPr/>
        </p:nvSpPr>
        <p:spPr>
          <a:xfrm>
            <a:off x="1043608" y="2340056"/>
            <a:ext cx="4032448" cy="2319926"/>
          </a:xfrm>
          <a:prstGeom prst="rect">
            <a:avLst/>
          </a:prstGeom>
          <a:noFill/>
        </p:spPr>
        <p:txBody>
          <a:bodyPr wrap="square" lIns="144000" tIns="0" rIns="0" bIns="0" rtlCol="0" anchor="ctr" anchorCtr="0">
            <a:noAutofit/>
          </a:bodyPr>
          <a:lstStyle/>
          <a:p>
            <a:pPr>
              <a:lnSpc>
                <a:spcPct val="150000"/>
              </a:lnSpc>
            </a:pPr>
            <a:r>
              <a:rPr lang="zh-CN" altLang="en-US" dirty="0"/>
              <a:t>只能向下走或者向右下走</a:t>
            </a:r>
            <a:r>
              <a:rPr lang="en-US" altLang="zh-CN" dirty="0"/>
              <a:t>?</a:t>
            </a:r>
            <a:endParaRPr lang="zh-CN" altLang="en-US" sz="1400" b="1" dirty="0">
              <a:solidFill>
                <a:schemeClr val="accent1"/>
              </a:solidFill>
              <a:cs typeface="+mn-ea"/>
              <a:sym typeface="+mn-lt"/>
            </a:endParaRPr>
          </a:p>
        </p:txBody>
      </p:sp>
    </p:spTree>
    <p:extLst>
      <p:ext uri="{BB962C8B-B14F-4D97-AF65-F5344CB8AC3E}">
        <p14:creationId xmlns:p14="http://schemas.microsoft.com/office/powerpoint/2010/main" val="324011353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6239428-6DE5-47B8-8FA1-B59F7BD52151}"/>
              </a:ext>
            </a:extLst>
          </p:cNvPr>
          <p:cNvGrpSpPr/>
          <p:nvPr/>
        </p:nvGrpSpPr>
        <p:grpSpPr>
          <a:xfrm>
            <a:off x="899592" y="1"/>
            <a:ext cx="6719231" cy="3974272"/>
            <a:chOff x="880216" y="938707"/>
            <a:chExt cx="8043251" cy="4521727"/>
          </a:xfrm>
        </p:grpSpPr>
        <p:sp>
          <p:nvSpPr>
            <p:cNvPr id="19" name="TextBox 32">
              <a:extLst>
                <a:ext uri="{FF2B5EF4-FFF2-40B4-BE49-F238E27FC236}">
                  <a16:creationId xmlns:a16="http://schemas.microsoft.com/office/drawing/2014/main" id="{DD81A2FE-2889-4DA9-BCBF-4D3CA66CC61E}"/>
                </a:ext>
              </a:extLst>
            </p:cNvPr>
            <p:cNvSpPr txBox="1"/>
            <p:nvPr/>
          </p:nvSpPr>
          <p:spPr>
            <a:xfrm>
              <a:off x="880216" y="938707"/>
              <a:ext cx="8043251" cy="3581425"/>
            </a:xfrm>
            <a:prstGeom prst="rect">
              <a:avLst/>
            </a:prstGeom>
            <a:noFill/>
          </p:spPr>
          <p:txBody>
            <a:bodyPr wrap="square" lIns="144000" tIns="0" rIns="0" bIns="0" rtlCol="0" anchor="ctr" anchorCtr="0">
              <a:noAutofit/>
            </a:bodyPr>
            <a:lstStyle/>
            <a:p>
              <a:pPr>
                <a:lnSpc>
                  <a:spcPct val="150000"/>
                </a:lnSpc>
              </a:pPr>
              <a:r>
                <a:rPr lang="zh-CN" altLang="en-US" sz="1400" b="1" dirty="0">
                  <a:solidFill>
                    <a:schemeClr val="accent1"/>
                  </a:solidFill>
                  <a:cs typeface="+mn-ea"/>
                  <a:sym typeface="+mn-lt"/>
                </a:rPr>
                <a:t>给你一根长度为</a:t>
              </a:r>
              <a:r>
                <a:rPr lang="en-US" altLang="zh-CN" sz="1400" b="1" dirty="0">
                  <a:solidFill>
                    <a:schemeClr val="accent1"/>
                  </a:solidFill>
                  <a:cs typeface="+mn-ea"/>
                  <a:sym typeface="+mn-lt"/>
                </a:rPr>
                <a:t>n</a:t>
              </a:r>
              <a:r>
                <a:rPr lang="zh-CN" altLang="en-US" sz="1400" b="1" dirty="0">
                  <a:solidFill>
                    <a:schemeClr val="accent1"/>
                  </a:solidFill>
                  <a:cs typeface="+mn-ea"/>
                  <a:sym typeface="+mn-lt"/>
                </a:rPr>
                <a:t>的绳子，请把绳子剪成</a:t>
              </a:r>
              <a:r>
                <a:rPr lang="en-US" altLang="zh-CN" sz="1400" b="1" dirty="0">
                  <a:solidFill>
                    <a:schemeClr val="accent1"/>
                  </a:solidFill>
                  <a:cs typeface="+mn-ea"/>
                  <a:sym typeface="+mn-lt"/>
                </a:rPr>
                <a:t>m</a:t>
              </a:r>
              <a:r>
                <a:rPr lang="zh-CN" altLang="en-US" sz="1400" b="1" dirty="0">
                  <a:solidFill>
                    <a:schemeClr val="accent1"/>
                  </a:solidFill>
                  <a:cs typeface="+mn-ea"/>
                  <a:sym typeface="+mn-lt"/>
                </a:rPr>
                <a:t>段（</a:t>
              </a:r>
              <a:r>
                <a:rPr lang="en-US" altLang="zh-CN" sz="1400" b="1" dirty="0">
                  <a:solidFill>
                    <a:schemeClr val="accent1"/>
                  </a:solidFill>
                  <a:cs typeface="+mn-ea"/>
                  <a:sym typeface="+mn-lt"/>
                </a:rPr>
                <a:t>m</a:t>
              </a:r>
              <a:r>
                <a:rPr lang="zh-CN" altLang="en-US" sz="1400" b="1" dirty="0">
                  <a:solidFill>
                    <a:schemeClr val="accent1"/>
                  </a:solidFill>
                  <a:cs typeface="+mn-ea"/>
                  <a:sym typeface="+mn-lt"/>
                </a:rPr>
                <a:t>，</a:t>
              </a:r>
              <a:r>
                <a:rPr lang="en-US" altLang="zh-CN" sz="1400" b="1" dirty="0">
                  <a:solidFill>
                    <a:schemeClr val="accent1"/>
                  </a:solidFill>
                  <a:cs typeface="+mn-ea"/>
                  <a:sym typeface="+mn-lt"/>
                </a:rPr>
                <a:t>n</a:t>
              </a:r>
              <a:r>
                <a:rPr lang="zh-CN" altLang="en-US" sz="1400" b="1" dirty="0">
                  <a:solidFill>
                    <a:schemeClr val="accent1"/>
                  </a:solidFill>
                  <a:cs typeface="+mn-ea"/>
                  <a:sym typeface="+mn-lt"/>
                </a:rPr>
                <a:t>都是整数，</a:t>
              </a:r>
              <a:r>
                <a:rPr lang="en-US" altLang="zh-CN" sz="1400" b="1" dirty="0">
                  <a:solidFill>
                    <a:schemeClr val="accent1"/>
                  </a:solidFill>
                  <a:cs typeface="+mn-ea"/>
                  <a:sym typeface="+mn-lt"/>
                </a:rPr>
                <a:t>n&gt;1,</a:t>
              </a:r>
              <a:r>
                <a:rPr lang="zh-CN" altLang="en-US" sz="1400" b="1" dirty="0">
                  <a:solidFill>
                    <a:schemeClr val="accent1"/>
                  </a:solidFill>
                  <a:cs typeface="+mn-ea"/>
                  <a:sym typeface="+mn-lt"/>
                </a:rPr>
                <a:t>并且</a:t>
              </a:r>
              <a:r>
                <a:rPr lang="en-US" altLang="zh-CN" sz="1400" b="1" dirty="0">
                  <a:solidFill>
                    <a:schemeClr val="accent1"/>
                  </a:solidFill>
                  <a:cs typeface="+mn-ea"/>
                  <a:sym typeface="+mn-lt"/>
                </a:rPr>
                <a:t>m&gt;1</a:t>
              </a:r>
              <a:r>
                <a:rPr lang="zh-CN" altLang="en-US" sz="1400" b="1" dirty="0">
                  <a:solidFill>
                    <a:schemeClr val="accent1"/>
                  </a:solidFill>
                  <a:cs typeface="+mn-ea"/>
                  <a:sym typeface="+mn-lt"/>
                </a:rPr>
                <a:t>）</a:t>
              </a:r>
              <a:r>
                <a:rPr lang="en-US" altLang="zh-CN" sz="1400" b="1" dirty="0">
                  <a:solidFill>
                    <a:schemeClr val="accent1"/>
                  </a:solidFill>
                  <a:cs typeface="+mn-ea"/>
                  <a:sym typeface="+mn-lt"/>
                </a:rPr>
                <a:t>(m</a:t>
              </a:r>
              <a:r>
                <a:rPr lang="zh-CN" altLang="en-US" sz="1400" b="1" dirty="0">
                  <a:solidFill>
                    <a:schemeClr val="accent1"/>
                  </a:solidFill>
                  <a:cs typeface="+mn-ea"/>
                  <a:sym typeface="+mn-lt"/>
                </a:rPr>
                <a:t>可以剪成</a:t>
              </a:r>
              <a:r>
                <a:rPr lang="en-US" altLang="zh-CN" sz="1400" b="1" dirty="0">
                  <a:solidFill>
                    <a:schemeClr val="accent1"/>
                  </a:solidFill>
                  <a:cs typeface="+mn-ea"/>
                  <a:sym typeface="+mn-lt"/>
                </a:rPr>
                <a:t>2</a:t>
              </a:r>
              <a:r>
                <a:rPr lang="zh-CN" altLang="en-US" sz="1400" b="1" dirty="0">
                  <a:solidFill>
                    <a:schemeClr val="accent1"/>
                  </a:solidFill>
                  <a:cs typeface="+mn-ea"/>
                  <a:sym typeface="+mn-lt"/>
                </a:rPr>
                <a:t>段，</a:t>
              </a:r>
              <a:r>
                <a:rPr lang="en-US" altLang="zh-CN" sz="1400" b="1" dirty="0">
                  <a:solidFill>
                    <a:schemeClr val="accent1"/>
                  </a:solidFill>
                  <a:cs typeface="+mn-ea"/>
                  <a:sym typeface="+mn-lt"/>
                </a:rPr>
                <a:t>3</a:t>
              </a:r>
              <a:r>
                <a:rPr lang="zh-CN" altLang="en-US" sz="1400" b="1" dirty="0">
                  <a:solidFill>
                    <a:schemeClr val="accent1"/>
                  </a:solidFill>
                  <a:cs typeface="+mn-ea"/>
                  <a:sym typeface="+mn-lt"/>
                </a:rPr>
                <a:t>段随你</a:t>
              </a:r>
              <a:r>
                <a:rPr lang="en-US" altLang="zh-CN" sz="1400" b="1" dirty="0">
                  <a:solidFill>
                    <a:schemeClr val="accent1"/>
                  </a:solidFill>
                  <a:cs typeface="+mn-ea"/>
                  <a:sym typeface="+mn-lt"/>
                </a:rPr>
                <a:t>)</a:t>
              </a:r>
              <a:r>
                <a:rPr lang="zh-CN" altLang="en-US" sz="1400" b="1" dirty="0">
                  <a:solidFill>
                    <a:schemeClr val="accent1"/>
                  </a:solidFill>
                  <a:cs typeface="+mn-ea"/>
                  <a:sym typeface="+mn-lt"/>
                </a:rPr>
                <a:t>，每段绳子的长度记为</a:t>
              </a:r>
              <a:r>
                <a:rPr lang="en-US" altLang="zh-CN" sz="1400" b="1" dirty="0">
                  <a:solidFill>
                    <a:schemeClr val="accent1"/>
                  </a:solidFill>
                  <a:cs typeface="+mn-ea"/>
                  <a:sym typeface="+mn-lt"/>
                </a:rPr>
                <a:t>k[0],k[1],k[2]..k[m],</a:t>
              </a:r>
              <a:r>
                <a:rPr lang="zh-CN" altLang="en-US" sz="1400" b="1" dirty="0">
                  <a:solidFill>
                    <a:schemeClr val="accent1"/>
                  </a:solidFill>
                  <a:cs typeface="+mn-ea"/>
                  <a:sym typeface="+mn-lt"/>
                </a:rPr>
                <a:t>请问</a:t>
              </a:r>
              <a:r>
                <a:rPr lang="en-US" altLang="zh-CN" sz="1400" b="1" dirty="0">
                  <a:solidFill>
                    <a:schemeClr val="accent1"/>
                  </a:solidFill>
                  <a:cs typeface="+mn-ea"/>
                  <a:sym typeface="+mn-lt"/>
                </a:rPr>
                <a:t>k[0]* k[1]* k[2]* k[3]* … k[m]</a:t>
              </a:r>
              <a:r>
                <a:rPr lang="zh-CN" altLang="en-US" sz="1400" b="1" dirty="0">
                  <a:solidFill>
                    <a:schemeClr val="accent1"/>
                  </a:solidFill>
                  <a:cs typeface="+mn-ea"/>
                  <a:sym typeface="+mn-lt"/>
                </a:rPr>
                <a:t>可能的最大乘积是多少？例如，当绳子的长度是</a:t>
              </a:r>
              <a:r>
                <a:rPr lang="en-US" altLang="zh-CN" sz="1400" b="1" dirty="0">
                  <a:solidFill>
                    <a:schemeClr val="accent1"/>
                  </a:solidFill>
                  <a:cs typeface="+mn-ea"/>
                  <a:sym typeface="+mn-lt"/>
                </a:rPr>
                <a:t>8</a:t>
              </a:r>
              <a:r>
                <a:rPr lang="zh-CN" altLang="en-US" sz="1400" b="1" dirty="0">
                  <a:solidFill>
                    <a:schemeClr val="accent1"/>
                  </a:solidFill>
                  <a:cs typeface="+mn-ea"/>
                  <a:sym typeface="+mn-lt"/>
                </a:rPr>
                <a:t>时，我们把它剪成长度分别为</a:t>
              </a:r>
              <a:r>
                <a:rPr lang="en-US" altLang="zh-CN" sz="1400" b="1" dirty="0">
                  <a:solidFill>
                    <a:schemeClr val="accent1"/>
                  </a:solidFill>
                  <a:cs typeface="+mn-ea"/>
                  <a:sym typeface="+mn-lt"/>
                </a:rPr>
                <a:t>2</a:t>
              </a:r>
              <a:r>
                <a:rPr lang="zh-CN" altLang="en-US" sz="1400" b="1" dirty="0">
                  <a:solidFill>
                    <a:schemeClr val="accent1"/>
                  </a:solidFill>
                  <a:cs typeface="+mn-ea"/>
                  <a:sym typeface="+mn-lt"/>
                </a:rPr>
                <a:t>、</a:t>
              </a:r>
              <a:r>
                <a:rPr lang="en-US" altLang="zh-CN" sz="1400" b="1" dirty="0">
                  <a:solidFill>
                    <a:schemeClr val="accent1"/>
                  </a:solidFill>
                  <a:cs typeface="+mn-ea"/>
                  <a:sym typeface="+mn-lt"/>
                </a:rPr>
                <a:t>3</a:t>
              </a:r>
              <a:r>
                <a:rPr lang="zh-CN" altLang="en-US" sz="1400" b="1" dirty="0">
                  <a:solidFill>
                    <a:schemeClr val="accent1"/>
                  </a:solidFill>
                  <a:cs typeface="+mn-ea"/>
                  <a:sym typeface="+mn-lt"/>
                </a:rPr>
                <a:t>、</a:t>
              </a:r>
              <a:r>
                <a:rPr lang="en-US" altLang="zh-CN" sz="1400" b="1" dirty="0">
                  <a:solidFill>
                    <a:schemeClr val="accent1"/>
                  </a:solidFill>
                  <a:cs typeface="+mn-ea"/>
                  <a:sym typeface="+mn-lt"/>
                </a:rPr>
                <a:t>3</a:t>
              </a:r>
              <a:r>
                <a:rPr lang="zh-CN" altLang="en-US" sz="1400" b="1" dirty="0">
                  <a:solidFill>
                    <a:schemeClr val="accent1"/>
                  </a:solidFill>
                  <a:cs typeface="+mn-ea"/>
                  <a:sym typeface="+mn-lt"/>
                </a:rPr>
                <a:t>的三段，此时得到得最大乘积是</a:t>
              </a:r>
              <a:r>
                <a:rPr lang="en-US" altLang="zh-CN" sz="1400" b="1" dirty="0">
                  <a:solidFill>
                    <a:schemeClr val="accent1"/>
                  </a:solidFill>
                  <a:cs typeface="+mn-ea"/>
                  <a:sym typeface="+mn-lt"/>
                </a:rPr>
                <a:t>18</a:t>
              </a:r>
              <a:r>
                <a:rPr lang="zh-CN" altLang="en-US" sz="1400" b="1" dirty="0">
                  <a:solidFill>
                    <a:schemeClr val="accent1"/>
                  </a:solidFill>
                  <a:cs typeface="+mn-ea"/>
                  <a:sym typeface="+mn-lt"/>
                </a:rPr>
                <a:t>。</a:t>
              </a:r>
            </a:p>
          </p:txBody>
        </p:sp>
        <p:sp>
          <p:nvSpPr>
            <p:cNvPr id="26" name="TextBox 39">
              <a:extLst>
                <a:ext uri="{FF2B5EF4-FFF2-40B4-BE49-F238E27FC236}">
                  <a16:creationId xmlns:a16="http://schemas.microsoft.com/office/drawing/2014/main" id="{4159F2E9-D8AA-46CF-B7C3-4906CED908D9}"/>
                </a:ext>
              </a:extLst>
            </p:cNvPr>
            <p:cNvSpPr txBox="1"/>
            <p:nvPr/>
          </p:nvSpPr>
          <p:spPr>
            <a:xfrm>
              <a:off x="2776553" y="3579828"/>
              <a:ext cx="4509169" cy="1880606"/>
            </a:xfrm>
            <a:prstGeom prst="rect">
              <a:avLst/>
            </a:prstGeom>
            <a:noFill/>
          </p:spPr>
          <p:txBody>
            <a:bodyPr wrap="square" lIns="144000" tIns="0" rIns="0" bIns="0" rtlCol="0" anchor="ctr" anchorCtr="0">
              <a:noAutofit/>
            </a:bodyPr>
            <a:lstStyle/>
            <a:p>
              <a:pPr>
                <a:lnSpc>
                  <a:spcPct val="150000"/>
                </a:lnSpc>
              </a:pPr>
              <a:endParaRPr lang="en-US" sz="3600" dirty="0">
                <a:solidFill>
                  <a:sysClr val="windowText" lastClr="000000"/>
                </a:solidFill>
                <a:cs typeface="+mn-ea"/>
                <a:sym typeface="+mn-lt"/>
              </a:endParaRPr>
            </a:p>
          </p:txBody>
        </p:sp>
      </p:grpSp>
      <p:sp>
        <p:nvSpPr>
          <p:cNvPr id="51"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b="1" dirty="0"/>
              <a:t>剪绳子问题</a:t>
            </a:r>
            <a:endParaRPr lang="en-GB" altLang="zh-CN" sz="1800" dirty="0">
              <a:solidFill>
                <a:srgbClr val="778495"/>
              </a:solidFill>
              <a:latin typeface="+mn-lt"/>
              <a:ea typeface="+mn-ea"/>
              <a:cs typeface="+mn-ea"/>
              <a:sym typeface="+mn-lt"/>
            </a:endParaRPr>
          </a:p>
        </p:txBody>
      </p:sp>
    </p:spTree>
    <p:extLst>
      <p:ext uri="{BB962C8B-B14F-4D97-AF65-F5344CB8AC3E}">
        <p14:creationId xmlns:p14="http://schemas.microsoft.com/office/powerpoint/2010/main" val="41142385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6239428-6DE5-47B8-8FA1-B59F7BD52151}"/>
              </a:ext>
            </a:extLst>
          </p:cNvPr>
          <p:cNvGrpSpPr/>
          <p:nvPr/>
        </p:nvGrpSpPr>
        <p:grpSpPr>
          <a:xfrm>
            <a:off x="899592" y="525623"/>
            <a:ext cx="6719231" cy="3448650"/>
            <a:chOff x="880216" y="1536733"/>
            <a:chExt cx="8043251" cy="3923701"/>
          </a:xfrm>
        </p:grpSpPr>
        <p:sp>
          <p:nvSpPr>
            <p:cNvPr id="19" name="TextBox 32">
              <a:extLst>
                <a:ext uri="{FF2B5EF4-FFF2-40B4-BE49-F238E27FC236}">
                  <a16:creationId xmlns:a16="http://schemas.microsoft.com/office/drawing/2014/main" id="{DD81A2FE-2889-4DA9-BCBF-4D3CA66CC61E}"/>
                </a:ext>
              </a:extLst>
            </p:cNvPr>
            <p:cNvSpPr txBox="1"/>
            <p:nvPr/>
          </p:nvSpPr>
          <p:spPr>
            <a:xfrm>
              <a:off x="880216" y="1536733"/>
              <a:ext cx="8043251" cy="3581425"/>
            </a:xfrm>
            <a:prstGeom prst="rect">
              <a:avLst/>
            </a:prstGeom>
            <a:noFill/>
          </p:spPr>
          <p:txBody>
            <a:bodyPr wrap="square" lIns="144000" tIns="0" rIns="0" bIns="0" rtlCol="0" anchor="ctr" anchorCtr="0">
              <a:noAutofit/>
            </a:bodyPr>
            <a:lstStyle/>
            <a:p>
              <a:pPr>
                <a:lnSpc>
                  <a:spcPct val="150000"/>
                </a:lnSpc>
              </a:pPr>
              <a:r>
                <a:rPr lang="zh-CN" altLang="en-US" sz="1400" b="1" dirty="0">
                  <a:solidFill>
                    <a:schemeClr val="accent1"/>
                  </a:solidFill>
                  <a:cs typeface="+mn-ea"/>
                  <a:sym typeface="+mn-lt"/>
                </a:rPr>
                <a:t>绳子长度</a:t>
              </a:r>
              <a:r>
                <a:rPr lang="en-US" altLang="zh-CN" sz="1400" b="1" dirty="0">
                  <a:solidFill>
                    <a:schemeClr val="accent1"/>
                  </a:solidFill>
                  <a:cs typeface="+mn-ea"/>
                  <a:sym typeface="+mn-lt"/>
                </a:rPr>
                <a:t>&gt;=5</a:t>
              </a:r>
              <a:r>
                <a:rPr lang="zh-CN" altLang="en-US" sz="1400" b="1" dirty="0">
                  <a:solidFill>
                    <a:schemeClr val="accent1"/>
                  </a:solidFill>
                  <a:cs typeface="+mn-ea"/>
                  <a:sym typeface="+mn-lt"/>
                </a:rPr>
                <a:t>时尽可能多的去剪长度为</a:t>
              </a:r>
              <a:r>
                <a:rPr lang="en-US" altLang="zh-CN" sz="1400" b="1" dirty="0">
                  <a:solidFill>
                    <a:schemeClr val="accent1"/>
                  </a:solidFill>
                  <a:cs typeface="+mn-ea"/>
                  <a:sym typeface="+mn-lt"/>
                </a:rPr>
                <a:t>3</a:t>
              </a:r>
              <a:r>
                <a:rPr lang="zh-CN" altLang="en-US" sz="1400" b="1" dirty="0">
                  <a:solidFill>
                    <a:schemeClr val="accent1"/>
                  </a:solidFill>
                  <a:cs typeface="+mn-ea"/>
                  <a:sym typeface="+mn-lt"/>
                </a:rPr>
                <a:t>的绳子，当剩下绳子长度等于</a:t>
              </a:r>
              <a:r>
                <a:rPr lang="en-US" altLang="zh-CN" sz="1400" b="1" dirty="0">
                  <a:solidFill>
                    <a:schemeClr val="accent1"/>
                  </a:solidFill>
                  <a:cs typeface="+mn-ea"/>
                  <a:sym typeface="+mn-lt"/>
                </a:rPr>
                <a:t>4</a:t>
              </a:r>
              <a:r>
                <a:rPr lang="zh-CN" altLang="en-US" sz="1400" b="1" dirty="0">
                  <a:solidFill>
                    <a:schemeClr val="accent1"/>
                  </a:solidFill>
                  <a:cs typeface="+mn-ea"/>
                  <a:sym typeface="+mn-lt"/>
                </a:rPr>
                <a:t>时剪成</a:t>
              </a:r>
              <a:r>
                <a:rPr lang="en-US" altLang="zh-CN" sz="1400" b="1" dirty="0">
                  <a:solidFill>
                    <a:schemeClr val="accent1"/>
                  </a:solidFill>
                  <a:cs typeface="+mn-ea"/>
                  <a:sym typeface="+mn-lt"/>
                </a:rPr>
                <a:t>2</a:t>
              </a:r>
              <a:r>
                <a:rPr lang="zh-CN" altLang="en-US" sz="1400" b="1" dirty="0">
                  <a:solidFill>
                    <a:schemeClr val="accent1"/>
                  </a:solidFill>
                  <a:cs typeface="+mn-ea"/>
                  <a:sym typeface="+mn-lt"/>
                </a:rPr>
                <a:t>段绳子长度为</a:t>
              </a:r>
              <a:r>
                <a:rPr lang="en-US" altLang="zh-CN" sz="1400" b="1" dirty="0">
                  <a:solidFill>
                    <a:schemeClr val="accent1"/>
                  </a:solidFill>
                  <a:cs typeface="+mn-ea"/>
                  <a:sym typeface="+mn-lt"/>
                </a:rPr>
                <a:t>2</a:t>
              </a:r>
              <a:r>
                <a:rPr lang="zh-CN" altLang="en-US" sz="1400" b="1" dirty="0">
                  <a:solidFill>
                    <a:schemeClr val="accent1"/>
                  </a:solidFill>
                  <a:cs typeface="+mn-ea"/>
                  <a:sym typeface="+mn-lt"/>
                </a:rPr>
                <a:t>。</a:t>
              </a:r>
            </a:p>
            <a:p>
              <a:pPr>
                <a:lnSpc>
                  <a:spcPct val="150000"/>
                </a:lnSpc>
              </a:pPr>
              <a:r>
                <a:rPr lang="zh-CN" altLang="en-US" sz="1400" b="1" dirty="0">
                  <a:solidFill>
                    <a:schemeClr val="accent1"/>
                  </a:solidFill>
                  <a:cs typeface="+mn-ea"/>
                  <a:sym typeface="+mn-lt"/>
                </a:rPr>
                <a:t>为什么这样的贪婪选择能得到最优解？</a:t>
              </a:r>
            </a:p>
            <a:p>
              <a:pPr>
                <a:lnSpc>
                  <a:spcPct val="150000"/>
                </a:lnSpc>
              </a:pPr>
              <a:r>
                <a:rPr lang="zh-CN" altLang="en-US" sz="1400" b="1" dirty="0">
                  <a:solidFill>
                    <a:schemeClr val="accent1"/>
                  </a:solidFill>
                  <a:cs typeface="+mn-ea"/>
                  <a:sym typeface="+mn-lt"/>
                </a:rPr>
                <a:t>需要用数学公式去证明贪婪法是正确的。</a:t>
              </a:r>
            </a:p>
            <a:p>
              <a:pPr>
                <a:lnSpc>
                  <a:spcPct val="150000"/>
                </a:lnSpc>
              </a:pPr>
              <a:r>
                <a:rPr lang="zh-CN" altLang="en-US" sz="1400" b="1" dirty="0">
                  <a:solidFill>
                    <a:schemeClr val="accent1"/>
                  </a:solidFill>
                  <a:cs typeface="+mn-ea"/>
                  <a:sym typeface="+mn-lt"/>
                </a:rPr>
                <a:t>当</a:t>
              </a:r>
              <a:r>
                <a:rPr lang="en-US" altLang="zh-CN" sz="1400" b="1" dirty="0">
                  <a:solidFill>
                    <a:schemeClr val="accent1"/>
                  </a:solidFill>
                  <a:cs typeface="+mn-ea"/>
                  <a:sym typeface="+mn-lt"/>
                </a:rPr>
                <a:t>n&gt;=5</a:t>
              </a:r>
              <a:r>
                <a:rPr lang="zh-CN" altLang="en-US" sz="1400" b="1" dirty="0">
                  <a:solidFill>
                    <a:schemeClr val="accent1"/>
                  </a:solidFill>
                  <a:cs typeface="+mn-ea"/>
                  <a:sym typeface="+mn-lt"/>
                </a:rPr>
                <a:t>时</a:t>
              </a:r>
            </a:p>
            <a:p>
              <a:pPr>
                <a:lnSpc>
                  <a:spcPct val="150000"/>
                </a:lnSpc>
              </a:pPr>
              <a:r>
                <a:rPr lang="en-US" altLang="zh-CN" sz="1400" b="1" dirty="0">
                  <a:solidFill>
                    <a:schemeClr val="accent1"/>
                  </a:solidFill>
                  <a:cs typeface="+mn-ea"/>
                  <a:sym typeface="+mn-lt"/>
                </a:rPr>
                <a:t>2*(n-2)&gt;n </a:t>
              </a:r>
              <a:r>
                <a:rPr lang="zh-CN" altLang="en-US" sz="1400" b="1" dirty="0">
                  <a:solidFill>
                    <a:schemeClr val="accent1"/>
                  </a:solidFill>
                  <a:cs typeface="+mn-ea"/>
                  <a:sym typeface="+mn-lt"/>
                </a:rPr>
                <a:t>成立， </a:t>
              </a:r>
              <a:r>
                <a:rPr lang="en-US" altLang="zh-CN" sz="1400" b="1" dirty="0">
                  <a:solidFill>
                    <a:schemeClr val="accent1"/>
                  </a:solidFill>
                  <a:cs typeface="+mn-ea"/>
                  <a:sym typeface="+mn-lt"/>
                </a:rPr>
                <a:t>3 * (n-3)&gt;=2*(n-2)</a:t>
              </a:r>
              <a:r>
                <a:rPr lang="zh-CN" altLang="en-US" sz="1400" b="1" dirty="0">
                  <a:solidFill>
                    <a:schemeClr val="accent1"/>
                  </a:solidFill>
                  <a:cs typeface="+mn-ea"/>
                  <a:sym typeface="+mn-lt"/>
                </a:rPr>
                <a:t>成立</a:t>
              </a:r>
            </a:p>
          </p:txBody>
        </p:sp>
        <p:sp>
          <p:nvSpPr>
            <p:cNvPr id="26" name="TextBox 39">
              <a:extLst>
                <a:ext uri="{FF2B5EF4-FFF2-40B4-BE49-F238E27FC236}">
                  <a16:creationId xmlns:a16="http://schemas.microsoft.com/office/drawing/2014/main" id="{4159F2E9-D8AA-46CF-B7C3-4906CED908D9}"/>
                </a:ext>
              </a:extLst>
            </p:cNvPr>
            <p:cNvSpPr txBox="1"/>
            <p:nvPr/>
          </p:nvSpPr>
          <p:spPr>
            <a:xfrm>
              <a:off x="2776553" y="3579828"/>
              <a:ext cx="4509169" cy="1880606"/>
            </a:xfrm>
            <a:prstGeom prst="rect">
              <a:avLst/>
            </a:prstGeom>
            <a:noFill/>
          </p:spPr>
          <p:txBody>
            <a:bodyPr wrap="square" lIns="144000" tIns="0" rIns="0" bIns="0" rtlCol="0" anchor="ctr" anchorCtr="0">
              <a:noAutofit/>
            </a:bodyPr>
            <a:lstStyle/>
            <a:p>
              <a:pPr>
                <a:lnSpc>
                  <a:spcPct val="150000"/>
                </a:lnSpc>
              </a:pPr>
              <a:endParaRPr lang="en-US" sz="3600" dirty="0">
                <a:solidFill>
                  <a:sysClr val="windowText" lastClr="000000"/>
                </a:solidFill>
                <a:cs typeface="+mn-ea"/>
                <a:sym typeface="+mn-lt"/>
              </a:endParaRPr>
            </a:p>
          </p:txBody>
        </p:sp>
      </p:grpSp>
      <p:sp>
        <p:nvSpPr>
          <p:cNvPr id="51"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b="1" dirty="0"/>
              <a:t>剪绳子问题</a:t>
            </a:r>
            <a:endParaRPr lang="en-GB" altLang="zh-CN" sz="1800" dirty="0">
              <a:solidFill>
                <a:srgbClr val="778495"/>
              </a:solidFill>
              <a:latin typeface="+mn-lt"/>
              <a:ea typeface="+mn-ea"/>
              <a:cs typeface="+mn-ea"/>
              <a:sym typeface="+mn-lt"/>
            </a:endParaRPr>
          </a:p>
        </p:txBody>
      </p:sp>
    </p:spTree>
    <p:extLst>
      <p:ext uri="{BB962C8B-B14F-4D97-AF65-F5344CB8AC3E}">
        <p14:creationId xmlns:p14="http://schemas.microsoft.com/office/powerpoint/2010/main" val="68712460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457200"/>
            <a:ext cx="6447501" cy="678976"/>
          </a:xfrm>
        </p:spPr>
        <p:txBody>
          <a:bodyPr/>
          <a:lstStyle/>
          <a:p>
            <a:r>
              <a:rPr lang="zh-CN" altLang="en-US" dirty="0"/>
              <a:t>纸牌问题</a:t>
            </a:r>
          </a:p>
        </p:txBody>
      </p:sp>
      <p:sp>
        <p:nvSpPr>
          <p:cNvPr id="3" name="内容占位符 2"/>
          <p:cNvSpPr>
            <a:spLocks noGrp="1"/>
          </p:cNvSpPr>
          <p:nvPr>
            <p:ph idx="1"/>
          </p:nvPr>
        </p:nvSpPr>
        <p:spPr>
          <a:xfrm>
            <a:off x="508000" y="1303132"/>
            <a:ext cx="6749197" cy="2910580"/>
          </a:xfrm>
        </p:spPr>
        <p:txBody>
          <a:bodyPr>
            <a:noAutofit/>
          </a:bodyPr>
          <a:lstStyle/>
          <a:p>
            <a:r>
              <a:rPr lang="zh-CN" altLang="en-US" sz="2100" dirty="0"/>
              <a:t>有</a:t>
            </a:r>
            <a:r>
              <a:rPr lang="en-US" altLang="zh-CN" sz="2100" dirty="0"/>
              <a:t>N</a:t>
            </a:r>
            <a:r>
              <a:rPr lang="zh-CN" altLang="en-US" sz="2100" dirty="0"/>
              <a:t>堆纸牌，编号分别为</a:t>
            </a:r>
            <a:r>
              <a:rPr lang="en-US" altLang="zh-CN" sz="2100" dirty="0"/>
              <a:t>1</a:t>
            </a:r>
            <a:r>
              <a:rPr lang="zh-CN" altLang="en-US" sz="2100" dirty="0"/>
              <a:t>，</a:t>
            </a:r>
            <a:r>
              <a:rPr lang="en-US" altLang="zh-CN" sz="2100" dirty="0"/>
              <a:t>2</a:t>
            </a:r>
            <a:r>
              <a:rPr lang="zh-CN" altLang="en-US" sz="2100" dirty="0"/>
              <a:t>，</a:t>
            </a:r>
            <a:r>
              <a:rPr lang="en-US" altLang="zh-CN" sz="2100" dirty="0"/>
              <a:t>…</a:t>
            </a:r>
            <a:r>
              <a:rPr lang="zh-CN" altLang="en-US" sz="2100" dirty="0"/>
              <a:t>，</a:t>
            </a:r>
            <a:r>
              <a:rPr lang="en-US" altLang="zh-CN" sz="2100" dirty="0"/>
              <a:t>n</a:t>
            </a:r>
            <a:r>
              <a:rPr lang="zh-CN" altLang="en-US" sz="2100" dirty="0"/>
              <a:t>。每堆上有若干张</a:t>
            </a:r>
            <a:r>
              <a:rPr lang="en-US" altLang="zh-CN" sz="2100" dirty="0"/>
              <a:t>,</a:t>
            </a:r>
            <a:r>
              <a:rPr lang="zh-CN" altLang="en-US" sz="2100" dirty="0"/>
              <a:t>但纸牌总数必为</a:t>
            </a:r>
            <a:r>
              <a:rPr lang="en-US" altLang="zh-CN" sz="2100" dirty="0"/>
              <a:t>n</a:t>
            </a:r>
            <a:r>
              <a:rPr lang="zh-CN" altLang="en-US" sz="2100" dirty="0"/>
              <a:t>的倍数</a:t>
            </a:r>
            <a:r>
              <a:rPr lang="en-US" altLang="zh-CN" sz="2100" dirty="0"/>
              <a:t>.</a:t>
            </a:r>
            <a:r>
              <a:rPr lang="zh-CN" altLang="en-US" sz="2100" dirty="0"/>
              <a:t>可以在任一堆上取若干张纸牌</a:t>
            </a:r>
            <a:r>
              <a:rPr lang="en-US" altLang="zh-CN" sz="2100" dirty="0"/>
              <a:t>,</a:t>
            </a:r>
            <a:r>
              <a:rPr lang="zh-CN" altLang="en-US" sz="2100" dirty="0"/>
              <a:t>然后移动。移牌的规则为：在编号为</a:t>
            </a:r>
            <a:r>
              <a:rPr lang="en-US" altLang="zh-CN" sz="2100" dirty="0"/>
              <a:t>1</a:t>
            </a:r>
            <a:r>
              <a:rPr lang="zh-CN" altLang="en-US" sz="2100" dirty="0"/>
              <a:t>上取的纸牌，只能移到编号为</a:t>
            </a:r>
            <a:r>
              <a:rPr lang="en-US" altLang="zh-CN" sz="2100" dirty="0"/>
              <a:t>2</a:t>
            </a:r>
            <a:r>
              <a:rPr lang="zh-CN" altLang="en-US" sz="2100" dirty="0"/>
              <a:t>的堆上；在编号为</a:t>
            </a:r>
            <a:r>
              <a:rPr lang="en-US" altLang="zh-CN" sz="2100" dirty="0"/>
              <a:t>n</a:t>
            </a:r>
            <a:r>
              <a:rPr lang="zh-CN" altLang="en-US" sz="2100" dirty="0"/>
              <a:t>的堆上取的纸牌，只能移到编号为</a:t>
            </a:r>
            <a:r>
              <a:rPr lang="en-US" altLang="zh-CN" sz="2100" dirty="0"/>
              <a:t>n-1</a:t>
            </a:r>
            <a:r>
              <a:rPr lang="zh-CN" altLang="en-US" sz="2100" dirty="0"/>
              <a:t>的堆上；其他堆上取的纸牌，可以移到相邻左边或右边的堆上。现在要求找出一种移动方法，移动最少的纸牌数使每堆上纸牌数都一样多。（保证最后能够做到每组纸牌数目相同）</a:t>
            </a:r>
          </a:p>
        </p:txBody>
      </p:sp>
    </p:spTree>
    <p:extLst>
      <p:ext uri="{BB962C8B-B14F-4D97-AF65-F5344CB8AC3E}">
        <p14:creationId xmlns:p14="http://schemas.microsoft.com/office/powerpoint/2010/main" val="133549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457201"/>
            <a:ext cx="6447501" cy="597089"/>
          </a:xfrm>
        </p:spPr>
        <p:txBody>
          <a:bodyPr/>
          <a:lstStyle/>
          <a:p>
            <a:r>
              <a:rPr lang="en-US" altLang="zh-CN" dirty="0"/>
              <a:t>Global Minimize Strategy</a:t>
            </a:r>
            <a:endParaRPr lang="zh-CN" altLang="en-US" dirty="0"/>
          </a:p>
        </p:txBody>
      </p:sp>
      <p:sp>
        <p:nvSpPr>
          <p:cNvPr id="3" name="内容占位符 2"/>
          <p:cNvSpPr>
            <a:spLocks noGrp="1"/>
          </p:cNvSpPr>
          <p:nvPr>
            <p:ph idx="1"/>
          </p:nvPr>
        </p:nvSpPr>
        <p:spPr>
          <a:xfrm>
            <a:off x="508001" y="1166884"/>
            <a:ext cx="6447501" cy="3364138"/>
          </a:xfrm>
        </p:spPr>
        <p:txBody>
          <a:bodyPr>
            <a:normAutofit/>
          </a:bodyPr>
          <a:lstStyle/>
          <a:p>
            <a:r>
              <a:rPr lang="zh-CN" altLang="en-US" sz="2100" dirty="0"/>
              <a:t>贪心算法中的整体最小化策略</a:t>
            </a:r>
            <a:endParaRPr lang="en-US" altLang="zh-CN" sz="2100" dirty="0"/>
          </a:p>
          <a:p>
            <a:r>
              <a:rPr lang="zh-CN" altLang="en-US" sz="2100" dirty="0"/>
              <a:t>各扫门前雪</a:t>
            </a:r>
            <a:endParaRPr lang="en-US" altLang="zh-CN" sz="2100" dirty="0"/>
          </a:p>
          <a:p>
            <a:r>
              <a:rPr lang="zh-CN" altLang="en-US" sz="2100" dirty="0"/>
              <a:t>顺序处理每个位置达到目标状态需要的操作</a:t>
            </a:r>
          </a:p>
        </p:txBody>
      </p:sp>
    </p:spTree>
    <p:extLst>
      <p:ext uri="{BB962C8B-B14F-4D97-AF65-F5344CB8AC3E}">
        <p14:creationId xmlns:p14="http://schemas.microsoft.com/office/powerpoint/2010/main" val="20712063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22477D"/>
      </a:accent1>
      <a:accent2>
        <a:srgbClr val="A5A5A5"/>
      </a:accent2>
      <a:accent3>
        <a:srgbClr val="22477D"/>
      </a:accent3>
      <a:accent4>
        <a:srgbClr val="A5A5A5"/>
      </a:accent4>
      <a:accent5>
        <a:srgbClr val="24467D"/>
      </a:accent5>
      <a:accent6>
        <a:srgbClr val="A5A5A5"/>
      </a:accent6>
      <a:hlink>
        <a:srgbClr val="22477D"/>
      </a:hlink>
      <a:folHlink>
        <a:srgbClr val="A5A5A5"/>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22477D"/>
    </a:accent1>
    <a:accent2>
      <a:srgbClr val="A5A5A5"/>
    </a:accent2>
    <a:accent3>
      <a:srgbClr val="22477D"/>
    </a:accent3>
    <a:accent4>
      <a:srgbClr val="A5A5A5"/>
    </a:accent4>
    <a:accent5>
      <a:srgbClr val="24467D"/>
    </a:accent5>
    <a:accent6>
      <a:srgbClr val="A5A5A5"/>
    </a:accent6>
    <a:hlink>
      <a:srgbClr val="22477D"/>
    </a:hlink>
    <a:folHlink>
      <a:srgbClr val="A5A5A5"/>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22477D"/>
    </a:accent1>
    <a:accent2>
      <a:srgbClr val="A5A5A5"/>
    </a:accent2>
    <a:accent3>
      <a:srgbClr val="22477D"/>
    </a:accent3>
    <a:accent4>
      <a:srgbClr val="A5A5A5"/>
    </a:accent4>
    <a:accent5>
      <a:srgbClr val="24467D"/>
    </a:accent5>
    <a:accent6>
      <a:srgbClr val="A5A5A5"/>
    </a:accent6>
    <a:hlink>
      <a:srgbClr val="22477D"/>
    </a:hlink>
    <a:folHlink>
      <a:srgbClr val="A5A5A5"/>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22477D"/>
    </a:accent1>
    <a:accent2>
      <a:srgbClr val="A5A5A5"/>
    </a:accent2>
    <a:accent3>
      <a:srgbClr val="22477D"/>
    </a:accent3>
    <a:accent4>
      <a:srgbClr val="A5A5A5"/>
    </a:accent4>
    <a:accent5>
      <a:srgbClr val="24467D"/>
    </a:accent5>
    <a:accent6>
      <a:srgbClr val="A5A5A5"/>
    </a:accent6>
    <a:hlink>
      <a:srgbClr val="22477D"/>
    </a:hlink>
    <a:folHlink>
      <a:srgbClr val="A5A5A5"/>
    </a:folHlink>
  </a:clrScheme>
</a:themeOverride>
</file>

<file path=ppt/theme/themeOverride4.xml><?xml version="1.0" encoding="utf-8"?>
<a:themeOverride xmlns:a="http://schemas.openxmlformats.org/drawingml/2006/main">
  <a:clrScheme name="自定义 237">
    <a:dk1>
      <a:srgbClr val="000000"/>
    </a:dk1>
    <a:lt1>
      <a:srgbClr val="FFFFFF"/>
    </a:lt1>
    <a:dk2>
      <a:srgbClr val="778495"/>
    </a:dk2>
    <a:lt2>
      <a:srgbClr val="F0F0F0"/>
    </a:lt2>
    <a:accent1>
      <a:srgbClr val="22477D"/>
    </a:accent1>
    <a:accent2>
      <a:srgbClr val="A5A5A5"/>
    </a:accent2>
    <a:accent3>
      <a:srgbClr val="22477D"/>
    </a:accent3>
    <a:accent4>
      <a:srgbClr val="A5A5A5"/>
    </a:accent4>
    <a:accent5>
      <a:srgbClr val="24467D"/>
    </a:accent5>
    <a:accent6>
      <a:srgbClr val="A5A5A5"/>
    </a:accent6>
    <a:hlink>
      <a:srgbClr val="22477D"/>
    </a:hlink>
    <a:folHlink>
      <a:srgbClr val="A5A5A5"/>
    </a:folHlink>
  </a:clrScheme>
</a:themeOverride>
</file>

<file path=docProps/app.xml><?xml version="1.0" encoding="utf-8"?>
<Properties xmlns="http://schemas.openxmlformats.org/officeDocument/2006/extended-properties" xmlns:vt="http://schemas.openxmlformats.org/officeDocument/2006/docPropsVTypes">
  <TotalTime>3217</TotalTime>
  <Words>2501</Words>
  <Application>Microsoft Office PowerPoint</Application>
  <PresentationFormat>全屏显示(16:9)</PresentationFormat>
  <Paragraphs>185</Paragraphs>
  <Slides>41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U.S. 101</vt:lpstr>
      <vt:lpstr>微软雅黑</vt:lpstr>
      <vt:lpstr>Arial</vt:lpstr>
      <vt:lpstr>Calibri</vt:lpstr>
      <vt:lpstr>Cambria Math</vt:lpstr>
      <vt:lpstr>Wingdings 3</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纸牌问题</vt:lpstr>
      <vt:lpstr>Global Minimize Strategy</vt:lpstr>
      <vt:lpstr>Solution</vt:lpstr>
      <vt:lpstr>Solution</vt:lpstr>
      <vt:lpstr>Example</vt:lpstr>
      <vt:lpstr>Example</vt:lpstr>
      <vt:lpstr>最大整数</vt:lpstr>
      <vt:lpstr>PowerPoint 演示文稿</vt:lpstr>
      <vt:lpstr>Noip2012 国王游戏</vt:lpstr>
      <vt:lpstr>题意简化</vt:lpstr>
      <vt:lpstr>Johnson Law</vt:lpstr>
      <vt:lpstr>Johnson Law</vt:lpstr>
      <vt:lpstr>叠罗汉问题</vt:lpstr>
      <vt:lpstr>题意简化</vt:lpstr>
      <vt:lpstr>Johnson Law</vt:lpstr>
      <vt:lpstr>Johnson Law</vt:lpstr>
      <vt:lpstr>动态转移方程：f[i]=f[i-1]+f[i-2]</vt:lpstr>
      <vt:lpstr>最长上升子序列问题</vt:lpstr>
      <vt:lpstr>PowerPoint 演示文稿</vt:lpstr>
      <vt:lpstr>合唱队形</vt:lpstr>
      <vt:lpstr>PowerPoint 演示文稿</vt:lpstr>
      <vt:lpstr>最大子段和问题</vt:lpstr>
      <vt:lpstr>PowerPoint 演示文稿</vt:lpstr>
      <vt:lpstr>最长公共子序列问题</vt:lpstr>
      <vt:lpstr>PowerPoint 演示文稿</vt:lpstr>
      <vt:lpstr>0-1 背包问题</vt:lpstr>
      <vt:lpstr>PowerPoint 演示文稿</vt:lpstr>
      <vt:lpstr>摆花</vt:lpstr>
      <vt:lpstr>PowerPoint 演示文稿</vt:lpstr>
      <vt:lpstr>概率类背包问题 </vt:lpstr>
      <vt:lpstr>PowerPoint 演示文稿</vt:lpstr>
      <vt:lpstr>PowerPoint 演示文稿</vt:lpstr>
      <vt:lpstr>石子合并（区间DP）</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Rock Wjh</cp:lastModifiedBy>
  <cp:revision>251</cp:revision>
  <dcterms:created xsi:type="dcterms:W3CDTF">2015-12-11T17:46:17Z</dcterms:created>
  <dcterms:modified xsi:type="dcterms:W3CDTF">2018-12-21T11:45:30Z</dcterms:modified>
</cp:coreProperties>
</file>