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5"/>
  </p:handoutMasterIdLst>
  <p:sldIdLst>
    <p:sldId id="256" r:id="rId3"/>
    <p:sldId id="693" r:id="rId5"/>
    <p:sldId id="696" r:id="rId6"/>
    <p:sldId id="697" r:id="rId7"/>
    <p:sldId id="698" r:id="rId8"/>
    <p:sldId id="699" r:id="rId9"/>
    <p:sldId id="709" r:id="rId10"/>
    <p:sldId id="702" r:id="rId11"/>
    <p:sldId id="705" r:id="rId12"/>
    <p:sldId id="704" r:id="rId13"/>
    <p:sldId id="708" r:id="rId14"/>
    <p:sldId id="710" r:id="rId15"/>
    <p:sldId id="711" r:id="rId16"/>
    <p:sldId id="713" r:id="rId17"/>
    <p:sldId id="714" r:id="rId18"/>
    <p:sldId id="715" r:id="rId19"/>
    <p:sldId id="716" r:id="rId20"/>
    <p:sldId id="717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26" r:id="rId30"/>
    <p:sldId id="727" r:id="rId31"/>
    <p:sldId id="730" r:id="rId32"/>
    <p:sldId id="731" r:id="rId33"/>
    <p:sldId id="732" r:id="rId34"/>
    <p:sldId id="734" r:id="rId35"/>
    <p:sldId id="787" r:id="rId36"/>
    <p:sldId id="735" r:id="rId37"/>
    <p:sldId id="736" r:id="rId38"/>
    <p:sldId id="738" r:id="rId39"/>
    <p:sldId id="739" r:id="rId40"/>
    <p:sldId id="740" r:id="rId41"/>
    <p:sldId id="742" r:id="rId42"/>
    <p:sldId id="744" r:id="rId43"/>
    <p:sldId id="745" r:id="rId44"/>
    <p:sldId id="746" r:id="rId45"/>
    <p:sldId id="751" r:id="rId46"/>
    <p:sldId id="747" r:id="rId47"/>
    <p:sldId id="748" r:id="rId48"/>
    <p:sldId id="749" r:id="rId49"/>
    <p:sldId id="750" r:id="rId50"/>
    <p:sldId id="752" r:id="rId51"/>
    <p:sldId id="753" r:id="rId52"/>
    <p:sldId id="754" r:id="rId53"/>
    <p:sldId id="869" r:id="rId54"/>
    <p:sldId id="755" r:id="rId55"/>
    <p:sldId id="756" r:id="rId56"/>
    <p:sldId id="757" r:id="rId57"/>
    <p:sldId id="790" r:id="rId58"/>
    <p:sldId id="794" r:id="rId59"/>
    <p:sldId id="765" r:id="rId60"/>
    <p:sldId id="766" r:id="rId61"/>
    <p:sldId id="767" r:id="rId62"/>
    <p:sldId id="768" r:id="rId63"/>
    <p:sldId id="769" r:id="rId64"/>
    <p:sldId id="772" r:id="rId65"/>
    <p:sldId id="773" r:id="rId66"/>
    <p:sldId id="770" r:id="rId67"/>
    <p:sldId id="771" r:id="rId68"/>
    <p:sldId id="785" r:id="rId69"/>
    <p:sldId id="775" r:id="rId70"/>
    <p:sldId id="776" r:id="rId71"/>
    <p:sldId id="777" r:id="rId72"/>
    <p:sldId id="778" r:id="rId73"/>
    <p:sldId id="779" r:id="rId74"/>
    <p:sldId id="780" r:id="rId75"/>
    <p:sldId id="880" r:id="rId76"/>
    <p:sldId id="881" r:id="rId77"/>
    <p:sldId id="882" r:id="rId78"/>
    <p:sldId id="883" r:id="rId79"/>
    <p:sldId id="617" r:id="rId80"/>
    <p:sldId id="651" r:id="rId81"/>
    <p:sldId id="799" r:id="rId82"/>
    <p:sldId id="800" r:id="rId83"/>
    <p:sldId id="801" r:id="rId84"/>
    <p:sldId id="802" r:id="rId85"/>
    <p:sldId id="803" r:id="rId86"/>
    <p:sldId id="804" r:id="rId87"/>
    <p:sldId id="805" r:id="rId88"/>
    <p:sldId id="656" r:id="rId89"/>
    <p:sldId id="657" r:id="rId90"/>
    <p:sldId id="660" r:id="rId91"/>
    <p:sldId id="661" r:id="rId92"/>
    <p:sldId id="844" r:id="rId93"/>
    <p:sldId id="662" r:id="rId94"/>
    <p:sldId id="663" r:id="rId95"/>
    <p:sldId id="665" r:id="rId96"/>
    <p:sldId id="666" r:id="rId97"/>
    <p:sldId id="664" r:id="rId98"/>
    <p:sldId id="667" r:id="rId99"/>
    <p:sldId id="842" r:id="rId100"/>
    <p:sldId id="843" r:id="rId101"/>
    <p:sldId id="845" r:id="rId102"/>
    <p:sldId id="846" r:id="rId103"/>
    <p:sldId id="673" r:id="rId104"/>
    <p:sldId id="674" r:id="rId105"/>
    <p:sldId id="672" r:id="rId106"/>
    <p:sldId id="670" r:id="rId107"/>
    <p:sldId id="848" r:id="rId108"/>
    <p:sldId id="847" r:id="rId109"/>
    <p:sldId id="862" r:id="rId110"/>
    <p:sldId id="669" r:id="rId111"/>
    <p:sldId id="668" r:id="rId112"/>
    <p:sldId id="675" r:id="rId113"/>
    <p:sldId id="676" r:id="rId114"/>
    <p:sldId id="677" r:id="rId115"/>
    <p:sldId id="678" r:id="rId116"/>
    <p:sldId id="680" r:id="rId117"/>
    <p:sldId id="679" r:id="rId118"/>
    <p:sldId id="864" r:id="rId119"/>
    <p:sldId id="865" r:id="rId120"/>
    <p:sldId id="866" r:id="rId121"/>
    <p:sldId id="867" r:id="rId122"/>
    <p:sldId id="683" r:id="rId123"/>
    <p:sldId id="806" r:id="rId124"/>
    <p:sldId id="863" r:id="rId125"/>
    <p:sldId id="884" r:id="rId126"/>
    <p:sldId id="885" r:id="rId127"/>
    <p:sldId id="886" r:id="rId128"/>
    <p:sldId id="887" r:id="rId129"/>
    <p:sldId id="888" r:id="rId130"/>
    <p:sldId id="889" r:id="rId131"/>
    <p:sldId id="890" r:id="rId132"/>
    <p:sldId id="870" r:id="rId133"/>
    <p:sldId id="871" r:id="rId13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33CC"/>
    <a:srgbClr val="FFFFCC"/>
    <a:srgbClr val="FFFF99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397"/>
    <p:restoredTop sz="70534"/>
  </p:normalViewPr>
  <p:slideViewPr>
    <p:cSldViewPr showGuides="1">
      <p:cViewPr varScale="1">
        <p:scale>
          <a:sx n="52" d="100"/>
          <a:sy n="52" d="100"/>
        </p:scale>
        <p:origin x="20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8" Type="http://schemas.openxmlformats.org/officeDocument/2006/relationships/tableStyles" Target="tableStyles.xml"/><Relationship Id="rId137" Type="http://schemas.openxmlformats.org/officeDocument/2006/relationships/viewProps" Target="viewProps.xml"/><Relationship Id="rId136" Type="http://schemas.openxmlformats.org/officeDocument/2006/relationships/presProps" Target="presProps.xml"/><Relationship Id="rId135" Type="http://schemas.openxmlformats.org/officeDocument/2006/relationships/handoutMaster" Target="handoutMasters/handoutMaster1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71A925-6D5F-4E2F-B732-4284166DD68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A5A7FF-657A-4DEA-8C44-33D6C9742FB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6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304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347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34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355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375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06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37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5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47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蕴含的</a:t>
            </a:r>
            <a:r>
              <a:rPr lang="en-US" altLang="zh-CN" dirty="0"/>
              <a:t>4</a:t>
            </a:r>
            <a:r>
              <a:rPr lang="zh-CN" altLang="en-US" dirty="0"/>
              <a:t>条性质也很容易证明。</a:t>
            </a:r>
            <a:endParaRPr lang="en-US" altLang="zh-CN" dirty="0"/>
          </a:p>
          <a:p>
            <a:pPr lvl="0"/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）若</a:t>
            </a:r>
            <a:r>
              <a:rPr lang="en-US" altLang="zh-CN" dirty="0">
                <a:sym typeface="Symbol" panose="05050102010706020507" pitchFamily="18" charset="2"/>
              </a:rPr>
              <a:t>AB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BC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AC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0"/>
            <a:r>
              <a:rPr lang="zh-CN" altLang="en-US" dirty="0">
                <a:sym typeface="Symbol" panose="05050102010706020507" pitchFamily="18" charset="2"/>
              </a:rPr>
              <a:t>证：若</a:t>
            </a:r>
            <a:r>
              <a:rPr lang="en-US" altLang="zh-CN" dirty="0">
                <a:sym typeface="Symbol" panose="05050102010706020507" pitchFamily="18" charset="2"/>
              </a:rPr>
              <a:t>AB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BC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AB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BC</a:t>
            </a:r>
            <a:r>
              <a:rPr lang="zh-CN" altLang="en-US" dirty="0">
                <a:sym typeface="Symbol" panose="05050102010706020507" pitchFamily="18" charset="2"/>
              </a:rPr>
              <a:t>成立，则</a:t>
            </a:r>
            <a:r>
              <a:rPr lang="en-US" altLang="zh-CN" dirty="0">
                <a:sym typeface="Symbol" panose="05050102010706020507" pitchFamily="18" charset="2"/>
              </a:rPr>
              <a:t>AC</a:t>
            </a:r>
            <a:r>
              <a:rPr lang="zh-CN" altLang="en-US" dirty="0">
                <a:sym typeface="Symbol" panose="05050102010706020507" pitchFamily="18" charset="2"/>
              </a:rPr>
              <a:t>成立（因为</a:t>
            </a:r>
            <a:r>
              <a:rPr lang="en-US" altLang="zh-CN" dirty="0">
                <a:sym typeface="Symbol" panose="05050102010706020507" pitchFamily="18" charset="2"/>
              </a:rPr>
              <a:t>(AB)(BC)  AC</a:t>
            </a:r>
            <a:r>
              <a:rPr lang="zh-CN" altLang="en-US" dirty="0">
                <a:sym typeface="Symbol" panose="05050102010706020507" pitchFamily="18" charset="2"/>
              </a:rPr>
              <a:t>），则</a:t>
            </a:r>
            <a:r>
              <a:rPr lang="en-US" altLang="zh-CN" dirty="0">
                <a:sym typeface="Symbol" panose="05050102010706020507" pitchFamily="18" charset="2"/>
              </a:rPr>
              <a:t>AC</a:t>
            </a:r>
            <a:r>
              <a:rPr lang="zh-CN" altLang="en-US" dirty="0">
                <a:sym typeface="Symbol" panose="05050102010706020507" pitchFamily="18" charset="2"/>
              </a:rPr>
              <a:t>成立。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0"/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）若</a:t>
            </a:r>
            <a:r>
              <a:rPr lang="en-US" altLang="zh-CN" dirty="0">
                <a:sym typeface="Symbol" panose="05050102010706020507" pitchFamily="18" charset="2"/>
              </a:rPr>
              <a:t>AB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AC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A(BC)</a:t>
            </a:r>
            <a:endParaRPr lang="en-US" altLang="zh-CN" dirty="0">
              <a:sym typeface="Symbol" panose="05050102010706020507" pitchFamily="18" charset="2"/>
            </a:endParaRPr>
          </a:p>
          <a:p>
            <a:pPr lvl="0"/>
            <a:r>
              <a:rPr lang="zh-CN" altLang="en-US" dirty="0">
                <a:sym typeface="Symbol" panose="05050102010706020507" pitchFamily="18" charset="2"/>
              </a:rPr>
              <a:t>证：若</a:t>
            </a:r>
            <a:r>
              <a:rPr lang="en-US" altLang="zh-CN" dirty="0">
                <a:sym typeface="Symbol" panose="05050102010706020507" pitchFamily="18" charset="2"/>
              </a:rPr>
              <a:t>AB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AC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AB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AC</a:t>
            </a:r>
            <a:r>
              <a:rPr lang="zh-CN" altLang="en-US" dirty="0">
                <a:sym typeface="Symbol" panose="05050102010706020507" pitchFamily="18" charset="2"/>
              </a:rPr>
              <a:t>成立，则</a:t>
            </a:r>
            <a:r>
              <a:rPr lang="en-US" altLang="zh-CN" dirty="0">
                <a:sym typeface="Symbol" panose="05050102010706020507" pitchFamily="18" charset="2"/>
              </a:rPr>
              <a:t>(AB)(AC)(AB)(AC)A(BC) A(BC)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A(BC)</a:t>
            </a:r>
            <a:r>
              <a:rPr lang="zh-CN" altLang="en-US" dirty="0">
                <a:sym typeface="Symbol" panose="05050102010706020507" pitchFamily="18" charset="2"/>
              </a:rPr>
              <a:t>成 立。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0"/>
            <a:r>
              <a:rPr lang="zh-CN" altLang="en-US" dirty="0">
                <a:sym typeface="Symbol" panose="05050102010706020507" pitchFamily="18" charset="2"/>
              </a:rPr>
              <a:t>不在累述。</a:t>
            </a:r>
            <a:endParaRPr lang="zh-CN" altLang="en-US" dirty="0"/>
          </a:p>
        </p:txBody>
      </p:sp>
      <p:sp>
        <p:nvSpPr>
          <p:cNvPr id="2498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  <a:ln/>
        </p:spPr>
      </p:sp>
      <p:sp>
        <p:nvSpPr>
          <p:cNvPr id="3994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6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39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42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buFont typeface="Wingdings" panose="05000000000000000000" pitchFamily="2" charset="2"/>
              <a:buChar char="•"/>
            </a:pPr>
            <a:endParaRPr lang="fr-FR" altLang="zh-CN" dirty="0">
              <a:solidFill>
                <a:srgbClr val="0033CC"/>
              </a:solidFill>
            </a:endParaRPr>
          </a:p>
          <a:p>
            <a:pPr lvl="0" eaLnBrk="1" hangingPunct="1">
              <a:buFont typeface="Wingdings" panose="05000000000000000000" pitchFamily="2" charset="2"/>
              <a:buChar char="•"/>
            </a:pPr>
            <a:endParaRPr lang="fr-FR" altLang="zh-CN" dirty="0">
              <a:solidFill>
                <a:srgbClr val="0033CC"/>
              </a:solidFill>
            </a:endParaRPr>
          </a:p>
          <a:p>
            <a:pPr lvl="0" eaLnBrk="1" hangingPunct="1">
              <a:buFont typeface="Wingdings" panose="05000000000000000000" pitchFamily="2" charset="2"/>
              <a:buChar char="•"/>
            </a:pPr>
            <a:endParaRPr lang="fr-FR" altLang="zh-CN" dirty="0">
              <a:solidFill>
                <a:srgbClr val="0033CC"/>
              </a:solidFill>
            </a:endParaRPr>
          </a:p>
          <a:p>
            <a:pPr lvl="0" eaLnBrk="1" hangingPunct="1">
              <a:buChar char="•"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62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83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03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44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85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05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26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46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87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49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69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90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10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31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51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72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392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13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33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46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52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56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76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597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17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38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58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7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69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72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4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6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78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0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2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4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6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88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904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92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94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96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98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0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27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48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68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088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094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29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504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709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191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211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2232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3D71BE-B7CD-4537-B48A-04D574FA0D3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31366F-A0E5-4F42-85C2-9F1F013D46A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D8BD2-F88E-4D04-B295-78323236ABB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788" y="6243638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00A545-0897-4E6D-A277-085ED9A67A3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br>
              <a:rPr lang="en-US" altLang="zh-CN" sz="5400" b="1" dirty="0">
                <a:latin typeface="+mj-lt"/>
                <a:ea typeface="+mj-ea"/>
                <a:cs typeface="+mj-cs"/>
              </a:rPr>
            </a:br>
            <a:r>
              <a:rPr lang="zh-CN" altLang="en-US" sz="5400" b="1" dirty="0">
                <a:latin typeface="+mj-lt"/>
                <a:ea typeface="+mj-ea"/>
                <a:cs typeface="+mj-cs"/>
              </a:rPr>
              <a:t>离 散 数 学</a:t>
            </a:r>
            <a:endParaRPr lang="zh-CN" alt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403350" y="3962400"/>
            <a:ext cx="6840538" cy="2058988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浙江工业大学计算机学院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</a:pPr>
            <a:r>
              <a:rPr lang="zh-CN" altLang="en-US" dirty="0">
                <a:latin typeface="+mn-lt"/>
                <a:ea typeface="+mn-ea"/>
                <a:cs typeface="+mn-cs"/>
              </a:rPr>
              <a:t>浙江工业大学软件学院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3A3324-ADA4-462A-AF49-00960573E58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命题的判断</a:t>
            </a:r>
            <a:endParaRPr lang="zh-CN" altLang="en-US" dirty="0"/>
          </a:p>
        </p:txBody>
      </p:sp>
      <p:sp>
        <p:nvSpPr>
          <p:cNvPr id="17414" name="Rectangle 3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4530725"/>
          </a:xfrm>
          <a:ln/>
        </p:spPr>
        <p:txBody>
          <a:bodyPr vert="horz" wrap="square" lIns="91440" tIns="45720" rIns="91440" bIns="45720" anchor="t"/>
          <a:p>
            <a:pPr indent="12700" eaLnBrk="1" hangingPunct="1">
              <a:buNone/>
            </a:pPr>
            <a:r>
              <a:rPr lang="zh-CN" altLang="en-US" sz="2600" dirty="0"/>
              <a:t>从上面的例子可以看出，判断一个语句是否是命题的关键是：  </a:t>
            </a:r>
            <a:r>
              <a:rPr lang="en-US" altLang="zh-CN" sz="2600" dirty="0"/>
              <a:t>(1)</a:t>
            </a:r>
            <a:r>
              <a:rPr lang="zh-CN" altLang="en-US" sz="2600" dirty="0"/>
              <a:t>语句必须是</a:t>
            </a:r>
            <a:r>
              <a:rPr lang="zh-CN" altLang="en-US" sz="2600" dirty="0">
                <a:solidFill>
                  <a:srgbClr val="FF0000"/>
                </a:solidFill>
              </a:rPr>
              <a:t>陈述句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indent="12700" eaLnBrk="1" hangingPunct="1">
              <a:buNone/>
            </a:pPr>
            <a:r>
              <a:rPr lang="en-US" altLang="zh-CN" sz="2600" dirty="0"/>
              <a:t>                (2)</a:t>
            </a:r>
            <a:r>
              <a:rPr lang="zh-CN" altLang="en-US" sz="2600" dirty="0"/>
              <a:t>陈述句必须具有</a:t>
            </a:r>
            <a:r>
              <a:rPr lang="zh-CN" altLang="en-US" sz="2600" dirty="0">
                <a:solidFill>
                  <a:srgbClr val="FF0000"/>
                </a:solidFill>
              </a:rPr>
              <a:t>唯一真值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indent="12700" eaLnBrk="1" hangingPunct="1">
              <a:buNone/>
            </a:pPr>
            <a:r>
              <a:rPr lang="zh-CN" altLang="en-US" sz="2600" dirty="0"/>
              <a:t>注意两点：</a:t>
            </a:r>
            <a:endParaRPr lang="zh-CN" altLang="en-US" sz="2600" dirty="0"/>
          </a:p>
          <a:p>
            <a:pPr indent="12700" eaLnBrk="1" hangingPunct="1">
              <a:buNone/>
            </a:pPr>
            <a:r>
              <a:rPr lang="zh-CN" altLang="en-US" sz="2600" dirty="0"/>
              <a:t>     ①一个陈述句在客观上能判断真假，而不</a:t>
            </a:r>
            <a:r>
              <a:rPr lang="zh-CN" altLang="en-US" sz="2600" b="1" dirty="0">
                <a:solidFill>
                  <a:srgbClr val="0070C0"/>
                </a:solidFill>
              </a:rPr>
              <a:t>受人的知识范围的限制</a:t>
            </a:r>
            <a:r>
              <a:rPr lang="zh-CN" altLang="en-US" sz="2600" dirty="0"/>
              <a:t>。如：火星上有生命。</a:t>
            </a:r>
            <a:endParaRPr lang="zh-CN" altLang="en-US" sz="2600" dirty="0"/>
          </a:p>
          <a:p>
            <a:pPr indent="12700" eaLnBrk="1" hangingPunct="1">
              <a:buNone/>
            </a:pPr>
            <a:r>
              <a:rPr lang="zh-CN" altLang="en-US" sz="2600" dirty="0"/>
              <a:t>     ②一个陈述句</a:t>
            </a:r>
            <a:r>
              <a:rPr lang="zh-CN" altLang="en-US" sz="2600" b="1" dirty="0">
                <a:solidFill>
                  <a:srgbClr val="0070C0"/>
                </a:solidFill>
              </a:rPr>
              <a:t>暂时不能确定真值</a:t>
            </a:r>
            <a:r>
              <a:rPr lang="zh-CN" altLang="en-US" sz="2600" dirty="0"/>
              <a:t>，但到了一定时候就可以确定。如：明天下雨。</a:t>
            </a:r>
            <a:endParaRPr lang="en-US" altLang="zh-CN" sz="2600" dirty="0"/>
          </a:p>
          <a:p>
            <a:pPr indent="12700" eaLnBrk="1" hangingPunct="1">
              <a:buNone/>
            </a:pPr>
            <a:r>
              <a:rPr lang="zh-CN" altLang="en-US" sz="2600" dirty="0"/>
              <a:t>以上两种情况与一个陈述句的</a:t>
            </a:r>
            <a:r>
              <a:rPr lang="zh-CN" altLang="en-US" sz="2600" dirty="0">
                <a:solidFill>
                  <a:srgbClr val="FF0000"/>
                </a:solidFill>
              </a:rPr>
              <a:t>真值不能唯一确定</a:t>
            </a:r>
            <a:r>
              <a:rPr lang="zh-CN" altLang="en-US" sz="2600" dirty="0"/>
              <a:t>是不同的。如：</a:t>
            </a:r>
            <a:r>
              <a:rPr lang="en-US" altLang="zh-CN" sz="2600" dirty="0"/>
              <a:t>1+101</a:t>
            </a:r>
            <a:r>
              <a:rPr lang="zh-CN" altLang="en-US" sz="2600" dirty="0"/>
              <a:t>＝</a:t>
            </a:r>
            <a:r>
              <a:rPr lang="en-US" altLang="zh-CN" sz="2600" dirty="0"/>
              <a:t>110</a:t>
            </a:r>
            <a:r>
              <a:rPr lang="zh-CN" altLang="en-US" sz="2600" dirty="0"/>
              <a:t>。如：</a:t>
            </a:r>
            <a:r>
              <a:rPr lang="en-US" altLang="zh-CN" sz="2600" dirty="0"/>
              <a:t>x+3=8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3BE822-24AC-4D5D-B52E-E3296EC80C9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93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大项编码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8006" name="Rectangle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021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若在大项中，将命题变元的原形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对应</a:t>
            </a:r>
            <a:r>
              <a:rPr lang="en-US" altLang="zh-CN" sz="2800" b="1" dirty="0">
                <a:solidFill>
                  <a:srgbClr val="C00000"/>
                </a:solidFill>
              </a:rPr>
              <a:t>0</a:t>
            </a:r>
            <a:r>
              <a:rPr lang="zh-CN" altLang="en-US" sz="2800" dirty="0"/>
              <a:t>，否定形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对应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dirty="0"/>
              <a:t>，则每个大项对应一个二进制数，当然也对应一个十进制数。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二进制数正是该大项唯一的</a:t>
            </a:r>
            <a:r>
              <a:rPr lang="zh-CN" altLang="en-US" sz="2800" b="1" dirty="0">
                <a:solidFill>
                  <a:srgbClr val="0070C0"/>
                </a:solidFill>
              </a:rPr>
              <a:t>成假</a:t>
            </a:r>
            <a:r>
              <a:rPr lang="zh-CN" altLang="en-US" sz="2800" b="1" dirty="0">
                <a:solidFill>
                  <a:srgbClr val="C00000"/>
                </a:solidFill>
              </a:rPr>
              <a:t>赋值</a:t>
            </a:r>
            <a:r>
              <a:rPr lang="zh-CN" altLang="en-US" sz="2800" dirty="0"/>
              <a:t>，十进制数可作为该大项的抽象表示法的脚标。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一般情况下，</a:t>
            </a:r>
            <a:r>
              <a:rPr lang="en-US" altLang="zh-CN" sz="2800" dirty="0"/>
              <a:t>n</a:t>
            </a:r>
            <a:r>
              <a:rPr lang="zh-CN" altLang="en-US" sz="2800" dirty="0"/>
              <a:t>个命题变项共产生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个大项，分别记作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M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，</a:t>
            </a:r>
            <a:r>
              <a:rPr lang="en-US" altLang="zh-CN" sz="2800" baseline="-25000" dirty="0"/>
              <a:t>,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l </a:t>
            </a:r>
            <a:r>
              <a:rPr lang="zh-CN" altLang="en-US" sz="2800" dirty="0"/>
              <a:t>， </a:t>
            </a:r>
            <a:r>
              <a:rPr lang="en-US" altLang="zh-CN" sz="2800" dirty="0"/>
              <a:t>…M</a:t>
            </a:r>
            <a:r>
              <a:rPr lang="en-US" altLang="zh-CN" sz="2800" baseline="-25000" dirty="0"/>
              <a:t>i 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2ⁿ</a:t>
            </a:r>
            <a:r>
              <a:rPr lang="zh-CN" altLang="en-US" sz="2800" baseline="-25000" dirty="0"/>
              <a:t>－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  (0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-1)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角标</a:t>
            </a:r>
            <a:r>
              <a:rPr lang="en-US" altLang="zh-CN" sz="2800" b="1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的二进制表示为</a:t>
            </a:r>
            <a:r>
              <a:rPr lang="en-US" altLang="zh-CN" sz="2800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</a:rPr>
              <a:t>成假</a:t>
            </a:r>
            <a:r>
              <a:rPr lang="zh-CN" altLang="en-US" sz="2800" b="1" dirty="0">
                <a:solidFill>
                  <a:srgbClr val="FF0000"/>
                </a:solidFill>
              </a:rPr>
              <a:t>赋值</a:t>
            </a:r>
            <a:r>
              <a:rPr lang="zh-CN" altLang="en-US" sz="2800" dirty="0"/>
              <a:t>，于是，</a:t>
            </a:r>
            <a:r>
              <a:rPr lang="en-US" altLang="zh-CN" sz="2800" b="1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个命题变元的</a:t>
            </a:r>
            <a:r>
              <a:rPr lang="en-US" altLang="zh-CN" sz="2800" b="1" dirty="0">
                <a:solidFill>
                  <a:srgbClr val="0070C0"/>
                </a:solidFill>
              </a:rPr>
              <a:t>2</a:t>
            </a:r>
            <a:r>
              <a:rPr lang="en-US" altLang="zh-CN" sz="2800" b="1" baseline="30000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个真值赋值与</a:t>
            </a:r>
            <a:r>
              <a:rPr lang="en-US" altLang="zh-CN" sz="2800" b="1" dirty="0">
                <a:solidFill>
                  <a:srgbClr val="0070C0"/>
                </a:solidFill>
              </a:rPr>
              <a:t>2</a:t>
            </a:r>
            <a:r>
              <a:rPr lang="en-US" altLang="zh-CN" sz="2800" b="1" baseline="30000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个大项之间有一一对应关系。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63" y="2786063"/>
            <a:ext cx="71437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小项中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40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b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而大项中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40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</a:t>
            </a:r>
            <a:r>
              <a:rPr kumimoji="0" lang="en-US" altLang="zh-CN" sz="40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4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6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12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6">
                                            <p:txEl>
                                              <p:charRg st="123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28006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28006">
                                            <p:txEl>
                                              <p:charRg st="123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123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557FA-581E-496B-A500-BD9ED50F12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728067" name="Group 3"/>
          <p:cNvGraphicFramePr>
            <a:graphicFrameLocks noGrp="1"/>
          </p:cNvGraphicFramePr>
          <p:nvPr>
            <p:ph idx="1"/>
          </p:nvPr>
        </p:nvGraphicFramePr>
        <p:xfrm>
          <a:off x="1000125" y="2571750"/>
          <a:ext cx="6778625" cy="3098800"/>
        </p:xfrm>
        <a:graphic>
          <a:graphicData uri="http://schemas.openxmlformats.org/drawingml/2006/table">
            <a:tbl>
              <a:tblPr/>
              <a:tblGrid>
                <a:gridCol w="1857363"/>
                <a:gridCol w="1928826"/>
                <a:gridCol w="1714512"/>
                <a:gridCol w="1277924"/>
              </a:tblGrid>
              <a:tr h="619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73" name="Rectangle 29"/>
          <p:cNvSpPr/>
          <p:nvPr/>
        </p:nvSpPr>
        <p:spPr>
          <a:xfrm>
            <a:off x="1000125" y="1357313"/>
            <a:ext cx="5441950" cy="9540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Q</a:t>
            </a:r>
            <a:r>
              <a:rPr lang="zh-CN" altLang="en-US" sz="2800" dirty="0"/>
              <a:t>两个命题变项生成</a:t>
            </a:r>
            <a:r>
              <a:rPr lang="en-US" altLang="zh-CN" sz="2800" dirty="0"/>
              <a:t>4</a:t>
            </a:r>
            <a:r>
              <a:rPr lang="zh-CN" altLang="en-US" sz="2800" dirty="0"/>
              <a:t>个大项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注意：</a:t>
            </a:r>
            <a:r>
              <a:rPr lang="en-US" altLang="zh-CN" sz="2800" dirty="0">
                <a:solidFill>
                  <a:srgbClr val="C00000"/>
                </a:solidFill>
              </a:rPr>
              <a:t>P</a:t>
            </a:r>
            <a:r>
              <a:rPr lang="zh-CN" altLang="en-US" sz="2800" dirty="0">
                <a:solidFill>
                  <a:srgbClr val="C00000"/>
                </a:solidFill>
              </a:rPr>
              <a:t>对应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zh-CN" altLang="en-US" sz="2800" dirty="0">
                <a:solidFill>
                  <a:srgbClr val="C00000"/>
                </a:solidFill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9357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大项真值表对应关系</a:t>
            </a:r>
            <a:endParaRPr lang="zh-CN" altLang="zh-CN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393543-E222-4944-9A1E-A677442FD8E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588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5589" name="Rectangle 2"/>
          <p:cNvSpPr>
            <a:spLocks noGrp="1"/>
          </p:cNvSpPr>
          <p:nvPr>
            <p:ph type="body" sz="half" idx="1"/>
          </p:nvPr>
        </p:nvSpPr>
        <p:spPr>
          <a:xfrm>
            <a:off x="571500" y="785813"/>
            <a:ext cx="8280400" cy="415131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en-US" altLang="zh-CN" sz="2600" dirty="0"/>
              <a:t>P</a:t>
            </a:r>
            <a:r>
              <a:rPr lang="zh-CN" altLang="en-US" sz="2600" dirty="0"/>
              <a:t>，</a:t>
            </a:r>
            <a:r>
              <a:rPr lang="en-US" altLang="zh-CN" sz="2600" dirty="0"/>
              <a:t>Q</a:t>
            </a:r>
            <a:r>
              <a:rPr lang="zh-CN" altLang="en-US" sz="2600" dirty="0"/>
              <a:t>，</a:t>
            </a:r>
            <a:r>
              <a:rPr lang="en-US" altLang="zh-CN" sz="2600" dirty="0"/>
              <a:t>R</a:t>
            </a:r>
            <a:r>
              <a:rPr lang="zh-CN" altLang="en-US" sz="2600" dirty="0"/>
              <a:t>三个命题变项生成</a:t>
            </a:r>
            <a:r>
              <a:rPr lang="en-US" altLang="zh-CN" sz="2600" dirty="0"/>
              <a:t>8</a:t>
            </a:r>
            <a:r>
              <a:rPr lang="zh-CN" altLang="en-US" sz="2600" dirty="0"/>
              <a:t>个大项： </a:t>
            </a:r>
            <a:endParaRPr lang="zh-CN" altLang="en-US" sz="2600" dirty="0"/>
          </a:p>
        </p:txBody>
      </p:sp>
      <p:graphicFrame>
        <p:nvGraphicFramePr>
          <p:cNvPr id="730115" name="Group 3"/>
          <p:cNvGraphicFramePr>
            <a:graphicFrameLocks noGrp="1"/>
          </p:cNvGraphicFramePr>
          <p:nvPr>
            <p:ph sz="half" idx="1"/>
          </p:nvPr>
        </p:nvGraphicFramePr>
        <p:xfrm>
          <a:off x="857250" y="1428750"/>
          <a:ext cx="7429500" cy="4664075"/>
        </p:xfrm>
        <a:graphic>
          <a:graphicData uri="http://schemas.openxmlformats.org/drawingml/2006/table">
            <a:tbl>
              <a:tblPr/>
              <a:tblGrid>
                <a:gridCol w="2357420"/>
                <a:gridCol w="1857381"/>
                <a:gridCol w="1928819"/>
                <a:gridCol w="1285879"/>
              </a:tblGrid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成假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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4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大项真值表对应关系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131BB0-685C-44B7-BABB-EECA0B4A314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7637" name="Rectangle 2"/>
          <p:cNvSpPr>
            <a:spLocks noGrp="1"/>
          </p:cNvSpPr>
          <p:nvPr>
            <p:ph idx="1"/>
          </p:nvPr>
        </p:nvSpPr>
        <p:spPr>
          <a:xfrm>
            <a:off x="357188" y="1143000"/>
            <a:ext cx="8461375" cy="480218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与小项相似，大项有如下几个性质：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每一个大项当其真值指派与编码相同时，其值为</a:t>
            </a:r>
            <a:r>
              <a:rPr lang="en-US" altLang="zh-CN" sz="2800" dirty="0"/>
              <a:t>F</a:t>
            </a:r>
            <a:r>
              <a:rPr lang="zh-CN" altLang="en-US" sz="2800" dirty="0"/>
              <a:t>，在其余的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-1</a:t>
            </a:r>
            <a:r>
              <a:rPr lang="zh-CN" altLang="en-US" sz="2800" dirty="0"/>
              <a:t>种指派情况下均为</a:t>
            </a:r>
            <a:r>
              <a:rPr lang="en-US" altLang="zh-CN" sz="2800" dirty="0"/>
              <a:t>T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任意两个不同大项的析取式永真。即</a:t>
            </a: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全体大项的合取永为假，记为</a:t>
            </a:r>
            <a:endParaRPr lang="zh-CN" altLang="en-US" sz="2800" dirty="0"/>
          </a:p>
        </p:txBody>
      </p:sp>
      <p:pic>
        <p:nvPicPr>
          <p:cNvPr id="19763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214688"/>
            <a:ext cx="3643312" cy="708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763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4572000"/>
            <a:ext cx="5545138" cy="1300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764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大项性质</a:t>
            </a:r>
            <a:endParaRPr lang="zh-CN" altLang="zh-CN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01DB34-1C0E-452A-BFD0-52C6BF33698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68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968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795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b="1" dirty="0"/>
              <a:t>主合取范式与大项、真值表为假的关系</a:t>
            </a:r>
            <a:endParaRPr lang="zh-CN" altLang="zh-CN" sz="3200" dirty="0"/>
          </a:p>
        </p:txBody>
      </p:sp>
      <p:sp>
        <p:nvSpPr>
          <p:cNvPr id="1996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</a:t>
            </a:r>
            <a:r>
              <a:rPr lang="zh-CN" altLang="en-US" dirty="0"/>
              <a:t>对于给定的命题，如果有一个等价公式，它</a:t>
            </a:r>
            <a:r>
              <a:rPr lang="zh-CN" altLang="en-US" b="1" dirty="0">
                <a:solidFill>
                  <a:srgbClr val="0033CC"/>
                </a:solidFill>
              </a:rPr>
              <a:t>仅由大项的合取</a:t>
            </a:r>
            <a:r>
              <a:rPr lang="zh-CN" altLang="en-US" dirty="0"/>
              <a:t>所组成，则该等式称作原式的</a:t>
            </a:r>
            <a:r>
              <a:rPr lang="zh-CN" altLang="en-US" b="1" dirty="0">
                <a:solidFill>
                  <a:srgbClr val="C00000"/>
                </a:solidFill>
              </a:rPr>
              <a:t>主合取范式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定理：</a:t>
            </a:r>
            <a:r>
              <a:rPr lang="zh-CN" altLang="en-US" dirty="0"/>
              <a:t>在真值表中，一个公式的</a:t>
            </a:r>
            <a:r>
              <a:rPr lang="zh-CN" altLang="en-US" b="1" dirty="0">
                <a:solidFill>
                  <a:srgbClr val="C00000"/>
                </a:solidFill>
              </a:rPr>
              <a:t>真值为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zh-CN" altLang="en-US" dirty="0"/>
              <a:t>的指派所</a:t>
            </a:r>
            <a:r>
              <a:rPr lang="zh-CN" altLang="en-US" b="1" dirty="0">
                <a:solidFill>
                  <a:srgbClr val="C00000"/>
                </a:solidFill>
              </a:rPr>
              <a:t>对应的大项的合取</a:t>
            </a:r>
            <a:r>
              <a:rPr lang="zh-CN" altLang="en-US" dirty="0"/>
              <a:t>，即为此公式的</a:t>
            </a:r>
            <a:r>
              <a:rPr lang="zh-CN" altLang="en-US" b="1" dirty="0"/>
              <a:t>主合取范式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E39F7C-56D1-4A7A-B4C5-0C1F72D9A1D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3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173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“真值表法”求</a:t>
            </a:r>
            <a:r>
              <a:rPr lang="zh-CN" altLang="en-US" b="1" dirty="0">
                <a:solidFill>
                  <a:srgbClr val="FF0000"/>
                </a:solidFill>
              </a:rPr>
              <a:t>主合取范式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201734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  </a:t>
            </a:r>
            <a:r>
              <a:rPr lang="en-US" altLang="zh-CN" sz="2800" dirty="0"/>
              <a:t> </a:t>
            </a:r>
            <a:r>
              <a:rPr lang="zh-CN" altLang="en-US" sz="2800" dirty="0"/>
              <a:t>用真值表法求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→(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r</a:t>
            </a:r>
            <a:r>
              <a:rPr lang="en-US" altLang="zh-CN" sz="2800" dirty="0"/>
              <a:t>))∧(</a:t>
            </a:r>
            <a:r>
              <a:rPr lang="en-US" altLang="zh-CN" sz="2800" i="1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的主合取范式。 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pic>
        <p:nvPicPr>
          <p:cNvPr id="201735" name="Picture 4" descr="Img00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000250"/>
            <a:ext cx="8064500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B08A5B-94C9-445C-909D-F1C2E7C327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8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378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“真值表法”求主合取范式</a:t>
            </a:r>
            <a:endParaRPr lang="zh-CN" altLang="zh-CN" dirty="0"/>
          </a:p>
        </p:txBody>
      </p:sp>
      <p:sp>
        <p:nvSpPr>
          <p:cNvPr id="133126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401050" cy="47736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根据真值表的</a:t>
            </a:r>
            <a:r>
              <a:rPr lang="zh-CN" altLang="en-US" dirty="0">
                <a:solidFill>
                  <a:srgbClr val="FF0000"/>
                </a:solidFill>
              </a:rPr>
              <a:t>成假赋值</a:t>
            </a:r>
            <a:r>
              <a:rPr lang="zh-CN" altLang="en-US" dirty="0"/>
              <a:t>所对应的行可知：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主合取范式为：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3200" dirty="0"/>
              <a:t>    (</a:t>
            </a:r>
            <a:r>
              <a:rPr lang="en-US" altLang="zh-CN" sz="3200" i="1" dirty="0"/>
              <a:t>p</a:t>
            </a:r>
            <a:r>
              <a:rPr lang="en-US" altLang="zh-CN" sz="3200" dirty="0"/>
              <a:t>→(</a:t>
            </a:r>
            <a:r>
              <a:rPr lang="en-US" altLang="zh-CN" sz="3200" i="1" dirty="0"/>
              <a:t>p</a:t>
            </a:r>
            <a:r>
              <a:rPr lang="en-US" altLang="zh-CN" sz="3200" dirty="0"/>
              <a:t>∨</a:t>
            </a:r>
            <a:r>
              <a:rPr lang="en-US" altLang="zh-CN" sz="3200" i="1" dirty="0"/>
              <a:t>r</a:t>
            </a:r>
            <a:r>
              <a:rPr lang="en-US" altLang="zh-CN" sz="3200" dirty="0"/>
              <a:t>))∧(</a:t>
            </a:r>
            <a:r>
              <a:rPr lang="en-US" altLang="zh-CN" sz="3200" i="1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</a:t>
            </a:r>
            <a:r>
              <a:rPr lang="en-US" altLang="zh-CN" sz="3200" i="1" dirty="0"/>
              <a:t>p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 M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3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4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5</a:t>
            </a:r>
            <a:endParaRPr lang="en-US" altLang="zh-CN" sz="2800" baseline="-25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 M</a:t>
            </a:r>
            <a:r>
              <a:rPr lang="en-US" altLang="zh-CN" sz="2800" baseline="-25000" dirty="0">
                <a:sym typeface="Symbol" panose="05050102010706020507" pitchFamily="18" charset="2"/>
              </a:rPr>
              <a:t>010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011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100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M</a:t>
            </a:r>
            <a:r>
              <a:rPr lang="en-US" altLang="zh-CN" sz="2800" baseline="-25000" dirty="0"/>
              <a:t>101</a:t>
            </a:r>
            <a:endParaRPr lang="en-US" altLang="zh-CN" sz="2800" baseline="-25000" dirty="0"/>
          </a:p>
          <a:p>
            <a:pPr>
              <a:lnSpc>
                <a:spcPct val="120000"/>
              </a:lnSpc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(pqr)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(pqr)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(pqr)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(pqr)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sym typeface="Symbol" panose="05050102010706020507" pitchFamily="18" charset="2"/>
              </a:rPr>
              <a:t>=</a:t>
            </a:r>
            <a:r>
              <a:rPr lang="zh-CN" altLang="en-US" sz="3200" dirty="0"/>
              <a:t> ∏ </a:t>
            </a:r>
            <a:r>
              <a:rPr lang="en-US" altLang="zh-CN" sz="2400" dirty="0"/>
              <a:t>2,3,4,5</a:t>
            </a:r>
            <a:endParaRPr lang="en-US" altLang="zh-CN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主析取范式</a:t>
            </a:r>
            <a:r>
              <a:rPr lang="zh-CN" altLang="en-US" sz="2400" dirty="0">
                <a:sym typeface="Symbol" panose="05050102010706020507" pitchFamily="18" charset="2"/>
              </a:rPr>
              <a:t>为</a:t>
            </a:r>
            <a:r>
              <a:rPr lang="zh-CN" altLang="en-US" sz="2400" dirty="0"/>
              <a:t>∑</a:t>
            </a:r>
            <a:r>
              <a:rPr lang="en-US" altLang="zh-CN" sz="2400" dirty="0"/>
              <a:t>0,1,6,7</a:t>
            </a:r>
            <a:r>
              <a:rPr lang="zh-CN" altLang="en-US" sz="2800" dirty="0">
                <a:sym typeface="Symbol" panose="05050102010706020507" pitchFamily="18" charset="2"/>
              </a:rPr>
              <a:t>明显与主合取范式的下标互补。</a:t>
            </a:r>
            <a:endParaRPr lang="en-US" altLang="zh-CN" sz="2000" baseline="-25000" dirty="0"/>
          </a:p>
          <a:p>
            <a:pPr eaLnBrk="1" hangingPunct="1">
              <a:buNone/>
            </a:pPr>
            <a:endParaRPr lang="en-US" altLang="zh-CN" sz="3200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6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6">
                                            <p:txEl>
                                              <p:charRg st="3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6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6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26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26">
                                            <p:txEl>
                                              <p:charRg st="6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6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6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13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charRg st="14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A0DD2D-5143-4181-992F-AA4E96F986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5829" name="Rectangle 2"/>
          <p:cNvSpPr>
            <a:spLocks noGrp="1"/>
          </p:cNvSpPr>
          <p:nvPr>
            <p:ph idx="1"/>
          </p:nvPr>
        </p:nvSpPr>
        <p:spPr>
          <a:xfrm>
            <a:off x="395288" y="1196975"/>
            <a:ext cx="8435975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、真值表法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zh-CN" altLang="en-US" sz="2600" dirty="0">
                <a:sym typeface="Symbol" panose="05050102010706020507" pitchFamily="18" charset="2"/>
              </a:rPr>
              <a:t>先求出命题公式对应的真值表，再将所有成真赋值对应的小项（布尔合取项）用析取联接，得到主析取范式；并将所有成假赋值对应的大项（布尔析取项）用合取联接，得到主合取范式。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、推演法（更方便，更常用，必须掌握）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zh-CN" altLang="en-US" sz="2600" dirty="0">
                <a:sym typeface="Symbol" panose="05050102010706020507" pitchFamily="18" charset="2"/>
              </a:rPr>
              <a:t>对命题公式进行化简，消去除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600" dirty="0"/>
              <a:t>∧</a:t>
            </a:r>
            <a:r>
              <a:rPr lang="zh-CN" altLang="en-US" sz="2600" dirty="0"/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之外的所有联接词，先得到析取（合取）范式，再通过补项的方法得到主析取（主合取）范式。</a:t>
            </a:r>
            <a:endParaRPr lang="en-US" altLang="zh-CN" sz="2600" dirty="0">
              <a:sym typeface="Symbol" panose="05050102010706020507" pitchFamily="18" charset="2"/>
            </a:endParaRPr>
          </a:p>
        </p:txBody>
      </p:sp>
      <p:sp>
        <p:nvSpPr>
          <p:cNvPr id="2058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94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求主析取与主合取范式的方法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13DE76-1007-41E8-8E53-DC06D15010C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87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3125" name="Rectangle 2"/>
          <p:cNvSpPr>
            <a:spLocks noGrp="1"/>
          </p:cNvSpPr>
          <p:nvPr>
            <p:ph idx="1"/>
          </p:nvPr>
        </p:nvSpPr>
        <p:spPr>
          <a:xfrm>
            <a:off x="428625" y="908050"/>
            <a:ext cx="8715375" cy="50006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】</a:t>
            </a:r>
            <a:r>
              <a:rPr lang="zh-CN" altLang="en-US" sz="2600" dirty="0"/>
              <a:t>求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Q)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R)</a:t>
            </a:r>
            <a:r>
              <a:rPr lang="zh-CN" altLang="en-US" sz="2600" dirty="0"/>
              <a:t>的主析取范式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（先不讲求解技巧，扎实讲“补项”，整理“变元顺序”等）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解：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Q)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R)</a:t>
            </a:r>
            <a:r>
              <a:rPr lang="en-US" altLang="zh-CN" sz="2600" dirty="0">
                <a:sym typeface="Symbol" panose="05050102010706020507" pitchFamily="18" charset="2"/>
              </a:rPr>
              <a:t>    </a:t>
            </a:r>
            <a:r>
              <a:rPr lang="en-US" altLang="zh-CN" sz="2600" dirty="0"/>
              <a:t>(</a:t>
            </a:r>
            <a:r>
              <a:rPr lang="en-US" altLang="zh-CN" sz="2600" b="1" dirty="0">
                <a:solidFill>
                  <a:srgbClr val="FF0000"/>
                </a:solidFill>
              </a:rPr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solidFill>
                  <a:srgbClr val="0070C0"/>
                </a:solidFill>
              </a:rPr>
              <a:t>Q</a:t>
            </a:r>
            <a:r>
              <a:rPr lang="en-US" altLang="zh-CN" sz="2600" dirty="0"/>
              <a:t>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R)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(</a:t>
            </a:r>
            <a:r>
              <a:rPr lang="en-US" altLang="zh-CN" sz="2600" b="1" dirty="0">
                <a:solidFill>
                  <a:srgbClr val="FF0000"/>
                </a:solidFill>
              </a:rPr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R)</a:t>
            </a:r>
            <a:r>
              <a:rPr lang="en-US" altLang="zh-CN" sz="2600" dirty="0">
                <a:sym typeface="Symbol" panose="05050102010706020507" pitchFamily="18" charset="2"/>
              </a:rPr>
              <a:t>)(</a:t>
            </a:r>
            <a:r>
              <a:rPr lang="en-US" altLang="zh-CN" sz="2600" b="1" dirty="0">
                <a:solidFill>
                  <a:srgbClr val="0070C0"/>
                </a:solidFill>
              </a:rPr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 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R))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>
                <a:solidFill>
                  <a:srgbClr val="C00000"/>
                </a:solidFill>
              </a:rPr>
              <a:t>(P</a:t>
            </a:r>
            <a:r>
              <a:rPr lang="en-US" altLang="zh-CN" sz="2600" dirty="0">
                <a:solidFill>
                  <a:srgbClr val="C0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600" dirty="0">
                <a:solidFill>
                  <a:srgbClr val="C00000"/>
                </a:solidFill>
              </a:rPr>
              <a:t>P)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(P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(Q 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P)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     </a:t>
            </a:r>
            <a:r>
              <a:rPr lang="zh-CN" altLang="en-US" sz="2600" dirty="0"/>
              <a:t>消去永假项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(P </a:t>
            </a:r>
            <a:r>
              <a:rPr lang="en-US" altLang="zh-CN" sz="2600" dirty="0">
                <a:sym typeface="Symbol" panose="05050102010706020507" pitchFamily="18" charset="2"/>
              </a:rPr>
              <a:t> </a:t>
            </a:r>
            <a:r>
              <a:rPr lang="en-US" altLang="zh-CN" sz="2600" dirty="0"/>
              <a:t>R)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Q)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(Q </a:t>
            </a:r>
            <a:r>
              <a:rPr lang="en-US" altLang="zh-CN" sz="2600" dirty="0">
                <a:sym typeface="Symbol" panose="05050102010706020507" pitchFamily="18" charset="2"/>
              </a:rPr>
              <a:t> </a:t>
            </a:r>
            <a:r>
              <a:rPr lang="en-US" altLang="zh-CN" sz="2600" dirty="0"/>
              <a:t>R)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C00000"/>
                </a:solidFill>
              </a:rPr>
              <a:t>(Q</a:t>
            </a:r>
            <a:r>
              <a:rPr lang="en-US" altLang="zh-CN" sz="2600" dirty="0">
                <a:solidFill>
                  <a:srgbClr val="C000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600" dirty="0">
                <a:solidFill>
                  <a:srgbClr val="C00000"/>
                </a:solidFill>
              </a:rPr>
              <a:t>Q)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C00000"/>
                </a:solidFill>
              </a:rPr>
              <a:t>(R</a:t>
            </a:r>
            <a:r>
              <a:rPr lang="en-US" altLang="zh-CN" sz="2600" dirty="0">
                <a:solidFill>
                  <a:srgbClr val="C000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600" dirty="0">
                <a:solidFill>
                  <a:srgbClr val="C00000"/>
                </a:solidFill>
              </a:rPr>
              <a:t>R)</a:t>
            </a:r>
            <a:r>
              <a:rPr lang="en-US" altLang="zh-CN" sz="2600" dirty="0"/>
              <a:t>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</a:t>
            </a:r>
            <a:r>
              <a:rPr lang="en-US" altLang="zh-CN" sz="2600" dirty="0">
                <a:solidFill>
                  <a:srgbClr val="C00000"/>
                </a:solidFill>
              </a:rPr>
              <a:t>(P</a:t>
            </a:r>
            <a:r>
              <a:rPr lang="en-US" altLang="zh-CN" sz="2600" dirty="0">
                <a:solidFill>
                  <a:srgbClr val="C000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600" dirty="0">
                <a:solidFill>
                  <a:srgbClr val="C00000"/>
                </a:solidFill>
              </a:rPr>
              <a:t> P)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(P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R)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(P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0000"/>
                </a:solidFill>
              </a:rPr>
              <a:t>Q 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0000"/>
                </a:solidFill>
              </a:rPr>
              <a:t> 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solidFill>
                  <a:srgbClr val="FF0000"/>
                </a:solidFill>
              </a:rPr>
              <a:t>P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0000"/>
                </a:solidFill>
              </a:rPr>
              <a:t>Q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0000"/>
                </a:solidFill>
              </a:rPr>
              <a:t>R)         </a:t>
            </a:r>
            <a:r>
              <a:rPr lang="zh-CN" altLang="en-US" sz="2600" dirty="0"/>
              <a:t>消去相同项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(P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(P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R)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R)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Q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R)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 </a:t>
            </a:r>
            <a:r>
              <a:rPr lang="en-US" altLang="zh-CN" sz="2600" dirty="0"/>
              <a:t>m</a:t>
            </a:r>
            <a:r>
              <a:rPr lang="en-US" altLang="zh-CN" sz="2600" baseline="-25000" dirty="0"/>
              <a:t>111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m</a:t>
            </a:r>
            <a:r>
              <a:rPr lang="en-US" altLang="zh-CN" sz="2600" baseline="-25000" dirty="0"/>
              <a:t>101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m</a:t>
            </a:r>
            <a:r>
              <a:rPr lang="en-US" altLang="zh-CN" sz="2600" baseline="-25000" dirty="0"/>
              <a:t>011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m</a:t>
            </a:r>
            <a:r>
              <a:rPr lang="en-US" altLang="zh-CN" sz="2600" baseline="-25000" dirty="0"/>
              <a:t>010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m</a:t>
            </a:r>
            <a:r>
              <a:rPr lang="en-US" altLang="zh-CN" sz="1800" dirty="0"/>
              <a:t>7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m</a:t>
            </a:r>
            <a:r>
              <a:rPr lang="en-US" altLang="zh-CN" sz="1800" dirty="0"/>
              <a:t>5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m</a:t>
            </a:r>
            <a:r>
              <a:rPr lang="en-US" altLang="zh-CN" sz="1800" dirty="0"/>
              <a:t>3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m</a:t>
            </a:r>
            <a:r>
              <a:rPr lang="en-US" altLang="zh-CN" sz="1800" dirty="0"/>
              <a:t>2</a:t>
            </a:r>
            <a:endParaRPr lang="en-US" altLang="zh-CN" sz="1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/>
              <a:t>= </a:t>
            </a:r>
            <a:r>
              <a:rPr lang="zh-CN" altLang="en-US" sz="3200" dirty="0"/>
              <a:t>∑</a:t>
            </a:r>
            <a:r>
              <a:rPr lang="en-US" altLang="zh-CN" sz="2400" dirty="0"/>
              <a:t>2,3,5,7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600" b="1" dirty="0"/>
          </a:p>
        </p:txBody>
      </p:sp>
      <p:sp>
        <p:nvSpPr>
          <p:cNvPr id="20787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600" dirty="0"/>
              <a:t>“推演法”求主析取范式</a:t>
            </a:r>
            <a:endParaRPr lang="zh-CN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5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5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11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5">
                                            <p:txEl>
                                              <p:charRg st="110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15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5">
                                            <p:txEl>
                                              <p:charRg st="151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177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5">
                                            <p:txEl>
                                              <p:charRg st="177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225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5">
                                            <p:txEl>
                                              <p:charRg st="225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306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25">
                                            <p:txEl>
                                              <p:charRg st="306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351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25">
                                            <p:txEl>
                                              <p:charRg st="351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charRg st="392" end="4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25">
                                            <p:txEl>
                                              <p:charRg st="392" end="4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B49ABC-C19F-4C9F-AD7E-5C2B60AC5BE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992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“推演法”求</a:t>
            </a:r>
            <a:r>
              <a:rPr lang="zh-CN" altLang="en-US" b="1" dirty="0">
                <a:solidFill>
                  <a:srgbClr val="FF0000"/>
                </a:solidFill>
              </a:rPr>
              <a:t>主析取范式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26982" name="Rectangle 3"/>
          <p:cNvSpPr>
            <a:spLocks noGrp="1"/>
          </p:cNvSpPr>
          <p:nvPr>
            <p:ph idx="1"/>
          </p:nvPr>
        </p:nvSpPr>
        <p:spPr>
          <a:xfrm>
            <a:off x="571500" y="1500188"/>
            <a:ext cx="8002588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lnSpc>
                <a:spcPct val="90000"/>
              </a:lnSpc>
            </a:pPr>
            <a:r>
              <a:rPr lang="zh-CN" altLang="en-US" sz="2800" dirty="0"/>
              <a:t>由基本等价公式推演主析取范式的步骤可以归纳为： </a:t>
            </a:r>
            <a:endParaRPr lang="zh-CN" altLang="en-US" sz="2800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sz="2800" dirty="0"/>
              <a:t>(1)  </a:t>
            </a:r>
            <a:r>
              <a:rPr lang="zh-CN" altLang="en-US" sz="2800" dirty="0"/>
              <a:t>化归为析取范式；</a:t>
            </a:r>
            <a:endParaRPr lang="zh-CN" altLang="en-US" sz="2800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sz="2800" dirty="0"/>
              <a:t>(2)  </a:t>
            </a:r>
            <a:r>
              <a:rPr lang="zh-CN" altLang="en-US" sz="2800" b="1" dirty="0">
                <a:solidFill>
                  <a:srgbClr val="FF0000"/>
                </a:solidFill>
              </a:rPr>
              <a:t>除去</a:t>
            </a:r>
            <a:r>
              <a:rPr lang="zh-CN" altLang="en-US" sz="2800" dirty="0"/>
              <a:t>析取范式中所有</a:t>
            </a:r>
            <a:r>
              <a:rPr lang="zh-CN" altLang="en-US" sz="2800" b="1" dirty="0">
                <a:solidFill>
                  <a:srgbClr val="FF0000"/>
                </a:solidFill>
              </a:rPr>
              <a:t>永假的析取项</a:t>
            </a:r>
            <a:r>
              <a:rPr lang="zh-CN" altLang="en-US" sz="2800" dirty="0"/>
              <a:t>（同一律）；</a:t>
            </a:r>
            <a:endParaRPr lang="zh-CN" altLang="en-US" sz="2800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sz="2800" dirty="0"/>
              <a:t>(3)  </a:t>
            </a:r>
            <a:r>
              <a:rPr lang="zh-CN" altLang="en-US" sz="2800" dirty="0"/>
              <a:t>将析取式中</a:t>
            </a:r>
            <a:r>
              <a:rPr lang="zh-CN" altLang="en-US" sz="2800" b="1" dirty="0">
                <a:solidFill>
                  <a:srgbClr val="0033CC"/>
                </a:solidFill>
              </a:rPr>
              <a:t>重复出现的合取项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33CC"/>
                </a:solidFill>
              </a:rPr>
              <a:t>相同的变元</a:t>
            </a:r>
            <a:r>
              <a:rPr lang="zh-CN" altLang="en-US" sz="2800" dirty="0"/>
              <a:t>合并；</a:t>
            </a:r>
            <a:endParaRPr lang="zh-CN" altLang="en-US" sz="2800" dirty="0"/>
          </a:p>
          <a:p>
            <a:pPr marL="571500" indent="-571500" eaLnBrk="1" hangingPunct="1">
              <a:lnSpc>
                <a:spcPct val="90000"/>
              </a:lnSpc>
              <a:buNone/>
            </a:pPr>
            <a:r>
              <a:rPr lang="en-US" altLang="zh-CN" sz="2800" dirty="0"/>
              <a:t>(4)  </a:t>
            </a:r>
            <a:r>
              <a:rPr lang="zh-CN" altLang="en-US" sz="2800" dirty="0"/>
              <a:t>在合取项中</a:t>
            </a:r>
            <a:r>
              <a:rPr lang="zh-CN" altLang="en-US" sz="2800" b="1" dirty="0">
                <a:solidFill>
                  <a:srgbClr val="FF0000"/>
                </a:solidFill>
              </a:rPr>
              <a:t>补入没有出现的变元</a:t>
            </a:r>
            <a:r>
              <a:rPr lang="zh-CN" altLang="en-US" sz="2800" dirty="0"/>
              <a:t>，即合取一个永真式</a:t>
            </a:r>
            <a:r>
              <a:rPr lang="en-US" altLang="zh-CN" sz="2800" dirty="0"/>
              <a:t>T</a:t>
            </a:r>
            <a:r>
              <a:rPr lang="zh-CN" altLang="en-US" sz="2800" dirty="0"/>
              <a:t>，即添加类似于</a:t>
            </a:r>
            <a:r>
              <a:rPr lang="en-US" altLang="zh-CN" sz="2800" b="1" dirty="0">
                <a:solidFill>
                  <a:srgbClr val="FF0000"/>
                </a:solidFill>
              </a:rPr>
              <a:t>(P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solidFill>
                  <a:srgbClr val="FF0000"/>
                </a:solidFill>
              </a:rPr>
              <a:t>P)</a:t>
            </a:r>
            <a:r>
              <a:rPr lang="zh-CN" altLang="en-US" sz="2800" dirty="0"/>
              <a:t>的公式，然后用分配律展开公式。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charRg st="2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charRg st="6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charRg st="9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5744AB-D205-4B30-8091-D13F12A9BFE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命题的真值</a:t>
            </a:r>
            <a:endParaRPr lang="zh-CN" altLang="en-US" dirty="0"/>
          </a:p>
        </p:txBody>
      </p:sp>
      <p:sp>
        <p:nvSpPr>
          <p:cNvPr id="19462" name="Rectangle 3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38449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我们称真值为真的命题为</a:t>
            </a:r>
            <a:r>
              <a:rPr lang="zh-CN" altLang="en-US" sz="2800" b="1" dirty="0">
                <a:solidFill>
                  <a:srgbClr val="C00000"/>
                </a:solidFill>
              </a:rPr>
              <a:t>真命题</a:t>
            </a:r>
            <a:r>
              <a:rPr lang="zh-CN" altLang="en-US" sz="2800" b="1" dirty="0"/>
              <a:t>，</a:t>
            </a:r>
            <a:r>
              <a:rPr lang="zh-CN" altLang="en-US" sz="2800" dirty="0"/>
              <a:t>用</a:t>
            </a:r>
            <a:r>
              <a:rPr lang="en-US" altLang="zh-CN" sz="2800" dirty="0">
                <a:solidFill>
                  <a:srgbClr val="C00000"/>
                </a:solidFill>
              </a:rPr>
              <a:t>T</a:t>
            </a:r>
            <a:r>
              <a:rPr lang="zh-CN" altLang="en-US" sz="2800" dirty="0"/>
              <a:t>（</a:t>
            </a:r>
            <a:r>
              <a:rPr lang="en-US" altLang="zh-CN" sz="2800" dirty="0"/>
              <a:t>True</a:t>
            </a:r>
            <a:r>
              <a:rPr lang="zh-CN" altLang="en-US" sz="2800" dirty="0"/>
              <a:t>）或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/>
              <a:t>或</a:t>
            </a:r>
            <a:r>
              <a:rPr lang="en-US" altLang="zh-CN" sz="2800" dirty="0"/>
              <a:t>YES</a:t>
            </a:r>
            <a:r>
              <a:rPr lang="zh-CN" altLang="en-US" sz="2800" dirty="0"/>
              <a:t>表示，真值为假的命题为</a:t>
            </a:r>
            <a:r>
              <a:rPr lang="zh-CN" altLang="en-US" sz="2800" b="1" dirty="0">
                <a:solidFill>
                  <a:srgbClr val="C00000"/>
                </a:solidFill>
              </a:rPr>
              <a:t>假命题</a:t>
            </a:r>
            <a:r>
              <a:rPr lang="zh-CN" altLang="en-US" sz="2800" b="1" dirty="0"/>
              <a:t>，</a:t>
            </a:r>
            <a:r>
              <a:rPr lang="zh-CN" altLang="en-US" sz="2800" dirty="0"/>
              <a:t>用</a:t>
            </a:r>
            <a:r>
              <a:rPr lang="en-US" altLang="zh-CN" sz="2800" dirty="0">
                <a:solidFill>
                  <a:srgbClr val="C00000"/>
                </a:solidFill>
              </a:rPr>
              <a:t>F</a:t>
            </a:r>
            <a:r>
              <a:rPr lang="zh-CN" altLang="en-US" sz="2800" dirty="0"/>
              <a:t>（</a:t>
            </a:r>
            <a:r>
              <a:rPr lang="en-US" altLang="zh-CN" sz="2800" dirty="0"/>
              <a:t>False</a:t>
            </a:r>
            <a:r>
              <a:rPr lang="zh-CN" altLang="en-US" sz="2800" dirty="0"/>
              <a:t>）或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NO</a:t>
            </a:r>
            <a:r>
              <a:rPr lang="zh-CN" altLang="en-US" sz="2800" dirty="0"/>
              <a:t>来表示． 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判断下列命题的真假。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(1)</a:t>
            </a:r>
            <a:r>
              <a:rPr lang="zh-CN" altLang="en-US" sz="2800" dirty="0"/>
              <a:t>第二十九届夏季奥运会在北京举办。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(2)</a:t>
            </a:r>
            <a:r>
              <a:rPr lang="zh-CN" altLang="en-US" sz="2800" dirty="0"/>
              <a:t>每个素数都是奇数。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(3)</a:t>
            </a:r>
            <a:r>
              <a:rPr lang="zh-CN" altLang="en-US" sz="2800" dirty="0"/>
              <a:t>太阳从东方升起。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(4)</a:t>
            </a:r>
            <a:r>
              <a:rPr lang="zh-CN" altLang="en-US" sz="2800" dirty="0"/>
              <a:t>中国是世界上国土面积最大的国家。</a:t>
            </a:r>
            <a:endParaRPr lang="zh-CN" altLang="en-US" sz="2800" dirty="0"/>
          </a:p>
        </p:txBody>
      </p:sp>
      <p:sp>
        <p:nvSpPr>
          <p:cNvPr id="192518" name="Text Box 6"/>
          <p:cNvSpPr txBox="1"/>
          <p:nvPr/>
        </p:nvSpPr>
        <p:spPr>
          <a:xfrm>
            <a:off x="7524750" y="29241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T</a:t>
            </a:r>
            <a:endParaRPr lang="en-US" altLang="zh-CN" sz="2800" dirty="0"/>
          </a:p>
        </p:txBody>
      </p:sp>
      <p:sp>
        <p:nvSpPr>
          <p:cNvPr id="192519" name="Text Box 7"/>
          <p:cNvSpPr txBox="1"/>
          <p:nvPr/>
        </p:nvSpPr>
        <p:spPr>
          <a:xfrm>
            <a:off x="7524750" y="33575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F</a:t>
            </a:r>
            <a:endParaRPr lang="en-US" altLang="zh-CN" sz="2800" dirty="0"/>
          </a:p>
        </p:txBody>
      </p:sp>
      <p:sp>
        <p:nvSpPr>
          <p:cNvPr id="192520" name="Text Box 8"/>
          <p:cNvSpPr txBox="1"/>
          <p:nvPr/>
        </p:nvSpPr>
        <p:spPr>
          <a:xfrm>
            <a:off x="7524750" y="3860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T</a:t>
            </a:r>
            <a:endParaRPr lang="en-US" altLang="zh-CN" sz="2800" dirty="0"/>
          </a:p>
        </p:txBody>
      </p:sp>
      <p:sp>
        <p:nvSpPr>
          <p:cNvPr id="192522" name="Text Box 10"/>
          <p:cNvSpPr txBox="1"/>
          <p:nvPr/>
        </p:nvSpPr>
        <p:spPr>
          <a:xfrm>
            <a:off x="7524750" y="44370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F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/>
      <p:bldP spid="192520" grpId="0"/>
      <p:bldP spid="19252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47B2CB-0144-40F3-ABA8-C351C557F9F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9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197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“推演法”求</a:t>
            </a:r>
            <a:r>
              <a:rPr lang="zh-CN" altLang="en-US" b="1" dirty="0">
                <a:solidFill>
                  <a:srgbClr val="FF0000"/>
                </a:solidFill>
              </a:rPr>
              <a:t>主合取范式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2119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由基本等价公式推演主合取范式的步骤可以归纳为：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(1) </a:t>
            </a:r>
            <a:r>
              <a:rPr lang="zh-CN" altLang="en-US" sz="2800" dirty="0"/>
              <a:t>化归为合取范式；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(2) </a:t>
            </a:r>
            <a:r>
              <a:rPr lang="zh-CN" altLang="en-US" sz="2800" b="1" dirty="0">
                <a:solidFill>
                  <a:srgbClr val="FF0000"/>
                </a:solidFill>
              </a:rPr>
              <a:t>除去</a:t>
            </a:r>
            <a:r>
              <a:rPr lang="zh-CN" altLang="en-US" sz="2800" dirty="0"/>
              <a:t>析取范式中所有</a:t>
            </a:r>
            <a:r>
              <a:rPr lang="zh-CN" altLang="en-US" sz="2800" b="1" dirty="0">
                <a:solidFill>
                  <a:srgbClr val="FF0000"/>
                </a:solidFill>
              </a:rPr>
              <a:t>永真的合取项</a:t>
            </a:r>
            <a:r>
              <a:rPr lang="zh-CN" altLang="en-US" sz="2800" dirty="0"/>
              <a:t>（同一律） ；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(3) </a:t>
            </a:r>
            <a:r>
              <a:rPr lang="zh-CN" altLang="en-US" sz="2800" b="1" dirty="0">
                <a:solidFill>
                  <a:srgbClr val="FF0000"/>
                </a:solidFill>
              </a:rPr>
              <a:t>合并</a:t>
            </a:r>
            <a:r>
              <a:rPr lang="zh-CN" altLang="en-US" sz="2800" dirty="0"/>
              <a:t>相同的析取项和相同的变元；</a:t>
            </a:r>
            <a:endParaRPr lang="zh-CN" altLang="en-US" sz="2800" dirty="0"/>
          </a:p>
          <a:p>
            <a:pPr eaLnBrk="1" hangingPunct="1">
              <a:buNone/>
            </a:pPr>
            <a:r>
              <a:rPr lang="en-US" altLang="zh-CN" sz="2800" dirty="0"/>
              <a:t>(4) </a:t>
            </a:r>
            <a:r>
              <a:rPr lang="zh-CN" altLang="en-US" sz="2800" dirty="0"/>
              <a:t>对析取项</a:t>
            </a:r>
            <a:r>
              <a:rPr lang="zh-CN" altLang="en-US" sz="2800" b="1" dirty="0">
                <a:solidFill>
                  <a:srgbClr val="FF0000"/>
                </a:solidFill>
              </a:rPr>
              <a:t>补入</a:t>
            </a:r>
            <a:r>
              <a:rPr lang="zh-CN" altLang="en-US" sz="2800" dirty="0"/>
              <a:t>没有出现的命题变元，即添加类似于</a:t>
            </a:r>
            <a:r>
              <a:rPr lang="en-US" altLang="zh-CN" sz="2800" b="1" dirty="0">
                <a:solidFill>
                  <a:srgbClr val="FF0000"/>
                </a:solidFill>
              </a:rPr>
              <a:t>(P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FF0000"/>
                </a:solidFill>
              </a:rPr>
              <a:t>P)</a:t>
            </a:r>
            <a:r>
              <a:rPr lang="zh-CN" altLang="en-US" sz="2800" dirty="0"/>
              <a:t>的公式，然后用分配律展开公式。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41B6B0-3E55-4C30-A26D-67BCE5F111A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40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4021" name="Rectangle 2"/>
          <p:cNvSpPr>
            <a:spLocks noGrp="1"/>
          </p:cNvSpPr>
          <p:nvPr>
            <p:ph type="title"/>
          </p:nvPr>
        </p:nvSpPr>
        <p:spPr>
          <a:xfrm>
            <a:off x="357188" y="285750"/>
            <a:ext cx="8229600" cy="6397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“推演法”求主合取范式</a:t>
            </a:r>
            <a:endParaRPr lang="zh-CN" altLang="zh-CN" dirty="0"/>
          </a:p>
        </p:txBody>
      </p:sp>
      <p:sp>
        <p:nvSpPr>
          <p:cNvPr id="1413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】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的主合取范式。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到此已经是合取范式，只需打补丁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3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000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3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001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3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3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110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=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∏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0,1,4,6</a:t>
            </a:r>
            <a:endParaRPr kumimoji="0" lang="en-US" altLang="zh-CN" sz="2800" b="0" i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8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8">
                                            <p:txEl>
                                              <p:charRg st="7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8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charRg st="13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8">
                                            <p:txEl>
                                              <p:charRg st="138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charRg st="17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8">
                                            <p:txEl>
                                              <p:charRg st="171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E223EC-9E53-4CC6-982B-4D2A5E2594A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0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606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94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主析取范式和主合取范式编码表示形式</a:t>
            </a:r>
            <a:endParaRPr lang="zh-CN" altLang="zh-CN" sz="3200" dirty="0"/>
          </a:p>
        </p:txBody>
      </p:sp>
      <p:sp>
        <p:nvSpPr>
          <p:cNvPr id="140294" name="Rectangle 3"/>
          <p:cNvSpPr>
            <a:spLocks noGrp="1"/>
          </p:cNvSpPr>
          <p:nvPr>
            <p:ph idx="1"/>
          </p:nvPr>
        </p:nvSpPr>
        <p:spPr>
          <a:xfrm>
            <a:off x="285750" y="1214438"/>
            <a:ext cx="8229600" cy="42449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为了使主析取范式和主合取范式的表达更简洁，采用∑来表示小项的析取，例如，∑</a:t>
            </a:r>
            <a:r>
              <a:rPr lang="en-US" altLang="zh-CN" sz="2000" dirty="0"/>
              <a:t>i,j,k</a:t>
            </a:r>
            <a:r>
              <a:rPr lang="zh-CN" altLang="en-US" sz="2800" dirty="0"/>
              <a:t>表示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j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k</a:t>
            </a:r>
            <a:r>
              <a:rPr lang="zh-CN" altLang="en-US" sz="2800" dirty="0"/>
              <a:t>；采用∏表示大项的合取，例如，∏</a:t>
            </a:r>
            <a:r>
              <a:rPr lang="en-US" altLang="zh-CN" sz="2000" dirty="0"/>
              <a:t>i,j,k</a:t>
            </a:r>
            <a:r>
              <a:rPr lang="zh-CN" altLang="en-US" sz="2800" dirty="0"/>
              <a:t>表示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j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注意：</a:t>
            </a:r>
            <a:r>
              <a:rPr lang="en-US" altLang="zh-CN" sz="2800" b="1" dirty="0">
                <a:solidFill>
                  <a:srgbClr val="FF0000"/>
                </a:solidFill>
              </a:rPr>
              <a:t> 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之间是析取，不要用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根据这样的表示方法，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</a:t>
            </a:r>
            <a:r>
              <a:rPr lang="zh-CN" altLang="en-US" sz="2800" dirty="0"/>
              <a:t>的析取范式可表示成</a:t>
            </a:r>
            <a:r>
              <a:rPr lang="zh-CN" altLang="en-US" sz="2800" dirty="0">
                <a:sym typeface="Symbol" panose="05050102010706020507" pitchFamily="18" charset="2"/>
              </a:rPr>
              <a:t></a:t>
            </a:r>
            <a:r>
              <a:rPr lang="en-US" altLang="zh-CN" sz="1800" dirty="0"/>
              <a:t>2,3,5,7</a:t>
            </a:r>
            <a:r>
              <a:rPr lang="zh-CN" altLang="en-US" sz="2800" dirty="0"/>
              <a:t>，合取范式的结果表示成∏</a:t>
            </a:r>
            <a:r>
              <a:rPr lang="en-US" altLang="zh-CN" sz="1800" dirty="0"/>
              <a:t>0,1,4,6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4">
                                            <p:txEl>
                                              <p:charRg st="85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A0DD2D-5143-4181-992F-AA4E96F986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1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8117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已知，包含</a:t>
            </a:r>
            <a:r>
              <a:rPr lang="en-US" altLang="zh-CN" dirty="0"/>
              <a:t>n</a:t>
            </a:r>
            <a:r>
              <a:rPr lang="zh-CN" altLang="en-US" dirty="0"/>
              <a:t>个不同变元的公式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其主析取范式为∑</a:t>
            </a:r>
            <a:r>
              <a:rPr lang="en-US" altLang="zh-CN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en-US" altLang="zh-CN" dirty="0"/>
              <a:t>,…,i</a:t>
            </a:r>
            <a:r>
              <a:rPr lang="en-US" altLang="zh-CN" baseline="-25000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其主合取范式为∏</a:t>
            </a:r>
            <a:r>
              <a:rPr lang="en-US" altLang="zh-CN" dirty="0"/>
              <a:t>j</a:t>
            </a:r>
            <a:r>
              <a:rPr lang="en-US" altLang="zh-CN" baseline="-25000" dirty="0"/>
              <a:t>1</a:t>
            </a:r>
            <a:r>
              <a:rPr lang="en-US" altLang="zh-CN" dirty="0"/>
              <a:t>,j</a:t>
            </a:r>
            <a:r>
              <a:rPr lang="en-US" altLang="zh-CN" baseline="-25000" dirty="0"/>
              <a:t>2</a:t>
            </a:r>
            <a:r>
              <a:rPr lang="en-US" altLang="zh-CN" dirty="0"/>
              <a:t>,…,j</a:t>
            </a:r>
            <a:r>
              <a:rPr lang="en-US" altLang="zh-CN" baseline="-25000" dirty="0"/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则有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dirty="0"/>
              <a:t>{i</a:t>
            </a:r>
            <a:r>
              <a:rPr lang="en-US" altLang="zh-CN" baseline="-25000" dirty="0"/>
              <a:t>1</a:t>
            </a:r>
            <a:r>
              <a:rPr lang="en-US" altLang="zh-CN" dirty="0"/>
              <a:t>,i</a:t>
            </a:r>
            <a:r>
              <a:rPr lang="en-US" altLang="zh-CN" baseline="-25000" dirty="0"/>
              <a:t>2</a:t>
            </a:r>
            <a:r>
              <a:rPr lang="en-US" altLang="zh-CN" dirty="0"/>
              <a:t>,…,i</a:t>
            </a:r>
            <a:r>
              <a:rPr lang="en-US" altLang="zh-CN" baseline="-25000" dirty="0"/>
              <a:t>k</a:t>
            </a:r>
            <a:r>
              <a:rPr lang="en-US" altLang="zh-CN" dirty="0"/>
              <a:t>}∪{j</a:t>
            </a:r>
            <a:r>
              <a:rPr lang="en-US" altLang="zh-CN" baseline="-25000" dirty="0"/>
              <a:t>1</a:t>
            </a:r>
            <a:r>
              <a:rPr lang="en-US" altLang="zh-CN" dirty="0"/>
              <a:t>,j</a:t>
            </a:r>
            <a:r>
              <a:rPr lang="en-US" altLang="zh-CN" baseline="-25000" dirty="0"/>
              <a:t>2</a:t>
            </a:r>
            <a:r>
              <a:rPr lang="en-US" altLang="zh-CN" dirty="0"/>
              <a:t>,…,j</a:t>
            </a:r>
            <a:r>
              <a:rPr lang="en-US" altLang="zh-CN" baseline="-25000" dirty="0"/>
              <a:t>k</a:t>
            </a:r>
            <a:r>
              <a:rPr lang="en-US" altLang="zh-CN" dirty="0"/>
              <a:t>}={0,1,2,…, 2</a:t>
            </a:r>
            <a:r>
              <a:rPr lang="en-US" altLang="zh-CN" baseline="30000" dirty="0"/>
              <a:t>n</a:t>
            </a:r>
            <a:r>
              <a:rPr lang="en-US" altLang="zh-CN" dirty="0"/>
              <a:t>-1}</a:t>
            </a:r>
            <a:endParaRPr lang="en-US" altLang="zh-CN" dirty="0"/>
          </a:p>
          <a:p>
            <a:pPr algn="ctr" eaLnBrk="1" hangingPunct="1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{i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,i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,…,i</a:t>
            </a:r>
            <a:r>
              <a:rPr lang="en-US" altLang="zh-CN" b="1" baseline="-25000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} ∩ {j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,j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,…,j</a:t>
            </a:r>
            <a:r>
              <a:rPr lang="en-US" altLang="zh-CN" b="1" baseline="-25000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}=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即主合取和主析取的下标是互补的！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1811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94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主析取范式和主合取范式编码性质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290522-7B42-4121-8D90-178FB329C38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1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5413" name="Rectangle 2"/>
          <p:cNvSpPr>
            <a:spLocks noGrp="1"/>
          </p:cNvSpPr>
          <p:nvPr>
            <p:ph idx="1"/>
          </p:nvPr>
        </p:nvSpPr>
        <p:spPr>
          <a:xfrm>
            <a:off x="250825" y="857250"/>
            <a:ext cx="8893175" cy="52863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对于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Q)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R)</a:t>
            </a:r>
            <a:r>
              <a:rPr lang="zh-CN" altLang="en-US" sz="2400" dirty="0"/>
              <a:t>，很显然求它的主合取比较方便。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/>
              <a:t>解：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Q)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R)                                                   </a:t>
            </a:r>
            <a:r>
              <a:rPr lang="zh-CN" altLang="en-US" sz="2400" dirty="0"/>
              <a:t>察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Q)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                                                      </a:t>
            </a:r>
            <a:r>
              <a:rPr lang="zh-CN" altLang="en-US" sz="2400" dirty="0"/>
              <a:t>化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(R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R))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(Q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Q)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                         </a:t>
            </a:r>
            <a:r>
              <a:rPr lang="zh-CN" altLang="en-US" sz="2400" dirty="0"/>
              <a:t>补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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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R)   </a:t>
            </a:r>
            <a:r>
              <a:rPr lang="zh-CN" altLang="en-US" sz="2400" dirty="0"/>
              <a:t>整、消   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000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001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100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110                                                                 </a:t>
            </a:r>
            <a:r>
              <a:rPr lang="zh-CN" altLang="en-US" sz="2400" dirty="0"/>
              <a:t>转</a:t>
            </a:r>
            <a:endParaRPr lang="en-US" altLang="zh-CN" sz="2400" baseline="-250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en-US" altLang="zh-CN" sz="2400" dirty="0"/>
              <a:t>=  </a:t>
            </a:r>
            <a:r>
              <a:rPr lang="zh-CN" altLang="en-US" sz="2400" dirty="0"/>
              <a:t>∏</a:t>
            </a:r>
            <a:r>
              <a:rPr lang="en-US" altLang="zh-CN" sz="2400" dirty="0"/>
              <a:t>0,1,4,6                                                                 </a:t>
            </a:r>
            <a:r>
              <a:rPr lang="zh-CN" altLang="en-US" sz="2400" dirty="0"/>
              <a:t>映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zh-CN" altLang="en-US" sz="2400" dirty="0"/>
              <a:t>∑</a:t>
            </a:r>
            <a:r>
              <a:rPr lang="en-US" altLang="zh-CN" sz="2400" dirty="0"/>
              <a:t>2,3,5,7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111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 m</a:t>
            </a:r>
            <a:r>
              <a:rPr lang="en-US" altLang="zh-CN" sz="2400" baseline="-25000" dirty="0"/>
              <a:t>101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 m</a:t>
            </a:r>
            <a:r>
              <a:rPr lang="en-US" altLang="zh-CN" sz="2400" baseline="-25000" dirty="0"/>
              <a:t>011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 m</a:t>
            </a:r>
            <a:r>
              <a:rPr lang="en-US" altLang="zh-CN" sz="2400" baseline="-25000" dirty="0"/>
              <a:t>010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(P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Q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 (P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Q 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R) 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 (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</a:t>
            </a:r>
            <a:r>
              <a:rPr lang="en-US" altLang="zh-CN" sz="2400" dirty="0"/>
              <a:t>R) 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None/>
            </a:pPr>
            <a:endParaRPr lang="zh-CN" altLang="en-US" sz="2400" dirty="0"/>
          </a:p>
        </p:txBody>
      </p:sp>
      <p:sp>
        <p:nvSpPr>
          <p:cNvPr id="22016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推演求主合取和主析取范式基本原则应用案例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3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charRg st="3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97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3">
                                            <p:txEl>
                                              <p:charRg st="97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167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3">
                                            <p:txEl>
                                              <p:charRg st="167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222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3">
                                            <p:txEl>
                                              <p:charRg st="222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268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3">
                                            <p:txEl>
                                              <p:charRg st="268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355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13">
                                            <p:txEl>
                                              <p:charRg st="355" end="4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433" end="4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5413">
                                            <p:txEl>
                                              <p:charRg st="433" end="4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444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5413">
                                            <p:txEl>
                                              <p:charRg st="444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charRg st="468" end="5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5413">
                                            <p:txEl>
                                              <p:charRg st="468" end="5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D2ED03-6DE3-4A38-B743-9763FAE8E2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2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2221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推演求主合取和主析取范式基本原则</a:t>
            </a:r>
            <a:endParaRPr lang="zh-CN" altLang="zh-CN" sz="3200" dirty="0"/>
          </a:p>
        </p:txBody>
      </p:sp>
      <p:sp>
        <p:nvSpPr>
          <p:cNvPr id="222214" name="Rectangle 3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根据前面讲解的两种范式求法（真值表法及推演法），我们总结出一些基本的求解范式的方法；同时，可以</a:t>
            </a:r>
            <a:r>
              <a:rPr lang="zh-CN" altLang="en-US" b="1" dirty="0">
                <a:solidFill>
                  <a:srgbClr val="C00000"/>
                </a:solidFill>
              </a:rPr>
              <a:t>根据其中的一个范式</a:t>
            </a:r>
            <a:r>
              <a:rPr lang="zh-CN" altLang="en-US" dirty="0"/>
              <a:t>，很方便地</a:t>
            </a:r>
            <a:r>
              <a:rPr lang="zh-CN" altLang="en-US" b="1" dirty="0">
                <a:solidFill>
                  <a:srgbClr val="C00000"/>
                </a:solidFill>
              </a:rPr>
              <a:t>求解另外的一个范式</a:t>
            </a:r>
            <a:r>
              <a:rPr lang="zh-CN" altLang="en-US" dirty="0"/>
              <a:t>，因而我们可以得到以下求解主范式的基本原则：</a:t>
            </a: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察 化 补 整 消 转 映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/>
              <a:t>   观察－</a:t>
            </a:r>
            <a:r>
              <a:rPr lang="en-US" altLang="zh-CN" dirty="0"/>
              <a:t>&gt;</a:t>
            </a:r>
            <a:r>
              <a:rPr lang="zh-CN" altLang="en-US" dirty="0"/>
              <a:t>变化－</a:t>
            </a:r>
            <a:r>
              <a:rPr lang="en-US" altLang="zh-CN" dirty="0"/>
              <a:t>&gt;</a:t>
            </a:r>
            <a:r>
              <a:rPr lang="zh-CN" altLang="en-US" dirty="0"/>
              <a:t>补项－</a:t>
            </a:r>
            <a:r>
              <a:rPr lang="en-US" altLang="zh-CN" dirty="0"/>
              <a:t>&gt;</a:t>
            </a:r>
            <a:r>
              <a:rPr lang="zh-CN" altLang="en-US" dirty="0"/>
              <a:t>整理－</a:t>
            </a:r>
            <a:r>
              <a:rPr lang="en-US" altLang="zh-CN" dirty="0"/>
              <a:t>&gt;</a:t>
            </a:r>
            <a:r>
              <a:rPr lang="zh-CN" altLang="en-US" dirty="0"/>
              <a:t>消重</a:t>
            </a:r>
            <a:r>
              <a:rPr lang="en-US" altLang="zh-CN" dirty="0"/>
              <a:t>(</a:t>
            </a:r>
            <a:r>
              <a:rPr lang="zh-CN" altLang="en-US" dirty="0"/>
              <a:t>复</a:t>
            </a:r>
            <a:r>
              <a:rPr lang="en-US" altLang="zh-CN" dirty="0"/>
              <a:t>)</a:t>
            </a:r>
            <a:r>
              <a:rPr lang="zh-CN" altLang="en-US" dirty="0"/>
              <a:t>－</a:t>
            </a:r>
            <a:r>
              <a:rPr lang="en-US" altLang="zh-CN" dirty="0"/>
              <a:t>&gt;</a:t>
            </a:r>
            <a:r>
              <a:rPr lang="zh-CN" altLang="en-US" dirty="0"/>
              <a:t>转化－</a:t>
            </a:r>
            <a:r>
              <a:rPr lang="en-US" altLang="zh-CN" dirty="0"/>
              <a:t>&gt;</a:t>
            </a:r>
            <a:r>
              <a:rPr lang="zh-CN" altLang="en-US" dirty="0"/>
              <a:t>映射</a:t>
            </a:r>
            <a:endParaRPr lang="zh-CN" alt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  <a:ln/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1】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     P</a:t>
            </a:r>
            <a:r>
              <a:rPr lang="en-US" altLang="zh-CN" dirty="0">
                <a:sym typeface="Symbol" panose="05050102010706020507" pitchFamily="18" charset="2"/>
              </a:rPr>
              <a:t>(P</a:t>
            </a:r>
            <a:r>
              <a:rPr lang="en-US" altLang="zh-CN" dirty="0"/>
              <a:t>∧(</a:t>
            </a:r>
            <a:r>
              <a:rPr lang="en-US" altLang="zh-CN" dirty="0">
                <a:sym typeface="Symbol" panose="05050102010706020507" pitchFamily="18" charset="2"/>
              </a:rPr>
              <a:t>QP))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P</a:t>
            </a:r>
            <a:r>
              <a:rPr lang="en-US" altLang="zh-CN" dirty="0"/>
              <a:t>∨(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dirty="0"/>
              <a:t>∧(</a:t>
            </a:r>
            <a:r>
              <a:rPr lang="en-US" altLang="zh-CN" dirty="0">
                <a:sym typeface="Symbol" panose="05050102010706020507" pitchFamily="18" charset="2"/>
              </a:rPr>
              <a:t>Q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P))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(P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P)</a:t>
            </a:r>
            <a:r>
              <a:rPr lang="en-US" altLang="zh-CN" dirty="0"/>
              <a:t> ∧(</a:t>
            </a:r>
            <a:r>
              <a:rPr lang="en-US" altLang="zh-CN" dirty="0">
                <a:sym typeface="Symbol" panose="05050102010706020507" pitchFamily="18" charset="2"/>
              </a:rPr>
              <a:t>P</a:t>
            </a:r>
            <a:r>
              <a:rPr lang="en-US" altLang="zh-CN" dirty="0"/>
              <a:t> ∨</a:t>
            </a:r>
            <a:r>
              <a:rPr lang="en-US" altLang="zh-CN" dirty="0">
                <a:sym typeface="Symbol" panose="05050102010706020507" pitchFamily="18" charset="2"/>
              </a:rPr>
              <a:t> Q</a:t>
            </a:r>
            <a:r>
              <a:rPr lang="en-US" altLang="zh-CN" dirty="0"/>
              <a:t> ∨P)</a:t>
            </a:r>
            <a:endParaRPr lang="en-US" altLang="zh-CN" dirty="0"/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T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∑</a:t>
            </a:r>
            <a:r>
              <a:rPr lang="en-US" altLang="zh-CN" dirty="0"/>
              <a:t>0,1,2,3     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主析取范式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=(P∧Q)∨(P∧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Q)∨(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P∧Q)∨(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P∧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Q)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主合取范式不存在。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2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8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charRg st="10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  <a:ln/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2】</a:t>
            </a:r>
            <a:r>
              <a:rPr lang="en-US" altLang="zh-CN" sz="2800" dirty="0"/>
              <a:t>A,B,C,D</a:t>
            </a:r>
            <a:r>
              <a:rPr lang="zh-CN" altLang="en-US" sz="2800" dirty="0"/>
              <a:t>四个人中要派两个人出差，有三个派遣前提：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）若</a:t>
            </a:r>
            <a:r>
              <a:rPr lang="en-US" altLang="zh-CN" sz="2800" dirty="0"/>
              <a:t>A</a:t>
            </a:r>
            <a:r>
              <a:rPr lang="zh-CN" altLang="en-US" sz="2800" dirty="0"/>
              <a:t>去则</a:t>
            </a:r>
            <a:r>
              <a:rPr lang="en-US" altLang="zh-CN" sz="2800" dirty="0"/>
              <a:t>C</a:t>
            </a:r>
            <a:r>
              <a:rPr lang="zh-CN" altLang="en-US" sz="2800" dirty="0"/>
              <a:t>和</a:t>
            </a:r>
            <a:r>
              <a:rPr lang="en-US" altLang="zh-CN" sz="2800" dirty="0"/>
              <a:t>D</a:t>
            </a:r>
            <a:r>
              <a:rPr lang="zh-CN" altLang="en-US" sz="2800" dirty="0"/>
              <a:t>中要去一人；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B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zh-CN" altLang="en-US" sz="2800" dirty="0"/>
              <a:t>不能都去；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C</a:t>
            </a:r>
            <a:r>
              <a:rPr lang="zh-CN" altLang="en-US" sz="2800" dirty="0"/>
              <a:t>去则</a:t>
            </a:r>
            <a:r>
              <a:rPr lang="en-US" altLang="zh-CN" sz="2800" dirty="0"/>
              <a:t>D</a:t>
            </a:r>
            <a:r>
              <a:rPr lang="zh-CN" altLang="en-US" sz="2800" dirty="0"/>
              <a:t>要留下。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能有几种派遣方法？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解：设</a:t>
            </a:r>
            <a:r>
              <a:rPr lang="en-US" altLang="zh-CN" sz="2800" dirty="0"/>
              <a:t>A</a:t>
            </a:r>
            <a:r>
              <a:rPr lang="zh-CN" altLang="en-US" sz="2800" dirty="0"/>
              <a:t>：</a:t>
            </a:r>
            <a:r>
              <a:rPr lang="en-US" altLang="zh-CN" sz="2800" dirty="0"/>
              <a:t>A</a:t>
            </a:r>
            <a:r>
              <a:rPr lang="zh-CN" altLang="en-US" sz="2800" dirty="0"/>
              <a:t>出差，</a:t>
            </a:r>
            <a:r>
              <a:rPr lang="en-US" altLang="zh-CN" sz="2800" dirty="0"/>
              <a:t>B</a:t>
            </a:r>
            <a:r>
              <a:rPr lang="zh-CN" altLang="en-US" sz="2800" dirty="0"/>
              <a:t>：</a:t>
            </a:r>
            <a:r>
              <a:rPr lang="en-US" altLang="zh-CN" sz="2800" dirty="0"/>
              <a:t>B</a:t>
            </a:r>
            <a:r>
              <a:rPr lang="zh-CN" altLang="en-US" sz="2800" dirty="0"/>
              <a:t>出差，</a:t>
            </a:r>
            <a:r>
              <a:rPr lang="en-US" altLang="zh-CN" sz="2800" dirty="0"/>
              <a:t>C</a:t>
            </a:r>
            <a:r>
              <a:rPr lang="zh-CN" altLang="en-US" sz="2800" dirty="0"/>
              <a:t>：</a:t>
            </a:r>
            <a:r>
              <a:rPr lang="en-US" altLang="zh-CN" sz="2800" dirty="0"/>
              <a:t>C</a:t>
            </a:r>
            <a:r>
              <a:rPr lang="zh-CN" altLang="en-US" sz="2800" dirty="0"/>
              <a:t>出差，</a:t>
            </a:r>
            <a:r>
              <a:rPr lang="en-US" altLang="zh-CN" sz="2800" dirty="0"/>
              <a:t>D</a:t>
            </a:r>
            <a:r>
              <a:rPr lang="zh-CN" altLang="en-US" sz="2800" dirty="0"/>
              <a:t>：</a:t>
            </a:r>
            <a:r>
              <a:rPr lang="en-US" altLang="zh-CN" sz="2800" dirty="0"/>
              <a:t>D</a:t>
            </a:r>
            <a:r>
              <a:rPr lang="zh-CN" altLang="en-US" sz="2800" dirty="0"/>
              <a:t>出差，则三个前提可以符号化为：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((C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sym typeface="Symbol" panose="05050102010706020507" pitchFamily="18" charset="2"/>
              </a:rPr>
              <a:t>D))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 (B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C)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 CD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2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charRg st="12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charRg st="14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charRg st="14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5626100"/>
          </a:xfrm>
          <a:ln/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dirty="0"/>
              <a:t>按照题目要求，三个前提必须同时成立，即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      </a:t>
            </a:r>
            <a:r>
              <a:rPr lang="en-US" altLang="zh-CN" sz="2800" u="sng" dirty="0"/>
              <a:t>A</a:t>
            </a:r>
            <a:r>
              <a:rPr lang="en-US" altLang="zh-CN" sz="2800" u="sng" dirty="0">
                <a:sym typeface="Symbol" panose="05050102010706020507" pitchFamily="18" charset="2"/>
              </a:rPr>
              <a:t>((C</a:t>
            </a:r>
            <a:r>
              <a:rPr lang="zh-CN" altLang="en-US" sz="2800" u="sng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u="sng" dirty="0">
                <a:sym typeface="Symbol" panose="05050102010706020507" pitchFamily="18" charset="2"/>
              </a:rPr>
              <a:t>D))</a:t>
            </a:r>
            <a:r>
              <a:rPr lang="en-US" altLang="zh-CN" sz="2800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(B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C)</a:t>
            </a:r>
            <a:r>
              <a:rPr lang="en-US" altLang="zh-CN" sz="2800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(CD)</a:t>
            </a:r>
            <a:endParaRPr lang="en-US" altLang="zh-CN" sz="2800" u="sng" dirty="0"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sz="2800" dirty="0"/>
              <a:t> (A</a:t>
            </a:r>
            <a:r>
              <a:rPr lang="en-US" altLang="zh-CN" sz="2800" dirty="0">
                <a:sym typeface="Symbol" panose="05050102010706020507" pitchFamily="18" charset="2"/>
              </a:rPr>
              <a:t>((C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D)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(C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D)))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 (B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C)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(C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D)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A∨</a:t>
            </a:r>
            <a:r>
              <a:rPr lang="en-US" altLang="zh-CN" sz="2800" dirty="0">
                <a:sym typeface="Symbol" panose="05050102010706020507" pitchFamily="18" charset="2"/>
              </a:rPr>
              <a:t>((C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D)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(C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D)))</a:t>
            </a:r>
            <a:r>
              <a:rPr lang="en-US" altLang="zh-CN" sz="2800" dirty="0"/>
              <a:t>∧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((B</a:t>
            </a:r>
            <a:r>
              <a:rPr lang="en-US" altLang="zh-CN" sz="2800" dirty="0"/>
              <a:t> ∧ </a:t>
            </a:r>
            <a:r>
              <a:rPr lang="en-US" altLang="zh-CN" sz="2800" dirty="0">
                <a:sym typeface="Symbol" panose="05050102010706020507" pitchFamily="18" charset="2"/>
              </a:rPr>
              <a:t>C)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(B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D)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C</a:t>
            </a:r>
            <a:r>
              <a:rPr lang="en-US" altLang="zh-CN" sz="2800" dirty="0"/>
              <a:t> ∨</a:t>
            </a:r>
            <a:r>
              <a:rPr lang="en-US" altLang="zh-CN" sz="2800" dirty="0">
                <a:sym typeface="Symbol" panose="05050102010706020507" pitchFamily="18" charset="2"/>
              </a:rPr>
              <a:t>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D))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u="sng" dirty="0">
                <a:sym typeface="Symbol" panose="05050102010706020507" pitchFamily="18" charset="2"/>
              </a:rPr>
              <a:t>(</a:t>
            </a:r>
            <a:r>
              <a:rPr lang="en-US" altLang="zh-CN" sz="2800" u="sng" dirty="0"/>
              <a:t>A∧</a:t>
            </a:r>
            <a:r>
              <a:rPr lang="en-US" altLang="zh-CN" sz="2800" u="sng" dirty="0">
                <a:sym typeface="Symbol" panose="05050102010706020507" pitchFamily="18" charset="2"/>
              </a:rPr>
              <a:t>B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C)</a:t>
            </a:r>
            <a:r>
              <a:rPr lang="en-US" altLang="zh-CN" sz="2800" dirty="0"/>
              <a:t>∨</a:t>
            </a:r>
            <a:r>
              <a:rPr lang="en-US" altLang="zh-CN" sz="2800" u="sng" dirty="0"/>
              <a:t>(</a:t>
            </a:r>
            <a:r>
              <a:rPr lang="en-US" altLang="zh-CN" sz="2800" u="sng" dirty="0">
                <a:sym typeface="Symbol" panose="05050102010706020507" pitchFamily="18" charset="2"/>
              </a:rPr>
              <a:t></a:t>
            </a:r>
            <a:r>
              <a:rPr lang="en-US" altLang="zh-CN" sz="2800" u="sng" dirty="0"/>
              <a:t>A∧</a:t>
            </a:r>
            <a:r>
              <a:rPr lang="en-US" altLang="zh-CN" sz="2800" u="sng" dirty="0">
                <a:sym typeface="Symbol" panose="05050102010706020507" pitchFamily="18" charset="2"/>
              </a:rPr>
              <a:t>B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D</a:t>
            </a:r>
            <a:r>
              <a:rPr lang="en-US" altLang="zh-CN" sz="2800" u="sng" dirty="0"/>
              <a:t>)</a:t>
            </a:r>
            <a:r>
              <a:rPr lang="en-US" altLang="zh-CN" sz="2800" dirty="0"/>
              <a:t>∨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A∧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C</a:t>
            </a:r>
            <a:r>
              <a:rPr lang="en-US" altLang="zh-CN" sz="2800" dirty="0">
                <a:solidFill>
                  <a:srgbClr val="FF0000"/>
                </a:solidFill>
              </a:rPr>
              <a:t>)   </a:t>
            </a:r>
            <a:r>
              <a:rPr lang="en-US" altLang="zh-CN" sz="2800" dirty="0"/>
              <a:t>∨</a:t>
            </a:r>
            <a:r>
              <a:rPr lang="en-US" altLang="zh-CN" sz="2800" u="sng" dirty="0"/>
              <a:t>(</a:t>
            </a:r>
            <a:r>
              <a:rPr lang="en-US" altLang="zh-CN" sz="2800" u="sng" dirty="0">
                <a:sym typeface="Symbol" panose="05050102010706020507" pitchFamily="18" charset="2"/>
              </a:rPr>
              <a:t></a:t>
            </a:r>
            <a:r>
              <a:rPr lang="en-US" altLang="zh-CN" sz="2800" u="sng" dirty="0"/>
              <a:t>A∧</a:t>
            </a:r>
            <a:r>
              <a:rPr lang="en-US" altLang="zh-CN" sz="2800" u="sng" dirty="0">
                <a:sym typeface="Symbol" panose="05050102010706020507" pitchFamily="18" charset="2"/>
              </a:rPr>
              <a:t> 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D)</a:t>
            </a:r>
            <a:r>
              <a:rPr lang="en-US" altLang="zh-CN" sz="2800" dirty="0"/>
              <a:t>∨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(C</a:t>
            </a:r>
            <a:r>
              <a:rPr lang="en-US" altLang="zh-CN" sz="2800" dirty="0">
                <a:solidFill>
                  <a:srgbClr val="FF0000"/>
                </a:solidFill>
              </a:rPr>
              <a:t>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</a:rPr>
              <a:t> 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B</a:t>
            </a:r>
            <a:r>
              <a:rPr lang="en-US" altLang="zh-CN" sz="2800" dirty="0">
                <a:solidFill>
                  <a:srgbClr val="FF0000"/>
                </a:solidFill>
              </a:rPr>
              <a:t>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C)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    ∨ </a:t>
            </a:r>
            <a:r>
              <a:rPr lang="en-US" altLang="zh-CN" sz="2800" u="sng" dirty="0">
                <a:sym typeface="Symbol" panose="05050102010706020507" pitchFamily="18" charset="2"/>
              </a:rPr>
              <a:t>(C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D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B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(C</a:t>
            </a:r>
            <a:r>
              <a:rPr lang="en-US" altLang="zh-CN" sz="2800" dirty="0">
                <a:solidFill>
                  <a:srgbClr val="FF0000"/>
                </a:solidFill>
              </a:rPr>
              <a:t>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</a:rPr>
              <a:t> 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C)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    ∨ </a:t>
            </a:r>
            <a:r>
              <a:rPr lang="en-US" altLang="zh-CN" sz="2800" u="sng" dirty="0">
                <a:sym typeface="Symbol" panose="05050102010706020507" pitchFamily="18" charset="2"/>
              </a:rPr>
              <a:t>(C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D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D) </a:t>
            </a:r>
            <a:r>
              <a:rPr lang="en-US" altLang="zh-CN" sz="2800" dirty="0"/>
              <a:t>∨ </a:t>
            </a:r>
            <a:r>
              <a:rPr lang="en-US" altLang="zh-CN" sz="2800" u="sng" dirty="0"/>
              <a:t>(</a:t>
            </a:r>
            <a:r>
              <a:rPr lang="en-US" altLang="zh-CN" sz="2800" u="sng" dirty="0">
                <a:sym typeface="Symbol" panose="05050102010706020507" pitchFamily="18" charset="2"/>
              </a:rPr>
              <a:t>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B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C</a:t>
            </a:r>
            <a:r>
              <a:rPr lang="en-US" altLang="zh-CN" sz="2800" u="sng" dirty="0"/>
              <a:t>)</a:t>
            </a:r>
            <a:endParaRPr lang="en-US" altLang="zh-CN" sz="2800" u="sng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    ∨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D</a:t>
            </a:r>
            <a:r>
              <a:rPr lang="en-US" altLang="zh-CN" sz="2800" dirty="0">
                <a:solidFill>
                  <a:srgbClr val="FF0000"/>
                </a:solidFill>
              </a:rPr>
              <a:t> 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B</a:t>
            </a:r>
            <a:r>
              <a:rPr lang="en-US" altLang="zh-CN" sz="2800" dirty="0">
                <a:solidFill>
                  <a:srgbClr val="FF0000"/>
                </a:solidFill>
              </a:rPr>
              <a:t>∧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D</a:t>
            </a:r>
            <a:r>
              <a:rPr lang="en-US" altLang="zh-CN" sz="2800" dirty="0">
                <a:solidFill>
                  <a:srgbClr val="FF0000"/>
                </a:solidFill>
              </a:rPr>
              <a:t>) </a:t>
            </a:r>
            <a:r>
              <a:rPr lang="en-US" altLang="zh-CN" sz="2800" dirty="0"/>
              <a:t>∨ </a:t>
            </a:r>
            <a:r>
              <a:rPr lang="en-US" altLang="zh-CN" sz="2800" u="sng" dirty="0"/>
              <a:t>(</a:t>
            </a:r>
            <a:r>
              <a:rPr lang="en-US" altLang="zh-CN" sz="2800" u="sng" dirty="0">
                <a:sym typeface="Symbol" panose="05050102010706020507" pitchFamily="18" charset="2"/>
              </a:rPr>
              <a:t>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C</a:t>
            </a:r>
            <a:r>
              <a:rPr lang="en-US" altLang="zh-CN" sz="2800" u="sng" dirty="0"/>
              <a:t>) </a:t>
            </a:r>
            <a:endParaRPr lang="en-US" altLang="zh-CN" sz="2800" u="sng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/>
              <a:t>    ∨ </a:t>
            </a:r>
            <a:r>
              <a:rPr lang="en-US" altLang="zh-CN" sz="2800" u="sng" dirty="0"/>
              <a:t>(</a:t>
            </a:r>
            <a:r>
              <a:rPr lang="en-US" altLang="zh-CN" sz="2800" u="sng" dirty="0">
                <a:sym typeface="Symbol" panose="05050102010706020507" pitchFamily="18" charset="2"/>
              </a:rPr>
              <a:t>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</a:t>
            </a:r>
            <a:r>
              <a:rPr lang="en-US" altLang="zh-CN" sz="2800" u="sng" dirty="0"/>
              <a:t> ∧</a:t>
            </a:r>
            <a:r>
              <a:rPr lang="en-US" altLang="zh-CN" sz="2800" u="sng" dirty="0">
                <a:sym typeface="Symbol" panose="05050102010706020507" pitchFamily="18" charset="2"/>
              </a:rPr>
              <a:t>C</a:t>
            </a:r>
            <a:r>
              <a:rPr lang="en-US" altLang="zh-CN" sz="2800" u="sng" dirty="0"/>
              <a:t>∧</a:t>
            </a:r>
            <a:r>
              <a:rPr lang="en-US" altLang="zh-CN" sz="2800" u="sng" dirty="0">
                <a:sym typeface="Symbol" panose="05050102010706020507" pitchFamily="18" charset="2"/>
              </a:rPr>
              <a:t>D</a:t>
            </a:r>
            <a:r>
              <a:rPr lang="en-US" altLang="zh-CN" sz="2800" u="sng" dirty="0"/>
              <a:t>)</a:t>
            </a:r>
            <a:endParaRPr lang="en-US" altLang="zh-CN" sz="2800" u="sng" dirty="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5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9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1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50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12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28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316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内容占位符 2"/>
          <p:cNvSpPr>
            <a:spLocks noGrp="1"/>
          </p:cNvSpPr>
          <p:nvPr>
            <p:ph idx="1"/>
          </p:nvPr>
        </p:nvSpPr>
        <p:spPr>
          <a:xfrm>
            <a:off x="395288" y="476250"/>
            <a:ext cx="8472487" cy="51974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在上述的析取范式中，有些项明显不符合题意：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如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A∧</a:t>
            </a:r>
            <a:r>
              <a:rPr lang="en-US" altLang="zh-CN" sz="2800" dirty="0">
                <a:sym typeface="Symbol" panose="05050102010706020507" pitchFamily="18" charset="2"/>
              </a:rPr>
              <a:t>B</a:t>
            </a:r>
            <a:r>
              <a:rPr lang="en-US" altLang="zh-CN" sz="2800" dirty="0"/>
              <a:t> ∧</a:t>
            </a:r>
            <a:r>
              <a:rPr lang="en-US" altLang="zh-CN" sz="2800" dirty="0">
                <a:sym typeface="Symbol" panose="05050102010706020507" pitchFamily="18" charset="2"/>
              </a:rPr>
              <a:t>D</a:t>
            </a:r>
            <a:r>
              <a:rPr lang="en-US" altLang="zh-CN" sz="2800" dirty="0"/>
              <a:t>)</a:t>
            </a:r>
            <a:r>
              <a:rPr lang="zh-CN" altLang="en-US" sz="2800" dirty="0"/>
              <a:t>表示三个人都不出差，这是不满足题意的；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另外如</a:t>
            </a:r>
            <a:r>
              <a:rPr lang="en-US" altLang="zh-CN" sz="2800" dirty="0">
                <a:sym typeface="Symbol" panose="05050102010706020507" pitchFamily="18" charset="2"/>
              </a:rPr>
              <a:t>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en-US" altLang="zh-CN" sz="2800" dirty="0"/>
              <a:t> ∧</a:t>
            </a:r>
            <a:r>
              <a:rPr lang="en-US" altLang="zh-CN" sz="2800" dirty="0">
                <a:sym typeface="Symbol" panose="05050102010706020507" pitchFamily="18" charset="2"/>
              </a:rPr>
              <a:t>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D) </a:t>
            </a:r>
            <a:r>
              <a:rPr lang="zh-CN" altLang="en-US" sz="2800" dirty="0">
                <a:sym typeface="Symbol" panose="05050102010706020507" pitchFamily="18" charset="2"/>
              </a:rPr>
              <a:t>属于矛盾式，应在式中删除。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故可以得到原式为：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A∧</a:t>
            </a:r>
            <a:r>
              <a:rPr lang="en-US" altLang="zh-CN" sz="2800" dirty="0">
                <a:sym typeface="Symbol" panose="05050102010706020507" pitchFamily="18" charset="2"/>
              </a:rPr>
              <a:t>C</a:t>
            </a:r>
            <a:r>
              <a:rPr lang="en-US" altLang="zh-CN" sz="2800" dirty="0"/>
              <a:t>)∨</a:t>
            </a:r>
            <a:r>
              <a:rPr lang="en-US" altLang="zh-CN" sz="2800" dirty="0">
                <a:sym typeface="Symbol" panose="05050102010706020507" pitchFamily="18" charset="2"/>
              </a:rPr>
              <a:t>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B)</a:t>
            </a:r>
            <a:r>
              <a:rPr lang="en-US" altLang="zh-CN" sz="2800" dirty="0"/>
              <a:t>∨</a:t>
            </a:r>
            <a:r>
              <a:rPr lang="en-US" altLang="zh-CN" sz="2800" dirty="0">
                <a:sym typeface="Symbol" panose="05050102010706020507" pitchFamily="18" charset="2"/>
              </a:rPr>
              <a:t>(C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D)</a:t>
            </a:r>
            <a:r>
              <a:rPr lang="en-US" altLang="zh-CN" sz="2800" dirty="0"/>
              <a:t>∨ (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D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B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表示存在三种派法：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D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和</a:t>
            </a:r>
            <a:r>
              <a:rPr lang="en-US" altLang="zh-CN" sz="2800" dirty="0"/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注意：式中</a:t>
            </a:r>
            <a:r>
              <a:rPr lang="en-US" altLang="zh-CN" sz="2800" dirty="0">
                <a:sym typeface="Symbol" panose="05050102010706020507" pitchFamily="18" charset="2"/>
              </a:rPr>
              <a:t>C</a:t>
            </a:r>
            <a:r>
              <a:rPr lang="en-US" altLang="zh-CN" sz="2800" dirty="0"/>
              <a:t>∧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可以表示派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，或派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，与其他三项合并，总共三种派法。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D87BCC-33D6-46BB-B2D4-75033E7F431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命题符号化</a:t>
            </a:r>
            <a:endParaRPr lang="zh-CN" altLang="en-US" dirty="0"/>
          </a:p>
        </p:txBody>
      </p:sp>
      <p:sp>
        <p:nvSpPr>
          <p:cNvPr id="21510" name="Rectangle 3"/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将日常语言中的命题转化成数理逻辑中的形式命题的</a:t>
            </a:r>
            <a:r>
              <a:rPr lang="zh-CN" altLang="en-US" sz="2800" b="1" dirty="0">
                <a:solidFill>
                  <a:srgbClr val="C00000"/>
                </a:solidFill>
              </a:rPr>
              <a:t>过程</a:t>
            </a:r>
            <a:r>
              <a:rPr lang="zh-CN" altLang="en-US" sz="2800" dirty="0"/>
              <a:t>称为命题符号化</a:t>
            </a:r>
            <a:r>
              <a:rPr lang="zh-CN" altLang="en-US" sz="2800" b="1" dirty="0">
                <a:solidFill>
                  <a:schemeClr val="hlink"/>
                </a:solidFill>
              </a:rPr>
              <a:t>。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sz="2800" dirty="0"/>
              <a:t>P:</a:t>
            </a:r>
            <a:r>
              <a:rPr lang="zh-CN" altLang="en-US" sz="2800" dirty="0"/>
              <a:t>今天下雨。</a:t>
            </a:r>
            <a:r>
              <a:rPr lang="en-US" altLang="zh-CN" sz="2800" dirty="0"/>
              <a:t>P</a:t>
            </a:r>
            <a:r>
              <a:rPr lang="zh-CN" altLang="en-US" sz="2800" dirty="0"/>
              <a:t>为命题标识符。</a:t>
            </a:r>
            <a:endParaRPr lang="en-US" altLang="zh-CN" sz="2800" dirty="0"/>
          </a:p>
          <a:p>
            <a:pPr eaLnBrk="1" hangingPunct="1"/>
            <a:r>
              <a:rPr lang="zh-CN" altLang="en-US" sz="2800" b="1" dirty="0">
                <a:solidFill>
                  <a:srgbClr val="0070C0"/>
                </a:solidFill>
              </a:rPr>
              <a:t>命题常量</a:t>
            </a:r>
            <a:r>
              <a:rPr lang="zh-CN" altLang="en-US" sz="2800" dirty="0"/>
              <a:t>：一个命题标识符如果</a:t>
            </a:r>
            <a:r>
              <a:rPr lang="zh-CN" altLang="en-US" sz="2800" b="1" dirty="0">
                <a:solidFill>
                  <a:srgbClr val="0070C0"/>
                </a:solidFill>
              </a:rPr>
              <a:t>表示确定的命题</a:t>
            </a:r>
            <a:r>
              <a:rPr lang="zh-CN" altLang="en-US" sz="2800" dirty="0"/>
              <a:t>，则称为命题常量。</a:t>
            </a:r>
            <a:endParaRPr lang="en-US" altLang="zh-CN" sz="2800" dirty="0"/>
          </a:p>
          <a:p>
            <a:pPr eaLnBrk="1" hangingPunct="1"/>
            <a:r>
              <a:rPr lang="zh-CN" altLang="en-US" sz="2800" b="1" dirty="0">
                <a:solidFill>
                  <a:srgbClr val="0070C0"/>
                </a:solidFill>
              </a:rPr>
              <a:t>命题变元</a:t>
            </a:r>
            <a:r>
              <a:rPr lang="zh-CN" altLang="en-US" sz="2800" dirty="0"/>
              <a:t>：如果命题标识符只</a:t>
            </a:r>
            <a:r>
              <a:rPr lang="zh-CN" altLang="en-US" sz="2800" b="1" dirty="0">
                <a:solidFill>
                  <a:srgbClr val="0070C0"/>
                </a:solidFill>
              </a:rPr>
              <a:t>表示任意命题的位置标志</a:t>
            </a:r>
            <a:r>
              <a:rPr lang="zh-CN" altLang="en-US" sz="2800" dirty="0"/>
              <a:t>，则称为命题变元。</a:t>
            </a:r>
            <a:endParaRPr lang="en-US" altLang="zh-CN" sz="2800" dirty="0"/>
          </a:p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命题变元不是命题</a:t>
            </a:r>
            <a:r>
              <a:rPr lang="zh-CN" altLang="en-US" sz="2800" dirty="0"/>
              <a:t>。当变元</a:t>
            </a:r>
            <a:r>
              <a:rPr lang="en-US" altLang="zh-CN" sz="2800" dirty="0"/>
              <a:t>P</a:t>
            </a:r>
            <a:r>
              <a:rPr lang="zh-CN" altLang="en-US" sz="2800" dirty="0"/>
              <a:t>由一个特定命题取代时，</a:t>
            </a:r>
            <a:r>
              <a:rPr lang="en-US" altLang="zh-CN" sz="2800" dirty="0"/>
              <a:t>P</a:t>
            </a:r>
            <a:r>
              <a:rPr lang="zh-CN" altLang="en-US" sz="2800" dirty="0"/>
              <a:t>才可确定真值，才成为命题。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37DC47-4F61-4C3C-8C0C-2CC383AE75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38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293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主析取、主合取范式的用途</a:t>
            </a:r>
            <a:endParaRPr lang="zh-CN" altLang="zh-CN" dirty="0"/>
          </a:p>
        </p:txBody>
      </p:sp>
      <p:sp>
        <p:nvSpPr>
          <p:cNvPr id="229382" name="Rectangle 3"/>
          <p:cNvSpPr>
            <a:spLocks noGrp="1"/>
          </p:cNvSpPr>
          <p:nvPr>
            <p:ph idx="1"/>
          </p:nvPr>
        </p:nvSpPr>
        <p:spPr>
          <a:xfrm>
            <a:off x="0" y="1143000"/>
            <a:ext cx="8715375" cy="49879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400" dirty="0"/>
              <a:t>  </a:t>
            </a:r>
            <a:r>
              <a:rPr lang="en-US" altLang="zh-CN" sz="2400" dirty="0"/>
              <a:t>(1) </a:t>
            </a:r>
            <a:r>
              <a:rPr lang="zh-CN" altLang="en-US" sz="2400" dirty="0"/>
              <a:t>重言式的主析取范式包含公式的全部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n</a:t>
            </a:r>
            <a:r>
              <a:rPr lang="zh-CN" altLang="en-US" sz="2400" dirty="0"/>
              <a:t>个小项，主合取范式无；</a:t>
            </a:r>
            <a:endParaRPr lang="zh-CN" altLang="en-US" sz="24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(2) (</a:t>
            </a:r>
            <a:r>
              <a:rPr lang="zh-CN" altLang="en-US" sz="2400" dirty="0"/>
              <a:t>规定</a:t>
            </a:r>
            <a:r>
              <a:rPr lang="en-US" altLang="zh-CN" sz="2400" dirty="0"/>
              <a:t>)</a:t>
            </a:r>
            <a:r>
              <a:rPr lang="zh-CN" altLang="en-US" sz="2400" dirty="0"/>
              <a:t>矛盾式的主析取范式无，主合取范式包含公式的全部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n</a:t>
            </a:r>
            <a:r>
              <a:rPr lang="zh-CN" altLang="en-US" sz="2400" dirty="0"/>
              <a:t>个大项；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(1)(2)</a:t>
            </a:r>
            <a:r>
              <a:rPr lang="zh-CN" altLang="en-US" sz="2400" b="1" dirty="0">
                <a:solidFill>
                  <a:srgbClr val="C00000"/>
                </a:solidFill>
              </a:rPr>
              <a:t>可用来判断公式的类型；</a:t>
            </a:r>
            <a:endParaRPr lang="zh-CN" altLang="en-US" sz="24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(3) </a:t>
            </a:r>
            <a:r>
              <a:rPr lang="zh-CN" altLang="en-US" sz="2400" dirty="0"/>
              <a:t>二个等价的公式必有相同的主析取范式</a:t>
            </a:r>
            <a:r>
              <a:rPr lang="en-US" altLang="zh-CN" sz="2400" dirty="0"/>
              <a:t>(</a:t>
            </a:r>
            <a:r>
              <a:rPr lang="zh-CN" altLang="en-US" sz="2400" dirty="0"/>
              <a:t>不计小项的顺序</a:t>
            </a:r>
            <a:r>
              <a:rPr lang="en-US" altLang="zh-CN" sz="2400" dirty="0"/>
              <a:t>)</a:t>
            </a:r>
            <a:r>
              <a:rPr lang="zh-CN" altLang="en-US" sz="2400" dirty="0"/>
              <a:t>及主合取范式</a:t>
            </a:r>
            <a:r>
              <a:rPr lang="en-US" altLang="zh-CN" sz="2400" dirty="0"/>
              <a:t>(</a:t>
            </a:r>
            <a:r>
              <a:rPr lang="zh-CN" altLang="en-US" sz="2400" dirty="0"/>
              <a:t>不计大项的顺序</a:t>
            </a:r>
            <a:r>
              <a:rPr lang="en-US" altLang="zh-CN" sz="2400" dirty="0"/>
              <a:t>) </a:t>
            </a:r>
            <a:r>
              <a:rPr lang="zh-CN" altLang="en-US" sz="2400" dirty="0"/>
              <a:t>。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判断两个公式是否等值。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(4) </a:t>
            </a:r>
            <a:r>
              <a:rPr lang="zh-CN" altLang="en-US" sz="2400" dirty="0"/>
              <a:t>不列真值表，由主析取或主合取范式可得公式的成真、成假赋值。</a:t>
            </a:r>
            <a:endParaRPr lang="en-US" altLang="zh-CN" sz="24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(5) </a:t>
            </a:r>
            <a:r>
              <a:rPr lang="zh-CN" altLang="en-US" sz="2400" dirty="0"/>
              <a:t>仅由真值表，得公式的表达式</a:t>
            </a:r>
            <a:r>
              <a:rPr lang="en-US" altLang="zh-CN" sz="2400" dirty="0"/>
              <a:t>(</a:t>
            </a:r>
            <a:r>
              <a:rPr lang="zh-CN" altLang="en-US" sz="2400" dirty="0"/>
              <a:t>主析取、主合取范式形式</a:t>
            </a:r>
            <a:r>
              <a:rPr lang="en-US" altLang="zh-CN" sz="2400" dirty="0"/>
              <a:t>)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pPr algn="just" eaLnBrk="1" hangingPunct="1">
              <a:lnSpc>
                <a:spcPct val="125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(6) </a:t>
            </a:r>
            <a:r>
              <a:rPr lang="zh-CN" altLang="en-US" sz="2400" dirty="0"/>
              <a:t>解决应用问题。 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2314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）范式类题目要养成</a:t>
            </a:r>
            <a:r>
              <a:rPr lang="zh-CN" altLang="en-US" sz="2800" b="1" dirty="0">
                <a:solidFill>
                  <a:srgbClr val="FF0000"/>
                </a:solidFill>
              </a:rPr>
              <a:t>按顺序写变元</a:t>
            </a:r>
            <a:r>
              <a:rPr lang="zh-CN" altLang="en-US" sz="2800" dirty="0"/>
              <a:t>的好习惯，这样，不管采用真值表法还是推演法，都不容易出错。</a:t>
            </a:r>
            <a:endParaRPr lang="en-US" altLang="zh-CN" sz="2800" dirty="0"/>
          </a:p>
          <a:p>
            <a:pPr marL="0" indent="0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）做题时，不要只写∏</a:t>
            </a:r>
            <a:r>
              <a:rPr lang="en-US" altLang="zh-CN" sz="2800" dirty="0"/>
              <a:t>0,2,3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、</a:t>
            </a:r>
            <a:r>
              <a:rPr lang="zh-CN" altLang="en-US" sz="2800" dirty="0"/>
              <a:t>∑</a:t>
            </a:r>
            <a:r>
              <a:rPr lang="en-US" altLang="zh-CN" sz="2800" dirty="0"/>
              <a:t>1,4,5,6,7</a:t>
            </a:r>
            <a:r>
              <a:rPr lang="zh-CN" altLang="en-US" sz="2800" dirty="0"/>
              <a:t>，一定要把范式写出来！答案求的是范式！根据∏</a:t>
            </a:r>
            <a:r>
              <a:rPr lang="en-US" altLang="zh-CN" sz="2800" dirty="0"/>
              <a:t>0,2,3</a:t>
            </a:r>
            <a:r>
              <a:rPr lang="zh-CN" altLang="en-US" sz="2800" dirty="0">
                <a:sym typeface="Symbol" panose="05050102010706020507" pitchFamily="18" charset="2"/>
              </a:rPr>
              <a:t>求得</a:t>
            </a:r>
            <a:r>
              <a:rPr lang="zh-CN" altLang="en-US" sz="2800" dirty="0"/>
              <a:t>∑</a:t>
            </a:r>
            <a:r>
              <a:rPr lang="en-US" altLang="zh-CN" sz="2800" dirty="0"/>
              <a:t>1,4,5,6,7</a:t>
            </a:r>
            <a:r>
              <a:rPr lang="zh-CN" altLang="en-US" sz="2800" dirty="0"/>
              <a:t>的转换，只是我们求范式的手段。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4000" b="1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sz="4400" b="1" dirty="0"/>
              <a:t>作业</a:t>
            </a:r>
            <a:r>
              <a:rPr lang="zh-CN" altLang="en-US" sz="3600" b="1" dirty="0">
                <a:solidFill>
                  <a:srgbClr val="FF0000"/>
                </a:solidFill>
              </a:rPr>
              <a:t>（本次作业全部做在作业本上）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P29</a:t>
            </a:r>
            <a:endParaRPr kumimoji="0" lang="en-US" altLang="zh-CN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10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11_(1)(3)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_(1)(3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)(5)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其中，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题除了需要写出其主析取范式和主合取范式，还要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给出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∑和∏的标示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_(1)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真值表法！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_(3)(5)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使用公式推演法！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ED7A38-B655-479D-BE73-E9D63FE707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45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45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1.5</a:t>
            </a:r>
            <a:r>
              <a:rPr lang="zh-CN" altLang="en-US" dirty="0"/>
              <a:t>重言式与蕴含式</a:t>
            </a:r>
            <a:endParaRPr lang="zh-CN" altLang="en-US" dirty="0"/>
          </a:p>
        </p:txBody>
      </p:sp>
      <p:sp>
        <p:nvSpPr>
          <p:cNvPr id="23450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916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定义：</a:t>
            </a:r>
            <a:r>
              <a:rPr lang="zh-CN" altLang="en-US" dirty="0"/>
              <a:t>对于某个命题公式，如果其在分量的任何指派下，其对应的真值均为</a:t>
            </a:r>
            <a:r>
              <a:rPr lang="en-US" altLang="zh-CN" dirty="0"/>
              <a:t>T</a:t>
            </a:r>
            <a:r>
              <a:rPr lang="zh-CN" altLang="en-US" dirty="0"/>
              <a:t>，则称该命题公式为</a:t>
            </a:r>
            <a:r>
              <a:rPr lang="zh-CN" altLang="en-US" b="1" dirty="0">
                <a:solidFill>
                  <a:srgbClr val="FF0000"/>
                </a:solidFill>
              </a:rPr>
              <a:t>重言式</a:t>
            </a:r>
            <a:r>
              <a:rPr lang="zh-CN" altLang="en-US" dirty="0"/>
              <a:t>或</a:t>
            </a:r>
            <a:r>
              <a:rPr lang="zh-CN" altLang="en-US" b="1" dirty="0"/>
              <a:t>永真式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例如，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P</a:t>
            </a:r>
            <a:r>
              <a:rPr lang="zh-CN" altLang="en-US" dirty="0"/>
              <a:t>就是一个重言式。</a:t>
            </a:r>
            <a:endParaRPr lang="zh-CN" altLang="en-US" b="1" dirty="0"/>
          </a:p>
        </p:txBody>
      </p:sp>
      <p:sp>
        <p:nvSpPr>
          <p:cNvPr id="615428" name="Rectangle 4"/>
          <p:cNvSpPr/>
          <p:nvPr/>
        </p:nvSpPr>
        <p:spPr>
          <a:xfrm>
            <a:off x="539750" y="3789363"/>
            <a:ext cx="799306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定义：</a:t>
            </a:r>
            <a:r>
              <a:rPr lang="zh-CN" altLang="en-US" sz="2800" dirty="0"/>
              <a:t>对于某个命题公式，如果其在分量的任何指派下，其对应的真值均为</a:t>
            </a:r>
            <a:r>
              <a:rPr lang="en-US" altLang="zh-CN" sz="2800" dirty="0"/>
              <a:t>F</a:t>
            </a:r>
            <a:r>
              <a:rPr lang="zh-CN" altLang="en-US" sz="2800" dirty="0"/>
              <a:t>，则称该命题公式为</a:t>
            </a:r>
            <a:r>
              <a:rPr lang="zh-CN" altLang="en-US" sz="2800" b="1" dirty="0">
                <a:solidFill>
                  <a:srgbClr val="FF0000"/>
                </a:solidFill>
              </a:rPr>
              <a:t>矛盾式</a:t>
            </a:r>
            <a:r>
              <a:rPr lang="zh-CN" altLang="en-US" sz="2800" dirty="0"/>
              <a:t>或</a:t>
            </a:r>
            <a:r>
              <a:rPr lang="zh-CN" altLang="en-US" sz="2800" b="1" dirty="0"/>
              <a:t>永假式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例如， 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P</a:t>
            </a:r>
            <a:r>
              <a:rPr lang="zh-CN" altLang="en-US" sz="2800" dirty="0"/>
              <a:t>就是一个矛盾式。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8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AA4FE6-C83F-4E7C-9449-199897963D7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6549" name="Rectangle 15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可满足式</a:t>
            </a:r>
            <a:endParaRPr lang="zh-CN" altLang="en-US" b="1" dirty="0"/>
          </a:p>
        </p:txBody>
      </p:sp>
      <p:graphicFrame>
        <p:nvGraphicFramePr>
          <p:cNvPr id="836942" name="Group 334"/>
          <p:cNvGraphicFramePr>
            <a:graphicFrameLocks noGrp="1"/>
          </p:cNvGraphicFramePr>
          <p:nvPr>
            <p:ph type="tbl" idx="1"/>
          </p:nvPr>
        </p:nvGraphicFramePr>
        <p:xfrm>
          <a:off x="611188" y="1878013"/>
          <a:ext cx="7416800" cy="4148138"/>
        </p:xfrm>
        <a:graphic>
          <a:graphicData uri="http://schemas.openxmlformats.org/drawingml/2006/table">
            <a:tbl>
              <a:tblPr/>
              <a:tblGrid>
                <a:gridCol w="504825"/>
                <a:gridCol w="576262"/>
                <a:gridCol w="503238"/>
                <a:gridCol w="719137"/>
                <a:gridCol w="1225550"/>
                <a:gridCol w="1008063"/>
                <a:gridCol w="2879725"/>
              </a:tblGrid>
              <a:tr h="48765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P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(P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R)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Q)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1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602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36632" name="Text Box 324"/>
          <p:cNvSpPr txBox="1"/>
          <p:nvPr/>
        </p:nvSpPr>
        <p:spPr>
          <a:xfrm>
            <a:off x="468313" y="908050"/>
            <a:ext cx="770413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定义：</a:t>
            </a:r>
            <a:r>
              <a:rPr lang="zh-CN" altLang="en-US" sz="2800" dirty="0"/>
              <a:t>如果某个命题不是矛盾式，则该命题称为</a:t>
            </a:r>
            <a:r>
              <a:rPr lang="zh-CN" altLang="en-US" sz="2800" b="1" dirty="0"/>
              <a:t>可满足式</a:t>
            </a:r>
            <a:r>
              <a:rPr lang="zh-CN" altLang="en-US" sz="2800" dirty="0"/>
              <a:t>。试给出下例的成真指派。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endParaRPr lang="zh-CN" altLang="en-US" dirty="0"/>
          </a:p>
        </p:txBody>
      </p:sp>
      <p:sp>
        <p:nvSpPr>
          <p:cNvPr id="2385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定理：设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为两个命题公式，</a:t>
            </a:r>
            <a:r>
              <a:rPr lang="en-US" altLang="zh-CN" dirty="0">
                <a:sym typeface="Symbol" panose="05050102010706020507" pitchFamily="18" charset="2"/>
              </a:rPr>
              <a:t>AB </a:t>
            </a:r>
            <a:r>
              <a:rPr lang="zh-CN" altLang="en-US" dirty="0">
                <a:sym typeface="Symbol" panose="05050102010706020507" pitchFamily="18" charset="2"/>
              </a:rPr>
              <a:t>当且仅当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B</a:t>
            </a:r>
            <a:r>
              <a:rPr lang="zh-CN" altLang="en-US" dirty="0">
                <a:sym typeface="Symbol" panose="05050102010706020507" pitchFamily="18" charset="2"/>
              </a:rPr>
              <a:t>为一个重言式。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证明：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AB</a:t>
            </a:r>
            <a:r>
              <a:rPr lang="zh-CN" altLang="en-US" dirty="0">
                <a:sym typeface="Symbol" panose="05050102010706020507" pitchFamily="18" charset="2"/>
              </a:rPr>
              <a:t>，则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有相同真值，即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B</a:t>
            </a:r>
            <a:r>
              <a:rPr lang="zh-CN" altLang="en-US" dirty="0">
                <a:sym typeface="Symbol" panose="05050102010706020507" pitchFamily="18" charset="2"/>
              </a:rPr>
              <a:t>永为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B</a:t>
            </a:r>
            <a:r>
              <a:rPr lang="zh-CN" altLang="en-US" dirty="0">
                <a:sym typeface="Symbol" panose="05050102010706020507" pitchFamily="18" charset="2"/>
              </a:rPr>
              <a:t>为重言式，则</a:t>
            </a:r>
            <a:r>
              <a:rPr lang="en-US" altLang="zh-CN" dirty="0">
                <a:sym typeface="Symbol" panose="05050102010706020507" pitchFamily="18" charset="2"/>
              </a:rPr>
              <a:t>A  B</a:t>
            </a:r>
            <a:r>
              <a:rPr lang="zh-CN" altLang="en-US" dirty="0">
                <a:sym typeface="Symbol" panose="05050102010706020507" pitchFamily="18" charset="2"/>
              </a:rPr>
              <a:t>永为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，故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的真值相同，即</a:t>
            </a:r>
            <a:r>
              <a:rPr lang="en-US" altLang="zh-CN" dirty="0">
                <a:sym typeface="Symbol" panose="05050102010706020507" pitchFamily="18" charset="2"/>
              </a:rPr>
              <a:t>AB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3B6D96-8E33-43BB-8C36-E27E362C12A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DAD56A-32E6-4BD2-9241-1960C2C154D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9620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96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蕴含式</a:t>
            </a:r>
            <a:endParaRPr lang="zh-CN" altLang="en-US" dirty="0"/>
          </a:p>
        </p:txBody>
      </p:sp>
      <p:sp>
        <p:nvSpPr>
          <p:cNvPr id="239622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7859712" cy="9366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b="1" dirty="0"/>
              <a:t>定义：</a:t>
            </a:r>
            <a:r>
              <a:rPr lang="zh-CN" altLang="en-US" sz="2600" dirty="0"/>
              <a:t>当且仅当</a:t>
            </a:r>
            <a:r>
              <a:rPr lang="en-US" altLang="zh-CN" sz="2600" dirty="0"/>
              <a:t>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</a:t>
            </a:r>
            <a:r>
              <a:rPr lang="zh-CN" altLang="en-US" sz="2600" dirty="0"/>
              <a:t>是重言式时，我们称“</a:t>
            </a:r>
            <a:r>
              <a:rPr lang="en-US" altLang="zh-CN" sz="2600" dirty="0"/>
              <a:t>P</a:t>
            </a:r>
            <a:r>
              <a:rPr lang="zh-CN" altLang="en-US" sz="2600" dirty="0"/>
              <a:t>蕴含</a:t>
            </a:r>
            <a:r>
              <a:rPr lang="en-US" altLang="zh-CN" sz="2600" dirty="0"/>
              <a:t>Q”</a:t>
            </a:r>
            <a:r>
              <a:rPr lang="zh-CN" altLang="en-US" sz="2600" dirty="0"/>
              <a:t>，并记作</a:t>
            </a:r>
            <a:r>
              <a:rPr lang="en-US" altLang="zh-CN" sz="2600" dirty="0">
                <a:solidFill>
                  <a:srgbClr val="FF0000"/>
                </a:solidFill>
              </a:rPr>
              <a:t>P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600" dirty="0">
                <a:solidFill>
                  <a:srgbClr val="FF0000"/>
                </a:solidFill>
              </a:rPr>
              <a:t> Q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  <p:graphicFrame>
        <p:nvGraphicFramePr>
          <p:cNvPr id="621631" name="Group 63"/>
          <p:cNvGraphicFramePr>
            <a:graphicFrameLocks noGrp="1"/>
          </p:cNvGraphicFramePr>
          <p:nvPr>
            <p:ph sz="half" idx="1"/>
          </p:nvPr>
        </p:nvGraphicFramePr>
        <p:xfrm>
          <a:off x="755650" y="3644900"/>
          <a:ext cx="7777163" cy="2332038"/>
        </p:xfrm>
        <a:graphic>
          <a:graphicData uri="http://schemas.openxmlformats.org/drawingml/2006/table">
            <a:tbl>
              <a:tblPr/>
              <a:tblGrid>
                <a:gridCol w="554038"/>
                <a:gridCol w="625475"/>
                <a:gridCol w="760412"/>
                <a:gridCol w="766763"/>
                <a:gridCol w="1038225"/>
                <a:gridCol w="1612900"/>
                <a:gridCol w="1008062"/>
                <a:gridCol w="1411288"/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621632" name="Rectangle 64"/>
          <p:cNvSpPr/>
          <p:nvPr/>
        </p:nvSpPr>
        <p:spPr>
          <a:xfrm>
            <a:off x="708025" y="1916113"/>
            <a:ext cx="8704263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请注意，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>
                <a:solidFill>
                  <a:srgbClr val="FF0000"/>
                </a:solidFill>
              </a:rPr>
              <a:t>不等价</a:t>
            </a:r>
            <a:r>
              <a:rPr lang="zh-CN" altLang="en-US" sz="2800" dirty="0"/>
              <a:t>，因此，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相对于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</a:t>
            </a:r>
            <a:r>
              <a:rPr lang="zh-CN" altLang="en-US" sz="2800" dirty="0"/>
              <a:t>来说，我们称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P</a:t>
            </a:r>
            <a:r>
              <a:rPr lang="zh-CN" altLang="en-US" sz="2800" dirty="0"/>
              <a:t>为它</a:t>
            </a:r>
            <a:r>
              <a:rPr lang="zh-CN" altLang="en-US" sz="2800" b="1" dirty="0">
                <a:solidFill>
                  <a:srgbClr val="FF0000"/>
                </a:solidFill>
              </a:rPr>
              <a:t>逆换式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称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</a:t>
            </a:r>
            <a:r>
              <a:rPr lang="en-US" altLang="zh-CN" sz="2800" dirty="0"/>
              <a:t>Q</a:t>
            </a:r>
            <a:r>
              <a:rPr lang="zh-CN" altLang="en-US" sz="2800" dirty="0"/>
              <a:t>为它的</a:t>
            </a:r>
            <a:r>
              <a:rPr lang="zh-CN" altLang="en-US" sz="2800" b="1" dirty="0">
                <a:solidFill>
                  <a:srgbClr val="FF0000"/>
                </a:solidFill>
              </a:rPr>
              <a:t>反换式</a:t>
            </a:r>
            <a:r>
              <a:rPr lang="zh-CN" altLang="en-US" sz="2800" dirty="0"/>
              <a:t>，称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</a:t>
            </a:r>
            <a:r>
              <a:rPr lang="en-US" altLang="zh-CN" sz="2800" dirty="0"/>
              <a:t>P</a:t>
            </a:r>
            <a:r>
              <a:rPr lang="zh-CN" altLang="en-US" sz="2800" dirty="0"/>
              <a:t>为它的</a:t>
            </a:r>
            <a:r>
              <a:rPr lang="zh-CN" altLang="en-US" sz="2800" b="1" dirty="0">
                <a:solidFill>
                  <a:srgbClr val="FF0000"/>
                </a:solidFill>
              </a:rPr>
              <a:t>逆反式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63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812DE7-A589-492D-9029-19B245A7FA3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16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41669" name="Rectangle 26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191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蕴含式</a:t>
            </a:r>
            <a:endParaRPr lang="zh-CN" altLang="en-US" dirty="0"/>
          </a:p>
        </p:txBody>
      </p:sp>
      <p:graphicFrame>
        <p:nvGraphicFramePr>
          <p:cNvPr id="838936" name="Group 280"/>
          <p:cNvGraphicFramePr>
            <a:graphicFrameLocks noGrp="1"/>
          </p:cNvGraphicFramePr>
          <p:nvPr>
            <p:ph idx="1"/>
          </p:nvPr>
        </p:nvGraphicFramePr>
        <p:xfrm>
          <a:off x="323850" y="3573463"/>
          <a:ext cx="8280400" cy="2519363"/>
        </p:xfrm>
        <a:graphic>
          <a:graphicData uri="http://schemas.openxmlformats.org/drawingml/2006/table">
            <a:tbl>
              <a:tblPr/>
              <a:tblGrid>
                <a:gridCol w="590550"/>
                <a:gridCol w="665163"/>
                <a:gridCol w="811212"/>
                <a:gridCol w="812800"/>
                <a:gridCol w="1108075"/>
                <a:gridCol w="1719263"/>
                <a:gridCol w="1069975"/>
                <a:gridCol w="1503362"/>
              </a:tblGrid>
              <a:tr h="5032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0641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1726" name="Rectangle 276"/>
          <p:cNvSpPr/>
          <p:nvPr/>
        </p:nvSpPr>
        <p:spPr>
          <a:xfrm>
            <a:off x="250825" y="1341438"/>
            <a:ext cx="8569325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从下表我们可以看出：  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</a:t>
            </a:r>
            <a:r>
              <a:rPr lang="en-US" altLang="zh-CN" sz="2800" dirty="0"/>
              <a:t>P)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                                  (Q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P)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</a:t>
            </a:r>
            <a:r>
              <a:rPr lang="en-US" altLang="zh-CN" sz="2800" dirty="0"/>
              <a:t>Q)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因此要证明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，只需要证明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rgbClr val="FF0000"/>
                </a:solidFill>
              </a:rPr>
              <a:t>Q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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zh-CN" altLang="en-US" sz="2800" dirty="0">
                <a:solidFill>
                  <a:srgbClr val="FF0000"/>
                </a:solidFill>
              </a:rPr>
              <a:t>。反之亦然。要证明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，只需要证明</a:t>
            </a:r>
            <a:r>
              <a:rPr lang="en-US" altLang="zh-CN" sz="2800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是一个重言式。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9C9ED0-3843-4ACF-8B25-104144D9135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26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426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88070" name="Rectangle 3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64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试证：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</a:t>
            </a:r>
            <a:r>
              <a:rPr lang="en-US" altLang="zh-CN" dirty="0"/>
              <a:t>P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证法一： 假定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则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，且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由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，则必有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            </a:t>
            </a:r>
            <a:r>
              <a:rPr lang="zh-CN" altLang="en-US" dirty="0"/>
              <a:t>所以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证法二： 假定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，则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       若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，则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       若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T</a:t>
            </a:r>
            <a:r>
              <a:rPr lang="zh-CN" altLang="en-US" dirty="0"/>
              <a:t>，则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</a:t>
            </a:r>
            <a:r>
              <a:rPr lang="zh-CN" altLang="en-US" dirty="0"/>
              <a:t>为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       所以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P</a:t>
            </a:r>
            <a:r>
              <a:rPr lang="zh-CN" altLang="en-US" dirty="0"/>
              <a:t>成立。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0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0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6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70">
                                            <p:txEl>
                                              <p:charRg st="64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0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70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14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70">
                                            <p:txEl>
                                              <p:charRg st="140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17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70">
                                            <p:txEl>
                                              <p:charRg st="172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charRg st="203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070">
                                            <p:txEl>
                                              <p:charRg st="203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内容占位符 2"/>
          <p:cNvSpPr>
            <a:spLocks noGrp="1"/>
          </p:cNvSpPr>
          <p:nvPr>
            <p:ph idx="1"/>
          </p:nvPr>
        </p:nvSpPr>
        <p:spPr>
          <a:xfrm>
            <a:off x="457200" y="642938"/>
            <a:ext cx="8115300" cy="54832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总结证明蕴含式的三种方法：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）假</a:t>
            </a:r>
            <a:r>
              <a:rPr lang="zh-CN" altLang="en-US" sz="2600" b="1" dirty="0">
                <a:solidFill>
                  <a:srgbClr val="00B050"/>
                </a:solidFill>
              </a:rPr>
              <a:t>设</a:t>
            </a:r>
            <a:r>
              <a:rPr lang="zh-CN" altLang="en-US" sz="2600" dirty="0"/>
              <a:t>蕴含式</a:t>
            </a:r>
            <a:r>
              <a:rPr lang="zh-CN" altLang="en-US" sz="2600" b="1" dirty="0">
                <a:solidFill>
                  <a:srgbClr val="FF0000"/>
                </a:solidFill>
              </a:rPr>
              <a:t>前件</a:t>
            </a:r>
            <a:r>
              <a:rPr lang="zh-CN" altLang="en-US" sz="2600" dirty="0"/>
              <a:t>（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zh-CN" altLang="en-US" sz="2600" dirty="0">
                <a:sym typeface="Symbol" panose="05050102010706020507" pitchFamily="18" charset="2"/>
              </a:rPr>
              <a:t>符号的整个左边部分）</a:t>
            </a:r>
            <a:r>
              <a:rPr lang="zh-CN" altLang="en-US" sz="2600" b="1" dirty="0">
                <a:solidFill>
                  <a:srgbClr val="FF0000"/>
                </a:solidFill>
              </a:rPr>
              <a:t>为</a:t>
            </a:r>
            <a:r>
              <a:rPr lang="en-US" altLang="zh-CN" sz="2600" b="1" dirty="0">
                <a:solidFill>
                  <a:srgbClr val="FF0000"/>
                </a:solidFill>
              </a:rPr>
              <a:t>T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00B050"/>
                </a:solidFill>
              </a:rPr>
              <a:t>推</a:t>
            </a:r>
            <a:r>
              <a:rPr lang="zh-CN" altLang="en-US" sz="2600" dirty="0"/>
              <a:t>出蕴含式</a:t>
            </a:r>
            <a:r>
              <a:rPr lang="zh-CN" altLang="en-US" sz="2600" b="1" dirty="0">
                <a:solidFill>
                  <a:srgbClr val="FF0000"/>
                </a:solidFill>
              </a:rPr>
              <a:t>后件</a:t>
            </a:r>
            <a:r>
              <a:rPr lang="zh-CN" altLang="en-US" sz="2600" dirty="0"/>
              <a:t>（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zh-CN" altLang="en-US" sz="2600" dirty="0">
                <a:sym typeface="Symbol" panose="05050102010706020507" pitchFamily="18" charset="2"/>
              </a:rPr>
              <a:t>符号的整个右边部分</a:t>
            </a:r>
            <a:r>
              <a:rPr lang="zh-CN" altLang="en-US" sz="2600" dirty="0"/>
              <a:t>）</a:t>
            </a:r>
            <a:r>
              <a:rPr lang="zh-CN" altLang="en-US" sz="2600" b="1" dirty="0">
                <a:solidFill>
                  <a:srgbClr val="FF0000"/>
                </a:solidFill>
              </a:rPr>
              <a:t>亦为</a:t>
            </a:r>
            <a:r>
              <a:rPr lang="en-US" altLang="zh-CN" sz="2600" b="1" dirty="0">
                <a:solidFill>
                  <a:srgbClr val="FF0000"/>
                </a:solidFill>
              </a:rPr>
              <a:t>T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）假</a:t>
            </a:r>
            <a:r>
              <a:rPr lang="zh-CN" altLang="en-US" sz="2600" b="1" dirty="0">
                <a:solidFill>
                  <a:srgbClr val="00B050"/>
                </a:solidFill>
              </a:rPr>
              <a:t>设</a:t>
            </a:r>
            <a:r>
              <a:rPr lang="zh-CN" altLang="en-US" sz="2600" dirty="0"/>
              <a:t>蕴含式</a:t>
            </a:r>
            <a:r>
              <a:rPr lang="zh-CN" altLang="en-US" sz="2600" b="1" dirty="0">
                <a:solidFill>
                  <a:srgbClr val="FF0000"/>
                </a:solidFill>
              </a:rPr>
              <a:t>后件</a:t>
            </a:r>
            <a:r>
              <a:rPr lang="zh-CN" altLang="en-US" sz="2600" dirty="0"/>
              <a:t>（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zh-CN" altLang="en-US" sz="2600" dirty="0">
                <a:sym typeface="Symbol" panose="05050102010706020507" pitchFamily="18" charset="2"/>
              </a:rPr>
              <a:t>符号的整个右边部分）</a:t>
            </a:r>
            <a:r>
              <a:rPr lang="zh-CN" altLang="en-US" sz="2600" b="1" dirty="0">
                <a:solidFill>
                  <a:srgbClr val="FF0000"/>
                </a:solidFill>
              </a:rPr>
              <a:t>为</a:t>
            </a:r>
            <a:r>
              <a:rPr lang="en-US" altLang="zh-CN" sz="2600" b="1" dirty="0">
                <a:solidFill>
                  <a:srgbClr val="FF0000"/>
                </a:solidFill>
              </a:rPr>
              <a:t>F</a:t>
            </a:r>
            <a:r>
              <a:rPr lang="zh-CN" altLang="en-US" sz="2600" dirty="0"/>
              <a:t>，</a:t>
            </a:r>
            <a:r>
              <a:rPr lang="zh-CN" altLang="en-US" sz="2600" b="1" dirty="0">
                <a:solidFill>
                  <a:srgbClr val="00B050"/>
                </a:solidFill>
              </a:rPr>
              <a:t>推</a:t>
            </a:r>
            <a:r>
              <a:rPr lang="zh-CN" altLang="en-US" sz="2600" dirty="0"/>
              <a:t>出蕴含式</a:t>
            </a:r>
            <a:r>
              <a:rPr lang="zh-CN" altLang="en-US" sz="2600" b="1" dirty="0">
                <a:solidFill>
                  <a:srgbClr val="FF0000"/>
                </a:solidFill>
              </a:rPr>
              <a:t>前件</a:t>
            </a:r>
            <a:r>
              <a:rPr lang="zh-CN" altLang="en-US" sz="2600" dirty="0"/>
              <a:t>（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zh-CN" altLang="en-US" sz="2600" dirty="0">
                <a:sym typeface="Symbol" panose="05050102010706020507" pitchFamily="18" charset="2"/>
              </a:rPr>
              <a:t>符号的整个左边部分</a:t>
            </a:r>
            <a:r>
              <a:rPr lang="zh-CN" altLang="en-US" sz="2600" dirty="0"/>
              <a:t>）</a:t>
            </a:r>
            <a:r>
              <a:rPr lang="zh-CN" altLang="en-US" sz="2600" b="1" dirty="0">
                <a:solidFill>
                  <a:srgbClr val="FF0000"/>
                </a:solidFill>
              </a:rPr>
              <a:t>亦为</a:t>
            </a:r>
            <a:r>
              <a:rPr lang="en-US" altLang="zh-CN" sz="2600" b="1" dirty="0">
                <a:solidFill>
                  <a:srgbClr val="FF0000"/>
                </a:solidFill>
              </a:rPr>
              <a:t>F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）证明蕴含式</a:t>
            </a:r>
            <a:r>
              <a:rPr lang="zh-CN" altLang="en-US" sz="2600" b="1" dirty="0">
                <a:solidFill>
                  <a:srgbClr val="FF0000"/>
                </a:solidFill>
              </a:rPr>
              <a:t>对应的单条件式</a:t>
            </a:r>
            <a:r>
              <a:rPr lang="zh-CN" altLang="en-US" sz="2600" dirty="0"/>
              <a:t>（将</a:t>
            </a:r>
            <a:r>
              <a:rPr lang="en-US" altLang="zh-CN" sz="2600" dirty="0">
                <a:sym typeface="Symbol" panose="05050102010706020507" pitchFamily="18" charset="2"/>
              </a:rPr>
              <a:t></a:t>
            </a:r>
            <a:r>
              <a:rPr lang="zh-CN" altLang="en-US" sz="2600" dirty="0">
                <a:sym typeface="Symbol" panose="05050102010706020507" pitchFamily="18" charset="2"/>
              </a:rPr>
              <a:t>替换成单条件联接词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zh-CN" altLang="en-US" sz="2600" dirty="0">
                <a:sym typeface="Symbol" panose="05050102010706020507" pitchFamily="18" charset="2"/>
              </a:rPr>
              <a:t>，注意保持原来的运算优先级</a:t>
            </a:r>
            <a:r>
              <a:rPr lang="zh-CN" altLang="en-US" sz="2600" dirty="0"/>
              <a:t>）</a:t>
            </a:r>
            <a:r>
              <a:rPr lang="zh-CN" altLang="en-US" sz="2600" b="1" dirty="0">
                <a:solidFill>
                  <a:srgbClr val="FF0000"/>
                </a:solidFill>
              </a:rPr>
              <a:t>为永真式</a:t>
            </a:r>
            <a:r>
              <a:rPr lang="zh-CN" altLang="en-US" sz="2600" dirty="0"/>
              <a:t>，即经等价式转换化简后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T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 dirty="0"/>
              <a:t>    以上三种证法的任意一种都可以证明蕴含式成立，用其中一种方法即可。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98ECD0-E602-4901-A8AB-1F603538BB5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原子命题和复合命题</a:t>
            </a:r>
            <a:endParaRPr lang="zh-CN" altLang="en-US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>
          <a:xfrm>
            <a:off x="457200" y="1274763"/>
            <a:ext cx="8229600" cy="4530725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lnSpc>
                <a:spcPct val="130000"/>
              </a:lnSpc>
            </a:pPr>
            <a:r>
              <a:rPr lang="zh-CN" altLang="en-US" sz="2600" dirty="0"/>
              <a:t>如果一个陈述句再也不能分解成更为简单的语句，由它构成的命题称为</a:t>
            </a:r>
            <a:r>
              <a:rPr lang="zh-CN" altLang="en-US" sz="2600" b="1" dirty="0"/>
              <a:t>原子命题</a:t>
            </a:r>
            <a:r>
              <a:rPr lang="zh-CN" altLang="en-US" sz="2600" dirty="0"/>
              <a:t>。原子命题是命题逻辑的基本单位。</a:t>
            </a:r>
            <a:endParaRPr lang="zh-CN" altLang="en-US" sz="2600" dirty="0"/>
          </a:p>
          <a:p>
            <a:pPr marL="571500" indent="-571500" algn="just" eaLnBrk="1" hangingPunct="1">
              <a:lnSpc>
                <a:spcPct val="130000"/>
              </a:lnSpc>
            </a:pPr>
            <a:r>
              <a:rPr lang="zh-CN" altLang="en-US" sz="2600" dirty="0"/>
              <a:t>命题分为两类：</a:t>
            </a:r>
            <a:endParaRPr lang="zh-CN" altLang="en-US" sz="2600" dirty="0"/>
          </a:p>
          <a:p>
            <a:pPr marL="571500" indent="-571500"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dirty="0"/>
              <a:t>第一类是原子命题，原子命题用大写英文字母</a:t>
            </a:r>
            <a:r>
              <a:rPr lang="en-US" altLang="zh-CN" sz="2600" i="1" dirty="0"/>
              <a:t>P</a:t>
            </a:r>
            <a:r>
              <a:rPr lang="zh-CN" altLang="en-US" sz="2600" i="1" dirty="0"/>
              <a:t>，</a:t>
            </a:r>
            <a:r>
              <a:rPr lang="en-US" altLang="zh-CN" sz="2600" i="1" dirty="0"/>
              <a:t>Q</a:t>
            </a:r>
            <a:r>
              <a:rPr lang="zh-CN" altLang="en-US" sz="2600" i="1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dirty="0"/>
              <a:t>…</a:t>
            </a:r>
            <a:r>
              <a:rPr lang="zh-CN" altLang="en-US" sz="2600" dirty="0"/>
              <a:t>及其带下标的</a:t>
            </a:r>
            <a:r>
              <a:rPr lang="en-US" altLang="zh-CN" sz="2600" i="1" dirty="0"/>
              <a:t>P</a:t>
            </a:r>
            <a:r>
              <a:rPr lang="en-US" altLang="zh-CN" sz="2600" i="1" baseline="-25000" dirty="0"/>
              <a:t>i</a:t>
            </a:r>
            <a:r>
              <a:rPr lang="zh-CN" altLang="en-US" sz="2600" i="1" dirty="0"/>
              <a:t>，</a:t>
            </a:r>
            <a:r>
              <a:rPr lang="en-US" altLang="zh-CN" sz="2600" i="1" dirty="0"/>
              <a:t>Q</a:t>
            </a:r>
            <a:r>
              <a:rPr lang="en-US" altLang="zh-CN" sz="2600" i="1" baseline="-25000" dirty="0"/>
              <a:t>i</a:t>
            </a:r>
            <a:r>
              <a:rPr lang="zh-CN" altLang="en-US" sz="2600" i="1" dirty="0"/>
              <a:t>，</a:t>
            </a:r>
            <a:r>
              <a:rPr lang="en-US" altLang="zh-CN" sz="2600" i="1" dirty="0"/>
              <a:t>R</a:t>
            </a:r>
            <a:r>
              <a:rPr lang="en-US" altLang="zh-CN" sz="2600" i="1" baseline="-25000" dirty="0"/>
              <a:t>i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表示。</a:t>
            </a:r>
            <a:endParaRPr lang="zh-CN" altLang="en-US" sz="2600" dirty="0"/>
          </a:p>
          <a:p>
            <a:pPr marL="571500" indent="-571500"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600" dirty="0"/>
              <a:t>第二类是</a:t>
            </a:r>
            <a:r>
              <a:rPr lang="zh-CN" altLang="en-US" sz="2600" b="1" dirty="0"/>
              <a:t>复合命题</a:t>
            </a:r>
            <a:r>
              <a:rPr lang="zh-CN" altLang="en-US" sz="2600" dirty="0"/>
              <a:t>，它由</a:t>
            </a:r>
            <a:r>
              <a:rPr lang="zh-CN" altLang="en-US" sz="2600" b="1" dirty="0">
                <a:solidFill>
                  <a:srgbClr val="C00000"/>
                </a:solidFill>
              </a:rPr>
              <a:t>原子命题</a:t>
            </a:r>
            <a:r>
              <a:rPr lang="zh-CN" altLang="en-US" sz="2600" dirty="0"/>
              <a:t>、</a:t>
            </a:r>
            <a:r>
              <a:rPr lang="zh-CN" altLang="en-US" sz="2600" b="1" dirty="0">
                <a:solidFill>
                  <a:srgbClr val="C00000"/>
                </a:solidFill>
              </a:rPr>
              <a:t>命题联结词</a:t>
            </a:r>
            <a:r>
              <a:rPr lang="zh-CN" altLang="en-US" sz="2600" dirty="0"/>
              <a:t>和</a:t>
            </a:r>
            <a:r>
              <a:rPr lang="zh-CN" altLang="en-US" sz="2600" b="1" dirty="0">
                <a:solidFill>
                  <a:srgbClr val="C00000"/>
                </a:solidFill>
              </a:rPr>
              <a:t>圆括号</a:t>
            </a:r>
            <a:r>
              <a:rPr lang="zh-CN" altLang="en-US" sz="2600" dirty="0"/>
              <a:t>组成。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28625" y="214313"/>
          <a:ext cx="8229600" cy="583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5972188"/>
              </a:tblGrid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名称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基本蕴含式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化简 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P,  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9448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附加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Q,   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</a:t>
                      </a:r>
                      <a:endParaRPr lang="en-US" altLang="zh-CN" sz="2800" dirty="0" smtClean="0"/>
                    </a:p>
                    <a:p>
                      <a:pPr algn="ctr"/>
                      <a:r>
                        <a:rPr lang="en-US" altLang="zh-CN" sz="2800" dirty="0" smtClean="0"/>
                        <a:t>(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 ,  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假言推理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拒取式 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析取三段论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dirty="0" smtClean="0"/>
                        <a:t>P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fr-FR" sz="2800" dirty="0" smtClean="0"/>
                        <a:t>假言</a:t>
                      </a:r>
                      <a:r>
                        <a:rPr lang="zh-CN" altLang="en-US" sz="2800" dirty="0" smtClean="0"/>
                        <a:t>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fr-FR" sz="2800" dirty="0" smtClean="0"/>
                        <a:t>等价</a:t>
                      </a:r>
                      <a:r>
                        <a:rPr lang="zh-CN" altLang="en-US" sz="2800" dirty="0" smtClean="0"/>
                        <a:t>三段论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800" dirty="0" smtClean="0"/>
                        <a:t>R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构造性两难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dirty="0" smtClean="0"/>
                        <a:t>Q)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 (P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R)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dirty="0" smtClean="0"/>
                        <a:t>(Q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dirty="0" smtClean="0"/>
                        <a:t>S)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en-US" altLang="zh-CN" sz="2800" dirty="0" smtClean="0"/>
                        <a:t> (R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S</a:t>
                      </a:r>
                      <a:r>
                        <a:rPr lang="en-US" altLang="zh-CN" sz="2800" dirty="0" smtClean="0"/>
                        <a:t>)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  <a:tr h="5428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合取引入 </a:t>
                      </a:r>
                      <a:endParaRPr lang="zh-CN" altLang="en-US" sz="2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P,Q </a:t>
                      </a:r>
                      <a:r>
                        <a:rPr lang="en-US" altLang="zh-CN" sz="2800" dirty="0" smtClean="0">
                          <a:sym typeface="Symbol" panose="05050102010706020507" pitchFamily="18" charset="2"/>
                        </a:rPr>
                        <a:t>P </a:t>
                      </a:r>
                      <a:r>
                        <a:rPr lang="en-US" altLang="zh-CN" sz="2800" dirty="0" smtClean="0"/>
                        <a:t>Q</a:t>
                      </a:r>
                      <a:endParaRPr lang="zh-CN" altLang="en-US" sz="2800" dirty="0"/>
                    </a:p>
                  </a:txBody>
                  <a:tcPr marT="45717" marB="45717"/>
                </a:tc>
              </a:tr>
            </a:tbl>
          </a:graphicData>
        </a:graphic>
      </p:graphicFrame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8FBF27-BFFD-4F5C-B185-C3E2C86E788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82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等价式与蕴含式的联系</a:t>
            </a:r>
            <a:endParaRPr lang="zh-CN" altLang="en-US" dirty="0"/>
          </a:p>
        </p:txBody>
      </p:sp>
      <p:sp>
        <p:nvSpPr>
          <p:cNvPr id="248835" name="内容占位符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916488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定理</a:t>
            </a:r>
            <a:r>
              <a:rPr lang="en-US" altLang="zh-CN" sz="2800" dirty="0"/>
              <a:t>1-5.4</a:t>
            </a:r>
            <a:r>
              <a:rPr lang="zh-CN" altLang="en-US" sz="2800" dirty="0"/>
              <a:t>：设</a:t>
            </a:r>
            <a:r>
              <a:rPr lang="en-US" altLang="zh-CN" sz="2800" dirty="0"/>
              <a:t>P</a:t>
            </a:r>
            <a:r>
              <a:rPr lang="zh-CN" altLang="en-US" sz="2800" dirty="0"/>
              <a:t>、</a:t>
            </a:r>
            <a:r>
              <a:rPr lang="en-US" altLang="zh-CN" sz="2800" dirty="0"/>
              <a:t>Q</a:t>
            </a:r>
            <a:r>
              <a:rPr lang="zh-CN" altLang="en-US" sz="2800" dirty="0"/>
              <a:t>为任意两个命题公式，</a:t>
            </a:r>
            <a:r>
              <a:rPr lang="en-US" altLang="zh-CN" sz="2800" dirty="0">
                <a:sym typeface="Symbol" panose="05050102010706020507" pitchFamily="18" charset="2"/>
              </a:rPr>
              <a:t> PQ</a:t>
            </a:r>
            <a:r>
              <a:rPr lang="zh-CN" altLang="en-US" sz="2800" dirty="0">
                <a:sym typeface="Symbol" panose="05050102010706020507" pitchFamily="18" charset="2"/>
              </a:rPr>
              <a:t>当且仅当</a:t>
            </a:r>
            <a:r>
              <a:rPr lang="en-US" altLang="zh-CN" sz="2800" dirty="0">
                <a:sym typeface="Symbol" panose="05050102010706020507" pitchFamily="18" charset="2"/>
              </a:rPr>
              <a:t>PQ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QP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请同学自证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>
              <a:sym typeface="Symbol" panose="05050102010706020507" pitchFamily="18" charset="2"/>
            </a:endParaRPr>
          </a:p>
          <a:p>
            <a:r>
              <a:rPr lang="zh-CN" altLang="en-US" sz="2800" dirty="0">
                <a:sym typeface="Symbol" panose="05050102010706020507" pitchFamily="18" charset="2"/>
              </a:rPr>
              <a:t>蕴含的性质：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）设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、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为合式公式，若</a:t>
            </a:r>
            <a:r>
              <a:rPr lang="en-US" altLang="zh-CN" sz="2800" dirty="0">
                <a:sym typeface="Symbol" panose="05050102010706020507" pitchFamily="18" charset="2"/>
              </a:rPr>
              <a:t>AB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是重言式，则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必为重言式。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）若</a:t>
            </a:r>
            <a:r>
              <a:rPr lang="en-US" altLang="zh-CN" sz="2800" dirty="0">
                <a:sym typeface="Symbol" panose="05050102010706020507" pitchFamily="18" charset="2"/>
              </a:rPr>
              <a:t>AB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BC</a:t>
            </a:r>
            <a:r>
              <a:rPr lang="zh-CN" altLang="en-US" sz="2800" dirty="0">
                <a:sym typeface="Symbol" panose="05050102010706020507" pitchFamily="18" charset="2"/>
              </a:rPr>
              <a:t>，则</a:t>
            </a:r>
            <a:r>
              <a:rPr lang="en-US" altLang="zh-CN" sz="2800" dirty="0">
                <a:sym typeface="Symbol" panose="05050102010706020507" pitchFamily="18" charset="2"/>
              </a:rPr>
              <a:t>AC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sym typeface="Symbol" panose="05050102010706020507" pitchFamily="18" charset="2"/>
              </a:rPr>
              <a:t>）若</a:t>
            </a:r>
            <a:r>
              <a:rPr lang="en-US" altLang="zh-CN" sz="2800" dirty="0">
                <a:sym typeface="Symbol" panose="05050102010706020507" pitchFamily="18" charset="2"/>
              </a:rPr>
              <a:t>AB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AC</a:t>
            </a:r>
            <a:r>
              <a:rPr lang="zh-CN" altLang="en-US" sz="2800" dirty="0">
                <a:sym typeface="Symbol" panose="05050102010706020507" pitchFamily="18" charset="2"/>
              </a:rPr>
              <a:t>，则</a:t>
            </a:r>
            <a:r>
              <a:rPr lang="en-US" altLang="zh-CN" sz="2800" dirty="0">
                <a:sym typeface="Symbol" panose="05050102010706020507" pitchFamily="18" charset="2"/>
              </a:rPr>
              <a:t>A(BC)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sym typeface="Symbol" panose="05050102010706020507" pitchFamily="18" charset="2"/>
              </a:rPr>
              <a:t>）若</a:t>
            </a:r>
            <a:r>
              <a:rPr lang="en-US" altLang="zh-CN" sz="2800" dirty="0">
                <a:sym typeface="Symbol" panose="05050102010706020507" pitchFamily="18" charset="2"/>
              </a:rPr>
              <a:t>AB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CB</a:t>
            </a:r>
            <a:r>
              <a:rPr lang="zh-CN" altLang="en-US" sz="2800" dirty="0">
                <a:sym typeface="Symbol" panose="05050102010706020507" pitchFamily="18" charset="2"/>
              </a:rPr>
              <a:t>，则</a:t>
            </a:r>
            <a:r>
              <a:rPr lang="en-US" altLang="zh-CN" sz="2800" dirty="0">
                <a:sym typeface="Symbol" panose="05050102010706020507" pitchFamily="18" charset="2"/>
              </a:rPr>
              <a:t>(AC) B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endParaRPr lang="en-US" altLang="zh-CN" sz="3200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3B6D96-8E33-43BB-8C36-E27E362C12A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41AF18-C032-4B64-859F-9DB1C730C81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800" dirty="0"/>
              <a:t>1.2</a:t>
            </a:r>
            <a:r>
              <a:rPr lang="zh-CN" altLang="en-US" sz="3800" dirty="0"/>
              <a:t>联结词</a:t>
            </a:r>
            <a:endParaRPr lang="zh-CN" altLang="en-US" sz="3800" dirty="0"/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   原子命题可以用命题标识符来表示。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为了表达复合命题，我们必须使用命题联结词。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A6A0CC-F0BF-46AB-A493-A93EE95B8B6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联结词知识点</a:t>
            </a:r>
            <a:endParaRPr lang="zh-CN" altLang="en-US" dirty="0"/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命题联结词的概念</a:t>
            </a:r>
            <a:endParaRPr lang="zh-CN" altLang="en-US" dirty="0"/>
          </a:p>
          <a:p>
            <a:pPr eaLnBrk="1" hangingPunct="1"/>
            <a:r>
              <a:rPr lang="zh-CN" altLang="en-US" dirty="0"/>
              <a:t>常用联结词</a:t>
            </a:r>
            <a:endParaRPr lang="zh-CN" altLang="en-US" dirty="0"/>
          </a:p>
          <a:p>
            <a:pPr lvl="3" eaLnBrk="1" hangingPunct="1">
              <a:buFontTx/>
              <a:buBlip>
                <a:blip r:embed="rId1"/>
              </a:buBlip>
            </a:pPr>
            <a:r>
              <a:rPr lang="zh-CN" altLang="en-US" sz="2800" dirty="0"/>
              <a:t>否定联结词“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”</a:t>
            </a:r>
            <a:endParaRPr lang="zh-CN" altLang="en-US" sz="2800" dirty="0"/>
          </a:p>
          <a:p>
            <a:pPr lvl="3" eaLnBrk="1" hangingPunct="1">
              <a:buFontTx/>
              <a:buBlip>
                <a:blip r:embed="rId1"/>
              </a:buBlip>
            </a:pPr>
            <a:r>
              <a:rPr lang="zh-CN" altLang="en-US" sz="2800" dirty="0"/>
              <a:t>合取联结词 “∧”</a:t>
            </a:r>
            <a:endParaRPr lang="zh-CN" altLang="en-US" sz="2800" dirty="0"/>
          </a:p>
          <a:p>
            <a:pPr lvl="3" eaLnBrk="1" hangingPunct="1">
              <a:buFontTx/>
              <a:buBlip>
                <a:blip r:embed="rId1"/>
              </a:buBlip>
            </a:pPr>
            <a:r>
              <a:rPr lang="zh-CN" altLang="en-US" sz="2800" dirty="0"/>
              <a:t>析取联结词 “∨”</a:t>
            </a:r>
            <a:endParaRPr lang="zh-CN" altLang="en-US" sz="2800" dirty="0"/>
          </a:p>
          <a:p>
            <a:pPr lvl="3" eaLnBrk="1" hangingPunct="1">
              <a:buFontTx/>
              <a:buBlip>
                <a:blip r:embed="rId1"/>
              </a:buBlip>
            </a:pPr>
            <a:r>
              <a:rPr lang="zh-CN" altLang="en-US" sz="2800" dirty="0"/>
              <a:t>条件</a:t>
            </a:r>
            <a:r>
              <a:rPr lang="en-US" altLang="zh-CN" sz="2800" dirty="0"/>
              <a:t>(</a:t>
            </a:r>
            <a:r>
              <a:rPr lang="zh-CN" altLang="en-US" sz="2800" dirty="0"/>
              <a:t>蕴含</a:t>
            </a:r>
            <a:r>
              <a:rPr lang="en-US" altLang="zh-CN" sz="2800" dirty="0"/>
              <a:t>)</a:t>
            </a:r>
            <a:r>
              <a:rPr lang="zh-CN" altLang="en-US" sz="2800" dirty="0"/>
              <a:t>联结词“→ ”</a:t>
            </a:r>
            <a:endParaRPr lang="zh-CN" altLang="en-US" sz="2800" dirty="0"/>
          </a:p>
          <a:p>
            <a:pPr lvl="3" eaLnBrk="1" hangingPunct="1">
              <a:buFontTx/>
              <a:buBlip>
                <a:blip r:embed="rId1"/>
              </a:buBlip>
            </a:pPr>
            <a:r>
              <a:rPr lang="zh-CN" altLang="en-US" sz="2800" dirty="0"/>
              <a:t>双条件</a:t>
            </a:r>
            <a:r>
              <a:rPr lang="en-US" altLang="zh-CN" sz="2800" dirty="0"/>
              <a:t>(</a:t>
            </a:r>
            <a:r>
              <a:rPr lang="zh-CN" altLang="en-US" sz="2800" dirty="0"/>
              <a:t>等价</a:t>
            </a:r>
            <a:r>
              <a:rPr lang="en-US" altLang="zh-CN" sz="2800" dirty="0"/>
              <a:t>)</a:t>
            </a:r>
            <a:r>
              <a:rPr lang="zh-CN" altLang="en-US" sz="2800" dirty="0"/>
              <a:t>联结词“</a:t>
            </a:r>
            <a:r>
              <a:rPr lang="zh-CN" altLang="en-US" sz="2800" dirty="0">
                <a:sym typeface="Symbol" panose="05050102010706020507" pitchFamily="18" charset="2"/>
              </a:rPr>
              <a:t></a:t>
            </a:r>
            <a:r>
              <a:rPr lang="zh-CN" altLang="en-US" sz="2800" dirty="0"/>
              <a:t>”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86A202-0DEB-47BC-959B-47B7DF8AB4F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否定联结词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定义：设</a:t>
            </a:r>
            <a:r>
              <a:rPr lang="en-US" altLang="zh-CN" i="1" dirty="0"/>
              <a:t>P</a:t>
            </a:r>
            <a:r>
              <a:rPr lang="zh-CN" altLang="en-US" dirty="0"/>
              <a:t>表示一个命题，由命题联结词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和命题</a:t>
            </a:r>
            <a:r>
              <a:rPr lang="en-US" altLang="zh-CN" i="1" dirty="0"/>
              <a:t>P</a:t>
            </a:r>
            <a:r>
              <a:rPr lang="zh-CN" altLang="en-US" dirty="0"/>
              <a:t>连接成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zh-CN" altLang="en-US" baseline="30000" dirty="0"/>
              <a:t> </a:t>
            </a:r>
            <a:r>
              <a:rPr lang="en-US" altLang="zh-CN" i="1" dirty="0"/>
              <a:t>P</a:t>
            </a:r>
            <a:r>
              <a:rPr lang="zh-CN" altLang="en-US" dirty="0"/>
              <a:t>，称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zh-CN" altLang="en-US" dirty="0"/>
              <a:t>为</a:t>
            </a:r>
            <a:r>
              <a:rPr lang="en-US" altLang="zh-CN" dirty="0"/>
              <a:t>P</a:t>
            </a:r>
            <a:r>
              <a:rPr lang="zh-CN" altLang="en-US" dirty="0"/>
              <a:t>的否定式复合命题，</a:t>
            </a:r>
            <a:r>
              <a:rPr lang="zh-CN" altLang="en-US" b="1" baseline="300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读“非</a:t>
            </a:r>
            <a:r>
              <a:rPr lang="en-US" altLang="zh-CN" b="1" i="1" dirty="0">
                <a:solidFill>
                  <a:srgbClr val="C00000"/>
                </a:solidFill>
              </a:rPr>
              <a:t>P</a:t>
            </a:r>
            <a:r>
              <a:rPr lang="en-US" altLang="zh-CN" b="1" dirty="0">
                <a:solidFill>
                  <a:srgbClr val="C00000"/>
                </a:solidFill>
              </a:rPr>
              <a:t>”</a:t>
            </a:r>
            <a:r>
              <a:rPr lang="zh-CN" altLang="en-US" dirty="0"/>
              <a:t>。称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为否定联结词。</a:t>
            </a:r>
            <a:endParaRPr lang="zh-CN" altLang="en-US" dirty="0"/>
          </a:p>
          <a:p>
            <a:pPr eaLnBrk="1" hangingPunct="1"/>
            <a:r>
              <a:rPr lang="zh-CN" altLang="en-US" dirty="0"/>
              <a:t> 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P</a:t>
            </a:r>
            <a:r>
              <a:rPr lang="zh-CN" altLang="en-US" dirty="0"/>
              <a:t>是真，当且仅当</a:t>
            </a:r>
            <a:r>
              <a:rPr lang="en-US" altLang="zh-CN" dirty="0"/>
              <a:t>P</a:t>
            </a:r>
            <a:r>
              <a:rPr lang="zh-CN" altLang="en-US" dirty="0"/>
              <a:t>为假； </a:t>
            </a:r>
            <a:r>
              <a:rPr lang="zh-CN" altLang="en-US" b="1" baseline="30000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P</a:t>
            </a:r>
            <a:r>
              <a:rPr lang="zh-CN" altLang="en-US" dirty="0"/>
              <a:t>是假，当且仅当</a:t>
            </a:r>
            <a:r>
              <a:rPr lang="en-US" altLang="zh-CN" i="1" dirty="0"/>
              <a:t>P</a:t>
            </a:r>
            <a:r>
              <a:rPr lang="zh-CN" altLang="en-US" dirty="0"/>
              <a:t>为真。否定联结词“</a:t>
            </a:r>
            <a:r>
              <a:rPr lang="zh-CN" altLang="en-US" b="1" dirty="0">
                <a:sym typeface="Symbol" panose="05050102010706020507" pitchFamily="18" charset="2"/>
              </a:rPr>
              <a:t></a:t>
            </a:r>
            <a:r>
              <a:rPr lang="zh-CN" altLang="en-US" dirty="0"/>
              <a:t>”的定义可由下表表示。</a:t>
            </a:r>
            <a:endParaRPr lang="zh-CN" altLang="en-US" dirty="0"/>
          </a:p>
        </p:txBody>
      </p:sp>
      <p:sp>
        <p:nvSpPr>
          <p:cNvPr id="28679" name="Text Box 21"/>
          <p:cNvSpPr txBox="1"/>
          <p:nvPr/>
        </p:nvSpPr>
        <p:spPr>
          <a:xfrm>
            <a:off x="2339975" y="4581525"/>
            <a:ext cx="4537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graphicFrame>
        <p:nvGraphicFramePr>
          <p:cNvPr id="193592" name="Group 56"/>
          <p:cNvGraphicFramePr>
            <a:graphicFrameLocks noGrp="1"/>
          </p:cNvGraphicFramePr>
          <p:nvPr/>
        </p:nvGraphicFramePr>
        <p:xfrm>
          <a:off x="395288" y="4076700"/>
          <a:ext cx="3887788" cy="1646238"/>
        </p:xfrm>
        <a:graphic>
          <a:graphicData uri="http://schemas.openxmlformats.org/drawingml/2006/table">
            <a:tbl>
              <a:tblPr/>
              <a:tblGrid>
                <a:gridCol w="1944687"/>
                <a:gridCol w="1943100"/>
              </a:tblGrid>
              <a:tr h="5487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7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74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3596" name="AutoShape 60"/>
          <p:cNvSpPr/>
          <p:nvPr/>
        </p:nvSpPr>
        <p:spPr>
          <a:xfrm>
            <a:off x="3810000" y="5181600"/>
            <a:ext cx="4833938" cy="528638"/>
          </a:xfrm>
          <a:prstGeom prst="leftArrowCallout">
            <a:avLst>
              <a:gd name="adj1" fmla="val 23074"/>
              <a:gd name="adj2" fmla="val 25000"/>
              <a:gd name="adj3" fmla="val 47879"/>
              <a:gd name="adj4" fmla="val 89301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是真，当且仅当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为假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6E5C-4C8F-460C-A1A4-F5084A82DB3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否定的例子</a:t>
            </a:r>
            <a:endParaRPr lang="zh-CN" altLang="en-US" dirty="0"/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36290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(1)</a:t>
            </a:r>
            <a:r>
              <a:rPr lang="en-US" altLang="zh-CN" i="1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是偶数。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(2)</a:t>
            </a:r>
            <a:r>
              <a:rPr lang="en-US" altLang="zh-CN" i="1" dirty="0"/>
              <a:t>Q</a:t>
            </a:r>
            <a:r>
              <a:rPr lang="zh-CN" altLang="en-US" dirty="0"/>
              <a:t>：这些都是学生。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198661" name="Text Box 5"/>
          <p:cNvSpPr txBox="1"/>
          <p:nvPr/>
        </p:nvSpPr>
        <p:spPr>
          <a:xfrm>
            <a:off x="684213" y="1989138"/>
            <a:ext cx="3455987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300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 </a:t>
            </a:r>
            <a:r>
              <a:rPr lang="en-US" altLang="zh-CN" sz="2800" i="1" dirty="0"/>
              <a:t>P: </a:t>
            </a:r>
            <a:r>
              <a:rPr lang="en-US" altLang="zh-CN" sz="2800" dirty="0"/>
              <a:t>4</a:t>
            </a:r>
            <a:r>
              <a:rPr lang="zh-CN" altLang="en-US" sz="2800" dirty="0"/>
              <a:t>不是偶数。</a:t>
            </a:r>
            <a:endParaRPr lang="zh-CN" altLang="en-US" sz="28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dirty="0"/>
          </a:p>
        </p:txBody>
      </p:sp>
      <p:sp>
        <p:nvSpPr>
          <p:cNvPr id="198662" name="Text Box 6"/>
          <p:cNvSpPr txBox="1"/>
          <p:nvPr/>
        </p:nvSpPr>
        <p:spPr>
          <a:xfrm>
            <a:off x="684213" y="4211638"/>
            <a:ext cx="46799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300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 Q</a:t>
            </a:r>
            <a:r>
              <a:rPr lang="zh-CN" altLang="en-US" sz="2800" dirty="0"/>
              <a:t>：这些不都是学生。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/>
      <p:bldP spid="1986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98A783-F94D-4CFA-8158-F188A25046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合取联结词 ∧</a:t>
            </a:r>
            <a:endParaRPr lang="zh-CN" altLang="en-US" dirty="0"/>
          </a:p>
        </p:txBody>
      </p:sp>
      <p:sp>
        <p:nvSpPr>
          <p:cNvPr id="32774" name="Rectangle 3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5000"/>
              </a:lnSpc>
            </a:pPr>
            <a:r>
              <a:rPr lang="zh-CN" altLang="en-US" dirty="0"/>
              <a:t>定义：设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为两个命题，由命题联结词∧将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zh-CN" altLang="en-US" dirty="0"/>
              <a:t>，称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zh-CN" altLang="en-US" dirty="0"/>
              <a:t>为命题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的合取式复合命题，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zh-CN" altLang="en-US" dirty="0"/>
              <a:t>读做“</a:t>
            </a:r>
            <a:r>
              <a:rPr lang="en-US" altLang="zh-CN" i="1" dirty="0"/>
              <a:t>P</a:t>
            </a:r>
            <a:r>
              <a:rPr lang="zh-CN" altLang="en-US" dirty="0"/>
              <a:t>与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，或“</a:t>
            </a:r>
            <a:r>
              <a:rPr lang="en-US" altLang="zh-CN" i="1" dirty="0"/>
              <a:t>P</a:t>
            </a:r>
            <a:r>
              <a:rPr lang="zh-CN" altLang="en-US" dirty="0"/>
              <a:t>且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。称∧为合取联结词。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3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当且仅当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的真值同为真，命题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∧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的真值才为真</a:t>
            </a:r>
            <a:r>
              <a:rPr lang="zh-CN" altLang="en-US" dirty="0"/>
              <a:t>；否则，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zh-CN" altLang="en-US" dirty="0"/>
              <a:t>的真值为假。合取联结词∧的定义由下表表示。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47CE82-F875-4D57-B425-E911DC54D3E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4821" name="Oval 34"/>
          <p:cNvSpPr/>
          <p:nvPr/>
        </p:nvSpPr>
        <p:spPr>
          <a:xfrm>
            <a:off x="611188" y="2276475"/>
            <a:ext cx="4032250" cy="433388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34822" name="Rectangle 2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合取联结词真值表</a:t>
            </a:r>
            <a:endParaRPr lang="zh-CN" altLang="en-US" dirty="0"/>
          </a:p>
        </p:txBody>
      </p:sp>
      <p:graphicFrame>
        <p:nvGraphicFramePr>
          <p:cNvPr id="200784" name="Group 80"/>
          <p:cNvGraphicFramePr>
            <a:graphicFrameLocks noGrp="1"/>
          </p:cNvGraphicFramePr>
          <p:nvPr>
            <p:ph idx="1"/>
          </p:nvPr>
        </p:nvGraphicFramePr>
        <p:xfrm>
          <a:off x="395288" y="1700213"/>
          <a:ext cx="4608513" cy="2743200"/>
        </p:xfrm>
        <a:graphic>
          <a:graphicData uri="http://schemas.openxmlformats.org/drawingml/2006/table">
            <a:tbl>
              <a:tblPr/>
              <a:tblGrid>
                <a:gridCol w="2305050"/>
                <a:gridCol w="2303462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 </a:t>
                      </a: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3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∧</a:t>
                      </a:r>
                      <a:r>
                        <a:rPr kumimoji="0" lang="en-US" altLang="zh-CN" sz="3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</a:t>
                      </a:r>
                      <a:r>
                        <a:rPr kumimoji="0" lang="en-US" altLang="zh-CN" sz="3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</a:t>
                      </a:r>
                      <a:r>
                        <a:rPr kumimoji="0" lang="en-US" altLang="zh-CN" sz="3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0782" name="Rectangle 78"/>
          <p:cNvSpPr/>
          <p:nvPr/>
        </p:nvSpPr>
        <p:spPr>
          <a:xfrm>
            <a:off x="1763713" y="4724400"/>
            <a:ext cx="5570537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注意：在合取联结词的时候，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不要求两命题间一定有任何关系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grpSp>
        <p:nvGrpSpPr>
          <p:cNvPr id="2" name="Group 86"/>
          <p:cNvGrpSpPr/>
          <p:nvPr/>
        </p:nvGrpSpPr>
        <p:grpSpPr>
          <a:xfrm>
            <a:off x="5076825" y="2924175"/>
            <a:ext cx="3836988" cy="1439863"/>
            <a:chOff x="3230" y="1797"/>
            <a:chExt cx="2417" cy="907"/>
          </a:xfrm>
        </p:grpSpPr>
        <p:sp>
          <p:nvSpPr>
            <p:cNvPr id="34846" name="Text Box 83"/>
            <p:cNvSpPr txBox="1"/>
            <p:nvPr/>
          </p:nvSpPr>
          <p:spPr>
            <a:xfrm>
              <a:off x="3470" y="2024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</a:rPr>
                <a:t>其余情况下均为假。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4847" name="AutoShape 85"/>
            <p:cNvSpPr/>
            <p:nvPr/>
          </p:nvSpPr>
          <p:spPr>
            <a:xfrm>
              <a:off x="3230" y="1797"/>
              <a:ext cx="194" cy="907"/>
            </a:xfrm>
            <a:prstGeom prst="rightBrace">
              <a:avLst>
                <a:gd name="adj1" fmla="val 38960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/>
            </a:p>
          </p:txBody>
        </p:sp>
      </p:grpSp>
      <p:sp>
        <p:nvSpPr>
          <p:cNvPr id="200791" name="AutoShape 87"/>
          <p:cNvSpPr/>
          <p:nvPr/>
        </p:nvSpPr>
        <p:spPr>
          <a:xfrm>
            <a:off x="4752975" y="1973263"/>
            <a:ext cx="4391025" cy="985837"/>
          </a:xfrm>
          <a:prstGeom prst="leftArrowCallout">
            <a:avLst>
              <a:gd name="adj1" fmla="val 23074"/>
              <a:gd name="adj2" fmla="val 25000"/>
              <a:gd name="adj3" fmla="val 24476"/>
              <a:gd name="adj4" fmla="val 89301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当且仅当</a:t>
            </a:r>
            <a:r>
              <a:rPr lang="en-US" altLang="zh-CN" sz="2800" i="1" dirty="0"/>
              <a:t>P</a:t>
            </a:r>
            <a:r>
              <a:rPr lang="zh-CN" altLang="en-US" sz="2800" dirty="0"/>
              <a:t>和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的真值为真，</a:t>
            </a:r>
            <a:r>
              <a:rPr lang="en-US" altLang="zh-CN" sz="2800" i="1" dirty="0"/>
              <a:t>P </a:t>
            </a:r>
            <a:r>
              <a:rPr lang="en-US" altLang="zh-CN" sz="2800" dirty="0"/>
              <a:t>∧ 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的真值为真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82" grpId="0"/>
      <p:bldP spid="2007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6C1EA7-085E-4F2B-BF5B-3EB42F67410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173" name="Rectangle 1026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教材简介</a:t>
            </a:r>
            <a:endParaRPr lang="zh-CN" altLang="en-US" sz="3800" dirty="0"/>
          </a:p>
        </p:txBody>
      </p:sp>
      <p:sp>
        <p:nvSpPr>
          <p:cNvPr id="7174" name="Rectangle 102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7841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参考资料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左孝凌</a:t>
            </a:r>
            <a:r>
              <a:rPr lang="zh-CN" altLang="en-US" dirty="0"/>
              <a:t> </a:t>
            </a:r>
            <a:r>
              <a:rPr lang="en-US" altLang="zh-CN" dirty="0"/>
              <a:t>《</a:t>
            </a:r>
            <a:r>
              <a:rPr lang="zh-CN" altLang="en-US" dirty="0"/>
              <a:t>离散数学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离散数学习题全解</a:t>
            </a:r>
            <a:r>
              <a:rPr lang="en-US" altLang="zh-CN" dirty="0"/>
              <a:t>》</a:t>
            </a:r>
            <a:endParaRPr lang="en-US" altLang="zh-CN" dirty="0"/>
          </a:p>
          <a:p>
            <a:pPr eaLnBrk="1" hangingPunct="1"/>
            <a:r>
              <a:rPr lang="zh-CN" altLang="en-US" dirty="0"/>
              <a:t>习题集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耿素云 </a:t>
            </a:r>
            <a:r>
              <a:rPr lang="en-US" altLang="zh-CN" dirty="0"/>
              <a:t>《</a:t>
            </a:r>
            <a:r>
              <a:rPr lang="zh-CN" altLang="en-US" dirty="0"/>
              <a:t>离散数学教程</a:t>
            </a:r>
            <a:r>
              <a:rPr lang="en-US" altLang="zh-CN" dirty="0"/>
              <a:t>》 </a:t>
            </a:r>
            <a:r>
              <a:rPr lang="zh-CN" altLang="en-US" dirty="0"/>
              <a:t>北京大学出版社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耿素云 </a:t>
            </a:r>
            <a:r>
              <a:rPr lang="en-US" altLang="zh-CN" dirty="0"/>
              <a:t>《</a:t>
            </a:r>
            <a:r>
              <a:rPr lang="zh-CN" altLang="en-US" dirty="0"/>
              <a:t>离散数学习题解析</a:t>
            </a:r>
            <a:r>
              <a:rPr lang="en-US" altLang="zh-CN" dirty="0"/>
              <a:t>》</a:t>
            </a:r>
            <a:r>
              <a:rPr lang="zh-CN" altLang="en-US" dirty="0"/>
              <a:t>北京大学出版社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415673-35AA-4A86-8CED-F17EAC1C9B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合取联结词的例子（一）</a:t>
            </a:r>
            <a:endParaRPr lang="zh-CN" altLang="en-US" dirty="0"/>
          </a:p>
        </p:txBody>
      </p:sp>
      <p:sp>
        <p:nvSpPr>
          <p:cNvPr id="36870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(1) 4</a:t>
            </a:r>
            <a:r>
              <a:rPr lang="zh-CN" altLang="en-US" dirty="0"/>
              <a:t>是偶数且</a:t>
            </a:r>
            <a:r>
              <a:rPr lang="en-US" altLang="zh-CN" dirty="0"/>
              <a:t>3</a:t>
            </a:r>
            <a:r>
              <a:rPr lang="zh-CN" altLang="en-US" dirty="0"/>
              <a:t>是素数。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   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(2) </a:t>
            </a:r>
            <a:r>
              <a:rPr lang="en-US" altLang="zh-CN" sz="2800" dirty="0"/>
              <a:t>4</a:t>
            </a:r>
            <a:r>
              <a:rPr lang="zh-CN" altLang="en-US" sz="2800" dirty="0"/>
              <a:t>是偶数且煤是白的。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    </a:t>
            </a:r>
            <a:endParaRPr lang="zh-CN" altLang="en-US" i="1" dirty="0"/>
          </a:p>
        </p:txBody>
      </p:sp>
      <p:sp>
        <p:nvSpPr>
          <p:cNvPr id="202756" name="Rectangle 4"/>
          <p:cNvSpPr/>
          <p:nvPr/>
        </p:nvSpPr>
        <p:spPr>
          <a:xfrm>
            <a:off x="900113" y="2346325"/>
            <a:ext cx="6480175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i="1" dirty="0"/>
              <a:t>P</a:t>
            </a:r>
            <a:r>
              <a:rPr lang="zh-CN" altLang="en-US" sz="2800" dirty="0"/>
              <a:t>：</a:t>
            </a:r>
            <a:r>
              <a:rPr lang="en-US" altLang="zh-CN" sz="2800" dirty="0"/>
              <a:t>4</a:t>
            </a:r>
            <a:r>
              <a:rPr lang="zh-CN" altLang="en-US" sz="2800" dirty="0"/>
              <a:t>是偶数。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</a:t>
            </a:r>
            <a:r>
              <a:rPr lang="en-US" altLang="zh-CN" sz="2800" dirty="0"/>
              <a:t>3</a:t>
            </a:r>
            <a:r>
              <a:rPr lang="zh-CN" altLang="en-US" sz="2800" dirty="0"/>
              <a:t>是素数。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/>
              <a:t>       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Q</a:t>
            </a:r>
            <a:endParaRPr lang="en-US" altLang="zh-CN" sz="2800" dirty="0"/>
          </a:p>
        </p:txBody>
      </p:sp>
      <p:sp>
        <p:nvSpPr>
          <p:cNvPr id="202757" name="Rectangle 5"/>
          <p:cNvSpPr/>
          <p:nvPr/>
        </p:nvSpPr>
        <p:spPr>
          <a:xfrm>
            <a:off x="971550" y="4316413"/>
            <a:ext cx="4570413" cy="1001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i="1" dirty="0"/>
              <a:t>P</a:t>
            </a:r>
            <a:r>
              <a:rPr lang="zh-CN" altLang="en-US" sz="2600" dirty="0"/>
              <a:t>：</a:t>
            </a:r>
            <a:r>
              <a:rPr lang="en-US" altLang="zh-CN" sz="2600" dirty="0"/>
              <a:t>4</a:t>
            </a:r>
            <a:r>
              <a:rPr lang="zh-CN" altLang="en-US" sz="2600" dirty="0"/>
              <a:t>是偶数。 </a:t>
            </a:r>
            <a:r>
              <a:rPr lang="en-US" altLang="zh-CN" sz="2600" i="1" dirty="0"/>
              <a:t>Q</a:t>
            </a:r>
            <a:r>
              <a:rPr lang="zh-CN" altLang="en-US" sz="2600" dirty="0"/>
              <a:t>：煤是白的。</a:t>
            </a:r>
            <a:endParaRPr lang="zh-CN" altLang="en-US" sz="2800" i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i="1" dirty="0"/>
              <a:t>       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Q</a:t>
            </a:r>
            <a:endParaRPr lang="en-US" altLang="zh-CN" sz="2800" dirty="0"/>
          </a:p>
        </p:txBody>
      </p:sp>
      <p:sp>
        <p:nvSpPr>
          <p:cNvPr id="36873" name="AutoShape 6"/>
          <p:cNvSpPr/>
          <p:nvPr/>
        </p:nvSpPr>
        <p:spPr>
          <a:xfrm>
            <a:off x="5715000" y="1773238"/>
            <a:ext cx="3033713" cy="1150937"/>
          </a:xfrm>
          <a:prstGeom prst="wedgeRoundRectCallout">
            <a:avLst>
              <a:gd name="adj1" fmla="val -88597"/>
              <a:gd name="adj2" fmla="val 121500"/>
              <a:gd name="adj3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是偶数和煤是白的，没有任何关系，可以合取。</a:t>
            </a:r>
            <a:endParaRPr lang="zh-CN" altLang="en-US" sz="2400" dirty="0"/>
          </a:p>
        </p:txBody>
      </p:sp>
      <p:sp>
        <p:nvSpPr>
          <p:cNvPr id="36874" name="AutoShape 7"/>
          <p:cNvSpPr/>
          <p:nvPr/>
        </p:nvSpPr>
        <p:spPr>
          <a:xfrm>
            <a:off x="5257800" y="3657600"/>
            <a:ext cx="3886200" cy="1981200"/>
          </a:xfrm>
          <a:prstGeom prst="cloudCallout">
            <a:avLst>
              <a:gd name="adj1" fmla="val -25736"/>
              <a:gd name="adj2" fmla="val 70755"/>
            </a:avLst>
          </a:prstGeom>
          <a:solidFill>
            <a:srgbClr val="FF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200" b="1" dirty="0"/>
              <a:t>是否自然语言中的“和”“且”“与”都可以用合取联结词呢？</a:t>
            </a:r>
            <a:endParaRPr lang="zh-CN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27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27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 advAuto="0"/>
      <p:bldP spid="20275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3935E1-517C-43B4-8E8F-39E5928B118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合取联结词的例子（二）</a:t>
            </a:r>
            <a:endParaRPr lang="zh-CN" altLang="en-US" dirty="0"/>
          </a:p>
        </p:txBody>
      </p:sp>
      <p:sp>
        <p:nvSpPr>
          <p:cNvPr id="38918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(1) </a:t>
            </a:r>
            <a:r>
              <a:rPr lang="zh-CN" altLang="en-US" dirty="0"/>
              <a:t>黄色和蓝色可以调成绿色。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   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 </a:t>
            </a:r>
            <a:r>
              <a:rPr lang="en-US" altLang="zh-CN" dirty="0"/>
              <a:t>(2) </a:t>
            </a:r>
            <a:r>
              <a:rPr lang="zh-CN" altLang="en-US" sz="2800" dirty="0"/>
              <a:t>李珊和李岚是姐妹。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i="1" dirty="0"/>
              <a:t>    </a:t>
            </a:r>
            <a:endParaRPr lang="zh-CN" altLang="en-US" i="1" dirty="0"/>
          </a:p>
        </p:txBody>
      </p:sp>
      <p:sp>
        <p:nvSpPr>
          <p:cNvPr id="915460" name="Rectangle 4"/>
          <p:cNvSpPr/>
          <p:nvPr/>
        </p:nvSpPr>
        <p:spPr>
          <a:xfrm>
            <a:off x="539750" y="2133600"/>
            <a:ext cx="7993063" cy="1317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i="1" dirty="0"/>
              <a:t>P</a:t>
            </a:r>
            <a:r>
              <a:rPr lang="zh-CN" altLang="en-US" sz="2800" dirty="0"/>
              <a:t>：黄色可以调成绿色。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：蓝色可以调成绿色。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/>
              <a:t>              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Q          </a:t>
            </a:r>
            <a:r>
              <a:rPr lang="zh-CN" altLang="en-US" sz="2800" i="1" dirty="0"/>
              <a:t>可以吗？</a:t>
            </a:r>
            <a:endParaRPr lang="en-US" altLang="zh-CN" sz="2800" i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/>
              <a:t>P:</a:t>
            </a:r>
            <a:r>
              <a:rPr lang="zh-CN" altLang="en-US" sz="2800" dirty="0"/>
              <a:t>黄色和蓝色调成绿色。  </a:t>
            </a:r>
            <a:r>
              <a:rPr lang="zh-CN" altLang="en-US" sz="2800" dirty="0">
                <a:solidFill>
                  <a:srgbClr val="C00000"/>
                </a:solidFill>
              </a:rPr>
              <a:t>原子命题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15461" name="Rectangle 5"/>
          <p:cNvSpPr/>
          <p:nvPr/>
        </p:nvSpPr>
        <p:spPr>
          <a:xfrm>
            <a:off x="971550" y="4291013"/>
            <a:ext cx="5668963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i="1" dirty="0"/>
              <a:t>P</a:t>
            </a:r>
            <a:r>
              <a:rPr lang="zh-CN" altLang="en-US" sz="2600" dirty="0"/>
              <a:t>：李珊是姐妹。 </a:t>
            </a:r>
            <a:r>
              <a:rPr lang="en-US" altLang="zh-CN" sz="2600" i="1" dirty="0"/>
              <a:t>Q</a:t>
            </a:r>
            <a:r>
              <a:rPr lang="zh-CN" altLang="en-US" sz="2600" dirty="0"/>
              <a:t>：</a:t>
            </a:r>
            <a:r>
              <a:rPr lang="zh-CN" altLang="en-US" sz="2800" dirty="0"/>
              <a:t>李岚是姐妹</a:t>
            </a:r>
            <a:r>
              <a:rPr lang="zh-CN" altLang="en-US" sz="2600" dirty="0"/>
              <a:t>。</a:t>
            </a:r>
            <a:endParaRPr lang="zh-CN" altLang="en-US" sz="2800" i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i="1" dirty="0"/>
              <a:t>         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Q       </a:t>
            </a:r>
            <a:r>
              <a:rPr lang="zh-CN" altLang="en-US" sz="2800" i="1" dirty="0"/>
              <a:t>可以吗？</a:t>
            </a:r>
            <a:endParaRPr lang="en-US" altLang="zh-CN" sz="2800" i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600" i="1" dirty="0"/>
              <a:t>P</a:t>
            </a:r>
            <a:r>
              <a:rPr lang="zh-CN" altLang="en-US" sz="2600" dirty="0"/>
              <a:t>：李珊</a:t>
            </a:r>
            <a:r>
              <a:rPr lang="zh-CN" altLang="en-US" sz="2800" dirty="0"/>
              <a:t>和李岚</a:t>
            </a:r>
            <a:r>
              <a:rPr lang="zh-CN" altLang="en-US" sz="2600" dirty="0"/>
              <a:t>是姐妹。     </a:t>
            </a:r>
            <a:r>
              <a:rPr lang="zh-CN" altLang="en-US" sz="2600" dirty="0">
                <a:solidFill>
                  <a:srgbClr val="C00000"/>
                </a:solidFill>
              </a:rPr>
              <a:t>原子</a:t>
            </a:r>
            <a:r>
              <a:rPr lang="zh-CN" altLang="en-US" sz="2800" dirty="0">
                <a:solidFill>
                  <a:srgbClr val="C00000"/>
                </a:solidFill>
              </a:rPr>
              <a:t>命题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  <p:bldP spid="9154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B02B52-E55C-4947-82A5-33DF0C7F17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09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析取联结词</a:t>
            </a:r>
            <a:endParaRPr lang="zh-CN" altLang="en-US" dirty="0"/>
          </a:p>
        </p:txBody>
      </p:sp>
      <p:sp>
        <p:nvSpPr>
          <p:cNvPr id="40966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定义：设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为两个命题，由命题联结词∨把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zh-CN" altLang="en-US" dirty="0"/>
              <a:t>，称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zh-CN" altLang="en-US" dirty="0"/>
              <a:t>为命题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的析取式复合命题，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zh-CN" altLang="en-US" dirty="0"/>
              <a:t>读做“</a:t>
            </a:r>
            <a:r>
              <a:rPr lang="en-US" altLang="zh-CN" dirty="0"/>
              <a:t>P</a:t>
            </a:r>
            <a:r>
              <a:rPr lang="zh-CN" altLang="en-US" dirty="0"/>
              <a:t>或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。称∨为析取联结词。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当且仅当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的真值同为假，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∨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的真值为假</a:t>
            </a:r>
            <a:r>
              <a:rPr lang="zh-CN" altLang="en-US" dirty="0"/>
              <a:t>；否则，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zh-CN" altLang="en-US" dirty="0"/>
              <a:t>的真值为真。析取联结词∨的定义由下表表示。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3C6EEF-A5AC-438B-971E-751C26FABB2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3013" name="Oval 130"/>
          <p:cNvSpPr/>
          <p:nvPr/>
        </p:nvSpPr>
        <p:spPr>
          <a:xfrm>
            <a:off x="611188" y="3933825"/>
            <a:ext cx="4032250" cy="433388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43014" name="Rectangle 2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析取联结词真值表</a:t>
            </a:r>
            <a:endParaRPr lang="zh-CN" altLang="en-US" dirty="0"/>
          </a:p>
        </p:txBody>
      </p:sp>
      <p:graphicFrame>
        <p:nvGraphicFramePr>
          <p:cNvPr id="204892" name="Group 92"/>
          <p:cNvGraphicFramePr>
            <a:graphicFrameLocks noGrp="1"/>
          </p:cNvGraphicFramePr>
          <p:nvPr/>
        </p:nvGraphicFramePr>
        <p:xfrm>
          <a:off x="395288" y="1700213"/>
          <a:ext cx="4608513" cy="2743200"/>
        </p:xfrm>
        <a:graphic>
          <a:graphicData uri="http://schemas.openxmlformats.org/drawingml/2006/table">
            <a:tbl>
              <a:tblPr/>
              <a:tblGrid>
                <a:gridCol w="2305050"/>
                <a:gridCol w="2303462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 </a:t>
                      </a: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</a:t>
                      </a:r>
                      <a:r>
                        <a:rPr kumimoji="0" lang="en-US" altLang="zh-CN" sz="3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5"/>
          <p:cNvGrpSpPr/>
          <p:nvPr/>
        </p:nvGrpSpPr>
        <p:grpSpPr>
          <a:xfrm>
            <a:off x="5076825" y="2276475"/>
            <a:ext cx="3743325" cy="1439863"/>
            <a:chOff x="3198" y="1434"/>
            <a:chExt cx="2358" cy="907"/>
          </a:xfrm>
        </p:grpSpPr>
        <p:sp>
          <p:nvSpPr>
            <p:cNvPr id="43040" name="AutoShape 120"/>
            <p:cNvSpPr/>
            <p:nvPr/>
          </p:nvSpPr>
          <p:spPr>
            <a:xfrm>
              <a:off x="3198" y="1434"/>
              <a:ext cx="194" cy="907"/>
            </a:xfrm>
            <a:prstGeom prst="rightBrace">
              <a:avLst>
                <a:gd name="adj1" fmla="val 13398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/>
            </a:p>
          </p:txBody>
        </p:sp>
        <p:sp>
          <p:nvSpPr>
            <p:cNvPr id="43041" name="Text Box 121"/>
            <p:cNvSpPr txBox="1"/>
            <p:nvPr/>
          </p:nvSpPr>
          <p:spPr>
            <a:xfrm>
              <a:off x="3379" y="1706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</a:rPr>
                <a:t>其余情况下均为真。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036" name="AutoShape 122"/>
          <p:cNvSpPr/>
          <p:nvPr/>
        </p:nvSpPr>
        <p:spPr>
          <a:xfrm>
            <a:off x="5076825" y="4005263"/>
            <a:ext cx="2232025" cy="576262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dirty="0"/>
          </a:p>
        </p:txBody>
      </p:sp>
      <p:sp>
        <p:nvSpPr>
          <p:cNvPr id="43037" name="AutoShape 123"/>
          <p:cNvSpPr/>
          <p:nvPr/>
        </p:nvSpPr>
        <p:spPr>
          <a:xfrm>
            <a:off x="5076825" y="4076700"/>
            <a:ext cx="2951163" cy="647700"/>
          </a:xfrm>
          <a:prstGeom prst="leftArrowCallout">
            <a:avLst>
              <a:gd name="adj1" fmla="val 25000"/>
              <a:gd name="adj2" fmla="val 25000"/>
              <a:gd name="adj3" fmla="val 75939"/>
              <a:gd name="adj4" fmla="val 66667"/>
            </a:avLst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dirty="0"/>
          </a:p>
        </p:txBody>
      </p:sp>
      <p:sp>
        <p:nvSpPr>
          <p:cNvPr id="204924" name="AutoShape 124"/>
          <p:cNvSpPr/>
          <p:nvPr/>
        </p:nvSpPr>
        <p:spPr>
          <a:xfrm>
            <a:off x="4752975" y="3697288"/>
            <a:ext cx="4391025" cy="955675"/>
          </a:xfrm>
          <a:prstGeom prst="leftArrowCallout">
            <a:avLst>
              <a:gd name="adj1" fmla="val 23074"/>
              <a:gd name="adj2" fmla="val 25000"/>
              <a:gd name="adj3" fmla="val 25249"/>
              <a:gd name="adj4" fmla="val 89301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当且仅当</a:t>
            </a:r>
            <a:r>
              <a:rPr lang="en-US" altLang="zh-CN" sz="2800" i="1" dirty="0"/>
              <a:t>P</a:t>
            </a:r>
            <a:r>
              <a:rPr lang="zh-CN" altLang="en-US" sz="2800" dirty="0"/>
              <a:t>和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的真值同为假，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的真值为假</a:t>
            </a:r>
            <a:endParaRPr lang="zh-CN" altLang="en-US" sz="2800" dirty="0"/>
          </a:p>
        </p:txBody>
      </p:sp>
      <p:sp>
        <p:nvSpPr>
          <p:cNvPr id="204926" name="Text Box 126"/>
          <p:cNvSpPr txBox="1"/>
          <p:nvPr/>
        </p:nvSpPr>
        <p:spPr>
          <a:xfrm>
            <a:off x="539750" y="5143500"/>
            <a:ext cx="70564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/>
              <a:t>注意“</a:t>
            </a:r>
            <a:r>
              <a:rPr lang="zh-CN" altLang="en-US" sz="2800" b="1" dirty="0">
                <a:solidFill>
                  <a:srgbClr val="FF0000"/>
                </a:solidFill>
              </a:rPr>
              <a:t>析取</a:t>
            </a:r>
            <a:r>
              <a:rPr lang="zh-CN" altLang="en-US" sz="2800" b="1" dirty="0"/>
              <a:t>”与“</a:t>
            </a:r>
            <a:r>
              <a:rPr lang="zh-CN" altLang="en-US" sz="2800" b="1" dirty="0">
                <a:solidFill>
                  <a:srgbClr val="FF0000"/>
                </a:solidFill>
              </a:rPr>
              <a:t>不可兼或析取</a:t>
            </a:r>
            <a:r>
              <a:rPr lang="zh-CN" altLang="en-US" sz="2800" b="1" dirty="0"/>
              <a:t>”的区别。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4" grpId="0" animBg="1"/>
      <p:bldP spid="2049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0D1342-3717-4629-A000-F604BD7AE6E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析取联结词的例子（一）</a:t>
            </a:r>
            <a:endParaRPr lang="zh-CN" altLang="en-US" dirty="0"/>
          </a:p>
        </p:txBody>
      </p:sp>
      <p:sp>
        <p:nvSpPr>
          <p:cNvPr id="45062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7085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(1)</a:t>
            </a:r>
            <a:r>
              <a:rPr lang="zh-CN" altLang="en-US" dirty="0"/>
              <a:t>小王喜欢唱歌或喜欢跳舞。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(2)   </a:t>
            </a:r>
            <a:r>
              <a:rPr lang="en-US" altLang="zh-CN" i="1" dirty="0"/>
              <a:t>P</a:t>
            </a:r>
            <a:r>
              <a:rPr lang="zh-CN" altLang="en-US" dirty="0"/>
              <a:t>：明天刮风。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i="1" dirty="0"/>
              <a:t>       </a:t>
            </a:r>
            <a:r>
              <a:rPr lang="en-US" altLang="zh-CN" i="1" dirty="0"/>
              <a:t>Q</a:t>
            </a:r>
            <a:r>
              <a:rPr lang="zh-CN" altLang="en-US" dirty="0"/>
              <a:t>：明天下雨。 </a:t>
            </a:r>
            <a:r>
              <a:rPr lang="en-US" altLang="zh-CN" dirty="0"/>
              <a:t>P∨Q</a:t>
            </a:r>
            <a:r>
              <a:rPr lang="zh-CN" altLang="en-US" dirty="0"/>
              <a:t>表示的自然语言含义</a:t>
            </a:r>
            <a:r>
              <a:rPr lang="en-US" altLang="zh-CN" dirty="0"/>
              <a:t>?</a:t>
            </a:r>
            <a:r>
              <a:rPr lang="en-US" altLang="zh-CN" i="1" dirty="0"/>
              <a:t>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206852" name="Text Box 4"/>
          <p:cNvSpPr txBox="1"/>
          <p:nvPr/>
        </p:nvSpPr>
        <p:spPr>
          <a:xfrm>
            <a:off x="900113" y="2133600"/>
            <a:ext cx="6192837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：小王喜欢唱歌。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/>
              <a:t>       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：小王喜欢跳舞。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则命题符号化为：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Q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206853" name="Text Box 5"/>
          <p:cNvSpPr txBox="1"/>
          <p:nvPr/>
        </p:nvSpPr>
        <p:spPr>
          <a:xfrm>
            <a:off x="1403350" y="5084763"/>
            <a:ext cx="5319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：明天或者刮风或者下雨。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  <p:bldP spid="2068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3E1E36-2BE5-4F6F-8A8E-713BE4B97C0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析取联结词的例子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7110" name="Rectangle 3"/>
          <p:cNvSpPr>
            <a:spLocks noGrp="1"/>
          </p:cNvSpPr>
          <p:nvPr>
            <p:ph idx="1"/>
          </p:nvPr>
        </p:nvSpPr>
        <p:spPr>
          <a:xfrm>
            <a:off x="390525" y="1212850"/>
            <a:ext cx="8435975" cy="47085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今晚小翠要么在教室自习，要么在宿舍看书。</a:t>
            </a: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今天我做了一、二百份数学高考模拟卷。</a:t>
            </a:r>
            <a:endParaRPr lang="en-US" altLang="zh-CN" sz="2800" dirty="0"/>
          </a:p>
          <a:p>
            <a:pPr eaLnBrk="1" hangingPunct="1">
              <a:buNone/>
            </a:pPr>
            <a:r>
              <a:rPr lang="zh-CN" altLang="en-US" sz="2800" dirty="0"/>
              <a:t>    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</p:txBody>
      </p:sp>
      <p:sp>
        <p:nvSpPr>
          <p:cNvPr id="920580" name="Text Box 4"/>
          <p:cNvSpPr txBox="1"/>
          <p:nvPr/>
        </p:nvSpPr>
        <p:spPr>
          <a:xfrm>
            <a:off x="901700" y="1773238"/>
            <a:ext cx="74168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：今晚小翠在教室自习。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/>
              <a:t>       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：今晚小翠在宿舍看书。  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i="1" dirty="0"/>
              <a:t> </a:t>
            </a:r>
            <a:r>
              <a:rPr lang="zh-CN" altLang="en-US" sz="2800" dirty="0"/>
              <a:t>符号化为：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Q</a:t>
            </a:r>
            <a:r>
              <a:rPr lang="en-US" altLang="zh-CN" sz="2800" dirty="0"/>
              <a:t>    </a:t>
            </a:r>
            <a:r>
              <a:rPr lang="zh-CN" altLang="en-US" sz="2800" dirty="0"/>
              <a:t>可以否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如果</a:t>
            </a:r>
            <a:r>
              <a:rPr lang="en-US" altLang="zh-CN" sz="2800" dirty="0"/>
              <a:t>P</a:t>
            </a:r>
            <a:r>
              <a:rPr lang="zh-CN" altLang="en-US" sz="2800" dirty="0"/>
              <a:t>为</a:t>
            </a:r>
            <a:r>
              <a:rPr lang="en-US" altLang="zh-CN" sz="2800" dirty="0"/>
              <a:t>T,Q</a:t>
            </a:r>
            <a:r>
              <a:rPr lang="zh-CN" altLang="en-US" sz="2800" dirty="0"/>
              <a:t>为</a:t>
            </a:r>
            <a:r>
              <a:rPr lang="en-US" altLang="zh-CN" sz="2800" dirty="0"/>
              <a:t>T,PVQ</a:t>
            </a:r>
            <a:r>
              <a:rPr lang="zh-CN" altLang="en-US" sz="2800" dirty="0"/>
              <a:t>是否为</a:t>
            </a:r>
            <a:r>
              <a:rPr lang="en-US" altLang="zh-CN" sz="2800" dirty="0"/>
              <a:t>T?</a:t>
            </a: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35038" y="4292600"/>
            <a:ext cx="6786562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P</a:t>
            </a:r>
            <a:r>
              <a:rPr lang="zh-CN" altLang="en-US" sz="2800" dirty="0"/>
              <a:t>：今天我做了</a:t>
            </a:r>
            <a:r>
              <a:rPr lang="en-US" altLang="zh-CN" sz="2800" dirty="0"/>
              <a:t>100</a:t>
            </a:r>
            <a:r>
              <a:rPr lang="zh-CN" altLang="en-US" sz="2800" dirty="0"/>
              <a:t>份数学高考模拟卷；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Q</a:t>
            </a:r>
            <a:r>
              <a:rPr lang="zh-CN" altLang="en-US" sz="2800" dirty="0"/>
              <a:t>：今天我做了</a:t>
            </a:r>
            <a:r>
              <a:rPr lang="en-US" altLang="zh-CN" sz="2800" dirty="0"/>
              <a:t>200</a:t>
            </a:r>
            <a:r>
              <a:rPr lang="zh-CN" altLang="en-US" sz="2800" dirty="0"/>
              <a:t>份数学高考模拟卷；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命题符号化为：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Q </a:t>
            </a:r>
            <a:r>
              <a:rPr lang="zh-CN" altLang="en-US" sz="2800" dirty="0"/>
              <a:t>？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0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80D8D-1D96-41AC-893D-715B16CFFCD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91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条件联结词</a:t>
            </a:r>
            <a:r>
              <a:rPr lang="en-US" altLang="zh-CN" sz="4500" dirty="0"/>
              <a:t>(implication)</a:t>
            </a:r>
            <a:endParaRPr lang="en-US" altLang="zh-CN" sz="4500" dirty="0"/>
          </a:p>
        </p:txBody>
      </p:sp>
      <p:sp>
        <p:nvSpPr>
          <p:cNvPr id="491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1.2.4  </a:t>
            </a:r>
            <a:r>
              <a:rPr lang="zh-CN" altLang="en-US" dirty="0"/>
              <a:t>设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为两个命题，由命题联结词→把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zh-CN" altLang="en-US" dirty="0"/>
              <a:t>，称</a:t>
            </a:r>
            <a:r>
              <a:rPr lang="en-US" altLang="zh-CN" i="1" dirty="0"/>
              <a:t>P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zh-CN" altLang="en-US" dirty="0"/>
              <a:t>为命题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的条件式复合命题，简称条件命题。</a:t>
            </a:r>
            <a:r>
              <a:rPr lang="en-US" altLang="zh-CN" i="1" dirty="0"/>
              <a:t>P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zh-CN" altLang="en-US" dirty="0"/>
              <a:t>读做“</a:t>
            </a:r>
            <a:r>
              <a:rPr lang="en-US" altLang="zh-CN" i="1" dirty="0"/>
              <a:t>P</a:t>
            </a:r>
            <a:r>
              <a:rPr lang="zh-CN" altLang="en-US" dirty="0"/>
              <a:t>条件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或者“若</a:t>
            </a:r>
            <a:r>
              <a:rPr lang="en-US" altLang="zh-CN" i="1" dirty="0"/>
              <a:t>P</a:t>
            </a:r>
            <a:r>
              <a:rPr lang="zh-CN" altLang="en-US" dirty="0"/>
              <a:t>则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。称→为条件联结词。		</a:t>
            </a:r>
            <a:endParaRPr lang="zh-CN" altLang="en-US" dirty="0"/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当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</a:rPr>
              <a:t>的真值为真而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的真值为假时，命题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→</a:t>
            </a:r>
            <a:r>
              <a:rPr lang="en-US" altLang="zh-CN" b="1" i="1" dirty="0">
                <a:solidFill>
                  <a:srgbClr val="FF0000"/>
                </a:solidFill>
              </a:rPr>
              <a:t>Q</a:t>
            </a:r>
            <a:r>
              <a:rPr lang="zh-CN" altLang="en-US" b="1" dirty="0">
                <a:solidFill>
                  <a:srgbClr val="FF0000"/>
                </a:solidFill>
              </a:rPr>
              <a:t>的真值为假</a:t>
            </a:r>
            <a:r>
              <a:rPr lang="zh-CN" altLang="en-US" dirty="0"/>
              <a:t>；否则，</a:t>
            </a:r>
            <a:r>
              <a:rPr lang="en-US" altLang="zh-CN" i="1" dirty="0"/>
              <a:t>P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zh-CN" altLang="en-US" dirty="0"/>
              <a:t>的真值为真。条件联结词→的定义由下表表示。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0CD035-31C5-40C9-BDA2-CF8536F4D6A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05" name="Oval 85"/>
          <p:cNvSpPr/>
          <p:nvPr/>
        </p:nvSpPr>
        <p:spPr>
          <a:xfrm>
            <a:off x="611188" y="3284538"/>
            <a:ext cx="4032250" cy="433387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51206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条件联结词真值表</a:t>
            </a:r>
            <a:endParaRPr lang="zh-CN" altLang="en-US" dirty="0"/>
          </a:p>
        </p:txBody>
      </p:sp>
      <p:graphicFrame>
        <p:nvGraphicFramePr>
          <p:cNvPr id="814136" name="Group 56"/>
          <p:cNvGraphicFramePr>
            <a:graphicFrameLocks noGrp="1"/>
          </p:cNvGraphicFramePr>
          <p:nvPr/>
        </p:nvGraphicFramePr>
        <p:xfrm>
          <a:off x="395288" y="1628775"/>
          <a:ext cx="4608513" cy="2743200"/>
        </p:xfrm>
        <a:graphic>
          <a:graphicData uri="http://schemas.openxmlformats.org/drawingml/2006/table">
            <a:tbl>
              <a:tblPr/>
              <a:tblGrid>
                <a:gridCol w="2305050"/>
                <a:gridCol w="2303462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 </a:t>
                      </a: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3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F 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6"/>
          <p:cNvGrpSpPr/>
          <p:nvPr/>
        </p:nvGrpSpPr>
        <p:grpSpPr>
          <a:xfrm>
            <a:off x="5005388" y="2060575"/>
            <a:ext cx="3670300" cy="2160588"/>
            <a:chOff x="3153" y="1298"/>
            <a:chExt cx="2312" cy="1361"/>
          </a:xfrm>
        </p:grpSpPr>
        <p:sp>
          <p:nvSpPr>
            <p:cNvPr id="51230" name="AutoShape 80"/>
            <p:cNvSpPr/>
            <p:nvPr/>
          </p:nvSpPr>
          <p:spPr>
            <a:xfrm>
              <a:off x="3153" y="1298"/>
              <a:ext cx="194" cy="1361"/>
            </a:xfrm>
            <a:prstGeom prst="rightBrace">
              <a:avLst>
                <a:gd name="adj1" fmla="val 20104"/>
                <a:gd name="adj2" fmla="val 5000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dirty="0"/>
            </a:p>
          </p:txBody>
        </p:sp>
        <p:sp>
          <p:nvSpPr>
            <p:cNvPr id="51231" name="Text Box 81"/>
            <p:cNvSpPr txBox="1"/>
            <p:nvPr/>
          </p:nvSpPr>
          <p:spPr>
            <a:xfrm>
              <a:off x="3288" y="1434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FF0000"/>
                  </a:solidFill>
                </a:rPr>
                <a:t>其余情况下均为真。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4164" name="AutoShape 84"/>
          <p:cNvSpPr/>
          <p:nvPr/>
        </p:nvSpPr>
        <p:spPr>
          <a:xfrm>
            <a:off x="4752975" y="3068638"/>
            <a:ext cx="4391025" cy="955675"/>
          </a:xfrm>
          <a:prstGeom prst="leftArrowCallout">
            <a:avLst>
              <a:gd name="adj1" fmla="val 23074"/>
              <a:gd name="adj2" fmla="val 25000"/>
              <a:gd name="adj3" fmla="val 25249"/>
              <a:gd name="adj4" fmla="val 89301"/>
            </a:avLst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当且仅当</a:t>
            </a:r>
            <a:r>
              <a:rPr lang="en-US" altLang="zh-CN" sz="2800" dirty="0"/>
              <a:t>P</a:t>
            </a:r>
            <a:r>
              <a:rPr lang="zh-CN" altLang="en-US" sz="2800" dirty="0"/>
              <a:t>为真而</a:t>
            </a:r>
            <a:r>
              <a:rPr lang="en-US" altLang="zh-CN" sz="2800" dirty="0"/>
              <a:t>Q</a:t>
            </a:r>
            <a:r>
              <a:rPr lang="zh-CN" altLang="en-US" sz="2800" dirty="0"/>
              <a:t>为假时，</a:t>
            </a:r>
            <a:r>
              <a:rPr lang="en-US" altLang="zh-CN" sz="2800" dirty="0"/>
              <a:t>P→Q</a:t>
            </a:r>
            <a:r>
              <a:rPr lang="zh-CN" altLang="en-US" sz="2800" dirty="0"/>
              <a:t>的真值为假</a:t>
            </a:r>
            <a:endParaRPr lang="zh-CN" altLang="en-US" sz="2800" dirty="0"/>
          </a:p>
        </p:txBody>
      </p:sp>
      <p:sp>
        <p:nvSpPr>
          <p:cNvPr id="814167" name="Text Box 87"/>
          <p:cNvSpPr txBox="1"/>
          <p:nvPr/>
        </p:nvSpPr>
        <p:spPr>
          <a:xfrm>
            <a:off x="971550" y="4797425"/>
            <a:ext cx="6840538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说明：对于前件为假的情况，无论后件为真还是为假，我们都认为公式的真值为真，我们称之为“</a:t>
            </a:r>
            <a:r>
              <a:rPr lang="zh-CN" altLang="en-US" sz="2800" b="1" dirty="0">
                <a:solidFill>
                  <a:srgbClr val="FF0000"/>
                </a:solidFill>
              </a:rPr>
              <a:t>善意的推定</a:t>
            </a:r>
            <a:r>
              <a:rPr lang="zh-CN" altLang="en-US" sz="2800" dirty="0"/>
              <a:t>”。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64" grpId="0" animBg="1"/>
      <p:bldP spid="8141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BC2A9D-8B61-4505-B98C-7F5241FAA91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3253" name="Rectangle 2"/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398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条件联结词例子</a:t>
            </a:r>
            <a:endParaRPr lang="zh-CN" altLang="en-US" dirty="0"/>
          </a:p>
        </p:txBody>
      </p:sp>
      <p:sp>
        <p:nvSpPr>
          <p:cNvPr id="37894" name="Rectangle 3"/>
          <p:cNvSpPr>
            <a:spLocks noGrp="1"/>
          </p:cNvSpPr>
          <p:nvPr>
            <p:ph idx="1"/>
          </p:nvPr>
        </p:nvSpPr>
        <p:spPr>
          <a:xfrm>
            <a:off x="395288" y="1273175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dirty="0"/>
              <a:t> (1)</a:t>
            </a:r>
            <a:r>
              <a:rPr lang="zh-CN" altLang="en-US" sz="2400" dirty="0"/>
              <a:t>如果天下雨，则路面湿。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</a:t>
            </a:r>
            <a:endParaRPr lang="zh-CN" altLang="en-US" sz="2400" dirty="0"/>
          </a:p>
          <a:p>
            <a:pPr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(2) </a:t>
            </a:r>
            <a:r>
              <a:rPr lang="en-US" altLang="zh-CN" sz="2400" i="1" dirty="0"/>
              <a:t>P</a:t>
            </a:r>
            <a:r>
              <a:rPr lang="zh-CN" altLang="en-US" sz="2400" dirty="0"/>
              <a:t>：天下雨了。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Q</a:t>
            </a:r>
            <a:r>
              <a:rPr lang="zh-CN" altLang="en-US" sz="2400" dirty="0"/>
              <a:t>：三七二十一。则</a:t>
            </a:r>
            <a:r>
              <a:rPr lang="zh-CN" altLang="en-US" sz="2400" i="1" dirty="0"/>
              <a:t> </a:t>
            </a:r>
            <a:endParaRPr lang="en-US" altLang="zh-CN" sz="2400" i="1" dirty="0"/>
          </a:p>
          <a:p>
            <a:pPr eaLnBrk="1" hangingPunct="1">
              <a:buNone/>
            </a:pPr>
            <a:endParaRPr lang="en-US" altLang="zh-CN" sz="2400" i="1" dirty="0"/>
          </a:p>
          <a:p>
            <a:pPr eaLnBrk="1" hangingPunct="1">
              <a:buNone/>
            </a:pPr>
            <a:r>
              <a:rPr lang="en-US" altLang="zh-CN" sz="2400" dirty="0"/>
              <a:t> (3) </a:t>
            </a:r>
            <a:r>
              <a:rPr lang="zh-CN" altLang="en-US" sz="2400" dirty="0"/>
              <a:t>除非你努力，否则你将失败。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解：设</a:t>
            </a:r>
            <a:r>
              <a:rPr lang="en-US" altLang="zh-CN" sz="2400" i="1" dirty="0"/>
              <a:t>P</a:t>
            </a:r>
            <a:r>
              <a:rPr lang="zh-CN" altLang="en-US" sz="2400" dirty="0"/>
              <a:t>：你努力。</a:t>
            </a:r>
            <a:r>
              <a:rPr lang="en-US" altLang="zh-CN" sz="2400" i="1" dirty="0"/>
              <a:t>Q</a:t>
            </a:r>
            <a:r>
              <a:rPr lang="zh-CN" altLang="en-US" sz="2400" dirty="0"/>
              <a:t>：你失败。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则原命题符号化为：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      </a:t>
            </a:r>
            <a:r>
              <a:rPr lang="en-US" altLang="zh-CN" sz="2400" dirty="0">
                <a:sym typeface="Symbol" panose="05050102010706020507" pitchFamily="18" charset="2"/>
              </a:rPr>
              <a:t>QP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zh-CN" altLang="en-US" sz="2400" dirty="0"/>
              <a:t>成功，则一定可以推断出努力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或     </a:t>
            </a:r>
            <a:r>
              <a:rPr lang="en-US" altLang="zh-CN" sz="2400" dirty="0">
                <a:sym typeface="Symbol" panose="05050102010706020507" pitchFamily="18" charset="2"/>
              </a:rPr>
              <a:t>P Q</a:t>
            </a:r>
            <a:r>
              <a:rPr lang="zh-CN" altLang="en-US" sz="2400" dirty="0">
                <a:sym typeface="Symbol" panose="05050102010706020507" pitchFamily="18" charset="2"/>
              </a:rPr>
              <a:t>（不努力</a:t>
            </a:r>
            <a:r>
              <a:rPr lang="zh-CN" altLang="en-US" sz="2400" dirty="0"/>
              <a:t>，则一定会失败）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zh-CN" altLang="en-US" i="1" dirty="0"/>
              <a:t>   </a:t>
            </a:r>
            <a:endParaRPr lang="zh-CN" altLang="en-US" dirty="0"/>
          </a:p>
        </p:txBody>
      </p:sp>
      <p:sp>
        <p:nvSpPr>
          <p:cNvPr id="560132" name="Text Box 4"/>
          <p:cNvSpPr txBox="1"/>
          <p:nvPr/>
        </p:nvSpPr>
        <p:spPr>
          <a:xfrm>
            <a:off x="1095375" y="1806575"/>
            <a:ext cx="49688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/>
              <a:t>P</a:t>
            </a:r>
            <a:r>
              <a:rPr lang="zh-CN" altLang="en-US" sz="2400" dirty="0"/>
              <a:t>：天下雨了。 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Q</a:t>
            </a:r>
            <a:r>
              <a:rPr lang="zh-CN" altLang="en-US" sz="2400" dirty="0"/>
              <a:t>：路面湿了。则</a:t>
            </a:r>
            <a:endParaRPr lang="zh-CN" altLang="en-US" sz="2400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→</a:t>
            </a:r>
            <a:r>
              <a:rPr lang="en-US" altLang="zh-CN" sz="2400" i="1" dirty="0"/>
              <a:t>Q</a:t>
            </a:r>
            <a:endParaRPr lang="en-US" altLang="zh-CN" sz="2400" dirty="0"/>
          </a:p>
        </p:txBody>
      </p:sp>
      <p:sp>
        <p:nvSpPr>
          <p:cNvPr id="560133" name="Rectangle 5"/>
          <p:cNvSpPr/>
          <p:nvPr/>
        </p:nvSpPr>
        <p:spPr>
          <a:xfrm>
            <a:off x="1065213" y="2997200"/>
            <a:ext cx="56372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/>
              <a:t>P</a:t>
            </a:r>
            <a:r>
              <a:rPr lang="en-US" altLang="zh-CN" sz="2400" dirty="0"/>
              <a:t>→</a:t>
            </a:r>
            <a:r>
              <a:rPr lang="en-US" altLang="zh-CN" sz="2400" i="1" dirty="0"/>
              <a:t>Q</a:t>
            </a:r>
            <a:r>
              <a:rPr lang="zh-CN" altLang="en-US" sz="2400" dirty="0"/>
              <a:t>：如果天下雨，那么三七二十一。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6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>
                                            <p:txEl>
                                              <p:charRg st="6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>
                                            <p:txEl>
                                              <p:charRg st="6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894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4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894">
                                            <p:txEl>
                                              <p:charRg st="8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894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894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94">
                                            <p:txEl>
                                              <p:charRg st="10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4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4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4">
                                            <p:txEl>
                                              <p:charRg st="13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/>
      <p:bldP spid="5601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45616B-90A7-4057-A06A-FC12C3E1423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53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600" dirty="0"/>
              <a:t>双条件联结词</a:t>
            </a:r>
            <a:endParaRPr lang="zh-CN" altLang="en-US" sz="4600" dirty="0"/>
          </a:p>
        </p:txBody>
      </p:sp>
      <p:sp>
        <p:nvSpPr>
          <p:cNvPr id="553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dirty="0"/>
              <a:t>定义</a:t>
            </a:r>
            <a:r>
              <a:rPr lang="en-US" altLang="zh-CN" dirty="0"/>
              <a:t>1.2.5  </a:t>
            </a:r>
            <a:r>
              <a:rPr lang="zh-CN" altLang="en-US" dirty="0"/>
              <a:t>令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是两个命题，命题联结词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把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连接成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Q</a:t>
            </a:r>
            <a:r>
              <a:rPr lang="zh-CN" altLang="en-US" dirty="0"/>
              <a:t>，称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Q</a:t>
            </a:r>
            <a:r>
              <a:rPr lang="zh-CN" altLang="en-US" dirty="0"/>
              <a:t>为命题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的双条件式复合命题，简称双条件命题，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Q</a:t>
            </a:r>
            <a:r>
              <a:rPr lang="zh-CN" altLang="en-US" dirty="0"/>
              <a:t>读做</a:t>
            </a:r>
            <a:r>
              <a:rPr lang="zh-CN" altLang="en-US" dirty="0">
                <a:latin typeface="Courier New" panose="02070309020205020404" pitchFamily="49" charset="0"/>
              </a:rPr>
              <a:t>“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当且仅当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latin typeface="Courier New" panose="02070309020205020404" pitchFamily="49" charset="0"/>
              </a:rPr>
              <a:t>”</a:t>
            </a:r>
            <a:r>
              <a:rPr lang="zh-CN" altLang="en-US" dirty="0"/>
              <a:t>，称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为双条件联结词。</a:t>
            </a:r>
            <a:endParaRPr lang="zh-CN" altLang="en-US" dirty="0"/>
          </a:p>
          <a:p>
            <a:pPr algn="just" eaLnBrk="1" hangingPunct="1"/>
            <a:r>
              <a:rPr lang="zh-CN" altLang="en-US" dirty="0"/>
              <a:t>当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的真值相同时，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Q</a:t>
            </a:r>
            <a:r>
              <a:rPr lang="zh-CN" altLang="en-US" dirty="0"/>
              <a:t>的真值为真；否则，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Q</a:t>
            </a:r>
            <a:r>
              <a:rPr lang="zh-CN" altLang="en-US" dirty="0"/>
              <a:t>的真值为假。双条件联结词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的定义由下表表示。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>
            <a:spLocks noGrp="1"/>
          </p:cNvSpPr>
          <p:nvPr>
            <p:ph type="ctrTitle"/>
          </p:nvPr>
        </p:nvSpPr>
        <p:spPr>
          <a:xfrm>
            <a:off x="900113" y="2205038"/>
            <a:ext cx="7623175" cy="1752600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第一篇 数理逻辑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0C26FD-4E72-4456-8D46-F3A50E3967B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7349" name="Oval 99"/>
          <p:cNvSpPr/>
          <p:nvPr/>
        </p:nvSpPr>
        <p:spPr>
          <a:xfrm>
            <a:off x="611188" y="4075113"/>
            <a:ext cx="4032250" cy="433387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57350" name="Oval 98"/>
          <p:cNvSpPr/>
          <p:nvPr/>
        </p:nvSpPr>
        <p:spPr>
          <a:xfrm>
            <a:off x="539750" y="2420938"/>
            <a:ext cx="4032250" cy="433387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5735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600" dirty="0"/>
              <a:t>双条件联结词真值表</a:t>
            </a:r>
            <a:endParaRPr lang="zh-CN" altLang="en-US" sz="4600" dirty="0"/>
          </a:p>
        </p:txBody>
      </p:sp>
      <p:graphicFrame>
        <p:nvGraphicFramePr>
          <p:cNvPr id="568417" name="Group 97"/>
          <p:cNvGraphicFramePr>
            <a:graphicFrameLocks noGrp="1"/>
          </p:cNvGraphicFramePr>
          <p:nvPr/>
        </p:nvGraphicFramePr>
        <p:xfrm>
          <a:off x="395288" y="1844675"/>
          <a:ext cx="4608513" cy="2743200"/>
        </p:xfrm>
        <a:graphic>
          <a:graphicData uri="http://schemas.openxmlformats.org/drawingml/2006/table">
            <a:tbl>
              <a:tblPr/>
              <a:tblGrid>
                <a:gridCol w="2305050"/>
                <a:gridCol w="2303462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 </a:t>
                      </a: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3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3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F 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05"/>
          <p:cNvGrpSpPr/>
          <p:nvPr/>
        </p:nvGrpSpPr>
        <p:grpSpPr>
          <a:xfrm>
            <a:off x="5003800" y="2636838"/>
            <a:ext cx="4140200" cy="1728787"/>
            <a:chOff x="3152" y="1661"/>
            <a:chExt cx="2608" cy="1089"/>
          </a:xfrm>
        </p:grpSpPr>
        <p:sp>
          <p:nvSpPr>
            <p:cNvPr id="57373" name="AutoShape 101"/>
            <p:cNvSpPr/>
            <p:nvPr/>
          </p:nvSpPr>
          <p:spPr>
            <a:xfrm rot="1649680">
              <a:off x="3152" y="1661"/>
              <a:ext cx="363" cy="273"/>
            </a:xfrm>
            <a:prstGeom prst="leftArrow">
              <a:avLst>
                <a:gd name="adj1" fmla="val 50000"/>
                <a:gd name="adj2" fmla="val 33241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  <p:sp>
          <p:nvSpPr>
            <p:cNvPr id="57374" name="Text Box 103"/>
            <p:cNvSpPr txBox="1"/>
            <p:nvPr/>
          </p:nvSpPr>
          <p:spPr>
            <a:xfrm>
              <a:off x="3515" y="1882"/>
              <a:ext cx="2245" cy="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当</a:t>
              </a:r>
              <a:r>
                <a:rPr lang="en-US" altLang="zh-CN" sz="2800" dirty="0"/>
                <a:t>P</a:t>
              </a:r>
              <a:r>
                <a:rPr lang="zh-CN" altLang="en-US" sz="2800" dirty="0"/>
                <a:t>和</a:t>
              </a:r>
              <a:r>
                <a:rPr lang="en-US" altLang="zh-CN" sz="2800" dirty="0"/>
                <a:t>Q</a:t>
              </a:r>
              <a:r>
                <a:rPr lang="zh-CN" altLang="en-US" sz="2800" dirty="0"/>
                <a:t>的真值相同时，</a:t>
              </a:r>
              <a:r>
                <a:rPr lang="en-US" altLang="zh-CN" sz="2800" dirty="0"/>
                <a:t>P</a:t>
              </a:r>
              <a:r>
                <a:rPr lang="en-US" altLang="zh-CN" sz="2800" dirty="0">
                  <a:sym typeface="Symbol" panose="05050102010706020507" pitchFamily="18" charset="2"/>
                </a:rPr>
                <a:t></a:t>
              </a:r>
              <a:r>
                <a:rPr lang="en-US" altLang="zh-CN" sz="2800" dirty="0"/>
                <a:t>Q</a:t>
              </a:r>
              <a:r>
                <a:rPr lang="zh-CN" altLang="en-US" sz="2800" dirty="0"/>
                <a:t>的真值为真</a:t>
              </a:r>
              <a:endParaRPr lang="zh-CN" altLang="en-US" sz="2800" dirty="0"/>
            </a:p>
          </p:txBody>
        </p:sp>
        <p:sp>
          <p:nvSpPr>
            <p:cNvPr id="57375" name="AutoShape 104"/>
            <p:cNvSpPr/>
            <p:nvPr/>
          </p:nvSpPr>
          <p:spPr>
            <a:xfrm rot="-1662406">
              <a:off x="3152" y="2477"/>
              <a:ext cx="363" cy="273"/>
            </a:xfrm>
            <a:prstGeom prst="leftArrow">
              <a:avLst>
                <a:gd name="adj1" fmla="val 50000"/>
                <a:gd name="adj2" fmla="val 33241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B54180-5FE9-4B09-8CFE-CBBD526617F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93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600" dirty="0"/>
              <a:t>双条件联结词例子</a:t>
            </a:r>
            <a:endParaRPr lang="zh-CN" altLang="en-US" sz="4600" dirty="0"/>
          </a:p>
        </p:txBody>
      </p:sp>
      <p:sp>
        <p:nvSpPr>
          <p:cNvPr id="59398" name="Rectangle 3"/>
          <p:cNvSpPr>
            <a:spLocks noGrp="1"/>
          </p:cNvSpPr>
          <p:nvPr>
            <p:ph idx="1"/>
          </p:nvPr>
        </p:nvSpPr>
        <p:spPr>
          <a:xfrm>
            <a:off x="323850" y="1346200"/>
            <a:ext cx="8640763" cy="453072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800" dirty="0"/>
              <a:t>(1)P</a:t>
            </a:r>
            <a:r>
              <a:rPr lang="zh-CN" altLang="en-US" sz="2800" dirty="0"/>
              <a:t>：</a:t>
            </a:r>
            <a:r>
              <a:rPr lang="en-US" altLang="zh-CN" sz="2800" dirty="0"/>
              <a:t>2+2=4</a:t>
            </a:r>
            <a:r>
              <a:rPr lang="zh-CN" altLang="en-US" sz="2800" dirty="0"/>
              <a:t>。 </a:t>
            </a:r>
            <a:r>
              <a:rPr lang="en-US" altLang="zh-CN" sz="2800" dirty="0"/>
              <a:t>Q</a:t>
            </a:r>
            <a:r>
              <a:rPr lang="zh-CN" altLang="en-US" sz="2800" dirty="0"/>
              <a:t>：</a:t>
            </a:r>
            <a:r>
              <a:rPr lang="en-US" altLang="zh-CN" sz="2800" dirty="0"/>
              <a:t>5</a:t>
            </a:r>
            <a:r>
              <a:rPr lang="zh-CN" altLang="en-US" sz="2800" dirty="0"/>
              <a:t>是素数。则</a:t>
            </a:r>
            <a:endParaRPr lang="zh-CN" altLang="en-US" sz="28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         </a:t>
            </a:r>
            <a:endParaRPr lang="zh-CN" altLang="en-US" sz="28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800" dirty="0"/>
              <a:t>(2)P</a:t>
            </a:r>
            <a:r>
              <a:rPr lang="zh-CN" altLang="en-US" sz="2800" dirty="0"/>
              <a:t>：∠</a:t>
            </a:r>
            <a:r>
              <a:rPr lang="en-US" altLang="zh-CN" sz="2800" dirty="0"/>
              <a:t>A=∠B</a:t>
            </a:r>
            <a:r>
              <a:rPr lang="zh-CN" altLang="en-US" sz="2800" dirty="0"/>
              <a:t>。 </a:t>
            </a:r>
            <a:r>
              <a:rPr lang="en-US" altLang="zh-CN" sz="2800" dirty="0"/>
              <a:t>Q</a:t>
            </a:r>
            <a:r>
              <a:rPr lang="zh-CN" altLang="en-US" sz="2800" dirty="0"/>
              <a:t>：二角是同位角。则</a:t>
            </a:r>
            <a:endParaRPr lang="zh-CN" altLang="en-US" sz="28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800" dirty="0"/>
              <a:t>             </a:t>
            </a:r>
            <a:endParaRPr lang="zh-CN" altLang="en-US" sz="2800" dirty="0"/>
          </a:p>
        </p:txBody>
      </p:sp>
      <p:sp>
        <p:nvSpPr>
          <p:cNvPr id="570372" name="Rectangle 4"/>
          <p:cNvSpPr/>
          <p:nvPr/>
        </p:nvSpPr>
        <p:spPr>
          <a:xfrm>
            <a:off x="755650" y="2060575"/>
            <a:ext cx="5673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dirty="0"/>
              <a:t> Q</a:t>
            </a:r>
            <a:r>
              <a:rPr lang="zh-CN" altLang="en-US" sz="2800" dirty="0"/>
              <a:t>：</a:t>
            </a:r>
            <a:r>
              <a:rPr lang="en-US" altLang="zh-CN" sz="2800" dirty="0"/>
              <a:t>2+2=4</a:t>
            </a:r>
            <a:r>
              <a:rPr lang="zh-CN" altLang="en-US" sz="2800" dirty="0"/>
              <a:t>当且仅当</a:t>
            </a:r>
            <a:r>
              <a:rPr lang="en-US" altLang="zh-CN" sz="2800" dirty="0"/>
              <a:t>5</a:t>
            </a:r>
            <a:r>
              <a:rPr lang="zh-CN" altLang="en-US" sz="2800" dirty="0"/>
              <a:t>是素数。</a:t>
            </a:r>
            <a:endParaRPr lang="zh-CN" altLang="en-US" sz="2800" dirty="0"/>
          </a:p>
        </p:txBody>
      </p:sp>
      <p:sp>
        <p:nvSpPr>
          <p:cNvPr id="570373" name="Rectangle 5"/>
          <p:cNvSpPr/>
          <p:nvPr/>
        </p:nvSpPr>
        <p:spPr>
          <a:xfrm>
            <a:off x="755650" y="3429000"/>
            <a:ext cx="84248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dirty="0"/>
              <a:t> Q</a:t>
            </a:r>
            <a:r>
              <a:rPr lang="zh-CN" altLang="en-US" sz="2800" dirty="0"/>
              <a:t>：∠</a:t>
            </a:r>
            <a:r>
              <a:rPr lang="en-US" altLang="zh-CN" sz="2800" dirty="0"/>
              <a:t>A=∠B</a:t>
            </a:r>
            <a:r>
              <a:rPr lang="zh-CN" altLang="en-US" sz="2800" dirty="0"/>
              <a:t>当且仅当二角是同位角。</a:t>
            </a:r>
            <a:endParaRPr lang="zh-CN" altLang="en-US" sz="2800" dirty="0"/>
          </a:p>
        </p:txBody>
      </p:sp>
      <p:sp>
        <p:nvSpPr>
          <p:cNvPr id="570374" name="Rectangle 6"/>
          <p:cNvSpPr/>
          <p:nvPr/>
        </p:nvSpPr>
        <p:spPr>
          <a:xfrm>
            <a:off x="539750" y="4154488"/>
            <a:ext cx="83534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(1)</a:t>
            </a:r>
            <a:r>
              <a:rPr lang="zh-CN" altLang="en-US" sz="2800" dirty="0"/>
              <a:t>中的</a:t>
            </a:r>
            <a:r>
              <a:rPr lang="en-US" altLang="zh-CN" sz="2800" dirty="0"/>
              <a:t>P</a:t>
            </a:r>
            <a:r>
              <a:rPr lang="zh-CN" altLang="en-US" sz="2800" dirty="0"/>
              <a:t>与</a:t>
            </a:r>
            <a:r>
              <a:rPr lang="en-US" altLang="zh-CN" sz="2800" dirty="0"/>
              <a:t>Q</a:t>
            </a:r>
            <a:r>
              <a:rPr lang="zh-CN" altLang="en-US" sz="2800" dirty="0"/>
              <a:t>并无内在关系，但因二者均为真，所以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dirty="0"/>
              <a:t>Q</a:t>
            </a:r>
            <a:r>
              <a:rPr lang="zh-CN" altLang="en-US" sz="2800" dirty="0"/>
              <a:t>的真值为</a:t>
            </a:r>
            <a:r>
              <a:rPr lang="en-US" altLang="zh-CN" sz="2800" dirty="0"/>
              <a:t>T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(2)</a:t>
            </a:r>
            <a:r>
              <a:rPr lang="zh-CN" altLang="en-US" sz="2800" dirty="0"/>
              <a:t>中相等的两角不一定是同位角，所以真值为</a:t>
            </a:r>
            <a:r>
              <a:rPr lang="en-US" altLang="zh-CN" sz="2800" dirty="0"/>
              <a:t>F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2" grpId="0"/>
      <p:bldP spid="570373" grpId="0"/>
      <p:bldP spid="5703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EB5572-13E1-48E7-840B-40AC6D92297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14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命题公式与翻译知识点</a:t>
            </a:r>
            <a:endParaRPr lang="zh-CN" altLang="en-US" dirty="0"/>
          </a:p>
        </p:txBody>
      </p:sp>
      <p:sp>
        <p:nvSpPr>
          <p:cNvPr id="614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hlinkClick r:id="" action="ppaction://noaction"/>
              </a:rPr>
              <a:t>命题公式的概念</a:t>
            </a:r>
            <a:endParaRPr lang="zh-CN" altLang="en-US" dirty="0"/>
          </a:p>
          <a:p>
            <a:pPr eaLnBrk="1" hangingPunct="1"/>
            <a:r>
              <a:rPr lang="zh-CN" altLang="en-US" dirty="0">
                <a:hlinkClick r:id="" action="ppaction://noaction"/>
              </a:rPr>
              <a:t>合式公式</a:t>
            </a:r>
            <a:endParaRPr lang="zh-CN" altLang="en-US" dirty="0"/>
          </a:p>
          <a:p>
            <a:pPr eaLnBrk="1" hangingPunct="1"/>
            <a:r>
              <a:rPr lang="zh-CN" altLang="en-US" dirty="0">
                <a:hlinkClick r:id="" action="ppaction://noaction"/>
              </a:rPr>
              <a:t>命题的翻译和符号化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命题公式的概念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设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是任意</a:t>
            </a:r>
            <a:r>
              <a:rPr lang="zh-CN" altLang="en-US" b="1" dirty="0">
                <a:solidFill>
                  <a:srgbClr val="0070C0"/>
                </a:solidFill>
              </a:rPr>
              <a:t>两个命题</a:t>
            </a:r>
            <a:r>
              <a:rPr lang="zh-CN" altLang="en-US" dirty="0"/>
              <a:t>，则</a:t>
            </a:r>
            <a:r>
              <a:rPr lang="en-US" altLang="zh-CN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∧Q)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en-US" altLang="zh-CN" dirty="0"/>
              <a:t>)∨</a:t>
            </a:r>
            <a:r>
              <a:rPr lang="en-US" altLang="zh-CN" i="1" dirty="0"/>
              <a:t>Q</a:t>
            </a:r>
            <a:r>
              <a:rPr lang="zh-CN" altLang="en-US" dirty="0"/>
              <a:t>等都是</a:t>
            </a:r>
            <a:r>
              <a:rPr lang="zh-CN" altLang="en-US" b="1" dirty="0">
                <a:solidFill>
                  <a:srgbClr val="0070C0"/>
                </a:solidFill>
              </a:rPr>
              <a:t>复合命题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命题变元</a:t>
            </a:r>
            <a:r>
              <a:rPr lang="zh-CN" altLang="en-US" dirty="0"/>
              <a:t>，则上述各式成为</a:t>
            </a:r>
            <a:r>
              <a:rPr lang="zh-CN" altLang="en-US" b="1" dirty="0">
                <a:solidFill>
                  <a:srgbClr val="C00000"/>
                </a:solidFill>
              </a:rPr>
              <a:t>命题公式</a:t>
            </a:r>
            <a:r>
              <a:rPr lang="zh-CN" altLang="en-US" dirty="0"/>
              <a:t>。</a:t>
            </a:r>
            <a:r>
              <a:rPr lang="en-US" altLang="zh-CN" i="1" dirty="0"/>
              <a:t> 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称作命题公式的分量。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命题公式没有真值</a:t>
            </a:r>
            <a:r>
              <a:rPr lang="zh-CN" altLang="en-US" dirty="0"/>
              <a:t>；仅当公式中所有的命题变元用确定的命题代入时，才得到一个命题。</a:t>
            </a:r>
            <a:endParaRPr lang="en-US" altLang="zh-CN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A345-9E2E-4D16-B8BD-DD6D27B9088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79DF9F-3A5D-4274-8EAF-041EB84F91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34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命题公式的概念</a:t>
            </a:r>
            <a:endParaRPr lang="zh-CN" altLang="en-US" dirty="0"/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>
          <a:xfrm>
            <a:off x="428625" y="1500188"/>
            <a:ext cx="8501063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定义：命题演算的合式公式</a:t>
            </a:r>
            <a:r>
              <a:rPr lang="en-US" altLang="zh-CN" sz="2800" dirty="0"/>
              <a:t>(wff)</a:t>
            </a:r>
            <a:r>
              <a:rPr lang="zh-CN" altLang="en-US" sz="2800" dirty="0"/>
              <a:t>，规定为：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单个命题变元</a:t>
            </a:r>
            <a:r>
              <a:rPr lang="en-US" altLang="zh-CN" sz="2800" dirty="0"/>
              <a:t>∈wff</a:t>
            </a:r>
            <a:r>
              <a:rPr lang="zh-CN" altLang="en-US" sz="2800" dirty="0"/>
              <a:t>；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若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∈wff ,</a:t>
            </a:r>
            <a:r>
              <a:rPr lang="zh-CN" altLang="en-US" sz="2800" dirty="0"/>
              <a:t>则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∈wff</a:t>
            </a:r>
            <a:r>
              <a:rPr lang="zh-CN" altLang="en-US" sz="2800" dirty="0"/>
              <a:t>；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buNone/>
            </a:pPr>
            <a:r>
              <a:rPr lang="en-US" altLang="zh-CN" sz="2800" dirty="0"/>
              <a:t>(3)</a:t>
            </a:r>
            <a:r>
              <a:rPr lang="zh-CN" altLang="en-US" sz="2800" dirty="0"/>
              <a:t>若</a:t>
            </a:r>
            <a:r>
              <a:rPr lang="en-US" altLang="zh-CN" sz="2800" i="1" dirty="0"/>
              <a:t>A,B</a:t>
            </a:r>
            <a:r>
              <a:rPr lang="en-US" altLang="zh-CN" sz="2800" dirty="0"/>
              <a:t>∈wff ,</a:t>
            </a:r>
            <a:r>
              <a:rPr lang="zh-CN" altLang="en-US" sz="2800" dirty="0"/>
              <a:t>则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</a:t>
            </a:r>
            <a:r>
              <a:rPr lang="en-US" altLang="zh-CN" sz="2800" i="1" dirty="0"/>
              <a:t>B</a:t>
            </a:r>
            <a:r>
              <a:rPr lang="en-US" altLang="zh-CN" sz="2800" dirty="0"/>
              <a:t>),(</a:t>
            </a:r>
            <a:r>
              <a:rPr lang="en-US" altLang="zh-CN" sz="2800" i="1" dirty="0"/>
              <a:t>A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/>
              <a:t>),(</a:t>
            </a:r>
            <a:r>
              <a:rPr lang="en-US" altLang="zh-CN" sz="2800" i="1" dirty="0"/>
              <a:t>A</a:t>
            </a:r>
            <a:r>
              <a:rPr lang="en-US" altLang="zh-CN" sz="2800" dirty="0"/>
              <a:t>→</a:t>
            </a:r>
            <a:r>
              <a:rPr lang="en-US" altLang="zh-CN" sz="2800" i="1" dirty="0"/>
              <a:t>B</a:t>
            </a:r>
            <a:r>
              <a:rPr lang="en-US" altLang="zh-CN" sz="2800" dirty="0"/>
              <a:t>),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</a:t>
            </a:r>
            <a:r>
              <a:rPr lang="en-US" altLang="zh-CN" sz="2800" i="1" dirty="0"/>
              <a:t>B</a:t>
            </a:r>
            <a:r>
              <a:rPr lang="en-US" altLang="zh-CN" sz="2800" dirty="0"/>
              <a:t>) ∈wff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(4)</a:t>
            </a:r>
            <a:r>
              <a:rPr lang="zh-CN" altLang="en-US" sz="2800" dirty="0"/>
              <a:t>有限次应用</a:t>
            </a:r>
            <a:r>
              <a:rPr lang="en-US" altLang="zh-CN" sz="2800" dirty="0"/>
              <a:t>(1)(2)(3)</a:t>
            </a:r>
            <a:r>
              <a:rPr lang="zh-CN" altLang="en-US" sz="2800" dirty="0"/>
              <a:t>所得到的包含命题变元，联接词和括号的符号串是合式公式。</a:t>
            </a:r>
            <a:endParaRPr lang="en-US" altLang="zh-CN" sz="28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(1)</a:t>
            </a:r>
            <a:r>
              <a:rPr lang="zh-CN" altLang="en-US" sz="2800" dirty="0">
                <a:solidFill>
                  <a:srgbClr val="C00000"/>
                </a:solidFill>
              </a:rPr>
              <a:t>为基础条款。</a:t>
            </a:r>
            <a:r>
              <a:rPr lang="en-US" altLang="zh-CN" sz="2800" dirty="0">
                <a:solidFill>
                  <a:srgbClr val="C00000"/>
                </a:solidFill>
              </a:rPr>
              <a:t>(2)(3)</a:t>
            </a:r>
            <a:r>
              <a:rPr lang="zh-CN" altLang="en-US" sz="2800" dirty="0">
                <a:solidFill>
                  <a:srgbClr val="C00000"/>
                </a:solidFill>
              </a:rPr>
              <a:t>为归纳条款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C00000"/>
                </a:solidFill>
              </a:rPr>
              <a:t>(4)</a:t>
            </a:r>
            <a:r>
              <a:rPr lang="zh-CN" altLang="en-US" sz="2800" dirty="0">
                <a:solidFill>
                  <a:srgbClr val="C00000"/>
                </a:solidFill>
              </a:rPr>
              <a:t>为限制条款</a:t>
            </a:r>
            <a:endParaRPr lang="zh-CN" altLang="zh-CN" sz="2800" dirty="0"/>
          </a:p>
          <a:p>
            <a:pPr eaLnBrk="1" hangingPunct="1">
              <a:buNone/>
            </a:pPr>
            <a:endParaRPr lang="en-US" altLang="zh-CN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149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charRg st="149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0B1DD0-0EEF-46F0-A051-A9FC2EC78CD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55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合式公式的例子</a:t>
            </a:r>
            <a:endParaRPr lang="zh-CN" altLang="en-US" dirty="0"/>
          </a:p>
        </p:txBody>
      </p:sp>
      <p:sp>
        <p:nvSpPr>
          <p:cNvPr id="59398" name="Rectangle 3"/>
          <p:cNvSpPr>
            <a:spLocks noGrp="1"/>
          </p:cNvSpPr>
          <p:nvPr>
            <p:ph idx="1"/>
          </p:nvPr>
        </p:nvSpPr>
        <p:spPr>
          <a:xfrm>
            <a:off x="428625" y="1071563"/>
            <a:ext cx="8229600" cy="27146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P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∧</a:t>
            </a:r>
            <a:r>
              <a:rPr lang="en-US" altLang="zh-CN" sz="2400" i="1" dirty="0"/>
              <a:t>P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(</a:t>
            </a:r>
            <a:r>
              <a:rPr lang="en-US" altLang="zh-CN" sz="2400" i="1" dirty="0"/>
              <a:t>P</a:t>
            </a:r>
            <a:r>
              <a:rPr lang="en-US" altLang="zh-CN" sz="2400" dirty="0"/>
              <a:t>→</a:t>
            </a:r>
            <a:r>
              <a:rPr lang="en-US" altLang="zh-CN" sz="2400" i="1" dirty="0"/>
              <a:t>Q</a:t>
            </a:r>
            <a:r>
              <a:rPr lang="en-US" altLang="zh-CN" sz="2400" dirty="0"/>
              <a:t>)∨</a:t>
            </a:r>
            <a:r>
              <a:rPr lang="en-US" altLang="zh-CN" sz="2400" i="1" dirty="0"/>
              <a:t>Q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((</a:t>
            </a:r>
            <a:r>
              <a:rPr lang="en-US" altLang="zh-CN" sz="2400" i="1" dirty="0"/>
              <a:t>P</a:t>
            </a:r>
            <a:r>
              <a:rPr lang="en-US" altLang="zh-CN" sz="2400" dirty="0"/>
              <a:t>∨</a:t>
            </a:r>
            <a:r>
              <a:rPr lang="en-US" altLang="zh-CN" sz="2400" i="1" dirty="0"/>
              <a:t>Q</a:t>
            </a:r>
            <a:r>
              <a:rPr lang="en-US" altLang="zh-CN" sz="2400" dirty="0"/>
              <a:t>)∧</a:t>
            </a:r>
            <a:r>
              <a:rPr lang="en-US" altLang="zh-CN" sz="2400" i="1" dirty="0"/>
              <a:t>Q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((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P</a:t>
            </a:r>
            <a:r>
              <a:rPr lang="en-US" altLang="zh-CN" sz="2400" dirty="0"/>
              <a:t>)∧(</a:t>
            </a:r>
            <a:r>
              <a:rPr lang="en-US" altLang="zh-CN" sz="2400" i="1" dirty="0"/>
              <a:t>Q</a:t>
            </a:r>
            <a:r>
              <a:rPr lang="en-US" altLang="zh-CN" sz="2400" dirty="0"/>
              <a:t>∧</a:t>
            </a:r>
            <a:r>
              <a:rPr lang="en-US" altLang="zh-CN" sz="2400" i="1" dirty="0"/>
              <a:t>Q</a:t>
            </a:r>
            <a:r>
              <a:rPr lang="en-US" altLang="zh-CN" sz="2400" dirty="0"/>
              <a:t>))</a:t>
            </a:r>
            <a:r>
              <a:rPr lang="zh-CN" altLang="en-US" sz="2400" dirty="0"/>
              <a:t>、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((</a:t>
            </a:r>
            <a:r>
              <a:rPr lang="en-US" altLang="zh-CN" sz="2400" i="1" dirty="0"/>
              <a:t>P</a:t>
            </a:r>
            <a:r>
              <a:rPr lang="en-US" altLang="zh-CN" sz="2400" dirty="0"/>
              <a:t>→</a:t>
            </a:r>
            <a:r>
              <a:rPr lang="en-US" altLang="zh-CN" sz="2400" i="1" dirty="0"/>
              <a:t>Q</a:t>
            </a:r>
            <a:r>
              <a:rPr lang="en-US" altLang="zh-CN" sz="2400" dirty="0"/>
              <a:t>)∧(</a:t>
            </a:r>
            <a:r>
              <a:rPr lang="en-US" altLang="zh-CN" sz="2400" i="1" dirty="0"/>
              <a:t>Q</a:t>
            </a:r>
            <a:r>
              <a:rPr lang="en-US" altLang="zh-CN" sz="2400" dirty="0"/>
              <a:t>∨</a:t>
            </a:r>
            <a:r>
              <a:rPr lang="en-US" altLang="zh-CN" sz="2400" i="1" dirty="0"/>
              <a:t>Q</a:t>
            </a:r>
            <a:r>
              <a:rPr lang="en-US" altLang="zh-CN" sz="2400" dirty="0"/>
              <a:t>))→((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i="1" dirty="0"/>
              <a:t>P</a:t>
            </a:r>
            <a:r>
              <a:rPr lang="en-US" altLang="zh-CN" sz="2400" dirty="0"/>
              <a:t>)→</a:t>
            </a:r>
            <a:r>
              <a:rPr lang="en-US" altLang="zh-CN" sz="2400" i="1" dirty="0"/>
              <a:t>Q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800" dirty="0"/>
          </a:p>
          <a:p>
            <a:pPr eaLnBrk="1" hangingPunct="1">
              <a:buNone/>
            </a:pP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2938" y="1143000"/>
            <a:ext cx="7858125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5250" marR="0" indent="-95250" algn="just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tabLst>
                <a:tab pos="95250" algn="l"/>
              </a:tabLst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约定：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5250" marR="0" indent="-95250" algn="just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tabLst>
                <a:tab pos="95250" algn="l"/>
              </a:tabLst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①规定联结词的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优先级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由高到低的次序为：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5250" marR="0" indent="-95250" algn="just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tabLst>
                <a:tab pos="95250" algn="l"/>
              </a:tabLst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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、∧、∨、→、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5250" marR="0" indent="-95250" algn="just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tabLst>
                <a:tab pos="95250" algn="l"/>
              </a:tabLst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②相同的联结词按从左至右次序计算时，圆括号可省略；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5250" marR="0" indent="-95250" algn="just" defTabSz="914400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tabLst>
                <a:tab pos="95250" algn="l"/>
              </a:tabLst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③</a:t>
            </a: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最外层的圆括号可以省略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38" y="4071938"/>
            <a:ext cx="828675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/>
              <a:t>→Q)</a:t>
            </a:r>
            <a:r>
              <a:rPr lang="zh-CN" altLang="en-US" sz="2800" dirty="0"/>
              <a:t>可以写为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dirty="0"/>
              <a:t>→Q 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((P∧</a:t>
            </a:r>
            <a:r>
              <a:rPr lang="en-US" altLang="zh-CN" sz="2800" i="1" dirty="0"/>
              <a:t>Q</a:t>
            </a:r>
            <a:r>
              <a:rPr lang="en-US" altLang="zh-CN" sz="2800" dirty="0"/>
              <a:t>)→(P∨</a:t>
            </a:r>
            <a:r>
              <a:rPr lang="en-US" altLang="zh-CN" sz="2800" i="1" dirty="0"/>
              <a:t>R</a:t>
            </a:r>
            <a:r>
              <a:rPr lang="en-US" altLang="zh-CN" sz="2800" dirty="0"/>
              <a:t>))</a:t>
            </a:r>
            <a:r>
              <a:rPr lang="zh-CN" altLang="en-US" sz="2800" dirty="0"/>
              <a:t>习惯性写为</a:t>
            </a:r>
            <a:r>
              <a:rPr lang="en-US" altLang="zh-CN" sz="2800" dirty="0"/>
              <a:t>(P∧</a:t>
            </a:r>
            <a:r>
              <a:rPr lang="en-US" altLang="zh-CN" sz="2800" i="1" dirty="0"/>
              <a:t>Q</a:t>
            </a:r>
            <a:r>
              <a:rPr lang="en-US" altLang="zh-CN" sz="2800" dirty="0"/>
              <a:t>)→(P∨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93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3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398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398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939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939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9398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9398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9398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9398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4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9398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9398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charRg st="6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charRg st="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charRg st="2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charRg st="4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charRg st="7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charRg st="1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00D82B-4E7E-4DBC-BB2E-55981D1B05C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758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900" b="1" dirty="0"/>
              <a:t>命题符号化的步骤</a:t>
            </a:r>
            <a:endParaRPr lang="zh-CN" altLang="en-US" sz="4900" b="1" dirty="0"/>
          </a:p>
        </p:txBody>
      </p:sp>
      <p:sp>
        <p:nvSpPr>
          <p:cNvPr id="6759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1" algn="just" eaLnBrk="1" hangingPunct="1"/>
            <a:r>
              <a:rPr lang="zh-CN" altLang="en-US" sz="2800" dirty="0"/>
              <a:t>分析出各原子命题，将它们符号化；</a:t>
            </a:r>
            <a:endParaRPr lang="zh-CN" altLang="en-US" sz="2800" dirty="0"/>
          </a:p>
          <a:p>
            <a:pPr lvl="1" algn="just" eaLnBrk="1" hangingPunct="1"/>
            <a:r>
              <a:rPr lang="zh-CN" altLang="en-US" sz="2800" dirty="0"/>
              <a:t>寻找合适的联结词；</a:t>
            </a:r>
            <a:endParaRPr lang="zh-CN" altLang="en-US" sz="2800" dirty="0"/>
          </a:p>
          <a:p>
            <a:pPr lvl="1" algn="just" eaLnBrk="1" hangingPunct="1"/>
            <a:r>
              <a:rPr lang="zh-CN" altLang="en-US" sz="2800" dirty="0"/>
              <a:t>使用联结词将原子命题联结起来，生成对复杂命题的符号化表示。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0EE751-FD7D-483D-BD88-41867816037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86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练习题（一）</a:t>
            </a:r>
            <a:endParaRPr lang="zh-CN" altLang="en-US" dirty="0"/>
          </a:p>
        </p:txBody>
      </p:sp>
      <p:sp>
        <p:nvSpPr>
          <p:cNvPr id="68614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6851650" cy="1150937"/>
          </a:xfrm>
          <a:ln/>
        </p:spPr>
        <p:txBody>
          <a:bodyPr vert="horz" wrap="square" lIns="91440" tIns="45720" rIns="91440" bIns="45720" anchor="t"/>
          <a:p>
            <a:pPr marL="495300" indent="-4953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800" dirty="0"/>
              <a:t>将下列自然语言形式化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495300" indent="-495300"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小王边走边唱。</a:t>
            </a:r>
            <a:endParaRPr lang="zh-CN" altLang="en-US" sz="2800" dirty="0"/>
          </a:p>
        </p:txBody>
      </p:sp>
      <p:sp>
        <p:nvSpPr>
          <p:cNvPr id="582660" name="Rectangle 4"/>
          <p:cNvSpPr/>
          <p:nvPr/>
        </p:nvSpPr>
        <p:spPr>
          <a:xfrm>
            <a:off x="611188" y="2349500"/>
            <a:ext cx="76327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解</a:t>
            </a:r>
            <a:r>
              <a:rPr lang="en-US" altLang="zh-CN" sz="2800" dirty="0"/>
              <a:t> </a:t>
            </a:r>
            <a:r>
              <a:rPr lang="zh-CN" altLang="en-US" sz="2800" dirty="0"/>
              <a:t>：设</a:t>
            </a:r>
            <a:r>
              <a:rPr lang="en-US" altLang="zh-CN" sz="2800" i="1" dirty="0"/>
              <a:t>P</a:t>
            </a:r>
            <a:r>
              <a:rPr lang="zh-CN" altLang="en-US" sz="2800" dirty="0"/>
              <a:t>：小王走路。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：小王唱歌。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则原命题符号化为：</a:t>
            </a:r>
            <a:endParaRPr lang="zh-CN" altLang="en-US" sz="2800" dirty="0"/>
          </a:p>
        </p:txBody>
      </p:sp>
      <p:sp>
        <p:nvSpPr>
          <p:cNvPr id="582661" name="Rectangle 5"/>
          <p:cNvSpPr/>
          <p:nvPr/>
        </p:nvSpPr>
        <p:spPr>
          <a:xfrm>
            <a:off x="214313" y="4357688"/>
            <a:ext cx="875030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解：设</a:t>
            </a:r>
            <a:r>
              <a:rPr lang="en-US" altLang="zh-CN" sz="2800" i="1" dirty="0"/>
              <a:t>P</a:t>
            </a:r>
            <a:r>
              <a:rPr lang="zh-CN" altLang="en-US" sz="2800" dirty="0"/>
              <a:t>：天刮风。</a:t>
            </a:r>
            <a:r>
              <a:rPr lang="en-US" altLang="zh-CN" sz="2800" i="1" dirty="0"/>
              <a:t>Q</a:t>
            </a:r>
            <a:r>
              <a:rPr lang="zh-CN" altLang="en-US" sz="2800" dirty="0"/>
              <a:t>：天下雨。</a:t>
            </a:r>
            <a:r>
              <a:rPr lang="en-US" altLang="zh-CN" sz="2800" i="1" dirty="0"/>
              <a:t> R</a:t>
            </a:r>
            <a:r>
              <a:rPr lang="zh-CN" altLang="en-US" sz="2800" dirty="0"/>
              <a:t>：天上有太阳。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i="1" dirty="0"/>
              <a:t>             T</a:t>
            </a:r>
            <a:r>
              <a:rPr lang="zh-CN" altLang="en-US" sz="2800" dirty="0"/>
              <a:t>：我去书店。则原命题符号化为：</a:t>
            </a:r>
            <a:endParaRPr lang="zh-CN" altLang="en-US" sz="2800" dirty="0"/>
          </a:p>
        </p:txBody>
      </p:sp>
      <p:sp>
        <p:nvSpPr>
          <p:cNvPr id="68617" name="Rectangle 6"/>
          <p:cNvSpPr/>
          <p:nvPr/>
        </p:nvSpPr>
        <p:spPr>
          <a:xfrm>
            <a:off x="395288" y="3716338"/>
            <a:ext cx="8524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(2)</a:t>
            </a:r>
            <a:r>
              <a:rPr lang="zh-CN" altLang="en-US" sz="2800" dirty="0"/>
              <a:t>如果天不刮风天不下雨天上有太阳，我就去书店。</a:t>
            </a:r>
            <a:endParaRPr lang="zh-CN" altLang="en-US" sz="2800" dirty="0"/>
          </a:p>
        </p:txBody>
      </p:sp>
      <p:sp>
        <p:nvSpPr>
          <p:cNvPr id="582663" name="Rectangle 7"/>
          <p:cNvSpPr/>
          <p:nvPr/>
        </p:nvSpPr>
        <p:spPr>
          <a:xfrm>
            <a:off x="4054475" y="3170238"/>
            <a:ext cx="1152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P∧Q </a:t>
            </a:r>
            <a:endParaRPr lang="en-US" altLang="zh-CN" sz="2800" dirty="0"/>
          </a:p>
        </p:txBody>
      </p:sp>
      <p:sp>
        <p:nvSpPr>
          <p:cNvPr id="582664" name="Rectangle 8"/>
          <p:cNvSpPr/>
          <p:nvPr/>
        </p:nvSpPr>
        <p:spPr>
          <a:xfrm>
            <a:off x="3419475" y="5357813"/>
            <a:ext cx="2820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PQ R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T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6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6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60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60">
                                            <p:txEl>
                                              <p:charRg st="19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1" grpId="0"/>
      <p:bldP spid="582663" grpId="0"/>
      <p:bldP spid="5826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E7531F-F03F-430D-8FFA-B97F3C152CC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066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练习题（二）</a:t>
            </a:r>
            <a:endParaRPr lang="zh-CN" altLang="en-US" dirty="0"/>
          </a:p>
        </p:txBody>
      </p:sp>
      <p:sp>
        <p:nvSpPr>
          <p:cNvPr id="70662" name="Rectangle 3"/>
          <p:cNvSpPr>
            <a:spLocks noGrp="1"/>
          </p:cNvSpPr>
          <p:nvPr>
            <p:ph type="body" sz="half" idx="1"/>
          </p:nvPr>
        </p:nvSpPr>
        <p:spPr>
          <a:xfrm>
            <a:off x="755650" y="1125538"/>
            <a:ext cx="7931150" cy="39592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(3)</a:t>
            </a:r>
            <a:r>
              <a:rPr lang="zh-CN" altLang="en-US" sz="2600" dirty="0"/>
              <a:t>现在小纲要么在学习，要么在玩游戏。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600" dirty="0"/>
              <a:t>解：设</a:t>
            </a:r>
            <a:r>
              <a:rPr lang="en-US" altLang="zh-CN" sz="2600" i="1" dirty="0"/>
              <a:t>P</a:t>
            </a:r>
            <a:r>
              <a:rPr lang="zh-CN" altLang="en-US" sz="2600" dirty="0"/>
              <a:t>：现在小刚在学习。</a:t>
            </a:r>
            <a:r>
              <a:rPr lang="en-US" altLang="zh-CN" sz="2600" i="1" dirty="0"/>
              <a:t>Q</a:t>
            </a:r>
            <a:r>
              <a:rPr lang="zh-CN" altLang="en-US" sz="2600" dirty="0"/>
              <a:t>：现在小刚在玩游戏。</a:t>
            </a: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</a:t>
            </a:r>
            <a:r>
              <a:rPr lang="zh-CN" altLang="en-US" sz="2600" dirty="0"/>
              <a:t>则原命题符号化为：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(4)</a:t>
            </a:r>
            <a:r>
              <a:rPr lang="zh-CN" altLang="en-US" sz="2600" dirty="0"/>
              <a:t>除非</a:t>
            </a:r>
            <a:r>
              <a:rPr lang="en-US" altLang="zh-CN" sz="2600" i="1" dirty="0"/>
              <a:t>a</a:t>
            </a:r>
            <a:r>
              <a:rPr lang="zh-CN" altLang="en-US" sz="2600" dirty="0"/>
              <a:t>能被</a:t>
            </a:r>
            <a:r>
              <a:rPr lang="en-US" altLang="zh-CN" sz="2600" dirty="0"/>
              <a:t>2</a:t>
            </a:r>
            <a:r>
              <a:rPr lang="zh-CN" altLang="en-US" sz="2600" dirty="0"/>
              <a:t>整除，否则</a:t>
            </a:r>
            <a:r>
              <a:rPr lang="en-US" altLang="zh-CN" sz="2600" i="1" dirty="0"/>
              <a:t>a</a:t>
            </a:r>
            <a:r>
              <a:rPr lang="zh-CN" altLang="en-US" sz="2600" dirty="0"/>
              <a:t>不能被</a:t>
            </a:r>
            <a:r>
              <a:rPr lang="en-US" altLang="zh-CN" sz="2600" dirty="0"/>
              <a:t>4</a:t>
            </a:r>
            <a:r>
              <a:rPr lang="zh-CN" altLang="en-US" sz="2600" dirty="0"/>
              <a:t>整除。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600" dirty="0"/>
              <a:t>解：设</a:t>
            </a:r>
            <a:r>
              <a:rPr lang="en-US" altLang="zh-CN" sz="2600" i="1" dirty="0"/>
              <a:t>P</a:t>
            </a:r>
            <a:r>
              <a:rPr lang="zh-CN" altLang="en-US" sz="2600" dirty="0"/>
              <a:t>：</a:t>
            </a:r>
            <a:r>
              <a:rPr lang="en-US" altLang="zh-CN" sz="2600" i="1" dirty="0"/>
              <a:t>a</a:t>
            </a:r>
            <a:r>
              <a:rPr lang="zh-CN" altLang="en-US" sz="2600" dirty="0"/>
              <a:t>能被</a:t>
            </a:r>
            <a:r>
              <a:rPr lang="en-US" altLang="zh-CN" sz="2600" dirty="0"/>
              <a:t>2</a:t>
            </a:r>
            <a:r>
              <a:rPr lang="zh-CN" altLang="en-US" sz="2600" dirty="0"/>
              <a:t>整除。</a:t>
            </a:r>
            <a:r>
              <a:rPr lang="en-US" altLang="zh-CN" sz="2600" i="1" dirty="0"/>
              <a:t>Q</a:t>
            </a:r>
            <a:r>
              <a:rPr lang="zh-CN" altLang="en-US" sz="2600" dirty="0"/>
              <a:t>：</a:t>
            </a:r>
            <a:r>
              <a:rPr lang="en-US" altLang="zh-CN" sz="2600" i="1" dirty="0"/>
              <a:t>a</a:t>
            </a:r>
            <a:r>
              <a:rPr lang="zh-CN" altLang="en-US" sz="2600" dirty="0"/>
              <a:t>能被</a:t>
            </a:r>
            <a:r>
              <a:rPr lang="en-US" altLang="zh-CN" sz="2600" dirty="0"/>
              <a:t>4</a:t>
            </a:r>
            <a:r>
              <a:rPr lang="zh-CN" altLang="en-US" sz="2600" dirty="0"/>
              <a:t>整除。</a:t>
            </a:r>
            <a:endParaRPr lang="en-US" altLang="zh-CN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</a:t>
            </a:r>
            <a:r>
              <a:rPr lang="zh-CN" altLang="en-US" sz="2600" dirty="0"/>
              <a:t>则原命题符号化为： 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</p:txBody>
      </p:sp>
      <p:sp>
        <p:nvSpPr>
          <p:cNvPr id="584708" name="Rectangle 4"/>
          <p:cNvSpPr/>
          <p:nvPr/>
        </p:nvSpPr>
        <p:spPr>
          <a:xfrm>
            <a:off x="4284663" y="2565400"/>
            <a:ext cx="36496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或</a:t>
            </a:r>
            <a:r>
              <a:rPr lang="en-US" altLang="zh-CN" sz="2800" dirty="0"/>
              <a:t>(P∧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Q)∨(</a:t>
            </a:r>
            <a:r>
              <a:rPr lang="en-US" altLang="zh-CN" sz="2800" dirty="0">
                <a:sym typeface="Symbol" panose="05050102010706020507" pitchFamily="18" charset="2"/>
              </a:rPr>
              <a:t>P</a:t>
            </a:r>
            <a:r>
              <a:rPr lang="en-US" altLang="zh-CN" sz="2800" dirty="0"/>
              <a:t>∧Q)</a:t>
            </a:r>
            <a:endParaRPr lang="en-US" altLang="zh-CN" sz="2800" dirty="0"/>
          </a:p>
        </p:txBody>
      </p:sp>
      <p:sp>
        <p:nvSpPr>
          <p:cNvPr id="584709" name="Rectangle 5"/>
          <p:cNvSpPr/>
          <p:nvPr/>
        </p:nvSpPr>
        <p:spPr>
          <a:xfrm>
            <a:off x="2571750" y="5056188"/>
            <a:ext cx="3425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PQ </a:t>
            </a:r>
            <a:r>
              <a:rPr lang="zh-CN" altLang="en-US" sz="2800" dirty="0">
                <a:sym typeface="Symbol" panose="05050102010706020507" pitchFamily="18" charset="2"/>
              </a:rPr>
              <a:t>或者 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P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4075" y="2565400"/>
            <a:ext cx="2643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zh-CN" altLang="en-US" sz="2800" dirty="0">
                <a:sym typeface="Symbol" panose="05050102010706020507" pitchFamily="18" charset="2"/>
              </a:rPr>
              <a:t></a:t>
            </a:r>
            <a:r>
              <a:rPr lang="en-US" altLang="zh-CN" sz="2800" i="1" dirty="0">
                <a:sym typeface="Symbol" panose="05050102010706020507" pitchFamily="18" charset="2"/>
              </a:rPr>
              <a:t>Q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/>
      <p:bldP spid="584709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3B8D34-1B67-43D4-9D25-03A96D48453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27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练习题（三）</a:t>
            </a:r>
            <a:endParaRPr lang="zh-CN" altLang="en-US" dirty="0"/>
          </a:p>
        </p:txBody>
      </p:sp>
      <p:sp>
        <p:nvSpPr>
          <p:cNvPr id="72710" name="Rectangle 3"/>
          <p:cNvSpPr>
            <a:spLocks noGrp="1"/>
          </p:cNvSpPr>
          <p:nvPr>
            <p:ph idx="1"/>
          </p:nvPr>
        </p:nvSpPr>
        <p:spPr>
          <a:xfrm>
            <a:off x="428625" y="1214438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Q</a:t>
            </a:r>
            <a:r>
              <a:rPr lang="zh-CN" altLang="en-US" sz="2800" dirty="0"/>
              <a:t>，</a:t>
            </a:r>
            <a:r>
              <a:rPr lang="en-US" altLang="zh-CN" sz="2800" dirty="0"/>
              <a:t>R</a:t>
            </a:r>
            <a:r>
              <a:rPr lang="zh-CN" altLang="en-US" sz="2800" dirty="0"/>
              <a:t>的意义如下：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P</a:t>
            </a:r>
            <a:r>
              <a:rPr lang="zh-CN" altLang="en-US" sz="2800" dirty="0"/>
              <a:t>：苹果是甜的。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Q</a:t>
            </a:r>
            <a:r>
              <a:rPr lang="zh-CN" altLang="en-US" sz="2800" dirty="0"/>
              <a:t>：苹果是红的。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R</a:t>
            </a:r>
            <a:r>
              <a:rPr lang="zh-CN" altLang="en-US" sz="2800" dirty="0"/>
              <a:t>：我买苹果。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请用自然语言描述以下复合命题。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(1)(P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Q)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(2)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dirty="0"/>
              <a:t>R </a:t>
            </a:r>
            <a:endParaRPr lang="en-US" altLang="zh-CN" dirty="0"/>
          </a:p>
        </p:txBody>
      </p:sp>
      <p:sp>
        <p:nvSpPr>
          <p:cNvPr id="588804" name="Rectangle 4"/>
          <p:cNvSpPr/>
          <p:nvPr/>
        </p:nvSpPr>
        <p:spPr>
          <a:xfrm>
            <a:off x="395288" y="5000625"/>
            <a:ext cx="87487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解：</a:t>
            </a:r>
            <a:r>
              <a:rPr lang="en-US" altLang="zh-CN" sz="2800" dirty="0"/>
              <a:t>(1)</a:t>
            </a:r>
            <a:r>
              <a:rPr lang="zh-CN" altLang="en-US" sz="2800" dirty="0"/>
              <a:t>如果苹果是红的而且很甜，那么我就买苹果。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(2)</a:t>
            </a:r>
            <a:r>
              <a:rPr lang="zh-CN" altLang="en-US" sz="2800" dirty="0"/>
              <a:t>苹果既不红又不甜，所以我没买苹果。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3EE22A-8B85-47F6-97B9-4A46EAA2DF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本篇概要</a:t>
            </a:r>
            <a:endParaRPr lang="zh-CN" altLang="en-US" dirty="0"/>
          </a:p>
        </p:txBody>
      </p:sp>
      <p:sp>
        <p:nvSpPr>
          <p:cNvPr id="9222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86868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数理逻辑是用数学方法（通过引入表意符号）研究推理的学问。</a:t>
            </a:r>
            <a:r>
              <a:rPr lang="zh-CN" altLang="en-US" sz="2800" dirty="0"/>
              <a:t>因此，数理逻辑又名符号逻辑。数理逻辑中最基本的内容包括</a:t>
            </a:r>
            <a:r>
              <a:rPr lang="zh-CN" altLang="en-US" sz="2800" b="1" dirty="0">
                <a:solidFill>
                  <a:srgbClr val="0070C0"/>
                </a:solidFill>
              </a:rPr>
              <a:t>命题逻辑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70C0"/>
                </a:solidFill>
              </a:rPr>
              <a:t>谓词逻辑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9223" name="Rectangle 4"/>
          <p:cNvSpPr/>
          <p:nvPr/>
        </p:nvSpPr>
        <p:spPr>
          <a:xfrm>
            <a:off x="4211638" y="3284538"/>
            <a:ext cx="4030662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数理逻辑的创始人是德国哲学家、物理学家、数学家</a:t>
            </a:r>
            <a:r>
              <a:rPr lang="en-US" altLang="zh-CN" sz="2800" dirty="0"/>
              <a:t>G.Leibniz(1646-1716)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</p:txBody>
      </p:sp>
      <p:pic>
        <p:nvPicPr>
          <p:cNvPr id="9224" name="Picture 5" descr="Leibni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3068638"/>
            <a:ext cx="2743200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2EBFF5-E3BB-4E9A-BF7E-5EE45747C75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47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真值表与等价公式知识点</a:t>
            </a:r>
            <a:endParaRPr lang="zh-CN" altLang="en-US" dirty="0"/>
          </a:p>
        </p:txBody>
      </p:sp>
      <p:sp>
        <p:nvSpPr>
          <p:cNvPr id="7475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</a:t>
            </a:r>
            <a:endParaRPr lang="zh-CN" altLang="en-US" dirty="0"/>
          </a:p>
          <a:p>
            <a:pPr eaLnBrk="1" hangingPunct="1"/>
            <a:r>
              <a:rPr lang="zh-CN" altLang="en-US" dirty="0"/>
              <a:t>真值表的构造</a:t>
            </a:r>
            <a:endParaRPr lang="zh-CN" altLang="en-US" dirty="0"/>
          </a:p>
          <a:p>
            <a:pPr eaLnBrk="1" hangingPunct="1"/>
            <a:r>
              <a:rPr lang="zh-CN" altLang="en-US" dirty="0"/>
              <a:t>真值表的性质</a:t>
            </a:r>
            <a:endParaRPr lang="zh-CN" altLang="en-US" dirty="0"/>
          </a:p>
          <a:p>
            <a:pPr eaLnBrk="1" hangingPunct="1"/>
            <a:r>
              <a:rPr lang="zh-CN" altLang="en-US" dirty="0"/>
              <a:t>成真和成假指派</a:t>
            </a:r>
            <a:endParaRPr lang="zh-CN" altLang="en-US" dirty="0"/>
          </a:p>
          <a:p>
            <a:pPr eaLnBrk="1" hangingPunct="1"/>
            <a:r>
              <a:rPr lang="zh-CN" altLang="en-US" dirty="0"/>
              <a:t>等价的定义</a:t>
            </a:r>
            <a:endParaRPr lang="zh-CN" altLang="en-US" dirty="0"/>
          </a:p>
          <a:p>
            <a:pPr eaLnBrk="1" hangingPunct="1"/>
            <a:r>
              <a:rPr lang="zh-CN" altLang="en-US" dirty="0"/>
              <a:t>基本等价关系</a:t>
            </a:r>
            <a:endParaRPr lang="zh-CN" altLang="en-US" b="1" dirty="0"/>
          </a:p>
          <a:p>
            <a:pPr eaLnBrk="1" hangingPunct="1"/>
            <a:r>
              <a:rPr lang="zh-CN" altLang="en-US" dirty="0"/>
              <a:t>等价置换定理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2318EF-E2F8-4403-86F9-7F2B9DCB91C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57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</a:t>
            </a:r>
            <a:endParaRPr lang="zh-CN" altLang="en-US" dirty="0"/>
          </a:p>
        </p:txBody>
      </p:sp>
      <p:sp>
        <p:nvSpPr>
          <p:cNvPr id="75782" name="Rectangle 3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/>
              <a:t>定义：在命题公式中，</a:t>
            </a:r>
            <a:r>
              <a:rPr lang="zh-CN" altLang="en-US" sz="2800" b="1" dirty="0">
                <a:solidFill>
                  <a:srgbClr val="C00000"/>
                </a:solidFill>
              </a:rPr>
              <a:t>对分量指派真值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各种可能组合</a:t>
            </a:r>
            <a:r>
              <a:rPr lang="zh-CN" altLang="en-US" sz="2800" dirty="0"/>
              <a:t>就确定了这个命题公式的各种真值情况，把它汇列成表就是命题公式的真值表。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写出五个基本联结词的真值表</a:t>
            </a:r>
            <a:endParaRPr lang="zh-CN" altLang="en-US" sz="2800" dirty="0"/>
          </a:p>
        </p:txBody>
      </p:sp>
      <p:graphicFrame>
        <p:nvGraphicFramePr>
          <p:cNvPr id="591096" name="Group 248"/>
          <p:cNvGraphicFramePr>
            <a:graphicFrameLocks noGrp="1"/>
          </p:cNvGraphicFramePr>
          <p:nvPr/>
        </p:nvGraphicFramePr>
        <p:xfrm>
          <a:off x="428625" y="3286125"/>
          <a:ext cx="8424863" cy="2336800"/>
        </p:xfrm>
        <a:graphic>
          <a:graphicData uri="http://schemas.openxmlformats.org/drawingml/2006/table">
            <a:tbl>
              <a:tblPr/>
              <a:tblGrid>
                <a:gridCol w="933450"/>
                <a:gridCol w="874712"/>
                <a:gridCol w="1322388"/>
                <a:gridCol w="1323975"/>
                <a:gridCol w="1304925"/>
                <a:gridCol w="1343025"/>
                <a:gridCol w="13223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→ Q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39A6A8-0914-418E-9F7C-103C710FF29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页脚占位符 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8" name="灯片编号占位符 7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78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真值表的构造</a:t>
            </a:r>
            <a:endParaRPr lang="zh-CN" altLang="en-US" dirty="0"/>
          </a:p>
        </p:txBody>
      </p:sp>
      <p:sp>
        <p:nvSpPr>
          <p:cNvPr id="77830" name="Rectangle 3"/>
          <p:cNvSpPr>
            <a:spLocks noGrp="1"/>
          </p:cNvSpPr>
          <p:nvPr>
            <p:ph type="body" sz="half" idx="1"/>
          </p:nvPr>
        </p:nvSpPr>
        <p:spPr>
          <a:xfrm>
            <a:off x="500063" y="1500188"/>
            <a:ext cx="4038600" cy="6143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800" dirty="0"/>
              <a:t>构造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i="1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的真值表。 </a:t>
            </a:r>
            <a:endParaRPr lang="zh-CN" altLang="en-US" sz="2800" dirty="0"/>
          </a:p>
        </p:txBody>
      </p:sp>
      <p:graphicFrame>
        <p:nvGraphicFramePr>
          <p:cNvPr id="593031" name="Group 135"/>
          <p:cNvGraphicFramePr>
            <a:graphicFrameLocks noGrp="1"/>
          </p:cNvGraphicFramePr>
          <p:nvPr>
            <p:ph sz="quarter" idx="1"/>
          </p:nvPr>
        </p:nvGraphicFramePr>
        <p:xfrm>
          <a:off x="1714500" y="2571750"/>
          <a:ext cx="1728788" cy="2286000"/>
        </p:xfrm>
        <a:graphic>
          <a:graphicData uri="http://schemas.openxmlformats.org/drawingml/2006/table">
            <a:tbl>
              <a:tblPr/>
              <a:tblGrid>
                <a:gridCol w="893763"/>
                <a:gridCol w="835025"/>
              </a:tblGrid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3034" name="Group 138"/>
          <p:cNvGraphicFramePr>
            <a:graphicFrameLocks noGrp="1"/>
          </p:cNvGraphicFramePr>
          <p:nvPr>
            <p:ph sz="quarter" idx="1"/>
          </p:nvPr>
        </p:nvGraphicFramePr>
        <p:xfrm>
          <a:off x="3429000" y="2571750"/>
          <a:ext cx="1081088" cy="2286000"/>
        </p:xfrm>
        <a:graphic>
          <a:graphicData uri="http://schemas.openxmlformats.org/drawingml/2006/table">
            <a:tbl>
              <a:tblPr/>
              <a:tblGrid>
                <a:gridCol w="108108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3148" name="Group 252"/>
          <p:cNvGraphicFramePr>
            <a:graphicFrameLocks noGrp="1"/>
          </p:cNvGraphicFramePr>
          <p:nvPr/>
        </p:nvGraphicFramePr>
        <p:xfrm>
          <a:off x="4500563" y="2571750"/>
          <a:ext cx="1439863" cy="2286000"/>
        </p:xfrm>
        <a:graphic>
          <a:graphicData uri="http://schemas.openxmlformats.org/drawingml/2006/table">
            <a:tbl>
              <a:tblPr/>
              <a:tblGrid>
                <a:gridCol w="1439862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3150" name="Group 254"/>
          <p:cNvGraphicFramePr>
            <a:graphicFrameLocks noGrp="1"/>
          </p:cNvGraphicFramePr>
          <p:nvPr/>
        </p:nvGraphicFramePr>
        <p:xfrm>
          <a:off x="5929313" y="2571750"/>
          <a:ext cx="1081088" cy="2286000"/>
        </p:xfrm>
        <a:graphic>
          <a:graphicData uri="http://schemas.openxmlformats.org/drawingml/2006/table">
            <a:tbl>
              <a:tblPr/>
              <a:tblGrid>
                <a:gridCol w="1081087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C1EF7C-9C95-4E64-BDCA-5C61DE97FD0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pSp>
        <p:nvGrpSpPr>
          <p:cNvPr id="2" name="Group 210"/>
          <p:cNvGrpSpPr/>
          <p:nvPr/>
        </p:nvGrpSpPr>
        <p:grpSpPr>
          <a:xfrm>
            <a:off x="4859338" y="3983038"/>
            <a:ext cx="3241675" cy="1752600"/>
            <a:chOff x="3061" y="2190"/>
            <a:chExt cx="1769" cy="1104"/>
          </a:xfrm>
        </p:grpSpPr>
        <p:sp>
          <p:nvSpPr>
            <p:cNvPr id="79957" name="Rectangle 205"/>
            <p:cNvSpPr/>
            <p:nvPr/>
          </p:nvSpPr>
          <p:spPr>
            <a:xfrm>
              <a:off x="3061" y="2190"/>
              <a:ext cx="1769" cy="273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  <p:sp>
          <p:nvSpPr>
            <p:cNvPr id="79958" name="Rectangle 206"/>
            <p:cNvSpPr/>
            <p:nvPr/>
          </p:nvSpPr>
          <p:spPr>
            <a:xfrm>
              <a:off x="3061" y="2467"/>
              <a:ext cx="1769" cy="273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  <p:sp>
          <p:nvSpPr>
            <p:cNvPr id="79959" name="Rectangle 207"/>
            <p:cNvSpPr/>
            <p:nvPr/>
          </p:nvSpPr>
          <p:spPr>
            <a:xfrm>
              <a:off x="3061" y="2749"/>
              <a:ext cx="1769" cy="273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  <p:sp>
          <p:nvSpPr>
            <p:cNvPr id="79960" name="Rectangle 208"/>
            <p:cNvSpPr/>
            <p:nvPr/>
          </p:nvSpPr>
          <p:spPr>
            <a:xfrm>
              <a:off x="3061" y="3021"/>
              <a:ext cx="1769" cy="273"/>
            </a:xfrm>
            <a:prstGeom prst="rect">
              <a:avLst/>
            </a:prstGeom>
            <a:solidFill>
              <a:srgbClr val="99CC00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dirty="0"/>
            </a:p>
          </p:txBody>
        </p:sp>
      </p:grpSp>
      <p:sp>
        <p:nvSpPr>
          <p:cNvPr id="798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等价的定义</a:t>
            </a:r>
            <a:endParaRPr lang="zh-CN" altLang="en-US" dirty="0"/>
          </a:p>
        </p:txBody>
      </p:sp>
      <p:graphicFrame>
        <p:nvGraphicFramePr>
          <p:cNvPr id="827396" name="Group 4"/>
          <p:cNvGraphicFramePr>
            <a:graphicFrameLocks noGrp="1"/>
          </p:cNvGraphicFramePr>
          <p:nvPr/>
        </p:nvGraphicFramePr>
        <p:xfrm>
          <a:off x="755650" y="3503613"/>
          <a:ext cx="1728788" cy="2286000"/>
        </p:xfrm>
        <a:graphic>
          <a:graphicData uri="http://schemas.openxmlformats.org/drawingml/2006/table">
            <a:tbl>
              <a:tblPr/>
              <a:tblGrid>
                <a:gridCol w="893763"/>
                <a:gridCol w="835025"/>
              </a:tblGrid>
              <a:tr h="409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607" name="Group 215"/>
          <p:cNvGraphicFramePr>
            <a:graphicFrameLocks noGrp="1"/>
          </p:cNvGraphicFramePr>
          <p:nvPr/>
        </p:nvGraphicFramePr>
        <p:xfrm>
          <a:off x="7092950" y="3500438"/>
          <a:ext cx="1081088" cy="2286000"/>
        </p:xfrm>
        <a:graphic>
          <a:graphicData uri="http://schemas.openxmlformats.org/drawingml/2006/table">
            <a:tbl>
              <a:tblPr/>
              <a:tblGrid>
                <a:gridCol w="1081088"/>
              </a:tblGrid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520" name="Group 128"/>
          <p:cNvGraphicFramePr>
            <a:graphicFrameLocks noGrp="1"/>
          </p:cNvGraphicFramePr>
          <p:nvPr/>
        </p:nvGraphicFramePr>
        <p:xfrm>
          <a:off x="3565525" y="3503613"/>
          <a:ext cx="1150938" cy="2286000"/>
        </p:xfrm>
        <a:graphic>
          <a:graphicData uri="http://schemas.openxmlformats.org/drawingml/2006/table">
            <a:tbl>
              <a:tblPr/>
              <a:tblGrid>
                <a:gridCol w="1150938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Q→P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444" name="Group 52"/>
          <p:cNvGraphicFramePr>
            <a:graphicFrameLocks noGrp="1"/>
          </p:cNvGraphicFramePr>
          <p:nvPr/>
        </p:nvGraphicFramePr>
        <p:xfrm>
          <a:off x="2484438" y="3503613"/>
          <a:ext cx="1081088" cy="2286000"/>
        </p:xfrm>
        <a:graphic>
          <a:graphicData uri="http://schemas.openxmlformats.org/drawingml/2006/table">
            <a:tbl>
              <a:tblPr/>
              <a:tblGrid>
                <a:gridCol w="1081087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7608" name="Group 216"/>
          <p:cNvGraphicFramePr>
            <a:graphicFrameLocks noGrp="1"/>
          </p:cNvGraphicFramePr>
          <p:nvPr/>
        </p:nvGraphicFramePr>
        <p:xfrm>
          <a:off x="4716463" y="3500438"/>
          <a:ext cx="2374900" cy="2308225"/>
        </p:xfrm>
        <a:graphic>
          <a:graphicData uri="http://schemas.openxmlformats.org/drawingml/2006/table">
            <a:tbl>
              <a:tblPr/>
              <a:tblGrid>
                <a:gridCol w="2374900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→Q)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(Q→P)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55" name="Text Box 212"/>
          <p:cNvSpPr txBox="1"/>
          <p:nvPr/>
        </p:nvSpPr>
        <p:spPr>
          <a:xfrm>
            <a:off x="642938" y="1000125"/>
            <a:ext cx="81375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给定两个命题公式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，设</a:t>
            </a:r>
            <a:r>
              <a:rPr lang="en-US" altLang="zh-CN" sz="2800" i="1" dirty="0"/>
              <a:t>P</a:t>
            </a:r>
            <a:r>
              <a:rPr lang="en-US" altLang="zh-CN" sz="2000" dirty="0"/>
              <a:t>1</a:t>
            </a:r>
            <a:r>
              <a:rPr lang="en-US" altLang="zh-CN" sz="2800" i="1" dirty="0"/>
              <a:t>,P</a:t>
            </a:r>
            <a:r>
              <a:rPr lang="en-US" altLang="zh-CN" sz="1800" dirty="0"/>
              <a:t>2</a:t>
            </a:r>
            <a:r>
              <a:rPr lang="en-US" altLang="zh-CN" sz="2800" i="1" dirty="0"/>
              <a:t>,…,P</a:t>
            </a:r>
            <a:r>
              <a:rPr lang="en-US" altLang="zh-CN" sz="1800" dirty="0"/>
              <a:t>n</a:t>
            </a:r>
            <a:r>
              <a:rPr lang="zh-CN" altLang="en-US" sz="2800" dirty="0"/>
              <a:t>为所有出现于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中的原子变元，若给</a:t>
            </a:r>
            <a:r>
              <a:rPr lang="en-US" altLang="zh-CN" sz="2800" i="1" dirty="0"/>
              <a:t>P</a:t>
            </a:r>
            <a:r>
              <a:rPr lang="en-US" altLang="zh-CN" sz="2000" dirty="0"/>
              <a:t>1</a:t>
            </a:r>
            <a:r>
              <a:rPr lang="en-US" altLang="zh-CN" sz="2800" i="1" dirty="0"/>
              <a:t>,P</a:t>
            </a:r>
            <a:r>
              <a:rPr lang="en-US" altLang="zh-CN" sz="1800" dirty="0"/>
              <a:t>2</a:t>
            </a:r>
            <a:r>
              <a:rPr lang="en-US" altLang="zh-CN" sz="2800" i="1" dirty="0"/>
              <a:t>,…,P</a:t>
            </a:r>
            <a:r>
              <a:rPr lang="en-US" altLang="zh-CN" sz="1800" dirty="0"/>
              <a:t>n</a:t>
            </a:r>
            <a:r>
              <a:rPr lang="zh-CN" altLang="en-US" sz="2800" dirty="0"/>
              <a:t>任一组真值指派，</a:t>
            </a:r>
            <a:r>
              <a:rPr lang="en-US" altLang="zh-CN" sz="2800" i="1" dirty="0"/>
              <a:t> 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zh-CN" altLang="en-US" sz="2800" dirty="0"/>
              <a:t>的真值都相同，则称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B</a:t>
            </a:r>
            <a:r>
              <a:rPr lang="zh-CN" altLang="en-US" sz="2800" dirty="0"/>
              <a:t>是等价的，或逻辑相等，记作</a:t>
            </a:r>
            <a:r>
              <a:rPr lang="en-US" altLang="zh-CN" sz="2800" b="1" i="1" dirty="0">
                <a:solidFill>
                  <a:srgbClr val="FF0000"/>
                </a:solidFill>
              </a:rPr>
              <a:t>A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solidFill>
                  <a:srgbClr val="FF0000"/>
                </a:solidFill>
              </a:rPr>
              <a:t>B</a:t>
            </a:r>
            <a:r>
              <a:rPr lang="zh-CN" altLang="en-US" sz="2800" i="1" dirty="0"/>
              <a:t>。</a:t>
            </a:r>
            <a:endParaRPr lang="zh-CN" altLang="en-US" sz="2800" dirty="0"/>
          </a:p>
        </p:txBody>
      </p:sp>
      <p:sp>
        <p:nvSpPr>
          <p:cNvPr id="79956" name="Text Box 213"/>
          <p:cNvSpPr txBox="1"/>
          <p:nvPr/>
        </p:nvSpPr>
        <p:spPr>
          <a:xfrm>
            <a:off x="611188" y="2636838"/>
            <a:ext cx="70564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证明</a:t>
            </a:r>
            <a:r>
              <a:rPr lang="en-US" altLang="zh-CN" sz="2800" dirty="0"/>
              <a:t>:P 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dirty="0"/>
              <a:t> Q </a:t>
            </a: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(P→Q)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(Q→P)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792087-C73E-406E-B5F1-E7CC3D39F66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192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真值表的构造方法</a:t>
            </a:r>
            <a:endParaRPr lang="zh-CN" altLang="en-US" dirty="0"/>
          </a:p>
        </p:txBody>
      </p:sp>
      <p:sp>
        <p:nvSpPr>
          <p:cNvPr id="81926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1080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怎样才能快速而且准确地写出一个合式公式的真值表？我们可以按照这样的原则来构造：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845828" name="Rectangle 4"/>
          <p:cNvSpPr/>
          <p:nvPr/>
        </p:nvSpPr>
        <p:spPr>
          <a:xfrm>
            <a:off x="611188" y="2420938"/>
            <a:ext cx="78486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1)</a:t>
            </a:r>
            <a:r>
              <a:rPr lang="zh-CN" altLang="en-US" sz="2800" dirty="0"/>
              <a:t>命题变元按照英文字母的顺序排列，如</a:t>
            </a:r>
            <a:r>
              <a:rPr lang="en-US" altLang="zh-CN" sz="2800" dirty="0"/>
              <a:t>P</a:t>
            </a:r>
            <a:r>
              <a:rPr lang="zh-CN" altLang="en-US" sz="2800" dirty="0"/>
              <a:t>，</a:t>
            </a:r>
            <a:r>
              <a:rPr lang="en-US" altLang="zh-CN" sz="2800" dirty="0"/>
              <a:t>Q</a:t>
            </a:r>
            <a:r>
              <a:rPr lang="zh-CN" altLang="en-US" sz="2800" dirty="0"/>
              <a:t>，</a:t>
            </a:r>
            <a:r>
              <a:rPr lang="en-US" altLang="zh-CN" sz="2800" dirty="0"/>
              <a:t>R, …</a:t>
            </a:r>
            <a:r>
              <a:rPr lang="zh-CN" altLang="en-US" sz="2800" dirty="0"/>
              <a:t>。带有下标的则按照下标的大小顺序排列，如</a:t>
            </a:r>
            <a:r>
              <a:rPr lang="en-US" altLang="zh-CN" sz="2800" dirty="0"/>
              <a:t>P</a:t>
            </a:r>
            <a:r>
              <a:rPr lang="en-US" altLang="zh-CN" sz="1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1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1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845829" name="Rectangle 5"/>
          <p:cNvSpPr/>
          <p:nvPr/>
        </p:nvSpPr>
        <p:spPr>
          <a:xfrm>
            <a:off x="684213" y="3789363"/>
            <a:ext cx="7777162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2)</a:t>
            </a:r>
            <a:r>
              <a:rPr lang="zh-CN" altLang="en-US" sz="2800" dirty="0"/>
              <a:t>公式的每种解释构成一个</a:t>
            </a:r>
            <a:r>
              <a:rPr lang="en-US" altLang="zh-CN" sz="2800" dirty="0"/>
              <a:t>T</a:t>
            </a:r>
            <a:r>
              <a:rPr lang="zh-CN" altLang="en-US" sz="2800" dirty="0"/>
              <a:t>和</a:t>
            </a:r>
            <a:r>
              <a:rPr lang="en-US" altLang="zh-CN" sz="2800" dirty="0"/>
              <a:t>F</a:t>
            </a:r>
            <a:r>
              <a:rPr lang="zh-CN" altLang="en-US" sz="2800" dirty="0"/>
              <a:t>两种情况，将这些真值的各种不同的情况写出来，相应地写出公式在对应解释的真值情况。</a:t>
            </a:r>
            <a:endParaRPr lang="zh-CN" altLang="en-US" sz="2800" dirty="0"/>
          </a:p>
        </p:txBody>
      </p:sp>
      <p:sp>
        <p:nvSpPr>
          <p:cNvPr id="845830" name="Rectangle 6"/>
          <p:cNvSpPr/>
          <p:nvPr/>
        </p:nvSpPr>
        <p:spPr>
          <a:xfrm>
            <a:off x="755650" y="5229225"/>
            <a:ext cx="76136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3)</a:t>
            </a:r>
            <a:r>
              <a:rPr lang="zh-CN" altLang="en-US" sz="2800" dirty="0"/>
              <a:t>遵循从简单到复杂的情况，由括号内到括号外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的原则。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8" grpId="0"/>
      <p:bldP spid="845829" grpId="0"/>
      <p:bldP spid="8458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329BC4-0591-453E-89C0-912AD825416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29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真值表的构造</a:t>
            </a:r>
            <a:endParaRPr lang="zh-CN" altLang="en-US" dirty="0"/>
          </a:p>
        </p:txBody>
      </p:sp>
      <p:graphicFrame>
        <p:nvGraphicFramePr>
          <p:cNvPr id="595036" name="Group 92"/>
          <p:cNvGraphicFramePr>
            <a:graphicFrameLocks noGrp="1"/>
          </p:cNvGraphicFramePr>
          <p:nvPr>
            <p:ph idx="1"/>
          </p:nvPr>
        </p:nvGraphicFramePr>
        <p:xfrm>
          <a:off x="492125" y="1844675"/>
          <a:ext cx="7824788" cy="4144963"/>
        </p:xfrm>
        <a:graphic>
          <a:graphicData uri="http://schemas.openxmlformats.org/drawingml/2006/table">
            <a:tbl>
              <a:tblPr/>
              <a:tblGrid>
                <a:gridCol w="560391"/>
                <a:gridCol w="638180"/>
                <a:gridCol w="557217"/>
                <a:gridCol w="796931"/>
                <a:gridCol w="1358910"/>
                <a:gridCol w="1116020"/>
                <a:gridCol w="2797138"/>
              </a:tblGrid>
              <a:tr h="4876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P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Q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(P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R) 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(P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Q)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032" name="Text Box 89"/>
          <p:cNvSpPr txBox="1"/>
          <p:nvPr/>
        </p:nvSpPr>
        <p:spPr>
          <a:xfrm>
            <a:off x="492125" y="1152525"/>
            <a:ext cx="7056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构造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</a:t>
            </a:r>
            <a:r>
              <a:rPr lang="en-US" altLang="zh-CN" sz="2800" dirty="0"/>
              <a:t>R)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Q)</a:t>
            </a:r>
            <a:r>
              <a:rPr lang="zh-CN" altLang="en-US" sz="2800" dirty="0"/>
              <a:t>的真值表。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BA70B8-2C70-4536-9C4A-ECF3C897CBB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49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真值表的性质</a:t>
            </a:r>
            <a:endParaRPr lang="zh-CN" altLang="en-US" dirty="0"/>
          </a:p>
        </p:txBody>
      </p:sp>
      <p:sp>
        <p:nvSpPr>
          <p:cNvPr id="849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真值表反映了命题在命题变元的不同指派下所取得的不同真值情况。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一个命题公式真值的取值数目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即除去表头外真值表的行数</a:t>
            </a:r>
            <a:r>
              <a:rPr lang="en-US" altLang="zh-CN" dirty="0"/>
              <a:t>)</a:t>
            </a:r>
            <a:r>
              <a:rPr lang="zh-CN" altLang="en-US" dirty="0"/>
              <a:t>，取决于命题中所含</a:t>
            </a:r>
            <a:r>
              <a:rPr lang="zh-CN" altLang="en-US" b="1" i="1" dirty="0">
                <a:solidFill>
                  <a:srgbClr val="0070C0"/>
                </a:solidFill>
              </a:rPr>
              <a:t>命题变元的个数</a:t>
            </a:r>
            <a:r>
              <a:rPr lang="zh-CN" altLang="en-US" dirty="0"/>
              <a:t>，因为每个命题变元可能有</a:t>
            </a:r>
            <a:r>
              <a:rPr lang="zh-CN" altLang="en-US" dirty="0">
                <a:solidFill>
                  <a:srgbClr val="FF0000"/>
                </a:solidFill>
              </a:rPr>
              <a:t>真或假两种取值</a:t>
            </a:r>
            <a:r>
              <a:rPr lang="zh-CN" altLang="en-US" dirty="0"/>
              <a:t>，所以，一般而言，含有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个命题变元</a:t>
            </a:r>
            <a:r>
              <a:rPr lang="zh-CN" altLang="en-US" dirty="0"/>
              <a:t>的命题公式所对应的真值共有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种情况。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BE258A-971B-43BF-9AE8-6EABEFC15D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70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成真和成假指派</a:t>
            </a:r>
            <a:endParaRPr lang="zh-CN" altLang="en-US" dirty="0"/>
          </a:p>
        </p:txBody>
      </p:sp>
      <p:sp>
        <p:nvSpPr>
          <p:cNvPr id="87046" name="Rectangle 3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定义：如果给定命题公式</a:t>
            </a:r>
            <a:r>
              <a:rPr lang="en-US" altLang="zh-CN" dirty="0"/>
              <a:t>A</a:t>
            </a:r>
            <a:r>
              <a:rPr lang="zh-CN" altLang="en-US" dirty="0"/>
              <a:t>的一组真值指派使得</a:t>
            </a:r>
            <a:r>
              <a:rPr lang="en-US" altLang="zh-CN" dirty="0"/>
              <a:t>A</a:t>
            </a:r>
            <a:r>
              <a:rPr lang="zh-CN" altLang="en-US" dirty="0"/>
              <a:t>的真值为真，则称该组真值为公式</a:t>
            </a:r>
            <a:r>
              <a:rPr lang="en-US" altLang="zh-CN" dirty="0"/>
              <a:t>A</a:t>
            </a:r>
            <a:r>
              <a:rPr lang="zh-CN" altLang="en-US" dirty="0"/>
              <a:t>的成真指派，反之，称为</a:t>
            </a:r>
            <a:r>
              <a:rPr lang="en-US" altLang="zh-CN" dirty="0"/>
              <a:t>A</a:t>
            </a:r>
            <a:r>
              <a:rPr lang="zh-CN" altLang="en-US" dirty="0"/>
              <a:t>的成假指派。</a:t>
            </a:r>
            <a:endParaRPr lang="zh-CN" altLang="en-US" dirty="0"/>
          </a:p>
        </p:txBody>
      </p:sp>
      <p:graphicFrame>
        <p:nvGraphicFramePr>
          <p:cNvPr id="599086" name="Group 46"/>
          <p:cNvGraphicFramePr>
            <a:graphicFrameLocks noGrp="1"/>
          </p:cNvGraphicFramePr>
          <p:nvPr/>
        </p:nvGraphicFramePr>
        <p:xfrm>
          <a:off x="1643063" y="2857500"/>
          <a:ext cx="4941888" cy="3024188"/>
        </p:xfrm>
        <a:graphic>
          <a:graphicData uri="http://schemas.openxmlformats.org/drawingml/2006/table">
            <a:tbl>
              <a:tblPr/>
              <a:tblGrid>
                <a:gridCol w="1036637"/>
                <a:gridCol w="968375"/>
                <a:gridCol w="1468438"/>
                <a:gridCol w="1468437"/>
              </a:tblGrid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∨ Q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9082" name="AutoShape 42"/>
          <p:cNvSpPr/>
          <p:nvPr/>
        </p:nvSpPr>
        <p:spPr>
          <a:xfrm>
            <a:off x="6429375" y="4143375"/>
            <a:ext cx="2411413" cy="528638"/>
          </a:xfrm>
          <a:prstGeom prst="leftArrowCallout">
            <a:avLst>
              <a:gd name="adj1" fmla="val 23074"/>
              <a:gd name="adj2" fmla="val 25000"/>
              <a:gd name="adj3" fmla="val 25067"/>
              <a:gd name="adj4" fmla="val 89301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成假指派</a:t>
            </a:r>
            <a:endParaRPr lang="zh-CN" altLang="en-US" sz="2800" dirty="0"/>
          </a:p>
        </p:txBody>
      </p:sp>
      <p:grpSp>
        <p:nvGrpSpPr>
          <p:cNvPr id="2" name="Group 47"/>
          <p:cNvGrpSpPr/>
          <p:nvPr/>
        </p:nvGrpSpPr>
        <p:grpSpPr>
          <a:xfrm>
            <a:off x="6429375" y="3500438"/>
            <a:ext cx="2446338" cy="2376487"/>
            <a:chOff x="4037" y="2387"/>
            <a:chExt cx="1541" cy="1497"/>
          </a:xfrm>
        </p:grpSpPr>
        <p:sp>
          <p:nvSpPr>
            <p:cNvPr id="87081" name="AutoShape 43"/>
            <p:cNvSpPr/>
            <p:nvPr/>
          </p:nvSpPr>
          <p:spPr>
            <a:xfrm>
              <a:off x="4037" y="2387"/>
              <a:ext cx="1519" cy="333"/>
            </a:xfrm>
            <a:prstGeom prst="leftArrowCallout">
              <a:avLst>
                <a:gd name="adj1" fmla="val 23074"/>
                <a:gd name="adj2" fmla="val 25000"/>
                <a:gd name="adj3" fmla="val 25067"/>
                <a:gd name="adj4" fmla="val 89301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成真指派</a:t>
              </a:r>
              <a:endParaRPr lang="zh-CN" altLang="en-US" sz="2800" dirty="0"/>
            </a:p>
          </p:txBody>
        </p:sp>
        <p:sp>
          <p:nvSpPr>
            <p:cNvPr id="87082" name="AutoShape 44"/>
            <p:cNvSpPr/>
            <p:nvPr/>
          </p:nvSpPr>
          <p:spPr>
            <a:xfrm>
              <a:off x="4059" y="3158"/>
              <a:ext cx="1519" cy="333"/>
            </a:xfrm>
            <a:prstGeom prst="leftArrowCallout">
              <a:avLst>
                <a:gd name="adj1" fmla="val 23074"/>
                <a:gd name="adj2" fmla="val 25000"/>
                <a:gd name="adj3" fmla="val 25067"/>
                <a:gd name="adj4" fmla="val 89301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成真指派</a:t>
              </a:r>
              <a:endParaRPr lang="zh-CN" altLang="en-US" sz="2800" dirty="0"/>
            </a:p>
          </p:txBody>
        </p:sp>
        <p:sp>
          <p:nvSpPr>
            <p:cNvPr id="87083" name="AutoShape 45"/>
            <p:cNvSpPr/>
            <p:nvPr/>
          </p:nvSpPr>
          <p:spPr>
            <a:xfrm>
              <a:off x="4059" y="3551"/>
              <a:ext cx="1519" cy="333"/>
            </a:xfrm>
            <a:prstGeom prst="leftArrowCallout">
              <a:avLst>
                <a:gd name="adj1" fmla="val 23074"/>
                <a:gd name="adj2" fmla="val 25000"/>
                <a:gd name="adj3" fmla="val 25067"/>
                <a:gd name="adj4" fmla="val 89301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成真指派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5AE3A9-C22B-4D85-83FE-686A384F3D7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890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基本等价关系 </a:t>
            </a:r>
            <a:endParaRPr lang="zh-CN" altLang="en-US" dirty="0"/>
          </a:p>
        </p:txBody>
      </p:sp>
      <p:sp>
        <p:nvSpPr>
          <p:cNvPr id="830467" name="Rectangle 3"/>
          <p:cNvSpPr>
            <a:spLocks noGrp="1"/>
          </p:cNvSpPr>
          <p:nvPr>
            <p:ph idx="1"/>
          </p:nvPr>
        </p:nvSpPr>
        <p:spPr>
          <a:xfrm>
            <a:off x="87313" y="1125538"/>
            <a:ext cx="8229600" cy="79216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   1</a:t>
            </a:r>
            <a:r>
              <a:rPr lang="zh-CN" altLang="en-US" sz="2800" dirty="0"/>
              <a:t>．双重否定律（对合律）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 A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500" dirty="0"/>
              <a:t>    </a:t>
            </a:r>
            <a:endParaRPr lang="zh-CN" altLang="en-US" sz="2500" dirty="0"/>
          </a:p>
        </p:txBody>
      </p:sp>
      <p:sp>
        <p:nvSpPr>
          <p:cNvPr id="830468" name="Rectangle 4"/>
          <p:cNvSpPr/>
          <p:nvPr/>
        </p:nvSpPr>
        <p:spPr>
          <a:xfrm>
            <a:off x="755650" y="1844675"/>
            <a:ext cx="576103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．等幂律（幂等律）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830469" name="Rectangle 5"/>
          <p:cNvSpPr/>
          <p:nvPr/>
        </p:nvSpPr>
        <p:spPr>
          <a:xfrm>
            <a:off x="755650" y="2781300"/>
            <a:ext cx="63373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．交换律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 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830470" name="Rectangle 6"/>
          <p:cNvSpPr/>
          <p:nvPr/>
        </p:nvSpPr>
        <p:spPr>
          <a:xfrm>
            <a:off x="754063" y="3716338"/>
            <a:ext cx="6913562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．结合律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C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(B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C)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(A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B)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C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(B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C)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830471" name="Rectangle 7"/>
          <p:cNvSpPr/>
          <p:nvPr/>
        </p:nvSpPr>
        <p:spPr>
          <a:xfrm>
            <a:off x="827088" y="4941888"/>
            <a:ext cx="68421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．分配律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C)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B)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(A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C)</a:t>
            </a:r>
            <a:r>
              <a:rPr lang="zh-CN" altLang="en-US" sz="2800" dirty="0"/>
              <a:t>，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(B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C)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B)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(A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C)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4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4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046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0467">
                                            <p:txEl>
                                              <p:charRg st="1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/>
      <p:bldP spid="830468" grpId="0"/>
      <p:bldP spid="830469" grpId="0"/>
      <p:bldP spid="830470" grpId="0"/>
      <p:bldP spid="8304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D33564-4961-4E13-8E6C-A67CC4ECB3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11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基本等价关系</a:t>
            </a:r>
            <a:endParaRPr lang="zh-CN" altLang="en-US" dirty="0"/>
          </a:p>
        </p:txBody>
      </p:sp>
      <p:sp>
        <p:nvSpPr>
          <p:cNvPr id="91142" name="Rectangle 3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dirty="0"/>
              <a:t>    6</a:t>
            </a:r>
            <a:r>
              <a:rPr lang="zh-CN" altLang="en-US" sz="2600" dirty="0"/>
              <a:t>．德</a:t>
            </a:r>
            <a:r>
              <a:rPr lang="en-US" altLang="zh-CN" sz="2600" dirty="0"/>
              <a:t>·</a:t>
            </a:r>
            <a:r>
              <a:rPr lang="zh-CN" altLang="en-US" sz="2600" dirty="0"/>
              <a:t>摩根律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        </a:t>
            </a:r>
            <a:r>
              <a:rPr lang="zh-CN" altLang="en-US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(A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 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en-US" altLang="zh-CN" sz="2600" dirty="0"/>
              <a:t>B</a:t>
            </a:r>
            <a:r>
              <a:rPr lang="zh-CN" altLang="en-US" sz="2600" dirty="0"/>
              <a:t>，</a:t>
            </a:r>
            <a:r>
              <a:rPr lang="zh-CN" altLang="en-US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(A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 </a:t>
            </a:r>
            <a:r>
              <a:rPr lang="en-US" altLang="zh-CN" sz="2600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 </a:t>
            </a:r>
            <a:r>
              <a:rPr lang="en-US" altLang="zh-CN" sz="2600" dirty="0"/>
              <a:t>B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600" dirty="0"/>
              <a:t>7</a:t>
            </a:r>
            <a:r>
              <a:rPr lang="zh-CN" altLang="en-US" sz="2600" dirty="0"/>
              <a:t>．吸收律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        </a:t>
            </a:r>
            <a:r>
              <a:rPr lang="en-US" altLang="zh-CN" sz="2600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(A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B)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A</a:t>
            </a:r>
            <a:r>
              <a:rPr lang="zh-CN" altLang="en-US" sz="2600" dirty="0"/>
              <a:t>，</a:t>
            </a:r>
            <a:r>
              <a:rPr lang="en-US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en-US" altLang="zh-CN" sz="2600" dirty="0"/>
              <a:t> (A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en-US" altLang="zh-CN" sz="2600" dirty="0"/>
              <a:t> B)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A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600" dirty="0"/>
              <a:t>8</a:t>
            </a:r>
            <a:r>
              <a:rPr lang="zh-CN" altLang="en-US" sz="2600" dirty="0"/>
              <a:t>．零律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dirty="0"/>
              <a:t>   	 	</a:t>
            </a:r>
            <a:r>
              <a:rPr lang="fr-FR" altLang="zh-CN" sz="2600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fr-FR" altLang="zh-CN" sz="2600" dirty="0"/>
              <a:t>T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T</a:t>
            </a:r>
            <a:r>
              <a:rPr lang="zh-CN" altLang="fr-FR" sz="2600" dirty="0"/>
              <a:t>，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fr-FR" altLang="zh-CN" sz="2600" dirty="0"/>
              <a:t>F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F</a:t>
            </a:r>
            <a:r>
              <a:rPr lang="zh-CN" altLang="fr-FR" sz="2600" dirty="0"/>
              <a:t>。</a:t>
            </a:r>
            <a:endParaRPr lang="zh-CN" altLang="fr-FR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600" dirty="0"/>
              <a:t>    </a:t>
            </a:r>
            <a:r>
              <a:rPr lang="fr-FR" altLang="zh-CN" sz="2600" dirty="0"/>
              <a:t>9</a:t>
            </a:r>
            <a:r>
              <a:rPr lang="zh-CN" altLang="fr-FR" sz="2600" dirty="0"/>
              <a:t>．同一律</a:t>
            </a:r>
            <a:endParaRPr lang="zh-CN" altLang="fr-FR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600" dirty="0"/>
              <a:t>    	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</a:t>
            </a:r>
            <a:r>
              <a:rPr lang="fr-FR" altLang="zh-CN" sz="2600" dirty="0"/>
              <a:t>F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A </a:t>
            </a:r>
            <a:r>
              <a:rPr lang="zh-CN" altLang="fr-FR" sz="2600" dirty="0"/>
              <a:t>，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</a:t>
            </a:r>
            <a:r>
              <a:rPr lang="fr-FR" altLang="zh-CN" sz="2600" dirty="0"/>
              <a:t>T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A</a:t>
            </a:r>
            <a:r>
              <a:rPr lang="zh-CN" altLang="fr-FR" sz="2600" dirty="0"/>
              <a:t>。</a:t>
            </a:r>
            <a:endParaRPr lang="zh-CN" altLang="fr-FR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600" dirty="0"/>
              <a:t>    </a:t>
            </a:r>
            <a:r>
              <a:rPr lang="fr-FR" altLang="zh-CN" sz="2600" dirty="0"/>
              <a:t>10</a:t>
            </a:r>
            <a:r>
              <a:rPr lang="zh-CN" altLang="fr-FR" sz="2600" dirty="0"/>
              <a:t>．否定律</a:t>
            </a:r>
            <a:endParaRPr lang="zh-CN" altLang="fr-FR" sz="26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fr-FR" sz="2600" dirty="0"/>
              <a:t>    	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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T(</a:t>
            </a:r>
            <a:r>
              <a:rPr lang="zh-CN" altLang="fr-FR" sz="2600" dirty="0"/>
              <a:t>排中律</a:t>
            </a:r>
            <a:r>
              <a:rPr lang="fr-FR" altLang="zh-CN" sz="2600" dirty="0"/>
              <a:t>)</a:t>
            </a:r>
            <a:r>
              <a:rPr lang="zh-CN" altLang="fr-FR" sz="2600" dirty="0"/>
              <a:t>，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</a:t>
            </a:r>
            <a:r>
              <a:rPr lang="fr-FR" altLang="zh-CN" sz="2600" dirty="0"/>
              <a:t>A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fr-FR" altLang="zh-CN" sz="2600" dirty="0"/>
              <a:t>F(</a:t>
            </a:r>
            <a:r>
              <a:rPr lang="zh-CN" altLang="fr-FR" sz="2600" dirty="0"/>
              <a:t>矛盾律</a:t>
            </a:r>
            <a:r>
              <a:rPr lang="fr-FR" altLang="zh-CN" sz="2600" dirty="0"/>
              <a:t>)</a:t>
            </a:r>
            <a:r>
              <a:rPr lang="zh-CN" altLang="fr-FR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4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623175" cy="1752600"/>
          </a:xfrm>
          <a:ln/>
        </p:spPr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第一章 命题逻辑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C9EA0-EBD9-4ADB-B3B1-B5B3798CD57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318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基本等价关系</a:t>
            </a:r>
            <a:endParaRPr lang="zh-CN" altLang="en-US" sz="3800" dirty="0"/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269875" y="1052513"/>
            <a:ext cx="8891588" cy="5078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．条件等值式    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fr-FR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．双条件等值式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P)</a:t>
            </a:r>
            <a:endParaRPr kumimoji="0" lang="fr-FR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（由上式利用条件等值式化简即得）</a:t>
            </a:r>
            <a:endParaRPr kumimoji="0" lang="fr-FR" altLang="zh-CN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Q)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记忆方法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P 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（按照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的记忆方法，容易得到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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Q)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[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P)]</a:t>
            </a:r>
            <a:endParaRPr kumimoji="0" lang="fr-FR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fr-FR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</a:t>
            </a:r>
            <a:endParaRPr kumimoji="0" lang="fr-FR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 P Q</a:t>
            </a:r>
            <a:endParaRPr kumimoji="0" lang="fr-FR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51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9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4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7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8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06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22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C9EA0-EBD9-4ADB-B3B1-B5B3798CD57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523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基本等价关系</a:t>
            </a:r>
            <a:endParaRPr lang="zh-CN" altLang="en-US" sz="3800" dirty="0"/>
          </a:p>
        </p:txBody>
      </p:sp>
      <p:sp>
        <p:nvSpPr>
          <p:cNvPr id="66566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748712" cy="493395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>
                <a:solidFill>
                  <a:srgbClr val="0033CC"/>
                </a:solidFill>
              </a:rPr>
              <a:t>13</a:t>
            </a:r>
            <a:r>
              <a:rPr lang="zh-CN" altLang="fr-FR" sz="2400" dirty="0">
                <a:solidFill>
                  <a:srgbClr val="0033CC"/>
                </a:solidFill>
              </a:rPr>
              <a:t>．假言易位</a:t>
            </a:r>
            <a:r>
              <a:rPr lang="fr-FR" altLang="zh-CN" sz="2400" dirty="0">
                <a:solidFill>
                  <a:srgbClr val="0033CC"/>
                </a:solidFill>
              </a:rPr>
              <a:t>(</a:t>
            </a:r>
            <a:r>
              <a:rPr lang="zh-CN" altLang="fr-FR" sz="2400" dirty="0">
                <a:solidFill>
                  <a:srgbClr val="0033CC"/>
                </a:solidFill>
              </a:rPr>
              <a:t>逆反命题</a:t>
            </a:r>
            <a:r>
              <a:rPr lang="fr-FR" altLang="zh-CN" sz="2400" dirty="0">
                <a:solidFill>
                  <a:srgbClr val="0033CC"/>
                </a:solidFill>
              </a:rPr>
              <a:t>)</a:t>
            </a:r>
            <a:endParaRPr lang="fr-FR" altLang="zh-CN" sz="24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>
                <a:solidFill>
                  <a:srgbClr val="0033CC"/>
                </a:solidFill>
              </a:rPr>
              <a:t>         P</a:t>
            </a:r>
            <a:r>
              <a:rPr lang="en-US" altLang="zh-CN" sz="2400" dirty="0">
                <a:solidFill>
                  <a:srgbClr val="0033CC"/>
                </a:solidFill>
              </a:rPr>
              <a:t>→</a:t>
            </a:r>
            <a:r>
              <a:rPr lang="fr-FR" altLang="zh-CN" sz="2400" dirty="0">
                <a:solidFill>
                  <a:srgbClr val="0033CC"/>
                </a:solidFill>
              </a:rPr>
              <a:t>Q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0033CC"/>
                </a:solidFill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</a:t>
            </a:r>
            <a:r>
              <a:rPr lang="fr-FR" altLang="zh-CN" sz="2400" dirty="0">
                <a:solidFill>
                  <a:srgbClr val="0033CC"/>
                </a:solidFill>
              </a:rPr>
              <a:t>Q</a:t>
            </a:r>
            <a:r>
              <a:rPr lang="en-US" altLang="zh-CN" sz="2400" dirty="0">
                <a:solidFill>
                  <a:srgbClr val="0033CC"/>
                </a:solidFill>
              </a:rPr>
              <a:t>→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</a:t>
            </a:r>
            <a:r>
              <a:rPr lang="fr-FR" altLang="zh-CN" sz="2400" dirty="0">
                <a:solidFill>
                  <a:srgbClr val="0033CC"/>
                </a:solidFill>
              </a:rPr>
              <a:t>P</a:t>
            </a:r>
            <a:endParaRPr lang="fr-FR" altLang="zh-CN" sz="24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>
                <a:solidFill>
                  <a:srgbClr val="0033CC"/>
                </a:solidFill>
              </a:rPr>
              <a:t>14</a:t>
            </a:r>
            <a:r>
              <a:rPr lang="zh-CN" altLang="fr-FR" sz="2400" dirty="0">
                <a:solidFill>
                  <a:srgbClr val="0033CC"/>
                </a:solidFill>
              </a:rPr>
              <a:t>．双条件否定等值式</a:t>
            </a:r>
            <a:endParaRPr lang="zh-CN" altLang="en-US" sz="24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0033CC"/>
                </a:solidFill>
              </a:rPr>
              <a:t>        </a:t>
            </a:r>
            <a:r>
              <a:rPr lang="en-US" altLang="zh-CN" sz="2400" dirty="0">
                <a:solidFill>
                  <a:srgbClr val="0033CC"/>
                </a:solidFill>
              </a:rPr>
              <a:t>P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solidFill>
                  <a:srgbClr val="0033CC"/>
                </a:solidFill>
              </a:rPr>
              <a:t> Q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0033CC"/>
                </a:solidFill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33CC"/>
                </a:solidFill>
              </a:rPr>
              <a:t>P</a:t>
            </a:r>
            <a:r>
              <a:rPr lang="en-US" altLang="zh-CN" sz="2400" dirty="0">
                <a:solidFill>
                  <a:srgbClr val="0033CC"/>
                </a:solidFill>
                <a:sym typeface="Symbol" panose="05050102010706020507" pitchFamily="18" charset="2"/>
              </a:rPr>
              <a:t></a:t>
            </a:r>
            <a:r>
              <a:rPr lang="en-US" altLang="zh-CN" sz="2400" dirty="0">
                <a:solidFill>
                  <a:srgbClr val="0033CC"/>
                </a:solidFill>
              </a:rPr>
              <a:t>Q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zh-CN" sz="2400" dirty="0">
                <a:solidFill>
                  <a:srgbClr val="FF0000"/>
                </a:solidFill>
              </a:rPr>
              <a:t>15</a:t>
            </a:r>
            <a:r>
              <a:rPr lang="zh-CN" altLang="fr-FR" sz="2400" dirty="0">
                <a:solidFill>
                  <a:srgbClr val="FF0000"/>
                </a:solidFill>
              </a:rPr>
              <a:t>．归谬论</a:t>
            </a:r>
            <a:r>
              <a:rPr lang="zh-CN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fr-FR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→</a:t>
            </a:r>
            <a:r>
              <a:rPr lang="fr-FR" altLang="zh-CN" sz="2400" dirty="0">
                <a:solidFill>
                  <a:srgbClr val="FF0000"/>
                </a:solidFill>
              </a:rPr>
              <a:t>Q)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(P </a:t>
            </a:r>
            <a:r>
              <a:rPr lang="en-US" altLang="zh-CN" sz="2400" dirty="0">
                <a:solidFill>
                  <a:srgbClr val="FF0000"/>
                </a:solidFill>
              </a:rPr>
              <a:t>→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 </a:t>
            </a:r>
            <a:r>
              <a:rPr lang="fr-FR" altLang="zh-CN" sz="2400" dirty="0">
                <a:solidFill>
                  <a:srgbClr val="FF0000"/>
                </a:solidFill>
              </a:rPr>
              <a:t>Q)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zh-CN" altLang="en-US" sz="2400" dirty="0">
                <a:solidFill>
                  <a:srgbClr val="C00000"/>
                </a:solidFill>
              </a:rPr>
              <a:t> （</a:t>
            </a:r>
            <a:r>
              <a:rPr lang="zh-CN" altLang="en-US" sz="2400" b="1" dirty="0">
                <a:solidFill>
                  <a:srgbClr val="C00000"/>
                </a:solidFill>
              </a:rPr>
              <a:t>记忆方法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16.   </a:t>
            </a:r>
            <a:r>
              <a:rPr lang="zh-CN" altLang="en-US" sz="2400" dirty="0">
                <a:solidFill>
                  <a:srgbClr val="FF0000"/>
                </a:solidFill>
              </a:rPr>
              <a:t>输出律     </a:t>
            </a:r>
            <a:r>
              <a:rPr lang="fr-FR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→ (</a:t>
            </a:r>
            <a:r>
              <a:rPr lang="fr-FR" altLang="zh-CN" sz="2400" dirty="0">
                <a:solidFill>
                  <a:srgbClr val="FF0000"/>
                </a:solidFill>
              </a:rPr>
              <a:t>Q </a:t>
            </a:r>
            <a:r>
              <a:rPr lang="en-US" altLang="zh-CN" sz="2400" dirty="0">
                <a:solidFill>
                  <a:srgbClr val="FF0000"/>
                </a:solidFill>
              </a:rPr>
              <a:t>→R </a:t>
            </a:r>
            <a:r>
              <a:rPr lang="fr-FR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fr-FR" altLang="zh-CN" sz="2400" dirty="0">
                <a:solidFill>
                  <a:srgbClr val="FF0000"/>
                </a:solidFill>
              </a:rPr>
              <a:t>(P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fr-FR" altLang="zh-CN" sz="2400" dirty="0">
                <a:solidFill>
                  <a:srgbClr val="FF0000"/>
                </a:solidFill>
              </a:rPr>
              <a:t>Q) </a:t>
            </a:r>
            <a:r>
              <a:rPr lang="en-US" altLang="zh-CN" sz="2400" dirty="0">
                <a:solidFill>
                  <a:srgbClr val="FF0000"/>
                </a:solidFill>
              </a:rPr>
              <a:t>→R 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</a:rPr>
              <a:t>记忆方法及证明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6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0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5A4CAE-AD22-429B-8EEA-E1B0DE48F1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72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等价置换定理</a:t>
            </a:r>
            <a:endParaRPr lang="zh-CN" altLang="en-US" b="1" dirty="0"/>
          </a:p>
        </p:txBody>
      </p:sp>
      <p:sp>
        <p:nvSpPr>
          <p:cNvPr id="97286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507412" cy="14684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定义：</a:t>
            </a:r>
            <a:r>
              <a:rPr lang="zh-CN" altLang="en-US" sz="2800" dirty="0"/>
              <a:t>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是合式公式</a:t>
            </a:r>
            <a:r>
              <a:rPr lang="en-US" altLang="zh-CN" sz="2800" dirty="0"/>
              <a:t>A</a:t>
            </a:r>
            <a:r>
              <a:rPr lang="zh-CN" altLang="en-US" sz="2800" dirty="0"/>
              <a:t>的一部分，且</a:t>
            </a:r>
            <a:r>
              <a:rPr lang="en-US" altLang="zh-CN" sz="2800" dirty="0"/>
              <a:t>X</a:t>
            </a:r>
            <a:r>
              <a:rPr lang="zh-CN" altLang="en-US" sz="2800" dirty="0"/>
              <a:t>本身也是一个合式公式，则称</a:t>
            </a:r>
            <a:r>
              <a:rPr lang="en-US" altLang="zh-CN" sz="2800" dirty="0"/>
              <a:t>X</a:t>
            </a:r>
            <a:r>
              <a:rPr lang="zh-CN" altLang="en-US" sz="2800" dirty="0"/>
              <a:t>为合式公式</a:t>
            </a:r>
            <a:r>
              <a:rPr lang="en-US" altLang="zh-CN" sz="2800" dirty="0"/>
              <a:t>A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子公式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609284" name="Rectangle 4"/>
          <p:cNvSpPr/>
          <p:nvPr/>
        </p:nvSpPr>
        <p:spPr>
          <a:xfrm>
            <a:off x="571500" y="2357438"/>
            <a:ext cx="7910513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定理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等价置换定理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X</a:t>
            </a:r>
            <a:r>
              <a:rPr lang="zh-CN" altLang="en-US" sz="2800" dirty="0"/>
              <a:t>是合式公式</a:t>
            </a:r>
            <a:r>
              <a:rPr lang="en-US" altLang="zh-CN" sz="2800" dirty="0"/>
              <a:t>A</a:t>
            </a:r>
            <a:r>
              <a:rPr lang="zh-CN" altLang="en-US" sz="2800" dirty="0"/>
              <a:t>的子公式，若</a:t>
            </a:r>
            <a:r>
              <a:rPr lang="en-US" altLang="zh-CN" sz="2800" dirty="0"/>
              <a:t>X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Y</a:t>
            </a:r>
            <a:r>
              <a:rPr lang="zh-CN" altLang="en-US" sz="2800" dirty="0"/>
              <a:t>，如果将</a:t>
            </a:r>
            <a:r>
              <a:rPr lang="en-US" altLang="zh-CN" sz="2800" dirty="0"/>
              <a:t>A</a:t>
            </a:r>
            <a:r>
              <a:rPr lang="zh-CN" altLang="en-US" sz="2800" dirty="0"/>
              <a:t>中的</a:t>
            </a:r>
            <a:r>
              <a:rPr lang="en-US" altLang="zh-CN" sz="2800" dirty="0"/>
              <a:t>X</a:t>
            </a:r>
            <a:r>
              <a:rPr lang="zh-CN" altLang="en-US" sz="2800" dirty="0"/>
              <a:t>用</a:t>
            </a:r>
            <a:r>
              <a:rPr lang="en-US" altLang="zh-CN" sz="2800" dirty="0"/>
              <a:t>Y</a:t>
            </a:r>
            <a:r>
              <a:rPr lang="zh-CN" altLang="en-US" sz="2800" dirty="0"/>
              <a:t>来置换，所得到的公式</a:t>
            </a:r>
            <a:r>
              <a:rPr lang="en-US" altLang="zh-CN" sz="2800" dirty="0"/>
              <a:t>B</a:t>
            </a:r>
            <a:r>
              <a:rPr lang="zh-CN" altLang="en-US" sz="2800" dirty="0"/>
              <a:t>与公式</a:t>
            </a:r>
            <a:r>
              <a:rPr lang="en-US" altLang="zh-CN" sz="2800" dirty="0"/>
              <a:t>A</a:t>
            </a:r>
            <a:r>
              <a:rPr lang="zh-CN" altLang="en-US" sz="2800" dirty="0"/>
              <a:t>等价，即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B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609285" name="Rectangle 5"/>
          <p:cNvSpPr/>
          <p:nvPr/>
        </p:nvSpPr>
        <p:spPr>
          <a:xfrm>
            <a:off x="571500" y="4071938"/>
            <a:ext cx="8281988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证明：由于在相应变元的任意一种指派下，</a:t>
            </a:r>
            <a:r>
              <a:rPr lang="en-US" altLang="zh-CN" sz="2800" dirty="0"/>
              <a:t>X</a:t>
            </a:r>
            <a:r>
              <a:rPr lang="zh-CN" altLang="en-US" sz="2800" dirty="0"/>
              <a:t>与</a:t>
            </a:r>
            <a:r>
              <a:rPr lang="en-US" altLang="zh-CN" sz="2800" dirty="0"/>
              <a:t>Y</a:t>
            </a:r>
            <a:r>
              <a:rPr lang="zh-CN" altLang="en-US" sz="2800" dirty="0"/>
              <a:t>的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真值相同，故以</a:t>
            </a:r>
            <a:r>
              <a:rPr lang="en-US" altLang="zh-CN" sz="2800" dirty="0"/>
              <a:t>Y</a:t>
            </a:r>
            <a:r>
              <a:rPr lang="zh-CN" altLang="en-US" sz="2800" dirty="0"/>
              <a:t>取代</a:t>
            </a:r>
            <a:r>
              <a:rPr lang="en-US" altLang="zh-CN" sz="2800" dirty="0"/>
              <a:t>X</a:t>
            </a:r>
            <a:r>
              <a:rPr lang="zh-CN" altLang="en-US" sz="2800" dirty="0"/>
              <a:t>后，公式</a:t>
            </a:r>
            <a:r>
              <a:rPr lang="en-US" altLang="zh-CN" sz="2800" dirty="0"/>
              <a:t>B</a:t>
            </a:r>
            <a:r>
              <a:rPr lang="zh-CN" altLang="en-US" sz="2800" dirty="0"/>
              <a:t>与</a:t>
            </a:r>
            <a:r>
              <a:rPr lang="en-US" altLang="zh-CN" sz="2800" dirty="0"/>
              <a:t>A</a:t>
            </a:r>
            <a:r>
              <a:rPr lang="zh-CN" altLang="en-US" sz="2800" dirty="0"/>
              <a:t>在相应的指派下，其真值也必定相同，所以有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B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4" grpId="0"/>
      <p:bldP spid="6092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55E9C9-2338-48BF-AACC-C40CA8E9F79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9933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99334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1252538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   验证下列等值式。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 (1)    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P)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832516" name="Rectangle 4"/>
          <p:cNvSpPr/>
          <p:nvPr/>
        </p:nvSpPr>
        <p:spPr>
          <a:xfrm>
            <a:off x="684213" y="2420938"/>
            <a:ext cx="33274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     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endParaRPr lang="en-US" altLang="zh-CN" sz="2800" dirty="0"/>
          </a:p>
        </p:txBody>
      </p:sp>
      <p:sp>
        <p:nvSpPr>
          <p:cNvPr id="832517" name="Rectangle 5"/>
          <p:cNvSpPr/>
          <p:nvPr/>
        </p:nvSpPr>
        <p:spPr>
          <a:xfrm>
            <a:off x="1500188" y="2928938"/>
            <a:ext cx="64262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Q)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                (</a:t>
            </a:r>
            <a:r>
              <a:rPr lang="zh-CN" altLang="en-US" sz="2800" dirty="0"/>
              <a:t>条件等值式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832518" name="Rectangle 6"/>
          <p:cNvSpPr/>
          <p:nvPr/>
        </p:nvSpPr>
        <p:spPr>
          <a:xfrm>
            <a:off x="1500188" y="3429000"/>
            <a:ext cx="64452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  </a:t>
            </a:r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Q)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R              (</a:t>
            </a:r>
            <a:r>
              <a:rPr lang="zh-CN" altLang="en-US" sz="2800" dirty="0"/>
              <a:t>条件等值式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832519" name="Rectangle 7"/>
          <p:cNvSpPr/>
          <p:nvPr/>
        </p:nvSpPr>
        <p:spPr>
          <a:xfrm>
            <a:off x="1500188" y="3929063"/>
            <a:ext cx="66071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R                  (</a:t>
            </a:r>
            <a:r>
              <a:rPr lang="zh-CN" altLang="en-US" sz="2800" dirty="0"/>
              <a:t>德</a:t>
            </a:r>
            <a:r>
              <a:rPr lang="en-US" altLang="zh-CN" sz="2800" dirty="0"/>
              <a:t>·</a:t>
            </a:r>
            <a:r>
              <a:rPr lang="zh-CN" altLang="en-US" sz="2800" dirty="0"/>
              <a:t>摩根定律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832520" name="Rectangle 8"/>
          <p:cNvSpPr/>
          <p:nvPr/>
        </p:nvSpPr>
        <p:spPr>
          <a:xfrm>
            <a:off x="1500188" y="4429125"/>
            <a:ext cx="58308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P)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</a:t>
            </a:r>
            <a:r>
              <a:rPr lang="zh-CN" altLang="en-US" sz="2800" dirty="0"/>
              <a:t>。               </a:t>
            </a:r>
            <a:r>
              <a:rPr lang="en-US" altLang="zh-CN" sz="2800" dirty="0"/>
              <a:t>(</a:t>
            </a:r>
            <a:r>
              <a:rPr lang="zh-CN" altLang="en-US" sz="2800" dirty="0"/>
              <a:t>交换律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832521" name="Rectangle 9"/>
          <p:cNvSpPr/>
          <p:nvPr/>
        </p:nvSpPr>
        <p:spPr>
          <a:xfrm>
            <a:off x="755650" y="4997450"/>
            <a:ext cx="5868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所以，</a:t>
            </a:r>
            <a:r>
              <a:rPr lang="en-US" altLang="zh-CN" sz="2800" dirty="0"/>
              <a:t>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P)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/>
      <p:bldP spid="832517" grpId="0"/>
      <p:bldP spid="832518" grpId="0"/>
      <p:bldP spid="832519" grpId="0"/>
      <p:bldP spid="832520" grpId="0"/>
      <p:bldP spid="8325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0E05DD-ABEB-45D6-BB53-71F1BD1602F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13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101382" name="Rectangle 3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614363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 (2)   (P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Q)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(Q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13380" name="Rectangle 4"/>
          <p:cNvSpPr/>
          <p:nvPr/>
        </p:nvSpPr>
        <p:spPr>
          <a:xfrm>
            <a:off x="214313" y="1928813"/>
            <a:ext cx="8675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解： </a:t>
            </a:r>
            <a:r>
              <a:rPr lang="en-US" altLang="zh-CN" sz="2800" dirty="0"/>
              <a:t> (P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Q)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063" y="2428875"/>
            <a:ext cx="7072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 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Q)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R                 (</a:t>
            </a:r>
            <a:r>
              <a:rPr lang="zh-CN" altLang="en-US" sz="2800" dirty="0"/>
              <a:t>条件等值式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63" y="2928938"/>
            <a:ext cx="7072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</a:t>
            </a:r>
            <a:r>
              <a:rPr lang="en-US" altLang="zh-CN" sz="2800" dirty="0"/>
              <a:t>Q)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R                (</a:t>
            </a:r>
            <a:r>
              <a:rPr lang="zh-CN" altLang="en-US" sz="2800" dirty="0"/>
              <a:t>德</a:t>
            </a:r>
            <a:r>
              <a:rPr lang="en-US" altLang="zh-CN" sz="2800" dirty="0"/>
              <a:t>·</a:t>
            </a:r>
            <a:r>
              <a:rPr lang="zh-CN" altLang="en-US" sz="2800" dirty="0"/>
              <a:t>摩根定律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571500" y="3357563"/>
            <a:ext cx="7286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R)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R)       (</a:t>
            </a:r>
            <a:r>
              <a:rPr lang="zh-CN" altLang="en-US" sz="2800" dirty="0"/>
              <a:t>分配律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571500" y="3929063"/>
            <a:ext cx="7143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(Q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</a:t>
            </a:r>
            <a:r>
              <a:rPr lang="zh-CN" altLang="en-US" sz="2800" dirty="0"/>
              <a:t>。        </a:t>
            </a:r>
            <a:r>
              <a:rPr lang="en-US" altLang="zh-CN" sz="2800" dirty="0"/>
              <a:t>(</a:t>
            </a:r>
            <a:r>
              <a:rPr lang="zh-CN" altLang="en-US" sz="2800" dirty="0"/>
              <a:t>条件等值式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13" name="矩形 12"/>
          <p:cNvSpPr/>
          <p:nvPr/>
        </p:nvSpPr>
        <p:spPr>
          <a:xfrm>
            <a:off x="571500" y="4857750"/>
            <a:ext cx="7858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所以，</a:t>
            </a:r>
            <a:r>
              <a:rPr lang="en-US" altLang="zh-CN" sz="2800" dirty="0"/>
              <a:t>(P 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 Q)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(P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 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 (Q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0" grpId="0"/>
      <p:bldP spid="9" grpId="0"/>
      <p:bldP spid="10" grpId="0"/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55E9C9-2338-48BF-AACC-C40CA8E9F79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34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103430" name="Rectangle 3"/>
          <p:cNvSpPr>
            <a:spLocks noGrp="1"/>
          </p:cNvSpPr>
          <p:nvPr>
            <p:ph idx="1"/>
          </p:nvPr>
        </p:nvSpPr>
        <p:spPr>
          <a:xfrm>
            <a:off x="395288" y="1196975"/>
            <a:ext cx="8229600" cy="80327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en-US" altLang="zh-CN" b="1" dirty="0">
                <a:solidFill>
                  <a:srgbClr val="0070C0"/>
                </a:solidFill>
              </a:rPr>
              <a:t> P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(</a:t>
            </a:r>
            <a:r>
              <a:rPr lang="en-US" altLang="zh-CN" b="1" dirty="0">
                <a:solidFill>
                  <a:srgbClr val="0070C0"/>
                </a:solidFill>
              </a:rPr>
              <a:t>Q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70C0"/>
                </a:solidFill>
              </a:rPr>
              <a:t>R) 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0070C0"/>
                </a:solidFill>
              </a:rPr>
              <a:t> Q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(</a:t>
            </a:r>
            <a:r>
              <a:rPr lang="en-US" altLang="zh-CN" b="1" dirty="0">
                <a:solidFill>
                  <a:srgbClr val="0070C0"/>
                </a:solidFill>
              </a:rPr>
              <a:t>P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70C0"/>
                </a:solidFill>
              </a:rPr>
              <a:t>R)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(Q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832516" name="Rectangle 4"/>
          <p:cNvSpPr/>
          <p:nvPr/>
        </p:nvSpPr>
        <p:spPr>
          <a:xfrm>
            <a:off x="714375" y="1857375"/>
            <a:ext cx="27892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:   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 </a:t>
            </a:r>
            <a:endParaRPr lang="en-US" altLang="zh-CN" sz="2800" dirty="0"/>
          </a:p>
        </p:txBody>
      </p:sp>
      <p:sp>
        <p:nvSpPr>
          <p:cNvPr id="832517" name="Rectangle 5"/>
          <p:cNvSpPr/>
          <p:nvPr/>
        </p:nvSpPr>
        <p:spPr>
          <a:xfrm>
            <a:off x="1000125" y="2357438"/>
            <a:ext cx="4602163" cy="18161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Û"/>
            </a:pPr>
            <a:r>
              <a:rPr lang="en-US" altLang="zh-CN" sz="2800" dirty="0">
                <a:sym typeface="Symbol" panose="05050102010706020507" pitchFamily="18" charset="2"/>
              </a:rPr>
              <a:t> </a:t>
            </a:r>
            <a:r>
              <a:rPr lang="en-US" altLang="zh-CN" sz="2800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 (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en-US" altLang="zh-CN" sz="2800" dirty="0"/>
              <a:t>R)                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Û"/>
            </a:pPr>
            <a:r>
              <a:rPr lang="en-US" altLang="zh-CN" sz="2800" dirty="0">
                <a:sym typeface="Symbol" panose="05050102010706020507" pitchFamily="18" charset="2"/>
              </a:rPr>
              <a:t> 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 (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 </a:t>
            </a:r>
            <a:r>
              <a:rPr lang="en-US" altLang="zh-CN" sz="2800" dirty="0"/>
              <a:t> R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Û"/>
            </a:pPr>
            <a:r>
              <a:rPr lang="en-US" altLang="zh-CN" sz="2800" dirty="0"/>
              <a:t> Q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Û"/>
            </a:pPr>
            <a:endParaRPr lang="en-US" altLang="zh-CN" sz="2800" dirty="0"/>
          </a:p>
        </p:txBody>
      </p:sp>
      <p:sp>
        <p:nvSpPr>
          <p:cNvPr id="832519" name="Rectangle 7"/>
          <p:cNvSpPr/>
          <p:nvPr/>
        </p:nvSpPr>
        <p:spPr>
          <a:xfrm>
            <a:off x="857250" y="3786188"/>
            <a:ext cx="56435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      P</a:t>
            </a:r>
            <a:r>
              <a:rPr lang="en-US" altLang="zh-CN" sz="2800" dirty="0">
                <a:sym typeface="Symbol" panose="05050102010706020507" pitchFamily="18" charset="2"/>
              </a:rPr>
              <a:t>(</a:t>
            </a:r>
            <a:r>
              <a:rPr lang="en-US" altLang="zh-CN" sz="2800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R)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 </a:t>
            </a:r>
            <a:r>
              <a:rPr lang="en-US" altLang="zh-CN" sz="2800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 (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en-US" altLang="zh-CN" sz="2800" dirty="0"/>
              <a:t>R)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</a:t>
            </a:r>
            <a:r>
              <a:rPr lang="en-US" altLang="zh-CN" sz="2800" dirty="0"/>
              <a:t> R</a:t>
            </a:r>
            <a:r>
              <a:rPr lang="en-US" altLang="zh-CN" sz="2800" dirty="0">
                <a:sym typeface="Symbol" panose="05050102010706020507" pitchFamily="18" charset="2"/>
              </a:rPr>
              <a:t>  (</a:t>
            </a:r>
            <a:r>
              <a:rPr lang="en-US" altLang="zh-CN" sz="2800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 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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(Q</a:t>
            </a:r>
            <a:r>
              <a:rPr lang="en-US" altLang="zh-CN" sz="2800" dirty="0"/>
              <a:t>P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6" grpId="0"/>
      <p:bldP spid="832517" grpId="0"/>
      <p:bldP spid="8325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en-US" altLang="zh-CN" dirty="0"/>
              <a:t>1.6</a:t>
            </a:r>
            <a:r>
              <a:rPr lang="zh-CN" altLang="en-US" dirty="0"/>
              <a:t>其他联结词（</a:t>
            </a:r>
            <a:r>
              <a:rPr lang="zh-CN" altLang="en-US" sz="3600" dirty="0">
                <a:solidFill>
                  <a:srgbClr val="FF0000"/>
                </a:solidFill>
              </a:rPr>
              <a:t>只需掌握全功能连接词组，其它内容都不作要求！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457200" y="2032000"/>
            <a:ext cx="8229600" cy="3700463"/>
          </a:xfrm>
          <a:ln/>
        </p:spPr>
        <p:txBody>
          <a:bodyPr vert="horz" wrap="square" lIns="91440" tIns="45720" rIns="91440" bIns="45720" anchor="t"/>
          <a:p>
            <a:r>
              <a:rPr lang="zh-CN" altLang="en-US" sz="3200" dirty="0"/>
              <a:t>不可兼析取</a:t>
            </a:r>
            <a:endParaRPr lang="en-US" altLang="zh-CN" sz="3200" dirty="0"/>
          </a:p>
          <a:p>
            <a:r>
              <a:rPr lang="zh-CN" altLang="en-US" sz="3200" dirty="0"/>
              <a:t>条件否定</a:t>
            </a:r>
            <a:endParaRPr lang="en-US" altLang="zh-CN" sz="3200" dirty="0"/>
          </a:p>
          <a:p>
            <a:r>
              <a:rPr lang="zh-CN" altLang="en-US" sz="3200" dirty="0"/>
              <a:t>与非</a:t>
            </a:r>
            <a:endParaRPr lang="en-US" altLang="zh-CN" sz="3200" dirty="0"/>
          </a:p>
          <a:p>
            <a:r>
              <a:rPr lang="zh-CN" altLang="en-US" sz="3200" dirty="0"/>
              <a:t>或非</a:t>
            </a:r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3B6D96-8E33-43BB-8C36-E27E362C12A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278369-CF3F-4D97-8993-6B9B478A25A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7525" name="Rectangle 2"/>
          <p:cNvSpPr>
            <a:spLocks noGrp="1"/>
          </p:cNvSpPr>
          <p:nvPr>
            <p:ph type="title"/>
          </p:nvPr>
        </p:nvSpPr>
        <p:spPr>
          <a:xfrm>
            <a:off x="428625" y="285750"/>
            <a:ext cx="8229600" cy="11398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400" dirty="0"/>
              <a:t>不可兼析取</a:t>
            </a:r>
            <a:r>
              <a:rPr lang="zh-CN" altLang="en-US" sz="3600" dirty="0"/>
              <a:t>（双条件否定、异或）</a:t>
            </a:r>
            <a:br>
              <a:rPr lang="en-US" altLang="zh-CN" sz="4400" dirty="0"/>
            </a:br>
            <a:endParaRPr lang="zh-CN" altLang="en-US" dirty="0"/>
          </a:p>
        </p:txBody>
      </p:sp>
      <p:sp>
        <p:nvSpPr>
          <p:cNvPr id="10752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dirty="0"/>
              <a:t>不可兼或析取</a:t>
            </a:r>
            <a:r>
              <a:rPr lang="en-US" altLang="zh-CN" sz="3200" dirty="0">
                <a:sym typeface="Symbol" panose="05050102010706020507" pitchFamily="18" charset="2"/>
              </a:rPr>
              <a:t> </a:t>
            </a:r>
            <a:r>
              <a:rPr lang="en-US" altLang="zh-CN" dirty="0">
                <a:sym typeface="Symbol" panose="05050102010706020507" pitchFamily="18" charset="2"/>
              </a:rPr>
              <a:t> (</a:t>
            </a:r>
            <a:r>
              <a:rPr lang="fr-FR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fr-FR" altLang="zh-CN" dirty="0"/>
              <a:t>Q)</a:t>
            </a:r>
            <a:endParaRPr lang="en-US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/>
              <a:t>由</a:t>
            </a:r>
            <a:r>
              <a:rPr lang="zh-CN" altLang="en-US" sz="2800" b="1" dirty="0">
                <a:solidFill>
                  <a:srgbClr val="C00000"/>
                </a:solidFill>
              </a:rPr>
              <a:t>双条件否定联结词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2800" dirty="0"/>
              <a:t>把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</a:t>
            </a:r>
            <a:r>
              <a:rPr lang="en-US" altLang="zh-CN" sz="2800" i="1" dirty="0"/>
              <a:t>Q</a:t>
            </a:r>
            <a:r>
              <a:rPr lang="zh-CN" altLang="en-US" sz="2800" dirty="0"/>
              <a:t>连接成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zh-CN" altLang="en-US" sz="2800" dirty="0"/>
              <a:t>，称它为</a:t>
            </a:r>
            <a:r>
              <a:rPr lang="en-US" altLang="zh-CN" sz="2800" i="1" dirty="0"/>
              <a:t>P</a:t>
            </a:r>
            <a:r>
              <a:rPr lang="zh-CN" altLang="en-US" sz="2800" dirty="0"/>
              <a:t>和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的双条件否定式复合命题，读作“</a:t>
            </a:r>
            <a:r>
              <a:rPr lang="en-US" altLang="zh-CN" sz="2800" i="1" dirty="0"/>
              <a:t>P</a:t>
            </a:r>
            <a:r>
              <a:rPr lang="zh-CN" altLang="en-US" sz="2800" dirty="0"/>
              <a:t>双条件否定</a:t>
            </a:r>
            <a:r>
              <a:rPr lang="en-US" altLang="zh-CN" sz="2800" i="1" dirty="0"/>
              <a:t>Q</a:t>
            </a:r>
            <a:r>
              <a:rPr lang="en-US" altLang="zh-CN" sz="2800" dirty="0"/>
              <a:t>”</a:t>
            </a:r>
            <a:r>
              <a:rPr lang="zh-CN" altLang="en-US" sz="2800" dirty="0"/>
              <a:t>。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的真值由</a:t>
            </a:r>
            <a:r>
              <a:rPr lang="en-US" altLang="zh-CN" sz="2800" i="1" dirty="0"/>
              <a:t>P</a:t>
            </a:r>
            <a:r>
              <a:rPr lang="zh-CN" altLang="en-US" sz="2800" dirty="0"/>
              <a:t>和</a:t>
            </a:r>
            <a:r>
              <a:rPr lang="en-US" altLang="zh-CN" sz="2800" i="1" dirty="0"/>
              <a:t>Q</a:t>
            </a:r>
            <a:r>
              <a:rPr lang="zh-CN" altLang="en-US" sz="2800" dirty="0"/>
              <a:t>的真值确定：</a:t>
            </a:r>
            <a:r>
              <a:rPr lang="zh-CN" altLang="en-US" sz="2800" dirty="0">
                <a:solidFill>
                  <a:srgbClr val="FF0000"/>
                </a:solidFill>
              </a:rPr>
              <a:t>当且仅当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的真值不同时，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zh-CN" altLang="en-US" sz="2800" dirty="0">
                <a:solidFill>
                  <a:srgbClr val="FF0000"/>
                </a:solidFill>
              </a:rPr>
              <a:t>为</a:t>
            </a:r>
            <a:r>
              <a:rPr lang="zh-CN" altLang="en-US" sz="2800" b="1" i="1" dirty="0">
                <a:solidFill>
                  <a:srgbClr val="FF0000"/>
                </a:solidFill>
              </a:rPr>
              <a:t>Ｔ</a:t>
            </a:r>
            <a:r>
              <a:rPr lang="zh-CN" altLang="en-US" sz="2800" dirty="0"/>
              <a:t>，否则为</a:t>
            </a:r>
            <a:r>
              <a:rPr lang="zh-CN" altLang="en-US" sz="2800" b="1" i="1" dirty="0"/>
              <a:t>Ｆ</a:t>
            </a:r>
            <a:r>
              <a:rPr lang="zh-CN" altLang="en-US" sz="2800" dirty="0"/>
              <a:t>。“双条件否定”又称为“</a:t>
            </a:r>
            <a:r>
              <a:rPr lang="zh-CN" altLang="en-US" sz="2800" b="1" dirty="0">
                <a:solidFill>
                  <a:srgbClr val="C00000"/>
                </a:solidFill>
              </a:rPr>
              <a:t>异或</a:t>
            </a:r>
            <a:r>
              <a:rPr lang="zh-CN" altLang="en-US" sz="2800" dirty="0"/>
              <a:t>”，也常用符号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2800" dirty="0"/>
              <a:t>表示之。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F827E1-E6AE-410B-8630-FFDADD4A63E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095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“异或”的性质</a:t>
            </a:r>
            <a:endParaRPr lang="zh-CN" altLang="en-US" dirty="0"/>
          </a:p>
        </p:txBody>
      </p:sp>
      <p:sp>
        <p:nvSpPr>
          <p:cNvPr id="109574" name="Rectangle 3"/>
          <p:cNvSpPr>
            <a:spLocks noGrp="1"/>
          </p:cNvSpPr>
          <p:nvPr>
            <p:ph idx="1"/>
          </p:nvPr>
        </p:nvSpPr>
        <p:spPr>
          <a:xfrm>
            <a:off x="468313" y="857250"/>
            <a:ext cx="8229600" cy="5086350"/>
          </a:xfrm>
          <a:ln/>
        </p:spPr>
        <p:txBody>
          <a:bodyPr vert="horz" wrap="square" lIns="91440" tIns="45720" rIns="91440" bIns="45720" anchor="t"/>
          <a:p>
            <a:pPr lvl="2" eaLnBrk="1" hangingPunct="1">
              <a:lnSpc>
                <a:spcPct val="130000"/>
              </a:lnSpc>
            </a:pPr>
            <a:endParaRPr lang="en-US" altLang="zh-CN" sz="3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 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P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  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(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R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c</a:t>
            </a:r>
            <a:r>
              <a:rPr lang="en-US" altLang="zh-CN" sz="2800" dirty="0"/>
              <a:t>)  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∧(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Q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∧</a:t>
            </a:r>
            <a:r>
              <a:rPr lang="en-US" altLang="zh-CN" sz="2800" i="1" dirty="0"/>
              <a:t>R</a:t>
            </a:r>
            <a:r>
              <a:rPr lang="en-US" altLang="zh-CN" sz="2800" dirty="0"/>
              <a:t>)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d</a:t>
            </a:r>
            <a:r>
              <a:rPr lang="en-US" altLang="zh-CN" sz="2800" dirty="0"/>
              <a:t>)  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F</a:t>
            </a:r>
            <a:r>
              <a:rPr lang="zh-CN" altLang="en-US" sz="2800" dirty="0"/>
              <a:t>，</a:t>
            </a:r>
            <a:r>
              <a:rPr lang="en-US" altLang="zh-CN" sz="2800" i="1" dirty="0"/>
              <a:t>F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ym typeface="Symbol" panose="05050102010706020507" pitchFamily="18" charset="2"/>
              </a:rPr>
              <a:t>  </a:t>
            </a:r>
            <a:r>
              <a:rPr lang="en-US" altLang="zh-CN" sz="2800" i="1" dirty="0"/>
              <a:t>P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dirty="0"/>
              <a:t>)  </a:t>
            </a:r>
            <a:r>
              <a:rPr lang="zh-CN" altLang="en-US" sz="2800" dirty="0"/>
              <a:t>若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，则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R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Q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sz="2800" dirty="0"/>
              <a:t>          </a:t>
            </a:r>
            <a:r>
              <a:rPr lang="zh-CN" altLang="en-US" sz="2800" dirty="0"/>
              <a:t>且 </a:t>
            </a:r>
            <a:r>
              <a:rPr lang="en-US" altLang="zh-CN" sz="2800" i="1" dirty="0"/>
              <a:t>P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Q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i="1" dirty="0"/>
              <a:t>R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/>
              <a:t>F</a:t>
            </a:r>
            <a:r>
              <a:rPr lang="zh-CN" altLang="en-US" sz="2800" dirty="0"/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600" dirty="0"/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741402-B948-4677-9A6B-ECACAA7261D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6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16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条件否定</a:t>
            </a:r>
            <a:endParaRPr lang="zh-CN" altLang="en-US" dirty="0"/>
          </a:p>
        </p:txBody>
      </p:sp>
      <p:sp>
        <p:nvSpPr>
          <p:cNvPr id="11162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由条件否定联结词</a:t>
            </a: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zh-CN" altLang="en-US" dirty="0"/>
              <a:t>和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i="1" dirty="0"/>
              <a:t>Q</a:t>
            </a:r>
            <a:r>
              <a:rPr lang="zh-CN" altLang="en-US" dirty="0"/>
              <a:t>，称它为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的条件否定式复合命题，读作“</a:t>
            </a:r>
            <a:r>
              <a:rPr lang="en-US" altLang="zh-CN" i="1" dirty="0"/>
              <a:t>P</a:t>
            </a:r>
            <a:r>
              <a:rPr lang="zh-CN" altLang="en-US" dirty="0"/>
              <a:t>条件否定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i="1" dirty="0"/>
              <a:t>P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i="1" dirty="0"/>
              <a:t>Q</a:t>
            </a:r>
            <a:r>
              <a:rPr lang="zh-CN" altLang="en-US" dirty="0"/>
              <a:t>的真值由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的真值确定：</a:t>
            </a:r>
            <a:r>
              <a:rPr lang="zh-CN" altLang="en-US" dirty="0">
                <a:solidFill>
                  <a:srgbClr val="FF0000"/>
                </a:solidFill>
              </a:rPr>
              <a:t>当且仅当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i="1" dirty="0">
                <a:solidFill>
                  <a:srgbClr val="FF0000"/>
                </a:solidFill>
              </a:rPr>
              <a:t>Ｔ</a:t>
            </a:r>
            <a:r>
              <a:rPr lang="zh-CN" altLang="en-US" dirty="0">
                <a:solidFill>
                  <a:srgbClr val="FF0000"/>
                </a:solidFill>
              </a:rPr>
              <a:t>而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i="1" dirty="0">
                <a:solidFill>
                  <a:srgbClr val="FF0000"/>
                </a:solidFill>
              </a:rPr>
              <a:t>Ｆ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i="1" dirty="0">
                <a:solidFill>
                  <a:srgbClr val="FF0000"/>
                </a:solidFill>
              </a:rPr>
              <a:t>Ｔ</a:t>
            </a:r>
            <a:r>
              <a:rPr lang="zh-CN" altLang="en-US" dirty="0"/>
              <a:t>；否则为</a:t>
            </a:r>
            <a:r>
              <a:rPr lang="zh-CN" altLang="en-US" i="1" dirty="0"/>
              <a:t>Ｆ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即</a:t>
            </a:r>
            <a:r>
              <a:rPr lang="en-US" altLang="zh-CN" i="1" dirty="0"/>
              <a:t>P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i="1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</a:t>
            </a:r>
            <a:r>
              <a:rPr lang="en-US" altLang="zh-CN" sz="3200" dirty="0">
                <a:sym typeface="Symbol" panose="05050102010706020507" pitchFamily="18" charset="2"/>
              </a:rPr>
              <a:t> </a:t>
            </a:r>
            <a:r>
              <a:rPr lang="en-US" altLang="zh-CN" sz="3200" dirty="0"/>
              <a:t> (P</a:t>
            </a:r>
            <a:r>
              <a:rPr lang="en-US" altLang="zh-CN" sz="3200" dirty="0">
                <a:sym typeface="Symbol" panose="05050102010706020507" pitchFamily="18" charset="2"/>
              </a:rPr>
              <a:t></a:t>
            </a:r>
            <a:r>
              <a:rPr lang="en-US" altLang="zh-CN" sz="3200" dirty="0"/>
              <a:t>Q)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D0ACFB-E6DD-4095-BD84-8DF40A3282C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本章概要</a:t>
            </a:r>
            <a:endParaRPr lang="zh-CN" altLang="en-US" dirty="0"/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命题逻辑</a:t>
            </a:r>
            <a:r>
              <a:rPr lang="zh-CN" altLang="en-US" sz="2800" dirty="0"/>
              <a:t>，也称命题演算。主要研究以</a:t>
            </a:r>
            <a:r>
              <a:rPr lang="zh-CN" altLang="en-US" sz="2800" b="1" dirty="0">
                <a:solidFill>
                  <a:srgbClr val="FF0000"/>
                </a:solidFill>
              </a:rPr>
              <a:t>命题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33CC"/>
                </a:solidFill>
              </a:rPr>
              <a:t>基本单位构成的前提和结论</a:t>
            </a:r>
            <a:r>
              <a:rPr lang="zh-CN" altLang="en-US" sz="2800" b="1" dirty="0"/>
              <a:t>之间的可推导关系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DC5AE9-C0AC-41F9-8707-EC5CF2B1904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36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与非</a:t>
            </a:r>
            <a:endParaRPr lang="zh-CN" altLang="en-US" dirty="0"/>
          </a:p>
        </p:txBody>
      </p:sp>
      <p:sp>
        <p:nvSpPr>
          <p:cNvPr id="1136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由与非联结词“</a:t>
            </a:r>
            <a:r>
              <a:rPr lang="zh-CN" altLang="en-US" b="1" dirty="0"/>
              <a:t>↑</a:t>
            </a:r>
            <a:r>
              <a:rPr lang="zh-CN" altLang="en-US" dirty="0"/>
              <a:t>”和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zh-CN" altLang="en-US" dirty="0"/>
              <a:t>，称它为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的与非式复合命题，读作“</a:t>
            </a:r>
            <a:r>
              <a:rPr lang="en-US" altLang="zh-CN" i="1" dirty="0"/>
              <a:t>P</a:t>
            </a:r>
            <a:r>
              <a:rPr lang="zh-CN" altLang="en-US" dirty="0"/>
              <a:t>与非</a:t>
            </a:r>
            <a:r>
              <a:rPr lang="en-US" altLang="zh-CN" i="1" dirty="0"/>
              <a:t>Q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zh-CN" altLang="en-US" dirty="0"/>
              <a:t>的真值由命题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的真值确定：当且仅当</a:t>
            </a:r>
            <a:r>
              <a:rPr lang="en-US" altLang="zh-CN" i="1" dirty="0"/>
              <a:t>P</a:t>
            </a:r>
            <a:r>
              <a:rPr lang="zh-CN" altLang="en-US" dirty="0"/>
              <a:t>和 </a:t>
            </a:r>
            <a:r>
              <a:rPr lang="en-US" altLang="zh-CN" i="1" dirty="0"/>
              <a:t>Q</a:t>
            </a:r>
            <a:r>
              <a:rPr lang="zh-CN" altLang="en-US" dirty="0"/>
              <a:t>均为</a:t>
            </a:r>
            <a:r>
              <a:rPr lang="zh-CN" altLang="en-US" i="1" dirty="0"/>
              <a:t>Ｔ</a:t>
            </a:r>
            <a:r>
              <a:rPr lang="zh-CN" altLang="en-US" dirty="0"/>
              <a:t>时，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zh-CN" altLang="en-US" dirty="0"/>
              <a:t>为</a:t>
            </a:r>
            <a:r>
              <a:rPr lang="zh-CN" altLang="en-US" i="1" dirty="0"/>
              <a:t>Ｆ</a:t>
            </a:r>
            <a:r>
              <a:rPr lang="zh-CN" altLang="en-US" dirty="0"/>
              <a:t>，否则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zh-CN" altLang="en-US" dirty="0"/>
              <a:t>为</a:t>
            </a:r>
            <a:r>
              <a:rPr lang="zh-CN" altLang="en-US" i="1" dirty="0"/>
              <a:t>Ｔ</a:t>
            </a:r>
            <a:r>
              <a:rPr lang="zh-CN" altLang="en-US" dirty="0"/>
              <a:t>。“与非”又常称为“合取非”。</a:t>
            </a:r>
            <a:endParaRPr lang="en-US" altLang="zh-CN" dirty="0"/>
          </a:p>
          <a:p>
            <a:pPr eaLnBrk="1" hangingPunct="1"/>
            <a:r>
              <a:rPr lang="zh-CN" altLang="en-US" sz="3200" dirty="0">
                <a:latin typeface="宋体" panose="02010600030101010101" pitchFamily="2" charset="-122"/>
              </a:rPr>
              <a:t>即</a:t>
            </a:r>
            <a:r>
              <a:rPr lang="en-US" altLang="zh-CN" sz="3200" i="1" dirty="0"/>
              <a:t>P</a:t>
            </a:r>
            <a:r>
              <a:rPr lang="zh-CN" altLang="en-US" sz="3200" b="1" dirty="0"/>
              <a:t>↑</a:t>
            </a:r>
            <a:r>
              <a:rPr lang="en-US" altLang="zh-CN" sz="3200" i="1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  </a:t>
            </a:r>
            <a:r>
              <a:rPr lang="en-US" altLang="zh-CN" sz="3200" dirty="0"/>
              <a:t> (P</a:t>
            </a:r>
            <a:r>
              <a:rPr lang="en-US" altLang="zh-CN" sz="3200" dirty="0">
                <a:sym typeface="Symbol" panose="05050102010706020507" pitchFamily="18" charset="2"/>
              </a:rPr>
              <a:t>  </a:t>
            </a:r>
            <a:r>
              <a:rPr lang="en-US" altLang="zh-CN" sz="3200" dirty="0"/>
              <a:t>Q)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E5B01A-1FE8-4C12-8634-88340FB96A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57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与非的性质</a:t>
            </a:r>
            <a:endParaRPr lang="zh-CN" altLang="en-US" dirty="0"/>
          </a:p>
        </p:txBody>
      </p:sp>
      <p:sp>
        <p:nvSpPr>
          <p:cNvPr id="9421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2" algn="just" eaLnBrk="1" hangingPunct="1">
              <a:lnSpc>
                <a:spcPct val="11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 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Q</a:t>
            </a:r>
            <a:r>
              <a:rPr lang="en-US" altLang="zh-CN" dirty="0"/>
              <a:t>↑</a:t>
            </a:r>
            <a:r>
              <a:rPr lang="en-US" altLang="zh-CN" i="1" dirty="0"/>
              <a:t>P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 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P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sym typeface="Symbol" panose="05050102010706020507" pitchFamily="18" charset="2"/>
              </a:rPr>
              <a:t> </a:t>
            </a:r>
            <a:r>
              <a:rPr lang="en-US" altLang="zh-CN" i="1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P)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P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  (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en-US" altLang="zh-CN" dirty="0"/>
              <a:t>)↑(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</a:t>
            </a:r>
            <a:r>
              <a:rPr lang="en-US" altLang="zh-CN" dirty="0"/>
              <a:t> (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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dirty="0"/>
              <a:t>)  (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i="1" dirty="0"/>
              <a:t>P</a:t>
            </a:r>
            <a:r>
              <a:rPr lang="en-US" altLang="zh-CN" dirty="0"/>
              <a:t>)↑(</a:t>
            </a:r>
            <a:r>
              <a:rPr lang="en-US" altLang="zh-CN" i="1" dirty="0"/>
              <a:t>Q</a:t>
            </a:r>
            <a:r>
              <a:rPr lang="en-US" altLang="zh-CN" dirty="0"/>
              <a:t>↑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</a:t>
            </a:r>
            <a:r>
              <a:rPr lang="en-US" altLang="zh-CN" i="1" dirty="0"/>
              <a:t>P</a:t>
            </a:r>
            <a:r>
              <a:rPr lang="en-US" altLang="zh-CN" dirty="0"/>
              <a:t>↑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Q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(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                           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4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4">
                                            <p:txEl>
                                              <p:charRg st="6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4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A9835C-423B-46DE-A2B2-628D0AD5CE8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77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或非</a:t>
            </a:r>
            <a:endParaRPr lang="zh-CN" altLang="en-US" dirty="0"/>
          </a:p>
        </p:txBody>
      </p:sp>
      <p:sp>
        <p:nvSpPr>
          <p:cNvPr id="11776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由或非联结词↓和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Q</a:t>
            </a:r>
            <a:r>
              <a:rPr lang="zh-CN" altLang="en-US" dirty="0"/>
              <a:t>连接成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zh-CN" altLang="en-US" dirty="0"/>
              <a:t>，称它为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的或非式复合命题，读作“</a:t>
            </a:r>
            <a:r>
              <a:rPr lang="en-US" altLang="zh-CN" i="1" dirty="0"/>
              <a:t>P</a:t>
            </a:r>
            <a:r>
              <a:rPr lang="zh-CN" altLang="en-US" dirty="0"/>
              <a:t>或非</a:t>
            </a:r>
            <a:r>
              <a:rPr lang="en-US" altLang="zh-CN" i="1" dirty="0"/>
              <a:t>Q</a:t>
            </a:r>
            <a:r>
              <a:rPr lang="zh-CN" altLang="en-US" i="1" dirty="0"/>
              <a:t>”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zh-CN" altLang="en-US" dirty="0"/>
              <a:t>的真值由</a:t>
            </a:r>
            <a:r>
              <a:rPr lang="en-US" altLang="zh-CN" i="1" dirty="0"/>
              <a:t>P</a:t>
            </a:r>
            <a:r>
              <a:rPr lang="zh-CN" altLang="en-US" dirty="0"/>
              <a:t>和</a:t>
            </a:r>
            <a:r>
              <a:rPr lang="en-US" altLang="zh-CN" i="1" dirty="0"/>
              <a:t>Q</a:t>
            </a:r>
            <a:r>
              <a:rPr lang="zh-CN" altLang="en-US" dirty="0"/>
              <a:t>的真值确定：</a:t>
            </a:r>
            <a:r>
              <a:rPr lang="zh-CN" altLang="en-US" dirty="0">
                <a:solidFill>
                  <a:srgbClr val="FF0000"/>
                </a:solidFill>
              </a:rPr>
              <a:t>当且仅当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均为</a:t>
            </a:r>
            <a:r>
              <a:rPr lang="zh-CN" altLang="en-US" i="1" dirty="0">
                <a:solidFill>
                  <a:srgbClr val="FF0000"/>
                </a:solidFill>
              </a:rPr>
              <a:t>Ｆ</a:t>
            </a:r>
            <a:r>
              <a:rPr lang="zh-CN" altLang="en-US" dirty="0">
                <a:solidFill>
                  <a:srgbClr val="FF0000"/>
                </a:solidFill>
              </a:rPr>
              <a:t>时，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↓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zh-CN" altLang="en-US" i="1" dirty="0">
                <a:solidFill>
                  <a:srgbClr val="FF0000"/>
                </a:solidFill>
              </a:rPr>
              <a:t>Ｔ</a:t>
            </a:r>
            <a:r>
              <a:rPr lang="zh-CN" altLang="en-US" dirty="0"/>
              <a:t>，否则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zh-CN" altLang="en-US" dirty="0"/>
              <a:t>为</a:t>
            </a:r>
            <a:r>
              <a:rPr lang="zh-CN" altLang="en-US" i="1" dirty="0"/>
              <a:t>Ｆ</a:t>
            </a:r>
            <a:r>
              <a:rPr lang="zh-CN" altLang="en-US" dirty="0"/>
              <a:t>。 “或非”又常称为“析取非”。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即</a:t>
            </a:r>
            <a:r>
              <a:rPr lang="en-US" altLang="zh-CN" sz="3200" i="1" dirty="0"/>
              <a:t>P</a:t>
            </a:r>
            <a:r>
              <a:rPr lang="zh-CN" altLang="en-US" sz="3200" dirty="0"/>
              <a:t> ↓ </a:t>
            </a:r>
            <a:r>
              <a:rPr lang="en-US" altLang="zh-CN" sz="3200" i="1" dirty="0"/>
              <a:t>Q</a:t>
            </a:r>
            <a:r>
              <a:rPr lang="en-US" altLang="zh-CN" sz="3200" dirty="0">
                <a:sym typeface="Symbol" panose="05050102010706020507" pitchFamily="18" charset="2"/>
              </a:rPr>
              <a:t>  </a:t>
            </a:r>
            <a:r>
              <a:rPr lang="en-US" altLang="zh-CN" sz="3200" dirty="0"/>
              <a:t> (P ∨ Q)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357220-110E-4F2A-8D10-535E29E0457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198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或非的性质</a:t>
            </a:r>
            <a:br>
              <a:rPr lang="zh-CN" altLang="en-US" sz="3800" dirty="0">
                <a:latin typeface="宋体" panose="02010600030101010101" pitchFamily="2" charset="-122"/>
              </a:rPr>
            </a:br>
            <a:endParaRPr lang="zh-CN" altLang="en-US" sz="3800" dirty="0">
              <a:latin typeface="宋体" panose="02010600030101010101" pitchFamily="2" charset="-122"/>
            </a:endParaRPr>
          </a:p>
        </p:txBody>
      </p:sp>
      <p:sp>
        <p:nvSpPr>
          <p:cNvPr id="9626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 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Q</a:t>
            </a:r>
            <a:r>
              <a:rPr lang="en-US" altLang="zh-CN" dirty="0"/>
              <a:t>↓</a:t>
            </a:r>
            <a:r>
              <a:rPr lang="en-US" altLang="zh-CN" i="1" dirty="0"/>
              <a:t>P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 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P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P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/>
              <a:t>)  (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en-US" altLang="zh-CN" dirty="0"/>
              <a:t>)↓(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en-US" altLang="zh-CN" dirty="0"/>
              <a:t>)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 (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</a:rPr>
              <a:t>                        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dirty="0"/>
              <a:t>)  (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i="1" dirty="0"/>
              <a:t>P</a:t>
            </a:r>
            <a:r>
              <a:rPr lang="en-US" altLang="zh-CN" dirty="0"/>
              <a:t>)↓(</a:t>
            </a:r>
            <a:r>
              <a:rPr lang="en-US" altLang="zh-CN" i="1" dirty="0"/>
              <a:t>Q</a:t>
            </a:r>
            <a:r>
              <a:rPr lang="en-US" altLang="zh-CN" dirty="0"/>
              <a:t>↓</a:t>
            </a:r>
            <a:r>
              <a:rPr lang="en-US" altLang="zh-CN" i="1" dirty="0"/>
              <a:t>Q</a:t>
            </a:r>
            <a:r>
              <a:rPr lang="en-US" altLang="zh-CN" dirty="0"/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Symbol" panose="05050102010706020507" pitchFamily="18" charset="2"/>
              </a:rPr>
              <a:t> </a:t>
            </a:r>
            <a:r>
              <a:rPr lang="en-US" altLang="zh-CN" i="1" dirty="0"/>
              <a:t>P</a:t>
            </a:r>
            <a:r>
              <a:rPr lang="en-US" altLang="zh-CN" dirty="0"/>
              <a:t>↓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</a:t>
            </a:r>
            <a:r>
              <a:rPr lang="en-US" altLang="zh-CN" dirty="0">
                <a:sym typeface="Symbol" panose="05050102010706020507" pitchFamily="18" charset="2"/>
              </a:rPr>
              <a:t> (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i="1" dirty="0"/>
              <a:t> </a:t>
            </a:r>
            <a:endParaRPr lang="en-US" altLang="zh-CN" i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                           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26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2">
                                            <p:txEl>
                                              <p:charRg st="13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2">
                                            <p:txEl>
                                              <p:char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6262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9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6262">
                                            <p:txEl>
                                              <p:charRg st="93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6262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60FDFA-9D12-4590-801B-72FA6859E65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1861" name="Rectangle 2"/>
          <p:cNvSpPr>
            <a:spLocks noGrp="1"/>
          </p:cNvSpPr>
          <p:nvPr>
            <p:ph idx="1"/>
          </p:nvPr>
        </p:nvSpPr>
        <p:spPr>
          <a:xfrm>
            <a:off x="179388" y="908050"/>
            <a:ext cx="7772400" cy="8382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600" dirty="0"/>
              <a:t> 【</a:t>
            </a:r>
            <a:r>
              <a:rPr lang="zh-CN" altLang="en-US" sz="2600" dirty="0"/>
              <a:t>例</a:t>
            </a:r>
            <a:r>
              <a:rPr lang="en-US" altLang="zh-CN" sz="2600" dirty="0"/>
              <a:t>】 </a:t>
            </a:r>
            <a:r>
              <a:rPr lang="zh-CN" altLang="en-US" sz="2600" dirty="0"/>
              <a:t>将下列公式化成仅含联结词“↑”的公式。 </a:t>
            </a:r>
            <a:endParaRPr lang="zh-CN" altLang="en-US" sz="2600" dirty="0"/>
          </a:p>
        </p:txBody>
      </p:sp>
      <p:graphicFrame>
        <p:nvGraphicFramePr>
          <p:cNvPr id="121862" name="Object 3"/>
          <p:cNvGraphicFramePr>
            <a:graphicFrameLocks noChangeAspect="1"/>
          </p:cNvGraphicFramePr>
          <p:nvPr/>
        </p:nvGraphicFramePr>
        <p:xfrm>
          <a:off x="1908175" y="1484313"/>
          <a:ext cx="23622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951865" imgH="761365" progId="Equation.DSMT4">
                  <p:embed/>
                </p:oleObj>
              </mc:Choice>
              <mc:Fallback>
                <p:oleObj name="" r:id="rId1" imgW="951865" imgH="7613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484313"/>
                        <a:ext cx="2362200" cy="189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" name="日期占位符 6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9E6969-0478-48DF-8214-552BBC81F86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8" name="灯片编号占位符 8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123909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187450" y="1341438"/>
          <a:ext cx="52562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19300" imgH="228600" progId="Equation.3">
                  <p:embed/>
                </p:oleObj>
              </mc:Choice>
              <mc:Fallback>
                <p:oleObj name="" r:id="rId1" imgW="20193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1341438"/>
                        <a:ext cx="5256213" cy="5953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2205038"/>
          <a:ext cx="59769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63800" imgH="482600" progId="Equation.3">
                  <p:embed/>
                </p:oleObj>
              </mc:Choice>
              <mc:Fallback>
                <p:oleObj name="" r:id="rId3" imgW="24638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2205038"/>
                        <a:ext cx="5976938" cy="1096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13"/>
          <p:cNvGraphicFramePr>
            <a:graphicFrameLocks noChangeAspect="1"/>
          </p:cNvGraphicFramePr>
          <p:nvPr>
            <p:ph sz="quarter" idx="4"/>
          </p:nvPr>
        </p:nvGraphicFramePr>
        <p:xfrm>
          <a:off x="1187450" y="3644900"/>
          <a:ext cx="640873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578100" imgH="482600" progId="Equation.3">
                  <p:embed/>
                </p:oleObj>
              </mc:Choice>
              <mc:Fallback>
                <p:oleObj name="" r:id="rId5" imgW="2578100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408738" cy="1198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Text Box 17"/>
          <p:cNvSpPr txBox="1"/>
          <p:nvPr/>
        </p:nvSpPr>
        <p:spPr>
          <a:xfrm>
            <a:off x="565150" y="649288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解：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F03FEA-7471-4DAF-814F-309542B372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6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5957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97286" name="Rectangle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362950" cy="525621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例</a:t>
            </a:r>
            <a:r>
              <a:rPr lang="en-US" altLang="zh-CN" sz="2600" dirty="0"/>
              <a:t>】</a:t>
            </a:r>
            <a:r>
              <a:rPr lang="en-US" altLang="zh-CN" sz="2600" i="1" dirty="0"/>
              <a:t> </a:t>
            </a:r>
            <a:r>
              <a:rPr lang="zh-CN" altLang="en-US" sz="2600" dirty="0"/>
              <a:t>将公式</a:t>
            </a:r>
            <a:r>
              <a:rPr lang="en-US" altLang="zh-CN" sz="2600" i="1" dirty="0"/>
              <a:t>P</a:t>
            </a:r>
            <a:r>
              <a:rPr lang="en-US" altLang="zh-CN" sz="2600" dirty="0"/>
              <a:t>→</a:t>
            </a:r>
            <a:r>
              <a:rPr lang="en-US" altLang="zh-CN" sz="2600" i="1" dirty="0"/>
              <a:t>Q</a:t>
            </a:r>
            <a:r>
              <a:rPr lang="zh-CN" altLang="en-US" sz="2600" dirty="0"/>
              <a:t>化成仅含联结词↑、↓的公式形式。</a:t>
            </a:r>
            <a:endParaRPr lang="zh-CN" altLang="en-US" sz="2600" dirty="0"/>
          </a:p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600" dirty="0"/>
              <a:t>        解 </a:t>
            </a:r>
            <a:r>
              <a:rPr lang="en-US" altLang="zh-CN" sz="2600" dirty="0"/>
              <a:t>: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 </a:t>
            </a:r>
            <a:r>
              <a:rPr lang="en-US" altLang="zh-CN" sz="2600" i="1" dirty="0"/>
              <a:t>P </a:t>
            </a:r>
            <a:r>
              <a:rPr lang="en-US" altLang="zh-CN" sz="2600" dirty="0"/>
              <a:t>∨ Q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     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i="1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(</a:t>
            </a:r>
            <a:r>
              <a:rPr lang="en-US" altLang="zh-CN" sz="2600" i="1" dirty="0"/>
              <a:t>P </a:t>
            </a:r>
            <a:r>
              <a:rPr lang="en-US" altLang="zh-CN" sz="2600" dirty="0"/>
              <a:t>∧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Q)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      </a:t>
            </a:r>
            <a:r>
              <a:rPr lang="en-US" altLang="zh-CN" sz="26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</a:t>
            </a:r>
            <a:r>
              <a:rPr lang="en-US" altLang="zh-CN" sz="2600" i="1" dirty="0"/>
              <a:t>P</a:t>
            </a:r>
            <a:r>
              <a:rPr lang="en-US" altLang="zh-CN" sz="2600" dirty="0"/>
              <a:t>↑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Q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      </a:t>
            </a:r>
            <a:r>
              <a:rPr lang="en-US" altLang="zh-CN" sz="2600" dirty="0"/>
              <a:t> </a:t>
            </a:r>
            <a:r>
              <a:rPr lang="en-US" altLang="zh-CN" sz="2600" i="1" dirty="0"/>
              <a:t>P</a:t>
            </a:r>
            <a:r>
              <a:rPr lang="en-US" altLang="zh-CN" sz="2600" dirty="0"/>
              <a:t>↑(Q↑Q)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P</a:t>
            </a:r>
            <a:r>
              <a:rPr lang="en-US" altLang="zh-CN" sz="2600" dirty="0">
                <a:sym typeface="Symbol" panose="05050102010706020507" pitchFamily="18" charset="2"/>
              </a:rPr>
              <a:t></a:t>
            </a:r>
            <a:r>
              <a:rPr lang="en-US" altLang="zh-CN" sz="2600" dirty="0"/>
              <a:t>Q </a:t>
            </a:r>
            <a:r>
              <a:rPr lang="en-US" altLang="zh-CN" sz="2600" dirty="0">
                <a:sym typeface="Symbol" panose="05050102010706020507" pitchFamily="18" charset="2"/>
              </a:rPr>
              <a:t> 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∨Q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      </a:t>
            </a:r>
            <a:r>
              <a:rPr lang="en-US" altLang="zh-CN" sz="2600" dirty="0">
                <a:sym typeface="Symbol" panose="05050102010706020507" pitchFamily="18" charset="2"/>
              </a:rPr>
              <a:t>  </a:t>
            </a:r>
            <a:r>
              <a:rPr lang="en-US" altLang="zh-CN" sz="2600" i="1" dirty="0"/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∨Q)</a:t>
            </a:r>
            <a:endParaRPr lang="en-US" altLang="zh-CN" sz="2600" i="1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        (</a:t>
            </a:r>
            <a:r>
              <a:rPr lang="en-US" altLang="zh-CN" sz="2600" i="1" dirty="0"/>
              <a:t> </a:t>
            </a:r>
            <a:r>
              <a:rPr lang="en-US" altLang="zh-CN" sz="2600" dirty="0"/>
              <a:t>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∨Q))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                      </a:t>
            </a:r>
            <a:r>
              <a:rPr lang="en-US" altLang="zh-CN" sz="2600" dirty="0">
                <a:sym typeface="Symbol" panose="05050102010706020507" pitchFamily="18" charset="2"/>
              </a:rPr>
              <a:t>  (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↓Q)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       (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↓Q) ↓ </a:t>
            </a:r>
            <a:r>
              <a:rPr lang="en-US" altLang="zh-CN" sz="2600" dirty="0">
                <a:sym typeface="Symbol" panose="05050102010706020507" pitchFamily="18" charset="2"/>
              </a:rPr>
              <a:t>(</a:t>
            </a:r>
            <a:r>
              <a:rPr lang="en-US" altLang="zh-CN" sz="2600" i="1" dirty="0"/>
              <a:t>P</a:t>
            </a:r>
            <a:r>
              <a:rPr lang="en-US" altLang="zh-CN" sz="2600" dirty="0"/>
              <a:t>↓Q) </a:t>
            </a:r>
            <a:endParaRPr lang="en-US" altLang="zh-CN" sz="2600" dirty="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                    ((</a:t>
            </a:r>
            <a:r>
              <a:rPr lang="en-US" altLang="zh-CN" sz="2600" i="1" dirty="0"/>
              <a:t>P</a:t>
            </a:r>
            <a:r>
              <a:rPr lang="en-US" altLang="zh-CN" sz="2600" dirty="0"/>
              <a:t>↓</a:t>
            </a:r>
            <a:r>
              <a:rPr lang="en-US" altLang="zh-CN" sz="2600" i="1" dirty="0"/>
              <a:t>P)</a:t>
            </a:r>
            <a:r>
              <a:rPr lang="en-US" altLang="zh-CN" sz="2600" dirty="0"/>
              <a:t>↓Q)↓</a:t>
            </a:r>
            <a:r>
              <a:rPr lang="en-US" altLang="zh-CN" sz="2600" dirty="0">
                <a:sym typeface="Symbol" panose="05050102010706020507" pitchFamily="18" charset="2"/>
              </a:rPr>
              <a:t>((</a:t>
            </a:r>
            <a:r>
              <a:rPr lang="en-US" altLang="zh-CN" sz="2600" i="1" dirty="0"/>
              <a:t>P</a:t>
            </a:r>
            <a:r>
              <a:rPr lang="en-US" altLang="zh-CN" sz="2600" dirty="0"/>
              <a:t>↓</a:t>
            </a:r>
            <a:r>
              <a:rPr lang="en-US" altLang="zh-CN" sz="2600" i="1" dirty="0"/>
              <a:t>P)</a:t>
            </a:r>
            <a:r>
              <a:rPr lang="en-US" altLang="zh-CN" sz="2600" dirty="0"/>
              <a:t>↓Q)</a:t>
            </a:r>
            <a:endParaRPr lang="en-US" altLang="zh-CN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7286">
                                            <p:txEl>
                                              <p:charRg st="3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6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7286">
                                            <p:txEl>
                                              <p:charRg st="6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9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7286">
                                            <p:txEl>
                                              <p:charRg st="9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12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97286">
                                            <p:txEl>
                                              <p:charRg st="127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97286">
                                            <p:txEl>
                                              <p:charRg st="159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18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97286">
                                            <p:txEl>
                                              <p:charRg st="182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217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97286">
                                            <p:txEl>
                                              <p:charRg st="217" end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254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97286">
                                            <p:txEl>
                                              <p:charRg st="254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28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7286">
                                            <p:txEl>
                                              <p:charRg st="287" end="3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>
                                            <p:txEl>
                                              <p:charRg st="328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7286">
                                            <p:txEl>
                                              <p:charRg st="328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9BD7B9-BD22-44B5-8CF2-A5C067FD24E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80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28006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1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前面我们一共介绍了五个基本联结词和四个其他联结词，并用它们构成了一些命题公式，且看到了有些公式书写形式尽管不同，但实际上是等值的。因此我们不禁要问：</a:t>
            </a:r>
            <a:endParaRPr lang="zh-CN" altLang="en-US" dirty="0"/>
          </a:p>
        </p:txBody>
      </p:sp>
      <p:sp>
        <p:nvSpPr>
          <p:cNvPr id="652292" name="Rectangle 4"/>
          <p:cNvSpPr/>
          <p:nvPr/>
        </p:nvSpPr>
        <p:spPr>
          <a:xfrm>
            <a:off x="1403350" y="3789363"/>
            <a:ext cx="7200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(1) n</a:t>
            </a:r>
            <a:r>
              <a:rPr lang="zh-CN" altLang="en-US" sz="2800" dirty="0">
                <a:solidFill>
                  <a:srgbClr val="FF0000"/>
                </a:solidFill>
              </a:rPr>
              <a:t>个命题变元，总共有多少个命题公式？</a:t>
            </a:r>
            <a:r>
              <a:rPr lang="zh-CN" altLang="en-US" sz="2800" dirty="0"/>
              <a:t>         </a:t>
            </a:r>
            <a:endParaRPr lang="zh-CN" altLang="en-US" sz="2800" dirty="0"/>
          </a:p>
        </p:txBody>
      </p:sp>
      <p:sp>
        <p:nvSpPr>
          <p:cNvPr id="652293" name="Rectangle 5"/>
          <p:cNvSpPr/>
          <p:nvPr/>
        </p:nvSpPr>
        <p:spPr>
          <a:xfrm>
            <a:off x="1476375" y="4508500"/>
            <a:ext cx="6962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(2) n</a:t>
            </a:r>
            <a:r>
              <a:rPr lang="zh-CN" altLang="en-US" sz="2800" dirty="0">
                <a:solidFill>
                  <a:srgbClr val="FF0000"/>
                </a:solidFill>
              </a:rPr>
              <a:t>个命题变元，总共需要多少个联结词？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/>
      <p:bldP spid="65229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" name="日期占位符 5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4875D9-F593-45F9-A781-7C668DDBEC3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2" name="灯片编号占位符 7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0053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620713"/>
            <a:ext cx="8002587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以含有两个变元的命题公式为例：共有</a:t>
            </a:r>
            <a:r>
              <a:rPr lang="en-US" altLang="zh-CN" sz="2600" dirty="0"/>
              <a:t>2</a:t>
            </a:r>
            <a:r>
              <a:rPr lang="en-US" altLang="zh-CN" sz="2600" baseline="30000" dirty="0"/>
              <a:t>2</a:t>
            </a:r>
            <a:r>
              <a:rPr lang="zh-CN" altLang="en-US" sz="2600" dirty="0"/>
              <a:t>种不同的真值指派，而其中的任意一种真值指派会导致某命题公式的真值为</a:t>
            </a:r>
            <a:r>
              <a:rPr lang="en-US" altLang="zh-CN" sz="2600" dirty="0"/>
              <a:t>T</a:t>
            </a:r>
            <a:r>
              <a:rPr lang="zh-CN" altLang="en-US" sz="2600" dirty="0"/>
              <a:t>或为</a:t>
            </a:r>
            <a:r>
              <a:rPr lang="en-US" altLang="zh-CN" sz="2600" dirty="0"/>
              <a:t>F</a:t>
            </a:r>
            <a:r>
              <a:rPr lang="zh-CN" altLang="en-US" sz="2600" dirty="0"/>
              <a:t>，所以，同一组真值指派下，真值不同</a:t>
            </a:r>
            <a:r>
              <a:rPr lang="en-US" altLang="zh-CN" sz="2600" dirty="0"/>
              <a:t>(</a:t>
            </a:r>
            <a:r>
              <a:rPr lang="zh-CN" altLang="en-US" sz="2600" dirty="0"/>
              <a:t>不等价</a:t>
            </a:r>
            <a:r>
              <a:rPr lang="en-US" altLang="zh-CN" sz="2600" dirty="0"/>
              <a:t>)</a:t>
            </a:r>
            <a:r>
              <a:rPr lang="zh-CN" altLang="en-US" sz="2600" dirty="0"/>
              <a:t>的命题公式共有       种。</a:t>
            </a: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endParaRPr lang="en-US" altLang="zh-CN" sz="2600" dirty="0"/>
          </a:p>
          <a:p>
            <a:pPr eaLnBrk="1" hangingPunct="1">
              <a:lnSpc>
                <a:spcPct val="12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2600" dirty="0"/>
              <a:t>所以，含有</a:t>
            </a:r>
            <a:r>
              <a:rPr lang="en-US" altLang="zh-CN" sz="2600" dirty="0"/>
              <a:t>n</a:t>
            </a:r>
            <a:r>
              <a:rPr lang="zh-CN" altLang="en-US" sz="2600" dirty="0"/>
              <a:t>个变元的不等价命题公式共有         种。</a:t>
            </a:r>
            <a:endParaRPr lang="en-US" altLang="zh-CN" sz="2600" dirty="0"/>
          </a:p>
        </p:txBody>
      </p:sp>
      <p:graphicFrame>
        <p:nvGraphicFramePr>
          <p:cNvPr id="13005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724525" y="1989138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15900" imgH="215900" progId="Equation.DSMT4">
                  <p:embed/>
                </p:oleObj>
              </mc:Choice>
              <mc:Fallback>
                <p:oleObj name="" r:id="rId1" imgW="215900" imgH="215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724525" y="1989138"/>
                        <a:ext cx="647700" cy="64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47813" y="2798763"/>
          <a:ext cx="3671888" cy="2286000"/>
        </p:xfrm>
        <a:graphic>
          <a:graphicData uri="http://schemas.openxmlformats.org/drawingml/2006/table">
            <a:tbl>
              <a:tblPr/>
              <a:tblGrid>
                <a:gridCol w="1836576"/>
                <a:gridCol w="1835311"/>
              </a:tblGrid>
              <a:tr h="28803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命题公式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       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T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7" marR="914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075" name="对象 9"/>
          <p:cNvGraphicFramePr>
            <a:graphicFrameLocks noChangeAspect="1"/>
          </p:cNvGraphicFramePr>
          <p:nvPr/>
        </p:nvGraphicFramePr>
        <p:xfrm>
          <a:off x="7092950" y="5157788"/>
          <a:ext cx="7921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15900" imgH="215900" progId="Equation.3">
                  <p:embed/>
                </p:oleObj>
              </mc:Choice>
              <mc:Fallback>
                <p:oleObj name="" r:id="rId3" imgW="2159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2950" y="5157788"/>
                        <a:ext cx="792163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638FBA-A70B-4EFD-818F-B588CE98DC7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1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658435" name="Group 3"/>
          <p:cNvGraphicFramePr>
            <a:graphicFrameLocks noGrp="1"/>
          </p:cNvGraphicFramePr>
          <p:nvPr>
            <p:ph idx="1"/>
          </p:nvPr>
        </p:nvGraphicFramePr>
        <p:xfrm>
          <a:off x="357188" y="714375"/>
          <a:ext cx="8501063" cy="5073650"/>
        </p:xfrm>
        <a:graphic>
          <a:graphicData uri="http://schemas.openxmlformats.org/drawingml/2006/table">
            <a:tbl>
              <a:tblPr/>
              <a:tblGrid>
                <a:gridCol w="1065212"/>
                <a:gridCol w="501650"/>
                <a:gridCol w="503238"/>
                <a:gridCol w="498475"/>
                <a:gridCol w="503237"/>
                <a:gridCol w="509588"/>
                <a:gridCol w="492125"/>
                <a:gridCol w="1106487"/>
                <a:gridCol w="1104900"/>
                <a:gridCol w="1106488"/>
                <a:gridCol w="1109662"/>
              </a:tblGrid>
              <a:tr h="5064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32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23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的联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永假式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永真式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6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5AC35-25C2-45E0-B709-F5A4D3A8577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命题知识点</a:t>
            </a:r>
            <a:endParaRPr lang="zh-CN" altLang="en-US" sz="3800" dirty="0"/>
          </a:p>
        </p:txBody>
      </p:sp>
      <p:sp>
        <p:nvSpPr>
          <p:cNvPr id="12294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hlinkClick r:id="" action="ppaction://noaction"/>
              </a:rPr>
              <a:t>命题的概念</a:t>
            </a:r>
            <a:endParaRPr lang="zh-CN" altLang="en-US" dirty="0"/>
          </a:p>
          <a:p>
            <a:pPr eaLnBrk="1" hangingPunct="1"/>
            <a:r>
              <a:rPr lang="zh-CN" altLang="en-US" dirty="0">
                <a:hlinkClick r:id="" action="ppaction://noaction"/>
              </a:rPr>
              <a:t>命题的判断</a:t>
            </a:r>
            <a:endParaRPr lang="zh-CN" altLang="en-US" dirty="0"/>
          </a:p>
          <a:p>
            <a:pPr eaLnBrk="1" hangingPunct="1"/>
            <a:r>
              <a:rPr lang="zh-CN" altLang="en-US" dirty="0">
                <a:hlinkClick r:id="" action="ppaction://noaction"/>
              </a:rPr>
              <a:t>命题的真值</a:t>
            </a:r>
            <a:endParaRPr lang="zh-CN" altLang="en-US" dirty="0"/>
          </a:p>
          <a:p>
            <a:pPr eaLnBrk="1" hangingPunct="1"/>
            <a:r>
              <a:rPr lang="zh-CN" altLang="en-US" dirty="0">
                <a:hlinkClick r:id="" action="ppaction://noaction"/>
              </a:rPr>
              <a:t>原子命题和复合命题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64C0CF-5CF2-4E63-B4BB-F4926B75FE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1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graphicFrame>
        <p:nvGraphicFramePr>
          <p:cNvPr id="660483" name="Group 3"/>
          <p:cNvGraphicFramePr>
            <a:graphicFrameLocks noGrp="1"/>
          </p:cNvGraphicFramePr>
          <p:nvPr>
            <p:ph idx="1"/>
          </p:nvPr>
        </p:nvGraphicFramePr>
        <p:xfrm>
          <a:off x="500063" y="1000125"/>
          <a:ext cx="8229600" cy="4530725"/>
        </p:xfrm>
        <a:graphic>
          <a:graphicData uri="http://schemas.openxmlformats.org/drawingml/2006/table">
            <a:tbl>
              <a:tblPr/>
              <a:tblGrid>
                <a:gridCol w="1174750"/>
                <a:gridCol w="1173162"/>
                <a:gridCol w="1177925"/>
                <a:gridCol w="1174750"/>
                <a:gridCol w="1177925"/>
                <a:gridCol w="1173163"/>
                <a:gridCol w="1177925"/>
              </a:tblGrid>
              <a:tr h="6143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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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75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 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44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的联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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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E400BC-AD99-4A3E-9110-B67CF89E7C3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61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0240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从列表可知，除命题常元</a:t>
            </a:r>
            <a:r>
              <a:rPr lang="en-US" altLang="zh-CN" i="1" dirty="0"/>
              <a:t>F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zh-CN" altLang="en-US" dirty="0"/>
              <a:t>及命题变元本身外，命题联结词一共有</a:t>
            </a:r>
            <a:r>
              <a:rPr lang="en-US" altLang="zh-CN" dirty="0"/>
              <a:t>9</a:t>
            </a:r>
            <a:r>
              <a:rPr lang="zh-CN" altLang="en-US" dirty="0"/>
              <a:t>个就够了。</a:t>
            </a:r>
            <a:endParaRPr lang="en-US" altLang="zh-CN" dirty="0"/>
          </a:p>
          <a:p>
            <a:pPr eaLnBrk="1" hangingPunct="1"/>
            <a:r>
              <a:rPr lang="zh-CN" altLang="en-US" sz="3200" dirty="0"/>
              <a:t>能不能再少一点儿呢？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若能少，表明有些联结词的逻辑功能可由其他联结词替代。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>
                                            <p:txEl>
                                              <p:charRg st="38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charRg st="4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6">
                                            <p:txEl>
                                              <p:charRg st="4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1EACD8-0E24-422E-A448-EFBF2958F2F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82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38246" name="Rectangle 3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02175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3200" dirty="0"/>
              <a:t>因为：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algn="just" eaLnBrk="1" hangingPunct="1"/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algn="just" eaLnBrk="1" hangingPunct="1"/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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algn="just" eaLnBrk="1" hangingPunct="1"/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algn="just" eaLnBrk="1" hangingPunct="1"/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algn="just" eaLnBrk="1" hangingPunct="1">
              <a:buNone/>
            </a:pPr>
            <a:r>
              <a:rPr lang="zh-CN" altLang="en-US" sz="3200" dirty="0"/>
              <a:t>可见，扩充的</a:t>
            </a:r>
            <a:r>
              <a:rPr lang="en-US" altLang="zh-CN" sz="3200" dirty="0"/>
              <a:t>4</a:t>
            </a:r>
            <a:r>
              <a:rPr lang="zh-CN" altLang="en-US" sz="3200" dirty="0"/>
              <a:t>个联结词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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zh-CN" altLang="en-US" sz="3200" dirty="0"/>
              <a:t>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3200" dirty="0"/>
              <a:t>能由原有</a:t>
            </a:r>
            <a:r>
              <a:rPr lang="en-US" altLang="zh-CN" sz="3200" dirty="0"/>
              <a:t>5</a:t>
            </a:r>
            <a:r>
              <a:rPr lang="zh-CN" altLang="en-US" sz="3200" dirty="0"/>
              <a:t>个联结词分别替代之。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600" dirty="0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C2105-E0CC-48B4-94AE-72947A8DF32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02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04454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736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又由命题定理：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i="1" dirty="0"/>
              <a:t>P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i="1" dirty="0"/>
              <a:t>Q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3200" i="1" dirty="0"/>
              <a:t>P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i="1" dirty="0"/>
              <a:t>Q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/>
              <a:t>(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P 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i="1" dirty="0"/>
              <a:t>Q</a:t>
            </a:r>
            <a:r>
              <a:rPr lang="en-US" altLang="zh-CN" sz="3200" dirty="0"/>
              <a:t>)</a:t>
            </a:r>
            <a:r>
              <a:rPr lang="zh-CN" altLang="en-US" sz="3200" dirty="0"/>
              <a:t>  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   可知，原有</a:t>
            </a:r>
            <a:r>
              <a:rPr lang="en-US" altLang="zh-CN" sz="3200" dirty="0"/>
              <a:t>5</a:t>
            </a:r>
            <a:r>
              <a:rPr lang="zh-CN" altLang="en-US" sz="3200" dirty="0"/>
              <a:t>个联结词</a:t>
            </a:r>
            <a:r>
              <a:rPr lang="zh-CN" altLang="en-US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3200" dirty="0"/>
              <a:t>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zh-CN" altLang="en-US" sz="3200" dirty="0"/>
              <a:t>又能由联结词组</a:t>
            </a:r>
            <a:r>
              <a:rPr lang="en-US" altLang="zh-CN" sz="3200" dirty="0"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宋体" panose="02010600030101010101" pitchFamily="2" charset="-122"/>
              </a:rPr>
              <a:t>}</a:t>
            </a:r>
            <a:r>
              <a:rPr lang="zh-CN" altLang="en-US" sz="3200" dirty="0"/>
              <a:t>或</a:t>
            </a:r>
            <a:r>
              <a:rPr lang="en-US" altLang="zh-CN" sz="3200" dirty="0"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宋体" panose="02010600030101010101" pitchFamily="2" charset="-122"/>
              </a:rPr>
              <a:t>}</a:t>
            </a:r>
            <a:r>
              <a:rPr lang="zh-CN" altLang="en-US" sz="3200" dirty="0"/>
              <a:t>取代。那么，联结词数量的底限是？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最小全功能联结词集</a:t>
            </a:r>
            <a:r>
              <a:rPr lang="en-US" altLang="zh-CN" sz="3200" dirty="0"/>
              <a:t>(</a:t>
            </a:r>
            <a:r>
              <a:rPr lang="zh-CN" altLang="en-US" sz="3200" dirty="0"/>
              <a:t>联结词功能完全组</a:t>
            </a:r>
            <a:r>
              <a:rPr lang="en-US" altLang="zh-CN" sz="3200" dirty="0"/>
              <a:t>)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7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4">
                                            <p:txEl>
                                              <p:charRg st="7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4">
                                            <p:txEl>
                                              <p:charRg st="130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C7EFEF-BAB4-4D5E-B1B9-AB27087B82D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2341" name="Rectangle 2"/>
          <p:cNvSpPr>
            <a:spLocks noGrp="1"/>
          </p:cNvSpPr>
          <p:nvPr>
            <p:ph idx="1"/>
          </p:nvPr>
        </p:nvSpPr>
        <p:spPr>
          <a:xfrm>
            <a:off x="395288" y="836613"/>
            <a:ext cx="7772400" cy="14478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600" dirty="0"/>
              <a:t>   【</a:t>
            </a:r>
            <a:r>
              <a:rPr lang="zh-CN" altLang="en-US" sz="2600" dirty="0"/>
              <a:t>例</a:t>
            </a:r>
            <a:r>
              <a:rPr lang="en-US" altLang="zh-CN" sz="2600" dirty="0"/>
              <a:t>】</a:t>
            </a:r>
            <a:r>
              <a:rPr lang="en-US" altLang="zh-CN" sz="2600" i="1" dirty="0"/>
              <a:t> </a:t>
            </a:r>
            <a:r>
              <a:rPr lang="zh-CN" altLang="en-US" sz="2600" dirty="0"/>
              <a:t>将公式</a:t>
            </a:r>
            <a:r>
              <a:rPr lang="en-US" altLang="zh-CN" sz="2600" i="1" dirty="0"/>
              <a:t>p</a:t>
            </a:r>
            <a:r>
              <a:rPr lang="en-US" altLang="zh-CN" sz="2600" dirty="0"/>
              <a:t>∧(</a:t>
            </a:r>
            <a:r>
              <a:rPr lang="en-US" altLang="zh-CN" sz="2600" i="1" dirty="0"/>
              <a:t>q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600" i="1" dirty="0"/>
              <a:t>r</a:t>
            </a:r>
            <a:r>
              <a:rPr lang="en-US" altLang="zh-CN" sz="2600" dirty="0"/>
              <a:t>)</a:t>
            </a:r>
            <a:r>
              <a:rPr lang="zh-CN" altLang="en-US" sz="2600" dirty="0"/>
              <a:t>化成仅含联结词</a:t>
            </a:r>
            <a:r>
              <a:rPr lang="zh-CN" altLang="en-US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、∧的公式形式。 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    </a:t>
            </a:r>
            <a:r>
              <a:rPr lang="zh-CN" altLang="en-US" sz="2600" dirty="0">
                <a:solidFill>
                  <a:srgbClr val="0033CC"/>
                </a:solidFill>
              </a:rPr>
              <a:t>注意：倒数第二行第一个括号外少了一个</a:t>
            </a:r>
            <a:r>
              <a:rPr lang="zh-CN" altLang="en-US" sz="2600" dirty="0">
                <a:solidFill>
                  <a:srgbClr val="00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2600" dirty="0">
                <a:solidFill>
                  <a:srgbClr val="0033CC"/>
                </a:solidFill>
                <a:sym typeface="Symbol" panose="05050102010706020507" pitchFamily="18" charset="2"/>
              </a:rPr>
              <a:t>”</a:t>
            </a:r>
            <a:r>
              <a:rPr lang="zh-CN" altLang="en-US" sz="2600" dirty="0">
                <a:sym typeface="Symbol" panose="05050102010706020507" pitchFamily="18" charset="2"/>
              </a:rPr>
              <a:t>。</a:t>
            </a:r>
            <a:endParaRPr lang="zh-CN" altLang="en-US" sz="2600" dirty="0"/>
          </a:p>
        </p:txBody>
      </p:sp>
      <p:graphicFrame>
        <p:nvGraphicFramePr>
          <p:cNvPr id="142342" name="Object 5"/>
          <p:cNvGraphicFramePr>
            <a:graphicFrameLocks noChangeAspect="1"/>
          </p:cNvGraphicFramePr>
          <p:nvPr/>
        </p:nvGraphicFramePr>
        <p:xfrm>
          <a:off x="611188" y="2565400"/>
          <a:ext cx="49530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171700" imgH="1117600" progId="Equation.DSMT4">
                  <p:embed/>
                </p:oleObj>
              </mc:Choice>
              <mc:Fallback>
                <p:oleObj name="" r:id="rId1" imgW="2171700" imgH="1117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565400"/>
                        <a:ext cx="4953000" cy="254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Text Box 6"/>
          <p:cNvSpPr txBox="1"/>
          <p:nvPr/>
        </p:nvSpPr>
        <p:spPr>
          <a:xfrm>
            <a:off x="5724525" y="3068638"/>
            <a:ext cx="3111500" cy="210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等价等值式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等价等值式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德</a:t>
            </a:r>
            <a:r>
              <a:rPr lang="en-US" altLang="zh-CN" sz="2400" dirty="0">
                <a:latin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</a:rPr>
              <a:t>摩根律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双重否定律</a:t>
            </a:r>
            <a:r>
              <a:rPr lang="en-US" altLang="zh-CN" sz="2400" dirty="0">
                <a:latin typeface="Times New Roman" panose="02020603050405020304" pitchFamily="18" charset="0"/>
              </a:rPr>
              <a:t>)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3080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/>
              <a:t>我们已知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是一个全功能联结词集合。</a:t>
            </a:r>
            <a:endParaRPr lang="en-US" altLang="zh-CN" sz="2800" dirty="0"/>
          </a:p>
          <a:p>
            <a:r>
              <a:rPr lang="zh-CN" altLang="en-US" sz="2800" dirty="0"/>
              <a:t>由于“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zh-CN" altLang="en-US" sz="2800" dirty="0"/>
              <a:t>”和“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zh-CN" altLang="en-US" sz="2800" dirty="0"/>
              <a:t>”可以相互替换，所以任何一个合式公式都可以由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组成的命题公式所替代。</a:t>
            </a:r>
            <a:endParaRPr lang="en-US" altLang="zh-CN" sz="2800" dirty="0"/>
          </a:p>
          <a:p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或者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也都是全功能联结词集合。</a:t>
            </a:r>
            <a:endParaRPr lang="en-US" altLang="zh-CN" sz="2800" dirty="0"/>
          </a:p>
          <a:p>
            <a:r>
              <a:rPr lang="zh-CN" altLang="en-US" sz="2800" dirty="0"/>
              <a:t>注意，这两个联结词集合组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不能再归为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或者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。所以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{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</a:t>
            </a:r>
            <a:r>
              <a:rPr lang="en-US" altLang="zh-CN" sz="2800" dirty="0"/>
              <a:t>}</a:t>
            </a:r>
            <a:r>
              <a:rPr lang="zh-CN" altLang="en-US" sz="2800" dirty="0"/>
              <a:t>是两个最小全功能联结词集合。</a:t>
            </a:r>
            <a:endParaRPr lang="zh-CN" altLang="en-US" sz="28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3B6D96-8E33-43BB-8C36-E27E362C12A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8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091A0D-B8E7-4676-93B5-583B0201CD7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541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endParaRPr lang="zh-CN" altLang="zh-CN" dirty="0"/>
          </a:p>
        </p:txBody>
      </p:sp>
      <p:sp>
        <p:nvSpPr>
          <p:cNvPr id="163846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可以证明，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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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最小全功能联结词集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都不是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全功能联结词集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但为了表示方便，仍经常使用联结词集合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{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}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91D591-8226-4C54-9471-3ABB0D87CB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46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7461" name="Rectangle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84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1.1 </a:t>
            </a:r>
            <a:r>
              <a:rPr lang="zh-CN" altLang="en-US" dirty="0">
                <a:hlinkClick r:id="" action="ppaction://noaction"/>
              </a:rPr>
              <a:t>命题及其表示法</a:t>
            </a:r>
            <a:endParaRPr lang="zh-CN" altLang="en-US" dirty="0"/>
          </a:p>
          <a:p>
            <a:pPr eaLnBrk="1" hangingPunct="1"/>
            <a:r>
              <a:rPr lang="en-US" altLang="zh-CN" dirty="0"/>
              <a:t>1.2 </a:t>
            </a:r>
            <a:r>
              <a:rPr lang="zh-CN" altLang="en-US" dirty="0">
                <a:hlinkClick r:id="" action="ppaction://noaction"/>
              </a:rPr>
              <a:t>联结词</a:t>
            </a:r>
            <a:endParaRPr lang="zh-CN" altLang="en-US" dirty="0"/>
          </a:p>
          <a:p>
            <a:pPr eaLnBrk="1" hangingPunct="1"/>
            <a:r>
              <a:rPr lang="en-US" altLang="zh-CN" dirty="0"/>
              <a:t>1.3 </a:t>
            </a:r>
            <a:r>
              <a:rPr lang="zh-CN" altLang="en-US" dirty="0">
                <a:hlinkClick r:id="" action="ppaction://noaction"/>
              </a:rPr>
              <a:t>命题公式与翻译</a:t>
            </a:r>
            <a:endParaRPr lang="zh-CN" altLang="en-US" dirty="0"/>
          </a:p>
          <a:p>
            <a:pPr eaLnBrk="1" hangingPunct="1"/>
            <a:r>
              <a:rPr lang="en-US" altLang="zh-CN" dirty="0"/>
              <a:t>1.4 </a:t>
            </a:r>
            <a:r>
              <a:rPr lang="zh-CN" altLang="en-US" dirty="0">
                <a:hlinkClick r:id="" action="ppaction://noaction"/>
              </a:rPr>
              <a:t>真值表与等价公式</a:t>
            </a:r>
            <a:endParaRPr lang="zh-CN" altLang="en-US" dirty="0"/>
          </a:p>
          <a:p>
            <a:pPr eaLnBrk="1" hangingPunct="1"/>
            <a:r>
              <a:rPr lang="en-US" altLang="zh-CN" dirty="0"/>
              <a:t>1.5 </a:t>
            </a:r>
            <a:r>
              <a:rPr lang="zh-CN" altLang="en-US" dirty="0"/>
              <a:t>重言式与蕴涵式</a:t>
            </a:r>
            <a:endParaRPr lang="zh-CN" altLang="en-US" dirty="0"/>
          </a:p>
          <a:p>
            <a:pPr eaLnBrk="1" hangingPunct="1"/>
            <a:r>
              <a:rPr lang="en-US" altLang="zh-CN" dirty="0"/>
              <a:t>1.6 </a:t>
            </a:r>
            <a:r>
              <a:rPr lang="zh-CN" altLang="en-US" dirty="0"/>
              <a:t>其他联结词</a:t>
            </a:r>
            <a:endParaRPr lang="zh-CN" altLang="en-US" dirty="0"/>
          </a:p>
          <a:p>
            <a:pPr eaLnBrk="1" hangingPunct="1"/>
            <a:r>
              <a:rPr lang="en-US" altLang="zh-CN" dirty="0"/>
              <a:t>1.7 </a:t>
            </a:r>
            <a:r>
              <a:rPr lang="zh-CN" altLang="en-US" dirty="0"/>
              <a:t>对偶与范式</a:t>
            </a:r>
            <a:endParaRPr lang="zh-CN" altLang="en-US" dirty="0"/>
          </a:p>
          <a:p>
            <a:pPr eaLnBrk="1" hangingPunct="1"/>
            <a:r>
              <a:rPr lang="en-US" altLang="zh-CN" dirty="0"/>
              <a:t>1.8 </a:t>
            </a:r>
            <a:r>
              <a:rPr lang="zh-CN" altLang="en-US" dirty="0"/>
              <a:t>推理理论</a:t>
            </a:r>
            <a:endParaRPr lang="zh-CN" altLang="en-US" dirty="0"/>
          </a:p>
        </p:txBody>
      </p:sp>
      <p:sp>
        <p:nvSpPr>
          <p:cNvPr id="147462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32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命题逻辑知识结构</a:t>
            </a:r>
            <a:endParaRPr lang="zh-CN" altLang="en-US" sz="3800" dirty="0"/>
          </a:p>
        </p:txBody>
      </p:sp>
      <p:sp>
        <p:nvSpPr>
          <p:cNvPr id="147463" name="AutoShape 4">
            <a:hlinkClick r:id="" action="ppaction://hlinkshowjump?jump=previousslide"/>
          </p:cNvPr>
          <p:cNvSpPr/>
          <p:nvPr/>
        </p:nvSpPr>
        <p:spPr>
          <a:xfrm>
            <a:off x="7791450" y="6308725"/>
            <a:ext cx="360363" cy="360363"/>
          </a:xfrm>
          <a:prstGeom prst="actionButtonBackPrevious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64" name="AutoShape 5"/>
          <p:cNvSpPr/>
          <p:nvPr/>
        </p:nvSpPr>
        <p:spPr>
          <a:xfrm>
            <a:off x="5580063" y="1268413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65" name="Text Box 6"/>
          <p:cNvSpPr txBox="1"/>
          <p:nvPr/>
        </p:nvSpPr>
        <p:spPr>
          <a:xfrm>
            <a:off x="6372225" y="1052513"/>
            <a:ext cx="1728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第一次课</a:t>
            </a:r>
            <a:endParaRPr lang="zh-CN" altLang="en-US" sz="2800" dirty="0"/>
          </a:p>
        </p:txBody>
      </p:sp>
      <p:sp>
        <p:nvSpPr>
          <p:cNvPr id="147466" name="AutoShape 7"/>
          <p:cNvSpPr/>
          <p:nvPr/>
        </p:nvSpPr>
        <p:spPr>
          <a:xfrm>
            <a:off x="5364163" y="1700213"/>
            <a:ext cx="142875" cy="649287"/>
          </a:xfrm>
          <a:prstGeom prst="rightBrace">
            <a:avLst>
              <a:gd name="adj1" fmla="val 3787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67" name="AutoShape 8"/>
          <p:cNvSpPr/>
          <p:nvPr/>
        </p:nvSpPr>
        <p:spPr>
          <a:xfrm>
            <a:off x="5580063" y="1916113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68" name="Text Box 9"/>
          <p:cNvSpPr txBox="1"/>
          <p:nvPr/>
        </p:nvSpPr>
        <p:spPr>
          <a:xfrm>
            <a:off x="6372225" y="1700213"/>
            <a:ext cx="1728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第二次课</a:t>
            </a:r>
            <a:endParaRPr lang="zh-CN" altLang="en-US" sz="2800" dirty="0"/>
          </a:p>
        </p:txBody>
      </p:sp>
      <p:sp>
        <p:nvSpPr>
          <p:cNvPr id="147469" name="AutoShape 10"/>
          <p:cNvSpPr/>
          <p:nvPr/>
        </p:nvSpPr>
        <p:spPr>
          <a:xfrm>
            <a:off x="5364163" y="2781300"/>
            <a:ext cx="144462" cy="1152525"/>
          </a:xfrm>
          <a:prstGeom prst="rightBrace">
            <a:avLst>
              <a:gd name="adj1" fmla="val 66483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70" name="AutoShape 11"/>
          <p:cNvSpPr/>
          <p:nvPr/>
        </p:nvSpPr>
        <p:spPr>
          <a:xfrm>
            <a:off x="5580063" y="3213100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71" name="Text Box 12"/>
          <p:cNvSpPr txBox="1"/>
          <p:nvPr/>
        </p:nvSpPr>
        <p:spPr>
          <a:xfrm>
            <a:off x="6372225" y="3068638"/>
            <a:ext cx="1728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第三次课</a:t>
            </a:r>
            <a:endParaRPr lang="zh-CN" altLang="en-US" sz="2800" dirty="0"/>
          </a:p>
        </p:txBody>
      </p:sp>
      <p:sp>
        <p:nvSpPr>
          <p:cNvPr id="147472" name="AutoShape 13"/>
          <p:cNvSpPr/>
          <p:nvPr/>
        </p:nvSpPr>
        <p:spPr>
          <a:xfrm>
            <a:off x="5651500" y="4508500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73" name="Text Box 14"/>
          <p:cNvSpPr txBox="1"/>
          <p:nvPr/>
        </p:nvSpPr>
        <p:spPr>
          <a:xfrm>
            <a:off x="6443663" y="4292600"/>
            <a:ext cx="1728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第四次课</a:t>
            </a:r>
            <a:endParaRPr lang="zh-CN" altLang="en-US" sz="2800" dirty="0"/>
          </a:p>
        </p:txBody>
      </p:sp>
      <p:sp>
        <p:nvSpPr>
          <p:cNvPr id="147474" name="AutoShape 15"/>
          <p:cNvSpPr/>
          <p:nvPr/>
        </p:nvSpPr>
        <p:spPr>
          <a:xfrm>
            <a:off x="5651500" y="4508500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75" name="AutoShape 16"/>
          <p:cNvSpPr/>
          <p:nvPr/>
        </p:nvSpPr>
        <p:spPr>
          <a:xfrm>
            <a:off x="5651500" y="5084763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  <p:sp>
        <p:nvSpPr>
          <p:cNvPr id="147476" name="Text Box 17"/>
          <p:cNvSpPr txBox="1"/>
          <p:nvPr/>
        </p:nvSpPr>
        <p:spPr>
          <a:xfrm>
            <a:off x="6443663" y="4868863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第五次课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B92688-6C90-422B-8FAD-8276240AD3D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48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4848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5300" dirty="0">
                <a:solidFill>
                  <a:schemeClr val="accent1"/>
                </a:solidFill>
              </a:rPr>
              <a:t>对偶和范式知识点</a:t>
            </a:r>
            <a:endParaRPr lang="zh-CN" altLang="en-US" sz="5300" dirty="0">
              <a:solidFill>
                <a:schemeClr val="accent1"/>
              </a:solidFill>
            </a:endParaRPr>
          </a:p>
        </p:txBody>
      </p:sp>
      <p:sp>
        <p:nvSpPr>
          <p:cNvPr id="148486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7961312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对偶</a:t>
            </a:r>
            <a:endParaRPr lang="zh-CN" altLang="en-US" sz="3200" dirty="0"/>
          </a:p>
          <a:p>
            <a:pPr eaLnBrk="1" hangingPunct="1"/>
            <a:r>
              <a:rPr lang="zh-CN" altLang="en-US" sz="3200" dirty="0"/>
              <a:t>析取范式与合取范式的概念和求取</a:t>
            </a:r>
            <a:endParaRPr lang="zh-CN" altLang="en-US" sz="3200" dirty="0"/>
          </a:p>
          <a:p>
            <a:pPr eaLnBrk="1" hangingPunct="1"/>
            <a:r>
              <a:rPr lang="zh-CN" altLang="en-US" sz="3200" dirty="0"/>
              <a:t>主析取范式与合取范式的概念和求取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r>
              <a:rPr lang="zh-CN" altLang="en-US" b="1" dirty="0"/>
              <a:t>对偶式</a:t>
            </a:r>
            <a:endParaRPr lang="zh-CN" altLang="en-US" b="1" dirty="0"/>
          </a:p>
        </p:txBody>
      </p:sp>
      <p:sp>
        <p:nvSpPr>
          <p:cNvPr id="149507" name="Rectangle 3"/>
          <p:cNvSpPr>
            <a:spLocks noGrp="1"/>
          </p:cNvSpPr>
          <p:nvPr>
            <p:ph idx="1"/>
          </p:nvPr>
        </p:nvSpPr>
        <p:spPr>
          <a:xfrm>
            <a:off x="250825" y="1125538"/>
            <a:ext cx="8713788" cy="2232025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3300" b="1" dirty="0"/>
              <a:t>定义：</a:t>
            </a:r>
            <a:r>
              <a:rPr lang="zh-CN" altLang="en-US" sz="3300" dirty="0"/>
              <a:t>在给定的命题公式中，将联结词∨换成∧，将∧换成∨，若有</a:t>
            </a:r>
            <a:r>
              <a:rPr lang="en-US" altLang="zh-CN" sz="3300" dirty="0"/>
              <a:t>F </a:t>
            </a:r>
            <a:r>
              <a:rPr lang="zh-CN" altLang="en-US" sz="3300" dirty="0"/>
              <a:t>和 </a:t>
            </a:r>
            <a:r>
              <a:rPr lang="en-US" altLang="zh-CN" sz="3300" dirty="0"/>
              <a:t>T </a:t>
            </a:r>
            <a:r>
              <a:rPr lang="zh-CN" altLang="en-US" sz="3300" dirty="0"/>
              <a:t>亦相互取代，所得公式</a:t>
            </a:r>
            <a:r>
              <a:rPr lang="en-US" altLang="zh-CN" sz="3300" dirty="0"/>
              <a:t>A* </a:t>
            </a:r>
            <a:r>
              <a:rPr lang="zh-CN" altLang="en-US" sz="3300" dirty="0"/>
              <a:t>称为</a:t>
            </a:r>
            <a:r>
              <a:rPr lang="en-US" altLang="zh-CN" sz="3300" dirty="0"/>
              <a:t>A</a:t>
            </a:r>
            <a:r>
              <a:rPr lang="zh-CN" altLang="en-US" sz="3300" dirty="0"/>
              <a:t>的对偶式。</a:t>
            </a:r>
            <a:br>
              <a:rPr lang="zh-CN" altLang="en-US" sz="3300" dirty="0"/>
            </a:br>
            <a:r>
              <a:rPr lang="zh-CN" altLang="en-US" sz="3300" dirty="0"/>
              <a:t>    显然 </a:t>
            </a:r>
            <a:r>
              <a:rPr lang="en-US" altLang="zh-CN" sz="3300" dirty="0"/>
              <a:t>A </a:t>
            </a:r>
            <a:r>
              <a:rPr lang="zh-CN" altLang="en-US" sz="3300" dirty="0"/>
              <a:t>也是</a:t>
            </a:r>
            <a:r>
              <a:rPr lang="en-US" altLang="zh-CN" sz="3300" dirty="0"/>
              <a:t>A* </a:t>
            </a:r>
            <a:r>
              <a:rPr lang="zh-CN" altLang="en-US" sz="3300" dirty="0"/>
              <a:t>的对偶式。</a:t>
            </a:r>
            <a:endParaRPr lang="zh-CN" altLang="en-US" sz="3300" dirty="0"/>
          </a:p>
          <a:p>
            <a:pPr>
              <a:buNone/>
            </a:pPr>
            <a:endParaRPr lang="zh-CN" altLang="en-US" sz="3300" dirty="0"/>
          </a:p>
        </p:txBody>
      </p:sp>
      <p:sp>
        <p:nvSpPr>
          <p:cNvPr id="375812" name="Rectangle 4"/>
          <p:cNvSpPr/>
          <p:nvPr/>
        </p:nvSpPr>
        <p:spPr>
          <a:xfrm>
            <a:off x="179388" y="3573463"/>
            <a:ext cx="8713787" cy="2305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 </a:t>
            </a:r>
            <a:r>
              <a:rPr lang="zh-CN" altLang="en-US" sz="2800" dirty="0"/>
              <a:t>写出下列表达式的对偶式。 </a:t>
            </a:r>
            <a:endParaRPr lang="zh-CN" altLang="en-US" sz="2800" dirty="0"/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    </a:t>
            </a:r>
            <a:r>
              <a:rPr lang="en-US" altLang="zh-CN" sz="2800" dirty="0"/>
              <a:t>(a) (P∨Q)∧R</a:t>
            </a:r>
            <a:endParaRPr lang="en-US" altLang="zh-CN" sz="2800" dirty="0"/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    (b) (P∧Q)∨T </a:t>
            </a:r>
            <a:endParaRPr lang="en-US" altLang="zh-CN" sz="2800" dirty="0"/>
          </a:p>
          <a:p>
            <a:pPr marL="342900" lvl="0" indent="-34290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    (c)  (P∨Q)∧(P∨ (Q∧ S))     </a:t>
            </a:r>
            <a:endParaRPr lang="zh-CN" altLang="en-US" sz="2800" dirty="0"/>
          </a:p>
        </p:txBody>
      </p:sp>
      <p:sp>
        <p:nvSpPr>
          <p:cNvPr id="375813" name="Rectangle 5"/>
          <p:cNvSpPr/>
          <p:nvPr/>
        </p:nvSpPr>
        <p:spPr>
          <a:xfrm>
            <a:off x="3500438" y="3929063"/>
            <a:ext cx="1903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(P∧Q)∨R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75814" name="Rectangle 6"/>
          <p:cNvSpPr/>
          <p:nvPr/>
        </p:nvSpPr>
        <p:spPr>
          <a:xfrm>
            <a:off x="3492500" y="4365625"/>
            <a:ext cx="19796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(P∨Q)∧F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375815" name="Rectangle 7"/>
          <p:cNvSpPr/>
          <p:nvPr/>
        </p:nvSpPr>
        <p:spPr>
          <a:xfrm>
            <a:off x="3513138" y="5359400"/>
            <a:ext cx="3781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(P∧Q)∨(P∧ (Q∨ S))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81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81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F4D7DC-F24A-4B48-A162-6F5F0FEBEBE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3317" name="Rectangle 4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7921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命题</a:t>
            </a:r>
            <a:r>
              <a:rPr lang="en-US" altLang="zh-CN" dirty="0"/>
              <a:t>(proposition)</a:t>
            </a:r>
            <a:r>
              <a:rPr lang="zh-CN" altLang="en-US" dirty="0"/>
              <a:t>的概念</a:t>
            </a:r>
            <a:endParaRPr lang="zh-CN" altLang="en-US" dirty="0"/>
          </a:p>
        </p:txBody>
      </p:sp>
      <p:sp>
        <p:nvSpPr>
          <p:cNvPr id="1331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命题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推理的基本要素</a:t>
            </a:r>
            <a:r>
              <a:rPr lang="zh-CN" altLang="en-US" dirty="0"/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陈述句</a:t>
            </a:r>
            <a:r>
              <a:rPr lang="zh-CN" altLang="en-US" sz="2800" dirty="0"/>
              <a:t> </a:t>
            </a:r>
            <a:r>
              <a:rPr lang="en-US" altLang="zh-CN" sz="2800" dirty="0"/>
              <a:t>(statement)</a:t>
            </a:r>
            <a:r>
              <a:rPr lang="zh-CN" altLang="en-US" sz="2800" dirty="0"/>
              <a:t>：对某个具体的或抽象的事物进行适当的描述（特征、依赖关系等）。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所谓</a:t>
            </a:r>
            <a:r>
              <a:rPr lang="zh-CN" altLang="en-US" sz="2800" b="1" dirty="0">
                <a:solidFill>
                  <a:srgbClr val="FF0000"/>
                </a:solidFill>
              </a:rPr>
              <a:t>命题</a:t>
            </a:r>
            <a:r>
              <a:rPr lang="zh-CN" altLang="en-US" sz="2800" dirty="0">
                <a:latin typeface="宋体" panose="02010600030101010101" pitchFamily="2" charset="-122"/>
              </a:rPr>
              <a:t>，是指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具有唯一真值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陈述句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判断给定的句子是否为命题，应首先判断它是否为陈述句，再判断它是否有唯一的真值。若它是具有唯一真值的陈述句，它就是命题。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4" name="Rectangle 3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720725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  </a:t>
            </a:r>
            <a:r>
              <a:rPr lang="zh-CN" altLang="en-US" dirty="0"/>
              <a:t>求</a:t>
            </a:r>
            <a:r>
              <a:rPr lang="en-US" altLang="zh-CN" dirty="0"/>
              <a:t>P↑Q</a:t>
            </a:r>
            <a:r>
              <a:rPr lang="zh-CN" altLang="en-US" dirty="0"/>
              <a:t>，</a:t>
            </a:r>
            <a:r>
              <a:rPr lang="en-US" altLang="zh-CN" dirty="0"/>
              <a:t>P↓Q </a:t>
            </a:r>
            <a:r>
              <a:rPr lang="zh-CN" altLang="en-US" dirty="0"/>
              <a:t>的对偶式。    </a:t>
            </a:r>
            <a:endParaRPr lang="zh-CN" altLang="en-US" dirty="0"/>
          </a:p>
        </p:txBody>
      </p:sp>
      <p:sp>
        <p:nvSpPr>
          <p:cNvPr id="377860" name="Rectangle 4"/>
          <p:cNvSpPr/>
          <p:nvPr/>
        </p:nvSpPr>
        <p:spPr>
          <a:xfrm>
            <a:off x="323850" y="1268413"/>
            <a:ext cx="8229600" cy="17287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解：</a:t>
            </a:r>
            <a:r>
              <a:rPr lang="en-US" altLang="zh-CN" sz="2800" dirty="0"/>
              <a:t> </a:t>
            </a:r>
            <a:r>
              <a:rPr lang="zh-CN" altLang="en-US" sz="2800" dirty="0"/>
              <a:t>因为</a:t>
            </a:r>
            <a:r>
              <a:rPr lang="en-US" altLang="zh-CN" sz="2800" dirty="0"/>
              <a:t>P↑Q </a:t>
            </a:r>
            <a:r>
              <a:rPr lang="en-US" altLang="zh-CN" sz="2800" dirty="0">
                <a:sym typeface="Symbol" panose="05050102010706020507" pitchFamily="18" charset="2"/>
              </a:rPr>
              <a:t></a:t>
            </a:r>
            <a:r>
              <a:rPr lang="en-US" altLang="zh-CN" sz="2800" dirty="0"/>
              <a:t> (P∧Q)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       故 </a:t>
            </a:r>
            <a:r>
              <a:rPr lang="en-US" altLang="zh-CN" sz="2800" dirty="0"/>
              <a:t>P↑Q </a:t>
            </a:r>
            <a:r>
              <a:rPr lang="zh-CN" altLang="en-US" sz="2800" dirty="0"/>
              <a:t>的对偶式为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 </a:t>
            </a:r>
            <a:r>
              <a:rPr lang="en-US" altLang="zh-CN" sz="2800" dirty="0"/>
              <a:t>(P∨Q)</a:t>
            </a:r>
            <a:r>
              <a:rPr lang="zh-CN" altLang="en-US" sz="2800" dirty="0"/>
              <a:t>，即</a:t>
            </a:r>
            <a:r>
              <a:rPr lang="en-US" altLang="zh-CN" sz="2800" dirty="0"/>
              <a:t>P↓Q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       同理</a:t>
            </a:r>
            <a:r>
              <a:rPr lang="en-US" altLang="zh-CN" sz="2800" dirty="0"/>
              <a:t>P↓Q </a:t>
            </a:r>
            <a:r>
              <a:rPr lang="zh-CN" altLang="en-US" sz="2800" dirty="0"/>
              <a:t>的对偶式</a:t>
            </a:r>
            <a:r>
              <a:rPr lang="en-US" altLang="zh-CN" sz="2800" dirty="0"/>
              <a:t>P↑Q. </a:t>
            </a:r>
            <a:endParaRPr lang="zh-CN" altLang="en-US" sz="2800" dirty="0"/>
          </a:p>
        </p:txBody>
      </p:sp>
      <p:sp>
        <p:nvSpPr>
          <p:cNvPr id="377876" name="Text Box 20"/>
          <p:cNvSpPr txBox="1"/>
          <p:nvPr/>
        </p:nvSpPr>
        <p:spPr>
          <a:xfrm>
            <a:off x="323850" y="2852738"/>
            <a:ext cx="8820150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/>
              <a:t>定理：</a:t>
            </a:r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A* </a:t>
            </a:r>
            <a:r>
              <a:rPr lang="zh-CN" altLang="en-US" sz="2800" dirty="0"/>
              <a:t>是对偶式，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是出现在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A* </a:t>
            </a:r>
            <a:r>
              <a:rPr lang="zh-CN" altLang="en-US" sz="2800" dirty="0"/>
              <a:t>中的命题变元，则  </a:t>
            </a:r>
            <a:endParaRPr lang="zh-CN" altLang="en-US" sz="2800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 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A(P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70C0"/>
                </a:solidFill>
              </a:rPr>
              <a:t>A* (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</a:rPr>
              <a:t> 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</a:rPr>
              <a:t>,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</a:rPr>
              <a:t>， </a:t>
            </a:r>
            <a:r>
              <a:rPr lang="en-US" altLang="zh-CN" sz="2800" b="1" dirty="0">
                <a:solidFill>
                  <a:srgbClr val="0070C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</a:rPr>
              <a:t>) 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dirty="0"/>
              <a:t> A (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 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 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zh-CN" altLang="en-US" sz="2800" dirty="0"/>
              <a:t> </a:t>
            </a:r>
            <a:r>
              <a:rPr lang="en-US" altLang="zh-CN" sz="2800" dirty="0"/>
              <a:t>A*(P</a:t>
            </a:r>
            <a:r>
              <a:rPr lang="en-US" altLang="zh-CN" sz="2800" baseline="-25000" dirty="0"/>
              <a:t>1,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蓝色等价式即为：</a:t>
            </a:r>
            <a:endParaRPr lang="en-US" altLang="zh-CN" sz="2800" dirty="0"/>
          </a:p>
          <a:p>
            <a:pPr marL="342900" lvl="0" indent="-3429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即</a:t>
            </a:r>
            <a:r>
              <a:rPr lang="en-US" altLang="zh-CN" sz="2800" b="1" dirty="0">
                <a:solidFill>
                  <a:srgbClr val="C00000"/>
                </a:solidFill>
              </a:rPr>
              <a:t>A(P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</a:rPr>
              <a:t>…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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A* (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C00000"/>
                </a:solidFill>
              </a:rPr>
              <a:t> 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</a:rPr>
              <a:t>,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  <a:r>
              <a:rPr lang="en-US" altLang="zh-CN" sz="2800" b="1" dirty="0">
                <a:solidFill>
                  <a:srgbClr val="C00000"/>
                </a:solidFill>
              </a:rPr>
              <a:t>…</a:t>
            </a:r>
            <a:r>
              <a:rPr lang="zh-CN" altLang="en-US" sz="2800" b="1" dirty="0">
                <a:solidFill>
                  <a:srgbClr val="C00000"/>
                </a:solidFill>
              </a:rPr>
              <a:t>，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188" y="5530850"/>
            <a:ext cx="75612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以</a:t>
            </a:r>
            <a:r>
              <a:rPr lang="en-US" altLang="zh-CN" sz="2800" dirty="0"/>
              <a:t>(P∨Q)</a:t>
            </a:r>
            <a:r>
              <a:rPr lang="zh-CN" altLang="en-US" sz="2800" dirty="0"/>
              <a:t>和其对偶式为例解释红色等价式。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>
                                            <p:txEl>
                                              <p:char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>
                                            <p:txEl>
                                              <p:charRg st="8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>
                                            <p:txEl>
                                              <p:charRg st="12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>
                                            <p:txEl>
                                              <p:charRg st="138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Rectangle 3"/>
          <p:cNvSpPr>
            <a:spLocks noGrp="1"/>
          </p:cNvSpPr>
          <p:nvPr>
            <p:ph idx="1"/>
          </p:nvPr>
        </p:nvSpPr>
        <p:spPr>
          <a:xfrm>
            <a:off x="357188" y="476250"/>
            <a:ext cx="8247062" cy="1595438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b="1" dirty="0"/>
              <a:t> 定理：</a:t>
            </a:r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zh-CN" altLang="en-US" dirty="0"/>
              <a:t>是出现在公式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的所有命题变元，如果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B</a:t>
            </a:r>
            <a:r>
              <a:rPr lang="zh-CN" altLang="en-US" dirty="0"/>
              <a:t>，则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A*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B* </a:t>
            </a:r>
            <a:r>
              <a:rPr lang="zh-CN" altLang="en-US" dirty="0"/>
              <a:t>。  </a:t>
            </a:r>
            <a:endParaRPr lang="zh-CN" altLang="en-US" dirty="0"/>
          </a:p>
        </p:txBody>
      </p:sp>
      <p:sp>
        <p:nvSpPr>
          <p:cNvPr id="378884" name="Rectangle 4"/>
          <p:cNvSpPr/>
          <p:nvPr/>
        </p:nvSpPr>
        <p:spPr>
          <a:xfrm>
            <a:off x="0" y="2143125"/>
            <a:ext cx="8893175" cy="4714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600" dirty="0"/>
              <a:t>   </a:t>
            </a:r>
            <a:r>
              <a:rPr lang="zh-CN" altLang="en-US" sz="2600" b="1" dirty="0">
                <a:solidFill>
                  <a:srgbClr val="FF0000"/>
                </a:solidFill>
              </a:rPr>
              <a:t>证明</a:t>
            </a:r>
            <a:r>
              <a:rPr lang="en-US" altLang="zh-CN" sz="2600" b="1" dirty="0">
                <a:solidFill>
                  <a:srgbClr val="FF0000"/>
                </a:solidFill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</a:rPr>
              <a:t>选讲</a:t>
            </a:r>
            <a:r>
              <a:rPr lang="en-US" altLang="zh-CN" sz="2600" b="1" dirty="0">
                <a:solidFill>
                  <a:srgbClr val="FF0000"/>
                </a:solidFill>
              </a:rPr>
              <a:t>): </a:t>
            </a:r>
            <a:r>
              <a:rPr lang="zh-CN" altLang="en-US" sz="2600" dirty="0"/>
              <a:t>因为</a:t>
            </a:r>
            <a:r>
              <a:rPr lang="en-US" altLang="zh-CN" sz="26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B</a:t>
            </a:r>
            <a:r>
              <a:rPr lang="zh-CN" altLang="en-US" sz="2600" dirty="0"/>
              <a:t>，即</a:t>
            </a:r>
            <a:endParaRPr lang="zh-CN" altLang="en-US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            A(P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 </a:t>
            </a:r>
            <a:r>
              <a:rPr lang="en-US" altLang="zh-CN" sz="2600" dirty="0">
                <a:sym typeface="Symbol" panose="05050102010706020507" pitchFamily="18" charset="2"/>
              </a:rPr>
              <a:t></a:t>
            </a:r>
            <a:r>
              <a:rPr lang="en-US" altLang="zh-CN" sz="2600" dirty="0"/>
              <a:t>B (P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600" dirty="0"/>
              <a:t>      是一个重言式，故</a:t>
            </a:r>
            <a:endParaRPr lang="zh-CN" altLang="en-US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A(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 </a:t>
            </a:r>
            <a:r>
              <a:rPr lang="en-US" altLang="zh-CN" sz="2600" dirty="0">
                <a:sym typeface="Symbol" panose="05050102010706020507" pitchFamily="18" charset="2"/>
              </a:rPr>
              <a:t></a:t>
            </a:r>
            <a:r>
              <a:rPr lang="en-US" altLang="zh-CN" sz="2600" dirty="0"/>
              <a:t> B(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600" dirty="0"/>
              <a:t>      也是一个重言式。即</a:t>
            </a:r>
            <a:endParaRPr lang="zh-CN" altLang="en-US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zh-CN" altLang="en-US" sz="2600" dirty="0"/>
              <a:t> </a:t>
            </a:r>
            <a:r>
              <a:rPr lang="en-US" altLang="zh-CN" sz="2600" dirty="0"/>
              <a:t>A(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B(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</a:t>
            </a:r>
            <a:endParaRPr lang="en-US" altLang="zh-CN" sz="2600" dirty="0"/>
          </a:p>
          <a:p>
            <a:pPr marL="342900" lvl="0" indent="-342900">
              <a:spcBef>
                <a:spcPct val="0"/>
              </a:spcBef>
              <a:buClrTx/>
              <a:buSzTx/>
              <a:buNone/>
            </a:pPr>
            <a:r>
              <a:rPr lang="en-US" altLang="zh-CN" sz="2600" dirty="0"/>
              <a:t>      </a:t>
            </a:r>
            <a:r>
              <a:rPr lang="zh-CN" altLang="en-US" sz="2600" dirty="0"/>
              <a:t>由定理 </a:t>
            </a:r>
            <a:r>
              <a:rPr lang="en-US" altLang="zh-CN" sz="2600" dirty="0"/>
              <a:t>1</a:t>
            </a:r>
            <a:r>
              <a:rPr lang="zh-CN" altLang="en-US" sz="2600" dirty="0"/>
              <a:t>－</a:t>
            </a:r>
            <a:r>
              <a:rPr lang="en-US" altLang="zh-CN" sz="2600" dirty="0"/>
              <a:t>7.1</a:t>
            </a:r>
            <a:r>
              <a:rPr lang="zh-CN" altLang="en-US" sz="2600" dirty="0"/>
              <a:t>得</a:t>
            </a:r>
            <a:br>
              <a:rPr lang="zh-CN" altLang="en-US" sz="2600" dirty="0"/>
            </a:br>
            <a:r>
              <a:rPr lang="zh-CN" altLang="en-US" sz="2600" dirty="0"/>
              <a:t>  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zh-CN" altLang="en-US" sz="2600" dirty="0"/>
              <a:t> </a:t>
            </a:r>
            <a:r>
              <a:rPr lang="en-US" altLang="zh-CN" sz="2600" dirty="0"/>
              <a:t>A* (P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</a:t>
            </a:r>
            <a:r>
              <a:rPr lang="en-US" altLang="zh-CN" sz="2600" dirty="0"/>
              <a:t> B* (P</a:t>
            </a:r>
            <a:r>
              <a:rPr lang="en-US" altLang="zh-CN" sz="28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P</a:t>
            </a:r>
            <a:r>
              <a:rPr lang="en-US" altLang="zh-CN" sz="2800" baseline="-25000" dirty="0"/>
              <a:t>n</a:t>
            </a:r>
            <a:r>
              <a:rPr lang="en-US" altLang="zh-CN" sz="2600" dirty="0"/>
              <a:t>)</a:t>
            </a:r>
            <a:br>
              <a:rPr lang="en-US" altLang="zh-CN" sz="2600" dirty="0"/>
            </a:br>
            <a:r>
              <a:rPr lang="en-US" altLang="zh-CN" sz="2600" dirty="0"/>
              <a:t>    </a:t>
            </a:r>
            <a:r>
              <a:rPr lang="zh-CN" altLang="en-US" sz="2600" dirty="0"/>
              <a:t>因此  </a:t>
            </a:r>
            <a:r>
              <a:rPr lang="en-US" altLang="zh-CN" sz="2800" dirty="0"/>
              <a:t>A*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B* 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1B1D10-FDAD-41BA-8EB4-8BAC05A2D0E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462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合取范式定义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13670" name="Rectangle 3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定义：</a:t>
            </a:r>
            <a:r>
              <a:rPr lang="zh-CN" altLang="en-US" dirty="0"/>
              <a:t>一个命题公式称为</a:t>
            </a:r>
            <a:r>
              <a:rPr lang="zh-CN" altLang="en-US" b="1" dirty="0"/>
              <a:t>合取范式</a:t>
            </a:r>
            <a:r>
              <a:rPr lang="zh-CN" altLang="en-US" dirty="0"/>
              <a:t>，当且仅当它具有形式：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sz="2000" dirty="0"/>
              <a:t>n</a:t>
            </a:r>
            <a:r>
              <a:rPr lang="en-US" altLang="zh-CN" dirty="0"/>
              <a:t> (n&gt;=1)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其中，参与合取的</a:t>
            </a:r>
            <a:r>
              <a:rPr lang="zh-CN" altLang="en-US" b="1" dirty="0">
                <a:solidFill>
                  <a:srgbClr val="FF0000"/>
                </a:solidFill>
              </a:rPr>
              <a:t>子式</a:t>
            </a: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en-US" altLang="zh-CN" dirty="0"/>
              <a:t>,A</a:t>
            </a:r>
            <a:r>
              <a:rPr lang="en-US" altLang="zh-CN" sz="2000" dirty="0"/>
              <a:t>2</a:t>
            </a:r>
            <a:r>
              <a:rPr lang="en-US" altLang="zh-CN" dirty="0"/>
              <a:t>,…,A</a:t>
            </a:r>
            <a:r>
              <a:rPr lang="en-US" altLang="zh-CN" sz="2000" dirty="0"/>
              <a:t>n</a:t>
            </a:r>
            <a:r>
              <a:rPr lang="zh-CN" altLang="en-US" dirty="0"/>
              <a:t>都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由命题变元或其否定所组成的</a:t>
            </a:r>
            <a:r>
              <a:rPr lang="zh-CN" altLang="en-US" b="1" dirty="0">
                <a:solidFill>
                  <a:srgbClr val="FF0000"/>
                </a:solidFill>
              </a:rPr>
              <a:t>析取式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例如</a:t>
            </a:r>
            <a:r>
              <a:rPr lang="en-US" altLang="zh-CN" u="sng" dirty="0"/>
              <a:t>(</a:t>
            </a:r>
            <a:r>
              <a:rPr lang="en-US" altLang="zh-CN" u="sng" dirty="0">
                <a:sym typeface="Symbol" panose="05050102010706020507" pitchFamily="18" charset="2"/>
              </a:rPr>
              <a:t></a:t>
            </a:r>
            <a:r>
              <a:rPr lang="en-US" altLang="zh-CN" u="sng" dirty="0"/>
              <a:t>P</a:t>
            </a:r>
            <a:r>
              <a:rPr lang="en-US" altLang="zh-CN" u="sng" dirty="0">
                <a:sym typeface="Symbol" panose="05050102010706020507" pitchFamily="18" charset="2"/>
              </a:rPr>
              <a:t></a:t>
            </a:r>
            <a:r>
              <a:rPr lang="en-US" altLang="zh-CN" u="sng" dirty="0"/>
              <a:t>Q</a:t>
            </a:r>
            <a:r>
              <a:rPr lang="en-US" altLang="zh-CN" u="sng" dirty="0">
                <a:sym typeface="Symbol" panose="05050102010706020507" pitchFamily="18" charset="2"/>
              </a:rPr>
              <a:t></a:t>
            </a:r>
            <a:r>
              <a:rPr lang="en-US" altLang="zh-CN" u="sng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u="sng" dirty="0"/>
              <a:t>(P</a:t>
            </a:r>
            <a:r>
              <a:rPr lang="en-US" altLang="zh-CN" u="sng" dirty="0">
                <a:sym typeface="Symbol" panose="05050102010706020507" pitchFamily="18" charset="2"/>
              </a:rPr>
              <a:t></a:t>
            </a:r>
            <a:r>
              <a:rPr lang="en-US" altLang="zh-CN" u="sng" dirty="0"/>
              <a:t>Q</a:t>
            </a:r>
            <a:r>
              <a:rPr lang="en-US" altLang="zh-CN" u="sng" dirty="0">
                <a:sym typeface="Symbol" panose="05050102010706020507" pitchFamily="18" charset="2"/>
              </a:rPr>
              <a:t></a:t>
            </a:r>
            <a:r>
              <a:rPr lang="en-US" altLang="zh-CN" u="sng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Q</a:t>
            </a:r>
            <a:r>
              <a:rPr lang="zh-CN" altLang="en-US" dirty="0"/>
              <a:t>就是一个合取范式。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charRg st="8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charRg st="8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209AB2-0E97-412A-9F81-5105B66FA84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667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析取范式定义</a:t>
            </a:r>
            <a:endParaRPr lang="zh-CN" altLang="zh-CN" dirty="0"/>
          </a:p>
        </p:txBody>
      </p:sp>
      <p:sp>
        <p:nvSpPr>
          <p:cNvPr id="1146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定义：</a:t>
            </a:r>
            <a:r>
              <a:rPr lang="zh-CN" altLang="en-US" dirty="0"/>
              <a:t>一个命题公式称为</a:t>
            </a:r>
            <a:r>
              <a:rPr lang="zh-CN" altLang="en-US" b="1" dirty="0"/>
              <a:t>析取范式</a:t>
            </a:r>
            <a:r>
              <a:rPr lang="zh-CN" altLang="en-US" dirty="0"/>
              <a:t>，当且仅当它具有形式：</a:t>
            </a:r>
            <a:endParaRPr lang="zh-CN" altLang="en-US" dirty="0"/>
          </a:p>
          <a:p>
            <a:pPr algn="ctr" eaLnBrk="1" hangingPunct="1">
              <a:buNone/>
            </a:pP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A</a:t>
            </a:r>
            <a:r>
              <a:rPr lang="en-US" altLang="zh-CN" sz="2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A</a:t>
            </a:r>
            <a:r>
              <a:rPr lang="en-US" altLang="zh-CN" sz="2000" dirty="0"/>
              <a:t>n</a:t>
            </a:r>
            <a:r>
              <a:rPr lang="en-US" altLang="zh-CN" dirty="0"/>
              <a:t> (n&gt;=1)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 其中， 参与析取的</a:t>
            </a:r>
            <a:r>
              <a:rPr lang="zh-CN" altLang="en-US" b="1" dirty="0">
                <a:solidFill>
                  <a:srgbClr val="FF0000"/>
                </a:solidFill>
              </a:rPr>
              <a:t>子式</a:t>
            </a:r>
            <a:r>
              <a:rPr lang="en-US" altLang="zh-CN" dirty="0"/>
              <a:t>A</a:t>
            </a:r>
            <a:r>
              <a:rPr lang="en-US" altLang="zh-CN" sz="2000" dirty="0"/>
              <a:t>1</a:t>
            </a:r>
            <a:r>
              <a:rPr lang="en-US" altLang="zh-CN" dirty="0"/>
              <a:t>,A</a:t>
            </a:r>
            <a:r>
              <a:rPr lang="en-US" altLang="zh-CN" sz="2000" dirty="0"/>
              <a:t>2</a:t>
            </a:r>
            <a:r>
              <a:rPr lang="en-US" altLang="zh-CN" dirty="0"/>
              <a:t>,…,A</a:t>
            </a:r>
            <a:r>
              <a:rPr lang="en-US" altLang="zh-CN" sz="2000" dirty="0"/>
              <a:t>n</a:t>
            </a:r>
            <a:r>
              <a:rPr lang="zh-CN" altLang="en-US" dirty="0"/>
              <a:t>都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由命题变元或其否定所组成的</a:t>
            </a:r>
            <a:r>
              <a:rPr lang="zh-CN" altLang="en-US" b="1" dirty="0">
                <a:solidFill>
                  <a:srgbClr val="FF0000"/>
                </a:solidFill>
              </a:rPr>
              <a:t>合取式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例如</a:t>
            </a:r>
            <a:r>
              <a:rPr lang="en-US" altLang="zh-CN" u="sng" dirty="0"/>
              <a:t>(</a:t>
            </a:r>
            <a:r>
              <a:rPr lang="en-US" altLang="zh-CN" u="sng" dirty="0">
                <a:sym typeface="Symbol" panose="05050102010706020507" pitchFamily="18" charset="2"/>
              </a:rPr>
              <a:t></a:t>
            </a:r>
            <a:r>
              <a:rPr lang="en-US" altLang="zh-CN" u="sng" dirty="0"/>
              <a:t>P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Q</a:t>
            </a:r>
            <a:r>
              <a:rPr lang="en-US" altLang="zh-CN" u="sng" dirty="0">
                <a:sym typeface="Symbol" panose="05050102010706020507" pitchFamily="18" charset="2"/>
              </a:rPr>
              <a:t></a:t>
            </a:r>
            <a:r>
              <a:rPr lang="en-US" altLang="zh-CN" u="sng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u="sng" dirty="0"/>
              <a:t>(P</a:t>
            </a:r>
            <a:r>
              <a:rPr lang="en-US" altLang="zh-CN" u="sng" dirty="0">
                <a:sym typeface="Symbol" panose="05050102010706020507" pitchFamily="18" charset="2"/>
              </a:rPr>
              <a:t></a:t>
            </a:r>
            <a:r>
              <a:rPr lang="en-US" altLang="zh-CN" u="sng" dirty="0"/>
              <a:t>Q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R)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u="sng" dirty="0"/>
              <a:t>Q</a:t>
            </a:r>
            <a:r>
              <a:rPr lang="zh-CN" altLang="en-US" dirty="0"/>
              <a:t>就是一个析取范式。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charRg st="9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4">
                                            <p:txEl>
                                              <p:charRg st="9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38A9A1-B712-446F-AEC3-ADD9A9DC271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8725" name="Rectangle 3"/>
          <p:cNvSpPr>
            <a:spLocks noGrp="1"/>
          </p:cNvSpPr>
          <p:nvPr>
            <p:ph idx="1"/>
          </p:nvPr>
        </p:nvSpPr>
        <p:spPr>
          <a:xfrm>
            <a:off x="500063" y="857250"/>
            <a:ext cx="8424862" cy="4530725"/>
          </a:xfrm>
          <a:ln/>
        </p:spPr>
        <p:txBody>
          <a:bodyPr vert="horz" wrap="square" lIns="91440" tIns="45720" rIns="91440" bIns="45720" anchor="t"/>
          <a:p>
            <a:pPr marL="571500" indent="-571500" algn="just" eaLnBrk="1" hangingPunct="1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判断下列各式是析取范式还是合取范式。 </a:t>
            </a:r>
            <a:endParaRPr lang="zh-CN" altLang="en-US" dirty="0"/>
          </a:p>
          <a:p>
            <a:pPr marL="571500" indent="-571500" algn="just" eaLnBrk="1" hangingPunct="1">
              <a:buNone/>
            </a:pPr>
            <a:r>
              <a:rPr lang="en-US" altLang="zh-CN" dirty="0"/>
              <a:t>(1)</a:t>
            </a:r>
            <a:r>
              <a:rPr lang="en-US" altLang="zh-CN" i="1" dirty="0"/>
              <a:t> P</a:t>
            </a:r>
            <a:endParaRPr lang="en-US" altLang="zh-CN" i="1" dirty="0"/>
          </a:p>
          <a:p>
            <a:pPr marL="571500" indent="-571500" algn="just" eaLnBrk="1" hangingPunct="1">
              <a:buNone/>
            </a:pPr>
            <a:endParaRPr lang="en-US" altLang="zh-CN" dirty="0"/>
          </a:p>
          <a:p>
            <a:pPr marL="571500" indent="-571500" algn="just" eaLnBrk="1" hangingPunct="1">
              <a:buNone/>
            </a:pPr>
            <a:endParaRPr lang="en-US" altLang="zh-CN" dirty="0"/>
          </a:p>
          <a:p>
            <a:pPr marL="571500" indent="-571500" algn="just" eaLnBrk="1" hangingPunct="1">
              <a:buNone/>
            </a:pPr>
            <a:r>
              <a:rPr lang="en-US" altLang="zh-CN" dirty="0"/>
              <a:t>(2) 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endParaRPr lang="en-US" altLang="zh-CN" i="1" dirty="0"/>
          </a:p>
          <a:p>
            <a:pPr marL="571500" indent="-571500" algn="just" eaLnBrk="1" hangingPunct="1">
              <a:buNone/>
            </a:pPr>
            <a:endParaRPr lang="en-US" altLang="zh-CN" dirty="0"/>
          </a:p>
          <a:p>
            <a:pPr marL="571500" indent="-571500" algn="just" eaLnBrk="1" hangingPunct="1">
              <a:buNone/>
            </a:pPr>
            <a:endParaRPr lang="en-US" altLang="zh-CN" dirty="0"/>
          </a:p>
          <a:p>
            <a:pPr marL="571500" indent="-571500" algn="just" eaLnBrk="1" hangingPunct="1">
              <a:buNone/>
            </a:pPr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en-US" altLang="zh-CN" dirty="0"/>
              <a:t>∧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marL="571500" indent="-571500" eaLnBrk="1" hangingPunct="1">
              <a:buNone/>
            </a:pPr>
            <a:endParaRPr lang="en-US" altLang="zh-CN" dirty="0"/>
          </a:p>
        </p:txBody>
      </p:sp>
      <p:sp>
        <p:nvSpPr>
          <p:cNvPr id="689156" name="Rectangle 4"/>
          <p:cNvSpPr/>
          <p:nvPr/>
        </p:nvSpPr>
        <p:spPr>
          <a:xfrm>
            <a:off x="642938" y="1928813"/>
            <a:ext cx="78168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解：既是一个简单析取式又是一个简单合取式，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是只有一个简单析取式的合取范式， 也是只有一个简单合取式的析取范式。</a:t>
            </a:r>
            <a:endParaRPr lang="zh-CN" altLang="en-US" sz="2400" dirty="0"/>
          </a:p>
        </p:txBody>
      </p:sp>
      <p:sp>
        <p:nvSpPr>
          <p:cNvPr id="689157" name="Rectangle 5"/>
          <p:cNvSpPr/>
          <p:nvPr/>
        </p:nvSpPr>
        <p:spPr>
          <a:xfrm>
            <a:off x="714375" y="3871913"/>
            <a:ext cx="6448425" cy="781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解：是有两个简单合取式的析取范式， </a:t>
            </a:r>
            <a:endParaRPr lang="zh-CN" altLang="en-US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也是只有一个简单析取式的合取范式。</a:t>
            </a:r>
            <a:endParaRPr lang="zh-CN" altLang="en-US" sz="2800" dirty="0"/>
          </a:p>
        </p:txBody>
      </p:sp>
      <p:sp>
        <p:nvSpPr>
          <p:cNvPr id="689158" name="Rectangle 6"/>
          <p:cNvSpPr/>
          <p:nvPr/>
        </p:nvSpPr>
        <p:spPr>
          <a:xfrm>
            <a:off x="714375" y="5357813"/>
            <a:ext cx="6388100" cy="781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解：是有三个简单析取式的合取范式， </a:t>
            </a:r>
            <a:endParaRPr lang="zh-CN" altLang="en-US" sz="2800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/>
              <a:t>也是只有一个简单合取式的析取范式。</a:t>
            </a:r>
            <a:endParaRPr lang="zh-CN" altLang="en-US" sz="2800" dirty="0"/>
          </a:p>
        </p:txBody>
      </p:sp>
      <p:sp>
        <p:nvSpPr>
          <p:cNvPr id="158729" name="Rectangle 2"/>
          <p:cNvSpPr>
            <a:spLocks noGrp="1"/>
          </p:cNvSpPr>
          <p:nvPr>
            <p:ph type="title"/>
          </p:nvPr>
        </p:nvSpPr>
        <p:spPr>
          <a:xfrm>
            <a:off x="357188" y="285750"/>
            <a:ext cx="8229600" cy="5794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范式例子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6" grpId="0"/>
      <p:bldP spid="689157" grpId="0"/>
      <p:bldP spid="68915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CE5D9C-A0CC-43B5-AA85-5D09E1D54EF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77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077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508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400" b="1" dirty="0"/>
              <a:t>范式例子</a:t>
            </a:r>
            <a:endParaRPr lang="zh-CN" altLang="zh-CN" dirty="0"/>
          </a:p>
        </p:txBody>
      </p:sp>
      <p:sp>
        <p:nvSpPr>
          <p:cNvPr id="1607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(4) </a:t>
            </a:r>
            <a:r>
              <a:rPr lang="en-US" altLang="zh-CN" i="1" dirty="0"/>
              <a:t>P</a:t>
            </a:r>
            <a:r>
              <a:rPr lang="en-US" altLang="zh-CN" dirty="0"/>
              <a:t>∨(</a:t>
            </a:r>
            <a:r>
              <a:rPr lang="en-US" altLang="zh-CN" i="1" dirty="0"/>
              <a:t>Q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)∨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i="1" dirty="0"/>
              <a:t>Q </a:t>
            </a:r>
            <a:endParaRPr lang="en-US" altLang="zh-CN" i="1" dirty="0"/>
          </a:p>
          <a:p>
            <a:pPr algn="just" eaLnBrk="1" hangingPunct="1">
              <a:buNone/>
            </a:pPr>
            <a:endParaRPr lang="en-US" altLang="zh-CN" dirty="0"/>
          </a:p>
          <a:p>
            <a:pPr algn="just" eaLnBrk="1" hangingPunct="1">
              <a:buNone/>
            </a:pPr>
            <a:endParaRPr lang="en-US" altLang="zh-CN" dirty="0"/>
          </a:p>
          <a:p>
            <a:pPr algn="just" eaLnBrk="1" hangingPunct="1">
              <a:buNone/>
            </a:pPr>
            <a:r>
              <a:rPr lang="en-US" altLang="zh-CN" dirty="0"/>
              <a:t>(5)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∧(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i="1" dirty="0"/>
              <a:t>Q</a:t>
            </a:r>
            <a:r>
              <a:rPr lang="en-US" altLang="zh-CN" dirty="0"/>
              <a:t>)∧(</a:t>
            </a:r>
            <a:r>
              <a:rPr lang="en-US" altLang="zh-CN" i="1" dirty="0"/>
              <a:t>P</a:t>
            </a:r>
            <a:r>
              <a:rPr lang="en-US" altLang="zh-CN" dirty="0"/>
              <a:t>∨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Q</a:t>
            </a:r>
            <a:r>
              <a:rPr lang="en-US" altLang="zh-CN" dirty="0"/>
              <a:t>∨</a:t>
            </a:r>
            <a:r>
              <a:rPr lang="en-US" altLang="zh-CN" i="1" dirty="0"/>
              <a:t>R</a:t>
            </a:r>
            <a:r>
              <a:rPr lang="en-US" altLang="zh-CN" dirty="0"/>
              <a:t>)∧</a:t>
            </a:r>
            <a:r>
              <a:rPr lang="en-US" altLang="zh-CN" i="1" dirty="0"/>
              <a:t>Q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691204" name="Rectangle 4"/>
          <p:cNvSpPr/>
          <p:nvPr/>
        </p:nvSpPr>
        <p:spPr>
          <a:xfrm>
            <a:off x="539750" y="2276475"/>
            <a:ext cx="62896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解：是有三个简单合取式的析取范式。</a:t>
            </a:r>
            <a:endParaRPr lang="zh-CN" altLang="en-US" sz="2800" dirty="0"/>
          </a:p>
        </p:txBody>
      </p:sp>
      <p:sp>
        <p:nvSpPr>
          <p:cNvPr id="691205" name="Rectangle 5"/>
          <p:cNvSpPr/>
          <p:nvPr/>
        </p:nvSpPr>
        <p:spPr>
          <a:xfrm>
            <a:off x="611188" y="3933825"/>
            <a:ext cx="62896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解：是有四个简单析取式的合取范式。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/>
      <p:bldP spid="69120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CF6CC1-2574-4959-BEE5-6910BB79FAD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82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28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范式存在定理</a:t>
            </a:r>
            <a:endParaRPr lang="zh-CN" altLang="en-US" b="1" dirty="0"/>
          </a:p>
        </p:txBody>
      </p:sp>
      <p:sp>
        <p:nvSpPr>
          <p:cNvPr id="162822" name="Rectangle 3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48786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定理</a:t>
            </a:r>
            <a:r>
              <a:rPr lang="zh-CN" altLang="en-US" b="1" dirty="0">
                <a:solidFill>
                  <a:srgbClr val="0070C0"/>
                </a:solidFill>
              </a:rPr>
              <a:t>（范式存在定理）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任意命题公式都存在与其等值的析取范式和合取范式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范式存在定理利用</a:t>
            </a:r>
            <a:r>
              <a:rPr lang="zh-CN" altLang="en-US" b="1" dirty="0">
                <a:solidFill>
                  <a:srgbClr val="0033CC"/>
                </a:solidFill>
              </a:rPr>
              <a:t>构造法</a:t>
            </a:r>
            <a:r>
              <a:rPr lang="zh-CN" altLang="en-US" dirty="0"/>
              <a:t>证明。</a:t>
            </a:r>
            <a:endParaRPr lang="zh-CN" altLang="en-US" dirty="0"/>
          </a:p>
          <a:p>
            <a:pPr algn="just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764041-DDA1-4201-B3B0-2BB8D7FFEA5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86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486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构造法证明范式存在定理</a:t>
            </a:r>
            <a:endParaRPr lang="zh-CN" altLang="zh-CN" dirty="0"/>
          </a:p>
        </p:txBody>
      </p:sp>
      <p:sp>
        <p:nvSpPr>
          <p:cNvPr id="118790" name="Rectangle 3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6487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dirty="0"/>
              <a:t>对于任一公式，可用下面的方法构造出与其等值的范式： 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en-US" altLang="zh-CN" sz="2400" dirty="0"/>
              <a:t>(1) </a:t>
            </a:r>
            <a:r>
              <a:rPr lang="zh-CN" altLang="en-US" sz="2400" dirty="0"/>
              <a:t>利用等值式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/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</a:t>
            </a:r>
            <a:r>
              <a:rPr lang="en-US" altLang="zh-CN" sz="2400" i="1" dirty="0"/>
              <a:t>B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→</a:t>
            </a:r>
            <a:r>
              <a:rPr lang="en-US" altLang="zh-CN" sz="2400" i="1" dirty="0"/>
              <a:t>B</a:t>
            </a:r>
            <a:r>
              <a:rPr lang="en-US" altLang="zh-CN" sz="2400" dirty="0"/>
              <a:t>)∧(</a:t>
            </a:r>
            <a:r>
              <a:rPr lang="en-US" altLang="zh-CN" sz="2400" i="1" dirty="0"/>
              <a:t>B</a:t>
            </a:r>
            <a:r>
              <a:rPr lang="en-US" altLang="zh-CN" sz="2400" dirty="0"/>
              <a:t>→</a:t>
            </a:r>
            <a:r>
              <a:rPr lang="en-US" altLang="zh-CN" sz="2400" i="1" dirty="0"/>
              <a:t>A</a:t>
            </a:r>
            <a:r>
              <a:rPr lang="en-US" altLang="zh-CN" sz="2400" dirty="0"/>
              <a:t>)  </a:t>
            </a:r>
            <a:r>
              <a:rPr lang="zh-CN" altLang="en-US" sz="2400" dirty="0"/>
              <a:t>和   </a:t>
            </a:r>
            <a:r>
              <a:rPr lang="en-US" altLang="zh-CN" sz="2400" i="1" dirty="0"/>
              <a:t>A</a:t>
            </a:r>
            <a:r>
              <a:rPr lang="en-US" altLang="zh-CN" sz="2400" dirty="0"/>
              <a:t>→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 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</a:t>
            </a:r>
            <a:r>
              <a:rPr lang="en-US" altLang="zh-CN" sz="2400" i="1" dirty="0"/>
              <a:t>B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消除掉</a:t>
            </a:r>
            <a:r>
              <a:rPr lang="en-US" altLang="zh-CN" sz="2400" dirty="0"/>
              <a:t>→</a:t>
            </a:r>
            <a:r>
              <a:rPr lang="zh-CN" altLang="en-US" sz="2400" dirty="0"/>
              <a:t>及</a:t>
            </a:r>
            <a:r>
              <a:rPr lang="en-US" altLang="zh-CN" sz="2400" dirty="0">
                <a:sym typeface="Symbol" panose="05050102010706020507" pitchFamily="18" charset="2"/>
              </a:rPr>
              <a:t> 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zh-CN" altLang="en-US" sz="2400" dirty="0"/>
              <a:t>使公式中仅含联结词 </a:t>
            </a: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∧</a:t>
            </a:r>
            <a:r>
              <a:rPr lang="en-US" altLang="zh-CN" sz="2400" dirty="0"/>
              <a:t>,</a:t>
            </a:r>
            <a:r>
              <a:rPr lang="zh-CN" altLang="en-US" sz="2400" dirty="0"/>
              <a:t>∨。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(2) </a:t>
            </a:r>
            <a:r>
              <a:rPr lang="zh-CN" altLang="en-US" sz="2400" dirty="0"/>
              <a:t>利用德</a:t>
            </a:r>
            <a:r>
              <a:rPr lang="en-US" altLang="zh-CN" sz="2400" dirty="0"/>
              <a:t>·</a:t>
            </a:r>
            <a:r>
              <a:rPr lang="zh-CN" altLang="en-US" sz="2400" dirty="0"/>
              <a:t>摩根律和双重否定律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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B  </a:t>
            </a:r>
            <a:r>
              <a:rPr lang="zh-CN" altLang="en-US" sz="2400" dirty="0"/>
              <a:t>和</a:t>
            </a:r>
            <a:r>
              <a:rPr lang="zh-CN" altLang="en-US" sz="2400" i="1" dirty="0"/>
              <a:t> 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∧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                      </a:t>
            </a:r>
            <a:r>
              <a:rPr lang="en-US" altLang="zh-CN" sz="2400" dirty="0">
                <a:sym typeface="Symbol" panose="05050102010706020507" pitchFamily="18" charset="2"/>
              </a:rPr>
              <a:t> </a:t>
            </a:r>
            <a:r>
              <a:rPr lang="en-US" altLang="zh-CN" sz="2400" dirty="0"/>
              <a:t> </a:t>
            </a:r>
            <a:r>
              <a:rPr lang="en-US" altLang="zh-CN" sz="2400" i="1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i="1" dirty="0"/>
              <a:t> A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将</a:t>
            </a:r>
            <a:r>
              <a:rPr lang="en-US" altLang="zh-CN" sz="2400" dirty="0"/>
              <a:t> “</a:t>
            </a:r>
            <a:r>
              <a:rPr lang="en-US" altLang="zh-CN" sz="2400" dirty="0">
                <a:sym typeface="Symbol" panose="05050102010706020507" pitchFamily="18" charset="2"/>
              </a:rPr>
              <a:t>”</a:t>
            </a:r>
            <a:r>
              <a:rPr lang="zh-CN" altLang="en-US" sz="2400" dirty="0"/>
              <a:t>移至命题变元前，并去掉多余的</a:t>
            </a:r>
            <a:r>
              <a:rPr lang="en-US" altLang="zh-CN" sz="2400" dirty="0"/>
              <a:t>“</a:t>
            </a:r>
            <a:r>
              <a:rPr lang="en-US" altLang="zh-CN" sz="2400" dirty="0">
                <a:sym typeface="Symbol" panose="05050102010706020507" pitchFamily="18" charset="2"/>
              </a:rPr>
              <a:t> 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(3) </a:t>
            </a:r>
            <a:r>
              <a:rPr lang="zh-CN" altLang="en-US" sz="2400" dirty="0"/>
              <a:t>利用分配律和结合律</a:t>
            </a:r>
            <a:r>
              <a:rPr lang="en-US" altLang="zh-CN" sz="2400" i="1" dirty="0"/>
              <a:t>A</a:t>
            </a:r>
            <a:r>
              <a:rPr lang="en-US" altLang="zh-CN" sz="2400" dirty="0"/>
              <a:t>∧(</a:t>
            </a:r>
            <a:r>
              <a:rPr lang="en-US" altLang="zh-CN" sz="2400" i="1" dirty="0"/>
              <a:t>B</a:t>
            </a:r>
            <a:r>
              <a:rPr lang="en-US" altLang="zh-CN" sz="2400" dirty="0"/>
              <a:t>∨C)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∧</a:t>
            </a:r>
            <a:r>
              <a:rPr lang="en-US" altLang="zh-CN" sz="2400" i="1" dirty="0"/>
              <a:t>B</a:t>
            </a:r>
            <a:r>
              <a:rPr lang="en-US" altLang="zh-CN" sz="2400" dirty="0"/>
              <a:t>)∨(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∧C)            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i="1" dirty="0"/>
              <a:t>                                     A</a:t>
            </a:r>
            <a:r>
              <a:rPr lang="en-US" altLang="zh-CN" sz="2400" dirty="0"/>
              <a:t>∨(</a:t>
            </a:r>
            <a:r>
              <a:rPr lang="en-US" altLang="zh-CN" sz="2400" i="1" dirty="0"/>
              <a:t>B</a:t>
            </a:r>
            <a:r>
              <a:rPr lang="en-US" altLang="zh-CN" sz="2400" dirty="0"/>
              <a:t>∧C)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</a:t>
            </a:r>
            <a:r>
              <a:rPr lang="en-US" altLang="zh-CN" sz="2400" i="1" dirty="0"/>
              <a:t>B</a:t>
            </a:r>
            <a:r>
              <a:rPr lang="en-US" altLang="zh-CN" sz="2400" dirty="0"/>
              <a:t>)∧(</a:t>
            </a:r>
            <a:r>
              <a:rPr lang="en-US" altLang="zh-CN" sz="2400" i="1" dirty="0"/>
              <a:t>A</a:t>
            </a:r>
            <a:r>
              <a:rPr lang="en-US" altLang="zh-CN" sz="2400" dirty="0"/>
              <a:t>∨C)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 将公式化成析取或合取范式，所得即与原公式等值的范式。 </a:t>
            </a:r>
            <a:endParaRPr lang="en-US" altLang="zh-CN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90">
                                            <p:txEl>
                                              <p:charRg st="2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3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790">
                                            <p:txEl>
                                              <p:charRg st="3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7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90">
                                            <p:txEl>
                                              <p:charRg st="75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10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8790">
                                            <p:txEl>
                                              <p:charRg st="105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12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8790">
                                            <p:txEl>
                                              <p:charRg st="12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16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8790">
                                            <p:txEl>
                                              <p:charRg st="164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790">
                                            <p:txEl>
                                              <p:charRg st="206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237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18790">
                                            <p:txEl>
                                              <p:charRg st="237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292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8790">
                                            <p:txEl>
                                              <p:charRg st="292" end="3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349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8790">
                                            <p:txEl>
                                              <p:charRg st="349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EEC637-64B3-4766-B1BB-AE5CA429FE8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91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691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400" dirty="0"/>
              <a:t>合取范式求解例子</a:t>
            </a:r>
            <a:endParaRPr lang="zh-CN" altLang="zh-CN" sz="4400" dirty="0"/>
          </a:p>
        </p:txBody>
      </p:sp>
      <p:sp>
        <p:nvSpPr>
          <p:cNvPr id="121862" name="Rectangle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b="1" dirty="0"/>
              <a:t>例：</a:t>
            </a:r>
            <a:r>
              <a:rPr lang="zh-CN" altLang="en-US" dirty="0"/>
              <a:t>求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33CC"/>
                </a:solidFill>
              </a:rPr>
              <a:t>合取范式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时间允许就板书过程</a:t>
            </a:r>
            <a:r>
              <a:rPr lang="en-US" altLang="zh-CN" sz="2000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解：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R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R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(R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((P 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dirty="0"/>
              <a:t>Q)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Q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R)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(P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R)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dirty="0"/>
              <a:t>R)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2">
                                            <p:txEl>
                                              <p:charRg st="29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2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2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2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2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13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62">
                                            <p:txEl>
                                              <p:charRg st="139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A54B7F-2813-4CB4-BED9-DA45460A5D7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9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6896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366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000" dirty="0"/>
              <a:t>析取范式求解例子</a:t>
            </a:r>
            <a:endParaRPr lang="zh-CN" altLang="zh-CN" dirty="0"/>
          </a:p>
        </p:txBody>
      </p:sp>
      <p:sp>
        <p:nvSpPr>
          <p:cNvPr id="12288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143000"/>
            <a:ext cx="8229600" cy="4845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求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析取范式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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        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 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 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sng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                                          </a:t>
            </a:r>
            <a:endParaRPr kumimoji="0" lang="en-US" altLang="zh-CN" sz="3000" b="0" i="0" u="sng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)]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[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R)]                                       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[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R)]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[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)]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R)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>
                                            <p:txEl>
                                              <p:charRg st="1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4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6">
                                            <p:txEl>
                                              <p:charRg st="4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6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6">
                                            <p:txEl>
                                              <p:charRg st="10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177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6">
                                            <p:txEl>
                                              <p:charRg st="177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255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6">
                                            <p:txEl>
                                              <p:charRg st="255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291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6">
                                            <p:txEl>
                                              <p:charRg st="291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319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886">
                                            <p:txEl>
                                              <p:charRg st="319" end="3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A19332-578F-41AB-BFCA-6FBFA6FB62A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/>
          <p:nvPr>
            <p:ph idx="1"/>
          </p:nvPr>
        </p:nvSpPr>
        <p:spPr>
          <a:xfrm>
            <a:off x="457200" y="1600200"/>
            <a:ext cx="5986463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(1)</a:t>
            </a:r>
            <a:r>
              <a:rPr lang="zh-CN" altLang="en-US" sz="2600" dirty="0"/>
              <a:t>中国人民是伟大的。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(2)</a:t>
            </a:r>
            <a:r>
              <a:rPr lang="zh-CN" altLang="en-US" sz="2600" dirty="0"/>
              <a:t>雪是黑的。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(3)1+101</a:t>
            </a:r>
            <a:r>
              <a:rPr lang="zh-CN" altLang="en-US" sz="2600" dirty="0"/>
              <a:t>＝</a:t>
            </a:r>
            <a:r>
              <a:rPr lang="en-US" altLang="zh-CN" sz="2600" dirty="0"/>
              <a:t>110</a:t>
            </a:r>
            <a:endParaRPr lang="en-US" altLang="zh-CN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(4)</a:t>
            </a:r>
            <a:r>
              <a:rPr lang="zh-CN" altLang="en-US" sz="2600" dirty="0"/>
              <a:t>别的星球上有生物。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(5)</a:t>
            </a:r>
            <a:r>
              <a:rPr lang="zh-CN" altLang="en-US" sz="2600" dirty="0"/>
              <a:t>全体立正！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(6)</a:t>
            </a:r>
            <a:r>
              <a:rPr lang="zh-CN" altLang="en-US" sz="2600" dirty="0"/>
              <a:t>明天是否开大会？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(7)</a:t>
            </a:r>
            <a:r>
              <a:rPr lang="zh-CN" altLang="en-US" sz="2600" dirty="0"/>
              <a:t>天气多好啊！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(8)</a:t>
            </a:r>
            <a:r>
              <a:rPr lang="zh-CN" altLang="en-US" sz="2600" dirty="0"/>
              <a:t>我正在说谎。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(9)</a:t>
            </a:r>
            <a:r>
              <a:rPr lang="zh-CN" altLang="en-US" sz="2600" dirty="0"/>
              <a:t>我学英语，或者我学日语。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/>
              <a:t>(10)</a:t>
            </a:r>
            <a:r>
              <a:rPr lang="zh-CN" altLang="en-US" sz="2600" dirty="0"/>
              <a:t>如果天气好，那么我们去散步。</a:t>
            </a:r>
            <a:endParaRPr lang="zh-CN" altLang="en-US" sz="2600" dirty="0"/>
          </a:p>
        </p:txBody>
      </p:sp>
      <p:sp>
        <p:nvSpPr>
          <p:cNvPr id="922627" name="Text Box 3"/>
          <p:cNvSpPr txBox="1"/>
          <p:nvPr/>
        </p:nvSpPr>
        <p:spPr>
          <a:xfrm>
            <a:off x="7648575" y="1412875"/>
            <a:ext cx="14954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是</a:t>
            </a:r>
            <a:endParaRPr lang="zh-CN" altLang="en-US" sz="2800" dirty="0"/>
          </a:p>
        </p:txBody>
      </p:sp>
      <p:sp>
        <p:nvSpPr>
          <p:cNvPr id="15367" name="Text Box 4"/>
          <p:cNvSpPr/>
          <p:nvPr>
            <p:ph type="title"/>
          </p:nvPr>
        </p:nvSpPr>
        <p:spPr>
          <a:xfrm>
            <a:off x="457200" y="277813"/>
            <a:ext cx="8229600" cy="630237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800" dirty="0"/>
              <a:t>例题</a:t>
            </a:r>
            <a:endParaRPr lang="en-US" altLang="zh-CN" sz="3800" dirty="0"/>
          </a:p>
        </p:txBody>
      </p:sp>
      <p:sp>
        <p:nvSpPr>
          <p:cNvPr id="922629" name="Text Box 5"/>
          <p:cNvSpPr txBox="1"/>
          <p:nvPr/>
        </p:nvSpPr>
        <p:spPr>
          <a:xfrm>
            <a:off x="7648575" y="1844675"/>
            <a:ext cx="452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是</a:t>
            </a:r>
            <a:endParaRPr lang="zh-CN" altLang="en-US" sz="2800" dirty="0"/>
          </a:p>
        </p:txBody>
      </p:sp>
      <p:sp>
        <p:nvSpPr>
          <p:cNvPr id="922630" name="Text Box 6"/>
          <p:cNvSpPr txBox="1"/>
          <p:nvPr/>
        </p:nvSpPr>
        <p:spPr>
          <a:xfrm>
            <a:off x="7648575" y="2276475"/>
            <a:ext cx="1171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不是</a:t>
            </a:r>
            <a:endParaRPr lang="zh-CN" altLang="en-US" sz="2800" dirty="0"/>
          </a:p>
        </p:txBody>
      </p:sp>
      <p:sp>
        <p:nvSpPr>
          <p:cNvPr id="922631" name="Text Box 7"/>
          <p:cNvSpPr txBox="1"/>
          <p:nvPr/>
        </p:nvSpPr>
        <p:spPr>
          <a:xfrm>
            <a:off x="7667625" y="2708275"/>
            <a:ext cx="4524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是</a:t>
            </a:r>
            <a:endParaRPr lang="zh-CN" altLang="en-US" sz="2800" dirty="0"/>
          </a:p>
        </p:txBody>
      </p:sp>
      <p:sp>
        <p:nvSpPr>
          <p:cNvPr id="922632" name="Text Box 8"/>
          <p:cNvSpPr txBox="1"/>
          <p:nvPr/>
        </p:nvSpPr>
        <p:spPr>
          <a:xfrm>
            <a:off x="7667625" y="3141663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不是</a:t>
            </a:r>
            <a:endParaRPr lang="zh-CN" altLang="en-US" sz="2800" dirty="0"/>
          </a:p>
        </p:txBody>
      </p:sp>
      <p:sp>
        <p:nvSpPr>
          <p:cNvPr id="922633" name="Text Box 9"/>
          <p:cNvSpPr txBox="1"/>
          <p:nvPr/>
        </p:nvSpPr>
        <p:spPr>
          <a:xfrm>
            <a:off x="7648575" y="3573463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不是</a:t>
            </a:r>
            <a:endParaRPr lang="zh-CN" altLang="en-US" sz="2800" dirty="0"/>
          </a:p>
        </p:txBody>
      </p:sp>
      <p:sp>
        <p:nvSpPr>
          <p:cNvPr id="922634" name="Text Box 10"/>
          <p:cNvSpPr txBox="1"/>
          <p:nvPr/>
        </p:nvSpPr>
        <p:spPr>
          <a:xfrm>
            <a:off x="7648575" y="4005263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不是</a:t>
            </a:r>
            <a:endParaRPr lang="zh-CN" altLang="en-US" sz="2800" dirty="0"/>
          </a:p>
        </p:txBody>
      </p:sp>
      <p:sp>
        <p:nvSpPr>
          <p:cNvPr id="922635" name="Text Box 11"/>
          <p:cNvSpPr txBox="1"/>
          <p:nvPr/>
        </p:nvSpPr>
        <p:spPr>
          <a:xfrm>
            <a:off x="7648575" y="4494213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不是</a:t>
            </a:r>
            <a:endParaRPr lang="zh-CN" altLang="en-US" sz="2800" dirty="0"/>
          </a:p>
        </p:txBody>
      </p:sp>
      <p:sp>
        <p:nvSpPr>
          <p:cNvPr id="922636" name="Text Box 12"/>
          <p:cNvSpPr txBox="1"/>
          <p:nvPr/>
        </p:nvSpPr>
        <p:spPr>
          <a:xfrm>
            <a:off x="7648575" y="4926013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是</a:t>
            </a:r>
            <a:endParaRPr lang="zh-CN" altLang="en-US" sz="2800" dirty="0"/>
          </a:p>
        </p:txBody>
      </p:sp>
      <p:sp>
        <p:nvSpPr>
          <p:cNvPr id="922637" name="Text Box 13"/>
          <p:cNvSpPr txBox="1"/>
          <p:nvPr/>
        </p:nvSpPr>
        <p:spPr>
          <a:xfrm>
            <a:off x="7648575" y="5373688"/>
            <a:ext cx="11715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是</a:t>
            </a:r>
            <a:endParaRPr lang="zh-CN" altLang="en-US" sz="2800" dirty="0"/>
          </a:p>
        </p:txBody>
      </p:sp>
      <p:sp>
        <p:nvSpPr>
          <p:cNvPr id="15377" name="Rectangle 14"/>
          <p:cNvSpPr/>
          <p:nvPr/>
        </p:nvSpPr>
        <p:spPr>
          <a:xfrm>
            <a:off x="481013" y="1038225"/>
            <a:ext cx="4806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判断以下各句子是否为命题。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27" grpId="0"/>
      <p:bldP spid="922629" grpId="0"/>
      <p:bldP spid="922630" grpId="0"/>
      <p:bldP spid="922631" grpId="0"/>
      <p:bldP spid="922632" grpId="0"/>
      <p:bldP spid="922633" grpId="0"/>
      <p:bldP spid="922634" grpId="0"/>
      <p:bldP spid="922635" grpId="0"/>
      <p:bldP spid="922636" grpId="0"/>
      <p:bldP spid="92263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1308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一个命题公式的合取范式或析取范式并不是唯一的。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(Q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R)</a:t>
            </a:r>
            <a:r>
              <a:rPr lang="zh-CN" altLang="en-US" dirty="0"/>
              <a:t>是一个析取范式，亦可写为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u="sng" dirty="0"/>
              <a:t>P</a:t>
            </a:r>
            <a:r>
              <a:rPr lang="en-US" altLang="zh-CN" u="sng" dirty="0">
                <a:sym typeface="Symbol" panose="05050102010706020507" pitchFamily="18" charset="2"/>
              </a:rPr>
              <a:t></a:t>
            </a:r>
            <a:r>
              <a:rPr lang="en-US" altLang="zh-CN" u="sng" dirty="0"/>
              <a:t>(Q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R)</a:t>
            </a:r>
            <a:r>
              <a:rPr lang="en-US" altLang="zh-CN" u="sng" dirty="0">
                <a:sym typeface="Symbol" panose="05050102010706020507" pitchFamily="18" charset="2"/>
              </a:rPr>
              <a:t> </a:t>
            </a:r>
            <a:endParaRPr lang="en-US" altLang="zh-CN" u="sng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(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) (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(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(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)) (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 (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u="sng" dirty="0">
                <a:sym typeface="Symbol" panose="05050102010706020507" pitchFamily="18" charset="2"/>
              </a:rPr>
              <a:t>(</a:t>
            </a:r>
            <a:r>
              <a:rPr lang="en-US" altLang="zh-CN" u="sng" dirty="0"/>
              <a:t>P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P)</a:t>
            </a:r>
            <a:r>
              <a:rPr lang="en-US" altLang="zh-CN" u="sng" dirty="0">
                <a:sym typeface="Symbol" panose="05050102010706020507" pitchFamily="18" charset="2"/>
              </a:rPr>
              <a:t>(</a:t>
            </a:r>
            <a:r>
              <a:rPr lang="en-US" altLang="zh-CN" u="sng" dirty="0"/>
              <a:t>P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R</a:t>
            </a:r>
            <a:r>
              <a:rPr lang="en-US" altLang="zh-CN" u="sng" dirty="0">
                <a:sym typeface="Symbol" panose="05050102010706020507" pitchFamily="18" charset="2"/>
              </a:rPr>
              <a:t>)(</a:t>
            </a:r>
            <a:r>
              <a:rPr lang="en-US" altLang="zh-CN" u="sng" dirty="0"/>
              <a:t>Q</a:t>
            </a:r>
            <a:r>
              <a:rPr lang="en-US" altLang="zh-CN" u="sng" dirty="0">
                <a:sym typeface="Symbol" panose="05050102010706020507" pitchFamily="18" charset="2"/>
              </a:rPr>
              <a:t></a:t>
            </a:r>
            <a:r>
              <a:rPr lang="en-US" altLang="zh-CN" u="sng" dirty="0"/>
              <a:t>P)</a:t>
            </a:r>
            <a:r>
              <a:rPr lang="en-US" altLang="zh-CN" u="sng" dirty="0">
                <a:sym typeface="Symbol" panose="05050102010706020507" pitchFamily="18" charset="2"/>
              </a:rPr>
              <a:t>(Q</a:t>
            </a:r>
            <a:r>
              <a:rPr lang="en-US" altLang="zh-CN" u="sng" dirty="0"/>
              <a:t>R</a:t>
            </a:r>
            <a:r>
              <a:rPr lang="en-US" altLang="zh-CN" u="sng" dirty="0">
                <a:sym typeface="Symbol" panose="05050102010706020507" pitchFamily="18" charset="2"/>
              </a:rPr>
              <a:t>)</a:t>
            </a:r>
            <a:endParaRPr lang="en-US" altLang="zh-CN" u="sng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是否存在唯一的等价命题的标准形式？</a:t>
            </a:r>
            <a:endParaRPr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489ABD-F74C-4975-92A1-B74517DAA93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1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>
                                            <p:txEl>
                                              <p:charRg st="58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charRg st="7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6">
                                            <p:txEl>
                                              <p:charRg st="72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charRg st="95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3906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6FB696-EBF9-41B4-8143-8A9B3F02D4F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6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306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小项定义</a:t>
            </a:r>
            <a:endParaRPr lang="zh-CN" altLang="zh-CN" dirty="0"/>
          </a:p>
        </p:txBody>
      </p:sp>
      <p:sp>
        <p:nvSpPr>
          <p:cNvPr id="118790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229600" cy="453072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</a:t>
            </a:r>
            <a:r>
              <a:rPr lang="en-US" altLang="zh-CN" dirty="0"/>
              <a:t>n</a:t>
            </a:r>
            <a:r>
              <a:rPr lang="zh-CN" altLang="en-US" dirty="0"/>
              <a:t>个命题变元的合取式，其中</a:t>
            </a:r>
            <a:r>
              <a:rPr lang="zh-CN" altLang="en-US" b="1" dirty="0">
                <a:solidFill>
                  <a:srgbClr val="0070C0"/>
                </a:solidFill>
              </a:rPr>
              <a:t>每个变元与它的否定</a:t>
            </a:r>
            <a:r>
              <a:rPr lang="zh-CN" altLang="en-US" dirty="0"/>
              <a:t>不能同时存在，但</a:t>
            </a:r>
            <a:r>
              <a:rPr lang="zh-CN" altLang="en-US" b="1" dirty="0">
                <a:solidFill>
                  <a:srgbClr val="0070C0"/>
                </a:solidFill>
              </a:rPr>
              <a:t>两者</a:t>
            </a:r>
            <a:r>
              <a:rPr lang="zh-CN" altLang="en-US" dirty="0">
                <a:solidFill>
                  <a:srgbClr val="FF0000"/>
                </a:solidFill>
              </a:rPr>
              <a:t>必须出现且仅出现一次</a:t>
            </a:r>
            <a:r>
              <a:rPr lang="zh-CN" altLang="en-US" dirty="0"/>
              <a:t>，称作</a:t>
            </a:r>
            <a:r>
              <a:rPr lang="zh-CN" altLang="en-US" b="1" dirty="0">
                <a:solidFill>
                  <a:srgbClr val="FF0000"/>
                </a:solidFill>
              </a:rPr>
              <a:t>布尔合取</a:t>
            </a:r>
            <a:r>
              <a:rPr lang="zh-CN" altLang="en-US" dirty="0"/>
              <a:t>或</a:t>
            </a:r>
            <a:r>
              <a:rPr lang="zh-CN" altLang="en-US" b="1" dirty="0"/>
              <a:t>小项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小项是特殊的简单合取式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请同学们试写出</a:t>
            </a:r>
            <a:r>
              <a:rPr lang="en-US" altLang="zh-CN" dirty="0"/>
              <a:t>2</a:t>
            </a:r>
            <a:r>
              <a:rPr lang="zh-CN" altLang="en-US" dirty="0"/>
              <a:t>个变元</a:t>
            </a:r>
            <a:r>
              <a:rPr lang="en-US" altLang="zh-CN" dirty="0"/>
              <a:t>P,Q</a:t>
            </a:r>
            <a:r>
              <a:rPr lang="zh-CN" altLang="en-US" dirty="0"/>
              <a:t>可能产生的所有小项以及</a:t>
            </a:r>
            <a:r>
              <a:rPr lang="en-US" altLang="zh-CN" dirty="0"/>
              <a:t>3</a:t>
            </a:r>
            <a:r>
              <a:rPr lang="zh-CN" altLang="en-US" dirty="0"/>
              <a:t>个变元</a:t>
            </a:r>
            <a:r>
              <a:rPr lang="en-US" altLang="zh-CN" dirty="0"/>
              <a:t>P,Q,R</a:t>
            </a:r>
            <a:r>
              <a:rPr lang="zh-CN" altLang="en-US" dirty="0"/>
              <a:t>可能产生的所有小项。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zh-CN" altLang="en-US" dirty="0"/>
              <a:t>个命题变项共可产生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个不同的小项。 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7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>
                                            <p:txEl>
                                              <p:charRg st="7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>
                                            <p:txEl>
                                              <p:charRg st="7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>
                                            <p:txEl>
                                              <p:char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8790">
                                            <p:txEl>
                                              <p:charRg st="11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790">
                                            <p:txEl>
                                              <p:char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790">
                                            <p:txEl>
                                              <p:charRg st="11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3BE822-24AC-4D5D-B52E-E3296EC80C9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10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510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小项编码</a:t>
            </a:r>
            <a:endParaRPr lang="zh-CN" altLang="zh-CN" dirty="0"/>
          </a:p>
        </p:txBody>
      </p:sp>
      <p:sp>
        <p:nvSpPr>
          <p:cNvPr id="128006" name="Rectangle 3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6487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若在小项中，将命题变元的原形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对应</a:t>
            </a:r>
            <a:r>
              <a:rPr lang="en-US" altLang="zh-CN" sz="2800" dirty="0"/>
              <a:t>1</a:t>
            </a:r>
            <a:r>
              <a:rPr lang="zh-CN" altLang="en-US" sz="2800" dirty="0"/>
              <a:t>，否定形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C00000"/>
                </a:solidFill>
              </a:rPr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对应</a:t>
            </a:r>
            <a:r>
              <a:rPr lang="en-US" altLang="zh-CN" sz="2800" dirty="0"/>
              <a:t>0</a:t>
            </a:r>
            <a:r>
              <a:rPr lang="zh-CN" altLang="en-US" sz="2800" dirty="0"/>
              <a:t>，则每个小项对应一个二进制数，当然也对应一个十进制数。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二进制数正是该小项唯一的</a:t>
            </a:r>
            <a:r>
              <a:rPr lang="zh-CN" altLang="en-US" sz="2800" b="1" dirty="0">
                <a:solidFill>
                  <a:srgbClr val="0070C0"/>
                </a:solidFill>
              </a:rPr>
              <a:t>成真</a:t>
            </a:r>
            <a:r>
              <a:rPr lang="zh-CN" altLang="en-US" sz="2800" b="1" dirty="0">
                <a:solidFill>
                  <a:srgbClr val="C00000"/>
                </a:solidFill>
              </a:rPr>
              <a:t>赋值</a:t>
            </a:r>
            <a:r>
              <a:rPr lang="zh-CN" altLang="en-US" sz="2800" dirty="0"/>
              <a:t>，十进制数可作为该小项的抽象表示法的脚标。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一般情况下，</a:t>
            </a:r>
            <a:r>
              <a:rPr lang="en-US" altLang="zh-CN" sz="2800" dirty="0"/>
              <a:t>n</a:t>
            </a:r>
            <a:r>
              <a:rPr lang="zh-CN" altLang="en-US" sz="2800" dirty="0"/>
              <a:t>个命题变元产生的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个小项，可分别记作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0 </a:t>
            </a:r>
            <a:r>
              <a:rPr lang="zh-CN" altLang="en-US" sz="2800" dirty="0"/>
              <a:t>，</a:t>
            </a:r>
            <a:r>
              <a:rPr lang="en-US" altLang="zh-CN" sz="2800" baseline="-25000" dirty="0"/>
              <a:t>,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l </a:t>
            </a:r>
            <a:r>
              <a:rPr lang="zh-CN" altLang="en-US" sz="2800" dirty="0"/>
              <a:t>， </a:t>
            </a:r>
            <a:r>
              <a:rPr lang="en-US" altLang="zh-CN" sz="2800" dirty="0"/>
              <a:t>…m</a:t>
            </a:r>
            <a:r>
              <a:rPr lang="en-US" altLang="zh-CN" sz="2800" baseline="-25000" dirty="0"/>
              <a:t>i </a:t>
            </a:r>
            <a:r>
              <a:rPr lang="zh-CN" altLang="en-US" sz="2800" dirty="0"/>
              <a:t>，</a:t>
            </a:r>
            <a:r>
              <a:rPr lang="en-US" altLang="zh-CN" sz="2800" dirty="0"/>
              <a:t>…</a:t>
            </a:r>
            <a:r>
              <a:rPr lang="zh-CN" altLang="en-US" sz="2800" dirty="0"/>
              <a:t>，</a:t>
            </a:r>
            <a:r>
              <a:rPr lang="en-US" altLang="zh-CN" sz="2800" dirty="0"/>
              <a:t>m </a:t>
            </a:r>
            <a:r>
              <a:rPr lang="en-US" altLang="zh-CN" sz="2800" baseline="-25000" dirty="0"/>
              <a:t>2ⁿ</a:t>
            </a:r>
            <a:r>
              <a:rPr lang="zh-CN" altLang="en-US" sz="2800" baseline="-25000" dirty="0"/>
              <a:t>－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  (0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i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-1)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角标</a:t>
            </a:r>
            <a:r>
              <a:rPr lang="en-US" altLang="zh-CN" sz="2800" b="1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的二进制表示为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</a:rPr>
              <a:t>的成真赋值</a:t>
            </a:r>
            <a:r>
              <a:rPr lang="zh-CN" altLang="en-US" sz="2800" dirty="0"/>
              <a:t>，于是，</a:t>
            </a:r>
            <a:r>
              <a:rPr lang="en-US" altLang="zh-CN" sz="2800" b="1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个命题变元的</a:t>
            </a:r>
            <a:r>
              <a:rPr lang="en-US" altLang="zh-CN" sz="2800" b="1" dirty="0">
                <a:solidFill>
                  <a:srgbClr val="0070C0"/>
                </a:solidFill>
              </a:rPr>
              <a:t>2</a:t>
            </a:r>
            <a:r>
              <a:rPr lang="en-US" altLang="zh-CN" sz="2800" b="1" baseline="30000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个真值赋值与</a:t>
            </a:r>
            <a:r>
              <a:rPr lang="en-US" altLang="zh-CN" sz="2800" b="1" dirty="0">
                <a:solidFill>
                  <a:srgbClr val="0070C0"/>
                </a:solidFill>
              </a:rPr>
              <a:t>2</a:t>
            </a:r>
            <a:r>
              <a:rPr lang="en-US" altLang="zh-CN" sz="2800" b="1" baseline="30000" dirty="0">
                <a:solidFill>
                  <a:srgbClr val="0070C0"/>
                </a:solidFill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个小项之间有一一对应关系。 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6">
                                            <p:txEl>
                                              <p:charRg st="59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9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6">
                                            <p:txEl>
                                              <p:charRg st="9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6">
                                            <p:txEl>
                                              <p:charRg st="9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8006">
                                            <p:txEl>
                                              <p:charRg st="159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3EB3BF-2EC7-494D-9E42-3F60E7D67F3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6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7157" name="Rectangle 3"/>
          <p:cNvSpPr>
            <a:spLocks noGrp="1"/>
          </p:cNvSpPr>
          <p:nvPr>
            <p:ph type="body" sz="half" idx="1"/>
          </p:nvPr>
        </p:nvSpPr>
        <p:spPr>
          <a:xfrm>
            <a:off x="642938" y="1214438"/>
            <a:ext cx="6888162" cy="453072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600" dirty="0"/>
              <a:t>P</a:t>
            </a:r>
            <a:r>
              <a:rPr lang="zh-CN" altLang="en-US" sz="2600" dirty="0"/>
              <a:t>，</a:t>
            </a:r>
            <a:r>
              <a:rPr lang="en-US" altLang="zh-CN" sz="2600" dirty="0"/>
              <a:t>Q</a:t>
            </a:r>
            <a:r>
              <a:rPr lang="zh-CN" altLang="en-US" sz="2600" dirty="0"/>
              <a:t>两个命题变项生成</a:t>
            </a:r>
            <a:r>
              <a:rPr lang="en-US" altLang="zh-CN" sz="2600" dirty="0"/>
              <a:t>4</a:t>
            </a:r>
            <a:r>
              <a:rPr lang="zh-CN" altLang="en-US" sz="2600" dirty="0"/>
              <a:t>个小项 </a:t>
            </a:r>
            <a:endParaRPr lang="zh-CN" altLang="en-US" sz="2600" dirty="0"/>
          </a:p>
        </p:txBody>
      </p:sp>
      <p:graphicFrame>
        <p:nvGraphicFramePr>
          <p:cNvPr id="711684" name="Group 4"/>
          <p:cNvGraphicFramePr>
            <a:graphicFrameLocks noGrp="1"/>
          </p:cNvGraphicFramePr>
          <p:nvPr>
            <p:ph sz="half" idx="1"/>
          </p:nvPr>
        </p:nvGraphicFramePr>
        <p:xfrm>
          <a:off x="1000125" y="2500313"/>
          <a:ext cx="6429375" cy="2663825"/>
        </p:xfrm>
        <a:graphic>
          <a:graphicData uri="http://schemas.openxmlformats.org/drawingml/2006/table">
            <a:tbl>
              <a:tblPr/>
              <a:tblGrid>
                <a:gridCol w="1428733"/>
                <a:gridCol w="1714506"/>
                <a:gridCol w="1857382"/>
                <a:gridCol w="1428754"/>
              </a:tblGrid>
              <a:tr h="57133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31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31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72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9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小项真值表对应关系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日期占位符 4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7E394A-1403-4134-9A21-4849656764A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页脚占位符 5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204" name="灯片编号占位符 6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79205" name="Rectangle 2"/>
          <p:cNvSpPr>
            <a:spLocks noGrp="1"/>
          </p:cNvSpPr>
          <p:nvPr>
            <p:ph type="body" sz="half" idx="1"/>
          </p:nvPr>
        </p:nvSpPr>
        <p:spPr>
          <a:xfrm>
            <a:off x="571500" y="857250"/>
            <a:ext cx="7786688" cy="5286375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en-US" altLang="zh-CN" sz="2600" dirty="0"/>
              <a:t>P</a:t>
            </a:r>
            <a:r>
              <a:rPr lang="zh-CN" altLang="en-US" sz="2600" dirty="0"/>
              <a:t>，</a:t>
            </a:r>
            <a:r>
              <a:rPr lang="en-US" altLang="zh-CN" sz="2600" dirty="0"/>
              <a:t>Q</a:t>
            </a:r>
            <a:r>
              <a:rPr lang="zh-CN" altLang="en-US" sz="2600" dirty="0"/>
              <a:t>，</a:t>
            </a:r>
            <a:r>
              <a:rPr lang="en-US" altLang="zh-CN" sz="2600" dirty="0"/>
              <a:t>R</a:t>
            </a:r>
            <a:r>
              <a:rPr lang="zh-CN" altLang="en-US" sz="2600" dirty="0"/>
              <a:t>三个命题变项生成</a:t>
            </a:r>
            <a:r>
              <a:rPr lang="en-US" altLang="zh-CN" sz="2600" dirty="0"/>
              <a:t>8</a:t>
            </a:r>
            <a:r>
              <a:rPr lang="zh-CN" altLang="en-US" sz="2600" dirty="0"/>
              <a:t>个小项 </a:t>
            </a:r>
            <a:endParaRPr lang="zh-CN" altLang="en-US" sz="2600" dirty="0"/>
          </a:p>
        </p:txBody>
      </p:sp>
      <p:graphicFrame>
        <p:nvGraphicFramePr>
          <p:cNvPr id="713731" name="Group 3"/>
          <p:cNvGraphicFramePr>
            <a:graphicFrameLocks noGrp="1"/>
          </p:cNvGraphicFramePr>
          <p:nvPr>
            <p:ph sz="half" idx="1"/>
          </p:nvPr>
        </p:nvGraphicFramePr>
        <p:xfrm>
          <a:off x="785813" y="1428750"/>
          <a:ext cx="7358063" cy="4664075"/>
        </p:xfrm>
        <a:graphic>
          <a:graphicData uri="http://schemas.openxmlformats.org/drawingml/2006/table">
            <a:tbl>
              <a:tblPr/>
              <a:tblGrid>
                <a:gridCol w="2143126"/>
                <a:gridCol w="1785937"/>
                <a:gridCol w="1857375"/>
                <a:gridCol w="1571624"/>
              </a:tblGrid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公式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成真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编码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0 0 1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0 1 1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1 0 1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1 1 0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1 1 1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5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080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/>
              <a:t>小项真值表对应关系</a:t>
            </a:r>
            <a:endParaRPr lang="zh-CN" altLang="zh-CN" sz="32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2F209F-4869-4100-B18B-35102F33D29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1253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4400" dirty="0"/>
              <a:t>小项性质</a:t>
            </a:r>
            <a:endParaRPr lang="zh-CN" altLang="zh-CN" dirty="0"/>
          </a:p>
        </p:txBody>
      </p:sp>
      <p:sp>
        <p:nvSpPr>
          <p:cNvPr id="181254" name="Rectangle 3"/>
          <p:cNvSpPr>
            <a:spLocks noGrp="1"/>
          </p:cNvSpPr>
          <p:nvPr>
            <p:ph idx="1"/>
          </p:nvPr>
        </p:nvSpPr>
        <p:spPr>
          <a:xfrm>
            <a:off x="428625" y="1428750"/>
            <a:ext cx="8472488" cy="4445000"/>
          </a:xfrm>
          <a:ln/>
        </p:spPr>
        <p:txBody>
          <a:bodyPr vert="horz" wrap="square" lIns="91440" tIns="45720" rIns="91440" bIns="45720" anchor="t"/>
          <a:p>
            <a:pPr marL="571500" indent="-571500" eaLnBrk="1" hangingPunct="1">
              <a:buNone/>
            </a:pPr>
            <a:r>
              <a:rPr lang="zh-CN" altLang="en-US" sz="2800" dirty="0"/>
              <a:t>小项有如下几个性质需要指出：</a:t>
            </a:r>
            <a:endParaRPr lang="zh-CN" altLang="en-US" sz="2800" dirty="0"/>
          </a:p>
          <a:p>
            <a:pPr marL="571500" indent="-571500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）每一个小项，当</a:t>
            </a:r>
            <a:r>
              <a:rPr lang="zh-CN" altLang="en-US" sz="2800" dirty="0">
                <a:solidFill>
                  <a:srgbClr val="FF0000"/>
                </a:solidFill>
              </a:rPr>
              <a:t>其真值指派与编码相同时</a:t>
            </a:r>
            <a:r>
              <a:rPr lang="zh-CN" altLang="en-US" sz="2800" dirty="0"/>
              <a:t>，其值为</a:t>
            </a:r>
            <a:r>
              <a:rPr lang="en-US" altLang="zh-CN" sz="2800" dirty="0"/>
              <a:t>T</a:t>
            </a:r>
            <a:r>
              <a:rPr lang="zh-CN" altLang="en-US" sz="2800" dirty="0"/>
              <a:t>，在其余的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－</a:t>
            </a:r>
            <a:r>
              <a:rPr lang="en-US" altLang="zh-CN" sz="2800" dirty="0"/>
              <a:t>1</a:t>
            </a:r>
            <a:r>
              <a:rPr lang="zh-CN" altLang="en-US" sz="2800" dirty="0"/>
              <a:t>种指派情况下均为</a:t>
            </a:r>
            <a:r>
              <a:rPr lang="en-US" altLang="zh-CN" sz="2800" dirty="0"/>
              <a:t>F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571500" indent="-571500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）任意两个不同小项的</a:t>
            </a:r>
            <a:r>
              <a:rPr lang="zh-CN" altLang="en-US" sz="2800" dirty="0">
                <a:solidFill>
                  <a:srgbClr val="FF0000"/>
                </a:solidFill>
              </a:rPr>
              <a:t>合取式永假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zh-CN" altLang="en-US" sz="2800" dirty="0"/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endParaRPr lang="zh-CN" altLang="en-US" sz="2800" dirty="0"/>
          </a:p>
          <a:p>
            <a:pPr marL="571500" indent="-571500" eaLnBrk="1" hangingPunct="1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0000"/>
                </a:solidFill>
              </a:rPr>
              <a:t>全体小项的析取永为真</a:t>
            </a:r>
            <a:r>
              <a:rPr lang="zh-CN" altLang="en-US" sz="2800" dirty="0"/>
              <a:t>，记为</a:t>
            </a:r>
            <a:endParaRPr lang="zh-CN" altLang="en-US" sz="2800" dirty="0"/>
          </a:p>
        </p:txBody>
      </p:sp>
      <p:pic>
        <p:nvPicPr>
          <p:cNvPr id="18125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4625" y="3500438"/>
            <a:ext cx="3600450" cy="796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25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4929188"/>
            <a:ext cx="4286250" cy="1228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D12934-187E-4C65-A074-728B3788531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3301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b="1" dirty="0"/>
              <a:t>主析取范式与小项、真值表为真的关系</a:t>
            </a:r>
            <a:endParaRPr lang="zh-CN" altLang="zh-CN" sz="3200" b="1" dirty="0"/>
          </a:p>
        </p:txBody>
      </p:sp>
      <p:sp>
        <p:nvSpPr>
          <p:cNvPr id="18330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</a:t>
            </a:r>
            <a:r>
              <a:rPr lang="zh-CN" altLang="en-US" dirty="0"/>
              <a:t>对于给定的命题，如果有一个等价公式，它</a:t>
            </a:r>
            <a:r>
              <a:rPr lang="zh-CN" altLang="en-US" b="1" dirty="0">
                <a:solidFill>
                  <a:srgbClr val="0033CC"/>
                </a:solidFill>
              </a:rPr>
              <a:t>仅由小项的析取所组成</a:t>
            </a:r>
            <a:r>
              <a:rPr lang="zh-CN" altLang="en-US" dirty="0"/>
              <a:t>，则该等式称作原式的</a:t>
            </a:r>
            <a:r>
              <a:rPr lang="zh-CN" altLang="en-US" b="1" dirty="0">
                <a:solidFill>
                  <a:srgbClr val="FF0000"/>
                </a:solidFill>
              </a:rPr>
              <a:t>主析取范式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zh-CN" altLang="en-US" b="1" dirty="0"/>
              <a:t>定理：</a:t>
            </a:r>
            <a:r>
              <a:rPr lang="zh-CN" altLang="en-US" dirty="0"/>
              <a:t>在真值表中，一个公式的</a:t>
            </a:r>
            <a:r>
              <a:rPr lang="zh-CN" altLang="en-US" b="1" dirty="0">
                <a:solidFill>
                  <a:srgbClr val="C00000"/>
                </a:solidFill>
              </a:rPr>
              <a:t>真值为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dirty="0"/>
              <a:t>的指派所</a:t>
            </a:r>
            <a:r>
              <a:rPr lang="zh-CN" altLang="en-US" b="1" dirty="0">
                <a:solidFill>
                  <a:srgbClr val="C00000"/>
                </a:solidFill>
              </a:rPr>
              <a:t>对应的小项的析取</a:t>
            </a:r>
            <a:r>
              <a:rPr lang="zh-CN" altLang="en-US" dirty="0"/>
              <a:t>，即为此公式的</a:t>
            </a:r>
            <a:r>
              <a:rPr lang="zh-CN" altLang="en-US" b="1" dirty="0"/>
              <a:t>主析取范式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E39F7C-56D1-4A7A-B4C5-0C1F72D9A1D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5349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“真值表法”求</a:t>
            </a:r>
            <a:r>
              <a:rPr lang="zh-CN" altLang="en-US" b="1" dirty="0">
                <a:solidFill>
                  <a:srgbClr val="FF0000"/>
                </a:solidFill>
              </a:rPr>
              <a:t>主析取范式</a:t>
            </a:r>
            <a:endParaRPr lang="zh-CN" altLang="zh-CN" b="1" dirty="0">
              <a:solidFill>
                <a:srgbClr val="FF0000"/>
              </a:solidFill>
            </a:endParaRPr>
          </a:p>
        </p:txBody>
      </p:sp>
      <p:sp>
        <p:nvSpPr>
          <p:cNvPr id="185350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819650"/>
          </a:xfrm>
          <a:ln/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en-US" altLang="zh-CN" dirty="0"/>
              <a:t>  </a:t>
            </a:r>
            <a:r>
              <a:rPr lang="en-US" altLang="zh-CN" sz="2800" dirty="0"/>
              <a:t> </a:t>
            </a:r>
            <a:r>
              <a:rPr lang="zh-CN" altLang="en-US" sz="2800" dirty="0"/>
              <a:t>用真值表法求</a:t>
            </a:r>
            <a:r>
              <a:rPr lang="en-US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→(</a:t>
            </a:r>
            <a:r>
              <a:rPr lang="en-US" altLang="zh-CN" sz="2800" i="1" dirty="0"/>
              <a:t>p</a:t>
            </a:r>
            <a:r>
              <a:rPr lang="en-US" altLang="zh-CN" sz="2800" dirty="0"/>
              <a:t>∨</a:t>
            </a:r>
            <a:r>
              <a:rPr lang="en-US" altLang="zh-CN" sz="2800" i="1" dirty="0"/>
              <a:t>r</a:t>
            </a:r>
            <a:r>
              <a:rPr lang="en-US" altLang="zh-CN" sz="2800" dirty="0"/>
              <a:t>))∧(</a:t>
            </a:r>
            <a:r>
              <a:rPr lang="en-US" altLang="zh-CN" sz="2800" i="1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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的主析取范式。</a:t>
            </a:r>
            <a:endParaRPr lang="en-US" altLang="zh-CN" sz="2800" dirty="0"/>
          </a:p>
          <a:p>
            <a:pPr algn="just" eaLnBrk="1" hangingPunct="1">
              <a:buNone/>
            </a:pPr>
            <a:r>
              <a:rPr lang="zh-CN" altLang="en-US" sz="2800" dirty="0"/>
              <a:t>   请同学们试写出其主析取范式。</a:t>
            </a:r>
            <a:endParaRPr lang="zh-CN" altLang="zh-CN" sz="2800" dirty="0"/>
          </a:p>
          <a:p>
            <a:pPr algn="just" eaLnBrk="1" hangingPunct="1">
              <a:buNone/>
            </a:pPr>
            <a:endParaRPr lang="zh-CN" altLang="en-US" sz="2800" dirty="0"/>
          </a:p>
          <a:p>
            <a:pPr eaLnBrk="1" hangingPunct="1"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pic>
        <p:nvPicPr>
          <p:cNvPr id="185351" name="Picture 4" descr="Img00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000250"/>
            <a:ext cx="8064500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B08A5B-94C9-445C-909D-F1C2E7C327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396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7397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9375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“真值表法”求主析取范式</a:t>
            </a:r>
            <a:endParaRPr lang="zh-CN" altLang="zh-CN" dirty="0"/>
          </a:p>
        </p:txBody>
      </p:sp>
      <p:sp>
        <p:nvSpPr>
          <p:cNvPr id="187398" name="Rectangle 3"/>
          <p:cNvSpPr>
            <a:spLocks noGrp="1"/>
          </p:cNvSpPr>
          <p:nvPr>
            <p:ph idx="1"/>
          </p:nvPr>
        </p:nvSpPr>
        <p:spPr>
          <a:xfrm>
            <a:off x="457200" y="1357313"/>
            <a:ext cx="8401050" cy="47736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根据真值表的</a:t>
            </a:r>
            <a:r>
              <a:rPr lang="zh-CN" altLang="en-US" dirty="0">
                <a:solidFill>
                  <a:srgbClr val="FF0000"/>
                </a:solidFill>
              </a:rPr>
              <a:t>成真赋值</a:t>
            </a:r>
            <a:r>
              <a:rPr lang="zh-CN" altLang="en-US" dirty="0"/>
              <a:t>所对应的行可知：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主析取范式为：</a:t>
            </a:r>
            <a:endParaRPr lang="en-US" altLang="zh-CN" dirty="0"/>
          </a:p>
        </p:txBody>
      </p:sp>
      <p:pic>
        <p:nvPicPr>
          <p:cNvPr id="18739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428875"/>
            <a:ext cx="6219825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214313" y="3000375"/>
            <a:ext cx="87503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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000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110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0" lang="en-US" altLang="zh-CN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111</a:t>
            </a:r>
            <a:endParaRPr kumimoji="0" lang="en-US" altLang="zh-C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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(pqr) (p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qr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(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pq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r) (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pqr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=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∑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0,1,6,7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</a:t>
            </a:r>
            <a:endParaRPr kumimoji="0" lang="en-US" altLang="zh-CN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请同学们掌握标记主析取范式的方法。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标记方法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∑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0,1,6,7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主析取范式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是两个不同的概念。</a:t>
            </a: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3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9">
                                            <p:txEl>
                                              <p:charRg st="3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9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9">
                                            <p:txEl>
                                              <p:charRg st="104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6FB696-EBF9-41B4-8143-8A9B3F02D4F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44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300788" y="6243638"/>
            <a:ext cx="1008062" cy="457200"/>
          </a:xfrm>
          <a:ln/>
        </p:spPr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18944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22312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大项定义</a:t>
            </a:r>
            <a:endParaRPr lang="zh-CN" altLang="zh-CN" dirty="0"/>
          </a:p>
        </p:txBody>
      </p:sp>
      <p:sp>
        <p:nvSpPr>
          <p:cNvPr id="1894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定义：</a:t>
            </a:r>
            <a:r>
              <a:rPr lang="en-US" altLang="zh-CN" dirty="0"/>
              <a:t>n</a:t>
            </a:r>
            <a:r>
              <a:rPr lang="zh-CN" altLang="en-US" dirty="0"/>
              <a:t>个命题变元的析取式，其中</a:t>
            </a:r>
            <a:r>
              <a:rPr lang="zh-CN" altLang="en-US" b="1" dirty="0">
                <a:solidFill>
                  <a:srgbClr val="0070C0"/>
                </a:solidFill>
              </a:rPr>
              <a:t>每个变元与它的否定</a:t>
            </a:r>
            <a:r>
              <a:rPr lang="zh-CN" altLang="en-US" dirty="0"/>
              <a:t>不能同时存在，但</a:t>
            </a:r>
            <a:r>
              <a:rPr lang="zh-CN" altLang="en-US" b="1" dirty="0">
                <a:solidFill>
                  <a:srgbClr val="0070C0"/>
                </a:solidFill>
              </a:rPr>
              <a:t>两者</a:t>
            </a:r>
            <a:r>
              <a:rPr lang="zh-CN" altLang="en-US" dirty="0">
                <a:solidFill>
                  <a:srgbClr val="FF0000"/>
                </a:solidFill>
              </a:rPr>
              <a:t>必须出现且仅出现一次</a:t>
            </a:r>
            <a:r>
              <a:rPr lang="zh-CN" altLang="en-US" dirty="0"/>
              <a:t>，称作</a:t>
            </a:r>
            <a:r>
              <a:rPr lang="zh-CN" altLang="en-US" b="1" dirty="0">
                <a:solidFill>
                  <a:srgbClr val="FF0000"/>
                </a:solidFill>
              </a:rPr>
              <a:t>布尔析取</a:t>
            </a:r>
            <a:r>
              <a:rPr lang="zh-CN" altLang="en-US" dirty="0"/>
              <a:t>或</a:t>
            </a:r>
            <a:r>
              <a:rPr lang="zh-CN" altLang="en-US" b="1" dirty="0"/>
              <a:t>大项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大项是特殊的简单析取式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zh-CN" altLang="en-US" dirty="0"/>
              <a:t>个命题变项共可产生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个不同的大项。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20094</Words>
  <Application>WPS 演示</Application>
  <PresentationFormat/>
  <Paragraphs>3148</Paragraphs>
  <Slides>131</Slides>
  <Notes>109</Notes>
  <HiddenSlides>17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131</vt:i4>
      </vt:variant>
    </vt:vector>
  </HeadingPairs>
  <TitlesOfParts>
    <vt:vector size="148" baseType="lpstr">
      <vt:lpstr>Arial</vt:lpstr>
      <vt:lpstr>宋体</vt:lpstr>
      <vt:lpstr>Wingdings</vt:lpstr>
      <vt:lpstr>Garamond</vt:lpstr>
      <vt:lpstr>Times New Roman</vt:lpstr>
      <vt:lpstr>Symbol</vt:lpstr>
      <vt:lpstr>Courier New</vt:lpstr>
      <vt:lpstr>微软雅黑</vt:lpstr>
      <vt:lpstr>Arial Unicode MS</vt:lpstr>
      <vt:lpstr>Edge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Kukukukiki</cp:lastModifiedBy>
  <cp:revision>565</cp:revision>
  <dcterms:created xsi:type="dcterms:W3CDTF">2004-02-06T08:11:24Z</dcterms:created>
  <dcterms:modified xsi:type="dcterms:W3CDTF">2021-02-15T11:23:00Z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