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40"/>
  </p:handoutMasterIdLst>
  <p:sldIdLst>
    <p:sldId id="620" r:id="rId3"/>
    <p:sldId id="621" r:id="rId5"/>
    <p:sldId id="622" r:id="rId6"/>
    <p:sldId id="841" r:id="rId7"/>
    <p:sldId id="807" r:id="rId8"/>
    <p:sldId id="808" r:id="rId9"/>
    <p:sldId id="809" r:id="rId10"/>
    <p:sldId id="810" r:id="rId11"/>
    <p:sldId id="811" r:id="rId12"/>
    <p:sldId id="812" r:id="rId13"/>
    <p:sldId id="813" r:id="rId14"/>
    <p:sldId id="839" r:id="rId15"/>
    <p:sldId id="840" r:id="rId16"/>
    <p:sldId id="817" r:id="rId17"/>
    <p:sldId id="818" r:id="rId18"/>
    <p:sldId id="819" r:id="rId19"/>
    <p:sldId id="820" r:id="rId20"/>
    <p:sldId id="821" r:id="rId21"/>
    <p:sldId id="822" r:id="rId22"/>
    <p:sldId id="823" r:id="rId23"/>
    <p:sldId id="824" r:id="rId24"/>
    <p:sldId id="851" r:id="rId25"/>
    <p:sldId id="825" r:id="rId26"/>
    <p:sldId id="826" r:id="rId27"/>
    <p:sldId id="827" r:id="rId28"/>
    <p:sldId id="829" r:id="rId29"/>
    <p:sldId id="828" r:id="rId30"/>
    <p:sldId id="849" r:id="rId31"/>
    <p:sldId id="855" r:id="rId32"/>
    <p:sldId id="856" r:id="rId33"/>
    <p:sldId id="832" r:id="rId34"/>
    <p:sldId id="833" r:id="rId35"/>
    <p:sldId id="834" r:id="rId36"/>
    <p:sldId id="835" r:id="rId37"/>
    <p:sldId id="596" r:id="rId38"/>
    <p:sldId id="420" r:id="rId39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0000"/>
    <a:srgbClr val="0033CC"/>
    <a:srgbClr val="FFFFCC"/>
    <a:srgbClr val="FFFF99"/>
    <a:srgbClr val="B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1397"/>
    <p:restoredTop sz="70534"/>
  </p:normalViewPr>
  <p:slideViewPr>
    <p:cSldViewPr showGuides="1">
      <p:cViewPr varScale="1">
        <p:scale>
          <a:sx n="52" d="100"/>
          <a:sy n="52" d="100"/>
        </p:scale>
        <p:origin x="209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99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9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3DE2A9A-6F4A-467A-A21B-6BFCCDCBE7DC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52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52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B3442F4-EC20-4677-A1C3-4E0EEBEBE3F3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6147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24579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26627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30723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32771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34819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Rectangle 7"/>
          <p:cNvSpPr txBox="1">
            <a:spLocks noGrp="1"/>
          </p:cNvSpPr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36867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Rectangle 7"/>
          <p:cNvSpPr txBox="1">
            <a:spLocks noGrp="1"/>
          </p:cNvSpPr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38915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40963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43011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45059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8195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endParaRPr lang="en-US" altLang="zh-CN" dirty="0"/>
          </a:p>
        </p:txBody>
      </p:sp>
      <p:sp>
        <p:nvSpPr>
          <p:cNvPr id="4710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49155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51203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53251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56323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604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67587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10243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1229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14339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16387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18435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20483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22531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7"/>
          <p:cNvSpPr/>
          <p:nvPr/>
        </p:nvSpPr>
        <p:spPr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0" y="0"/>
              </a:cxn>
              <a:cxn ang="0">
                <a:pos x="2147483646" y="0"/>
              </a:cxn>
            </a:cxnLst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51" name="Line 8"/>
          <p:cNvSpPr/>
          <p:nvPr/>
        </p:nvSpPr>
        <p:spPr>
          <a:xfrm>
            <a:off x="1981200" y="3962400"/>
            <a:ext cx="6511925" cy="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F5490EF-894A-4736-916E-932C2D5BB478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7439DF8-1FC5-4D0C-BB87-80178577EA5B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634C5BE-FFC5-4A2F-B571-AC5F2D41CE90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A0E679E-1262-446A-9518-57BDD829C1E1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634C5BE-FFC5-4A2F-B571-AC5F2D41CE90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A0E679E-1262-446A-9518-57BDD829C1E1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zh-CN" altLang="en-US" sz="3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634C5BE-FFC5-4A2F-B571-AC5F2D41CE90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A0E679E-1262-446A-9518-57BDD829C1E1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634C5BE-FFC5-4A2F-B571-AC5F2D41CE90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A0E679E-1262-446A-9518-57BDD829C1E1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634C5BE-FFC5-4A2F-B571-AC5F2D41CE90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A0E679E-1262-446A-9518-57BDD829C1E1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634C5BE-FFC5-4A2F-B571-AC5F2D41CE90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A0E679E-1262-446A-9518-57BDD829C1E1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634C5BE-FFC5-4A2F-B571-AC5F2D41CE90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A0E679E-1262-446A-9518-57BDD829C1E1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634C5BE-FFC5-4A2F-B571-AC5F2D41CE90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A0E679E-1262-446A-9518-57BDD829C1E1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634C5BE-FFC5-4A2F-B571-AC5F2D41CE90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A0E679E-1262-446A-9518-57BDD829C1E1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634C5BE-FFC5-4A2F-B571-AC5F2D41CE90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A0E679E-1262-446A-9518-57BDD829C1E1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634C5BE-FFC5-4A2F-B571-AC5F2D41CE90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A0E679E-1262-446A-9518-57BDD829C1E1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634C5BE-FFC5-4A2F-B571-AC5F2D41CE90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A0E679E-1262-446A-9518-57BDD829C1E1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634C5BE-FFC5-4A2F-B571-AC5F2D41CE90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A0E679E-1262-446A-9518-57BDD829C1E1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634C5BE-FFC5-4A2F-B571-AC5F2D41CE90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A0E679E-1262-446A-9518-57BDD829C1E1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+mj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634C5BE-FFC5-4A2F-B571-AC5F2D41CE90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>
                <a:latin typeface="+mj-l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00788" y="6243638"/>
            <a:ext cx="100806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Garamond" panose="02020404030301010803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A0E679E-1262-446A-9518-57BDD829C1E1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Freeform 7"/>
          <p:cNvSpPr/>
          <p:nvPr/>
        </p:nvSpPr>
        <p:spPr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0" y="0"/>
              </a:cxn>
              <a:cxn ang="0">
                <a:pos x="2147483646" y="0"/>
              </a:cxn>
            </a:cxnLst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2" name="Line 8"/>
          <p:cNvSpPr/>
          <p:nvPr/>
        </p:nvSpPr>
        <p:spPr>
          <a:xfrm>
            <a:off x="457200" y="6172200"/>
            <a:ext cx="8229600" cy="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75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115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62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480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6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8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30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102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B688445-9CA0-4A41-A9FE-777971E9D81D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4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512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en-US" altLang="zh-CN" dirty="0"/>
              <a:t>1.8</a:t>
            </a:r>
            <a:r>
              <a:rPr lang="zh-CN" altLang="en-US" dirty="0"/>
              <a:t>推理理论</a:t>
            </a:r>
            <a:endParaRPr lang="zh-CN" altLang="en-US" dirty="0"/>
          </a:p>
        </p:txBody>
      </p:sp>
      <p:sp>
        <p:nvSpPr>
          <p:cNvPr id="5126" name="Rectangle 3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4773612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数理逻辑的主要任务是借助于数学的方法来研究推理的逻辑。</a:t>
            </a:r>
            <a:endParaRPr lang="en-US" altLang="zh-CN" dirty="0"/>
          </a:p>
          <a:p>
            <a:pPr eaLnBrk="1" hangingPunct="1"/>
            <a:r>
              <a:rPr lang="zh-CN" altLang="en-US" dirty="0"/>
              <a:t>推理是从</a:t>
            </a:r>
            <a:r>
              <a:rPr lang="zh-CN" altLang="en-US" b="1" dirty="0">
                <a:solidFill>
                  <a:srgbClr val="C00000"/>
                </a:solidFill>
              </a:rPr>
              <a:t>前提</a:t>
            </a:r>
            <a:r>
              <a:rPr lang="zh-CN" altLang="en-US" dirty="0"/>
              <a:t>出发推出</a:t>
            </a:r>
            <a:r>
              <a:rPr lang="zh-CN" altLang="en-US" b="1" dirty="0">
                <a:solidFill>
                  <a:srgbClr val="C00000"/>
                </a:solidFill>
              </a:rPr>
              <a:t>结论</a:t>
            </a:r>
            <a:r>
              <a:rPr lang="zh-CN" altLang="en-US" dirty="0"/>
              <a:t>的思维过程，前提是已知的命题公式，结论是从前提出发应用推理规则推出的命题公式。</a:t>
            </a:r>
            <a:endParaRPr lang="en-US" altLang="zh-CN" dirty="0"/>
          </a:p>
          <a:p>
            <a:pPr eaLnBrk="1" hangingPunct="1"/>
            <a:r>
              <a:rPr lang="zh-CN" altLang="en-US" dirty="0"/>
              <a:t>在任何推理中，如果所用到的</a:t>
            </a:r>
            <a:r>
              <a:rPr lang="zh-CN" altLang="en-US" b="1" dirty="0"/>
              <a:t>前提都是真</a:t>
            </a:r>
            <a:r>
              <a:rPr lang="zh-CN" altLang="en-US" dirty="0"/>
              <a:t>命题，而且从前提出发推出结论的推理过程是严格遵守推理规则进行的，则推出的</a:t>
            </a:r>
            <a:r>
              <a:rPr lang="zh-CN" altLang="en-US" b="1" dirty="0"/>
              <a:t>结论也是真</a:t>
            </a:r>
            <a:r>
              <a:rPr lang="zh-CN" altLang="en-US" dirty="0"/>
              <a:t>的，称这样的结论为</a:t>
            </a:r>
            <a:r>
              <a:rPr lang="zh-CN" altLang="en-US" b="1" dirty="0">
                <a:solidFill>
                  <a:srgbClr val="C00000"/>
                </a:solidFill>
              </a:rPr>
              <a:t>合法的结论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3770665-BEB8-426C-8E48-FABC25F2BF43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556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23557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93750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en-US" altLang="zh-CN" sz="3800" b="1" dirty="0"/>
              <a:t>2</a:t>
            </a:r>
            <a:r>
              <a:rPr lang="zh-CN" altLang="en-US" sz="3800" b="1" dirty="0"/>
              <a:t>、直接证法</a:t>
            </a:r>
            <a:endParaRPr lang="zh-CN" altLang="en-US" sz="3800" b="1" dirty="0"/>
          </a:p>
        </p:txBody>
      </p:sp>
      <p:sp>
        <p:nvSpPr>
          <p:cNvPr id="23558" name="Rectangle 3"/>
          <p:cNvSpPr>
            <a:spLocks noGrp="1"/>
          </p:cNvSpPr>
          <p:nvPr>
            <p:ph idx="1"/>
          </p:nvPr>
        </p:nvSpPr>
        <p:spPr>
          <a:xfrm>
            <a:off x="428625" y="1143000"/>
            <a:ext cx="8229600" cy="4530725"/>
          </a:xfrm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en-US" altLang="zh-CN" dirty="0"/>
              <a:t>    </a:t>
            </a:r>
            <a:r>
              <a:rPr lang="zh-CN" altLang="en-US" dirty="0"/>
              <a:t>通过一组前提</a:t>
            </a:r>
            <a:r>
              <a:rPr lang="en-US" altLang="zh-CN" i="1" dirty="0"/>
              <a:t>H</a:t>
            </a:r>
            <a:r>
              <a:rPr lang="en-US" altLang="zh-CN" sz="2000" dirty="0"/>
              <a:t>1</a:t>
            </a:r>
            <a:r>
              <a:rPr lang="zh-CN" altLang="en-US" dirty="0"/>
              <a:t>，</a:t>
            </a:r>
            <a:r>
              <a:rPr lang="en-US" altLang="zh-CN" i="1" dirty="0"/>
              <a:t>H</a:t>
            </a:r>
            <a:r>
              <a:rPr lang="en-US" altLang="zh-CN" sz="2000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i="1" dirty="0"/>
              <a:t>H</a:t>
            </a:r>
            <a:r>
              <a:rPr lang="en-US" altLang="zh-CN" sz="2000" dirty="0"/>
              <a:t>n </a:t>
            </a:r>
            <a:r>
              <a:rPr lang="zh-CN" altLang="en-US" dirty="0"/>
              <a:t>，采用一些公认的推理过程，根据已知的</a:t>
            </a:r>
            <a:r>
              <a:rPr lang="zh-CN" altLang="en-US" b="1" dirty="0"/>
              <a:t>等价公式</a:t>
            </a:r>
            <a:r>
              <a:rPr lang="zh-CN" altLang="en-US" dirty="0"/>
              <a:t>或者</a:t>
            </a:r>
            <a:r>
              <a:rPr lang="zh-CN" altLang="en-US" b="1" dirty="0"/>
              <a:t>蕴含公式</a:t>
            </a:r>
            <a:r>
              <a:rPr lang="zh-CN" altLang="en-US" dirty="0"/>
              <a:t>，推演得到有效结论的证明过程。</a:t>
            </a:r>
            <a:endParaRPr lang="zh-CN" altLang="en-US" dirty="0"/>
          </a:p>
          <a:p>
            <a:pPr eaLnBrk="1" hangingPunct="1">
              <a:buNone/>
            </a:pPr>
            <a:r>
              <a:rPr lang="en-US" altLang="zh-CN" b="1" dirty="0">
                <a:solidFill>
                  <a:srgbClr val="C00000"/>
                </a:solidFill>
              </a:rPr>
              <a:t>P</a:t>
            </a:r>
            <a:r>
              <a:rPr lang="zh-CN" altLang="en-US" b="1" dirty="0">
                <a:solidFill>
                  <a:srgbClr val="C00000"/>
                </a:solidFill>
              </a:rPr>
              <a:t>规则：前提</a:t>
            </a:r>
            <a:r>
              <a:rPr lang="zh-CN" altLang="en-US" dirty="0"/>
              <a:t>在推导过程中的任何时候都可以引入使用。</a:t>
            </a:r>
            <a:endParaRPr lang="zh-CN" altLang="en-US" dirty="0"/>
          </a:p>
          <a:p>
            <a:pPr eaLnBrk="1" hangingPunct="1">
              <a:buNone/>
            </a:pPr>
            <a:r>
              <a:rPr lang="en-US" altLang="zh-CN" b="1" dirty="0">
                <a:solidFill>
                  <a:srgbClr val="C00000"/>
                </a:solidFill>
              </a:rPr>
              <a:t>T</a:t>
            </a:r>
            <a:r>
              <a:rPr lang="zh-CN" altLang="en-US" b="1" dirty="0">
                <a:solidFill>
                  <a:srgbClr val="C00000"/>
                </a:solidFill>
              </a:rPr>
              <a:t>规则</a:t>
            </a:r>
            <a:r>
              <a:rPr lang="zh-CN" altLang="en-US" dirty="0"/>
              <a:t>：在推导中，如果有一个或者多个公式、重言蕴含着公式</a:t>
            </a:r>
            <a:r>
              <a:rPr lang="en-US" altLang="zh-CN" dirty="0"/>
              <a:t>S</a:t>
            </a:r>
            <a:r>
              <a:rPr lang="zh-CN" altLang="en-US" dirty="0"/>
              <a:t>，则公式</a:t>
            </a:r>
            <a:r>
              <a:rPr lang="en-US" altLang="zh-CN" dirty="0"/>
              <a:t>S</a:t>
            </a:r>
            <a:r>
              <a:rPr lang="zh-CN" altLang="en-US" dirty="0"/>
              <a:t>可以引入推导之中。即由</a:t>
            </a:r>
            <a:r>
              <a:rPr lang="zh-CN" altLang="en-US" b="1" dirty="0">
                <a:solidFill>
                  <a:srgbClr val="C00000"/>
                </a:solidFill>
              </a:rPr>
              <a:t>前提推导而来的公式</a:t>
            </a:r>
            <a:r>
              <a:rPr lang="en-US" altLang="zh-CN" b="1" dirty="0">
                <a:solidFill>
                  <a:srgbClr val="C00000"/>
                </a:solidFill>
              </a:rPr>
              <a:t>S</a:t>
            </a:r>
            <a:r>
              <a:rPr lang="zh-CN" altLang="en-US" dirty="0"/>
              <a:t>亦可用于推理。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55AE3A9-C22B-4D85-83FE-686A384F3D79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04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25605" name="Rectangle 2"/>
          <p:cNvSpPr>
            <a:spLocks noGrp="1"/>
          </p:cNvSpPr>
          <p:nvPr>
            <p:ph type="title"/>
          </p:nvPr>
        </p:nvSpPr>
        <p:spPr>
          <a:xfrm>
            <a:off x="428625" y="1071563"/>
            <a:ext cx="8229600" cy="650875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基本等价式、蕴含式回顾 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285750" y="0"/>
          <a:ext cx="8401050" cy="6913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5872"/>
                <a:gridCol w="1575178"/>
              </a:tblGrid>
              <a:tr h="386941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基本等价式</a:t>
                      </a:r>
                      <a:endParaRPr lang="zh-CN" alt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名称</a:t>
                      </a:r>
                      <a:endParaRPr lang="zh-CN" altLang="en-US" sz="1800" dirty="0"/>
                    </a:p>
                  </a:txBody>
                  <a:tcPr marT="45721" marB="45721"/>
                </a:tc>
              </a:tr>
              <a:tr h="386941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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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 A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双重否定律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1" marB="45721"/>
                </a:tc>
              </a:tr>
              <a:tr h="386941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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A 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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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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等幂律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1" marB="45721"/>
                </a:tc>
              </a:tr>
              <a:tr h="386941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A 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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 B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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B 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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 A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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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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交换律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1" marB="45721"/>
                </a:tc>
              </a:tr>
              <a:tr h="417160">
                <a:tc>
                  <a:txBody>
                    <a:bodyPr/>
                    <a:lstStyle/>
                    <a:p>
                      <a:pPr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(A 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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 B) 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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 C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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 A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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 (B 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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 C)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， 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(A 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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 B) 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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 C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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 A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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 (B 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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C)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结合律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1" marB="45721"/>
                </a:tc>
              </a:tr>
              <a:tr h="386941">
                <a:tc>
                  <a:txBody>
                    <a:bodyPr/>
                    <a:lstStyle/>
                    <a:p>
                      <a:pPr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A 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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 (B 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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 C) 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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 (A 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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 B) 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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 (A 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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 C)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， 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A 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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 (B 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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 C) 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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 (A 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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 B) 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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 (A 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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 C)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分配律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1" marB="45721"/>
                </a:tc>
              </a:tr>
              <a:tr h="444383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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(A 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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 B) 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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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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(A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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B) 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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A 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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德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摩根定律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1" marB="45721"/>
                </a:tc>
              </a:tr>
              <a:tr h="386941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A 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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 (A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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B) 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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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 (A 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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 B) 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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吸收律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1" marB="45721"/>
                </a:tc>
              </a:tr>
              <a:tr h="386941">
                <a:tc>
                  <a:txBody>
                    <a:bodyPr/>
                    <a:lstStyle/>
                    <a:p>
                      <a:r>
                        <a:rPr lang="fr-FR" altLang="zh-CN" sz="1800" dirty="0" smtClean="0">
                          <a:solidFill>
                            <a:schemeClr val="tx1"/>
                          </a:solidFill>
                        </a:rPr>
                        <a:t>A 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</a:t>
                      </a:r>
                      <a:r>
                        <a:rPr lang="fr-FR" altLang="zh-CN" sz="18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</a:t>
                      </a:r>
                      <a:r>
                        <a:rPr lang="fr-FR" altLang="zh-CN" sz="18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zh-CN" altLang="fr-FR" sz="1800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fr-FR" altLang="zh-CN" sz="18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</a:t>
                      </a:r>
                      <a:r>
                        <a:rPr lang="fr-FR" altLang="zh-CN" sz="18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</a:t>
                      </a:r>
                      <a:r>
                        <a:rPr lang="fr-FR" altLang="zh-CN" sz="18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零律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1" marB="45721"/>
                </a:tc>
              </a:tr>
              <a:tr h="386941">
                <a:tc>
                  <a:txBody>
                    <a:bodyPr/>
                    <a:lstStyle/>
                    <a:p>
                      <a:r>
                        <a:rPr lang="fr-FR" altLang="zh-CN" sz="18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</a:t>
                      </a:r>
                      <a:r>
                        <a:rPr lang="fr-FR" altLang="zh-CN" sz="18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</a:t>
                      </a:r>
                      <a:r>
                        <a:rPr lang="fr-FR" altLang="zh-CN" sz="1800" dirty="0" smtClean="0">
                          <a:solidFill>
                            <a:schemeClr val="tx1"/>
                          </a:solidFill>
                        </a:rPr>
                        <a:t>A </a:t>
                      </a:r>
                      <a:r>
                        <a:rPr lang="zh-CN" altLang="fr-FR" sz="1800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fr-FR" altLang="zh-CN" sz="18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</a:t>
                      </a:r>
                      <a:r>
                        <a:rPr lang="fr-FR" altLang="zh-CN" sz="18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</a:t>
                      </a:r>
                      <a:r>
                        <a:rPr lang="fr-FR" altLang="zh-CN" sz="18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zh-CN" altLang="fr-FR" sz="1800" dirty="0" smtClean="0">
                          <a:solidFill>
                            <a:schemeClr val="tx1"/>
                          </a:solidFill>
                        </a:rPr>
                        <a:t>同一律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1" marB="45721"/>
                </a:tc>
              </a:tr>
              <a:tr h="386941">
                <a:tc>
                  <a:txBody>
                    <a:bodyPr/>
                    <a:lstStyle/>
                    <a:p>
                      <a:r>
                        <a:rPr lang="fr-FR" altLang="zh-CN" sz="18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</a:t>
                      </a:r>
                      <a:r>
                        <a:rPr lang="fr-FR" altLang="zh-CN" sz="18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</a:t>
                      </a:r>
                      <a:r>
                        <a:rPr lang="fr-FR" altLang="zh-CN" sz="1800" dirty="0" smtClean="0">
                          <a:solidFill>
                            <a:schemeClr val="tx1"/>
                          </a:solidFill>
                        </a:rPr>
                        <a:t>T(</a:t>
                      </a:r>
                      <a:r>
                        <a:rPr lang="zh-CN" altLang="fr-FR" sz="1800" dirty="0" smtClean="0">
                          <a:solidFill>
                            <a:schemeClr val="tx1"/>
                          </a:solidFill>
                        </a:rPr>
                        <a:t>排中律</a:t>
                      </a:r>
                      <a:r>
                        <a:rPr lang="fr-FR" altLang="zh-CN" sz="18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zh-CN" altLang="fr-FR" sz="1800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fr-FR" altLang="zh-CN" sz="18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</a:t>
                      </a:r>
                      <a:r>
                        <a:rPr lang="fr-FR" altLang="zh-CN" sz="18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</a:t>
                      </a:r>
                      <a:r>
                        <a:rPr lang="fr-FR" altLang="zh-CN" sz="1800" dirty="0" smtClean="0">
                          <a:solidFill>
                            <a:schemeClr val="tx1"/>
                          </a:solidFill>
                        </a:rPr>
                        <a:t>F(</a:t>
                      </a:r>
                      <a:r>
                        <a:rPr lang="zh-CN" altLang="fr-FR" sz="1800" dirty="0" smtClean="0">
                          <a:solidFill>
                            <a:schemeClr val="tx1"/>
                          </a:solidFill>
                        </a:rPr>
                        <a:t>矛盾律</a:t>
                      </a:r>
                      <a:r>
                        <a:rPr lang="fr-FR" altLang="zh-CN" sz="18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zh-CN" altLang="fr-FR" sz="1800" dirty="0" smtClean="0">
                          <a:solidFill>
                            <a:schemeClr val="tx1"/>
                          </a:solidFill>
                        </a:rPr>
                        <a:t>否定律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1" marB="45721"/>
                </a:tc>
              </a:tr>
              <a:tr h="386941">
                <a:tc>
                  <a:txBody>
                    <a:bodyPr/>
                    <a:lstStyle/>
                    <a:p>
                      <a:r>
                        <a:rPr lang="fr-FR" altLang="zh-CN" sz="180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→</a:t>
                      </a:r>
                      <a:r>
                        <a:rPr lang="fr-FR" altLang="zh-CN" sz="180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</a:t>
                      </a:r>
                      <a:r>
                        <a:rPr lang="fr-FR" altLang="zh-CN" sz="1800" dirty="0" smtClean="0">
                          <a:solidFill>
                            <a:schemeClr val="tx1"/>
                          </a:solidFill>
                        </a:rPr>
                        <a:t>P 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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altLang="zh-CN" sz="180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zh-CN" altLang="fr-FR" sz="1800" dirty="0" smtClean="0">
                          <a:solidFill>
                            <a:schemeClr val="tx1"/>
                          </a:solidFill>
                        </a:rPr>
                        <a:t>条件等值式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1" marB="45721"/>
                </a:tc>
              </a:tr>
              <a:tr h="634843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9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fr-FR" altLang="zh-CN" sz="180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</a:t>
                      </a:r>
                      <a:r>
                        <a:rPr lang="fr-FR" altLang="zh-CN" sz="180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</a:t>
                      </a:r>
                      <a:r>
                        <a:rPr lang="fr-FR" altLang="zh-CN" sz="1800" dirty="0" smtClean="0">
                          <a:solidFill>
                            <a:schemeClr val="tx1"/>
                          </a:solidFill>
                        </a:rPr>
                        <a:t>(P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→</a:t>
                      </a:r>
                      <a:r>
                        <a:rPr lang="fr-FR" altLang="zh-CN" sz="1800" dirty="0" smtClean="0">
                          <a:solidFill>
                            <a:schemeClr val="tx1"/>
                          </a:solidFill>
                        </a:rPr>
                        <a:t>Q) 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</a:t>
                      </a:r>
                      <a:r>
                        <a:rPr lang="fr-FR" altLang="zh-CN" sz="1800" dirty="0" smtClean="0">
                          <a:solidFill>
                            <a:schemeClr val="tx1"/>
                          </a:solidFill>
                        </a:rPr>
                        <a:t>(Q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→</a:t>
                      </a:r>
                      <a:r>
                        <a:rPr lang="fr-FR" altLang="zh-CN" sz="1800" dirty="0" smtClean="0">
                          <a:solidFill>
                            <a:schemeClr val="tx1"/>
                          </a:solidFill>
                        </a:rPr>
                        <a:t>P)</a:t>
                      </a:r>
                      <a:endParaRPr lang="fr-FR" altLang="zh-CN" sz="1800" dirty="0" smtClean="0">
                        <a:solidFill>
                          <a:schemeClr val="tx1"/>
                        </a:solidFill>
                      </a:endParaRPr>
                    </a:p>
                    <a:p>
                      <a:pPr eaLnBrk="1" hangingPunct="1">
                        <a:lnSpc>
                          <a:spcPct val="9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fr-FR" altLang="zh-CN" sz="180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</a:t>
                      </a:r>
                      <a:r>
                        <a:rPr lang="fr-FR" altLang="zh-CN" sz="180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</a:t>
                      </a:r>
                      <a:r>
                        <a:rPr lang="fr-FR" altLang="zh-CN" sz="18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</a:t>
                      </a:r>
                      <a:r>
                        <a:rPr lang="fr-FR" altLang="zh-CN" sz="1800" dirty="0" smtClean="0">
                          <a:solidFill>
                            <a:schemeClr val="tx1"/>
                          </a:solidFill>
                        </a:rPr>
                        <a:t> P 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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altLang="zh-CN" sz="1800" dirty="0" smtClean="0">
                          <a:solidFill>
                            <a:schemeClr val="tx1"/>
                          </a:solidFill>
                        </a:rPr>
                        <a:t>Q) 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</a:t>
                      </a:r>
                      <a:r>
                        <a:rPr lang="fr-FR" altLang="zh-CN" sz="18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</a:t>
                      </a:r>
                      <a:r>
                        <a:rPr lang="fr-FR" altLang="zh-CN" sz="1800" dirty="0" smtClean="0">
                          <a:solidFill>
                            <a:schemeClr val="tx1"/>
                          </a:solidFill>
                        </a:rPr>
                        <a:t> Q 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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altLang="zh-CN" sz="1800" dirty="0" smtClean="0">
                          <a:solidFill>
                            <a:schemeClr val="tx1"/>
                          </a:solidFill>
                        </a:rPr>
                        <a:t>P)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fr-FR" altLang="zh-CN" sz="180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</a:t>
                      </a:r>
                      <a:r>
                        <a:rPr lang="fr-FR" altLang="zh-CN" sz="180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</a:t>
                      </a:r>
                      <a:r>
                        <a:rPr lang="fr-FR" altLang="zh-CN" sz="1800" dirty="0" smtClean="0">
                          <a:solidFill>
                            <a:schemeClr val="tx1"/>
                          </a:solidFill>
                        </a:rPr>
                        <a:t>(P 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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altLang="zh-CN" sz="1800" dirty="0" smtClean="0">
                          <a:solidFill>
                            <a:schemeClr val="tx1"/>
                          </a:solidFill>
                        </a:rPr>
                        <a:t>Q) 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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altLang="zh-CN" sz="18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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altLang="zh-CN" sz="1800" dirty="0" smtClean="0">
                          <a:solidFill>
                            <a:schemeClr val="tx1"/>
                          </a:solidFill>
                        </a:rPr>
                        <a:t>P 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</a:t>
                      </a:r>
                      <a:r>
                        <a:rPr lang="fr-FR" altLang="zh-CN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</a:t>
                      </a:r>
                      <a:r>
                        <a:rPr lang="fr-FR" altLang="zh-CN" sz="1800" dirty="0" smtClean="0">
                          <a:solidFill>
                            <a:schemeClr val="tx1"/>
                          </a:solidFill>
                        </a:rPr>
                        <a:t> Q)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zh-CN" altLang="fr-FR" sz="1800" dirty="0" smtClean="0">
                          <a:solidFill>
                            <a:schemeClr val="tx1"/>
                          </a:solidFill>
                        </a:rPr>
                        <a:t>双条件等值式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1" marB="45721"/>
                </a:tc>
              </a:tr>
              <a:tr h="386941">
                <a:tc>
                  <a:txBody>
                    <a:bodyPr/>
                    <a:lstStyle/>
                    <a:p>
                      <a:r>
                        <a:rPr lang="fr-FR" altLang="zh-CN" sz="180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→</a:t>
                      </a:r>
                      <a:r>
                        <a:rPr lang="fr-FR" altLang="zh-CN" sz="180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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</a:t>
                      </a:r>
                      <a:r>
                        <a:rPr lang="fr-FR" altLang="zh-CN" sz="180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→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</a:t>
                      </a:r>
                      <a:r>
                        <a:rPr lang="fr-FR" altLang="zh-CN" sz="180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                                                           </a:t>
                      </a:r>
                      <a:r>
                        <a:rPr lang="fr-FR" altLang="zh-CN" sz="18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CN" altLang="fr-FR" sz="1800" dirty="0" smtClean="0">
                          <a:solidFill>
                            <a:schemeClr val="tx1"/>
                          </a:solidFill>
                        </a:rPr>
                        <a:t>逆反命题</a:t>
                      </a:r>
                      <a:r>
                        <a:rPr lang="fr-FR" altLang="zh-CN" sz="18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zh-CN" altLang="fr-FR" sz="1800" dirty="0" smtClean="0">
                          <a:solidFill>
                            <a:schemeClr val="tx1"/>
                          </a:solidFill>
                        </a:rPr>
                        <a:t>假言易位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1" marB="45721"/>
                </a:tc>
              </a:tr>
              <a:tr h="3869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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 Q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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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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                                                                 </a:t>
                      </a:r>
                      <a:r>
                        <a:rPr lang="zh-CN" altLang="fr-FR" sz="1800" dirty="0" smtClean="0">
                          <a:solidFill>
                            <a:schemeClr val="tx1"/>
                          </a:solidFill>
                        </a:rPr>
                        <a:t>双条件</a:t>
                      </a:r>
                      <a:endParaRPr lang="zh-CN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zh-CN" altLang="fr-FR" sz="1800" dirty="0" smtClean="0">
                          <a:solidFill>
                            <a:schemeClr val="tx1"/>
                          </a:solidFill>
                        </a:rPr>
                        <a:t>否定等值式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1" marB="45721"/>
                </a:tc>
              </a:tr>
              <a:tr h="386941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fr-FR" altLang="zh-CN" sz="180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→</a:t>
                      </a:r>
                      <a:r>
                        <a:rPr lang="fr-FR" altLang="zh-CN" sz="1800" dirty="0" smtClean="0">
                          <a:solidFill>
                            <a:schemeClr val="tx1"/>
                          </a:solidFill>
                        </a:rPr>
                        <a:t>Q) 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(P 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→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  </a:t>
                      </a:r>
                      <a:r>
                        <a:rPr lang="fr-FR" altLang="zh-CN" sz="1800" dirty="0" smtClean="0">
                          <a:solidFill>
                            <a:schemeClr val="tx1"/>
                          </a:solidFill>
                        </a:rPr>
                        <a:t>Q)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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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zh-CN" altLang="fr-FR" sz="1800" dirty="0" smtClean="0">
                          <a:solidFill>
                            <a:schemeClr val="tx1"/>
                          </a:solidFill>
                        </a:rPr>
                        <a:t>归谬论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1" marB="45721"/>
                </a:tc>
              </a:tr>
              <a:tr h="386941">
                <a:tc>
                  <a:txBody>
                    <a:bodyPr/>
                    <a:lstStyle/>
                    <a:p>
                      <a:r>
                        <a:rPr lang="fr-FR" altLang="zh-CN" sz="180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→ (</a:t>
                      </a:r>
                      <a:r>
                        <a:rPr lang="fr-FR" altLang="zh-CN" sz="1800" dirty="0" smtClean="0">
                          <a:solidFill>
                            <a:schemeClr val="tx1"/>
                          </a:solidFill>
                        </a:rPr>
                        <a:t>Q 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→R </a:t>
                      </a:r>
                      <a:r>
                        <a:rPr lang="fr-FR" altLang="zh-CN" sz="180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 </a:t>
                      </a:r>
                      <a:r>
                        <a:rPr lang="fr-FR" altLang="zh-CN" sz="1800" dirty="0" smtClean="0">
                          <a:solidFill>
                            <a:schemeClr val="tx1"/>
                          </a:solidFill>
                        </a:rPr>
                        <a:t>(P 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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altLang="zh-CN" sz="1800" dirty="0" smtClean="0">
                          <a:solidFill>
                            <a:schemeClr val="tx1"/>
                          </a:solidFill>
                        </a:rPr>
                        <a:t>Q) 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→R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输出律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1" marB="45721"/>
                </a:tc>
              </a:tr>
            </a:tbl>
          </a:graphicData>
        </a:graphic>
      </p:graphicFrame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A8DBB41-D2B2-4831-8885-B488C8C90774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708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428625" y="214313"/>
          <a:ext cx="8229600" cy="5830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7412"/>
                <a:gridCol w="5972188"/>
              </a:tblGrid>
              <a:tr h="54289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名称</a:t>
                      </a:r>
                      <a:endParaRPr lang="zh-CN" altLang="en-US" sz="2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基本蕴含式</a:t>
                      </a:r>
                      <a:endParaRPr lang="zh-CN" altLang="en-US" sz="2800" dirty="0"/>
                    </a:p>
                  </a:txBody>
                  <a:tcPr marT="45717" marB="45717"/>
                </a:tc>
              </a:tr>
              <a:tr h="54289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 smtClean="0"/>
                        <a:t>化简律</a:t>
                      </a:r>
                      <a:endParaRPr lang="zh-CN" altLang="en-US" sz="2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 smtClean="0"/>
                        <a:t>P</a:t>
                      </a:r>
                      <a:r>
                        <a:rPr lang="en-US" altLang="zh-CN" sz="2800" dirty="0" smtClean="0">
                          <a:sym typeface="Symbol" panose="05050102010706020507" pitchFamily="18" charset="2"/>
                        </a:rPr>
                        <a:t></a:t>
                      </a:r>
                      <a:r>
                        <a:rPr lang="en-US" altLang="zh-CN" sz="2800" dirty="0" smtClean="0"/>
                        <a:t>Q </a:t>
                      </a:r>
                      <a:r>
                        <a:rPr lang="en-US" altLang="zh-CN" sz="2800" dirty="0" smtClean="0">
                          <a:sym typeface="Symbol" panose="05050102010706020507" pitchFamily="18" charset="2"/>
                        </a:rPr>
                        <a:t></a:t>
                      </a:r>
                      <a:r>
                        <a:rPr lang="en-US" altLang="zh-CN" sz="2800" dirty="0" smtClean="0"/>
                        <a:t> P, P</a:t>
                      </a:r>
                      <a:r>
                        <a:rPr lang="en-US" altLang="zh-CN" sz="2800" dirty="0" smtClean="0">
                          <a:sym typeface="Symbol" panose="05050102010706020507" pitchFamily="18" charset="2"/>
                        </a:rPr>
                        <a:t></a:t>
                      </a:r>
                      <a:r>
                        <a:rPr lang="en-US" altLang="zh-CN" sz="2800" dirty="0" smtClean="0"/>
                        <a:t>Q </a:t>
                      </a:r>
                      <a:r>
                        <a:rPr lang="en-US" altLang="zh-CN" sz="2800" dirty="0" smtClean="0">
                          <a:sym typeface="Symbol" panose="05050102010706020507" pitchFamily="18" charset="2"/>
                        </a:rPr>
                        <a:t></a:t>
                      </a:r>
                      <a:r>
                        <a:rPr lang="en-US" altLang="zh-CN" sz="2800" dirty="0" smtClean="0"/>
                        <a:t> Q</a:t>
                      </a:r>
                      <a:endParaRPr lang="zh-CN" altLang="en-US" sz="2800" dirty="0"/>
                    </a:p>
                  </a:txBody>
                  <a:tcPr marT="45717" marB="45717"/>
                </a:tc>
              </a:tr>
              <a:tr h="944874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 smtClean="0"/>
                        <a:t>附加律</a:t>
                      </a:r>
                      <a:endParaRPr lang="zh-CN" altLang="en-US" sz="2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 smtClean="0"/>
                        <a:t>P </a:t>
                      </a:r>
                      <a:r>
                        <a:rPr lang="en-US" altLang="zh-CN" sz="2800" dirty="0" smtClean="0">
                          <a:sym typeface="Symbol" panose="05050102010706020507" pitchFamily="18" charset="2"/>
                        </a:rPr>
                        <a:t></a:t>
                      </a:r>
                      <a:r>
                        <a:rPr lang="en-US" altLang="zh-CN" sz="2800" dirty="0" smtClean="0"/>
                        <a:t> P</a:t>
                      </a:r>
                      <a:r>
                        <a:rPr lang="en-US" altLang="zh-CN" sz="2800" dirty="0" smtClean="0">
                          <a:sym typeface="Symbol" panose="05050102010706020507" pitchFamily="18" charset="2"/>
                        </a:rPr>
                        <a:t></a:t>
                      </a:r>
                      <a:r>
                        <a:rPr lang="en-US" altLang="zh-CN" sz="2800" dirty="0" smtClean="0"/>
                        <a:t>Q, Q </a:t>
                      </a:r>
                      <a:r>
                        <a:rPr lang="en-US" altLang="zh-CN" sz="2800" dirty="0" smtClean="0">
                          <a:sym typeface="Symbol" panose="05050102010706020507" pitchFamily="18" charset="2"/>
                        </a:rPr>
                        <a:t></a:t>
                      </a:r>
                      <a:r>
                        <a:rPr lang="en-US" altLang="zh-CN" sz="2800" dirty="0" smtClean="0"/>
                        <a:t> P</a:t>
                      </a:r>
                      <a:r>
                        <a:rPr lang="en-US" altLang="zh-CN" sz="2800" dirty="0" smtClean="0">
                          <a:sym typeface="Symbol" panose="05050102010706020507" pitchFamily="18" charset="2"/>
                        </a:rPr>
                        <a:t></a:t>
                      </a:r>
                      <a:r>
                        <a:rPr lang="en-US" altLang="zh-CN" sz="2800" dirty="0" smtClean="0"/>
                        <a:t>Q</a:t>
                      </a:r>
                      <a:endParaRPr lang="en-US" altLang="zh-CN" sz="2800" dirty="0" smtClean="0"/>
                    </a:p>
                    <a:p>
                      <a:pPr algn="l"/>
                      <a:r>
                        <a:rPr lang="en-US" altLang="zh-CN" sz="2800" dirty="0" smtClean="0"/>
                        <a:t>(</a:t>
                      </a:r>
                      <a:r>
                        <a:rPr lang="en-US" altLang="zh-CN" sz="2800" dirty="0" smtClean="0">
                          <a:sym typeface="Symbol" panose="05050102010706020507" pitchFamily="18" charset="2"/>
                        </a:rPr>
                        <a:t></a:t>
                      </a:r>
                      <a:r>
                        <a:rPr lang="en-US" altLang="zh-CN" sz="2800" dirty="0" smtClean="0"/>
                        <a:t>P </a:t>
                      </a:r>
                      <a:r>
                        <a:rPr lang="en-US" altLang="zh-CN" sz="2800" dirty="0" smtClean="0">
                          <a:sym typeface="Symbol" panose="05050102010706020507" pitchFamily="18" charset="2"/>
                        </a:rPr>
                        <a:t></a:t>
                      </a:r>
                      <a:r>
                        <a:rPr lang="en-US" altLang="zh-CN" sz="2800" dirty="0" smtClean="0"/>
                        <a:t> P</a:t>
                      </a:r>
                      <a:r>
                        <a:rPr lang="en-US" altLang="zh-CN" sz="2800" dirty="0" smtClean="0"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altLang="zh-CN" sz="2800" dirty="0" smtClean="0"/>
                        <a:t>Q ,Q </a:t>
                      </a:r>
                      <a:r>
                        <a:rPr lang="en-US" altLang="zh-CN" sz="2800" dirty="0" smtClean="0">
                          <a:sym typeface="Symbol" panose="05050102010706020507" pitchFamily="18" charset="2"/>
                        </a:rPr>
                        <a:t></a:t>
                      </a:r>
                      <a:r>
                        <a:rPr lang="en-US" altLang="zh-CN" sz="2800" dirty="0" smtClean="0"/>
                        <a:t> P</a:t>
                      </a:r>
                      <a:r>
                        <a:rPr lang="en-US" altLang="zh-CN" sz="2800" dirty="0" smtClean="0"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altLang="zh-CN" sz="2800" dirty="0" smtClean="0"/>
                        <a:t>Q)</a:t>
                      </a:r>
                      <a:endParaRPr lang="zh-CN" altLang="en-US" sz="2800" dirty="0"/>
                    </a:p>
                  </a:txBody>
                  <a:tcPr marT="45717" marB="45717"/>
                </a:tc>
              </a:tr>
              <a:tr h="54289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 smtClean="0"/>
                        <a:t>假言推理</a:t>
                      </a:r>
                      <a:endParaRPr lang="zh-CN" altLang="en-US" sz="2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 smtClean="0"/>
                        <a:t>P</a:t>
                      </a:r>
                      <a:r>
                        <a:rPr lang="en-US" altLang="zh-CN" sz="2800" dirty="0" smtClean="0">
                          <a:sym typeface="Symbol" panose="05050102010706020507" pitchFamily="18" charset="2"/>
                        </a:rPr>
                        <a:t></a:t>
                      </a:r>
                      <a:r>
                        <a:rPr lang="en-US" altLang="zh-CN" sz="2800" dirty="0" smtClean="0"/>
                        <a:t> (P</a:t>
                      </a:r>
                      <a:r>
                        <a:rPr lang="en-US" altLang="zh-CN" sz="2800" dirty="0" smtClean="0"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altLang="zh-CN" sz="2800" dirty="0" smtClean="0"/>
                        <a:t>Q) </a:t>
                      </a:r>
                      <a:r>
                        <a:rPr lang="en-US" altLang="zh-CN" sz="2800" dirty="0" smtClean="0">
                          <a:sym typeface="Symbol" panose="05050102010706020507" pitchFamily="18" charset="2"/>
                        </a:rPr>
                        <a:t></a:t>
                      </a:r>
                      <a:r>
                        <a:rPr lang="en-US" altLang="zh-CN" sz="2800" dirty="0" smtClean="0"/>
                        <a:t> Q</a:t>
                      </a:r>
                      <a:endParaRPr lang="zh-CN" altLang="en-US" sz="2800" dirty="0"/>
                    </a:p>
                  </a:txBody>
                  <a:tcPr marT="45717" marB="45717"/>
                </a:tc>
              </a:tr>
              <a:tr h="54289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 smtClean="0"/>
                        <a:t>拒取式 </a:t>
                      </a:r>
                      <a:endParaRPr lang="zh-CN" altLang="en-US" sz="2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 smtClean="0">
                          <a:sym typeface="Symbol" panose="05050102010706020507" pitchFamily="18" charset="2"/>
                        </a:rPr>
                        <a:t></a:t>
                      </a:r>
                      <a:r>
                        <a:rPr lang="en-US" altLang="zh-CN" sz="2800" dirty="0" smtClean="0"/>
                        <a:t>Q </a:t>
                      </a:r>
                      <a:r>
                        <a:rPr lang="en-US" altLang="zh-CN" sz="2800" dirty="0" smtClean="0">
                          <a:sym typeface="Symbol" panose="05050102010706020507" pitchFamily="18" charset="2"/>
                        </a:rPr>
                        <a:t></a:t>
                      </a:r>
                      <a:r>
                        <a:rPr lang="en-US" altLang="zh-CN" sz="2800" dirty="0" smtClean="0"/>
                        <a:t> (P</a:t>
                      </a:r>
                      <a:r>
                        <a:rPr lang="en-US" altLang="zh-CN" sz="2800" dirty="0" smtClean="0"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altLang="zh-CN" sz="2800" dirty="0" smtClean="0"/>
                        <a:t>Q) </a:t>
                      </a:r>
                      <a:r>
                        <a:rPr lang="en-US" altLang="zh-CN" sz="2800" dirty="0" smtClean="0">
                          <a:sym typeface="Symbol" panose="05050102010706020507" pitchFamily="18" charset="2"/>
                        </a:rPr>
                        <a:t></a:t>
                      </a:r>
                      <a:r>
                        <a:rPr lang="en-US" altLang="zh-CN" sz="2800" dirty="0" smtClean="0"/>
                        <a:t> </a:t>
                      </a:r>
                      <a:r>
                        <a:rPr lang="en-US" altLang="zh-CN" sz="2800" dirty="0" smtClean="0">
                          <a:sym typeface="Symbol" panose="05050102010706020507" pitchFamily="18" charset="2"/>
                        </a:rPr>
                        <a:t></a:t>
                      </a:r>
                      <a:r>
                        <a:rPr lang="en-US" altLang="zh-CN" sz="2800" dirty="0" smtClean="0"/>
                        <a:t>P</a:t>
                      </a:r>
                      <a:endParaRPr lang="zh-CN" altLang="en-US" sz="2800" dirty="0"/>
                    </a:p>
                  </a:txBody>
                  <a:tcPr marT="45717" marB="45717"/>
                </a:tc>
              </a:tr>
              <a:tr h="54289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 smtClean="0"/>
                        <a:t>析取三段论</a:t>
                      </a:r>
                      <a:endParaRPr lang="zh-CN" altLang="en-US" sz="2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 smtClean="0">
                          <a:sym typeface="Symbol" panose="05050102010706020507" pitchFamily="18" charset="2"/>
                        </a:rPr>
                        <a:t></a:t>
                      </a:r>
                      <a:r>
                        <a:rPr lang="en-US" altLang="zh-CN" sz="2800" dirty="0" smtClean="0"/>
                        <a:t>P </a:t>
                      </a:r>
                      <a:r>
                        <a:rPr lang="en-US" altLang="zh-CN" sz="2800" dirty="0" smtClean="0">
                          <a:sym typeface="Symbol" panose="05050102010706020507" pitchFamily="18" charset="2"/>
                        </a:rPr>
                        <a:t></a:t>
                      </a:r>
                      <a:r>
                        <a:rPr lang="en-US" altLang="zh-CN" sz="2800" dirty="0" smtClean="0"/>
                        <a:t> (P</a:t>
                      </a:r>
                      <a:r>
                        <a:rPr lang="en-US" altLang="zh-CN" sz="2800" dirty="0" smtClean="0">
                          <a:sym typeface="Symbol" panose="05050102010706020507" pitchFamily="18" charset="2"/>
                        </a:rPr>
                        <a:t></a:t>
                      </a:r>
                      <a:r>
                        <a:rPr lang="en-US" altLang="zh-CN" sz="2800" dirty="0" smtClean="0"/>
                        <a:t>Q) </a:t>
                      </a:r>
                      <a:r>
                        <a:rPr lang="en-US" altLang="zh-CN" sz="2800" dirty="0" smtClean="0">
                          <a:sym typeface="Symbol" panose="05050102010706020507" pitchFamily="18" charset="2"/>
                        </a:rPr>
                        <a:t></a:t>
                      </a:r>
                      <a:r>
                        <a:rPr lang="en-US" altLang="zh-CN" sz="2800" dirty="0" smtClean="0"/>
                        <a:t> Q</a:t>
                      </a:r>
                      <a:endParaRPr lang="zh-CN" altLang="en-US" sz="2800" dirty="0"/>
                    </a:p>
                  </a:txBody>
                  <a:tcPr marT="45717" marB="45717"/>
                </a:tc>
              </a:tr>
              <a:tr h="542890">
                <a:tc>
                  <a:txBody>
                    <a:bodyPr/>
                    <a:lstStyle/>
                    <a:p>
                      <a:pPr algn="l"/>
                      <a:r>
                        <a:rPr lang="zh-CN" altLang="fr-FR" sz="2800" dirty="0" smtClean="0"/>
                        <a:t>假言</a:t>
                      </a:r>
                      <a:r>
                        <a:rPr lang="zh-CN" altLang="en-US" sz="2800" dirty="0" smtClean="0"/>
                        <a:t>三段论</a:t>
                      </a:r>
                      <a:endParaRPr lang="zh-CN" altLang="en-US" sz="2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 smtClean="0"/>
                        <a:t>(P</a:t>
                      </a:r>
                      <a:r>
                        <a:rPr lang="en-US" altLang="zh-CN" sz="2800" dirty="0" smtClean="0"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altLang="zh-CN" sz="2800" dirty="0" smtClean="0"/>
                        <a:t>Q) </a:t>
                      </a:r>
                      <a:r>
                        <a:rPr lang="en-US" altLang="zh-CN" sz="2800" dirty="0" smtClean="0">
                          <a:sym typeface="Symbol" panose="05050102010706020507" pitchFamily="18" charset="2"/>
                        </a:rPr>
                        <a:t></a:t>
                      </a:r>
                      <a:r>
                        <a:rPr lang="en-US" altLang="zh-CN" sz="2800" dirty="0" smtClean="0"/>
                        <a:t>(Q</a:t>
                      </a:r>
                      <a:r>
                        <a:rPr lang="en-US" altLang="zh-CN" sz="2800" dirty="0" smtClean="0"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altLang="zh-CN" sz="2800" dirty="0" smtClean="0"/>
                        <a:t>R) </a:t>
                      </a:r>
                      <a:r>
                        <a:rPr lang="en-US" altLang="zh-CN" sz="2800" dirty="0" smtClean="0">
                          <a:sym typeface="Symbol" panose="05050102010706020507" pitchFamily="18" charset="2"/>
                        </a:rPr>
                        <a:t></a:t>
                      </a:r>
                      <a:r>
                        <a:rPr lang="en-US" altLang="zh-CN" sz="2800" dirty="0" smtClean="0"/>
                        <a:t> P</a:t>
                      </a:r>
                      <a:r>
                        <a:rPr lang="en-US" altLang="zh-CN" sz="2800" dirty="0" smtClean="0"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altLang="zh-CN" sz="2800" dirty="0" smtClean="0"/>
                        <a:t>R</a:t>
                      </a:r>
                      <a:endParaRPr lang="zh-CN" altLang="en-US" sz="2800" dirty="0"/>
                    </a:p>
                  </a:txBody>
                  <a:tcPr marT="45717" marB="45717"/>
                </a:tc>
              </a:tr>
              <a:tr h="542890">
                <a:tc>
                  <a:txBody>
                    <a:bodyPr/>
                    <a:lstStyle/>
                    <a:p>
                      <a:pPr algn="l"/>
                      <a:r>
                        <a:rPr lang="zh-CN" altLang="fr-FR" sz="2800" dirty="0" smtClean="0"/>
                        <a:t>等价</a:t>
                      </a:r>
                      <a:r>
                        <a:rPr lang="zh-CN" altLang="en-US" sz="2800" dirty="0" smtClean="0"/>
                        <a:t>三段论</a:t>
                      </a:r>
                      <a:endParaRPr lang="zh-CN" altLang="en-US" sz="2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 smtClean="0"/>
                        <a:t>(P</a:t>
                      </a:r>
                      <a:r>
                        <a:rPr lang="en-US" altLang="zh-CN" sz="2800" dirty="0" smtClean="0">
                          <a:sym typeface="Symbol" panose="05050102010706020507" pitchFamily="18" charset="2"/>
                        </a:rPr>
                        <a:t></a:t>
                      </a:r>
                      <a:r>
                        <a:rPr lang="en-US" altLang="zh-CN" sz="2800" dirty="0" smtClean="0"/>
                        <a:t>Q) </a:t>
                      </a:r>
                      <a:r>
                        <a:rPr lang="en-US" altLang="zh-CN" sz="2800" dirty="0" smtClean="0">
                          <a:sym typeface="Symbol" panose="05050102010706020507" pitchFamily="18" charset="2"/>
                        </a:rPr>
                        <a:t></a:t>
                      </a:r>
                      <a:r>
                        <a:rPr lang="en-US" altLang="zh-CN" sz="2800" dirty="0" smtClean="0"/>
                        <a:t>(Q</a:t>
                      </a:r>
                      <a:r>
                        <a:rPr lang="en-US" altLang="zh-CN" sz="2800" dirty="0" smtClean="0">
                          <a:sym typeface="Symbol" panose="05050102010706020507" pitchFamily="18" charset="2"/>
                        </a:rPr>
                        <a:t></a:t>
                      </a:r>
                      <a:r>
                        <a:rPr lang="en-US" altLang="zh-CN" sz="2800" dirty="0" smtClean="0"/>
                        <a:t>R) </a:t>
                      </a:r>
                      <a:r>
                        <a:rPr lang="en-US" altLang="zh-CN" sz="2800" dirty="0" smtClean="0">
                          <a:sym typeface="Symbol" panose="05050102010706020507" pitchFamily="18" charset="2"/>
                        </a:rPr>
                        <a:t></a:t>
                      </a:r>
                      <a:r>
                        <a:rPr lang="en-US" altLang="zh-CN" sz="2800" dirty="0" smtClean="0"/>
                        <a:t> P</a:t>
                      </a:r>
                      <a:r>
                        <a:rPr lang="en-US" altLang="zh-CN" sz="2800" dirty="0" smtClean="0">
                          <a:sym typeface="Symbol" panose="05050102010706020507" pitchFamily="18" charset="2"/>
                        </a:rPr>
                        <a:t></a:t>
                      </a:r>
                      <a:r>
                        <a:rPr lang="en-US" altLang="zh-CN" sz="2800" dirty="0" smtClean="0"/>
                        <a:t>R</a:t>
                      </a:r>
                      <a:endParaRPr lang="zh-CN" altLang="en-US" sz="2800" dirty="0"/>
                    </a:p>
                  </a:txBody>
                  <a:tcPr marT="45717" marB="45717"/>
                </a:tc>
              </a:tr>
              <a:tr h="54289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 smtClean="0"/>
                        <a:t>构造性两难</a:t>
                      </a:r>
                      <a:endParaRPr lang="zh-CN" altLang="en-US" sz="2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 smtClean="0"/>
                        <a:t>(P</a:t>
                      </a:r>
                      <a:r>
                        <a:rPr lang="en-US" altLang="zh-CN" sz="2800" dirty="0" smtClean="0">
                          <a:sym typeface="Symbol" panose="05050102010706020507" pitchFamily="18" charset="2"/>
                        </a:rPr>
                        <a:t></a:t>
                      </a:r>
                      <a:r>
                        <a:rPr lang="en-US" altLang="zh-CN" sz="2800" dirty="0" smtClean="0"/>
                        <a:t>Q) </a:t>
                      </a:r>
                      <a:r>
                        <a:rPr lang="en-US" altLang="zh-CN" sz="2800" dirty="0" smtClean="0">
                          <a:sym typeface="Symbol" panose="05050102010706020507" pitchFamily="18" charset="2"/>
                        </a:rPr>
                        <a:t></a:t>
                      </a:r>
                      <a:r>
                        <a:rPr lang="en-US" altLang="zh-CN" sz="2800" dirty="0" smtClean="0"/>
                        <a:t> (P</a:t>
                      </a:r>
                      <a:r>
                        <a:rPr lang="en-US" altLang="zh-CN" sz="2800" dirty="0" smtClean="0"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altLang="zh-CN" sz="2800" dirty="0" smtClean="0"/>
                        <a:t>R) </a:t>
                      </a:r>
                      <a:r>
                        <a:rPr lang="en-US" altLang="zh-CN" sz="2800" dirty="0" smtClean="0">
                          <a:sym typeface="Symbol" panose="05050102010706020507" pitchFamily="18" charset="2"/>
                        </a:rPr>
                        <a:t></a:t>
                      </a:r>
                      <a:r>
                        <a:rPr lang="en-US" altLang="zh-CN" sz="2800" dirty="0" smtClean="0"/>
                        <a:t>(Q</a:t>
                      </a:r>
                      <a:r>
                        <a:rPr lang="en-US" altLang="zh-CN" sz="2800" dirty="0" smtClean="0"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altLang="zh-CN" sz="2800" dirty="0" smtClean="0"/>
                        <a:t>S) </a:t>
                      </a:r>
                      <a:r>
                        <a:rPr lang="en-US" altLang="zh-CN" sz="2800" dirty="0" smtClean="0">
                          <a:sym typeface="Symbol" panose="05050102010706020507" pitchFamily="18" charset="2"/>
                        </a:rPr>
                        <a:t></a:t>
                      </a:r>
                      <a:r>
                        <a:rPr lang="en-US" altLang="zh-CN" sz="2800" dirty="0" smtClean="0"/>
                        <a:t> (R</a:t>
                      </a:r>
                      <a:r>
                        <a:rPr lang="en-US" altLang="zh-CN" sz="2800" dirty="0" smtClean="0">
                          <a:sym typeface="Symbol" panose="05050102010706020507" pitchFamily="18" charset="2"/>
                        </a:rPr>
                        <a:t>S</a:t>
                      </a:r>
                      <a:r>
                        <a:rPr lang="en-US" altLang="zh-CN" sz="2800" dirty="0" smtClean="0"/>
                        <a:t>)</a:t>
                      </a:r>
                      <a:endParaRPr lang="zh-CN" altLang="en-US" sz="2800" dirty="0"/>
                    </a:p>
                  </a:txBody>
                  <a:tcPr marT="45717" marB="45717"/>
                </a:tc>
              </a:tr>
              <a:tr h="54289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 smtClean="0"/>
                        <a:t>合取引入式 </a:t>
                      </a:r>
                      <a:endParaRPr lang="zh-CN" altLang="en-US" sz="2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 smtClean="0"/>
                        <a:t>P,Q </a:t>
                      </a:r>
                      <a:r>
                        <a:rPr lang="en-US" altLang="zh-CN" sz="2800" dirty="0" smtClean="0">
                          <a:sym typeface="Symbol" panose="05050102010706020507" pitchFamily="18" charset="2"/>
                        </a:rPr>
                        <a:t>P </a:t>
                      </a:r>
                      <a:r>
                        <a:rPr lang="en-US" altLang="zh-CN" sz="2800" dirty="0" smtClean="0"/>
                        <a:t>Q</a:t>
                      </a:r>
                      <a:endParaRPr lang="zh-CN" altLang="en-US" sz="2800" dirty="0"/>
                    </a:p>
                  </a:txBody>
                  <a:tcPr marT="45717" marB="45717"/>
                </a:tc>
              </a:tr>
            </a:tbl>
          </a:graphicData>
        </a:graphic>
      </p:graphicFrame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78FBF27-BFFD-4F5C-B185-C3E2C86E7883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711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FB984C0-95A5-454C-B682-04937C7FA76D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00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29701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22312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推理案例</a:t>
            </a:r>
            <a:r>
              <a:rPr lang="en-US" altLang="zh-CN" dirty="0"/>
              <a:t>1</a:t>
            </a:r>
            <a:endParaRPr lang="zh-CN" altLang="zh-CN" dirty="0"/>
          </a:p>
        </p:txBody>
      </p:sp>
      <p:sp>
        <p:nvSpPr>
          <p:cNvPr id="29702" name="Rectangle 3"/>
          <p:cNvSpPr>
            <a:spLocks noGrp="1"/>
          </p:cNvSpPr>
          <p:nvPr>
            <p:ph idx="1"/>
          </p:nvPr>
        </p:nvSpPr>
        <p:spPr>
          <a:xfrm>
            <a:off x="395288" y="1125538"/>
            <a:ext cx="8229600" cy="4530725"/>
          </a:xfrm>
          <a:ln/>
        </p:spPr>
        <p:txBody>
          <a:bodyPr vert="horz" wrap="square" lIns="91440" tIns="45720" rIns="91440" bIns="45720" anchor="t"/>
          <a:p>
            <a:pPr marL="571500" indent="-571500" eaLnBrk="1" hangingPunct="1">
              <a:buNone/>
            </a:pPr>
            <a:r>
              <a:rPr lang="zh-CN" altLang="en-US" dirty="0"/>
              <a:t>求证： 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C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D</a:t>
            </a:r>
            <a:r>
              <a:rPr lang="zh-CN" altLang="en-US" dirty="0"/>
              <a:t>，</a:t>
            </a:r>
            <a:r>
              <a:rPr lang="zh-CN" altLang="en-US" dirty="0">
                <a:sym typeface="Symbol" panose="05050102010706020507" pitchFamily="18" charset="2"/>
              </a:rPr>
              <a:t></a:t>
            </a:r>
            <a:r>
              <a:rPr lang="en-US" altLang="zh-CN" dirty="0"/>
              <a:t>B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C</a:t>
            </a:r>
            <a:r>
              <a:rPr lang="zh-CN" altLang="en-US" dirty="0"/>
              <a:t>，</a:t>
            </a:r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</a:t>
            </a:r>
            <a:r>
              <a:rPr lang="en-US" altLang="zh-CN" dirty="0"/>
              <a:t>B </a:t>
            </a:r>
            <a:r>
              <a:rPr lang="en-US" altLang="zh-CN" sz="4200" dirty="0">
                <a:sym typeface="Symbol" panose="05050102010706020507" pitchFamily="18" charset="2"/>
              </a:rPr>
              <a:t></a:t>
            </a:r>
            <a:r>
              <a:rPr lang="en-US" altLang="zh-CN" sz="3400" dirty="0"/>
              <a:t> </a:t>
            </a:r>
            <a:r>
              <a:rPr lang="en-US" altLang="zh-CN" dirty="0"/>
              <a:t>D</a:t>
            </a:r>
            <a:endParaRPr lang="en-US" altLang="zh-CN" dirty="0"/>
          </a:p>
          <a:p>
            <a:pPr marL="571500" indent="-571500" eaLnBrk="1" hangingPunct="1">
              <a:buNone/>
            </a:pPr>
            <a:r>
              <a:rPr lang="zh-CN" altLang="en-US" dirty="0"/>
              <a:t>证明：</a:t>
            </a:r>
            <a:endParaRPr lang="zh-CN" altLang="en-US" dirty="0"/>
          </a:p>
          <a:p>
            <a:pPr marL="571500" indent="-571500" eaLnBrk="1" hangingPunct="1">
              <a:buNone/>
            </a:pPr>
            <a:endParaRPr lang="en-US" altLang="zh-CN" dirty="0"/>
          </a:p>
          <a:p>
            <a:pPr marL="571500" indent="-571500" eaLnBrk="1" hangingPunct="1"/>
            <a:endParaRPr lang="en-US" altLang="zh-CN" dirty="0">
              <a:sym typeface="Symbol" panose="05050102010706020507" pitchFamily="18" charset="2"/>
            </a:endParaRPr>
          </a:p>
          <a:p>
            <a:pPr marL="571500" indent="-571500" eaLnBrk="1" hangingPunct="1"/>
            <a:endParaRPr lang="zh-CN" altLang="en-US" dirty="0">
              <a:sym typeface="Symbol" panose="05050102010706020507" pitchFamily="18" charset="2"/>
            </a:endParaRPr>
          </a:p>
          <a:p>
            <a:pPr marL="571500" indent="-571500" eaLnBrk="1" hangingPunct="1"/>
            <a:endParaRPr lang="en-US" altLang="zh-CN" dirty="0"/>
          </a:p>
          <a:p>
            <a:pPr marL="571500" indent="-571500" eaLnBrk="1" hangingPunct="1"/>
            <a:endParaRPr lang="zh-CN" altLang="en-US" dirty="0"/>
          </a:p>
          <a:p>
            <a:pPr marL="571500" indent="-571500" eaLnBrk="1" hangingPunct="1"/>
            <a:endParaRPr lang="en-US" altLang="zh-CN" dirty="0"/>
          </a:p>
          <a:p>
            <a:pPr marL="571500" indent="-571500" eaLnBrk="1" hangingPunct="1"/>
            <a:endParaRPr lang="zh-CN" altLang="en-US" dirty="0"/>
          </a:p>
        </p:txBody>
      </p:sp>
      <p:sp>
        <p:nvSpPr>
          <p:cNvPr id="157704" name="Rectangle 8"/>
          <p:cNvSpPr/>
          <p:nvPr/>
        </p:nvSpPr>
        <p:spPr>
          <a:xfrm>
            <a:off x="468313" y="2924175"/>
            <a:ext cx="4241800" cy="4921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600" dirty="0"/>
              <a:t>(2)     A</a:t>
            </a:r>
            <a:r>
              <a:rPr lang="en-US" altLang="zh-CN" sz="2600" dirty="0">
                <a:sym typeface="Symbol" panose="05050102010706020507" pitchFamily="18" charset="2"/>
              </a:rPr>
              <a:t></a:t>
            </a:r>
            <a:r>
              <a:rPr lang="en-US" altLang="zh-CN" sz="2600" dirty="0"/>
              <a:t>B              P</a:t>
            </a:r>
            <a:r>
              <a:rPr lang="zh-CN" altLang="en-US" sz="2600" dirty="0"/>
              <a:t>前提</a:t>
            </a:r>
            <a:endParaRPr lang="zh-CN" altLang="en-US" sz="2600" dirty="0"/>
          </a:p>
        </p:txBody>
      </p:sp>
      <p:sp>
        <p:nvSpPr>
          <p:cNvPr id="157705" name="Rectangle 9"/>
          <p:cNvSpPr/>
          <p:nvPr/>
        </p:nvSpPr>
        <p:spPr>
          <a:xfrm>
            <a:off x="468313" y="3357563"/>
            <a:ext cx="5651500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600" dirty="0">
                <a:sym typeface="Symbol" panose="05050102010706020507" pitchFamily="18" charset="2"/>
              </a:rPr>
              <a:t>(3)     </a:t>
            </a:r>
            <a:r>
              <a:rPr lang="en-US" altLang="zh-CN" sz="2600" dirty="0"/>
              <a:t>B</a:t>
            </a:r>
            <a:r>
              <a:rPr lang="en-US" altLang="zh-CN" sz="2800" dirty="0"/>
              <a:t>                 </a:t>
            </a:r>
            <a:r>
              <a:rPr lang="en-US" altLang="zh-CN" sz="2600" dirty="0"/>
              <a:t>T(1)(2)I</a:t>
            </a:r>
            <a:r>
              <a:rPr lang="zh-CN" altLang="en-US" sz="2600" dirty="0"/>
              <a:t>假言推理</a:t>
            </a:r>
            <a:endParaRPr lang="zh-CN" altLang="en-US" sz="2600" dirty="0"/>
          </a:p>
        </p:txBody>
      </p:sp>
      <p:sp>
        <p:nvSpPr>
          <p:cNvPr id="157706" name="Rectangle 10"/>
          <p:cNvSpPr/>
          <p:nvPr/>
        </p:nvSpPr>
        <p:spPr>
          <a:xfrm>
            <a:off x="468313" y="3876675"/>
            <a:ext cx="4276725" cy="4921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600" dirty="0">
                <a:sym typeface="Symbol" panose="05050102010706020507" pitchFamily="18" charset="2"/>
              </a:rPr>
              <a:t>(4)     </a:t>
            </a:r>
            <a:r>
              <a:rPr lang="en-US" altLang="zh-CN" sz="2600" dirty="0"/>
              <a:t>B</a:t>
            </a:r>
            <a:r>
              <a:rPr lang="en-US" altLang="zh-CN" sz="2600" dirty="0">
                <a:sym typeface="Symbol" panose="05050102010706020507" pitchFamily="18" charset="2"/>
              </a:rPr>
              <a:t></a:t>
            </a:r>
            <a:r>
              <a:rPr lang="en-US" altLang="zh-CN" sz="2600" dirty="0"/>
              <a:t>C              P</a:t>
            </a:r>
            <a:r>
              <a:rPr lang="zh-CN" altLang="en-US" sz="2600" dirty="0"/>
              <a:t>前提</a:t>
            </a:r>
            <a:endParaRPr lang="zh-CN" altLang="en-US" sz="2600" dirty="0"/>
          </a:p>
        </p:txBody>
      </p:sp>
      <p:sp>
        <p:nvSpPr>
          <p:cNvPr id="157707" name="Rectangle 11"/>
          <p:cNvSpPr/>
          <p:nvPr/>
        </p:nvSpPr>
        <p:spPr>
          <a:xfrm>
            <a:off x="468313" y="4365625"/>
            <a:ext cx="5781675" cy="4921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600" dirty="0"/>
              <a:t>(5)     C                      T(3)(4)I</a:t>
            </a:r>
            <a:r>
              <a:rPr lang="zh-CN" altLang="en-US" sz="2600" dirty="0"/>
              <a:t>假言推理</a:t>
            </a:r>
            <a:endParaRPr lang="zh-CN" altLang="en-US" sz="2600" dirty="0"/>
          </a:p>
        </p:txBody>
      </p:sp>
      <p:sp>
        <p:nvSpPr>
          <p:cNvPr id="157708" name="Rectangle 12"/>
          <p:cNvSpPr/>
          <p:nvPr/>
        </p:nvSpPr>
        <p:spPr>
          <a:xfrm>
            <a:off x="468313" y="4773613"/>
            <a:ext cx="4243387" cy="4921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600" dirty="0"/>
              <a:t>(6)     C</a:t>
            </a:r>
            <a:r>
              <a:rPr lang="en-US" altLang="zh-CN" sz="2600" dirty="0">
                <a:sym typeface="Symbol" panose="05050102010706020507" pitchFamily="18" charset="2"/>
              </a:rPr>
              <a:t></a:t>
            </a:r>
            <a:r>
              <a:rPr lang="en-US" altLang="zh-CN" sz="2600" dirty="0"/>
              <a:t>D                P</a:t>
            </a:r>
            <a:r>
              <a:rPr lang="zh-CN" altLang="en-US" sz="2600" dirty="0"/>
              <a:t>前提</a:t>
            </a:r>
            <a:endParaRPr lang="zh-CN" altLang="en-US" sz="2600" dirty="0"/>
          </a:p>
        </p:txBody>
      </p:sp>
      <p:sp>
        <p:nvSpPr>
          <p:cNvPr id="157709" name="Rectangle 13"/>
          <p:cNvSpPr/>
          <p:nvPr/>
        </p:nvSpPr>
        <p:spPr>
          <a:xfrm>
            <a:off x="468313" y="5276850"/>
            <a:ext cx="5781675" cy="4921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600" dirty="0"/>
              <a:t>(7)     D                      T(5)(6)I</a:t>
            </a:r>
            <a:r>
              <a:rPr lang="zh-CN" altLang="en-US" sz="2600" dirty="0"/>
              <a:t>假言推理</a:t>
            </a:r>
            <a:endParaRPr lang="zh-CN" altLang="en-US" sz="2600" dirty="0"/>
          </a:p>
        </p:txBody>
      </p:sp>
      <p:sp>
        <p:nvSpPr>
          <p:cNvPr id="157710" name="Rectangle 14"/>
          <p:cNvSpPr/>
          <p:nvPr/>
        </p:nvSpPr>
        <p:spPr>
          <a:xfrm>
            <a:off x="468313" y="2468563"/>
            <a:ext cx="4178300" cy="4921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600" dirty="0"/>
              <a:t>(1)     A                      P</a:t>
            </a:r>
            <a:r>
              <a:rPr lang="zh-CN" altLang="en-US" sz="2600" dirty="0"/>
              <a:t>前提</a:t>
            </a:r>
            <a:endParaRPr lang="zh-CN" alt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4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5">
                                            <p:txEl>
                                              <p:charRg st="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6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7">
                                            <p:txEl>
                                              <p:charRg st="0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8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9">
                                            <p:txEl>
                                              <p:charRg st="0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6E56FB6-A996-4757-A578-8B834D770D7F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48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31749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22312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推理案例</a:t>
            </a:r>
            <a:r>
              <a:rPr lang="en-US" altLang="zh-CN" dirty="0"/>
              <a:t>2</a:t>
            </a:r>
            <a:endParaRPr lang="zh-CN" altLang="zh-CN" dirty="0"/>
          </a:p>
        </p:txBody>
      </p:sp>
      <p:sp>
        <p:nvSpPr>
          <p:cNvPr id="158726" name="Rectangle 3"/>
          <p:cNvSpPr>
            <a:spLocks noGrp="1"/>
          </p:cNvSpPr>
          <p:nvPr>
            <p:ph idx="1"/>
          </p:nvPr>
        </p:nvSpPr>
        <p:spPr>
          <a:xfrm>
            <a:off x="428625" y="1214438"/>
            <a:ext cx="7504113" cy="4924425"/>
          </a:xfrm>
          <a:ln/>
        </p:spPr>
        <p:txBody>
          <a:bodyPr vert="horz" wrap="square" lIns="91440" tIns="45720" rIns="91440" bIns="45720" anchor="t"/>
          <a:p>
            <a:pPr marL="571500" indent="-571500" eaLnBrk="1" hangingPunct="1">
              <a:lnSpc>
                <a:spcPct val="90000"/>
              </a:lnSpc>
              <a:buNone/>
            </a:pPr>
            <a:r>
              <a:rPr lang="zh-CN" altLang="en-US" dirty="0"/>
              <a:t>求证：</a:t>
            </a:r>
            <a:r>
              <a:rPr lang="en-US" altLang="zh-CN" dirty="0"/>
              <a:t>P</a:t>
            </a:r>
            <a:r>
              <a:rPr lang="en-US" altLang="zh-CN" dirty="0">
                <a:sym typeface="Symbol" panose="05050102010706020507" pitchFamily="18" charset="2"/>
              </a:rPr>
              <a:t></a:t>
            </a:r>
            <a:r>
              <a:rPr lang="en-US" altLang="zh-CN" dirty="0"/>
              <a:t>Q</a:t>
            </a:r>
            <a:r>
              <a:rPr lang="zh-CN" altLang="en-US" dirty="0"/>
              <a:t>，</a:t>
            </a:r>
            <a:r>
              <a:rPr lang="en-US" altLang="zh-CN" dirty="0"/>
              <a:t>Q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R</a:t>
            </a:r>
            <a:r>
              <a:rPr lang="zh-CN" altLang="en-US" dirty="0"/>
              <a:t>，</a:t>
            </a:r>
            <a:r>
              <a:rPr lang="en-US" altLang="zh-CN" dirty="0"/>
              <a:t>P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S</a:t>
            </a:r>
            <a:r>
              <a:rPr lang="zh-CN" altLang="en-US" dirty="0"/>
              <a:t>，</a:t>
            </a:r>
            <a:r>
              <a:rPr lang="zh-CN" altLang="en-US" dirty="0">
                <a:sym typeface="Symbol" panose="05050102010706020507" pitchFamily="18" charset="2"/>
              </a:rPr>
              <a:t></a:t>
            </a:r>
            <a:r>
              <a:rPr lang="en-US" altLang="zh-CN" dirty="0"/>
              <a:t>S </a:t>
            </a:r>
            <a:r>
              <a:rPr lang="en-US" altLang="zh-CN" sz="4200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R </a:t>
            </a:r>
            <a:endParaRPr lang="en-US" altLang="zh-CN" dirty="0"/>
          </a:p>
          <a:p>
            <a:pPr marL="571500" indent="-571500" eaLnBrk="1" hangingPunct="1">
              <a:lnSpc>
                <a:spcPct val="90000"/>
              </a:lnSpc>
              <a:buNone/>
            </a:pPr>
            <a:r>
              <a:rPr lang="zh-CN" altLang="en-US" dirty="0"/>
              <a:t>证明：</a:t>
            </a:r>
            <a:endParaRPr lang="zh-CN" altLang="en-US" dirty="0"/>
          </a:p>
          <a:p>
            <a:pPr marL="571500" indent="-571500" eaLnBrk="1" hangingPunct="1">
              <a:lnSpc>
                <a:spcPct val="90000"/>
              </a:lnSpc>
              <a:buNone/>
            </a:pPr>
            <a:r>
              <a:rPr lang="en-US" altLang="zh-CN" dirty="0">
                <a:sym typeface="Symbol" panose="05050102010706020507" pitchFamily="18" charset="2"/>
              </a:rPr>
              <a:t>(1)  </a:t>
            </a:r>
            <a:r>
              <a:rPr lang="zh-CN" altLang="en-US" dirty="0">
                <a:sym typeface="Symbol" panose="05050102010706020507" pitchFamily="18" charset="2"/>
              </a:rPr>
              <a:t></a:t>
            </a:r>
            <a:r>
              <a:rPr lang="en-US" altLang="zh-CN" dirty="0"/>
              <a:t>S              P</a:t>
            </a:r>
            <a:r>
              <a:rPr lang="zh-CN" altLang="en-US" sz="3200" dirty="0"/>
              <a:t>前提</a:t>
            </a:r>
            <a:endParaRPr lang="en-US" altLang="zh-CN" dirty="0"/>
          </a:p>
          <a:p>
            <a:pPr marL="571500" indent="-571500" eaLnBrk="1" hangingPunct="1">
              <a:lnSpc>
                <a:spcPct val="90000"/>
              </a:lnSpc>
              <a:buNone/>
            </a:pPr>
            <a:r>
              <a:rPr lang="en-US" altLang="zh-CN" dirty="0"/>
              <a:t>(2)  P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S           P</a:t>
            </a:r>
            <a:r>
              <a:rPr lang="zh-CN" altLang="en-US" sz="3200" dirty="0"/>
              <a:t>前提</a:t>
            </a:r>
            <a:endParaRPr lang="en-US" altLang="zh-CN" dirty="0">
              <a:sym typeface="Symbol" panose="05050102010706020507" pitchFamily="18" charset="2"/>
            </a:endParaRPr>
          </a:p>
          <a:p>
            <a:pPr marL="571500" indent="-571500" eaLnBrk="1" hangingPunct="1">
              <a:lnSpc>
                <a:spcPct val="90000"/>
              </a:lnSpc>
              <a:buNone/>
            </a:pPr>
            <a:r>
              <a:rPr lang="en-US" altLang="zh-CN" dirty="0">
                <a:sym typeface="Symbol" panose="05050102010706020507" pitchFamily="18" charset="2"/>
              </a:rPr>
              <a:t>(3)  </a:t>
            </a:r>
            <a:r>
              <a:rPr lang="en-US" altLang="zh-CN" dirty="0"/>
              <a:t>P              T(1)(2)I</a:t>
            </a:r>
            <a:r>
              <a:rPr lang="zh-CN" altLang="en-US" dirty="0"/>
              <a:t>拒取式</a:t>
            </a:r>
            <a:endParaRPr lang="zh-CN" altLang="en-US" dirty="0"/>
          </a:p>
          <a:p>
            <a:pPr marL="571500" indent="-571500" eaLnBrk="1" hangingPunct="1">
              <a:lnSpc>
                <a:spcPct val="90000"/>
              </a:lnSpc>
              <a:buNone/>
            </a:pPr>
            <a:r>
              <a:rPr lang="en-US" altLang="zh-CN" dirty="0"/>
              <a:t>(4)  P</a:t>
            </a:r>
            <a:r>
              <a:rPr lang="en-US" altLang="zh-CN" dirty="0">
                <a:sym typeface="Symbol" panose="05050102010706020507" pitchFamily="18" charset="2"/>
              </a:rPr>
              <a:t></a:t>
            </a:r>
            <a:r>
              <a:rPr lang="en-US" altLang="zh-CN" dirty="0"/>
              <a:t>Q            P</a:t>
            </a:r>
            <a:r>
              <a:rPr lang="zh-CN" altLang="en-US" sz="3200" dirty="0"/>
              <a:t>前提</a:t>
            </a:r>
            <a:endParaRPr lang="en-US" altLang="zh-CN" dirty="0"/>
          </a:p>
          <a:p>
            <a:pPr marL="571500" indent="-571500" eaLnBrk="1" hangingPunct="1">
              <a:lnSpc>
                <a:spcPct val="90000"/>
              </a:lnSpc>
              <a:buNone/>
            </a:pPr>
            <a:r>
              <a:rPr lang="en-US" altLang="zh-CN" dirty="0"/>
              <a:t>(5)  Q                 T(3)(4)I</a:t>
            </a:r>
            <a:r>
              <a:rPr lang="zh-CN" altLang="en-US" dirty="0"/>
              <a:t>析取三段论</a:t>
            </a:r>
            <a:endParaRPr lang="zh-CN" altLang="en-US" dirty="0"/>
          </a:p>
          <a:p>
            <a:pPr marL="571500" indent="-571500" eaLnBrk="1" hangingPunct="1">
              <a:lnSpc>
                <a:spcPct val="90000"/>
              </a:lnSpc>
              <a:buNone/>
            </a:pPr>
            <a:r>
              <a:rPr lang="en-US" altLang="zh-CN" dirty="0"/>
              <a:t>(6)  Q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R           P</a:t>
            </a:r>
            <a:r>
              <a:rPr lang="zh-CN" altLang="en-US" sz="3200" dirty="0"/>
              <a:t>前提</a:t>
            </a:r>
            <a:endParaRPr lang="en-US" altLang="zh-CN" dirty="0"/>
          </a:p>
          <a:p>
            <a:pPr marL="571500" indent="-571500" eaLnBrk="1" hangingPunct="1">
              <a:lnSpc>
                <a:spcPct val="90000"/>
              </a:lnSpc>
              <a:buNone/>
            </a:pPr>
            <a:r>
              <a:rPr lang="en-US" altLang="zh-CN" dirty="0"/>
              <a:t>(7)  R                 T(5)(6)I</a:t>
            </a:r>
            <a:r>
              <a:rPr lang="zh-CN" altLang="en-US" dirty="0"/>
              <a:t>假言推理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6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6">
                                            <p:txEl>
                                              <p:charRg st="23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6">
                                            <p:txEl>
                                              <p:charRg st="27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6">
                                            <p:txEl>
                                              <p:charRg st="52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6">
                                            <p:txEl>
                                              <p:charRg st="75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6">
                                            <p:txEl>
                                              <p:charRg st="108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6">
                                            <p:txEl>
                                              <p:charRg st="132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6">
                                            <p:txEl>
                                              <p:charRg st="169" end="1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6">
                                            <p:txEl>
                                              <p:charRg st="192" end="2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17C7DEF-B514-499E-AD3B-AF1299C44888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796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33797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22312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en-US" altLang="zh-CN" sz="3800" b="1" dirty="0"/>
              <a:t>3</a:t>
            </a:r>
            <a:r>
              <a:rPr lang="zh-CN" altLang="en-US" sz="3800" b="1" dirty="0"/>
              <a:t>、间接证明法</a:t>
            </a:r>
            <a:endParaRPr lang="zh-CN" altLang="en-US" sz="3800" b="1" dirty="0"/>
          </a:p>
        </p:txBody>
      </p:sp>
      <p:sp>
        <p:nvSpPr>
          <p:cNvPr id="162822" name="Rectangle 3"/>
          <p:cNvSpPr>
            <a:spLocks noGrp="1"/>
          </p:cNvSpPr>
          <p:nvPr>
            <p:ph idx="1"/>
          </p:nvPr>
        </p:nvSpPr>
        <p:spPr>
          <a:xfrm>
            <a:off x="500063" y="1285875"/>
            <a:ext cx="8229600" cy="4530725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假设公式</a:t>
            </a:r>
            <a:r>
              <a:rPr lang="en-US" altLang="zh-CN" dirty="0"/>
              <a:t>H</a:t>
            </a:r>
            <a:r>
              <a:rPr lang="en-US" altLang="zh-CN" sz="2000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H</a:t>
            </a:r>
            <a:r>
              <a:rPr lang="en-US" altLang="zh-CN" sz="2000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dirty="0"/>
              <a:t>H</a:t>
            </a:r>
            <a:r>
              <a:rPr lang="en-US" altLang="zh-CN" sz="2000" dirty="0"/>
              <a:t>n</a:t>
            </a:r>
            <a:r>
              <a:rPr lang="zh-CN" altLang="en-US" dirty="0"/>
              <a:t>中的命题变元为</a:t>
            </a:r>
            <a:r>
              <a:rPr lang="en-US" altLang="zh-CN" i="1" dirty="0"/>
              <a:t>P</a:t>
            </a:r>
            <a:r>
              <a:rPr lang="en-US" altLang="zh-CN" sz="2000" i="1" dirty="0"/>
              <a:t>1</a:t>
            </a:r>
            <a:r>
              <a:rPr lang="zh-CN" altLang="en-US" i="1" dirty="0"/>
              <a:t>，</a:t>
            </a:r>
            <a:r>
              <a:rPr lang="en-US" altLang="zh-CN" i="1" dirty="0"/>
              <a:t>P</a:t>
            </a:r>
            <a:r>
              <a:rPr lang="en-US" altLang="zh-CN" sz="2000" i="1" dirty="0"/>
              <a:t>2</a:t>
            </a:r>
            <a:r>
              <a:rPr lang="zh-CN" altLang="en-US" i="1" dirty="0"/>
              <a:t>，</a:t>
            </a:r>
            <a:r>
              <a:rPr lang="en-US" altLang="zh-CN" i="1" dirty="0"/>
              <a:t>…</a:t>
            </a:r>
            <a:r>
              <a:rPr lang="zh-CN" altLang="en-US" i="1" dirty="0"/>
              <a:t>，</a:t>
            </a:r>
            <a:r>
              <a:rPr lang="en-US" altLang="zh-CN" i="1" dirty="0"/>
              <a:t>P</a:t>
            </a:r>
            <a:r>
              <a:rPr lang="en-US" altLang="zh-CN" sz="2000" i="1" dirty="0"/>
              <a:t>n</a:t>
            </a:r>
            <a:r>
              <a:rPr lang="zh-CN" altLang="en-US" dirty="0"/>
              <a:t>，</a:t>
            </a:r>
            <a:endParaRPr lang="en-US" altLang="zh-CN" dirty="0"/>
          </a:p>
          <a:p>
            <a:pPr eaLnBrk="1" hangingPunct="1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）对于</a:t>
            </a:r>
            <a:r>
              <a:rPr lang="en-US" altLang="zh-CN" i="1" dirty="0"/>
              <a:t>P</a:t>
            </a:r>
            <a:r>
              <a:rPr lang="en-US" altLang="zh-CN" sz="2000" i="1" dirty="0"/>
              <a:t>1</a:t>
            </a:r>
            <a:r>
              <a:rPr lang="zh-CN" altLang="en-US" i="1" dirty="0"/>
              <a:t>，</a:t>
            </a:r>
            <a:r>
              <a:rPr lang="en-US" altLang="zh-CN" i="1" dirty="0"/>
              <a:t>P</a:t>
            </a:r>
            <a:r>
              <a:rPr lang="en-US" altLang="zh-CN" sz="2000" i="1" dirty="0"/>
              <a:t>2</a:t>
            </a:r>
            <a:r>
              <a:rPr lang="zh-CN" altLang="en-US" i="1" dirty="0"/>
              <a:t>，</a:t>
            </a:r>
            <a:r>
              <a:rPr lang="en-US" altLang="zh-CN" i="1" dirty="0"/>
              <a:t>…</a:t>
            </a:r>
            <a:r>
              <a:rPr lang="zh-CN" altLang="en-US" i="1" dirty="0"/>
              <a:t>，</a:t>
            </a:r>
            <a:r>
              <a:rPr lang="en-US" altLang="zh-CN" i="1" dirty="0"/>
              <a:t>P</a:t>
            </a:r>
            <a:r>
              <a:rPr lang="en-US" altLang="zh-CN" sz="2000" i="1" dirty="0"/>
              <a:t>n</a:t>
            </a:r>
            <a:r>
              <a:rPr lang="zh-CN" altLang="en-US" dirty="0"/>
              <a:t>的一些指派，如果能使</a:t>
            </a:r>
            <a:r>
              <a:rPr lang="en-US" altLang="zh-CN" dirty="0"/>
              <a:t>H</a:t>
            </a:r>
            <a:r>
              <a:rPr lang="en-US" altLang="zh-CN" sz="2000" dirty="0"/>
              <a:t>1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H</a:t>
            </a:r>
            <a:r>
              <a:rPr lang="en-US" altLang="zh-CN" sz="2000" dirty="0"/>
              <a:t>2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…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H</a:t>
            </a:r>
            <a:r>
              <a:rPr lang="en-US" altLang="zh-CN" sz="2000" dirty="0"/>
              <a:t>n</a:t>
            </a:r>
            <a:r>
              <a:rPr lang="zh-CN" altLang="en-US" dirty="0"/>
              <a:t>的真值为</a:t>
            </a:r>
            <a:r>
              <a:rPr lang="en-US" altLang="zh-CN" dirty="0"/>
              <a:t>T</a:t>
            </a:r>
            <a:r>
              <a:rPr lang="zh-CN" altLang="en-US" dirty="0"/>
              <a:t>，则称公式</a:t>
            </a:r>
            <a:r>
              <a:rPr lang="en-US" altLang="zh-CN" dirty="0"/>
              <a:t>H</a:t>
            </a:r>
            <a:r>
              <a:rPr lang="en-US" altLang="zh-CN" sz="2000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H</a:t>
            </a:r>
            <a:r>
              <a:rPr lang="en-US" altLang="zh-CN" sz="2000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dirty="0"/>
              <a:t>H</a:t>
            </a:r>
            <a:r>
              <a:rPr lang="en-US" altLang="zh-CN" sz="2000" dirty="0"/>
              <a:t>n</a:t>
            </a:r>
            <a:r>
              <a:rPr lang="zh-CN" altLang="en-US" dirty="0"/>
              <a:t>是</a:t>
            </a:r>
            <a:r>
              <a:rPr lang="zh-CN" altLang="en-US" b="1" dirty="0">
                <a:solidFill>
                  <a:srgbClr val="C00000"/>
                </a:solidFill>
              </a:rPr>
              <a:t>相容的</a:t>
            </a:r>
            <a:r>
              <a:rPr lang="zh-CN" altLang="en-US" b="1" dirty="0"/>
              <a:t>；</a:t>
            </a:r>
            <a:endParaRPr lang="en-US" altLang="zh-CN" b="1" dirty="0"/>
          </a:p>
          <a:p>
            <a:pPr eaLnBrk="1" hangingPunct="1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）如果对于</a:t>
            </a:r>
            <a:r>
              <a:rPr lang="en-US" altLang="zh-CN" i="1" dirty="0"/>
              <a:t>P</a:t>
            </a:r>
            <a:r>
              <a:rPr lang="en-US" altLang="zh-CN" sz="2000" i="1" dirty="0"/>
              <a:t>1</a:t>
            </a:r>
            <a:r>
              <a:rPr lang="zh-CN" altLang="en-US" i="1" dirty="0"/>
              <a:t>，</a:t>
            </a:r>
            <a:r>
              <a:rPr lang="en-US" altLang="zh-CN" i="1" dirty="0"/>
              <a:t>P</a:t>
            </a:r>
            <a:r>
              <a:rPr lang="en-US" altLang="zh-CN" sz="2000" i="1" dirty="0"/>
              <a:t>2</a:t>
            </a:r>
            <a:r>
              <a:rPr lang="zh-CN" altLang="en-US" i="1" dirty="0"/>
              <a:t>，</a:t>
            </a:r>
            <a:r>
              <a:rPr lang="en-US" altLang="zh-CN" i="1" dirty="0"/>
              <a:t>…</a:t>
            </a:r>
            <a:r>
              <a:rPr lang="zh-CN" altLang="en-US" i="1" dirty="0"/>
              <a:t>，</a:t>
            </a:r>
            <a:r>
              <a:rPr lang="en-US" altLang="zh-CN" i="1" dirty="0"/>
              <a:t>P</a:t>
            </a:r>
            <a:r>
              <a:rPr lang="en-US" altLang="zh-CN" sz="2000" i="1" dirty="0"/>
              <a:t>n</a:t>
            </a:r>
            <a:r>
              <a:rPr lang="zh-CN" altLang="en-US" dirty="0"/>
              <a:t>的每一组真值指派，都使得</a:t>
            </a:r>
            <a:r>
              <a:rPr lang="en-US" altLang="zh-CN" dirty="0"/>
              <a:t>H</a:t>
            </a:r>
            <a:r>
              <a:rPr lang="en-US" altLang="zh-CN" sz="2000" dirty="0"/>
              <a:t>1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H</a:t>
            </a:r>
            <a:r>
              <a:rPr lang="en-US" altLang="zh-CN" sz="2000" dirty="0"/>
              <a:t>2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…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H</a:t>
            </a:r>
            <a:r>
              <a:rPr lang="en-US" altLang="zh-CN" sz="2000" dirty="0"/>
              <a:t>n</a:t>
            </a:r>
            <a:r>
              <a:rPr lang="zh-CN" altLang="en-US" dirty="0"/>
              <a:t>的真值为</a:t>
            </a:r>
            <a:r>
              <a:rPr lang="en-US" altLang="zh-CN" dirty="0"/>
              <a:t>F</a:t>
            </a:r>
            <a:r>
              <a:rPr lang="zh-CN" altLang="en-US" dirty="0"/>
              <a:t>，则称公式</a:t>
            </a:r>
            <a:r>
              <a:rPr lang="en-US" altLang="zh-CN" dirty="0"/>
              <a:t>H</a:t>
            </a:r>
            <a:r>
              <a:rPr lang="en-US" altLang="zh-CN" sz="2000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H</a:t>
            </a:r>
            <a:r>
              <a:rPr lang="en-US" altLang="zh-CN" sz="2000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dirty="0"/>
              <a:t>H</a:t>
            </a:r>
            <a:r>
              <a:rPr lang="en-US" altLang="zh-CN" sz="2000" dirty="0"/>
              <a:t>n</a:t>
            </a:r>
            <a:r>
              <a:rPr lang="zh-CN" altLang="en-US" dirty="0"/>
              <a:t>是</a:t>
            </a:r>
            <a:r>
              <a:rPr lang="zh-CN" altLang="en-US" b="1" dirty="0">
                <a:solidFill>
                  <a:srgbClr val="C00000"/>
                </a:solidFill>
              </a:rPr>
              <a:t>不相容的</a:t>
            </a:r>
            <a:r>
              <a:rPr lang="zh-CN" altLang="en-US" dirty="0"/>
              <a:t>。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2">
                                            <p:txEl>
                                              <p:charRg st="33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2">
                                            <p:txEl>
                                              <p:charRg st="94" end="1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marR="0" defTabSz="914400" eaLnBrk="1" hangingPunct="1">
              <a:buClrTx/>
              <a:buSzTx/>
              <a:buFontTx/>
              <a:defRPr/>
            </a:pPr>
            <a:fld id="{D06C51C9-7AB1-4910-97D3-27B052FDAF3C}" type="datetime1">
              <a:rPr kumimoji="0" lang="zh-CN" altLang="en-US" sz="1200" kern="1200" cap="none" spc="0" normalizeH="0" baseline="0" noProof="0"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kern="1200" cap="none" spc="0" normalizeH="0" baseline="0" noProof="0"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marR="0" algn="ctr" defTabSz="914400" eaLnBrk="1" hangingPunct="1">
              <a:buClrTx/>
              <a:buSzTx/>
              <a:buFontTx/>
              <a:defRPr/>
            </a:pPr>
            <a:r>
              <a:rPr kumimoji="0" lang="en-US" altLang="zh-CN" sz="1200" kern="1200" cap="none" spc="0" normalizeH="0" baseline="0" noProof="0"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kern="1200" cap="none" spc="0" normalizeH="0" baseline="0" noProof="0"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844" name="灯片编号占位符 5"/>
          <p:cNvSpPr txBox="1">
            <a:spLocks noGrp="1"/>
          </p:cNvSpPr>
          <p:nvPr/>
        </p:nvSpPr>
        <p:spPr>
          <a:xfrm>
            <a:off x="6300788" y="6243638"/>
            <a:ext cx="1008062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35845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277813"/>
            <a:ext cx="8229600" cy="722312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间接证明法</a:t>
            </a:r>
            <a:r>
              <a:rPr lang="en-US" altLang="zh-CN" dirty="0"/>
              <a:t>--</a:t>
            </a:r>
            <a:r>
              <a:rPr lang="zh-CN" altLang="en-US" sz="3600" dirty="0"/>
              <a:t>反证法</a:t>
            </a:r>
            <a:endParaRPr lang="zh-CN" altLang="zh-CN" sz="3600" dirty="0"/>
          </a:p>
        </p:txBody>
      </p:sp>
      <p:sp>
        <p:nvSpPr>
          <p:cNvPr id="362502" name="Rectangle 3"/>
          <p:cNvSpPr>
            <a:spLocks noGrp="1"/>
          </p:cNvSpPr>
          <p:nvPr>
            <p:ph type="body" idx="4294967295"/>
          </p:nvPr>
        </p:nvSpPr>
        <p:spPr>
          <a:xfrm>
            <a:off x="214313" y="1214438"/>
            <a:ext cx="8572500" cy="5059362"/>
          </a:xfrm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zh-CN" altLang="en-US" dirty="0"/>
              <a:t>    采用不相容的概念来证明命题公式，：</a:t>
            </a:r>
            <a:endParaRPr lang="zh-CN" altLang="en-US" dirty="0"/>
          </a:p>
          <a:p>
            <a:pPr eaLnBrk="1" hangingPunct="1">
              <a:buNone/>
            </a:pPr>
            <a:r>
              <a:rPr lang="zh-CN" altLang="en-US" dirty="0"/>
              <a:t>   设有一组前提</a:t>
            </a:r>
            <a:r>
              <a:rPr lang="en-US" altLang="zh-CN" dirty="0"/>
              <a:t>H</a:t>
            </a:r>
            <a:r>
              <a:rPr lang="en-US" altLang="zh-CN" sz="2000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H</a:t>
            </a:r>
            <a:r>
              <a:rPr lang="en-US" altLang="zh-CN" sz="2000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dirty="0"/>
              <a:t>H</a:t>
            </a:r>
            <a:r>
              <a:rPr lang="en-US" altLang="zh-CN" sz="2000" dirty="0"/>
              <a:t>m</a:t>
            </a:r>
            <a:r>
              <a:rPr lang="zh-CN" altLang="en-US" dirty="0"/>
              <a:t>，要推出结论</a:t>
            </a:r>
            <a:r>
              <a:rPr lang="en-US" altLang="zh-CN" dirty="0"/>
              <a:t>C</a:t>
            </a:r>
            <a:r>
              <a:rPr lang="zh-CN" altLang="en-US" dirty="0"/>
              <a:t>，即：证明</a:t>
            </a:r>
            <a:r>
              <a:rPr lang="en-US" altLang="zh-CN" dirty="0"/>
              <a:t>H</a:t>
            </a:r>
            <a:r>
              <a:rPr lang="en-US" altLang="zh-CN" sz="2000" dirty="0"/>
              <a:t>1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H</a:t>
            </a:r>
            <a:r>
              <a:rPr lang="en-US" altLang="zh-CN" sz="2000" dirty="0"/>
              <a:t>2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…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H</a:t>
            </a:r>
            <a:r>
              <a:rPr lang="en-US" altLang="zh-CN" sz="2000" dirty="0"/>
              <a:t>m</a:t>
            </a:r>
            <a:r>
              <a:rPr lang="en-US" altLang="zh-CN" dirty="0"/>
              <a:t> </a:t>
            </a:r>
            <a:r>
              <a:rPr lang="en-US" altLang="zh-CN" sz="4200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C</a:t>
            </a:r>
            <a:r>
              <a:rPr lang="zh-CN" altLang="en-US" dirty="0"/>
              <a:t>，记为</a:t>
            </a:r>
            <a:r>
              <a:rPr lang="en-US" altLang="zh-CN" dirty="0"/>
              <a:t>S</a:t>
            </a:r>
            <a:r>
              <a:rPr lang="en-US" altLang="zh-CN" sz="4200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C</a:t>
            </a:r>
            <a:endParaRPr lang="en-US" altLang="zh-CN" dirty="0"/>
          </a:p>
          <a:p>
            <a:pPr eaLnBrk="1" hangingPunct="1">
              <a:buNone/>
            </a:pPr>
            <a:r>
              <a:rPr lang="zh-CN" altLang="en-US" dirty="0"/>
              <a:t>   要证明</a:t>
            </a:r>
            <a:r>
              <a:rPr lang="en-US" altLang="zh-CN" dirty="0"/>
              <a:t>S</a:t>
            </a:r>
            <a:r>
              <a:rPr lang="en-US" altLang="zh-CN" sz="4200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C</a:t>
            </a:r>
            <a:r>
              <a:rPr lang="zh-CN" altLang="en-US" dirty="0"/>
              <a:t>，即要证明</a:t>
            </a:r>
            <a:r>
              <a:rPr lang="en-US" altLang="zh-CN" dirty="0"/>
              <a:t>S</a:t>
            </a:r>
            <a:r>
              <a:rPr lang="en-US" altLang="zh-CN" sz="4400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C</a:t>
            </a:r>
            <a:r>
              <a:rPr lang="zh-CN" altLang="en-US" dirty="0"/>
              <a:t>为永真式，即</a:t>
            </a:r>
            <a:r>
              <a:rPr lang="zh-CN" altLang="en-US" dirty="0">
                <a:sym typeface="Symbol" panose="05050102010706020507" pitchFamily="18" charset="2"/>
              </a:rPr>
              <a:t></a:t>
            </a:r>
            <a:r>
              <a:rPr lang="en-US" altLang="zh-CN" dirty="0"/>
              <a:t>C</a:t>
            </a:r>
            <a:r>
              <a:rPr lang="en-US" altLang="zh-CN" dirty="0">
                <a:sym typeface="Symbol" panose="05050102010706020507" pitchFamily="18" charset="2"/>
              </a:rPr>
              <a:t>S</a:t>
            </a:r>
            <a:r>
              <a:rPr lang="zh-CN" altLang="en-US" dirty="0"/>
              <a:t>为永真，</a:t>
            </a:r>
            <a:r>
              <a:rPr lang="zh-CN" altLang="en-US" dirty="0">
                <a:solidFill>
                  <a:srgbClr val="B80000"/>
                </a:solidFill>
              </a:rPr>
              <a:t>或</a:t>
            </a:r>
            <a:r>
              <a:rPr lang="en-US" altLang="zh-CN" dirty="0">
                <a:solidFill>
                  <a:srgbClr val="B80000"/>
                </a:solidFill>
                <a:sym typeface="Symbol" panose="05050102010706020507" pitchFamily="18" charset="2"/>
              </a:rPr>
              <a:t>C</a:t>
            </a:r>
            <a:r>
              <a:rPr lang="zh-CN" altLang="en-US" dirty="0">
                <a:solidFill>
                  <a:srgbClr val="B80000"/>
                </a:solidFill>
                <a:sym typeface="Symbol" panose="05050102010706020507" pitchFamily="18" charset="2"/>
              </a:rPr>
              <a:t></a:t>
            </a:r>
            <a:r>
              <a:rPr lang="en-US" altLang="zh-CN" dirty="0">
                <a:solidFill>
                  <a:srgbClr val="B80000"/>
                </a:solidFill>
                <a:sym typeface="Symbol" panose="05050102010706020507" pitchFamily="18" charset="2"/>
              </a:rPr>
              <a:t>S</a:t>
            </a:r>
            <a:r>
              <a:rPr lang="zh-CN" altLang="en-US" dirty="0">
                <a:solidFill>
                  <a:srgbClr val="B80000"/>
                </a:solidFill>
              </a:rPr>
              <a:t>为永真，故</a:t>
            </a:r>
            <a:r>
              <a:rPr lang="en-US" altLang="zh-CN" dirty="0">
                <a:solidFill>
                  <a:srgbClr val="B80000"/>
                </a:solidFill>
                <a:sym typeface="Symbol" panose="05050102010706020507" pitchFamily="18" charset="2"/>
              </a:rPr>
              <a:t></a:t>
            </a:r>
            <a:r>
              <a:rPr lang="en-US" altLang="zh-CN" dirty="0">
                <a:solidFill>
                  <a:srgbClr val="B80000"/>
                </a:solidFill>
              </a:rPr>
              <a:t>C</a:t>
            </a:r>
            <a:r>
              <a:rPr lang="en-US" altLang="zh-CN" dirty="0">
                <a:solidFill>
                  <a:srgbClr val="B80000"/>
                </a:solidFill>
                <a:sym typeface="Symbol" panose="05050102010706020507" pitchFamily="18" charset="2"/>
              </a:rPr>
              <a:t>S</a:t>
            </a:r>
            <a:r>
              <a:rPr lang="zh-CN" altLang="en-US" dirty="0">
                <a:solidFill>
                  <a:srgbClr val="B80000"/>
                </a:solidFill>
              </a:rPr>
              <a:t>为永假</a:t>
            </a:r>
            <a:r>
              <a:rPr lang="zh-CN" altLang="en-US" dirty="0"/>
              <a:t>。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   </a:t>
            </a:r>
            <a:r>
              <a:rPr lang="zh-CN" altLang="en-US" dirty="0"/>
              <a:t>因此要证明</a:t>
            </a:r>
            <a:r>
              <a:rPr lang="en-US" altLang="zh-CN" dirty="0"/>
              <a:t>H</a:t>
            </a:r>
            <a:r>
              <a:rPr lang="en-US" altLang="zh-CN" sz="2000" dirty="0"/>
              <a:t>1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H</a:t>
            </a:r>
            <a:r>
              <a:rPr lang="en-US" altLang="zh-CN" sz="2000" dirty="0"/>
              <a:t>2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…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H</a:t>
            </a:r>
            <a:r>
              <a:rPr lang="en-US" altLang="zh-CN" sz="2000" dirty="0"/>
              <a:t>m</a:t>
            </a:r>
            <a:r>
              <a:rPr lang="en-US" altLang="zh-CN" dirty="0"/>
              <a:t> </a:t>
            </a:r>
            <a:r>
              <a:rPr lang="en-US" altLang="zh-CN" sz="4200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C</a:t>
            </a:r>
            <a:r>
              <a:rPr lang="zh-CN" altLang="en-US" dirty="0"/>
              <a:t>，只要证明</a:t>
            </a:r>
            <a:r>
              <a:rPr lang="en-US" altLang="zh-CN" dirty="0"/>
              <a:t>H</a:t>
            </a:r>
            <a:r>
              <a:rPr lang="en-US" altLang="zh-CN" sz="2000" dirty="0"/>
              <a:t>1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H</a:t>
            </a:r>
            <a:r>
              <a:rPr lang="en-US" altLang="zh-CN" sz="2000" dirty="0"/>
              <a:t>2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…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H</a:t>
            </a:r>
            <a:r>
              <a:rPr lang="en-US" altLang="zh-CN" sz="2000" dirty="0"/>
              <a:t>m</a:t>
            </a:r>
            <a:r>
              <a:rPr lang="zh-CN" altLang="en-US" dirty="0"/>
              <a:t>与</a:t>
            </a:r>
            <a:r>
              <a:rPr lang="zh-CN" altLang="en-US" dirty="0">
                <a:sym typeface="Symbol" panose="05050102010706020507" pitchFamily="18" charset="2"/>
              </a:rPr>
              <a:t></a:t>
            </a:r>
            <a:r>
              <a:rPr lang="en-US" altLang="zh-CN" dirty="0"/>
              <a:t>C</a:t>
            </a:r>
            <a:r>
              <a:rPr lang="zh-CN" altLang="en-US" b="1" dirty="0"/>
              <a:t>是不相容的（</a:t>
            </a:r>
            <a:r>
              <a:rPr lang="zh-CN" altLang="en-US" b="1" dirty="0">
                <a:solidFill>
                  <a:srgbClr val="C00000"/>
                </a:solidFill>
              </a:rPr>
              <a:t>永假</a:t>
            </a:r>
            <a:r>
              <a:rPr lang="zh-CN" altLang="en-US" b="1" dirty="0"/>
              <a:t>）</a:t>
            </a:r>
            <a:r>
              <a:rPr lang="zh-CN" altLang="en-US" dirty="0"/>
              <a:t>。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2">
                                            <p:txEl>
                                              <p:charRg st="74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2502">
                                            <p:txEl>
                                              <p:charRg st="74" end="1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2">
                                            <p:txEl>
                                              <p:charRg st="125" end="1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2502">
                                            <p:txEl>
                                              <p:charRg st="125" end="17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marR="0" defTabSz="914400" eaLnBrk="1" hangingPunct="1">
              <a:buClrTx/>
              <a:buSzTx/>
              <a:buFontTx/>
              <a:defRPr/>
            </a:pPr>
            <a:fld id="{D2AD52CA-42C0-4D4F-A47A-E98679C85C20}" type="datetime1">
              <a:rPr kumimoji="0" lang="zh-CN" altLang="en-US" sz="1200" kern="1200" cap="none" spc="0" normalizeH="0" baseline="0" noProof="0"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kern="1200" cap="none" spc="0" normalizeH="0" baseline="0" noProof="0"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marR="0" algn="ctr" defTabSz="914400" eaLnBrk="1" hangingPunct="1">
              <a:buClrTx/>
              <a:buSzTx/>
              <a:buFontTx/>
              <a:defRPr/>
            </a:pPr>
            <a:r>
              <a:rPr kumimoji="0" lang="en-US" altLang="zh-CN" sz="1200" kern="1200" cap="none" spc="0" normalizeH="0" baseline="0" noProof="0"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kern="1200" cap="none" spc="0" normalizeH="0" baseline="0" noProof="0"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892" name="灯片编号占位符 5"/>
          <p:cNvSpPr txBox="1">
            <a:spLocks noGrp="1"/>
          </p:cNvSpPr>
          <p:nvPr/>
        </p:nvSpPr>
        <p:spPr>
          <a:xfrm>
            <a:off x="6300788" y="6243638"/>
            <a:ext cx="1008062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37893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277813"/>
            <a:ext cx="8229600" cy="722312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反证法案例</a:t>
            </a:r>
            <a:endParaRPr lang="zh-CN" altLang="zh-CN" dirty="0"/>
          </a:p>
        </p:txBody>
      </p:sp>
      <p:sp>
        <p:nvSpPr>
          <p:cNvPr id="364550" name="Rectangle 3"/>
          <p:cNvSpPr>
            <a:spLocks noGrp="1"/>
          </p:cNvSpPr>
          <p:nvPr>
            <p:ph type="body" idx="4294967295"/>
          </p:nvPr>
        </p:nvSpPr>
        <p:spPr>
          <a:xfrm>
            <a:off x="571500" y="1071563"/>
            <a:ext cx="8229600" cy="4530725"/>
          </a:xfrm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zh-CN" altLang="en-US" sz="2600" dirty="0"/>
              <a:t>求证：</a:t>
            </a:r>
            <a:r>
              <a:rPr lang="en-US" altLang="zh-CN" sz="2600" dirty="0"/>
              <a:t>A</a:t>
            </a:r>
            <a:r>
              <a:rPr lang="en-US" altLang="zh-CN" sz="2600" dirty="0">
                <a:sym typeface="Symbol" panose="05050102010706020507" pitchFamily="18" charset="2"/>
              </a:rPr>
              <a:t></a:t>
            </a:r>
            <a:r>
              <a:rPr lang="en-US" altLang="zh-CN" sz="2600" dirty="0"/>
              <a:t>B</a:t>
            </a:r>
            <a:r>
              <a:rPr lang="zh-CN" altLang="en-US" sz="2600" dirty="0"/>
              <a:t>，</a:t>
            </a:r>
            <a:r>
              <a:rPr lang="zh-CN" altLang="en-US" sz="2600" dirty="0">
                <a:sym typeface="Symbol" panose="05050102010706020507" pitchFamily="18" charset="2"/>
              </a:rPr>
              <a:t></a:t>
            </a:r>
            <a:r>
              <a:rPr lang="en-US" altLang="zh-CN" sz="2600" dirty="0"/>
              <a:t>(B</a:t>
            </a:r>
            <a:r>
              <a:rPr lang="en-US" altLang="zh-CN" sz="2600" dirty="0">
                <a:sym typeface="Symbol" panose="05050102010706020507" pitchFamily="18" charset="2"/>
              </a:rPr>
              <a:t></a:t>
            </a:r>
            <a:r>
              <a:rPr lang="en-US" altLang="zh-CN" sz="2600" dirty="0"/>
              <a:t>C) </a:t>
            </a:r>
            <a:r>
              <a:rPr lang="en-US" altLang="zh-CN" sz="3800" dirty="0">
                <a:sym typeface="Symbol" panose="05050102010706020507" pitchFamily="18" charset="2"/>
              </a:rPr>
              <a:t></a:t>
            </a:r>
            <a:r>
              <a:rPr lang="en-US" altLang="zh-CN" sz="2600" dirty="0"/>
              <a:t> </a:t>
            </a:r>
            <a:r>
              <a:rPr lang="en-US" altLang="zh-CN" sz="2600" dirty="0">
                <a:sym typeface="Symbol" panose="05050102010706020507" pitchFamily="18" charset="2"/>
              </a:rPr>
              <a:t></a:t>
            </a:r>
            <a:r>
              <a:rPr lang="en-US" altLang="zh-CN" sz="2600" dirty="0"/>
              <a:t>A</a:t>
            </a:r>
            <a:endParaRPr lang="en-US" altLang="zh-CN" sz="2600" dirty="0"/>
          </a:p>
          <a:p>
            <a:pPr eaLnBrk="1" hangingPunct="1">
              <a:buNone/>
            </a:pPr>
            <a:r>
              <a:rPr lang="zh-CN" altLang="en-US" sz="2600" dirty="0"/>
              <a:t>证明：</a:t>
            </a:r>
            <a:endParaRPr lang="zh-CN" altLang="en-US" sz="2600" dirty="0"/>
          </a:p>
          <a:p>
            <a:pPr eaLnBrk="1" hangingPunct="1">
              <a:buNone/>
            </a:pPr>
            <a:r>
              <a:rPr lang="en-US" altLang="zh-CN" sz="2600" dirty="0"/>
              <a:t>(1)  A                           P(</a:t>
            </a:r>
            <a:r>
              <a:rPr lang="zh-CN" altLang="en-US" sz="2600" b="1" dirty="0">
                <a:solidFill>
                  <a:srgbClr val="FF0000"/>
                </a:solidFill>
              </a:rPr>
              <a:t>附加前提</a:t>
            </a:r>
            <a:r>
              <a:rPr lang="en-US" altLang="zh-CN" sz="2600" dirty="0"/>
              <a:t>)</a:t>
            </a:r>
            <a:endParaRPr lang="en-US" altLang="zh-CN" sz="2600" dirty="0"/>
          </a:p>
          <a:p>
            <a:pPr eaLnBrk="1" hangingPunct="1">
              <a:buNone/>
            </a:pPr>
            <a:r>
              <a:rPr lang="en-US" altLang="zh-CN" sz="2600" dirty="0"/>
              <a:t>(2)  A</a:t>
            </a:r>
            <a:r>
              <a:rPr lang="en-US" altLang="zh-CN" sz="2600" dirty="0">
                <a:sym typeface="Symbol" panose="05050102010706020507" pitchFamily="18" charset="2"/>
              </a:rPr>
              <a:t></a:t>
            </a:r>
            <a:r>
              <a:rPr lang="en-US" altLang="zh-CN" sz="2600" dirty="0"/>
              <a:t>B                     P</a:t>
            </a:r>
            <a:r>
              <a:rPr lang="zh-CN" altLang="en-US" sz="2600" dirty="0"/>
              <a:t>前提</a:t>
            </a:r>
            <a:endParaRPr lang="en-US" altLang="zh-CN" sz="2600" dirty="0"/>
          </a:p>
          <a:p>
            <a:pPr eaLnBrk="1" hangingPunct="1">
              <a:buNone/>
            </a:pPr>
            <a:r>
              <a:rPr lang="en-US" altLang="zh-CN" sz="2600" dirty="0"/>
              <a:t>(3)  B                          T(1)(2)I</a:t>
            </a:r>
            <a:r>
              <a:rPr lang="zh-CN" altLang="en-US" sz="2600" dirty="0"/>
              <a:t>假言推理</a:t>
            </a:r>
            <a:endParaRPr lang="zh-CN" altLang="en-US" sz="2600" dirty="0"/>
          </a:p>
          <a:p>
            <a:pPr eaLnBrk="1" hangingPunct="1">
              <a:buNone/>
            </a:pPr>
            <a:r>
              <a:rPr lang="en-US" altLang="zh-CN" sz="2600" dirty="0"/>
              <a:t>(4)  </a:t>
            </a:r>
            <a:r>
              <a:rPr lang="en-US" altLang="zh-CN" sz="2600" dirty="0">
                <a:sym typeface="Symbol" panose="05050102010706020507" pitchFamily="18" charset="2"/>
              </a:rPr>
              <a:t></a:t>
            </a:r>
            <a:r>
              <a:rPr lang="en-US" altLang="zh-CN" sz="2600" dirty="0"/>
              <a:t>(B</a:t>
            </a:r>
            <a:r>
              <a:rPr lang="en-US" altLang="zh-CN" sz="2600" dirty="0">
                <a:sym typeface="Symbol" panose="05050102010706020507" pitchFamily="18" charset="2"/>
              </a:rPr>
              <a:t></a:t>
            </a:r>
            <a:r>
              <a:rPr lang="en-US" altLang="zh-CN" sz="2600" dirty="0"/>
              <a:t>C)                 P</a:t>
            </a:r>
            <a:r>
              <a:rPr lang="zh-CN" altLang="en-US" sz="2600" dirty="0"/>
              <a:t>前提</a:t>
            </a:r>
            <a:endParaRPr lang="en-US" altLang="zh-CN" sz="2600" dirty="0"/>
          </a:p>
          <a:p>
            <a:pPr eaLnBrk="1" hangingPunct="1">
              <a:buNone/>
            </a:pPr>
            <a:r>
              <a:rPr lang="en-US" altLang="zh-CN" sz="2600" dirty="0"/>
              <a:t>(5)  </a:t>
            </a:r>
            <a:r>
              <a:rPr lang="en-US" altLang="zh-CN" sz="2600" dirty="0">
                <a:sym typeface="Symbol" panose="05050102010706020507" pitchFamily="18" charset="2"/>
              </a:rPr>
              <a:t></a:t>
            </a:r>
            <a:r>
              <a:rPr lang="en-US" altLang="zh-CN" sz="2600" dirty="0"/>
              <a:t>B</a:t>
            </a:r>
            <a:r>
              <a:rPr lang="en-US" altLang="zh-CN" sz="2600" dirty="0">
                <a:sym typeface="Symbol" panose="05050102010706020507" pitchFamily="18" charset="2"/>
              </a:rPr>
              <a:t></a:t>
            </a:r>
            <a:r>
              <a:rPr lang="en-US" altLang="zh-CN" sz="2600" dirty="0"/>
              <a:t>C                T(4)E</a:t>
            </a:r>
            <a:r>
              <a:rPr lang="zh-CN" altLang="en-US" sz="2600" dirty="0"/>
              <a:t>德摩根律</a:t>
            </a:r>
            <a:endParaRPr lang="zh-CN" altLang="en-US" sz="2600" dirty="0"/>
          </a:p>
          <a:p>
            <a:pPr eaLnBrk="1" hangingPunct="1">
              <a:buNone/>
            </a:pPr>
            <a:r>
              <a:rPr lang="en-US" altLang="zh-CN" sz="2600" dirty="0"/>
              <a:t>(6)  </a:t>
            </a:r>
            <a:r>
              <a:rPr lang="en-US" altLang="zh-CN" sz="2600" dirty="0">
                <a:sym typeface="Symbol" panose="05050102010706020507" pitchFamily="18" charset="2"/>
              </a:rPr>
              <a:t></a:t>
            </a:r>
            <a:r>
              <a:rPr lang="en-US" altLang="zh-CN" sz="2600" dirty="0"/>
              <a:t>B                       T(5)I</a:t>
            </a:r>
            <a:r>
              <a:rPr lang="zh-CN" altLang="en-US" sz="2600" dirty="0"/>
              <a:t>化简律</a:t>
            </a:r>
            <a:endParaRPr lang="zh-CN" altLang="en-US" sz="2600" dirty="0"/>
          </a:p>
          <a:p>
            <a:pPr eaLnBrk="1" hangingPunct="1">
              <a:buNone/>
            </a:pPr>
            <a:r>
              <a:rPr lang="en-US" altLang="zh-CN" sz="2600" dirty="0"/>
              <a:t>(7)</a:t>
            </a:r>
            <a:r>
              <a:rPr lang="en-US" altLang="zh-CN" sz="2600" b="1" dirty="0">
                <a:solidFill>
                  <a:srgbClr val="C00000"/>
                </a:solidFill>
              </a:rPr>
              <a:t>  B</a:t>
            </a:r>
            <a:r>
              <a:rPr lang="en-US" altLang="zh-CN" sz="2600" b="1" dirty="0">
                <a:solidFill>
                  <a:srgbClr val="C00000"/>
                </a:solidFill>
                <a:sym typeface="Symbol" panose="05050102010706020507" pitchFamily="18" charset="2"/>
              </a:rPr>
              <a:t></a:t>
            </a:r>
            <a:r>
              <a:rPr lang="en-US" altLang="zh-CN" sz="2600" b="1" dirty="0">
                <a:solidFill>
                  <a:srgbClr val="C00000"/>
                </a:solidFill>
              </a:rPr>
              <a:t>B(</a:t>
            </a:r>
            <a:r>
              <a:rPr lang="zh-CN" altLang="en-US" sz="2600" b="1" dirty="0">
                <a:solidFill>
                  <a:srgbClr val="C00000"/>
                </a:solidFill>
              </a:rPr>
              <a:t>矛盾</a:t>
            </a:r>
            <a:r>
              <a:rPr lang="en-US" altLang="zh-CN" sz="2600" b="1" dirty="0">
                <a:solidFill>
                  <a:srgbClr val="C00000"/>
                </a:solidFill>
              </a:rPr>
              <a:t>)         T(3)(6)I</a:t>
            </a:r>
            <a:r>
              <a:rPr lang="zh-CN" altLang="en-US" sz="2600" b="1" dirty="0">
                <a:solidFill>
                  <a:srgbClr val="C00000"/>
                </a:solidFill>
              </a:rPr>
              <a:t>合取引入</a:t>
            </a:r>
            <a:endParaRPr lang="zh-CN" altLang="en-US" sz="26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0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0">
                                            <p:txEl>
                                              <p:charRg st="19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0">
                                            <p:txEl>
                                              <p:charRg st="23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0">
                                            <p:txEl>
                                              <p:charRg st="64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0">
                                            <p:txEl>
                                              <p:charRg st="97" end="1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0">
                                            <p:txEl>
                                              <p:charRg st="142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0">
                                            <p:txEl>
                                              <p:charRg st="174" end="2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0">
                                            <p:txEl>
                                              <p:charRg st="210" end="2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0">
                                            <p:txEl>
                                              <p:charRg st="249" end="2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50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F423131-92FD-470E-8B57-FD6DEE60F958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940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39941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22312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反证法案例</a:t>
            </a:r>
            <a:endParaRPr lang="zh-CN" altLang="zh-CN" dirty="0"/>
          </a:p>
        </p:txBody>
      </p:sp>
      <p:sp>
        <p:nvSpPr>
          <p:cNvPr id="162822" name="Rectangle 3"/>
          <p:cNvSpPr>
            <a:spLocks noGrp="1"/>
          </p:cNvSpPr>
          <p:nvPr>
            <p:ph idx="1"/>
          </p:nvPr>
        </p:nvSpPr>
        <p:spPr>
          <a:xfrm>
            <a:off x="428625" y="1071563"/>
            <a:ext cx="8435975" cy="4637087"/>
          </a:xfrm>
          <a:ln/>
        </p:spPr>
        <p:txBody>
          <a:bodyPr vert="horz" wrap="square" lIns="91440" tIns="45720" rIns="91440" bIns="45720" anchor="t"/>
          <a:p>
            <a:pPr marL="495300" indent="-495300" eaLnBrk="1" hangingPunct="1">
              <a:lnSpc>
                <a:spcPct val="90000"/>
              </a:lnSpc>
              <a:buNone/>
            </a:pPr>
            <a:r>
              <a:rPr lang="zh-CN" altLang="en-US" sz="2600" dirty="0"/>
              <a:t>求证：</a:t>
            </a:r>
            <a:r>
              <a:rPr lang="en-US" altLang="zh-CN" sz="2600" dirty="0"/>
              <a:t>P</a:t>
            </a:r>
            <a:r>
              <a:rPr lang="en-US" altLang="zh-CN" sz="2600" dirty="0">
                <a:sym typeface="Symbol" panose="05050102010706020507" pitchFamily="18" charset="2"/>
              </a:rPr>
              <a:t></a:t>
            </a:r>
            <a:r>
              <a:rPr lang="en-US" altLang="zh-CN" sz="2600" dirty="0"/>
              <a:t>Q</a:t>
            </a:r>
            <a:r>
              <a:rPr lang="zh-CN" altLang="en-US" sz="2600" dirty="0"/>
              <a:t>，</a:t>
            </a:r>
            <a:r>
              <a:rPr lang="en-US" altLang="zh-CN" sz="2600" dirty="0"/>
              <a:t>P</a:t>
            </a:r>
            <a:r>
              <a:rPr lang="en-US" altLang="zh-CN" sz="2600" dirty="0">
                <a:sym typeface="Symbol" panose="05050102010706020507" pitchFamily="18" charset="2"/>
              </a:rPr>
              <a:t></a:t>
            </a:r>
            <a:r>
              <a:rPr lang="en-US" altLang="zh-CN" sz="2600" dirty="0"/>
              <a:t>R</a:t>
            </a:r>
            <a:r>
              <a:rPr lang="zh-CN" altLang="en-US" sz="2600" dirty="0"/>
              <a:t>，</a:t>
            </a:r>
            <a:r>
              <a:rPr lang="en-US" altLang="zh-CN" sz="2600" dirty="0"/>
              <a:t>Q</a:t>
            </a:r>
            <a:r>
              <a:rPr lang="en-US" altLang="zh-CN" sz="2600" dirty="0">
                <a:sym typeface="Symbol" panose="05050102010706020507" pitchFamily="18" charset="2"/>
              </a:rPr>
              <a:t></a:t>
            </a:r>
            <a:r>
              <a:rPr lang="en-US" altLang="zh-CN" sz="2600" dirty="0"/>
              <a:t>R </a:t>
            </a:r>
            <a:r>
              <a:rPr lang="en-US" altLang="zh-CN" sz="3800" dirty="0">
                <a:sym typeface="Symbol" panose="05050102010706020507" pitchFamily="18" charset="2"/>
              </a:rPr>
              <a:t></a:t>
            </a:r>
            <a:r>
              <a:rPr lang="en-US" altLang="zh-CN" sz="2600" dirty="0"/>
              <a:t> R</a:t>
            </a:r>
            <a:endParaRPr lang="en-US" altLang="zh-CN" sz="2600" dirty="0"/>
          </a:p>
          <a:p>
            <a:pPr marL="495300" indent="-495300" eaLnBrk="1" hangingPunct="1">
              <a:lnSpc>
                <a:spcPct val="90000"/>
              </a:lnSpc>
              <a:buNone/>
            </a:pPr>
            <a:r>
              <a:rPr lang="zh-CN" altLang="en-US" sz="2600" dirty="0"/>
              <a:t>证明</a:t>
            </a:r>
            <a:r>
              <a:rPr lang="en-US" altLang="zh-CN" sz="2600" dirty="0"/>
              <a:t>:</a:t>
            </a:r>
            <a:endParaRPr lang="en-US" altLang="zh-CN" sz="2600" dirty="0">
              <a:sym typeface="Symbol" panose="05050102010706020507" pitchFamily="18" charset="2"/>
            </a:endParaRPr>
          </a:p>
          <a:p>
            <a:pPr marL="495300" indent="-495300" eaLnBrk="1" hangingPunct="1">
              <a:lnSpc>
                <a:spcPct val="90000"/>
              </a:lnSpc>
              <a:buNone/>
            </a:pPr>
            <a:r>
              <a:rPr lang="en-US" altLang="zh-CN" sz="2600" dirty="0">
                <a:sym typeface="Symbol" panose="05050102010706020507" pitchFamily="18" charset="2"/>
              </a:rPr>
              <a:t>(1)  </a:t>
            </a:r>
            <a:r>
              <a:rPr lang="en-US" altLang="zh-CN" sz="2600" dirty="0"/>
              <a:t>R                  P(</a:t>
            </a:r>
            <a:r>
              <a:rPr lang="zh-CN" altLang="en-US" sz="2600" b="1" dirty="0">
                <a:solidFill>
                  <a:srgbClr val="FF0000"/>
                </a:solidFill>
              </a:rPr>
              <a:t>附加</a:t>
            </a:r>
            <a:r>
              <a:rPr lang="en-US" altLang="zh-CN" sz="2600" dirty="0"/>
              <a:t>)</a:t>
            </a:r>
            <a:endParaRPr lang="en-US" altLang="zh-CN" sz="2600" dirty="0"/>
          </a:p>
          <a:p>
            <a:pPr marL="495300" indent="-495300" eaLnBrk="1" hangingPunct="1">
              <a:lnSpc>
                <a:spcPct val="90000"/>
              </a:lnSpc>
              <a:buNone/>
            </a:pPr>
            <a:r>
              <a:rPr lang="en-US" altLang="zh-CN" sz="2600" dirty="0"/>
              <a:t>(2)  P</a:t>
            </a:r>
            <a:r>
              <a:rPr lang="en-US" altLang="zh-CN" sz="2600" dirty="0">
                <a:sym typeface="Symbol" panose="05050102010706020507" pitchFamily="18" charset="2"/>
              </a:rPr>
              <a:t></a:t>
            </a:r>
            <a:r>
              <a:rPr lang="en-US" altLang="zh-CN" sz="2600" dirty="0"/>
              <a:t>R               P</a:t>
            </a:r>
            <a:endParaRPr lang="en-US" altLang="zh-CN" sz="2600" dirty="0">
              <a:sym typeface="Symbol" panose="05050102010706020507" pitchFamily="18" charset="2"/>
            </a:endParaRPr>
          </a:p>
          <a:p>
            <a:pPr marL="495300" indent="-495300" eaLnBrk="1" hangingPunct="1">
              <a:lnSpc>
                <a:spcPct val="90000"/>
              </a:lnSpc>
              <a:buNone/>
            </a:pPr>
            <a:r>
              <a:rPr lang="en-US" altLang="zh-CN" sz="2600" dirty="0">
                <a:sym typeface="Symbol" panose="05050102010706020507" pitchFamily="18" charset="2"/>
              </a:rPr>
              <a:t>(3)  </a:t>
            </a:r>
            <a:r>
              <a:rPr lang="en-US" altLang="zh-CN" sz="2600" dirty="0"/>
              <a:t>P                  T(1)(2)I</a:t>
            </a:r>
            <a:r>
              <a:rPr lang="zh-CN" altLang="en-US" sz="2600" dirty="0"/>
              <a:t>拒取式</a:t>
            </a:r>
            <a:endParaRPr lang="zh-CN" altLang="en-US" sz="2600" dirty="0"/>
          </a:p>
          <a:p>
            <a:pPr marL="495300" indent="-495300" eaLnBrk="1" hangingPunct="1">
              <a:lnSpc>
                <a:spcPct val="90000"/>
              </a:lnSpc>
              <a:buNone/>
            </a:pPr>
            <a:r>
              <a:rPr lang="en-US" altLang="zh-CN" sz="2600" dirty="0"/>
              <a:t>(4)  P</a:t>
            </a:r>
            <a:r>
              <a:rPr lang="en-US" altLang="zh-CN" sz="2600" dirty="0">
                <a:sym typeface="Symbol" panose="05050102010706020507" pitchFamily="18" charset="2"/>
              </a:rPr>
              <a:t></a:t>
            </a:r>
            <a:r>
              <a:rPr lang="en-US" altLang="zh-CN" sz="2600" dirty="0"/>
              <a:t>Q                P</a:t>
            </a:r>
            <a:endParaRPr lang="en-US" altLang="zh-CN" sz="2600" dirty="0"/>
          </a:p>
          <a:p>
            <a:pPr marL="495300" indent="-495300" eaLnBrk="1" hangingPunct="1">
              <a:lnSpc>
                <a:spcPct val="90000"/>
              </a:lnSpc>
              <a:buNone/>
            </a:pPr>
            <a:r>
              <a:rPr lang="en-US" altLang="zh-CN" sz="2600" dirty="0"/>
              <a:t>(5)  Q                    T(3)(4)I</a:t>
            </a:r>
            <a:r>
              <a:rPr lang="zh-CN" altLang="en-US" sz="2600" dirty="0"/>
              <a:t>析取三段论</a:t>
            </a:r>
            <a:endParaRPr lang="zh-CN" altLang="en-US" sz="2600" dirty="0"/>
          </a:p>
          <a:p>
            <a:pPr marL="495300" indent="-495300" eaLnBrk="1" hangingPunct="1">
              <a:lnSpc>
                <a:spcPct val="90000"/>
              </a:lnSpc>
              <a:buNone/>
            </a:pPr>
            <a:r>
              <a:rPr lang="en-US" altLang="zh-CN" sz="2600" dirty="0"/>
              <a:t>(6)  Q</a:t>
            </a:r>
            <a:r>
              <a:rPr lang="en-US" altLang="zh-CN" sz="2600" dirty="0">
                <a:sym typeface="Symbol" panose="05050102010706020507" pitchFamily="18" charset="2"/>
              </a:rPr>
              <a:t></a:t>
            </a:r>
            <a:r>
              <a:rPr lang="en-US" altLang="zh-CN" sz="2600" dirty="0"/>
              <a:t>R              P</a:t>
            </a:r>
            <a:endParaRPr lang="en-US" altLang="zh-CN" sz="2600" dirty="0"/>
          </a:p>
          <a:p>
            <a:pPr marL="495300" indent="-495300" eaLnBrk="1" hangingPunct="1">
              <a:lnSpc>
                <a:spcPct val="90000"/>
              </a:lnSpc>
              <a:buNone/>
            </a:pPr>
            <a:r>
              <a:rPr lang="en-US" altLang="zh-CN" sz="2600" dirty="0"/>
              <a:t>(7)  R                     T(5)(6)I</a:t>
            </a:r>
            <a:r>
              <a:rPr lang="zh-CN" altLang="en-US" sz="2600" dirty="0"/>
              <a:t>假言推理</a:t>
            </a:r>
            <a:endParaRPr lang="zh-CN" altLang="en-US" sz="2600" dirty="0">
              <a:sym typeface="Symbol" panose="05050102010706020507" pitchFamily="18" charset="2"/>
            </a:endParaRPr>
          </a:p>
          <a:p>
            <a:pPr marL="495300" indent="-495300" eaLnBrk="1" hangingPunct="1">
              <a:lnSpc>
                <a:spcPct val="90000"/>
              </a:lnSpc>
              <a:buNone/>
            </a:pPr>
            <a:r>
              <a:rPr lang="en-US" altLang="zh-CN" sz="2600" dirty="0">
                <a:sym typeface="Symbol" panose="05050102010706020507" pitchFamily="18" charset="2"/>
              </a:rPr>
              <a:t>(8)  </a:t>
            </a:r>
            <a:r>
              <a:rPr lang="zh-CN" altLang="en-US" sz="2600" b="1" dirty="0">
                <a:solidFill>
                  <a:srgbClr val="C0000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600" b="1" dirty="0">
                <a:solidFill>
                  <a:srgbClr val="C00000"/>
                </a:solidFill>
              </a:rPr>
              <a:t>R</a:t>
            </a:r>
            <a:r>
              <a:rPr lang="en-US" altLang="zh-CN" sz="2600" b="1" dirty="0">
                <a:solidFill>
                  <a:srgbClr val="C00000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600" b="1" dirty="0">
                <a:solidFill>
                  <a:srgbClr val="C00000"/>
                </a:solidFill>
              </a:rPr>
              <a:t>R(</a:t>
            </a:r>
            <a:r>
              <a:rPr lang="zh-CN" altLang="en-US" sz="2600" b="1" dirty="0">
                <a:solidFill>
                  <a:srgbClr val="C00000"/>
                </a:solidFill>
              </a:rPr>
              <a:t>矛盾</a:t>
            </a:r>
            <a:r>
              <a:rPr lang="en-US" altLang="zh-CN" sz="2600" b="1" dirty="0">
                <a:solidFill>
                  <a:srgbClr val="C00000"/>
                </a:solidFill>
              </a:rPr>
              <a:t>)    T(1)(7)I</a:t>
            </a:r>
            <a:r>
              <a:rPr lang="zh-CN" altLang="en-US" sz="2600" b="1" dirty="0">
                <a:solidFill>
                  <a:srgbClr val="C00000"/>
                </a:solidFill>
              </a:rPr>
              <a:t>合取引入</a:t>
            </a:r>
            <a:endParaRPr lang="zh-CN" altLang="en-US" sz="26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2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2">
                                            <p:txEl>
                                              <p:charRg st="19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2">
                                            <p:txEl>
                                              <p:charRg st="23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2">
                                            <p:txEl>
                                              <p:charRg st="54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2">
                                            <p:txEl>
                                              <p:charRg st="79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2">
                                            <p:txEl>
                                              <p:charRg st="116" end="1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2">
                                            <p:txEl>
                                              <p:charRg st="142" end="1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2">
                                            <p:txEl>
                                              <p:charRg st="182" end="2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2">
                                            <p:txEl>
                                              <p:charRg st="206" end="2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2">
                                            <p:txEl>
                                              <p:charRg st="246" end="2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D8B429A-5CA9-4652-B655-E2CBACC361F9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2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7173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22312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推理理论</a:t>
            </a:r>
            <a:endParaRPr lang="zh-CN" altLang="zh-CN" dirty="0"/>
          </a:p>
        </p:txBody>
      </p:sp>
      <p:sp>
        <p:nvSpPr>
          <p:cNvPr id="7174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数学中所证定理的结论都是合法的结论。但在数理逻辑中有所不同。在数理逻辑中，主要着重于推理规则的研究，</a:t>
            </a:r>
            <a:r>
              <a:rPr lang="zh-CN" altLang="en-US" b="1" dirty="0"/>
              <a:t>不要求前提和结论一定是真命题</a:t>
            </a:r>
            <a:r>
              <a:rPr lang="zh-CN" altLang="en-US" dirty="0"/>
              <a:t>，称这样的结论为</a:t>
            </a:r>
            <a:r>
              <a:rPr lang="zh-CN" altLang="en-US" b="1" dirty="0">
                <a:solidFill>
                  <a:srgbClr val="C00000"/>
                </a:solidFill>
              </a:rPr>
              <a:t>有效的结论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217A8DA-8325-4EA9-85E4-97A6F5C916C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88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41989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93750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间接证法</a:t>
            </a:r>
            <a:r>
              <a:rPr lang="en-US" altLang="zh-CN" dirty="0"/>
              <a:t>--</a:t>
            </a:r>
            <a:r>
              <a:rPr lang="en-US" altLang="zh-CN" sz="3600" b="1" dirty="0"/>
              <a:t>CP</a:t>
            </a:r>
            <a:r>
              <a:rPr lang="zh-CN" altLang="en-US" sz="3600" b="1" dirty="0"/>
              <a:t>规则</a:t>
            </a:r>
            <a:endParaRPr lang="zh-CN" altLang="zh-CN" dirty="0"/>
          </a:p>
        </p:txBody>
      </p:sp>
      <p:sp>
        <p:nvSpPr>
          <p:cNvPr id="168966" name="Rectangle 3"/>
          <p:cNvSpPr>
            <a:spLocks noGrp="1"/>
          </p:cNvSpPr>
          <p:nvPr>
            <p:ph idx="1"/>
          </p:nvPr>
        </p:nvSpPr>
        <p:spPr>
          <a:xfrm>
            <a:off x="285750" y="1143000"/>
            <a:ext cx="8643938" cy="5214938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sz="2400" dirty="0"/>
              <a:t>间接证法的另一种情况是：</a:t>
            </a:r>
            <a:endParaRPr lang="en-US" altLang="zh-CN" sz="2400" dirty="0"/>
          </a:p>
          <a:p>
            <a:pPr eaLnBrk="1" hangingPunct="1">
              <a:buNone/>
            </a:pPr>
            <a:r>
              <a:rPr lang="zh-CN" altLang="en-US" sz="2400" dirty="0"/>
              <a:t>证</a:t>
            </a:r>
            <a:r>
              <a:rPr lang="en-US" altLang="zh-CN" sz="2400" dirty="0"/>
              <a:t>H1</a:t>
            </a:r>
            <a:r>
              <a:rPr lang="en-US" altLang="zh-CN" sz="2400" dirty="0">
                <a:sym typeface="Symbol" panose="05050102010706020507" pitchFamily="18" charset="2"/>
              </a:rPr>
              <a:t></a:t>
            </a:r>
            <a:r>
              <a:rPr lang="en-US" altLang="zh-CN" sz="2400" dirty="0"/>
              <a:t>H2</a:t>
            </a:r>
            <a:r>
              <a:rPr lang="en-US" altLang="zh-CN" sz="2400" dirty="0">
                <a:sym typeface="Symbol" panose="05050102010706020507" pitchFamily="18" charset="2"/>
              </a:rPr>
              <a:t></a:t>
            </a:r>
            <a:r>
              <a:rPr lang="en-US" altLang="zh-CN" sz="2400" dirty="0"/>
              <a:t>…</a:t>
            </a:r>
            <a:r>
              <a:rPr lang="en-US" altLang="zh-CN" sz="2400" dirty="0">
                <a:sym typeface="Symbol" panose="05050102010706020507" pitchFamily="18" charset="2"/>
              </a:rPr>
              <a:t></a:t>
            </a:r>
            <a:r>
              <a:rPr lang="en-US" altLang="zh-CN" sz="2400" dirty="0"/>
              <a:t>Hm </a:t>
            </a:r>
            <a:r>
              <a:rPr lang="en-US" altLang="zh-CN" sz="2400" dirty="0">
                <a:sym typeface="Symbol" panose="05050102010706020507" pitchFamily="18" charset="2"/>
              </a:rPr>
              <a:t></a:t>
            </a:r>
            <a:r>
              <a:rPr lang="en-US" altLang="zh-CN" sz="2400" dirty="0"/>
              <a:t> (R</a:t>
            </a:r>
            <a:r>
              <a:rPr lang="en-US" altLang="zh-CN" sz="2400" dirty="0">
                <a:sym typeface="Symbol" panose="05050102010706020507" pitchFamily="18" charset="2"/>
              </a:rPr>
              <a:t></a:t>
            </a:r>
            <a:r>
              <a:rPr lang="en-US" altLang="zh-CN" sz="2400" dirty="0"/>
              <a:t>C)</a:t>
            </a:r>
            <a:endParaRPr lang="en-US" altLang="zh-CN" sz="2400" dirty="0"/>
          </a:p>
          <a:p>
            <a:pPr eaLnBrk="1" hangingPunct="1">
              <a:buNone/>
            </a:pPr>
            <a:r>
              <a:rPr lang="zh-CN" altLang="en-US" sz="2400" dirty="0"/>
              <a:t>设</a:t>
            </a:r>
            <a:r>
              <a:rPr lang="en-US" altLang="zh-CN" sz="2400" dirty="0"/>
              <a:t>H1</a:t>
            </a:r>
            <a:r>
              <a:rPr lang="en-US" altLang="zh-CN" sz="2400" dirty="0">
                <a:sym typeface="Symbol" panose="05050102010706020507" pitchFamily="18" charset="2"/>
              </a:rPr>
              <a:t></a:t>
            </a:r>
            <a:r>
              <a:rPr lang="en-US" altLang="zh-CN" sz="2400" dirty="0"/>
              <a:t>H2</a:t>
            </a:r>
            <a:r>
              <a:rPr lang="en-US" altLang="zh-CN" sz="2400" dirty="0">
                <a:sym typeface="Symbol" panose="05050102010706020507" pitchFamily="18" charset="2"/>
              </a:rPr>
              <a:t></a:t>
            </a:r>
            <a:r>
              <a:rPr lang="en-US" altLang="zh-CN" sz="2400" dirty="0"/>
              <a:t>…</a:t>
            </a:r>
            <a:r>
              <a:rPr lang="en-US" altLang="zh-CN" sz="2400" dirty="0">
                <a:sym typeface="Symbol" panose="05050102010706020507" pitchFamily="18" charset="2"/>
              </a:rPr>
              <a:t></a:t>
            </a:r>
            <a:r>
              <a:rPr lang="en-US" altLang="zh-CN" sz="2400" dirty="0"/>
              <a:t>Hm</a:t>
            </a:r>
            <a:r>
              <a:rPr lang="zh-CN" altLang="en-US" sz="2400" dirty="0"/>
              <a:t>为</a:t>
            </a:r>
            <a:r>
              <a:rPr lang="en-US" altLang="zh-CN" sz="2400" dirty="0"/>
              <a:t>S</a:t>
            </a:r>
            <a:r>
              <a:rPr lang="zh-CN" altLang="en-US" sz="2400" dirty="0"/>
              <a:t>，即证</a:t>
            </a:r>
            <a:r>
              <a:rPr lang="en-US" altLang="zh-CN" sz="2400" dirty="0"/>
              <a:t>S</a:t>
            </a:r>
            <a:r>
              <a:rPr lang="en-US" altLang="zh-CN" sz="2400" dirty="0">
                <a:sym typeface="Symbol" panose="05050102010706020507" pitchFamily="18" charset="2"/>
              </a:rPr>
              <a:t></a:t>
            </a:r>
            <a:r>
              <a:rPr lang="en-US" altLang="zh-CN" sz="2400" dirty="0"/>
              <a:t>(R</a:t>
            </a:r>
            <a:r>
              <a:rPr lang="en-US" altLang="zh-CN" sz="2400" dirty="0">
                <a:sym typeface="Symbol" panose="05050102010706020507" pitchFamily="18" charset="2"/>
              </a:rPr>
              <a:t></a:t>
            </a:r>
            <a:r>
              <a:rPr lang="en-US" altLang="zh-CN" sz="2400" dirty="0"/>
              <a:t>C)</a:t>
            </a:r>
            <a:endParaRPr lang="en-US" altLang="zh-CN" sz="2400" dirty="0"/>
          </a:p>
          <a:p>
            <a:pPr eaLnBrk="1" hangingPunct="1">
              <a:buNone/>
            </a:pPr>
            <a:r>
              <a:rPr lang="zh-CN" altLang="en-US" sz="2400" dirty="0"/>
              <a:t>要证</a:t>
            </a:r>
            <a:r>
              <a:rPr lang="en-US" altLang="zh-CN" sz="2400" dirty="0"/>
              <a:t>S</a:t>
            </a:r>
            <a:r>
              <a:rPr lang="en-US" altLang="zh-CN" sz="2400" dirty="0">
                <a:sym typeface="Symbol" panose="05050102010706020507" pitchFamily="18" charset="2"/>
              </a:rPr>
              <a:t></a:t>
            </a:r>
            <a:r>
              <a:rPr lang="en-US" altLang="zh-CN" sz="2400" dirty="0"/>
              <a:t>(R</a:t>
            </a:r>
            <a:r>
              <a:rPr lang="en-US" altLang="zh-CN" sz="2400" dirty="0">
                <a:sym typeface="Symbol" panose="05050102010706020507" pitchFamily="18" charset="2"/>
              </a:rPr>
              <a:t></a:t>
            </a:r>
            <a:r>
              <a:rPr lang="en-US" altLang="zh-CN" sz="2400" dirty="0"/>
              <a:t>C)</a:t>
            </a:r>
            <a:r>
              <a:rPr lang="zh-CN" altLang="en-US" sz="2400" dirty="0"/>
              <a:t>成立，即证</a:t>
            </a:r>
            <a:r>
              <a:rPr lang="en-US" altLang="zh-CN" sz="2400" dirty="0"/>
              <a:t>S</a:t>
            </a:r>
            <a:r>
              <a:rPr lang="en-US" altLang="zh-CN" sz="2400" dirty="0">
                <a:sym typeface="Symbol" panose="05050102010706020507" pitchFamily="18" charset="2"/>
              </a:rPr>
              <a:t></a:t>
            </a:r>
            <a:r>
              <a:rPr lang="en-US" altLang="zh-CN" sz="2400" dirty="0"/>
              <a:t> (R</a:t>
            </a:r>
            <a:r>
              <a:rPr lang="en-US" altLang="zh-CN" sz="2400" dirty="0">
                <a:sym typeface="Symbol" panose="05050102010706020507" pitchFamily="18" charset="2"/>
              </a:rPr>
              <a:t></a:t>
            </a:r>
            <a:r>
              <a:rPr lang="en-US" altLang="zh-CN" sz="2400" dirty="0"/>
              <a:t>C)</a:t>
            </a:r>
            <a:r>
              <a:rPr lang="zh-CN" altLang="en-US" sz="2400" dirty="0"/>
              <a:t>为</a:t>
            </a:r>
            <a:r>
              <a:rPr lang="en-US" altLang="zh-CN" sz="2400" dirty="0"/>
              <a:t>T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eaLnBrk="1" hangingPunct="1">
              <a:buNone/>
            </a:pPr>
            <a:r>
              <a:rPr lang="zh-CN" altLang="en-US" sz="2400" dirty="0"/>
              <a:t>因为，</a:t>
            </a:r>
            <a:r>
              <a:rPr lang="en-US" altLang="zh-CN" sz="2400" dirty="0"/>
              <a:t>S</a:t>
            </a:r>
            <a:r>
              <a:rPr lang="en-US" altLang="zh-CN" sz="2400" dirty="0">
                <a:sym typeface="Symbol" panose="05050102010706020507" pitchFamily="18" charset="2"/>
              </a:rPr>
              <a:t></a:t>
            </a:r>
            <a:r>
              <a:rPr lang="en-US" altLang="zh-CN" sz="2400" dirty="0"/>
              <a:t> (R</a:t>
            </a:r>
            <a:r>
              <a:rPr lang="en-US" altLang="zh-CN" sz="2400" dirty="0">
                <a:sym typeface="Symbol" panose="05050102010706020507" pitchFamily="18" charset="2"/>
              </a:rPr>
              <a:t></a:t>
            </a:r>
            <a:r>
              <a:rPr lang="en-US" altLang="zh-CN" sz="2400" dirty="0"/>
              <a:t>C)</a:t>
            </a:r>
            <a:r>
              <a:rPr lang="en-US" altLang="zh-CN" sz="2400" dirty="0">
                <a:sym typeface="Symbol" panose="05050102010706020507" pitchFamily="18" charset="2"/>
              </a:rPr>
              <a:t> </a:t>
            </a:r>
            <a:r>
              <a:rPr lang="en-US" altLang="zh-CN" sz="2400" dirty="0"/>
              <a:t> (S</a:t>
            </a:r>
            <a:r>
              <a:rPr lang="en-US" altLang="zh-CN" sz="2400" dirty="0">
                <a:sym typeface="Symbol" panose="05050102010706020507" pitchFamily="18" charset="2"/>
              </a:rPr>
              <a:t></a:t>
            </a:r>
            <a:r>
              <a:rPr lang="en-US" altLang="zh-CN" sz="2400" dirty="0"/>
              <a:t>R)</a:t>
            </a:r>
            <a:r>
              <a:rPr lang="en-US" altLang="zh-CN" sz="2400" dirty="0">
                <a:sym typeface="Symbol" panose="05050102010706020507" pitchFamily="18" charset="2"/>
              </a:rPr>
              <a:t></a:t>
            </a:r>
            <a:r>
              <a:rPr lang="en-US" altLang="zh-CN" sz="2400" dirty="0"/>
              <a:t>C</a:t>
            </a:r>
            <a:r>
              <a:rPr lang="zh-CN" altLang="en-US" sz="2400" dirty="0"/>
              <a:t>，</a:t>
            </a:r>
            <a:endParaRPr lang="en-US" altLang="zh-CN" sz="2400" dirty="0"/>
          </a:p>
          <a:p>
            <a:pPr eaLnBrk="1" hangingPunct="1">
              <a:buNone/>
            </a:pPr>
            <a:r>
              <a:rPr lang="zh-CN" altLang="en-US" sz="2400" dirty="0"/>
              <a:t>所以，</a:t>
            </a:r>
            <a:r>
              <a:rPr lang="en-US" altLang="zh-CN" sz="2400" dirty="0"/>
              <a:t>(S</a:t>
            </a:r>
            <a:r>
              <a:rPr lang="en-US" altLang="zh-CN" sz="2400" dirty="0">
                <a:sym typeface="Symbol" panose="05050102010706020507" pitchFamily="18" charset="2"/>
              </a:rPr>
              <a:t></a:t>
            </a:r>
            <a:r>
              <a:rPr lang="en-US" altLang="zh-CN" sz="2400" dirty="0"/>
              <a:t>R)</a:t>
            </a:r>
            <a:r>
              <a:rPr lang="en-US" altLang="zh-CN" sz="2400" dirty="0">
                <a:sym typeface="Symbol" panose="05050102010706020507" pitchFamily="18" charset="2"/>
              </a:rPr>
              <a:t></a:t>
            </a:r>
            <a:r>
              <a:rPr lang="en-US" altLang="zh-CN" sz="2400" dirty="0"/>
              <a:t>C</a:t>
            </a:r>
            <a:r>
              <a:rPr lang="zh-CN" altLang="en-US" sz="2400" dirty="0"/>
              <a:t>为</a:t>
            </a:r>
            <a:r>
              <a:rPr lang="en-US" altLang="zh-CN" sz="2400" dirty="0"/>
              <a:t>T</a:t>
            </a:r>
            <a:r>
              <a:rPr lang="zh-CN" altLang="en-US" sz="2400" dirty="0"/>
              <a:t>即可，即证明</a:t>
            </a:r>
            <a:r>
              <a:rPr lang="en-US" altLang="zh-CN" sz="2400" dirty="0"/>
              <a:t>(S</a:t>
            </a:r>
            <a:r>
              <a:rPr lang="en-US" altLang="zh-CN" sz="2400" dirty="0">
                <a:sym typeface="Symbol" panose="05050102010706020507" pitchFamily="18" charset="2"/>
              </a:rPr>
              <a:t></a:t>
            </a:r>
            <a:r>
              <a:rPr lang="en-US" altLang="zh-CN" sz="2400" dirty="0"/>
              <a:t>R)</a:t>
            </a:r>
            <a:r>
              <a:rPr lang="en-US" altLang="zh-CN" sz="2400" dirty="0">
                <a:sym typeface="Symbol" panose="05050102010706020507" pitchFamily="18" charset="2"/>
              </a:rPr>
              <a:t></a:t>
            </a:r>
            <a:r>
              <a:rPr lang="en-US" altLang="zh-CN" sz="2400" dirty="0"/>
              <a:t>C</a:t>
            </a:r>
            <a:r>
              <a:rPr lang="zh-CN" altLang="en-US" sz="2400" dirty="0"/>
              <a:t>成立。</a:t>
            </a:r>
            <a:endParaRPr lang="en-US" altLang="zh-CN" sz="2400" dirty="0"/>
          </a:p>
          <a:p>
            <a:pPr eaLnBrk="1" hangingPunct="1">
              <a:buNone/>
            </a:pPr>
            <a:r>
              <a:rPr lang="zh-CN" altLang="en-US" sz="2800" b="1" dirty="0">
                <a:solidFill>
                  <a:srgbClr val="0033CC"/>
                </a:solidFill>
              </a:rPr>
              <a:t>由</a:t>
            </a:r>
            <a:r>
              <a:rPr lang="en-US" altLang="zh-CN" sz="2800" b="1" dirty="0">
                <a:solidFill>
                  <a:srgbClr val="0033CC"/>
                </a:solidFill>
              </a:rPr>
              <a:t>R</a:t>
            </a:r>
            <a:r>
              <a:rPr lang="zh-CN" altLang="en-US" sz="2800" b="1" dirty="0">
                <a:solidFill>
                  <a:srgbClr val="0033CC"/>
                </a:solidFill>
              </a:rPr>
              <a:t>作为附加前提</a:t>
            </a:r>
            <a:r>
              <a:rPr lang="zh-CN" altLang="en-US" sz="2800" dirty="0">
                <a:solidFill>
                  <a:srgbClr val="C00000"/>
                </a:solidFill>
              </a:rPr>
              <a:t>，</a:t>
            </a:r>
            <a:endParaRPr lang="en-US" altLang="zh-CN" sz="2800" dirty="0">
              <a:solidFill>
                <a:srgbClr val="C00000"/>
              </a:solidFill>
            </a:endParaRPr>
          </a:p>
          <a:p>
            <a:pPr eaLnBrk="1" hangingPunct="1">
              <a:buNone/>
            </a:pPr>
            <a:r>
              <a:rPr lang="zh-CN" altLang="en-US" sz="2800" dirty="0">
                <a:solidFill>
                  <a:srgbClr val="C00000"/>
                </a:solidFill>
              </a:rPr>
              <a:t>通过证明</a:t>
            </a:r>
            <a:r>
              <a:rPr lang="en-US" altLang="zh-CN" sz="2800" dirty="0">
                <a:solidFill>
                  <a:srgbClr val="C00000"/>
                </a:solidFill>
              </a:rPr>
              <a:t>(S</a:t>
            </a:r>
            <a:r>
              <a:rPr lang="en-US" altLang="zh-CN" sz="2800" dirty="0">
                <a:solidFill>
                  <a:srgbClr val="C00000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800" dirty="0">
                <a:solidFill>
                  <a:srgbClr val="C00000"/>
                </a:solidFill>
              </a:rPr>
              <a:t>R)</a:t>
            </a:r>
            <a:r>
              <a:rPr lang="en-US" altLang="zh-CN" sz="2800" dirty="0">
                <a:solidFill>
                  <a:srgbClr val="C00000"/>
                </a:solidFill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solidFill>
                  <a:srgbClr val="C00000"/>
                </a:solidFill>
              </a:rPr>
              <a:t>C</a:t>
            </a:r>
            <a:r>
              <a:rPr lang="zh-CN" altLang="en-US" sz="2800" dirty="0">
                <a:solidFill>
                  <a:srgbClr val="C00000"/>
                </a:solidFill>
              </a:rPr>
              <a:t>，证得</a:t>
            </a:r>
            <a:r>
              <a:rPr lang="en-US" altLang="zh-CN" sz="2800" dirty="0">
                <a:solidFill>
                  <a:srgbClr val="C00000"/>
                </a:solidFill>
              </a:rPr>
              <a:t>S</a:t>
            </a:r>
            <a:r>
              <a:rPr lang="en-US" altLang="zh-CN" sz="2800" dirty="0">
                <a:solidFill>
                  <a:srgbClr val="C00000"/>
                </a:solidFill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solidFill>
                  <a:srgbClr val="C00000"/>
                </a:solidFill>
              </a:rPr>
              <a:t> (R</a:t>
            </a:r>
            <a:r>
              <a:rPr lang="en-US" altLang="zh-CN" sz="2800" dirty="0">
                <a:solidFill>
                  <a:srgbClr val="C0000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solidFill>
                  <a:srgbClr val="C00000"/>
                </a:solidFill>
              </a:rPr>
              <a:t>C)</a:t>
            </a:r>
            <a:r>
              <a:rPr lang="zh-CN" altLang="en-US" sz="2800" dirty="0">
                <a:solidFill>
                  <a:srgbClr val="C00000"/>
                </a:solidFill>
              </a:rPr>
              <a:t>称为</a:t>
            </a:r>
            <a:r>
              <a:rPr lang="en-US" altLang="zh-CN" sz="2800" b="1" dirty="0">
                <a:solidFill>
                  <a:srgbClr val="C00000"/>
                </a:solidFill>
              </a:rPr>
              <a:t>CP</a:t>
            </a:r>
            <a:r>
              <a:rPr lang="zh-CN" altLang="en-US" sz="2800" b="1" dirty="0">
                <a:solidFill>
                  <a:srgbClr val="C00000"/>
                </a:solidFill>
              </a:rPr>
              <a:t>规则</a:t>
            </a:r>
            <a:r>
              <a:rPr lang="zh-CN" altLang="en-US" sz="2800" dirty="0">
                <a:solidFill>
                  <a:srgbClr val="C00000"/>
                </a:solidFill>
              </a:rPr>
              <a:t>。</a:t>
            </a:r>
            <a:endParaRPr lang="en-US" altLang="zh-CN" sz="2800" dirty="0"/>
          </a:p>
          <a:p>
            <a:pPr eaLnBrk="1" hangingPunct="1">
              <a:buNone/>
            </a:pPr>
            <a:r>
              <a:rPr lang="en-US" altLang="zh-CN" sz="2400" dirty="0"/>
              <a:t>S</a:t>
            </a:r>
            <a:r>
              <a:rPr lang="en-US" altLang="zh-CN" sz="2400" dirty="0">
                <a:sym typeface="Symbol" panose="05050102010706020507" pitchFamily="18" charset="2"/>
              </a:rPr>
              <a:t></a:t>
            </a:r>
            <a:r>
              <a:rPr lang="en-US" altLang="zh-CN" sz="2400" dirty="0"/>
              <a:t> (R</a:t>
            </a:r>
            <a:r>
              <a:rPr lang="en-US" altLang="zh-CN" sz="2400" dirty="0">
                <a:sym typeface="Symbol" panose="05050102010706020507" pitchFamily="18" charset="2"/>
              </a:rPr>
              <a:t></a:t>
            </a:r>
            <a:r>
              <a:rPr lang="en-US" altLang="zh-CN" sz="2400" dirty="0"/>
              <a:t>C)</a:t>
            </a:r>
            <a:r>
              <a:rPr lang="en-US" altLang="zh-CN" sz="2400" dirty="0">
                <a:sym typeface="Symbol" panose="05050102010706020507" pitchFamily="18" charset="2"/>
              </a:rPr>
              <a:t>  S</a:t>
            </a:r>
            <a:r>
              <a:rPr lang="en-US" altLang="zh-CN" sz="2400" dirty="0"/>
              <a:t>(</a:t>
            </a:r>
            <a:r>
              <a:rPr lang="en-US" altLang="zh-CN" sz="2400" dirty="0">
                <a:sym typeface="Symbol" panose="05050102010706020507" pitchFamily="18" charset="2"/>
              </a:rPr>
              <a:t></a:t>
            </a:r>
            <a:r>
              <a:rPr lang="en-US" altLang="zh-CN" sz="2400" dirty="0"/>
              <a:t>R</a:t>
            </a:r>
            <a:r>
              <a:rPr lang="en-US" altLang="zh-CN" sz="2400" dirty="0">
                <a:sym typeface="Symbol" panose="05050102010706020507" pitchFamily="18" charset="2"/>
              </a:rPr>
              <a:t></a:t>
            </a:r>
            <a:r>
              <a:rPr lang="en-US" altLang="zh-CN" sz="2400" dirty="0"/>
              <a:t>C) </a:t>
            </a:r>
            <a:r>
              <a:rPr lang="en-US" altLang="zh-CN" sz="2400" dirty="0">
                <a:sym typeface="Symbol" panose="05050102010706020507" pitchFamily="18" charset="2"/>
              </a:rPr>
              <a:t> </a:t>
            </a:r>
            <a:r>
              <a:rPr lang="en-US" altLang="zh-CN" sz="2400" dirty="0"/>
              <a:t>(</a:t>
            </a:r>
            <a:r>
              <a:rPr lang="en-US" altLang="zh-CN" sz="2400" dirty="0">
                <a:sym typeface="Symbol" panose="05050102010706020507" pitchFamily="18" charset="2"/>
              </a:rPr>
              <a:t>S</a:t>
            </a:r>
            <a:r>
              <a:rPr lang="en-US" altLang="zh-CN" sz="2400" dirty="0"/>
              <a:t>R)</a:t>
            </a:r>
            <a:r>
              <a:rPr lang="en-US" altLang="zh-CN" sz="2400" dirty="0">
                <a:sym typeface="Symbol" panose="05050102010706020507" pitchFamily="18" charset="2"/>
              </a:rPr>
              <a:t></a:t>
            </a:r>
            <a:r>
              <a:rPr lang="en-US" altLang="zh-CN" sz="2400" dirty="0"/>
              <a:t>C </a:t>
            </a:r>
            <a:r>
              <a:rPr lang="en-US" altLang="zh-CN" sz="2400" dirty="0">
                <a:sym typeface="Symbol" panose="05050102010706020507" pitchFamily="18" charset="2"/>
              </a:rPr>
              <a:t></a:t>
            </a:r>
            <a:r>
              <a:rPr lang="en-US" altLang="zh-CN" sz="2400" dirty="0"/>
              <a:t>(S</a:t>
            </a:r>
            <a:r>
              <a:rPr lang="en-US" altLang="zh-CN" sz="2400" dirty="0">
                <a:sym typeface="Symbol" panose="05050102010706020507" pitchFamily="18" charset="2"/>
              </a:rPr>
              <a:t></a:t>
            </a:r>
            <a:r>
              <a:rPr lang="en-US" altLang="zh-CN" sz="2400" dirty="0"/>
              <a:t>R)</a:t>
            </a:r>
            <a:r>
              <a:rPr lang="en-US" altLang="zh-CN" sz="2400" dirty="0">
                <a:sym typeface="Symbol" panose="05050102010706020507" pitchFamily="18" charset="2"/>
              </a:rPr>
              <a:t></a:t>
            </a:r>
            <a:r>
              <a:rPr lang="en-US" altLang="zh-CN" sz="2400" dirty="0"/>
              <a:t>C  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                                                                      </a:t>
            </a:r>
            <a:r>
              <a:rPr lang="en-US" altLang="zh-CN" sz="2400" dirty="0"/>
              <a:t>(S</a:t>
            </a:r>
            <a:r>
              <a:rPr lang="en-US" altLang="zh-CN" sz="2400" dirty="0">
                <a:sym typeface="Symbol" panose="05050102010706020507" pitchFamily="18" charset="2"/>
              </a:rPr>
              <a:t></a:t>
            </a:r>
            <a:r>
              <a:rPr lang="en-US" altLang="zh-CN" sz="2400" dirty="0"/>
              <a:t>R)</a:t>
            </a:r>
            <a:r>
              <a:rPr lang="en-US" altLang="zh-CN" sz="2400" dirty="0">
                <a:sym typeface="Symbol" panose="05050102010706020507" pitchFamily="18" charset="2"/>
              </a:rPr>
              <a:t></a:t>
            </a:r>
            <a:r>
              <a:rPr lang="en-US" altLang="zh-CN" sz="2400" dirty="0"/>
              <a:t>C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6">
                                            <p:txEl>
                                              <p:charRg st="33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8966">
                                            <p:txEl>
                                              <p:charRg st="33" end="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6">
                                            <p:txEl>
                                              <p:charRg st="57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8966">
                                            <p:txEl>
                                              <p:charRg st="57" end="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6">
                                            <p:txEl>
                                              <p:charRg st="83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8966">
                                            <p:txEl>
                                              <p:charRg st="83" end="10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6">
                                            <p:txEl>
                                              <p:charRg st="106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8966">
                                            <p:txEl>
                                              <p:charRg st="106" end="1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6">
                                            <p:txEl>
                                              <p:charRg st="135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8966">
                                            <p:txEl>
                                              <p:charRg st="135" end="1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6">
                                            <p:txEl>
                                              <p:charRg st="145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8966">
                                            <p:txEl>
                                              <p:charRg st="145" end="1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6">
                                            <p:txEl>
                                              <p:charRg st="175" end="2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8966">
                                            <p:txEl>
                                              <p:charRg st="175" end="2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6">
                                            <p:txEl>
                                              <p:charRg st="220" end="2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8966">
                                            <p:txEl>
                                              <p:charRg st="220" end="29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C6CA35F-2AF3-494D-8060-5A42E67A10A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036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44037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93750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间接证法</a:t>
            </a:r>
            <a:r>
              <a:rPr lang="en-US" altLang="zh-CN" b="1" dirty="0"/>
              <a:t>CP</a:t>
            </a:r>
            <a:r>
              <a:rPr lang="zh-CN" altLang="en-US" b="1" dirty="0"/>
              <a:t>规则</a:t>
            </a:r>
            <a:r>
              <a:rPr lang="zh-CN" altLang="en-US" dirty="0"/>
              <a:t>案例</a:t>
            </a:r>
            <a:endParaRPr lang="zh-CN" altLang="zh-CN" dirty="0"/>
          </a:p>
        </p:txBody>
      </p:sp>
      <p:sp>
        <p:nvSpPr>
          <p:cNvPr id="164870" name="Rectangle 3"/>
          <p:cNvSpPr>
            <a:spLocks noGrp="1"/>
          </p:cNvSpPr>
          <p:nvPr>
            <p:ph idx="1"/>
          </p:nvPr>
        </p:nvSpPr>
        <p:spPr>
          <a:xfrm>
            <a:off x="428625" y="1428750"/>
            <a:ext cx="8229600" cy="4530725"/>
          </a:xfrm>
          <a:ln/>
        </p:spPr>
        <p:txBody>
          <a:bodyPr vert="horz" wrap="square" lIns="91440" tIns="45720" rIns="91440" bIns="45720" anchor="t"/>
          <a:p>
            <a:pPr marL="495300" indent="-495300" eaLnBrk="1" hangingPunct="1">
              <a:lnSpc>
                <a:spcPct val="80000"/>
              </a:lnSpc>
              <a:buNone/>
            </a:pPr>
            <a:r>
              <a:rPr lang="zh-CN" altLang="en-US" sz="2800" dirty="0"/>
              <a:t>求证：</a:t>
            </a:r>
            <a:r>
              <a:rPr lang="en-US" altLang="zh-CN" sz="2800" dirty="0"/>
              <a:t>(P</a:t>
            </a:r>
            <a:r>
              <a:rPr lang="en-US" altLang="zh-CN" sz="2800" dirty="0">
                <a:sym typeface="Symbol" panose="05050102010706020507" pitchFamily="18" charset="2"/>
              </a:rPr>
              <a:t></a:t>
            </a:r>
            <a:r>
              <a:rPr lang="en-US" altLang="zh-CN" sz="2800" dirty="0"/>
              <a:t>Q)</a:t>
            </a:r>
            <a:r>
              <a:rPr lang="en-US" altLang="zh-CN" sz="2800" dirty="0">
                <a:sym typeface="Symbol" panose="05050102010706020507" pitchFamily="18" charset="2"/>
              </a:rPr>
              <a:t></a:t>
            </a:r>
            <a:r>
              <a:rPr lang="en-US" altLang="zh-CN" sz="2800" dirty="0"/>
              <a:t>R</a:t>
            </a:r>
            <a:r>
              <a:rPr lang="zh-CN" altLang="en-US" sz="2800" dirty="0"/>
              <a:t>，</a:t>
            </a:r>
            <a:r>
              <a:rPr lang="zh-CN" altLang="en-US" sz="2800" dirty="0">
                <a:sym typeface="Symbol" panose="05050102010706020507" pitchFamily="18" charset="2"/>
              </a:rPr>
              <a:t></a:t>
            </a:r>
            <a:r>
              <a:rPr lang="en-US" altLang="zh-CN" sz="2800" dirty="0"/>
              <a:t>S</a:t>
            </a:r>
            <a:r>
              <a:rPr lang="en-US" altLang="zh-CN" sz="2800" dirty="0">
                <a:sym typeface="Symbol" panose="05050102010706020507" pitchFamily="18" charset="2"/>
              </a:rPr>
              <a:t></a:t>
            </a:r>
            <a:r>
              <a:rPr lang="en-US" altLang="zh-CN" sz="2800" dirty="0"/>
              <a:t>P</a:t>
            </a:r>
            <a:r>
              <a:rPr lang="zh-CN" altLang="en-US" sz="2800" dirty="0"/>
              <a:t>，</a:t>
            </a:r>
            <a:r>
              <a:rPr lang="en-US" altLang="zh-CN" sz="2800" dirty="0"/>
              <a:t>Q </a:t>
            </a:r>
            <a:r>
              <a:rPr lang="en-US" altLang="zh-CN" sz="2800" dirty="0">
                <a:sym typeface="Symbol" panose="05050102010706020507" pitchFamily="18" charset="2"/>
              </a:rPr>
              <a:t></a:t>
            </a:r>
            <a:r>
              <a:rPr lang="en-US" altLang="zh-CN" sz="2800" dirty="0"/>
              <a:t> S</a:t>
            </a:r>
            <a:r>
              <a:rPr lang="en-US" altLang="zh-CN" sz="2800" dirty="0">
                <a:sym typeface="Symbol" panose="05050102010706020507" pitchFamily="18" charset="2"/>
              </a:rPr>
              <a:t></a:t>
            </a:r>
            <a:r>
              <a:rPr lang="en-US" altLang="zh-CN" sz="2800" dirty="0"/>
              <a:t>R</a:t>
            </a:r>
            <a:endParaRPr lang="en-US" altLang="zh-CN" sz="2800" dirty="0"/>
          </a:p>
          <a:p>
            <a:pPr marL="495300" indent="-495300" eaLnBrk="1" hangingPunct="1">
              <a:lnSpc>
                <a:spcPct val="80000"/>
              </a:lnSpc>
              <a:buNone/>
            </a:pPr>
            <a:r>
              <a:rPr lang="zh-CN" altLang="en-US" sz="2800" dirty="0"/>
              <a:t>证明：</a:t>
            </a:r>
            <a:endParaRPr lang="zh-CN" altLang="en-US" sz="2800" dirty="0"/>
          </a:p>
          <a:p>
            <a:pPr marL="495300" indent="-495300" eaLnBrk="1" hangingPunct="1">
              <a:lnSpc>
                <a:spcPct val="80000"/>
              </a:lnSpc>
              <a:buNone/>
            </a:pPr>
            <a:r>
              <a:rPr lang="en-US" altLang="zh-CN" sz="2800" dirty="0"/>
              <a:t>(1)  S                           P(</a:t>
            </a:r>
            <a:r>
              <a:rPr lang="zh-CN" altLang="en-US" sz="2800" b="1" dirty="0">
                <a:solidFill>
                  <a:srgbClr val="FF0000"/>
                </a:solidFill>
              </a:rPr>
              <a:t>附加前提</a:t>
            </a:r>
            <a:r>
              <a:rPr lang="en-US" altLang="zh-CN" sz="2800" dirty="0"/>
              <a:t>)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 marL="495300" indent="-495300" eaLnBrk="1" hangingPunct="1">
              <a:lnSpc>
                <a:spcPct val="80000"/>
              </a:lnSpc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(2)  </a:t>
            </a:r>
            <a:r>
              <a:rPr lang="en-US" altLang="zh-CN" sz="2800" dirty="0"/>
              <a:t>S</a:t>
            </a:r>
            <a:r>
              <a:rPr lang="en-US" altLang="zh-CN" sz="2800" dirty="0">
                <a:sym typeface="Symbol" panose="05050102010706020507" pitchFamily="18" charset="2"/>
              </a:rPr>
              <a:t></a:t>
            </a:r>
            <a:r>
              <a:rPr lang="en-US" altLang="zh-CN" sz="2800" dirty="0"/>
              <a:t>P                    P</a:t>
            </a:r>
            <a:r>
              <a:rPr lang="zh-CN" altLang="en-US" sz="2800" dirty="0"/>
              <a:t>前提</a:t>
            </a:r>
            <a:endParaRPr lang="en-US" altLang="zh-CN" sz="2800" dirty="0"/>
          </a:p>
          <a:p>
            <a:pPr marL="495300" indent="-495300" eaLnBrk="1" hangingPunct="1">
              <a:lnSpc>
                <a:spcPct val="80000"/>
              </a:lnSpc>
              <a:buNone/>
            </a:pPr>
            <a:r>
              <a:rPr lang="en-US" altLang="zh-CN" sz="2800" dirty="0"/>
              <a:t>(3)  P                           T(1)(2)I</a:t>
            </a:r>
            <a:r>
              <a:rPr lang="zh-CN" altLang="en-US" sz="2800" dirty="0"/>
              <a:t>析取三段论</a:t>
            </a:r>
            <a:endParaRPr lang="zh-CN" altLang="en-US" sz="2800" dirty="0"/>
          </a:p>
          <a:p>
            <a:pPr marL="495300" indent="-495300" eaLnBrk="1" hangingPunct="1">
              <a:lnSpc>
                <a:spcPct val="80000"/>
              </a:lnSpc>
              <a:buNone/>
            </a:pPr>
            <a:r>
              <a:rPr lang="en-US" altLang="zh-CN" sz="2800" dirty="0"/>
              <a:t>(4)  Q                           P</a:t>
            </a:r>
            <a:r>
              <a:rPr lang="zh-CN" altLang="en-US" sz="2800" dirty="0"/>
              <a:t>前提</a:t>
            </a:r>
            <a:endParaRPr lang="en-US" altLang="zh-CN" sz="2800" dirty="0"/>
          </a:p>
          <a:p>
            <a:pPr marL="495300" indent="-495300" eaLnBrk="1" hangingPunct="1">
              <a:lnSpc>
                <a:spcPct val="80000"/>
              </a:lnSpc>
              <a:buNone/>
            </a:pPr>
            <a:r>
              <a:rPr lang="en-US" altLang="zh-CN" sz="2800" dirty="0"/>
              <a:t>(5)  P</a:t>
            </a:r>
            <a:r>
              <a:rPr lang="en-US" altLang="zh-CN" sz="2800" dirty="0">
                <a:sym typeface="Symbol" panose="05050102010706020507" pitchFamily="18" charset="2"/>
              </a:rPr>
              <a:t></a:t>
            </a:r>
            <a:r>
              <a:rPr lang="en-US" altLang="zh-CN" sz="2800" dirty="0"/>
              <a:t>Q                      T(3)(4)I</a:t>
            </a:r>
            <a:r>
              <a:rPr lang="zh-CN" altLang="en-US" sz="2800" dirty="0"/>
              <a:t>合取引入</a:t>
            </a:r>
            <a:endParaRPr lang="zh-CN" altLang="en-US" sz="2800" dirty="0"/>
          </a:p>
          <a:p>
            <a:pPr marL="495300" indent="-495300" eaLnBrk="1" hangingPunct="1">
              <a:lnSpc>
                <a:spcPct val="80000"/>
              </a:lnSpc>
              <a:buNone/>
            </a:pPr>
            <a:r>
              <a:rPr lang="en-US" altLang="zh-CN" sz="2800" dirty="0"/>
              <a:t>(6)  (P</a:t>
            </a:r>
            <a:r>
              <a:rPr lang="en-US" altLang="zh-CN" sz="2800" dirty="0">
                <a:sym typeface="Symbol" panose="05050102010706020507" pitchFamily="18" charset="2"/>
              </a:rPr>
              <a:t></a:t>
            </a:r>
            <a:r>
              <a:rPr lang="en-US" altLang="zh-CN" sz="2800" dirty="0"/>
              <a:t>Q)</a:t>
            </a:r>
            <a:r>
              <a:rPr lang="en-US" altLang="zh-CN" sz="2800" dirty="0">
                <a:sym typeface="Symbol" panose="05050102010706020507" pitchFamily="18" charset="2"/>
              </a:rPr>
              <a:t></a:t>
            </a:r>
            <a:r>
              <a:rPr lang="en-US" altLang="zh-CN" sz="2800" dirty="0"/>
              <a:t>R             P</a:t>
            </a:r>
            <a:r>
              <a:rPr lang="zh-CN" altLang="en-US" sz="2800" dirty="0"/>
              <a:t>前提</a:t>
            </a:r>
            <a:endParaRPr lang="en-US" altLang="zh-CN" sz="2800" dirty="0"/>
          </a:p>
          <a:p>
            <a:pPr marL="495300" indent="-495300" eaLnBrk="1" hangingPunct="1">
              <a:lnSpc>
                <a:spcPct val="80000"/>
              </a:lnSpc>
              <a:buNone/>
            </a:pPr>
            <a:r>
              <a:rPr lang="en-US" altLang="zh-CN" sz="2800" dirty="0"/>
              <a:t>(7)  R                          T(5)(6)I</a:t>
            </a:r>
            <a:r>
              <a:rPr lang="zh-CN" altLang="en-US" sz="2800" dirty="0"/>
              <a:t>假言推理</a:t>
            </a:r>
            <a:endParaRPr lang="zh-CN" altLang="en-US" sz="2800" dirty="0"/>
          </a:p>
          <a:p>
            <a:pPr marL="495300" indent="-495300" eaLnBrk="1" hangingPunct="1">
              <a:lnSpc>
                <a:spcPct val="80000"/>
              </a:lnSpc>
              <a:buNone/>
            </a:pPr>
            <a:r>
              <a:rPr lang="en-US" altLang="zh-CN" sz="2800" dirty="0"/>
              <a:t>(8)  </a:t>
            </a:r>
            <a:r>
              <a:rPr lang="en-US" altLang="zh-CN" sz="2800" b="1" dirty="0">
                <a:solidFill>
                  <a:srgbClr val="C00000"/>
                </a:solidFill>
              </a:rPr>
              <a:t>S</a:t>
            </a:r>
            <a:r>
              <a:rPr lang="en-US" altLang="zh-CN" sz="2800" b="1" dirty="0">
                <a:solidFill>
                  <a:srgbClr val="C0000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solidFill>
                  <a:srgbClr val="C00000"/>
                </a:solidFill>
              </a:rPr>
              <a:t>R                    CP</a:t>
            </a:r>
            <a:r>
              <a:rPr lang="zh-CN" altLang="en-US" sz="2800" b="1" dirty="0">
                <a:solidFill>
                  <a:srgbClr val="C00000"/>
                </a:solidFill>
              </a:rPr>
              <a:t>规则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0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0">
                                            <p:txEl>
                                              <p:charRg st="24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0">
                                            <p:txEl>
                                              <p:charRg st="28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0">
                                            <p:txEl>
                                              <p:charRg st="69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0">
                                            <p:txEl>
                                              <p:charRg st="102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0">
                                            <p:txEl>
                                              <p:charRg st="149" end="1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0">
                                            <p:txEl>
                                              <p:charRg st="186" end="2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0">
                                            <p:txEl>
                                              <p:charRg st="229" end="2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0">
                                            <p:txEl>
                                              <p:charRg st="258" end="3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0">
                                            <p:txEl>
                                              <p:charRg st="303" end="3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70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Rectangle 3"/>
          <p:cNvSpPr>
            <a:spLocks noGrp="1"/>
          </p:cNvSpPr>
          <p:nvPr>
            <p:ph idx="1"/>
          </p:nvPr>
        </p:nvSpPr>
        <p:spPr>
          <a:xfrm>
            <a:off x="468313" y="428625"/>
            <a:ext cx="8229600" cy="5730875"/>
          </a:xfrm>
          <a:ln/>
        </p:spPr>
        <p:txBody>
          <a:bodyPr vert="horz" wrap="square" lIns="91440" tIns="45720" rIns="91440" bIns="45720" anchor="t"/>
          <a:p>
            <a:pPr>
              <a:lnSpc>
                <a:spcPct val="120000"/>
              </a:lnSpc>
            </a:pPr>
            <a:r>
              <a:rPr lang="zh-CN" altLang="en-US" sz="2600" dirty="0"/>
              <a:t>几点注意：</a:t>
            </a:r>
            <a:endParaRPr lang="en-US" altLang="zh-CN" sz="2600" dirty="0"/>
          </a:p>
          <a:p>
            <a:pPr>
              <a:lnSpc>
                <a:spcPct val="120000"/>
              </a:lnSpc>
              <a:buNone/>
            </a:pPr>
            <a:r>
              <a:rPr lang="zh-CN" altLang="en-US" sz="2600" dirty="0"/>
              <a:t>（</a:t>
            </a:r>
            <a:r>
              <a:rPr lang="en-US" altLang="zh-CN" sz="2600" dirty="0"/>
              <a:t>1</a:t>
            </a:r>
            <a:r>
              <a:rPr lang="zh-CN" altLang="en-US" sz="2600" dirty="0"/>
              <a:t>）有名称的</a:t>
            </a:r>
            <a:r>
              <a:rPr lang="en-US" altLang="zh-CN" sz="2600" dirty="0"/>
              <a:t>E</a:t>
            </a:r>
            <a:r>
              <a:rPr lang="zh-CN" altLang="en-US" sz="2600" dirty="0"/>
              <a:t>和</a:t>
            </a:r>
            <a:r>
              <a:rPr lang="en-US" altLang="zh-CN" sz="2600" dirty="0"/>
              <a:t>I</a:t>
            </a:r>
            <a:r>
              <a:rPr lang="zh-CN" altLang="en-US" sz="2600" dirty="0"/>
              <a:t>基本规则可以使用，没有给出名称的，即便书中有列出，也不可用；不要写</a:t>
            </a:r>
            <a:r>
              <a:rPr lang="en-US" altLang="zh-CN" sz="2600" dirty="0"/>
              <a:t>E</a:t>
            </a:r>
            <a:r>
              <a:rPr lang="en-US" altLang="zh-CN" sz="1800" dirty="0"/>
              <a:t>22</a:t>
            </a:r>
            <a:r>
              <a:rPr lang="zh-CN" altLang="en-US" sz="2600" dirty="0"/>
              <a:t>和</a:t>
            </a:r>
            <a:r>
              <a:rPr lang="en-US" altLang="zh-CN" sz="2600" dirty="0"/>
              <a:t>I</a:t>
            </a:r>
            <a:r>
              <a:rPr lang="en-US" altLang="zh-CN" sz="1800" dirty="0"/>
              <a:t>13</a:t>
            </a:r>
            <a:r>
              <a:rPr lang="zh-CN" altLang="en-US" sz="2600" dirty="0"/>
              <a:t>之类的名称。</a:t>
            </a:r>
            <a:endParaRPr lang="en-US" altLang="zh-CN" sz="2600" dirty="0"/>
          </a:p>
          <a:p>
            <a:pPr>
              <a:lnSpc>
                <a:spcPct val="120000"/>
              </a:lnSpc>
              <a:buNone/>
            </a:pPr>
            <a:r>
              <a:rPr lang="zh-CN" altLang="en-US" sz="2600" dirty="0"/>
              <a:t>（</a:t>
            </a:r>
            <a:r>
              <a:rPr lang="en-US" altLang="zh-CN" sz="2600" dirty="0"/>
              <a:t>2</a:t>
            </a:r>
            <a:r>
              <a:rPr lang="zh-CN" altLang="en-US" sz="2600" dirty="0"/>
              <a:t>）推理过程</a:t>
            </a:r>
            <a:r>
              <a:rPr lang="zh-CN" altLang="en-US" sz="2600" b="1" dirty="0">
                <a:solidFill>
                  <a:srgbClr val="FF0000"/>
                </a:solidFill>
              </a:rPr>
              <a:t>不允许跳步</a:t>
            </a:r>
            <a:r>
              <a:rPr lang="zh-CN" altLang="en-US" sz="2600" dirty="0"/>
              <a:t>，即每一步推理中不可以使用多于一条的</a:t>
            </a:r>
            <a:r>
              <a:rPr lang="en-US" altLang="zh-CN" sz="2600" dirty="0"/>
              <a:t>E</a:t>
            </a:r>
            <a:r>
              <a:rPr lang="zh-CN" altLang="en-US" sz="2600" dirty="0"/>
              <a:t>或</a:t>
            </a:r>
            <a:r>
              <a:rPr lang="en-US" altLang="zh-CN" sz="2600" dirty="0"/>
              <a:t>I</a:t>
            </a:r>
            <a:r>
              <a:rPr lang="zh-CN" altLang="en-US" sz="2600" dirty="0"/>
              <a:t>。</a:t>
            </a:r>
            <a:endParaRPr lang="en-US" altLang="zh-CN" sz="2600" dirty="0"/>
          </a:p>
          <a:p>
            <a:pPr>
              <a:lnSpc>
                <a:spcPct val="120000"/>
              </a:lnSpc>
              <a:buNone/>
            </a:pPr>
            <a:r>
              <a:rPr lang="zh-CN" altLang="en-US" sz="2600" dirty="0"/>
              <a:t>（</a:t>
            </a:r>
            <a:r>
              <a:rPr lang="en-US" altLang="zh-CN" sz="2600" dirty="0"/>
              <a:t>3</a:t>
            </a:r>
            <a:r>
              <a:rPr lang="zh-CN" altLang="en-US" sz="2600" dirty="0"/>
              <a:t>）每一步推理后“</a:t>
            </a:r>
            <a:r>
              <a:rPr lang="zh-CN" altLang="en-US" sz="2600" b="1" dirty="0">
                <a:solidFill>
                  <a:srgbClr val="FF0000"/>
                </a:solidFill>
              </a:rPr>
              <a:t>有且只有一个</a:t>
            </a:r>
            <a:r>
              <a:rPr lang="en-US" altLang="zh-CN" sz="2600" dirty="0"/>
              <a:t>E</a:t>
            </a:r>
            <a:r>
              <a:rPr lang="zh-CN" altLang="en-US" sz="2600" dirty="0"/>
              <a:t>或</a:t>
            </a:r>
            <a:r>
              <a:rPr lang="en-US" altLang="zh-CN" sz="2600" dirty="0"/>
              <a:t>I</a:t>
            </a:r>
            <a:r>
              <a:rPr lang="zh-CN" altLang="en-US" sz="2600" dirty="0"/>
              <a:t>的名称。”</a:t>
            </a:r>
            <a:endParaRPr lang="en-US" altLang="zh-CN" sz="2600" dirty="0"/>
          </a:p>
          <a:p>
            <a:pPr>
              <a:lnSpc>
                <a:spcPct val="120000"/>
              </a:lnSpc>
              <a:buNone/>
            </a:pPr>
            <a:r>
              <a:rPr lang="zh-CN" altLang="en-US" sz="2600" dirty="0"/>
              <a:t>如： 书中有蕴含式</a:t>
            </a:r>
            <a:r>
              <a:rPr lang="en-US" altLang="zh-CN" sz="2600" dirty="0">
                <a:sym typeface="Symbol" panose="05050102010706020507" pitchFamily="18" charset="2"/>
              </a:rPr>
              <a:t></a:t>
            </a:r>
            <a:r>
              <a:rPr lang="en-US" altLang="zh-CN" sz="2600" dirty="0"/>
              <a:t>(A→B)⇒ A</a:t>
            </a:r>
            <a:r>
              <a:rPr lang="zh-CN" altLang="en-US" sz="2600" dirty="0"/>
              <a:t>，但该</a:t>
            </a:r>
            <a:r>
              <a:rPr lang="en-US" altLang="zh-CN" sz="2600" dirty="0"/>
              <a:t>I</a:t>
            </a:r>
            <a:r>
              <a:rPr lang="zh-CN" altLang="en-US" sz="2600" dirty="0"/>
              <a:t>没有名字，则不可以使用，可以通过</a:t>
            </a:r>
            <a:r>
              <a:rPr lang="en-US" altLang="zh-CN" sz="2600" dirty="0">
                <a:sym typeface="Symbol" panose="05050102010706020507" pitchFamily="18" charset="2"/>
              </a:rPr>
              <a:t></a:t>
            </a:r>
            <a:r>
              <a:rPr lang="en-US" altLang="zh-CN" sz="2600" dirty="0"/>
              <a:t>(A→B)</a:t>
            </a:r>
            <a:r>
              <a:rPr lang="en-US" altLang="zh-CN" sz="2600" dirty="0">
                <a:sym typeface="Symbol" panose="05050102010706020507" pitchFamily="18" charset="2"/>
              </a:rPr>
              <a:t>  </a:t>
            </a:r>
            <a:r>
              <a:rPr lang="en-US" altLang="zh-CN" sz="2600" dirty="0"/>
              <a:t>(</a:t>
            </a:r>
            <a:r>
              <a:rPr lang="en-US" altLang="zh-CN" sz="2600" dirty="0">
                <a:sym typeface="Symbol" panose="05050102010706020507" pitchFamily="18" charset="2"/>
              </a:rPr>
              <a:t></a:t>
            </a:r>
            <a:r>
              <a:rPr lang="en-US" altLang="zh-CN" sz="2600" dirty="0"/>
              <a:t>A∨B)</a:t>
            </a:r>
            <a:r>
              <a:rPr lang="en-US" altLang="zh-CN" sz="2600" dirty="0">
                <a:sym typeface="Symbol" panose="05050102010706020507" pitchFamily="18" charset="2"/>
              </a:rPr>
              <a:t>  </a:t>
            </a:r>
            <a:r>
              <a:rPr lang="en-US" altLang="zh-CN" sz="2600" dirty="0"/>
              <a:t>A∧</a:t>
            </a:r>
            <a:r>
              <a:rPr lang="en-US" altLang="zh-CN" sz="2600" dirty="0">
                <a:sym typeface="Symbol" panose="05050102010706020507" pitchFamily="18" charset="2"/>
              </a:rPr>
              <a:t></a:t>
            </a:r>
            <a:r>
              <a:rPr lang="en-US" altLang="zh-CN" sz="2600" dirty="0"/>
              <a:t>B ⇒ A</a:t>
            </a:r>
            <a:r>
              <a:rPr lang="zh-CN" altLang="en-US" sz="2600" dirty="0"/>
              <a:t>推出。</a:t>
            </a:r>
            <a:endParaRPr lang="en-US" altLang="zh-CN" sz="26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C839705-AF97-4BCD-835D-D7FD55816B6C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132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165893" name="Rectangle 2"/>
          <p:cNvSpPr>
            <a:spLocks noGrp="1"/>
          </p:cNvSpPr>
          <p:nvPr>
            <p:ph idx="1"/>
          </p:nvPr>
        </p:nvSpPr>
        <p:spPr>
          <a:xfrm>
            <a:off x="468313" y="1268413"/>
            <a:ext cx="8229600" cy="4732337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80000"/>
              </a:lnSpc>
              <a:buNone/>
            </a:pPr>
            <a:r>
              <a:rPr lang="zh-CN" altLang="en-US" sz="2500" dirty="0"/>
              <a:t>设前提集合为</a:t>
            </a:r>
            <a:r>
              <a:rPr lang="en-US" altLang="zh-CN" sz="2500" dirty="0"/>
              <a:t>H={ P∨Q</a:t>
            </a:r>
            <a:r>
              <a:rPr lang="zh-CN" altLang="en-US" sz="2500" dirty="0"/>
              <a:t>，</a:t>
            </a:r>
            <a:r>
              <a:rPr lang="en-US" altLang="zh-CN" sz="2500" dirty="0"/>
              <a:t>P</a:t>
            </a:r>
            <a:r>
              <a:rPr lang="en-US" altLang="zh-CN" sz="2500" dirty="0">
                <a:sym typeface="Symbol" panose="05050102010706020507" pitchFamily="18" charset="2"/>
              </a:rPr>
              <a:t></a:t>
            </a:r>
            <a:r>
              <a:rPr lang="en-US" altLang="zh-CN" sz="2500" dirty="0"/>
              <a:t>R</a:t>
            </a:r>
            <a:r>
              <a:rPr lang="zh-CN" altLang="en-US" sz="2500" dirty="0"/>
              <a:t>，</a:t>
            </a:r>
            <a:r>
              <a:rPr lang="en-US" altLang="zh-CN" sz="2500" dirty="0"/>
              <a:t>Q</a:t>
            </a:r>
            <a:r>
              <a:rPr lang="en-US" altLang="zh-CN" sz="2500" dirty="0">
                <a:sym typeface="Symbol" panose="05050102010706020507" pitchFamily="18" charset="2"/>
              </a:rPr>
              <a:t></a:t>
            </a:r>
            <a:r>
              <a:rPr lang="en-US" altLang="zh-CN" sz="2500" dirty="0"/>
              <a:t>S }</a:t>
            </a:r>
            <a:r>
              <a:rPr lang="zh-CN" altLang="en-US" sz="2500" dirty="0"/>
              <a:t>。</a:t>
            </a:r>
            <a:r>
              <a:rPr lang="en-US" altLang="zh-CN" sz="2500" dirty="0"/>
              <a:t>G=S∨R</a:t>
            </a:r>
            <a:r>
              <a:rPr lang="zh-CN" altLang="en-US" sz="2500" dirty="0"/>
              <a:t>，证明</a:t>
            </a:r>
            <a:r>
              <a:rPr lang="en-US" altLang="zh-CN" sz="2500" dirty="0"/>
              <a:t>H</a:t>
            </a:r>
            <a:r>
              <a:rPr lang="en-US" altLang="zh-CN" sz="2500" dirty="0">
                <a:sym typeface="Symbol" panose="05050102010706020507" pitchFamily="18" charset="2"/>
              </a:rPr>
              <a:t></a:t>
            </a:r>
            <a:r>
              <a:rPr lang="en-US" altLang="zh-CN" sz="2500" dirty="0"/>
              <a:t>G</a:t>
            </a:r>
            <a:r>
              <a:rPr lang="zh-CN" altLang="en-US" sz="2500" dirty="0"/>
              <a:t>。</a:t>
            </a:r>
            <a:endParaRPr lang="zh-CN" altLang="en-US" sz="2500" dirty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500" dirty="0">
                <a:sym typeface="Wingdings" panose="05000000000000000000" pitchFamily="2" charset="2"/>
              </a:rPr>
              <a:t>证法</a:t>
            </a:r>
            <a:r>
              <a:rPr lang="en-US" altLang="zh-CN" sz="2500" dirty="0">
                <a:sym typeface="Wingdings" panose="05000000000000000000" pitchFamily="2" charset="2"/>
              </a:rPr>
              <a:t>1</a:t>
            </a:r>
            <a:r>
              <a:rPr lang="zh-CN" altLang="en-US" sz="2500" dirty="0">
                <a:sym typeface="Wingdings" panose="05000000000000000000" pitchFamily="2" charset="2"/>
              </a:rPr>
              <a:t>：直接证明法：</a:t>
            </a:r>
            <a:endParaRPr lang="en-US" altLang="zh-CN" sz="2500" dirty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500" dirty="0"/>
              <a:t>证明</a:t>
            </a:r>
            <a:r>
              <a:rPr lang="zh-CN" altLang="en-US" sz="2500" dirty="0">
                <a:sym typeface="Wingdings" panose="05000000000000000000" pitchFamily="2" charset="2"/>
              </a:rPr>
              <a:t> ：</a:t>
            </a:r>
            <a:endParaRPr lang="zh-CN" altLang="en-US" sz="250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500" dirty="0"/>
              <a:t>(1)  P∨Q                                      P</a:t>
            </a:r>
            <a:endParaRPr lang="en-US" altLang="zh-CN" sz="250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500" dirty="0"/>
              <a:t>(2)  </a:t>
            </a:r>
            <a:r>
              <a:rPr lang="en-US" altLang="zh-CN" sz="2500" dirty="0">
                <a:sym typeface="Symbol" panose="05050102010706020507" pitchFamily="18" charset="2"/>
              </a:rPr>
              <a:t></a:t>
            </a:r>
            <a:r>
              <a:rPr lang="en-US" altLang="zh-CN" sz="2500" dirty="0"/>
              <a:t>P</a:t>
            </a:r>
            <a:r>
              <a:rPr lang="en-US" altLang="zh-CN" sz="2500" dirty="0">
                <a:sym typeface="Symbol" panose="05050102010706020507" pitchFamily="18" charset="2"/>
              </a:rPr>
              <a:t></a:t>
            </a:r>
            <a:r>
              <a:rPr lang="en-US" altLang="zh-CN" sz="2500" dirty="0"/>
              <a:t>Q                                   T(1)E</a:t>
            </a:r>
            <a:r>
              <a:rPr lang="zh-CN" altLang="en-US" sz="2500" dirty="0"/>
              <a:t>条件等值式</a:t>
            </a:r>
            <a:endParaRPr lang="zh-CN" altLang="en-US" sz="250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500" dirty="0"/>
              <a:t>(3)  Q</a:t>
            </a:r>
            <a:r>
              <a:rPr lang="en-US" altLang="zh-CN" sz="2500" dirty="0">
                <a:sym typeface="Symbol" panose="05050102010706020507" pitchFamily="18" charset="2"/>
              </a:rPr>
              <a:t></a:t>
            </a:r>
            <a:r>
              <a:rPr lang="en-US" altLang="zh-CN" sz="2500" dirty="0"/>
              <a:t>S                                      P</a:t>
            </a:r>
            <a:endParaRPr lang="en-US" altLang="zh-CN" sz="250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500" dirty="0"/>
              <a:t>(4)  </a:t>
            </a:r>
            <a:r>
              <a:rPr lang="en-US" altLang="zh-CN" sz="2500" dirty="0">
                <a:sym typeface="Symbol" panose="05050102010706020507" pitchFamily="18" charset="2"/>
              </a:rPr>
              <a:t></a:t>
            </a:r>
            <a:r>
              <a:rPr lang="en-US" altLang="zh-CN" sz="2500" dirty="0"/>
              <a:t>P</a:t>
            </a:r>
            <a:r>
              <a:rPr lang="en-US" altLang="zh-CN" sz="2500" dirty="0">
                <a:sym typeface="Symbol" panose="05050102010706020507" pitchFamily="18" charset="2"/>
              </a:rPr>
              <a:t></a:t>
            </a:r>
            <a:r>
              <a:rPr lang="en-US" altLang="zh-CN" sz="2500" dirty="0"/>
              <a:t>S                                    T(2)(3)I</a:t>
            </a:r>
            <a:r>
              <a:rPr lang="zh-CN" altLang="en-US" sz="2500" dirty="0"/>
              <a:t>假言三段论</a:t>
            </a:r>
            <a:endParaRPr lang="zh-CN" altLang="en-US" sz="250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500" dirty="0"/>
              <a:t>(5)  </a:t>
            </a:r>
            <a:r>
              <a:rPr lang="en-US" altLang="zh-CN" sz="2500" dirty="0">
                <a:sym typeface="Symbol" panose="05050102010706020507" pitchFamily="18" charset="2"/>
              </a:rPr>
              <a:t></a:t>
            </a:r>
            <a:r>
              <a:rPr lang="en-US" altLang="zh-CN" sz="2500" dirty="0"/>
              <a:t>S</a:t>
            </a:r>
            <a:r>
              <a:rPr lang="en-US" altLang="zh-CN" sz="2500" dirty="0">
                <a:sym typeface="Symbol" panose="05050102010706020507" pitchFamily="18" charset="2"/>
              </a:rPr>
              <a:t></a:t>
            </a:r>
            <a:r>
              <a:rPr lang="en-US" altLang="zh-CN" sz="2500" dirty="0"/>
              <a:t>P                                    T(4)E</a:t>
            </a:r>
            <a:r>
              <a:rPr lang="zh-CN" altLang="en-US" sz="2500" dirty="0"/>
              <a:t>逆反命题</a:t>
            </a:r>
            <a:endParaRPr lang="zh-CN" altLang="en-US" sz="250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500" dirty="0"/>
              <a:t>(6)  P</a:t>
            </a:r>
            <a:r>
              <a:rPr lang="en-US" altLang="zh-CN" sz="2500" dirty="0">
                <a:sym typeface="Symbol" panose="05050102010706020507" pitchFamily="18" charset="2"/>
              </a:rPr>
              <a:t></a:t>
            </a:r>
            <a:r>
              <a:rPr lang="en-US" altLang="zh-CN" sz="2500" dirty="0"/>
              <a:t>R                                      P</a:t>
            </a:r>
            <a:endParaRPr lang="en-US" altLang="zh-CN" sz="250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500" dirty="0"/>
              <a:t>(7)  </a:t>
            </a:r>
            <a:r>
              <a:rPr lang="en-US" altLang="zh-CN" sz="2500" dirty="0">
                <a:sym typeface="Symbol" panose="05050102010706020507" pitchFamily="18" charset="2"/>
              </a:rPr>
              <a:t></a:t>
            </a:r>
            <a:r>
              <a:rPr lang="en-US" altLang="zh-CN" sz="2500" dirty="0"/>
              <a:t>S</a:t>
            </a:r>
            <a:r>
              <a:rPr lang="en-US" altLang="zh-CN" sz="2500" dirty="0">
                <a:sym typeface="Symbol" panose="05050102010706020507" pitchFamily="18" charset="2"/>
              </a:rPr>
              <a:t></a:t>
            </a:r>
            <a:r>
              <a:rPr lang="en-US" altLang="zh-CN" sz="2500" dirty="0"/>
              <a:t>R                                   T(5)(6)I</a:t>
            </a:r>
            <a:r>
              <a:rPr lang="zh-CN" altLang="en-US" sz="2500" dirty="0"/>
              <a:t>假言三段论</a:t>
            </a:r>
            <a:endParaRPr lang="zh-CN" altLang="en-US" sz="250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500" dirty="0"/>
              <a:t>(8)  S∨R </a:t>
            </a:r>
            <a:r>
              <a:rPr lang="zh-CN" altLang="en-US" sz="2500" dirty="0"/>
              <a:t>                                     </a:t>
            </a:r>
            <a:r>
              <a:rPr lang="en-US" altLang="zh-CN" sz="2500" dirty="0"/>
              <a:t>T(7)E</a:t>
            </a:r>
            <a:r>
              <a:rPr lang="zh-CN" altLang="en-US" sz="2500" dirty="0"/>
              <a:t>条件等值式</a:t>
            </a:r>
            <a:endParaRPr lang="zh-CN" altLang="en-US" sz="2500" dirty="0"/>
          </a:p>
        </p:txBody>
      </p:sp>
      <p:sp>
        <p:nvSpPr>
          <p:cNvPr id="48134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650875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sz="3800" dirty="0"/>
              <a:t>证明方法比较</a:t>
            </a:r>
            <a:endParaRPr lang="en-US" altLang="zh-CN" sz="3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>
                                            <p:txEl>
                                              <p:charRg st="37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>
                                            <p:txEl>
                                              <p:charRg st="48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>
                                            <p:txEl>
                                              <p:charRg st="53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>
                                            <p:txEl>
                                              <p:charRg st="101" end="1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>
                                            <p:txEl>
                                              <p:charRg st="156" end="2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>
                                            <p:txEl>
                                              <p:charRg st="204" end="2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>
                                            <p:txEl>
                                              <p:charRg st="263" end="3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>
                                            <p:txEl>
                                              <p:charRg st="318" end="3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>
                                            <p:txEl>
                                              <p:charRg st="366" end="4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>
                                            <p:txEl>
                                              <p:charRg st="424" end="4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37B4D5F-C6FB-4E9E-BA88-FD2B47C7FFCD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180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166917" name="Rectangle 2"/>
          <p:cNvSpPr>
            <a:spLocks noGrp="1"/>
          </p:cNvSpPr>
          <p:nvPr>
            <p:ph idx="1"/>
          </p:nvPr>
        </p:nvSpPr>
        <p:spPr>
          <a:xfrm>
            <a:off x="457200" y="1000125"/>
            <a:ext cx="8543925" cy="5143500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dirty="0"/>
              <a:t>证明：</a:t>
            </a:r>
            <a:r>
              <a:rPr lang="en-US" altLang="zh-CN" sz="2400" dirty="0"/>
              <a:t>P∨Q</a:t>
            </a:r>
            <a:r>
              <a:rPr lang="zh-CN" altLang="en-US" sz="2400" dirty="0"/>
              <a:t>，</a:t>
            </a:r>
            <a:r>
              <a:rPr lang="en-US" altLang="zh-CN" sz="2400" dirty="0"/>
              <a:t>P</a:t>
            </a:r>
            <a:r>
              <a:rPr lang="en-US" altLang="zh-CN" sz="2400" dirty="0">
                <a:sym typeface="Symbol" panose="05050102010706020507" pitchFamily="18" charset="2"/>
              </a:rPr>
              <a:t></a:t>
            </a:r>
            <a:r>
              <a:rPr lang="en-US" altLang="zh-CN" sz="2400" dirty="0"/>
              <a:t>R</a:t>
            </a:r>
            <a:r>
              <a:rPr lang="zh-CN" altLang="en-US" sz="2400" dirty="0"/>
              <a:t>，</a:t>
            </a:r>
            <a:r>
              <a:rPr lang="en-US" altLang="zh-CN" sz="2400" dirty="0"/>
              <a:t>Q</a:t>
            </a:r>
            <a:r>
              <a:rPr lang="en-US" altLang="zh-CN" sz="2400" dirty="0">
                <a:sym typeface="Symbol" panose="05050102010706020507" pitchFamily="18" charset="2"/>
              </a:rPr>
              <a:t></a:t>
            </a:r>
            <a:r>
              <a:rPr lang="en-US" altLang="zh-CN" sz="2400" dirty="0"/>
              <a:t>S</a:t>
            </a:r>
            <a:r>
              <a:rPr lang="en-US" altLang="zh-CN" sz="2400" dirty="0">
                <a:sym typeface="Symbol" panose="05050102010706020507" pitchFamily="18" charset="2"/>
              </a:rPr>
              <a:t> </a:t>
            </a:r>
            <a:r>
              <a:rPr lang="en-US" altLang="zh-CN" sz="2400" dirty="0"/>
              <a:t>S∨R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dirty="0"/>
              <a:t>证法</a:t>
            </a:r>
            <a:r>
              <a:rPr lang="en-US" altLang="zh-CN" sz="2400" dirty="0"/>
              <a:t>2</a:t>
            </a:r>
            <a:r>
              <a:rPr lang="zh-CN" altLang="en-US" sz="2400" dirty="0"/>
              <a:t>：</a:t>
            </a:r>
            <a:r>
              <a:rPr lang="en-US" altLang="zh-CN" sz="2400" dirty="0"/>
              <a:t>CP</a:t>
            </a:r>
            <a:r>
              <a:rPr lang="zh-CN" altLang="en-US" sz="2400" dirty="0"/>
              <a:t>规则证明法。</a:t>
            </a:r>
            <a:endParaRPr lang="zh-CN" altLang="en-US" sz="2400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dirty="0"/>
              <a:t>因</a:t>
            </a:r>
            <a:r>
              <a:rPr lang="en-US" altLang="zh-CN" sz="2400" dirty="0"/>
              <a:t>S∨R=</a:t>
            </a:r>
            <a:r>
              <a:rPr lang="en-US" altLang="zh-CN" sz="2400" dirty="0">
                <a:sym typeface="Symbol" panose="05050102010706020507" pitchFamily="18" charset="2"/>
              </a:rPr>
              <a:t></a:t>
            </a:r>
            <a:r>
              <a:rPr lang="en-US" altLang="zh-CN" sz="2400" dirty="0"/>
              <a:t>S</a:t>
            </a:r>
            <a:r>
              <a:rPr lang="en-US" altLang="zh-CN" sz="2400" dirty="0">
                <a:sym typeface="Symbol" panose="05050102010706020507" pitchFamily="18" charset="2"/>
              </a:rPr>
              <a:t></a:t>
            </a:r>
            <a:r>
              <a:rPr lang="en-US" altLang="zh-CN" sz="2400" dirty="0"/>
              <a:t>R</a:t>
            </a:r>
            <a:r>
              <a:rPr lang="zh-CN" altLang="en-US" sz="2400" dirty="0"/>
              <a:t>，可将</a:t>
            </a:r>
            <a:r>
              <a:rPr lang="zh-CN" altLang="en-US" sz="2400" dirty="0">
                <a:sym typeface="Symbol" panose="05050102010706020507" pitchFamily="18" charset="2"/>
              </a:rPr>
              <a:t></a:t>
            </a:r>
            <a:r>
              <a:rPr lang="en-US" altLang="zh-CN" sz="2400" dirty="0"/>
              <a:t>S</a:t>
            </a:r>
            <a:r>
              <a:rPr lang="zh-CN" altLang="en-US" sz="2400" dirty="0"/>
              <a:t>作为附加前提加入到前提集合中。</a:t>
            </a:r>
            <a:endParaRPr lang="zh-CN" altLang="en-US" sz="24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/>
              <a:t>(1)  </a:t>
            </a:r>
            <a:r>
              <a:rPr lang="en-US" altLang="zh-CN" sz="2400" dirty="0">
                <a:sym typeface="Symbol" panose="05050102010706020507" pitchFamily="18" charset="2"/>
              </a:rPr>
              <a:t></a:t>
            </a:r>
            <a:r>
              <a:rPr lang="en-US" altLang="zh-CN" sz="2400" dirty="0"/>
              <a:t>S                                      P(</a:t>
            </a:r>
            <a:r>
              <a:rPr lang="zh-CN" altLang="en-US" sz="2400" dirty="0"/>
              <a:t>附加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/>
              <a:t>(2)  Q</a:t>
            </a:r>
            <a:r>
              <a:rPr lang="en-US" altLang="zh-CN" sz="2400" dirty="0">
                <a:sym typeface="Symbol" panose="05050102010706020507" pitchFamily="18" charset="2"/>
              </a:rPr>
              <a:t></a:t>
            </a:r>
            <a:r>
              <a:rPr lang="en-US" altLang="zh-CN" sz="2400" dirty="0"/>
              <a:t>S                                  P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/>
              <a:t>(3)  </a:t>
            </a:r>
            <a:r>
              <a:rPr lang="en-US" altLang="zh-CN" sz="2400" dirty="0">
                <a:sym typeface="Symbol" panose="05050102010706020507" pitchFamily="18" charset="2"/>
              </a:rPr>
              <a:t></a:t>
            </a:r>
            <a:r>
              <a:rPr lang="en-US" altLang="zh-CN" sz="2400" dirty="0"/>
              <a:t>Q                                     T(1)(2)I</a:t>
            </a:r>
            <a:r>
              <a:rPr lang="zh-CN" altLang="en-US" sz="2400" dirty="0"/>
              <a:t>拒取式</a:t>
            </a:r>
            <a:endParaRPr lang="zh-CN" altLang="en-US" sz="24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/>
              <a:t>(4)  P∨Q                                  P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/>
              <a:t>(5)  P                                        T(3)(4)I</a:t>
            </a:r>
            <a:r>
              <a:rPr lang="zh-CN" altLang="en-US" sz="2400" dirty="0"/>
              <a:t>析取三段论</a:t>
            </a:r>
            <a:endParaRPr lang="zh-CN" altLang="en-US" sz="24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/>
              <a:t>(6)  P</a:t>
            </a:r>
            <a:r>
              <a:rPr lang="en-US" altLang="zh-CN" sz="2400" dirty="0">
                <a:sym typeface="Symbol" panose="05050102010706020507" pitchFamily="18" charset="2"/>
              </a:rPr>
              <a:t></a:t>
            </a:r>
            <a:r>
              <a:rPr lang="en-US" altLang="zh-CN" sz="2400" dirty="0"/>
              <a:t>R                                  P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/>
              <a:t>(7)  R                                        T(5)(6)I</a:t>
            </a:r>
            <a:r>
              <a:rPr lang="zh-CN" altLang="en-US" sz="2400" dirty="0"/>
              <a:t>假言推理</a:t>
            </a:r>
            <a:endParaRPr lang="zh-CN" altLang="en-US" sz="24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/>
              <a:t>(8)  </a:t>
            </a:r>
            <a:r>
              <a:rPr lang="en-US" altLang="zh-CN" sz="2400" b="1" dirty="0">
                <a:solidFill>
                  <a:srgbClr val="C0000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400" b="1" dirty="0">
                <a:solidFill>
                  <a:srgbClr val="C00000"/>
                </a:solidFill>
              </a:rPr>
              <a:t>S </a:t>
            </a:r>
            <a:r>
              <a:rPr lang="en-US" altLang="zh-CN" sz="2400" b="1" dirty="0">
                <a:solidFill>
                  <a:srgbClr val="C0000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solidFill>
                  <a:srgbClr val="C00000"/>
                </a:solidFill>
              </a:rPr>
              <a:t>R                               CP</a:t>
            </a:r>
            <a:r>
              <a:rPr lang="zh-CN" altLang="en-US" sz="2400" b="1" dirty="0">
                <a:solidFill>
                  <a:srgbClr val="C00000"/>
                </a:solidFill>
              </a:rPr>
              <a:t>规则</a:t>
            </a:r>
            <a:endParaRPr lang="zh-CN" altLang="en-US" sz="2400" b="1" dirty="0">
              <a:solidFill>
                <a:srgbClr val="C0000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/>
              <a:t>(9)  </a:t>
            </a:r>
            <a:r>
              <a:rPr lang="en-US" altLang="zh-CN" sz="2400" b="1" dirty="0">
                <a:solidFill>
                  <a:srgbClr val="C00000"/>
                </a:solidFill>
              </a:rPr>
              <a:t>S∨R                                  T(8)E</a:t>
            </a:r>
            <a:r>
              <a:rPr lang="zh-CN" altLang="en-US" sz="2400" b="1" dirty="0">
                <a:solidFill>
                  <a:srgbClr val="C00000"/>
                </a:solidFill>
              </a:rPr>
              <a:t>条件等值式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50182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650875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sz="3800" dirty="0"/>
              <a:t>证明方法比较</a:t>
            </a:r>
            <a:endParaRPr lang="en-US" altLang="zh-CN" sz="3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>
                                            <p:txEl>
                                              <p:charRg st="2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>
                                            <p:txEl>
                                              <p:charRg st="33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>
                                            <p:txEl>
                                              <p:charRg st="63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>
                                            <p:txEl>
                                              <p:charRg st="114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>
                                            <p:txEl>
                                              <p:charRg st="158" end="2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>
                                            <p:txEl>
                                              <p:charRg st="214" end="2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>
                                            <p:txEl>
                                              <p:charRg st="258" end="3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>
                                            <p:txEl>
                                              <p:charRg st="318" end="3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>
                                            <p:txEl>
                                              <p:charRg st="362" end="4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>
                                            <p:txEl>
                                              <p:charRg st="421" end="4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>
                                            <p:txEl>
                                              <p:charRg st="467" end="5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2A5DC75-1708-42B3-9DE6-66C7714DBF0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228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167941" name="Rectangle 2"/>
          <p:cNvSpPr>
            <a:spLocks noGrp="1"/>
          </p:cNvSpPr>
          <p:nvPr>
            <p:ph idx="1"/>
          </p:nvPr>
        </p:nvSpPr>
        <p:spPr>
          <a:xfrm>
            <a:off x="500063" y="908050"/>
            <a:ext cx="8291512" cy="5307013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80000"/>
              </a:lnSpc>
              <a:buNone/>
            </a:pPr>
            <a:r>
              <a:rPr lang="zh-CN" altLang="en-US" sz="2400" dirty="0"/>
              <a:t>证明：</a:t>
            </a:r>
            <a:r>
              <a:rPr lang="en-US" altLang="zh-CN" sz="2400" dirty="0"/>
              <a:t>P∨Q</a:t>
            </a:r>
            <a:r>
              <a:rPr lang="zh-CN" altLang="en-US" sz="2400" dirty="0"/>
              <a:t>，</a:t>
            </a:r>
            <a:r>
              <a:rPr lang="en-US" altLang="zh-CN" sz="2400" dirty="0"/>
              <a:t>P</a:t>
            </a:r>
            <a:r>
              <a:rPr lang="en-US" altLang="zh-CN" sz="2400" dirty="0">
                <a:sym typeface="Symbol" panose="05050102010706020507" pitchFamily="18" charset="2"/>
              </a:rPr>
              <a:t></a:t>
            </a:r>
            <a:r>
              <a:rPr lang="en-US" altLang="zh-CN" sz="2400" dirty="0"/>
              <a:t>R</a:t>
            </a:r>
            <a:r>
              <a:rPr lang="zh-CN" altLang="en-US" sz="2400" dirty="0"/>
              <a:t>，</a:t>
            </a:r>
            <a:r>
              <a:rPr lang="en-US" altLang="zh-CN" sz="2400" dirty="0"/>
              <a:t>Q</a:t>
            </a:r>
            <a:r>
              <a:rPr lang="en-US" altLang="zh-CN" sz="2400" dirty="0">
                <a:sym typeface="Symbol" panose="05050102010706020507" pitchFamily="18" charset="2"/>
              </a:rPr>
              <a:t></a:t>
            </a:r>
            <a:r>
              <a:rPr lang="en-US" altLang="zh-CN" sz="2400" dirty="0"/>
              <a:t>S</a:t>
            </a:r>
            <a:r>
              <a:rPr lang="en-US" altLang="zh-CN" sz="2400" dirty="0">
                <a:sym typeface="Symbol" panose="05050102010706020507" pitchFamily="18" charset="2"/>
              </a:rPr>
              <a:t> </a:t>
            </a:r>
            <a:r>
              <a:rPr lang="en-US" altLang="zh-CN" sz="2400" dirty="0"/>
              <a:t>S∨R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500" dirty="0"/>
              <a:t>证法</a:t>
            </a:r>
            <a:r>
              <a:rPr lang="en-US" altLang="zh-CN" sz="2500" dirty="0"/>
              <a:t>3</a:t>
            </a:r>
            <a:r>
              <a:rPr lang="zh-CN" altLang="en-US" sz="2500" dirty="0"/>
              <a:t>：矛盾法。</a:t>
            </a:r>
            <a:endParaRPr lang="zh-CN" altLang="en-US" sz="250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/>
              <a:t>(1)    </a:t>
            </a:r>
            <a:r>
              <a:rPr lang="en-US" altLang="zh-CN" sz="2400" dirty="0">
                <a:sym typeface="Symbol" panose="05050102010706020507" pitchFamily="18" charset="2"/>
              </a:rPr>
              <a:t></a:t>
            </a:r>
            <a:r>
              <a:rPr lang="en-US" altLang="zh-CN" sz="2400" dirty="0"/>
              <a:t>(S∨R)                                  P(</a:t>
            </a:r>
            <a:r>
              <a:rPr lang="zh-CN" altLang="en-US" sz="2400" dirty="0"/>
              <a:t>附加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/>
              <a:t>(2)    </a:t>
            </a:r>
            <a:r>
              <a:rPr lang="en-US" altLang="zh-CN" sz="2400" dirty="0">
                <a:sym typeface="Symbol" panose="05050102010706020507" pitchFamily="18" charset="2"/>
              </a:rPr>
              <a:t></a:t>
            </a:r>
            <a:r>
              <a:rPr lang="en-US" altLang="zh-CN" sz="2400" dirty="0"/>
              <a:t>S∧</a:t>
            </a:r>
            <a:r>
              <a:rPr lang="en-US" altLang="zh-CN" sz="2400" dirty="0">
                <a:sym typeface="Symbol" panose="05050102010706020507" pitchFamily="18" charset="2"/>
              </a:rPr>
              <a:t></a:t>
            </a:r>
            <a:r>
              <a:rPr lang="en-US" altLang="zh-CN" sz="2400" dirty="0"/>
              <a:t>R                                  T(1)</a:t>
            </a:r>
            <a:r>
              <a:rPr lang="zh-CN" altLang="en-US" sz="2400" dirty="0"/>
              <a:t>德</a:t>
            </a:r>
            <a:r>
              <a:rPr lang="en-US" altLang="zh-CN" sz="2400" dirty="0"/>
              <a:t>·</a:t>
            </a:r>
            <a:r>
              <a:rPr lang="zh-CN" altLang="en-US" sz="2400" dirty="0"/>
              <a:t>摩根律</a:t>
            </a:r>
            <a:endParaRPr lang="zh-CN" altLang="en-US" sz="240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/>
              <a:t>(3)    </a:t>
            </a:r>
            <a:r>
              <a:rPr lang="en-US" altLang="zh-CN" sz="2400" dirty="0">
                <a:sym typeface="Symbol" panose="05050102010706020507" pitchFamily="18" charset="2"/>
              </a:rPr>
              <a:t></a:t>
            </a:r>
            <a:r>
              <a:rPr lang="en-US" altLang="zh-CN" sz="2400" dirty="0"/>
              <a:t>S                                          </a:t>
            </a:r>
            <a:r>
              <a:rPr lang="zh-CN" altLang="en-US" sz="2400" dirty="0"/>
              <a:t> </a:t>
            </a:r>
            <a:r>
              <a:rPr lang="en-US" altLang="zh-CN" sz="2400" dirty="0"/>
              <a:t>T(2)I</a:t>
            </a:r>
            <a:r>
              <a:rPr lang="zh-CN" altLang="en-US" sz="2400" dirty="0"/>
              <a:t>化简</a:t>
            </a:r>
            <a:endParaRPr lang="zh-CN" altLang="en-US" sz="240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/>
              <a:t>(4)    </a:t>
            </a:r>
            <a:r>
              <a:rPr lang="en-US" altLang="zh-CN" sz="2400" dirty="0">
                <a:sym typeface="Symbol" panose="05050102010706020507" pitchFamily="18" charset="2"/>
              </a:rPr>
              <a:t></a:t>
            </a:r>
            <a:r>
              <a:rPr lang="en-US" altLang="zh-CN" sz="2400" dirty="0"/>
              <a:t>R                                         </a:t>
            </a:r>
            <a:r>
              <a:rPr lang="zh-CN" altLang="en-US" sz="2400" dirty="0"/>
              <a:t>  </a:t>
            </a:r>
            <a:r>
              <a:rPr lang="en-US" altLang="zh-CN" sz="2400" dirty="0"/>
              <a:t>T(2)I</a:t>
            </a:r>
            <a:r>
              <a:rPr lang="zh-CN" altLang="en-US" sz="2400" dirty="0"/>
              <a:t>化简</a:t>
            </a:r>
            <a:endParaRPr lang="zh-CN" altLang="en-US" sz="240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/>
              <a:t>(5)    P</a:t>
            </a:r>
            <a:r>
              <a:rPr lang="en-US" altLang="zh-CN" sz="2400" dirty="0">
                <a:sym typeface="Symbol" panose="05050102010706020507" pitchFamily="18" charset="2"/>
              </a:rPr>
              <a:t></a:t>
            </a:r>
            <a:r>
              <a:rPr lang="en-US" altLang="zh-CN" sz="2400" dirty="0"/>
              <a:t>R                                        P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/>
              <a:t>(6)    </a:t>
            </a:r>
            <a:r>
              <a:rPr lang="en-US" altLang="zh-CN" sz="2400" dirty="0">
                <a:sym typeface="Symbol" panose="05050102010706020507" pitchFamily="18" charset="2"/>
              </a:rPr>
              <a:t></a:t>
            </a:r>
            <a:r>
              <a:rPr lang="en-US" altLang="zh-CN" sz="2400" dirty="0"/>
              <a:t>P                                           T(4)(5)I</a:t>
            </a:r>
            <a:r>
              <a:rPr lang="zh-CN" altLang="en-US" sz="2400" dirty="0"/>
              <a:t>拒取式</a:t>
            </a:r>
            <a:endParaRPr lang="zh-CN" altLang="fr-FR" sz="2400" dirty="0"/>
          </a:p>
          <a:p>
            <a:pPr eaLnBrk="1" hangingPunct="1">
              <a:lnSpc>
                <a:spcPct val="80000"/>
              </a:lnSpc>
              <a:buNone/>
            </a:pPr>
            <a:r>
              <a:rPr lang="fr-FR" altLang="zh-CN" sz="2400" dirty="0"/>
              <a:t>(7)    Q</a:t>
            </a:r>
            <a:r>
              <a:rPr lang="en-US" altLang="zh-CN" sz="2400" dirty="0">
                <a:sym typeface="Symbol" panose="05050102010706020507" pitchFamily="18" charset="2"/>
              </a:rPr>
              <a:t></a:t>
            </a:r>
            <a:r>
              <a:rPr lang="fr-FR" altLang="zh-CN" sz="2400" dirty="0"/>
              <a:t>S                                        P</a:t>
            </a:r>
            <a:endParaRPr lang="fr-FR" altLang="zh-CN" sz="2400" dirty="0"/>
          </a:p>
          <a:p>
            <a:pPr eaLnBrk="1" hangingPunct="1">
              <a:lnSpc>
                <a:spcPct val="80000"/>
              </a:lnSpc>
              <a:buNone/>
            </a:pPr>
            <a:r>
              <a:rPr lang="fr-FR" altLang="zh-CN" sz="2400" dirty="0"/>
              <a:t>(8)    </a:t>
            </a:r>
            <a:r>
              <a:rPr lang="en-US" altLang="zh-CN" sz="2400" dirty="0">
                <a:sym typeface="Symbol" panose="05050102010706020507" pitchFamily="18" charset="2"/>
              </a:rPr>
              <a:t></a:t>
            </a:r>
            <a:r>
              <a:rPr lang="fr-FR" altLang="zh-CN" sz="2400" dirty="0"/>
              <a:t>Q                                           T(3)(7)I</a:t>
            </a:r>
            <a:r>
              <a:rPr lang="zh-CN" altLang="fr-FR" sz="2400" dirty="0"/>
              <a:t>拒取式</a:t>
            </a:r>
            <a:endParaRPr lang="zh-CN" altLang="fr-FR" sz="2400" dirty="0"/>
          </a:p>
          <a:p>
            <a:pPr eaLnBrk="1" hangingPunct="1">
              <a:lnSpc>
                <a:spcPct val="80000"/>
              </a:lnSpc>
              <a:buNone/>
            </a:pPr>
            <a:r>
              <a:rPr lang="fr-FR" altLang="zh-CN" sz="2400" dirty="0"/>
              <a:t>(9)    </a:t>
            </a:r>
            <a:r>
              <a:rPr lang="en-US" altLang="zh-CN" sz="2400" dirty="0">
                <a:sym typeface="Symbol" panose="05050102010706020507" pitchFamily="18" charset="2"/>
              </a:rPr>
              <a:t></a:t>
            </a:r>
            <a:r>
              <a:rPr lang="fr-FR" altLang="zh-CN" sz="2400" dirty="0"/>
              <a:t>P∧</a:t>
            </a:r>
            <a:r>
              <a:rPr lang="en-US" altLang="zh-CN" sz="2400" dirty="0">
                <a:sym typeface="Symbol" panose="05050102010706020507" pitchFamily="18" charset="2"/>
              </a:rPr>
              <a:t></a:t>
            </a:r>
            <a:r>
              <a:rPr lang="fr-FR" altLang="zh-CN" sz="2400" dirty="0"/>
              <a:t>Q                                   T(6)(8)</a:t>
            </a:r>
            <a:r>
              <a:rPr lang="en-US" altLang="zh-CN" sz="2400" dirty="0"/>
              <a:t>I</a:t>
            </a:r>
            <a:r>
              <a:rPr lang="zh-CN" altLang="fr-FR" sz="2400" dirty="0"/>
              <a:t>合取</a:t>
            </a:r>
            <a:r>
              <a:rPr lang="zh-CN" altLang="en-US" sz="2400" dirty="0"/>
              <a:t>引入</a:t>
            </a:r>
            <a:endParaRPr lang="zh-CN" altLang="fr-FR" sz="2400" dirty="0"/>
          </a:p>
          <a:p>
            <a:pPr eaLnBrk="1" hangingPunct="1">
              <a:lnSpc>
                <a:spcPct val="80000"/>
              </a:lnSpc>
              <a:buNone/>
            </a:pPr>
            <a:r>
              <a:rPr lang="fr-FR" altLang="zh-CN" sz="2400" dirty="0"/>
              <a:t>(10)  </a:t>
            </a:r>
            <a:r>
              <a:rPr lang="en-US" altLang="zh-CN" sz="2400" dirty="0">
                <a:sym typeface="Symbol" panose="05050102010706020507" pitchFamily="18" charset="2"/>
              </a:rPr>
              <a:t></a:t>
            </a:r>
            <a:r>
              <a:rPr lang="fr-FR" altLang="zh-CN" sz="2400" dirty="0"/>
              <a:t>(P∨Q)                                  T(9) E</a:t>
            </a:r>
            <a:r>
              <a:rPr lang="zh-CN" altLang="fr-FR" sz="2400" dirty="0"/>
              <a:t>德</a:t>
            </a:r>
            <a:r>
              <a:rPr lang="fr-FR" altLang="zh-CN" sz="2400" dirty="0"/>
              <a:t>·</a:t>
            </a:r>
            <a:r>
              <a:rPr lang="zh-CN" altLang="fr-FR" sz="2400" dirty="0"/>
              <a:t>摩根律</a:t>
            </a:r>
            <a:endParaRPr lang="zh-CN" altLang="fr-FR" sz="2400" dirty="0"/>
          </a:p>
          <a:p>
            <a:pPr eaLnBrk="1" hangingPunct="1">
              <a:lnSpc>
                <a:spcPct val="80000"/>
              </a:lnSpc>
              <a:buNone/>
            </a:pPr>
            <a:r>
              <a:rPr lang="fr-FR" altLang="zh-CN" sz="2400" dirty="0"/>
              <a:t>(11)  P∨Q                                       P</a:t>
            </a:r>
            <a:endParaRPr lang="fr-FR" altLang="zh-CN" sz="2400" dirty="0"/>
          </a:p>
          <a:p>
            <a:pPr eaLnBrk="1" hangingPunct="1">
              <a:lnSpc>
                <a:spcPct val="80000"/>
              </a:lnSpc>
              <a:buNone/>
            </a:pPr>
            <a:r>
              <a:rPr lang="fr-FR" altLang="zh-CN" sz="2400" dirty="0"/>
              <a:t>(12) </a:t>
            </a:r>
            <a:r>
              <a:rPr lang="fr-FR" altLang="zh-CN" sz="2400" b="1" dirty="0">
                <a:solidFill>
                  <a:srgbClr val="C00000"/>
                </a:solidFill>
              </a:rPr>
              <a:t> (P∨Q)∧</a:t>
            </a:r>
            <a:r>
              <a:rPr lang="en-US" altLang="zh-CN" sz="2400" b="1" dirty="0">
                <a:solidFill>
                  <a:srgbClr val="C00000"/>
                </a:solidFill>
                <a:sym typeface="Symbol" panose="05050102010706020507" pitchFamily="18" charset="2"/>
              </a:rPr>
              <a:t></a:t>
            </a:r>
            <a:r>
              <a:rPr lang="fr-FR" altLang="zh-CN" sz="2400" b="1" dirty="0">
                <a:solidFill>
                  <a:srgbClr val="C00000"/>
                </a:solidFill>
              </a:rPr>
              <a:t>(P∨Q) (</a:t>
            </a:r>
            <a:r>
              <a:rPr lang="zh-CN" altLang="fr-FR" sz="2400" b="1" dirty="0">
                <a:solidFill>
                  <a:srgbClr val="C00000"/>
                </a:solidFill>
              </a:rPr>
              <a:t>矛盾</a:t>
            </a:r>
            <a:r>
              <a:rPr lang="fr-FR" altLang="zh-CN" sz="2400" b="1" dirty="0">
                <a:solidFill>
                  <a:srgbClr val="C00000"/>
                </a:solidFill>
              </a:rPr>
              <a:t>)         T(10)(11)</a:t>
            </a:r>
            <a:r>
              <a:rPr lang="en-US" altLang="zh-CN" sz="2400" b="1" dirty="0">
                <a:solidFill>
                  <a:srgbClr val="C00000"/>
                </a:solidFill>
              </a:rPr>
              <a:t>I</a:t>
            </a:r>
            <a:r>
              <a:rPr lang="zh-CN" altLang="fr-FR" sz="2400" b="1" dirty="0">
                <a:solidFill>
                  <a:srgbClr val="C00000"/>
                </a:solidFill>
              </a:rPr>
              <a:t>合取</a:t>
            </a:r>
            <a:r>
              <a:rPr lang="zh-CN" altLang="en-US" sz="2400" b="1" dirty="0">
                <a:solidFill>
                  <a:srgbClr val="C00000"/>
                </a:solidFill>
              </a:rPr>
              <a:t>引入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52230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650875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sz="3800" dirty="0"/>
              <a:t>证明方法比较</a:t>
            </a:r>
            <a:endParaRPr lang="en-US" altLang="zh-CN" sz="3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">
                                            <p:txEl>
                                              <p:charRg st="2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">
                                            <p:txEl>
                                              <p:charRg st="29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">
                                            <p:txEl>
                                              <p:charRg st="82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">
                                            <p:txEl>
                                              <p:charRg st="138" end="1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">
                                            <p:txEl>
                                              <p:charRg st="198" end="2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">
                                            <p:txEl>
                                              <p:charRg st="258" end="3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">
                                            <p:txEl>
                                              <p:charRg st="310" end="3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">
                                            <p:txEl>
                                              <p:charRg st="374" end="4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">
                                            <p:txEl>
                                              <p:charRg st="426" end="4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">
                                            <p:txEl>
                                              <p:charRg st="490" end="5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">
                                            <p:txEl>
                                              <p:charRg st="550" end="6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">
                                            <p:txEl>
                                              <p:charRg st="608" end="6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">
                                            <p:txEl>
                                              <p:charRg st="658" end="7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1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59C6F0D-EE56-4FD5-8A59-45D8EAAAED9F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276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54277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650875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b="1" dirty="0"/>
              <a:t>构造用自然语言描述的推理</a:t>
            </a:r>
            <a:endParaRPr lang="zh-CN" altLang="en-US" b="1" dirty="0"/>
          </a:p>
        </p:txBody>
      </p:sp>
      <p:sp>
        <p:nvSpPr>
          <p:cNvPr id="54278" name="Rectangle 3"/>
          <p:cNvSpPr>
            <a:spLocks noGrp="1"/>
          </p:cNvSpPr>
          <p:nvPr>
            <p:ph idx="1"/>
          </p:nvPr>
        </p:nvSpPr>
        <p:spPr>
          <a:xfrm>
            <a:off x="500063" y="1285875"/>
            <a:ext cx="8229600" cy="2044700"/>
          </a:xfrm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zh-CN" altLang="en-US" sz="2400" dirty="0"/>
              <a:t>例：设有下列情况，结论是否有效？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(a)</a:t>
            </a:r>
            <a:r>
              <a:rPr lang="zh-CN" altLang="en-US" sz="2400" dirty="0"/>
              <a:t>或者是天晴，或者是下雨。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(b)</a:t>
            </a:r>
            <a:r>
              <a:rPr lang="zh-CN" altLang="en-US" sz="2400" dirty="0"/>
              <a:t>如果是天晴，我去看电影。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(c)</a:t>
            </a:r>
            <a:r>
              <a:rPr lang="zh-CN" altLang="en-US" sz="2400" dirty="0"/>
              <a:t>如果我去看电影，我就不看书。</a:t>
            </a:r>
            <a:endParaRPr lang="en-US" altLang="zh-CN" sz="2400" dirty="0"/>
          </a:p>
          <a:p>
            <a:pPr eaLnBrk="1" hangingPunct="1">
              <a:buNone/>
            </a:pPr>
            <a:r>
              <a:rPr lang="zh-CN" altLang="en-US" sz="2400" dirty="0"/>
              <a:t>结论：如果我在看书，则天在下雨。</a:t>
            </a:r>
            <a:endParaRPr lang="zh-CN" altLang="en-US" sz="2400" dirty="0"/>
          </a:p>
          <a:p>
            <a:pPr eaLnBrk="1" hangingPunct="1">
              <a:buNone/>
            </a:pPr>
            <a:endParaRPr lang="en-US" altLang="zh-CN" dirty="0"/>
          </a:p>
        </p:txBody>
      </p:sp>
      <p:sp>
        <p:nvSpPr>
          <p:cNvPr id="169991" name="Text Box 4"/>
          <p:cNvSpPr txBox="1"/>
          <p:nvPr/>
        </p:nvSpPr>
        <p:spPr>
          <a:xfrm>
            <a:off x="642938" y="3643313"/>
            <a:ext cx="8208962" cy="19288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/>
              <a:t>解决此类问题的步骤</a:t>
            </a:r>
            <a:r>
              <a:rPr lang="zh-CN" altLang="en-US" sz="2800" dirty="0"/>
              <a:t>：</a:t>
            </a:r>
            <a:endParaRPr lang="zh-CN" altLang="en-US" sz="2800" dirty="0"/>
          </a:p>
          <a:p>
            <a:pPr marL="0" lvl="0" indent="0" eaLnBrk="1" hangingPunct="1">
              <a:spcBef>
                <a:spcPct val="10000"/>
              </a:spcBef>
              <a:buClrTx/>
              <a:buSzTx/>
              <a:buFontTx/>
              <a:buChar char="•"/>
            </a:pPr>
            <a:r>
              <a:rPr lang="zh-CN" altLang="en-US" sz="2800" dirty="0"/>
              <a:t>将命题符号化；</a:t>
            </a:r>
            <a:endParaRPr lang="zh-CN" altLang="en-US" sz="2800" dirty="0"/>
          </a:p>
          <a:p>
            <a:pPr marL="0" lvl="0" indent="0" eaLnBrk="1" hangingPunct="1">
              <a:spcBef>
                <a:spcPct val="10000"/>
              </a:spcBef>
              <a:buClrTx/>
              <a:buSzTx/>
              <a:buFontTx/>
              <a:buChar char="•"/>
            </a:pPr>
            <a:r>
              <a:rPr lang="zh-CN" altLang="en-US" sz="2800" dirty="0"/>
              <a:t>写出前提和结论；</a:t>
            </a:r>
            <a:endParaRPr lang="zh-CN" altLang="en-US" sz="2800" dirty="0"/>
          </a:p>
          <a:p>
            <a:pPr marL="0" lvl="0" indent="0" eaLnBrk="1" hangingPunct="1">
              <a:spcBef>
                <a:spcPct val="10000"/>
              </a:spcBef>
              <a:buClrTx/>
              <a:buSzTx/>
              <a:buFontTx/>
              <a:buChar char="•"/>
            </a:pPr>
            <a:r>
              <a:rPr lang="zh-CN" altLang="en-US" sz="2800" dirty="0"/>
              <a:t>在自然推理系统中给出证明。</a:t>
            </a:r>
            <a:endParaRPr lang="zh-CN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042988" y="3587750"/>
            <a:ext cx="6429375" cy="21605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800" dirty="0"/>
              <a:t>根据题目，原子命题可以符号化为：</a:t>
            </a:r>
            <a:endParaRPr lang="en-US" altLang="zh-CN" sz="2800" dirty="0"/>
          </a:p>
          <a:p>
            <a:pPr marL="0" lvl="0" indent="0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800" dirty="0"/>
              <a:t>设</a:t>
            </a:r>
            <a:r>
              <a:rPr lang="en-US" altLang="zh-CN" sz="2800" dirty="0"/>
              <a:t>M</a:t>
            </a:r>
            <a:r>
              <a:rPr lang="zh-CN" altLang="en-US" sz="2800" dirty="0"/>
              <a:t>：天晴，          </a:t>
            </a:r>
            <a:r>
              <a:rPr lang="en-US" altLang="zh-CN" sz="2800" dirty="0"/>
              <a:t>Q</a:t>
            </a:r>
            <a:r>
              <a:rPr lang="zh-CN" altLang="en-US" sz="2800" dirty="0"/>
              <a:t>：天下雨，</a:t>
            </a:r>
            <a:endParaRPr lang="en-US" altLang="zh-CN" sz="2800" dirty="0"/>
          </a:p>
          <a:p>
            <a:pPr marL="0" lvl="0" indent="0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800" dirty="0"/>
              <a:t>    S:</a:t>
            </a:r>
            <a:r>
              <a:rPr lang="zh-CN" altLang="en-US" sz="2800" dirty="0"/>
              <a:t>我去看电影，  </a:t>
            </a:r>
            <a:r>
              <a:rPr lang="en-US" altLang="zh-CN" sz="2800" dirty="0"/>
              <a:t>R</a:t>
            </a:r>
            <a:r>
              <a:rPr lang="zh-CN" altLang="en-US" sz="2800" dirty="0"/>
              <a:t>：我去看书。</a:t>
            </a:r>
            <a:endParaRPr lang="en-US" altLang="zh-CN" sz="2800" dirty="0"/>
          </a:p>
          <a:p>
            <a:pPr marL="0" lvl="0" indent="0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800" dirty="0"/>
              <a:t>则原题可符号化为：</a:t>
            </a:r>
            <a:endParaRPr lang="en-US" altLang="zh-CN" sz="2800" dirty="0"/>
          </a:p>
          <a:p>
            <a:pPr marL="0" lvl="0" indent="0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800" dirty="0"/>
              <a:t>前提：</a:t>
            </a:r>
            <a:r>
              <a:rPr lang="en-US" altLang="zh-CN" sz="2800" dirty="0"/>
              <a:t> M </a:t>
            </a:r>
            <a:r>
              <a:rPr lang="en-US" altLang="zh-CN" sz="2800" dirty="0">
                <a:sym typeface="Symbol" panose="05050102010706020507" pitchFamily="18" charset="2"/>
              </a:rPr>
              <a:t></a:t>
            </a:r>
            <a:r>
              <a:rPr lang="en-US" altLang="zh-CN" sz="2800" dirty="0"/>
              <a:t>Q</a:t>
            </a:r>
            <a:r>
              <a:rPr lang="zh-CN" altLang="en-US" sz="2800" dirty="0"/>
              <a:t>，</a:t>
            </a:r>
            <a:r>
              <a:rPr lang="en-US" altLang="zh-CN" sz="2800" dirty="0"/>
              <a:t>M</a:t>
            </a:r>
            <a:r>
              <a:rPr lang="en-US" altLang="zh-CN" sz="2800" dirty="0">
                <a:sym typeface="Symbol" panose="05050102010706020507" pitchFamily="18" charset="2"/>
              </a:rPr>
              <a:t></a:t>
            </a:r>
            <a:r>
              <a:rPr lang="en-US" altLang="zh-CN" sz="2800" dirty="0"/>
              <a:t>S</a:t>
            </a:r>
            <a:r>
              <a:rPr lang="zh-CN" altLang="en-US" sz="2800" dirty="0"/>
              <a:t>，</a:t>
            </a:r>
            <a:r>
              <a:rPr lang="en-US" altLang="zh-CN" sz="2800" dirty="0"/>
              <a:t>S</a:t>
            </a:r>
            <a:r>
              <a:rPr lang="en-US" altLang="zh-CN" sz="2800" dirty="0">
                <a:sym typeface="Symbol" panose="05050102010706020507" pitchFamily="18" charset="2"/>
              </a:rPr>
              <a:t></a:t>
            </a:r>
            <a:r>
              <a:rPr lang="en-US" altLang="zh-CN" sz="2800" dirty="0"/>
              <a:t> </a:t>
            </a:r>
            <a:r>
              <a:rPr lang="en-US" altLang="zh-CN" sz="2800" dirty="0">
                <a:sym typeface="Symbol" panose="05050102010706020507" pitchFamily="18" charset="2"/>
              </a:rPr>
              <a:t>R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800" dirty="0">
                <a:sym typeface="Symbol" panose="05050102010706020507" pitchFamily="18" charset="2"/>
              </a:rPr>
              <a:t>结论： </a:t>
            </a:r>
            <a:r>
              <a:rPr lang="en-US" altLang="zh-CN" sz="2800" dirty="0">
                <a:sym typeface="Symbol" panose="05050102010706020507" pitchFamily="18" charset="2"/>
              </a:rPr>
              <a:t>R</a:t>
            </a:r>
            <a:r>
              <a:rPr lang="en-US" altLang="zh-CN" sz="2800" dirty="0"/>
              <a:t>Q </a:t>
            </a:r>
            <a:r>
              <a:rPr lang="zh-CN" altLang="en-US" sz="2800" dirty="0"/>
              <a:t>。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1699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91" grpId="0"/>
      <p:bldP spid="169991" grpId="1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C839705-AF97-4BCD-835D-D7FD55816B6C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300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168965" name="Rectangle 2"/>
          <p:cNvSpPr>
            <a:spLocks noGrp="1"/>
          </p:cNvSpPr>
          <p:nvPr>
            <p:ph idx="1"/>
          </p:nvPr>
        </p:nvSpPr>
        <p:spPr>
          <a:xfrm>
            <a:off x="468313" y="500063"/>
            <a:ext cx="8229600" cy="5500687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80000"/>
              </a:lnSpc>
              <a:buNone/>
            </a:pPr>
            <a:r>
              <a:rPr lang="zh-CN" altLang="en-US" sz="2400" dirty="0"/>
              <a:t>前提：</a:t>
            </a:r>
            <a:r>
              <a:rPr lang="en-US" altLang="zh-CN" sz="2400" dirty="0"/>
              <a:t> M </a:t>
            </a:r>
            <a:r>
              <a:rPr lang="en-US" altLang="zh-CN" sz="2400" dirty="0">
                <a:sym typeface="Symbol" panose="05050102010706020507" pitchFamily="18" charset="2"/>
              </a:rPr>
              <a:t></a:t>
            </a:r>
            <a:r>
              <a:rPr lang="en-US" altLang="zh-CN" sz="2400" dirty="0"/>
              <a:t>Q</a:t>
            </a:r>
            <a:r>
              <a:rPr lang="zh-CN" altLang="en-US" sz="2400" dirty="0"/>
              <a:t>，</a:t>
            </a:r>
            <a:r>
              <a:rPr lang="en-US" altLang="zh-CN" sz="2400" dirty="0"/>
              <a:t>M</a:t>
            </a:r>
            <a:r>
              <a:rPr lang="en-US" altLang="zh-CN" sz="2400" dirty="0">
                <a:sym typeface="Symbol" panose="05050102010706020507" pitchFamily="18" charset="2"/>
              </a:rPr>
              <a:t></a:t>
            </a:r>
            <a:r>
              <a:rPr lang="en-US" altLang="zh-CN" sz="2400" dirty="0"/>
              <a:t>S</a:t>
            </a:r>
            <a:r>
              <a:rPr lang="zh-CN" altLang="en-US" sz="2400" dirty="0"/>
              <a:t>，</a:t>
            </a:r>
            <a:r>
              <a:rPr lang="en-US" altLang="zh-CN" sz="2400" dirty="0"/>
              <a:t>S</a:t>
            </a:r>
            <a:r>
              <a:rPr lang="en-US" altLang="zh-CN" sz="2400" dirty="0">
                <a:sym typeface="Symbol" panose="05050102010706020507" pitchFamily="18" charset="2"/>
              </a:rPr>
              <a:t>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R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400" dirty="0">
                <a:sym typeface="Symbol" panose="05050102010706020507" pitchFamily="18" charset="2"/>
              </a:rPr>
              <a:t>结论：</a:t>
            </a:r>
            <a:r>
              <a:rPr lang="en-US" altLang="zh-CN" sz="2400" dirty="0">
                <a:sym typeface="Symbol" panose="05050102010706020507" pitchFamily="18" charset="2"/>
              </a:rPr>
              <a:t>R</a:t>
            </a:r>
            <a:r>
              <a:rPr lang="en-US" altLang="zh-CN" sz="2400" dirty="0"/>
              <a:t>Q </a:t>
            </a:r>
            <a:r>
              <a:rPr lang="zh-CN" altLang="en-US" sz="2400" dirty="0"/>
              <a:t>。</a:t>
            </a:r>
            <a:endParaRPr lang="zh-CN" altLang="en-US" sz="2400" dirty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400" dirty="0">
                <a:sym typeface="Wingdings" panose="05000000000000000000" pitchFamily="2" charset="2"/>
              </a:rPr>
              <a:t>直接证明法：</a:t>
            </a:r>
            <a:endParaRPr lang="en-US" altLang="zh-CN" sz="2400" dirty="0">
              <a:sym typeface="Wingdings" panose="05000000000000000000" pitchFamily="2" charset="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/>
              <a:t>                    M </a:t>
            </a:r>
            <a:r>
              <a:rPr lang="en-US" altLang="zh-CN" sz="2400" dirty="0">
                <a:sym typeface="Symbol" panose="05050102010706020507" pitchFamily="18" charset="2"/>
              </a:rPr>
              <a:t></a:t>
            </a:r>
            <a:r>
              <a:rPr lang="en-US" altLang="zh-CN" sz="2400" dirty="0"/>
              <a:t>Q</a:t>
            </a:r>
            <a:r>
              <a:rPr lang="zh-CN" altLang="en-US" sz="2400" dirty="0">
                <a:sym typeface="Symbol" panose="05050102010706020507" pitchFamily="18" charset="2"/>
              </a:rPr>
              <a:t></a:t>
            </a:r>
            <a:r>
              <a:rPr lang="en-US" altLang="zh-CN" sz="2400" dirty="0">
                <a:sym typeface="Symbol" panose="05050102010706020507" pitchFamily="18" charset="2"/>
              </a:rPr>
              <a:t> </a:t>
            </a:r>
            <a:r>
              <a:rPr lang="en-US" altLang="zh-CN" sz="2400" baseline="30000" dirty="0">
                <a:sym typeface="Symbol" panose="05050102010706020507" pitchFamily="18" charset="2"/>
              </a:rPr>
              <a:t></a:t>
            </a:r>
            <a:r>
              <a:rPr lang="en-US" altLang="zh-CN" sz="2400" dirty="0"/>
              <a:t> (M</a:t>
            </a:r>
            <a:r>
              <a:rPr lang="en-US" altLang="zh-CN" sz="2400" dirty="0">
                <a:sym typeface="Symbol" panose="05050102010706020507" pitchFamily="18" charset="2"/>
              </a:rPr>
              <a:t>Q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400" dirty="0"/>
              <a:t>证明</a:t>
            </a:r>
            <a:r>
              <a:rPr lang="zh-CN" altLang="en-US" sz="2400" dirty="0">
                <a:sym typeface="Wingdings" panose="05000000000000000000" pitchFamily="2" charset="2"/>
              </a:rPr>
              <a:t> ：</a:t>
            </a:r>
            <a:endParaRPr lang="zh-CN" altLang="en-US" sz="240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/>
              <a:t>(1)</a:t>
            </a:r>
            <a:r>
              <a:rPr lang="en-US" altLang="zh-CN" sz="2400" baseline="30000" dirty="0">
                <a:sym typeface="Symbol" panose="05050102010706020507" pitchFamily="18" charset="2"/>
              </a:rPr>
              <a:t> </a:t>
            </a:r>
            <a:r>
              <a:rPr lang="en-US" altLang="zh-CN" sz="2400" dirty="0"/>
              <a:t> (M</a:t>
            </a:r>
            <a:r>
              <a:rPr lang="en-US" altLang="zh-CN" sz="2400" dirty="0">
                <a:sym typeface="Symbol" panose="05050102010706020507" pitchFamily="18" charset="2"/>
              </a:rPr>
              <a:t>Q</a:t>
            </a:r>
            <a:r>
              <a:rPr lang="en-US" altLang="zh-CN" sz="2400" dirty="0"/>
              <a:t>)                                P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/>
              <a:t>(2) M</a:t>
            </a:r>
            <a:r>
              <a:rPr lang="en-US" altLang="zh-CN" sz="2400" dirty="0">
                <a:sym typeface="Symbol" panose="05050102010706020507" pitchFamily="18" charset="2"/>
              </a:rPr>
              <a:t></a:t>
            </a:r>
            <a:r>
              <a:rPr lang="en-US" altLang="zh-CN" sz="2400" baseline="30000" dirty="0">
                <a:sym typeface="Symbol" panose="05050102010706020507" pitchFamily="18" charset="2"/>
              </a:rPr>
              <a:t> 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Q </a:t>
            </a:r>
            <a:r>
              <a:rPr lang="zh-CN" altLang="en-US" sz="2400" dirty="0">
                <a:sym typeface="Symbol" panose="05050102010706020507" pitchFamily="18" charset="2"/>
              </a:rPr>
              <a:t>                                 </a:t>
            </a:r>
            <a:r>
              <a:rPr lang="en-US" altLang="zh-CN" sz="2400" dirty="0"/>
              <a:t>T(1)E</a:t>
            </a:r>
            <a:r>
              <a:rPr lang="zh-CN" altLang="en-US" sz="2400" dirty="0"/>
              <a:t>双条件等值式</a:t>
            </a:r>
            <a:endParaRPr lang="zh-CN" altLang="en-US" sz="240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/>
              <a:t>(3) (M</a:t>
            </a:r>
            <a:r>
              <a:rPr lang="en-US" altLang="zh-CN" sz="2400" dirty="0">
                <a:sym typeface="Symbol" panose="05050102010706020507" pitchFamily="18" charset="2"/>
              </a:rPr>
              <a:t>  </a:t>
            </a:r>
            <a:r>
              <a:rPr lang="en-US" altLang="zh-CN" sz="2400" baseline="30000" dirty="0">
                <a:sym typeface="Symbol" panose="05050102010706020507" pitchFamily="18" charset="2"/>
              </a:rPr>
              <a:t>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Q</a:t>
            </a:r>
            <a:r>
              <a:rPr lang="en-US" altLang="zh-CN" sz="2400" dirty="0"/>
              <a:t> ) </a:t>
            </a:r>
            <a:r>
              <a:rPr lang="fr-FR" altLang="zh-CN" sz="2400" dirty="0"/>
              <a:t>∧</a:t>
            </a:r>
            <a:r>
              <a:rPr lang="en-US" altLang="zh-CN" sz="2400" dirty="0"/>
              <a:t> (</a:t>
            </a:r>
            <a:r>
              <a:rPr lang="en-US" altLang="zh-CN" sz="2400" baseline="30000" dirty="0">
                <a:sym typeface="Symbol" panose="05050102010706020507" pitchFamily="18" charset="2"/>
              </a:rPr>
              <a:t>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Q </a:t>
            </a:r>
            <a:r>
              <a:rPr lang="en-US" altLang="zh-CN" sz="2400" dirty="0"/>
              <a:t>M</a:t>
            </a:r>
            <a:r>
              <a:rPr lang="en-US" altLang="zh-CN" sz="2400" dirty="0">
                <a:sym typeface="Symbol" panose="05050102010706020507" pitchFamily="18" charset="2"/>
              </a:rPr>
              <a:t> </a:t>
            </a:r>
            <a:r>
              <a:rPr lang="en-US" altLang="zh-CN" sz="2400" dirty="0"/>
              <a:t>) </a:t>
            </a:r>
            <a:r>
              <a:rPr lang="zh-CN" altLang="en-US" sz="2400" dirty="0"/>
              <a:t>     </a:t>
            </a:r>
            <a:r>
              <a:rPr lang="en-US" altLang="zh-CN" sz="2400" dirty="0"/>
              <a:t> T(2)E</a:t>
            </a:r>
            <a:r>
              <a:rPr lang="zh-CN" altLang="en-US" sz="2400" dirty="0"/>
              <a:t>双条件等值式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/>
              <a:t>(4)</a:t>
            </a:r>
            <a:r>
              <a:rPr lang="en-US" altLang="zh-CN" sz="2400" baseline="30000" dirty="0">
                <a:sym typeface="Symbol" panose="05050102010706020507" pitchFamily="18" charset="2"/>
              </a:rPr>
              <a:t> 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Q </a:t>
            </a:r>
            <a:r>
              <a:rPr lang="en-US" altLang="zh-CN" sz="2400" dirty="0"/>
              <a:t>M                                  T(3)I</a:t>
            </a:r>
            <a:r>
              <a:rPr lang="zh-CN" altLang="en-US" sz="2400" dirty="0"/>
              <a:t>化简</a:t>
            </a:r>
            <a:endParaRPr lang="zh-CN" altLang="en-US" sz="240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/>
              <a:t>(5) M</a:t>
            </a:r>
            <a:r>
              <a:rPr lang="en-US" altLang="zh-CN" sz="2400" dirty="0">
                <a:sym typeface="Symbol" panose="05050102010706020507" pitchFamily="18" charset="2"/>
              </a:rPr>
              <a:t></a:t>
            </a:r>
            <a:r>
              <a:rPr lang="en-US" altLang="zh-CN" sz="2400" dirty="0"/>
              <a:t>S </a:t>
            </a:r>
            <a:r>
              <a:rPr lang="zh-CN" altLang="en-US" sz="2400" dirty="0"/>
              <a:t>                                     </a:t>
            </a:r>
            <a:r>
              <a:rPr lang="en-US" altLang="zh-CN" sz="2400" dirty="0"/>
              <a:t>P</a:t>
            </a:r>
            <a:endParaRPr lang="zh-CN" altLang="en-US" sz="240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/>
              <a:t>(6)</a:t>
            </a:r>
            <a:r>
              <a:rPr lang="en-US" altLang="zh-CN" sz="2400" baseline="30000" dirty="0">
                <a:sym typeface="Symbol" panose="05050102010706020507" pitchFamily="18" charset="2"/>
              </a:rPr>
              <a:t> 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Q </a:t>
            </a:r>
            <a:r>
              <a:rPr lang="en-US" altLang="zh-CN" sz="2400" dirty="0"/>
              <a:t> S                                  T(4)(5)I</a:t>
            </a:r>
            <a:r>
              <a:rPr lang="zh-CN" altLang="en-US" sz="2400" dirty="0"/>
              <a:t>假言三段论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/>
              <a:t>(7)S</a:t>
            </a:r>
            <a:r>
              <a:rPr lang="en-US" altLang="zh-CN" sz="2400" dirty="0">
                <a:sym typeface="Symbol" panose="05050102010706020507" pitchFamily="18" charset="2"/>
              </a:rPr>
              <a:t></a:t>
            </a:r>
            <a:r>
              <a:rPr lang="en-US" altLang="zh-CN" sz="2400" baseline="30000" dirty="0">
                <a:sym typeface="Symbol" panose="05050102010706020507" pitchFamily="18" charset="2"/>
              </a:rPr>
              <a:t>  </a:t>
            </a:r>
            <a:r>
              <a:rPr lang="en-US" altLang="zh-CN" sz="2400" dirty="0"/>
              <a:t>R </a:t>
            </a:r>
            <a:r>
              <a:rPr lang="zh-CN" altLang="en-US" sz="2400" dirty="0"/>
              <a:t>                                   </a:t>
            </a:r>
            <a:r>
              <a:rPr lang="en-US" altLang="zh-CN" sz="2400" dirty="0"/>
              <a:t>P</a:t>
            </a:r>
            <a:endParaRPr lang="zh-CN" altLang="en-US" sz="240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/>
              <a:t>(8) </a:t>
            </a:r>
            <a:r>
              <a:rPr lang="en-US" altLang="zh-CN" sz="2400" baseline="30000" dirty="0">
                <a:sym typeface="Symbol" panose="05050102010706020507" pitchFamily="18" charset="2"/>
              </a:rPr>
              <a:t>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Q </a:t>
            </a:r>
            <a:r>
              <a:rPr lang="en-US" altLang="zh-CN" sz="2400" baseline="30000" dirty="0">
                <a:sym typeface="Symbol" panose="05050102010706020507" pitchFamily="18" charset="2"/>
              </a:rPr>
              <a:t>  </a:t>
            </a:r>
            <a:r>
              <a:rPr lang="en-US" altLang="zh-CN" sz="2400" dirty="0"/>
              <a:t>R </a:t>
            </a:r>
            <a:r>
              <a:rPr lang="zh-CN" altLang="en-US" sz="2400" dirty="0"/>
              <a:t>                              </a:t>
            </a:r>
            <a:r>
              <a:rPr lang="en-US" altLang="zh-CN" sz="2400" dirty="0"/>
              <a:t>T(6)(7)I</a:t>
            </a:r>
            <a:r>
              <a:rPr lang="zh-CN" altLang="en-US" sz="2400" dirty="0"/>
              <a:t>假言三段论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/>
              <a:t>(9) R</a:t>
            </a:r>
            <a:r>
              <a:rPr lang="en-US" altLang="zh-CN" sz="2400" dirty="0">
                <a:sym typeface="Symbol" panose="05050102010706020507" pitchFamily="18" charset="2"/>
              </a:rPr>
              <a:t>Q</a:t>
            </a:r>
            <a:r>
              <a:rPr lang="en-US" altLang="zh-CN" sz="2400" dirty="0"/>
              <a:t> </a:t>
            </a:r>
            <a:r>
              <a:rPr lang="zh-CN" altLang="en-US" sz="2400" dirty="0"/>
              <a:t>                                     </a:t>
            </a:r>
            <a:r>
              <a:rPr lang="en-US" altLang="zh-CN" sz="2400" dirty="0"/>
              <a:t>T(8)E</a:t>
            </a:r>
            <a:r>
              <a:rPr lang="zh-CN" altLang="en-US" sz="2400" dirty="0"/>
              <a:t>逆反命题</a:t>
            </a:r>
            <a:endParaRPr lang="zh-CN" altLang="en-US" sz="2400" dirty="0"/>
          </a:p>
          <a:p>
            <a:pPr eaLnBrk="1" hangingPunct="1">
              <a:lnSpc>
                <a:spcPct val="80000"/>
              </a:lnSpc>
              <a:buNone/>
            </a:pP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charRg st="19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charRg st="28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charRg st="35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charRg st="69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charRg st="74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charRg st="119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charRg st="175" end="2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charRg st="220" end="2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charRg st="272" end="3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charRg st="319" end="3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charRg st="378" end="4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charRg st="425" end="4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charRg st="483" end="5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85750"/>
            <a:ext cx="8229600" cy="58451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【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例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】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如果马会飞或羊吃草，母鸡就会是飞鸟。如果母鸡是飞鸟，那么烤熟的鸭子还会跑。烤熟的鸭子不会跑，所以羊不吃草。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解：设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：马会飞。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：羊吃草。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：母鸡是飞鸟。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：烤熟的鸭子会跑。则题目可符号化为：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前提：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(P∨Q)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R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，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RS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，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S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。结论：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Q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证明：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(1) S                            P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(2) RS                        P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(3) R                           T(1)(2)I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拒取式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(4)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(P∨Q)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R               P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(5)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(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P∨Q)                  T(3)(4)I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拒取式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(6) 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fr-FR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∧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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                  T(5)E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德摩根律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(7)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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                           T(6)I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化简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42E7AE4-DA24-4215-BFA4-DBA4D15714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349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57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charRg st="57" end="10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00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charRg st="100" end="1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24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charRg st="124" end="1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28" end="1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charRg st="128" end="1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64" end="1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charRg st="164" end="1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97" end="2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charRg st="197" end="2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42" end="2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charRg st="242" end="2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70" end="3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charRg st="270" end="3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10" end="3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charRg st="310" end="3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47" end="3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charRg st="347" end="3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333375"/>
            <a:ext cx="8229600" cy="5434013"/>
          </a:xfrm>
          <a:ln/>
        </p:spPr>
        <p:txBody>
          <a:bodyPr vert="horz" wrap="square" lIns="91440" tIns="45720" rIns="91440" bIns="45720" anchor="t"/>
          <a:p>
            <a:pPr>
              <a:buNone/>
            </a:pPr>
            <a:r>
              <a:rPr lang="zh-CN" altLang="zh-CN" sz="2400" dirty="0"/>
              <a:t>【</a:t>
            </a:r>
            <a:r>
              <a:rPr lang="zh-CN" altLang="en-US" sz="2400" dirty="0"/>
              <a:t>例</a:t>
            </a:r>
            <a:r>
              <a:rPr lang="zh-CN" altLang="zh-CN" sz="2400" dirty="0"/>
              <a:t>】把以下语句符号化，并推理证明。 </a:t>
            </a:r>
            <a:r>
              <a:rPr lang="en-US" altLang="zh-CN" sz="2400" dirty="0"/>
              <a:t>(13</a:t>
            </a:r>
            <a:r>
              <a:rPr lang="zh-CN" altLang="zh-CN" sz="2400" dirty="0"/>
              <a:t>分</a:t>
            </a:r>
            <a:r>
              <a:rPr lang="en-US" altLang="zh-CN" sz="2400" dirty="0"/>
              <a:t>) </a:t>
            </a:r>
            <a:r>
              <a:rPr lang="zh-CN" altLang="zh-CN" sz="2400" b="1" dirty="0">
                <a:solidFill>
                  <a:srgbClr val="FF0000"/>
                </a:solidFill>
              </a:rPr>
              <a:t>如果符号化前提、结论部分错，扣全分。</a:t>
            </a:r>
            <a:endParaRPr lang="zh-CN" altLang="zh-CN" sz="2400" b="1" dirty="0">
              <a:solidFill>
                <a:srgbClr val="FF0000"/>
              </a:solidFill>
            </a:endParaRPr>
          </a:p>
          <a:p>
            <a:r>
              <a:rPr lang="zh-CN" altLang="zh-CN" sz="2400" dirty="0"/>
              <a:t>如果甲得冠军，则乙或丙将得到亚军。如果乙得亚军，则甲不能得冠军。如果丁得亚军，丙不能得亚军。事实是甲已得到冠军，可知丁不能得亚军。</a:t>
            </a:r>
            <a:endParaRPr lang="en-US" altLang="zh-CN" sz="2400" dirty="0"/>
          </a:p>
          <a:p>
            <a:r>
              <a:rPr lang="zh-CN" altLang="en-US" sz="2400" dirty="0"/>
              <a:t>请同学们自己做一下。</a:t>
            </a:r>
            <a:endParaRPr lang="zh-CN" altLang="zh-CN" sz="2400" dirty="0"/>
          </a:p>
          <a:p>
            <a:pPr>
              <a:buNone/>
            </a:pPr>
            <a:r>
              <a:rPr lang="zh-CN" altLang="en-US" sz="2400" dirty="0"/>
              <a:t>解：</a:t>
            </a:r>
            <a:r>
              <a:rPr lang="zh-CN" altLang="zh-CN" sz="2400" dirty="0"/>
              <a:t>符号化为：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P</a:t>
            </a:r>
            <a:r>
              <a:rPr lang="zh-CN" altLang="zh-CN" sz="2400" dirty="0"/>
              <a:t>：甲得冠军。</a:t>
            </a:r>
            <a:r>
              <a:rPr lang="en-US" altLang="zh-CN" sz="2400" dirty="0"/>
              <a:t>Q</a:t>
            </a:r>
            <a:r>
              <a:rPr lang="zh-CN" altLang="zh-CN" sz="2400" dirty="0"/>
              <a:t>：乙得亚军。</a:t>
            </a:r>
            <a:r>
              <a:rPr lang="en-US" altLang="zh-CN" sz="2400" dirty="0"/>
              <a:t>R</a:t>
            </a:r>
            <a:r>
              <a:rPr lang="zh-CN" altLang="zh-CN" sz="2400" dirty="0"/>
              <a:t>：丙得亚军</a:t>
            </a:r>
            <a:r>
              <a:rPr lang="zh-CN" altLang="en-US" sz="2400" dirty="0"/>
              <a:t>。</a:t>
            </a:r>
            <a:r>
              <a:rPr lang="en-US" altLang="zh-CN" sz="2400" dirty="0"/>
              <a:t>S</a:t>
            </a:r>
            <a:r>
              <a:rPr lang="zh-CN" altLang="zh-CN" sz="2400" dirty="0"/>
              <a:t>：丁得亚军。</a:t>
            </a:r>
            <a:r>
              <a:rPr lang="zh-CN" altLang="zh-CN" sz="2400" b="1" dirty="0">
                <a:solidFill>
                  <a:srgbClr val="FF0000"/>
                </a:solidFill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</a:rPr>
              <a:t>2</a:t>
            </a:r>
            <a:r>
              <a:rPr lang="zh-CN" altLang="zh-CN" sz="2400" b="1" dirty="0">
                <a:solidFill>
                  <a:srgbClr val="FF0000"/>
                </a:solidFill>
              </a:rPr>
              <a:t>分）</a:t>
            </a:r>
            <a:endParaRPr lang="zh-CN" altLang="zh-CN" sz="2400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zh-CN" altLang="zh-CN" sz="2400" dirty="0"/>
              <a:t>则原题可符号化为：</a:t>
            </a:r>
            <a:r>
              <a:rPr lang="en-US" altLang="zh-CN" sz="2400" dirty="0"/>
              <a:t> </a:t>
            </a:r>
            <a:endParaRPr lang="zh-CN" altLang="zh-CN" sz="2400" dirty="0"/>
          </a:p>
          <a:p>
            <a:r>
              <a:rPr lang="zh-CN" altLang="zh-CN" sz="2400" dirty="0"/>
              <a:t>前提： </a:t>
            </a:r>
            <a:r>
              <a:rPr lang="en-US" altLang="zh-CN" sz="2400" dirty="0"/>
              <a:t>P</a:t>
            </a:r>
            <a:r>
              <a:rPr lang="en-US" altLang="zh-CN" sz="2400" dirty="0">
                <a:sym typeface="Symbol" panose="05050102010706020507" pitchFamily="18" charset="2"/>
              </a:rPr>
              <a:t></a:t>
            </a:r>
            <a:r>
              <a:rPr lang="en-US" altLang="zh-CN" sz="2400" dirty="0"/>
              <a:t> (Q</a:t>
            </a:r>
            <a:r>
              <a:rPr lang="en-US" altLang="zh-CN" sz="2400" dirty="0">
                <a:sym typeface="Symbol" panose="05050102010706020507" pitchFamily="18" charset="2"/>
              </a:rPr>
              <a:t></a:t>
            </a:r>
            <a:r>
              <a:rPr lang="en-US" altLang="zh-CN" sz="2400" dirty="0"/>
              <a:t>R),  Q</a:t>
            </a:r>
            <a:r>
              <a:rPr lang="en-US" altLang="zh-CN" sz="2400" dirty="0">
                <a:sym typeface="Symbol" panose="05050102010706020507" pitchFamily="18" charset="2"/>
              </a:rPr>
              <a:t></a:t>
            </a:r>
            <a:r>
              <a:rPr lang="en-US" altLang="zh-CN" sz="2400" dirty="0"/>
              <a:t>P,  S</a:t>
            </a:r>
            <a:r>
              <a:rPr lang="en-US" altLang="zh-CN" sz="2400" dirty="0">
                <a:sym typeface="Symbol" panose="05050102010706020507" pitchFamily="18" charset="2"/>
              </a:rPr>
              <a:t></a:t>
            </a:r>
            <a:r>
              <a:rPr lang="en-US" altLang="zh-CN" sz="2400" dirty="0"/>
              <a:t>R</a:t>
            </a:r>
            <a:r>
              <a:rPr lang="zh-CN" altLang="zh-CN" sz="2400" b="1" dirty="0">
                <a:solidFill>
                  <a:srgbClr val="FF0000"/>
                </a:solidFill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</a:rPr>
              <a:t>3</a:t>
            </a:r>
            <a:r>
              <a:rPr lang="zh-CN" altLang="zh-CN" sz="2400" b="1" dirty="0">
                <a:solidFill>
                  <a:srgbClr val="FF0000"/>
                </a:solidFill>
              </a:rPr>
              <a:t>分）</a:t>
            </a:r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endParaRPr lang="zh-CN" altLang="zh-CN" sz="2400" b="1" dirty="0">
              <a:solidFill>
                <a:srgbClr val="FF0000"/>
              </a:solidFill>
            </a:endParaRPr>
          </a:p>
          <a:p>
            <a:r>
              <a:rPr lang="zh-CN" altLang="zh-CN" sz="2400" dirty="0"/>
              <a:t>结论：</a:t>
            </a:r>
            <a:r>
              <a:rPr lang="en-US" altLang="zh-CN" sz="2400" dirty="0"/>
              <a:t> P</a:t>
            </a:r>
            <a:r>
              <a:rPr lang="en-US" altLang="zh-CN" sz="2400" dirty="0">
                <a:sym typeface="Symbol" panose="05050102010706020507" pitchFamily="18" charset="2"/>
              </a:rPr>
              <a:t></a:t>
            </a:r>
            <a:r>
              <a:rPr lang="en-US" altLang="zh-CN" sz="2400" dirty="0"/>
              <a:t> S</a:t>
            </a:r>
            <a:r>
              <a:rPr lang="zh-CN" altLang="zh-CN" sz="2400" b="1" dirty="0">
                <a:solidFill>
                  <a:srgbClr val="FF0000"/>
                </a:solidFill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</a:rPr>
              <a:t>1</a:t>
            </a:r>
            <a:r>
              <a:rPr lang="zh-CN" altLang="zh-CN" sz="2400" b="1" dirty="0">
                <a:solidFill>
                  <a:srgbClr val="FF0000"/>
                </a:solidFill>
              </a:rPr>
              <a:t>分）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zh-CN" altLang="zh-CN" sz="2400" dirty="0"/>
              <a:t>证明：过程</a:t>
            </a:r>
            <a:r>
              <a:rPr lang="zh-CN" altLang="en-US" sz="2400" b="1" dirty="0">
                <a:solidFill>
                  <a:srgbClr val="FF0000"/>
                </a:solidFill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</a:rPr>
              <a:t>7</a:t>
            </a:r>
            <a:r>
              <a:rPr lang="zh-CN" altLang="zh-CN" sz="2400" b="1" dirty="0">
                <a:solidFill>
                  <a:srgbClr val="FF0000"/>
                </a:solidFill>
              </a:rPr>
              <a:t>分</a:t>
            </a:r>
            <a:r>
              <a:rPr lang="zh-CN" altLang="en-US" sz="2400" b="1" dirty="0">
                <a:solidFill>
                  <a:srgbClr val="FF0000"/>
                </a:solidFill>
              </a:rPr>
              <a:t>）</a:t>
            </a:r>
            <a:endParaRPr lang="zh-CN" altLang="zh-CN" sz="2400" b="1" dirty="0">
              <a:solidFill>
                <a:srgbClr val="FF0000"/>
              </a:solidFill>
            </a:endParaRPr>
          </a:p>
          <a:p>
            <a:endParaRPr lang="zh-CN" altLang="zh-CN" sz="2400" dirty="0"/>
          </a:p>
          <a:p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21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charRg st="121" end="1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29" end="1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charRg st="129" end="1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62" end="1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charRg st="162" end="1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73" end="2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charRg st="173" end="20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05" end="2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charRg st="205" end="2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19" end="2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charRg st="219" end="2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DCB2EA6-1534-455F-A865-DA8617EFEE0F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0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9221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93750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sz="4400" b="1" dirty="0"/>
              <a:t>推理理论</a:t>
            </a:r>
            <a:endParaRPr lang="zh-CN" altLang="zh-CN" dirty="0"/>
          </a:p>
        </p:txBody>
      </p:sp>
      <p:sp>
        <p:nvSpPr>
          <p:cNvPr id="9222" name="Rectangle 3"/>
          <p:cNvSpPr>
            <a:spLocks noGrp="1"/>
          </p:cNvSpPr>
          <p:nvPr>
            <p:ph idx="1"/>
          </p:nvPr>
        </p:nvSpPr>
        <p:spPr>
          <a:xfrm>
            <a:off x="142875" y="1500188"/>
            <a:ext cx="8786813" cy="4530725"/>
          </a:xfrm>
          <a:ln/>
        </p:spPr>
        <p:txBody>
          <a:bodyPr vert="horz" wrap="square" lIns="91440" tIns="45720" rIns="91440" bIns="45720" anchor="t"/>
          <a:p>
            <a:pPr marL="571500" indent="-571500" eaLnBrk="1" hangingPunct="1">
              <a:buNone/>
            </a:pPr>
            <a:r>
              <a:rPr lang="en-US" altLang="zh-CN" sz="3400" dirty="0"/>
              <a:t>    </a:t>
            </a:r>
            <a:r>
              <a:rPr lang="zh-CN" altLang="en-US" sz="2800" dirty="0"/>
              <a:t>定义： 称命题公式</a:t>
            </a:r>
            <a:r>
              <a:rPr lang="en-US" altLang="zh-CN" sz="2800" dirty="0"/>
              <a:t>(A</a:t>
            </a:r>
            <a:r>
              <a:rPr lang="en-US" altLang="zh-CN" sz="2000" dirty="0"/>
              <a:t>1</a:t>
            </a:r>
            <a:r>
              <a:rPr lang="en-US" altLang="zh-CN" sz="2800" dirty="0">
                <a:sym typeface="Symbol" panose="05050102010706020507" pitchFamily="18" charset="2"/>
              </a:rPr>
              <a:t></a:t>
            </a:r>
            <a:r>
              <a:rPr lang="en-US" altLang="zh-CN" sz="2800" dirty="0"/>
              <a:t>A</a:t>
            </a:r>
            <a:r>
              <a:rPr lang="en-US" altLang="zh-CN" sz="2000" dirty="0"/>
              <a:t>2</a:t>
            </a:r>
            <a:r>
              <a:rPr lang="en-US" altLang="zh-CN" sz="2800" dirty="0">
                <a:sym typeface="Symbol" panose="05050102010706020507" pitchFamily="18" charset="2"/>
              </a:rPr>
              <a:t></a:t>
            </a:r>
            <a:r>
              <a:rPr lang="en-US" altLang="zh-CN" sz="2800" dirty="0"/>
              <a:t>…</a:t>
            </a:r>
            <a:r>
              <a:rPr lang="en-US" altLang="zh-CN" sz="2800" dirty="0">
                <a:sym typeface="Symbol" panose="05050102010706020507" pitchFamily="18" charset="2"/>
              </a:rPr>
              <a:t></a:t>
            </a:r>
            <a:r>
              <a:rPr lang="en-US" altLang="zh-CN" sz="2800" dirty="0"/>
              <a:t>A</a:t>
            </a:r>
            <a:r>
              <a:rPr lang="en-US" altLang="zh-CN" sz="2000" dirty="0"/>
              <a:t>n</a:t>
            </a:r>
            <a:r>
              <a:rPr lang="en-US" altLang="zh-CN" sz="2800" dirty="0"/>
              <a:t>)</a:t>
            </a:r>
            <a:r>
              <a:rPr lang="en-US" altLang="zh-CN" sz="2800" dirty="0">
                <a:sym typeface="Symbol" panose="05050102010706020507" pitchFamily="18" charset="2"/>
              </a:rPr>
              <a:t></a:t>
            </a:r>
            <a:r>
              <a:rPr lang="en-US" altLang="zh-CN" sz="2800" dirty="0"/>
              <a:t>C</a:t>
            </a:r>
            <a:r>
              <a:rPr lang="zh-CN" altLang="en-US" sz="2800" dirty="0"/>
              <a:t>为推理的形式结构，</a:t>
            </a:r>
            <a:r>
              <a:rPr lang="en-US" altLang="zh-CN" sz="2800" dirty="0"/>
              <a:t>A</a:t>
            </a:r>
            <a:r>
              <a:rPr lang="en-US" altLang="zh-CN" sz="2000" dirty="0"/>
              <a:t>1</a:t>
            </a:r>
            <a:r>
              <a:rPr lang="zh-CN" altLang="en-US" sz="2800" dirty="0"/>
              <a:t>，</a:t>
            </a:r>
            <a:r>
              <a:rPr lang="en-US" altLang="zh-CN" sz="2800" dirty="0"/>
              <a:t>A</a:t>
            </a:r>
            <a:r>
              <a:rPr lang="en-US" altLang="zh-CN" sz="2000" dirty="0"/>
              <a:t>2</a:t>
            </a:r>
            <a:r>
              <a:rPr lang="zh-CN" altLang="en-US" sz="2800" dirty="0"/>
              <a:t>，</a:t>
            </a:r>
            <a:r>
              <a:rPr lang="en-US" altLang="zh-CN" sz="2800" dirty="0"/>
              <a:t>…</a:t>
            </a:r>
            <a:r>
              <a:rPr lang="zh-CN" altLang="en-US" sz="2800" dirty="0"/>
              <a:t>，</a:t>
            </a:r>
            <a:r>
              <a:rPr lang="en-US" altLang="zh-CN" sz="2800" dirty="0"/>
              <a:t>A</a:t>
            </a:r>
            <a:r>
              <a:rPr lang="en-US" altLang="zh-CN" sz="2000" dirty="0"/>
              <a:t>n</a:t>
            </a:r>
            <a:r>
              <a:rPr lang="zh-CN" altLang="en-US" sz="2800" dirty="0"/>
              <a:t>为推理的</a:t>
            </a:r>
            <a:r>
              <a:rPr lang="zh-CN" altLang="en-US" sz="2800" b="1" dirty="0">
                <a:solidFill>
                  <a:srgbClr val="FF0000"/>
                </a:solidFill>
              </a:rPr>
              <a:t>前提</a:t>
            </a:r>
            <a:r>
              <a:rPr lang="zh-CN" altLang="en-US" sz="2800" dirty="0"/>
              <a:t>，Ｃ为推理的</a:t>
            </a:r>
            <a:r>
              <a:rPr lang="zh-CN" altLang="en-US" sz="2800" b="1" dirty="0">
                <a:solidFill>
                  <a:srgbClr val="FF0000"/>
                </a:solidFill>
              </a:rPr>
              <a:t>结论</a:t>
            </a:r>
            <a:r>
              <a:rPr lang="zh-CN" altLang="en-US" sz="2800" dirty="0"/>
              <a:t>。若</a:t>
            </a:r>
            <a:r>
              <a:rPr lang="en-US" altLang="zh-CN" sz="2800" dirty="0"/>
              <a:t>(A</a:t>
            </a:r>
            <a:r>
              <a:rPr lang="en-US" altLang="zh-CN" sz="2000" dirty="0"/>
              <a:t>1</a:t>
            </a:r>
            <a:r>
              <a:rPr lang="en-US" altLang="zh-CN" sz="2800" dirty="0">
                <a:sym typeface="Symbol" panose="05050102010706020507" pitchFamily="18" charset="2"/>
              </a:rPr>
              <a:t></a:t>
            </a:r>
            <a:r>
              <a:rPr lang="en-US" altLang="zh-CN" sz="2800" dirty="0"/>
              <a:t>A</a:t>
            </a:r>
            <a:r>
              <a:rPr lang="en-US" altLang="zh-CN" sz="2000" dirty="0"/>
              <a:t>2</a:t>
            </a:r>
            <a:r>
              <a:rPr lang="en-US" altLang="zh-CN" sz="2800" dirty="0">
                <a:sym typeface="Symbol" panose="05050102010706020507" pitchFamily="18" charset="2"/>
              </a:rPr>
              <a:t></a:t>
            </a:r>
            <a:r>
              <a:rPr lang="en-US" altLang="zh-CN" sz="2800" dirty="0"/>
              <a:t>…</a:t>
            </a:r>
            <a:r>
              <a:rPr lang="en-US" altLang="zh-CN" sz="2800" dirty="0">
                <a:sym typeface="Symbol" panose="05050102010706020507" pitchFamily="18" charset="2"/>
              </a:rPr>
              <a:t></a:t>
            </a:r>
            <a:r>
              <a:rPr lang="en-US" altLang="zh-CN" sz="2800" dirty="0"/>
              <a:t>A</a:t>
            </a:r>
            <a:r>
              <a:rPr lang="en-US" altLang="zh-CN" sz="2000" dirty="0"/>
              <a:t>n</a:t>
            </a:r>
            <a:r>
              <a:rPr lang="en-US" altLang="zh-CN" sz="2800" dirty="0"/>
              <a:t>)</a:t>
            </a:r>
            <a:r>
              <a:rPr lang="en-US" altLang="zh-CN" sz="2800" dirty="0">
                <a:sym typeface="Symbol" panose="05050102010706020507" pitchFamily="18" charset="2"/>
              </a:rPr>
              <a:t></a:t>
            </a:r>
            <a:r>
              <a:rPr lang="en-US" altLang="zh-CN" sz="2800" dirty="0"/>
              <a:t>C</a:t>
            </a:r>
            <a:r>
              <a:rPr lang="zh-CN" altLang="en-US" sz="2800" dirty="0"/>
              <a:t>为重言式，则称从前提</a:t>
            </a:r>
            <a:r>
              <a:rPr lang="en-US" altLang="zh-CN" sz="2800" dirty="0"/>
              <a:t>A</a:t>
            </a:r>
            <a:r>
              <a:rPr lang="en-US" altLang="zh-CN" sz="2000" dirty="0"/>
              <a:t>1</a:t>
            </a:r>
            <a:r>
              <a:rPr lang="zh-CN" altLang="en-US" sz="2800" dirty="0"/>
              <a:t>，</a:t>
            </a:r>
            <a:r>
              <a:rPr lang="en-US" altLang="zh-CN" sz="2800" dirty="0"/>
              <a:t>A</a:t>
            </a:r>
            <a:r>
              <a:rPr lang="en-US" altLang="zh-CN" sz="2000" dirty="0"/>
              <a:t>2</a:t>
            </a:r>
            <a:r>
              <a:rPr lang="zh-CN" altLang="en-US" sz="2800" dirty="0"/>
              <a:t>，</a:t>
            </a:r>
            <a:r>
              <a:rPr lang="en-US" altLang="zh-CN" sz="2800" dirty="0"/>
              <a:t>…</a:t>
            </a:r>
            <a:r>
              <a:rPr lang="zh-CN" altLang="en-US" sz="2800" dirty="0"/>
              <a:t>，</a:t>
            </a:r>
            <a:r>
              <a:rPr lang="en-US" altLang="zh-CN" sz="2800" dirty="0"/>
              <a:t>A</a:t>
            </a:r>
            <a:r>
              <a:rPr lang="en-US" altLang="zh-CN" sz="2000" dirty="0"/>
              <a:t>n</a:t>
            </a:r>
            <a:r>
              <a:rPr lang="zh-CN" altLang="en-US" sz="2800" dirty="0"/>
              <a:t>推出结论Ｃ的推理正确，</a:t>
            </a:r>
            <a:endParaRPr lang="zh-CN" altLang="en-US" sz="2800" dirty="0"/>
          </a:p>
          <a:p>
            <a:pPr marL="571500" indent="-571500" eaLnBrk="1" hangingPunct="1">
              <a:buNone/>
            </a:pPr>
            <a:r>
              <a:rPr lang="zh-CN" altLang="en-US" sz="2800" dirty="0"/>
              <a:t>　记作</a:t>
            </a:r>
            <a:r>
              <a:rPr lang="zh-CN" altLang="en-US" sz="2800" b="1" dirty="0"/>
              <a:t>： 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A</a:t>
            </a:r>
            <a:r>
              <a:rPr lang="en-US" altLang="zh-CN" sz="2000" b="1" dirty="0"/>
              <a:t>1</a:t>
            </a:r>
            <a:r>
              <a:rPr lang="en-US" altLang="zh-CN" sz="2800" b="1" dirty="0"/>
              <a:t>∧</a:t>
            </a:r>
            <a:r>
              <a:rPr lang="en-US" altLang="zh-CN" sz="2800" b="1" i="1" dirty="0"/>
              <a:t>A</a:t>
            </a:r>
            <a:r>
              <a:rPr lang="en-US" altLang="zh-CN" sz="2000" b="1" dirty="0"/>
              <a:t>2</a:t>
            </a:r>
            <a:r>
              <a:rPr lang="en-US" altLang="zh-CN" sz="2800" b="1" dirty="0"/>
              <a:t>∧…∧</a:t>
            </a:r>
            <a:r>
              <a:rPr lang="en-US" altLang="zh-CN" sz="2800" b="1" i="1" dirty="0"/>
              <a:t>A</a:t>
            </a:r>
            <a:r>
              <a:rPr lang="en-US" altLang="zh-CN" sz="2000" b="1" i="1" dirty="0"/>
              <a:t>n</a:t>
            </a:r>
            <a:r>
              <a:rPr lang="en-US" altLang="zh-CN" sz="2800" b="1" dirty="0"/>
              <a:t>) </a:t>
            </a:r>
            <a:r>
              <a:rPr lang="en-US" altLang="zh-CN" sz="2800" b="1" dirty="0">
                <a:sym typeface="Symbol" panose="05050102010706020507" pitchFamily="18" charset="2"/>
              </a:rPr>
              <a:t></a:t>
            </a:r>
            <a:r>
              <a:rPr lang="en-US" altLang="zh-CN" sz="2800" b="1" dirty="0"/>
              <a:t> </a:t>
            </a:r>
            <a:r>
              <a:rPr lang="zh-CN" altLang="en-US" sz="2800" b="1" i="1" dirty="0"/>
              <a:t>Ｃ</a:t>
            </a:r>
            <a:endParaRPr lang="zh-CN" altLang="en-US" sz="2800" b="1" dirty="0"/>
          </a:p>
          <a:p>
            <a:pPr marL="571500" indent="-571500" eaLnBrk="1" hangingPunct="1">
              <a:buNone/>
            </a:pPr>
            <a:r>
              <a:rPr lang="zh-CN" altLang="en-US" sz="2800" dirty="0"/>
              <a:t>　 Ｃ是</a:t>
            </a:r>
            <a:r>
              <a:rPr lang="en-US" altLang="zh-CN" sz="2800" dirty="0"/>
              <a:t>A</a:t>
            </a:r>
            <a:r>
              <a:rPr lang="en-US" altLang="zh-CN" sz="2000" dirty="0"/>
              <a:t>1</a:t>
            </a:r>
            <a:r>
              <a:rPr lang="zh-CN" altLang="en-US" sz="2800" dirty="0"/>
              <a:t>，</a:t>
            </a:r>
            <a:r>
              <a:rPr lang="en-US" altLang="zh-CN" sz="2800" dirty="0"/>
              <a:t>A</a:t>
            </a:r>
            <a:r>
              <a:rPr lang="en-US" altLang="zh-CN" sz="2000" dirty="0"/>
              <a:t>2</a:t>
            </a:r>
            <a:r>
              <a:rPr lang="zh-CN" altLang="en-US" sz="2800" dirty="0"/>
              <a:t>，</a:t>
            </a:r>
            <a:r>
              <a:rPr lang="en-US" altLang="zh-CN" sz="2800" dirty="0"/>
              <a:t>…</a:t>
            </a:r>
            <a:r>
              <a:rPr lang="zh-CN" altLang="en-US" sz="2800" dirty="0"/>
              <a:t>，</a:t>
            </a:r>
            <a:r>
              <a:rPr lang="en-US" altLang="zh-CN" sz="2800" dirty="0"/>
              <a:t>A</a:t>
            </a:r>
            <a:r>
              <a:rPr lang="en-US" altLang="zh-CN" sz="2000" dirty="0"/>
              <a:t>n</a:t>
            </a:r>
            <a:r>
              <a:rPr lang="zh-CN" altLang="en-US" sz="2800" dirty="0"/>
              <a:t>的</a:t>
            </a:r>
            <a:r>
              <a:rPr lang="zh-CN" altLang="en-US" sz="2800" b="1" dirty="0">
                <a:solidFill>
                  <a:srgbClr val="FF0000"/>
                </a:solidFill>
              </a:rPr>
              <a:t>逻辑结论或有效的结论</a:t>
            </a:r>
            <a:r>
              <a:rPr lang="zh-CN" altLang="en-US" sz="2800" dirty="0"/>
              <a:t>。否则称推理不正确。 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95288" y="260350"/>
          <a:ext cx="8229600" cy="5732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472439">
                <a:tc>
                  <a:txBody>
                    <a:bodyPr/>
                    <a:lstStyle/>
                    <a:p>
                      <a:pPr algn="ctr">
                        <a:lnSpc>
                          <a:spcPct val="15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编号</a:t>
                      </a:r>
                      <a:endParaRPr lang="zh-CN" sz="20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公式</a:t>
                      </a:r>
                      <a:endParaRPr lang="zh-CN" sz="20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规则</a:t>
                      </a:r>
                      <a:r>
                        <a:rPr lang="en-US" sz="20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(P/T</a:t>
                      </a:r>
                      <a:r>
                        <a:rPr lang="en-US" sz="2000" kern="100" dirty="0" smtClean="0">
                          <a:latin typeface="Times New Roman" panose="02020603050405020304"/>
                          <a:ea typeface="宋体" panose="02010600030101010101" pitchFamily="2" charset="-122"/>
                        </a:rPr>
                        <a:t>)</a:t>
                      </a:r>
                      <a:endParaRPr lang="zh-CN" sz="20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依据</a:t>
                      </a:r>
                      <a:endParaRPr lang="zh-CN" sz="20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</a:tr>
              <a:tr h="535634">
                <a:tc>
                  <a:txBody>
                    <a:bodyPr/>
                    <a:lstStyle/>
                    <a:p>
                      <a:pPr algn="ctr">
                        <a:lnSpc>
                          <a:spcPct val="15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sz="20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sz="20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）</a:t>
                      </a:r>
                      <a:endParaRPr lang="zh-CN" sz="20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P                         </a:t>
                      </a:r>
                      <a:endParaRPr lang="zh-CN" sz="20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P</a:t>
                      </a:r>
                      <a:endParaRPr lang="zh-CN" sz="20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附加前提引入</a:t>
                      </a:r>
                      <a:endParaRPr lang="zh-CN" sz="20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472439">
                <a:tc>
                  <a:txBody>
                    <a:bodyPr/>
                    <a:lstStyle/>
                    <a:p>
                      <a:pPr algn="ctr">
                        <a:lnSpc>
                          <a:spcPct val="15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sz="20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2</a:t>
                      </a:r>
                      <a:r>
                        <a:rPr lang="zh-CN" sz="20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）</a:t>
                      </a:r>
                      <a:endParaRPr lang="zh-CN" sz="20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P</a:t>
                      </a:r>
                      <a:r>
                        <a:rPr lang="en-US" sz="2000" kern="100" dirty="0">
                          <a:latin typeface="Times New Roman" panose="02020603050405020304"/>
                          <a:ea typeface="宋体" panose="02010600030101010101" pitchFamily="2" charset="-122"/>
                          <a:sym typeface="Symbol" panose="05050102010706020507"/>
                        </a:rPr>
                        <a:t></a:t>
                      </a:r>
                      <a:r>
                        <a:rPr lang="en-US" sz="20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 (Q</a:t>
                      </a:r>
                      <a:r>
                        <a:rPr lang="en-US" sz="2000" kern="100" dirty="0">
                          <a:latin typeface="Times New Roman" panose="02020603050405020304"/>
                          <a:ea typeface="宋体" panose="02010600030101010101" pitchFamily="2" charset="-122"/>
                          <a:sym typeface="Symbol" panose="05050102010706020507"/>
                        </a:rPr>
                        <a:t></a:t>
                      </a:r>
                      <a:r>
                        <a:rPr lang="en-US" sz="20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R)                </a:t>
                      </a:r>
                      <a:endParaRPr lang="zh-CN" sz="20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P</a:t>
                      </a:r>
                      <a:endParaRPr lang="zh-CN" sz="20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前提引入</a:t>
                      </a:r>
                      <a:endParaRPr lang="zh-CN" sz="20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472439">
                <a:tc>
                  <a:txBody>
                    <a:bodyPr/>
                    <a:lstStyle/>
                    <a:p>
                      <a:pPr algn="ctr">
                        <a:lnSpc>
                          <a:spcPct val="15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sz="20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3</a:t>
                      </a:r>
                      <a:r>
                        <a:rPr lang="zh-CN" sz="20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）</a:t>
                      </a:r>
                      <a:endParaRPr lang="zh-CN" sz="20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Q</a:t>
                      </a:r>
                      <a:r>
                        <a:rPr lang="en-US" sz="2000" kern="100" dirty="0">
                          <a:latin typeface="Times New Roman" panose="02020603050405020304"/>
                          <a:ea typeface="宋体" panose="02010600030101010101" pitchFamily="2" charset="-122"/>
                          <a:sym typeface="Symbol" panose="05050102010706020507"/>
                        </a:rPr>
                        <a:t></a:t>
                      </a:r>
                      <a:r>
                        <a:rPr lang="en-US" sz="20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R</a:t>
                      </a:r>
                      <a:endParaRPr lang="zh-CN" sz="20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T(1)(2) </a:t>
                      </a:r>
                      <a:endParaRPr lang="zh-CN" sz="20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I</a:t>
                      </a:r>
                      <a:r>
                        <a:rPr lang="zh-CN" sz="20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假言推理</a:t>
                      </a:r>
                      <a:endParaRPr lang="zh-CN" sz="20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472439">
                <a:tc>
                  <a:txBody>
                    <a:bodyPr/>
                    <a:lstStyle/>
                    <a:p>
                      <a:pPr algn="ctr">
                        <a:lnSpc>
                          <a:spcPct val="15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sz="20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4</a:t>
                      </a:r>
                      <a:r>
                        <a:rPr lang="zh-CN" sz="20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）</a:t>
                      </a:r>
                      <a:endParaRPr lang="zh-CN" sz="20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Q</a:t>
                      </a:r>
                      <a:r>
                        <a:rPr lang="en-US" sz="2000" kern="100" dirty="0">
                          <a:latin typeface="Times New Roman" panose="02020603050405020304"/>
                          <a:ea typeface="宋体" panose="02010600030101010101" pitchFamily="2" charset="-122"/>
                          <a:sym typeface="Symbol" panose="05050102010706020507"/>
                        </a:rPr>
                        <a:t></a:t>
                      </a:r>
                      <a:r>
                        <a:rPr lang="en-US" sz="20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P                     </a:t>
                      </a:r>
                      <a:endParaRPr lang="zh-CN" sz="20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P</a:t>
                      </a:r>
                      <a:endParaRPr lang="zh-CN" sz="20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前提引入</a:t>
                      </a:r>
                      <a:endParaRPr lang="zh-CN" sz="20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472439">
                <a:tc>
                  <a:txBody>
                    <a:bodyPr/>
                    <a:lstStyle/>
                    <a:p>
                      <a:pPr algn="ctr">
                        <a:lnSpc>
                          <a:spcPct val="15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sz="20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5</a:t>
                      </a:r>
                      <a:r>
                        <a:rPr lang="zh-CN" sz="20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）</a:t>
                      </a:r>
                      <a:endParaRPr lang="zh-CN" sz="20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P</a:t>
                      </a:r>
                      <a:r>
                        <a:rPr lang="en-US" sz="2000" kern="100" dirty="0">
                          <a:latin typeface="Times New Roman" panose="02020603050405020304"/>
                          <a:ea typeface="宋体" panose="02010600030101010101" pitchFamily="2" charset="-122"/>
                          <a:sym typeface="Symbol" panose="05050102010706020507"/>
                        </a:rPr>
                        <a:t></a:t>
                      </a:r>
                      <a:r>
                        <a:rPr lang="en-US" sz="20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Q                     </a:t>
                      </a:r>
                      <a:endParaRPr lang="zh-CN" sz="20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T(4)</a:t>
                      </a:r>
                      <a:endParaRPr lang="zh-CN" sz="20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E</a:t>
                      </a:r>
                      <a:r>
                        <a:rPr lang="zh-CN" sz="20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逆反命题</a:t>
                      </a:r>
                      <a:endParaRPr lang="zh-CN" sz="20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472439">
                <a:tc>
                  <a:txBody>
                    <a:bodyPr/>
                    <a:lstStyle/>
                    <a:p>
                      <a:pPr algn="ctr">
                        <a:lnSpc>
                          <a:spcPct val="15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sz="20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6</a:t>
                      </a:r>
                      <a:r>
                        <a:rPr lang="zh-CN" sz="20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）</a:t>
                      </a:r>
                      <a:endParaRPr lang="zh-CN" sz="20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 panose="02020603050405020304"/>
                          <a:ea typeface="宋体" panose="02010600030101010101" pitchFamily="2" charset="-122"/>
                          <a:sym typeface="Symbol" panose="05050102010706020507"/>
                        </a:rPr>
                        <a:t></a:t>
                      </a:r>
                      <a:r>
                        <a:rPr lang="en-US" sz="20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Q</a:t>
                      </a:r>
                      <a:endParaRPr lang="zh-CN" sz="20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T(1)(5)</a:t>
                      </a:r>
                      <a:endParaRPr lang="zh-CN" sz="20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I</a:t>
                      </a:r>
                      <a:r>
                        <a:rPr lang="zh-CN" sz="20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假言推理</a:t>
                      </a:r>
                      <a:endParaRPr lang="zh-CN" sz="20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472439">
                <a:tc>
                  <a:txBody>
                    <a:bodyPr/>
                    <a:lstStyle/>
                    <a:p>
                      <a:pPr algn="ctr">
                        <a:lnSpc>
                          <a:spcPct val="15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sz="20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7</a:t>
                      </a:r>
                      <a:r>
                        <a:rPr lang="zh-CN" sz="20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）</a:t>
                      </a:r>
                      <a:endParaRPr lang="zh-CN" sz="20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R</a:t>
                      </a:r>
                      <a:endParaRPr lang="zh-CN" sz="20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T(3)(6)</a:t>
                      </a:r>
                      <a:endParaRPr lang="zh-CN" sz="20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I</a:t>
                      </a:r>
                      <a:r>
                        <a:rPr lang="zh-CN" sz="20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析取三段论</a:t>
                      </a:r>
                      <a:endParaRPr lang="zh-CN" sz="20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472439">
                <a:tc>
                  <a:txBody>
                    <a:bodyPr/>
                    <a:lstStyle/>
                    <a:p>
                      <a:pPr algn="ctr">
                        <a:lnSpc>
                          <a:spcPct val="15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sz="20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8</a:t>
                      </a:r>
                      <a:r>
                        <a:rPr lang="zh-CN" sz="20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）</a:t>
                      </a:r>
                      <a:endParaRPr lang="zh-CN" sz="20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S</a:t>
                      </a:r>
                      <a:r>
                        <a:rPr lang="en-US" sz="2000" kern="100" dirty="0">
                          <a:latin typeface="Times New Roman" panose="02020603050405020304"/>
                          <a:ea typeface="宋体" panose="02010600030101010101" pitchFamily="2" charset="-122"/>
                          <a:sym typeface="Symbol" panose="05050102010706020507"/>
                        </a:rPr>
                        <a:t></a:t>
                      </a:r>
                      <a:r>
                        <a:rPr lang="en-US" sz="20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R                      </a:t>
                      </a:r>
                      <a:endParaRPr lang="zh-CN" sz="20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P</a:t>
                      </a:r>
                      <a:endParaRPr lang="zh-CN" sz="20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前提引入</a:t>
                      </a:r>
                      <a:endParaRPr lang="zh-CN" sz="20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472439">
                <a:tc>
                  <a:txBody>
                    <a:bodyPr/>
                    <a:lstStyle/>
                    <a:p>
                      <a:pPr algn="ctr">
                        <a:lnSpc>
                          <a:spcPct val="15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sz="20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9</a:t>
                      </a:r>
                      <a:r>
                        <a:rPr lang="zh-CN" sz="20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）</a:t>
                      </a:r>
                      <a:endParaRPr lang="zh-CN" sz="20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R</a:t>
                      </a:r>
                      <a:r>
                        <a:rPr lang="en-US" sz="2000" kern="100" dirty="0">
                          <a:latin typeface="Times New Roman" panose="02020603050405020304"/>
                          <a:ea typeface="宋体" panose="02010600030101010101" pitchFamily="2" charset="-122"/>
                          <a:sym typeface="Symbol" panose="05050102010706020507"/>
                        </a:rPr>
                        <a:t></a:t>
                      </a:r>
                      <a:r>
                        <a:rPr lang="en-US" sz="20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S                      </a:t>
                      </a:r>
                      <a:endParaRPr lang="zh-CN" sz="20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T(8)</a:t>
                      </a:r>
                      <a:endParaRPr lang="zh-CN" sz="20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E</a:t>
                      </a:r>
                      <a:r>
                        <a:rPr lang="zh-CN" sz="20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假言易位</a:t>
                      </a:r>
                      <a:endParaRPr lang="zh-CN" sz="20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472439">
                <a:tc>
                  <a:txBody>
                    <a:bodyPr/>
                    <a:lstStyle/>
                    <a:p>
                      <a:pPr algn="ctr">
                        <a:lnSpc>
                          <a:spcPct val="15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(10)</a:t>
                      </a:r>
                      <a:endParaRPr lang="zh-CN" sz="20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 panose="02020603050405020304"/>
                          <a:ea typeface="宋体" panose="02010600030101010101" pitchFamily="2" charset="-122"/>
                          <a:sym typeface="Symbol" panose="05050102010706020507"/>
                        </a:rPr>
                        <a:t></a:t>
                      </a:r>
                      <a:r>
                        <a:rPr lang="en-US" sz="20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 S</a:t>
                      </a:r>
                      <a:endParaRPr lang="zh-CN" sz="20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T(7)(9)</a:t>
                      </a:r>
                      <a:endParaRPr lang="zh-CN" sz="20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I</a:t>
                      </a:r>
                      <a:r>
                        <a:rPr lang="zh-CN" sz="20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假言推理</a:t>
                      </a:r>
                      <a:endParaRPr lang="zh-CN" sz="20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472439">
                <a:tc>
                  <a:txBody>
                    <a:bodyPr/>
                    <a:lstStyle/>
                    <a:p>
                      <a:pPr algn="ctr">
                        <a:lnSpc>
                          <a:spcPct val="15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(11)</a:t>
                      </a:r>
                      <a:endParaRPr lang="zh-CN" sz="20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P</a:t>
                      </a:r>
                      <a:r>
                        <a:rPr lang="en-US" sz="2000" b="1" kern="100">
                          <a:latin typeface="Times New Roman" panose="02020603050405020304"/>
                          <a:ea typeface="宋体" panose="02010600030101010101" pitchFamily="2" charset="-122"/>
                          <a:sym typeface="Symbol" panose="05050102010706020507"/>
                        </a:rPr>
                        <a:t></a:t>
                      </a:r>
                      <a:r>
                        <a:rPr lang="en-US" sz="20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 S                     </a:t>
                      </a:r>
                      <a:endParaRPr lang="zh-CN" sz="20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T(1)(10)</a:t>
                      </a:r>
                      <a:endParaRPr lang="zh-CN" sz="20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CP</a:t>
                      </a:r>
                      <a:r>
                        <a:rPr lang="zh-CN" sz="20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规则</a:t>
                      </a:r>
                      <a:endParaRPr lang="zh-CN" sz="20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21A8915-0BF5-40DF-93F8-9BEDD6CADE91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44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61445" name="Rectangle 1026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22312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sz="4000" dirty="0"/>
              <a:t>选讲例题</a:t>
            </a:r>
            <a:endParaRPr lang="zh-CN" altLang="en-US" sz="4000" dirty="0"/>
          </a:p>
        </p:txBody>
      </p:sp>
      <p:sp>
        <p:nvSpPr>
          <p:cNvPr id="61446" name="Rectangle 1027"/>
          <p:cNvSpPr>
            <a:spLocks noGrp="1"/>
          </p:cNvSpPr>
          <p:nvPr>
            <p:ph idx="1"/>
          </p:nvPr>
        </p:nvSpPr>
        <p:spPr>
          <a:xfrm>
            <a:off x="428625" y="1285875"/>
            <a:ext cx="8229600" cy="1973263"/>
          </a:xfrm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1】</a:t>
            </a:r>
            <a:r>
              <a:rPr lang="zh-CN" altLang="en-US" dirty="0"/>
              <a:t>如果今天是星期一，则要进行英语或离散数学考试。如果英语老师有会，则不考英语，今天是星期一，英语老师有会，</a:t>
            </a:r>
            <a:r>
              <a:rPr lang="zh-CN" altLang="en-US" dirty="0">
                <a:solidFill>
                  <a:srgbClr val="C00000"/>
                </a:solidFill>
              </a:rPr>
              <a:t>所以</a:t>
            </a:r>
            <a:r>
              <a:rPr lang="zh-CN" altLang="en-US" dirty="0"/>
              <a:t>进行离散数学考试。</a:t>
            </a:r>
            <a:endParaRPr lang="zh-CN" altLang="en-US" dirty="0"/>
          </a:p>
        </p:txBody>
      </p:sp>
      <p:sp>
        <p:nvSpPr>
          <p:cNvPr id="173063" name="Rectangle 1028"/>
          <p:cNvSpPr/>
          <p:nvPr/>
        </p:nvSpPr>
        <p:spPr>
          <a:xfrm>
            <a:off x="500063" y="3500438"/>
            <a:ext cx="7991475" cy="21605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/>
              <a:t>解：</a:t>
            </a:r>
            <a:r>
              <a:rPr lang="en-US" altLang="zh-CN" sz="2800" dirty="0"/>
              <a:t>P</a:t>
            </a:r>
            <a:r>
              <a:rPr lang="zh-CN" altLang="en-US" sz="2800" dirty="0"/>
              <a:t>：今天是星期一。        </a:t>
            </a:r>
            <a:r>
              <a:rPr lang="en-US" altLang="zh-CN" sz="2800" dirty="0"/>
              <a:t>Q</a:t>
            </a:r>
            <a:r>
              <a:rPr lang="zh-CN" altLang="en-US" sz="2800" dirty="0"/>
              <a:t>：进行英语考试。</a:t>
            </a:r>
            <a:endParaRPr lang="zh-CN" altLang="en-US" sz="2800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/>
              <a:t>　　</a:t>
            </a:r>
            <a:r>
              <a:rPr lang="en-US" altLang="zh-CN" sz="2800" dirty="0"/>
              <a:t>R</a:t>
            </a:r>
            <a:r>
              <a:rPr lang="zh-CN" altLang="en-US" sz="2800" dirty="0"/>
              <a:t>：进行离散数学考试。</a:t>
            </a:r>
            <a:r>
              <a:rPr lang="en-US" altLang="zh-CN" sz="2800" dirty="0"/>
              <a:t>S</a:t>
            </a:r>
            <a:r>
              <a:rPr lang="zh-CN" altLang="en-US" sz="2800" dirty="0"/>
              <a:t>：英语老师有会。</a:t>
            </a:r>
            <a:endParaRPr lang="en-US" altLang="zh-CN" sz="2800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/>
              <a:t>则原题可符号化为：</a:t>
            </a:r>
            <a:endParaRPr lang="en-US" altLang="zh-CN" sz="2800" dirty="0"/>
          </a:p>
          <a:p>
            <a:pPr marL="0" lvl="0" indent="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800" dirty="0"/>
              <a:t>前提：</a:t>
            </a:r>
            <a:r>
              <a:rPr lang="en-US" altLang="zh-CN" sz="2800" dirty="0"/>
              <a:t> P</a:t>
            </a:r>
            <a:r>
              <a:rPr lang="en-US" altLang="zh-CN" sz="2800" dirty="0">
                <a:sym typeface="Symbol" panose="05050102010706020507" pitchFamily="18" charset="2"/>
              </a:rPr>
              <a:t>(</a:t>
            </a:r>
            <a:r>
              <a:rPr lang="en-US" altLang="zh-CN" sz="2800" dirty="0"/>
              <a:t>Q∨R)</a:t>
            </a:r>
            <a:r>
              <a:rPr lang="zh-CN" altLang="en-US" sz="2800" dirty="0"/>
              <a:t>，</a:t>
            </a:r>
            <a:r>
              <a:rPr lang="en-US" altLang="zh-CN" sz="2800" dirty="0"/>
              <a:t>S</a:t>
            </a:r>
            <a:r>
              <a:rPr lang="en-US" altLang="zh-CN" sz="2800" dirty="0">
                <a:sym typeface="Symbol" panose="05050102010706020507" pitchFamily="18" charset="2"/>
              </a:rPr>
              <a:t>Q</a:t>
            </a:r>
            <a:r>
              <a:rPr lang="zh-CN" altLang="en-US" sz="2800" dirty="0">
                <a:sym typeface="Symbol" panose="05050102010706020507" pitchFamily="18" charset="2"/>
              </a:rPr>
              <a:t>，</a:t>
            </a:r>
            <a:r>
              <a:rPr lang="en-US" altLang="zh-CN" sz="2800" dirty="0"/>
              <a:t> P</a:t>
            </a:r>
            <a:r>
              <a:rPr lang="zh-CN" altLang="en-US" sz="2800" dirty="0"/>
              <a:t>，</a:t>
            </a:r>
            <a:r>
              <a:rPr lang="en-US" altLang="zh-CN" sz="2800" dirty="0"/>
              <a:t>S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800" dirty="0">
                <a:sym typeface="Symbol" panose="05050102010706020507" pitchFamily="18" charset="2"/>
              </a:rPr>
              <a:t>结论：</a:t>
            </a:r>
            <a:r>
              <a:rPr lang="en-US" altLang="zh-CN" sz="2800" dirty="0">
                <a:sym typeface="Symbol" panose="05050102010706020507" pitchFamily="18" charset="2"/>
              </a:rPr>
              <a:t>R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47E38CC-E9C5-41C6-93ED-27F5F7A2A367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468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62469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508000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sz="3200" dirty="0"/>
              <a:t>自然推理系统中给出证明</a:t>
            </a:r>
            <a:endParaRPr lang="zh-CN" altLang="en-US" sz="3200" dirty="0"/>
          </a:p>
        </p:txBody>
      </p:sp>
      <p:sp>
        <p:nvSpPr>
          <p:cNvPr id="62470" name="Rectangle 3"/>
          <p:cNvSpPr>
            <a:spLocks noGrp="1"/>
          </p:cNvSpPr>
          <p:nvPr>
            <p:ph idx="1"/>
          </p:nvPr>
        </p:nvSpPr>
        <p:spPr>
          <a:xfrm>
            <a:off x="500063" y="928688"/>
            <a:ext cx="8229600" cy="785812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  <a:buNone/>
            </a:pPr>
            <a:r>
              <a:rPr lang="zh-CN" altLang="en-US" sz="2800" dirty="0"/>
              <a:t>前提：</a:t>
            </a:r>
            <a:r>
              <a:rPr lang="en-US" altLang="zh-CN" sz="2800" dirty="0"/>
              <a:t> P</a:t>
            </a:r>
            <a:r>
              <a:rPr lang="en-US" altLang="zh-CN" sz="2800" dirty="0">
                <a:sym typeface="Symbol" panose="05050102010706020507" pitchFamily="18" charset="2"/>
              </a:rPr>
              <a:t>(</a:t>
            </a:r>
            <a:r>
              <a:rPr lang="en-US" altLang="zh-CN" sz="2800" dirty="0"/>
              <a:t>Q ∨R)</a:t>
            </a:r>
            <a:r>
              <a:rPr lang="zh-CN" altLang="en-US" sz="2800" dirty="0"/>
              <a:t>，</a:t>
            </a:r>
            <a:r>
              <a:rPr lang="en-US" altLang="zh-CN" sz="2800" dirty="0"/>
              <a:t>S</a:t>
            </a:r>
            <a:r>
              <a:rPr lang="en-US" altLang="zh-CN" sz="2800" dirty="0">
                <a:sym typeface="Symbol" panose="05050102010706020507" pitchFamily="18" charset="2"/>
              </a:rPr>
              <a:t>Q</a:t>
            </a:r>
            <a:r>
              <a:rPr lang="zh-CN" altLang="en-US" sz="2800" dirty="0">
                <a:sym typeface="Symbol" panose="05050102010706020507" pitchFamily="18" charset="2"/>
              </a:rPr>
              <a:t>，</a:t>
            </a:r>
            <a:r>
              <a:rPr lang="en-US" altLang="zh-CN" sz="2800" dirty="0"/>
              <a:t>P</a:t>
            </a:r>
            <a:r>
              <a:rPr lang="zh-CN" altLang="en-US" sz="2800" dirty="0"/>
              <a:t>，</a:t>
            </a:r>
            <a:r>
              <a:rPr lang="en-US" altLang="zh-CN" sz="2800" dirty="0"/>
              <a:t>S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800" dirty="0">
                <a:sym typeface="Symbol" panose="05050102010706020507" pitchFamily="18" charset="2"/>
              </a:rPr>
              <a:t>结论：</a:t>
            </a:r>
            <a:r>
              <a:rPr lang="en-US" altLang="zh-CN" sz="2800" dirty="0">
                <a:sym typeface="Symbol" panose="05050102010706020507" pitchFamily="18" charset="2"/>
              </a:rPr>
              <a:t>R</a:t>
            </a:r>
            <a:endParaRPr lang="zh-CN" altLang="en-US" sz="2800" dirty="0"/>
          </a:p>
        </p:txBody>
      </p:sp>
      <p:sp>
        <p:nvSpPr>
          <p:cNvPr id="7" name="Rectangle 3"/>
          <p:cNvSpPr txBox="1"/>
          <p:nvPr/>
        </p:nvSpPr>
        <p:spPr>
          <a:xfrm>
            <a:off x="500063" y="1928813"/>
            <a:ext cx="8072437" cy="335756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400" dirty="0"/>
              <a:t>根据已知前提进行推理：</a:t>
            </a:r>
            <a:endParaRPr lang="en-US" altLang="zh-CN" sz="2400" dirty="0"/>
          </a:p>
          <a:p>
            <a:pPr marL="342900" lvl="0" indent="-34290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/>
              <a:t>(1)</a:t>
            </a:r>
            <a:r>
              <a:rPr lang="en-US" altLang="zh-CN" sz="2400" dirty="0">
                <a:sym typeface="Symbol" panose="05050102010706020507" pitchFamily="18" charset="2"/>
              </a:rPr>
              <a:t>  </a:t>
            </a:r>
            <a:r>
              <a:rPr lang="en-US" altLang="zh-CN" sz="2400" dirty="0"/>
              <a:t>S                                 </a:t>
            </a:r>
            <a:r>
              <a:rPr lang="zh-CN" altLang="en-US" sz="2400" dirty="0"/>
              <a:t>      </a:t>
            </a:r>
            <a:r>
              <a:rPr lang="en-US" altLang="zh-CN" sz="2400" dirty="0"/>
              <a:t>P</a:t>
            </a:r>
            <a:r>
              <a:rPr lang="zh-CN" altLang="en-US" sz="2400" dirty="0"/>
              <a:t>前提</a:t>
            </a:r>
            <a:endParaRPr lang="en-US" altLang="zh-CN" sz="2400" dirty="0"/>
          </a:p>
          <a:p>
            <a:pPr marL="342900" lvl="0" indent="-34290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/>
              <a:t>(2)  S</a:t>
            </a:r>
            <a:r>
              <a:rPr lang="en-US" altLang="zh-CN" sz="2400" dirty="0">
                <a:sym typeface="Symbol" panose="05050102010706020507" pitchFamily="18" charset="2"/>
              </a:rPr>
              <a:t>Q</a:t>
            </a:r>
            <a:r>
              <a:rPr lang="zh-CN" altLang="en-US" sz="2400" dirty="0">
                <a:sym typeface="Symbol" panose="05050102010706020507" pitchFamily="18" charset="2"/>
              </a:rPr>
              <a:t>                              </a:t>
            </a:r>
            <a:r>
              <a:rPr lang="en-US" altLang="zh-CN" sz="2400" dirty="0"/>
              <a:t>P</a:t>
            </a:r>
            <a:r>
              <a:rPr lang="zh-CN" altLang="en-US" sz="2400" dirty="0"/>
              <a:t>前提</a:t>
            </a:r>
            <a:endParaRPr lang="zh-CN" altLang="en-US" sz="2400" dirty="0"/>
          </a:p>
          <a:p>
            <a:pPr marL="342900" lvl="0" indent="-34290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/>
              <a:t>(3)</a:t>
            </a:r>
            <a:r>
              <a:rPr lang="en-US" altLang="zh-CN" sz="2400" dirty="0">
                <a:sym typeface="Symbol" panose="05050102010706020507" pitchFamily="18" charset="2"/>
              </a:rPr>
              <a:t>  Q                                    </a:t>
            </a:r>
            <a:r>
              <a:rPr lang="en-US" altLang="zh-CN" sz="2400" dirty="0"/>
              <a:t>T(1)(2)I</a:t>
            </a:r>
            <a:r>
              <a:rPr lang="zh-CN" altLang="en-US" sz="2400" dirty="0"/>
              <a:t>假言推理</a:t>
            </a:r>
            <a:endParaRPr lang="zh-CN" altLang="en-US" sz="2400" dirty="0"/>
          </a:p>
          <a:p>
            <a:pPr marL="342900" lvl="0" indent="-34290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/>
              <a:t>(4)</a:t>
            </a:r>
            <a:r>
              <a:rPr lang="en-US" altLang="zh-CN" sz="2400" dirty="0">
                <a:sym typeface="Symbol" panose="05050102010706020507" pitchFamily="18" charset="2"/>
              </a:rPr>
              <a:t>   </a:t>
            </a:r>
            <a:r>
              <a:rPr lang="en-US" altLang="zh-CN" sz="2400" dirty="0"/>
              <a:t>P                                      P</a:t>
            </a:r>
            <a:r>
              <a:rPr lang="zh-CN" altLang="en-US" sz="2400" dirty="0"/>
              <a:t>前提</a:t>
            </a:r>
            <a:endParaRPr lang="zh-CN" altLang="en-US" sz="2400" dirty="0"/>
          </a:p>
          <a:p>
            <a:pPr marL="342900" lvl="0" indent="-34290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/>
              <a:t>(5)  P</a:t>
            </a:r>
            <a:r>
              <a:rPr lang="en-US" altLang="zh-CN" sz="2400" dirty="0">
                <a:sym typeface="Symbol" panose="05050102010706020507" pitchFamily="18" charset="2"/>
              </a:rPr>
              <a:t>(</a:t>
            </a:r>
            <a:r>
              <a:rPr lang="en-US" altLang="zh-CN" sz="2400" dirty="0"/>
              <a:t>Q ∨R)                       P</a:t>
            </a:r>
            <a:r>
              <a:rPr lang="zh-CN" altLang="en-US" sz="2400" dirty="0"/>
              <a:t>前提</a:t>
            </a:r>
            <a:endParaRPr lang="en-US" altLang="zh-CN" sz="2400" dirty="0"/>
          </a:p>
          <a:p>
            <a:pPr marL="342900" lvl="0" indent="-34290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/>
              <a:t>(6)  Q ∨R                               T(4)(5)I</a:t>
            </a:r>
            <a:r>
              <a:rPr lang="zh-CN" altLang="en-US" sz="2400" dirty="0"/>
              <a:t>假言推理</a:t>
            </a:r>
            <a:endParaRPr lang="zh-CN" altLang="fr-FR" sz="2400" dirty="0"/>
          </a:p>
          <a:p>
            <a:pPr marL="342900" lvl="0" indent="-34290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fr-FR" altLang="zh-CN" sz="2400" dirty="0"/>
              <a:t>(7)</a:t>
            </a:r>
            <a:r>
              <a:rPr lang="en-US" altLang="zh-CN" sz="2400" dirty="0">
                <a:sym typeface="Symbol" panose="05050102010706020507" pitchFamily="18" charset="2"/>
              </a:rPr>
              <a:t>  </a:t>
            </a:r>
            <a:r>
              <a:rPr lang="en-US" altLang="zh-CN" sz="2400" dirty="0"/>
              <a:t>R</a:t>
            </a:r>
            <a:r>
              <a:rPr lang="zh-CN" altLang="en-US" sz="2400" dirty="0"/>
              <a:t>                                      </a:t>
            </a:r>
            <a:r>
              <a:rPr lang="en-US" altLang="zh-CN" sz="2400" dirty="0"/>
              <a:t>T(3)(6)I</a:t>
            </a:r>
            <a:r>
              <a:rPr lang="zh-CN" altLang="en-US" sz="2400" dirty="0"/>
              <a:t>析取三段论</a:t>
            </a:r>
            <a:endParaRPr lang="fr-FR" altLang="zh-CN" sz="2400" dirty="0"/>
          </a:p>
          <a:p>
            <a:pPr marL="342900" lvl="0" indent="-342900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None/>
            </a:pPr>
            <a:endParaRPr lang="zh-CN" altLang="en-US" sz="2000" dirty="0"/>
          </a:p>
          <a:p>
            <a:pPr marL="342900" lvl="0" indent="-342900" eaLnBrk="1" hangingPunct="1">
              <a:spcBef>
                <a:spcPct val="0"/>
              </a:spcBef>
              <a:buClrTx/>
              <a:buSzTx/>
              <a:buNone/>
            </a:pPr>
            <a:endParaRPr lang="en-US" altLang="zh-CN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12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61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104" end="1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160" end="2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209" end="2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249" end="3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302" end="3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12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61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104" end="1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160" end="2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209" end="2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249" end="3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302" end="3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47E38CC-E9C5-41C6-93ED-27F5F7A2A367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492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63493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508000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sz="3200" dirty="0"/>
              <a:t>选讲例题</a:t>
            </a:r>
            <a:r>
              <a:rPr lang="en-US" altLang="zh-CN" sz="3200" dirty="0"/>
              <a:t>【</a:t>
            </a:r>
            <a:r>
              <a:rPr lang="zh-CN" altLang="en-US" sz="3200" dirty="0"/>
              <a:t>例</a:t>
            </a:r>
            <a:r>
              <a:rPr lang="en-US" altLang="zh-CN" sz="3200" dirty="0"/>
              <a:t>2】</a:t>
            </a:r>
            <a:r>
              <a:rPr lang="zh-CN" altLang="en-US" sz="3200" dirty="0"/>
              <a:t>寻找正确推理的结论</a:t>
            </a:r>
            <a:endParaRPr lang="zh-CN" altLang="en-US" sz="3200" dirty="0"/>
          </a:p>
        </p:txBody>
      </p:sp>
      <p:sp>
        <p:nvSpPr>
          <p:cNvPr id="63494" name="Rectangle 3"/>
          <p:cNvSpPr>
            <a:spLocks noGrp="1"/>
          </p:cNvSpPr>
          <p:nvPr>
            <p:ph idx="1"/>
          </p:nvPr>
        </p:nvSpPr>
        <p:spPr>
          <a:xfrm>
            <a:off x="428625" y="1000125"/>
            <a:ext cx="8229600" cy="2428875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公安人员侦查一件盗窃案，已知的事实如下：</a:t>
            </a:r>
            <a:endParaRPr lang="zh-CN" altLang="en-US" sz="2400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）甲或乙盗窃了录音机；</a:t>
            </a:r>
            <a:endParaRPr lang="zh-CN" altLang="en-US" sz="2400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）若甲盗窃了录音机，则作案时间不能发生在午夜前；</a:t>
            </a:r>
            <a:endParaRPr lang="zh-CN" altLang="en-US" sz="2400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）若乙的证词正确，则午夜时屋里灯光未灭；</a:t>
            </a:r>
            <a:endParaRPr lang="zh-CN" altLang="en-US" sz="2400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4</a:t>
            </a:r>
            <a:r>
              <a:rPr lang="zh-CN" altLang="en-US" sz="2400" dirty="0"/>
              <a:t>）若乙的证词不正确，则作案时间发生在午夜前；</a:t>
            </a:r>
            <a:endParaRPr lang="zh-CN" altLang="en-US" sz="2400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5</a:t>
            </a:r>
            <a:r>
              <a:rPr lang="zh-CN" altLang="en-US" sz="2400" dirty="0"/>
              <a:t>）午夜时屋里灯光灭了。</a:t>
            </a:r>
            <a:endParaRPr lang="zh-CN" altLang="en-US" sz="24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28625" y="3429000"/>
            <a:ext cx="7500938" cy="2571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indent="-342900" defTabSz="914400" eaLnBrk="1" hangingPunct="1">
              <a:buClrTx/>
              <a:buSzTx/>
              <a:buFontTx/>
              <a:defRPr/>
            </a:pPr>
            <a:r>
              <a:rPr kumimoji="0" lang="zh-CN" altLang="en-US" sz="2400" kern="0" cap="none" spc="0" normalizeH="0" baseline="0" noProof="0" dirty="0">
                <a:latin typeface="+mn-lt"/>
                <a:ea typeface="+mn-ea"/>
                <a:cs typeface="+mn-cs"/>
              </a:rPr>
              <a:t>命题符号化：</a:t>
            </a:r>
            <a:endParaRPr kumimoji="0" lang="zh-CN" altLang="en-US" sz="2400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defTabSz="914400" eaLnBrk="1" hangingPunct="1">
              <a:buClrTx/>
              <a:buSzTx/>
              <a:buFont typeface="Wingdings" panose="05000000000000000000" pitchFamily="2" charset="2"/>
              <a:defRPr/>
            </a:pPr>
            <a:r>
              <a:rPr kumimoji="0" lang="en-US" altLang="zh-CN" sz="2400" kern="0" cap="none" spc="0" normalizeH="0" baseline="0" noProof="0" dirty="0">
                <a:latin typeface="+mn-lt"/>
                <a:ea typeface="+mn-ea"/>
                <a:cs typeface="+mn-cs"/>
              </a:rPr>
              <a:t>P</a:t>
            </a:r>
            <a:r>
              <a:rPr kumimoji="0" lang="zh-CN" altLang="en-US" sz="2400" kern="0" cap="none" spc="0" normalizeH="0" baseline="0" noProof="0" dirty="0">
                <a:latin typeface="+mn-lt"/>
                <a:ea typeface="+mn-ea"/>
                <a:cs typeface="+mn-cs"/>
              </a:rPr>
              <a:t>：甲盗窃了录音机。</a:t>
            </a:r>
            <a:r>
              <a:rPr kumimoji="0" lang="en-US" altLang="zh-CN" sz="2400" kern="0" cap="none" spc="0" normalizeH="0" baseline="0" noProof="0" dirty="0">
                <a:latin typeface="+mn-lt"/>
                <a:ea typeface="+mn-ea"/>
                <a:cs typeface="+mn-cs"/>
              </a:rPr>
              <a:t>Q</a:t>
            </a:r>
            <a:r>
              <a:rPr kumimoji="0" lang="zh-CN" altLang="en-US" sz="2400" kern="0" cap="none" spc="0" normalizeH="0" baseline="0" noProof="0" dirty="0">
                <a:latin typeface="+mn-lt"/>
                <a:ea typeface="+mn-ea"/>
                <a:cs typeface="+mn-cs"/>
              </a:rPr>
              <a:t>：乙盗窃了录音机。</a:t>
            </a:r>
            <a:endParaRPr kumimoji="0" lang="zh-CN" altLang="en-US" sz="2400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defTabSz="914400" eaLnBrk="1" hangingPunct="1">
              <a:buClrTx/>
              <a:buSzTx/>
              <a:buFont typeface="Wingdings" panose="05000000000000000000" pitchFamily="2" charset="2"/>
              <a:defRPr/>
            </a:pPr>
            <a:r>
              <a:rPr kumimoji="0" lang="en-US" altLang="zh-CN" sz="2400" kern="0" cap="none" spc="0" normalizeH="0" baseline="0" noProof="0" dirty="0">
                <a:latin typeface="+mn-lt"/>
                <a:ea typeface="+mn-ea"/>
                <a:cs typeface="+mn-cs"/>
              </a:rPr>
              <a:t>R</a:t>
            </a:r>
            <a:r>
              <a:rPr kumimoji="0" lang="zh-CN" altLang="en-US" sz="2400" kern="0" cap="none" spc="0" normalizeH="0" baseline="0" noProof="0" dirty="0">
                <a:latin typeface="+mn-lt"/>
                <a:ea typeface="+mn-ea"/>
                <a:cs typeface="+mn-cs"/>
              </a:rPr>
              <a:t>：作案时间发生在午夜前。</a:t>
            </a:r>
            <a:r>
              <a:rPr kumimoji="0" lang="en-US" altLang="zh-CN" sz="2400" kern="0" cap="none" spc="0" normalizeH="0" baseline="0" noProof="0" dirty="0">
                <a:latin typeface="+mn-lt"/>
                <a:ea typeface="+mn-ea"/>
                <a:cs typeface="+mn-cs"/>
              </a:rPr>
              <a:t>S</a:t>
            </a:r>
            <a:r>
              <a:rPr kumimoji="0" lang="zh-CN" altLang="en-US" sz="2400" kern="0" cap="none" spc="0" normalizeH="0" baseline="0" noProof="0" dirty="0">
                <a:latin typeface="+mn-lt"/>
                <a:ea typeface="+mn-ea"/>
                <a:cs typeface="+mn-cs"/>
              </a:rPr>
              <a:t>：乙的证词正确。</a:t>
            </a:r>
            <a:endParaRPr kumimoji="0" lang="zh-CN" altLang="en-US" sz="2400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defTabSz="914400" eaLnBrk="1" hangingPunct="1">
              <a:buClrTx/>
              <a:buSzTx/>
              <a:buFont typeface="Wingdings" panose="05000000000000000000" pitchFamily="2" charset="2"/>
              <a:defRPr/>
            </a:pPr>
            <a:r>
              <a:rPr kumimoji="0" lang="zh-CN" altLang="en-US" sz="2400" kern="0" cap="none" spc="0" normalizeH="0" baseline="0" noProof="0" dirty="0"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400" kern="0" cap="none" spc="0" normalizeH="0" baseline="0" noProof="0" dirty="0">
                <a:latin typeface="+mn-lt"/>
                <a:ea typeface="+mn-ea"/>
                <a:cs typeface="+mn-cs"/>
              </a:rPr>
              <a:t>W</a:t>
            </a:r>
            <a:r>
              <a:rPr kumimoji="0" lang="zh-CN" altLang="en-US" sz="2400" kern="0" cap="none" spc="0" normalizeH="0" baseline="0" noProof="0" dirty="0">
                <a:latin typeface="+mn-lt"/>
                <a:ea typeface="+mn-ea"/>
                <a:cs typeface="+mn-cs"/>
              </a:rPr>
              <a:t>：午夜时屋里灯光未灭。</a:t>
            </a:r>
            <a:endParaRPr kumimoji="0" lang="en-US" altLang="zh-CN" sz="2400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R="0" defTabSz="914400" eaLnBrk="1" hangingPunct="1">
              <a:lnSpc>
                <a:spcPct val="90000"/>
              </a:lnSpc>
              <a:buClrTx/>
              <a:buSzTx/>
              <a:buFont typeface="Wingdings" panose="05000000000000000000" pitchFamily="2" charset="2"/>
              <a:defRPr/>
            </a:pPr>
            <a:r>
              <a:rPr kumimoji="0" lang="zh-CN" altLang="en-US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前提：</a:t>
            </a: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P∨Q</a:t>
            </a:r>
            <a:r>
              <a:rPr kumimoji="0" lang="zh-CN" altLang="en-US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</a:t>
            </a: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</a:t>
            </a:r>
            <a:r>
              <a:rPr kumimoji="0" lang="zh-CN" altLang="en-US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</a:t>
            </a: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W</a:t>
            </a:r>
            <a:r>
              <a:rPr kumimoji="0" lang="zh-CN" altLang="en-US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，</a:t>
            </a: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</a:t>
            </a: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</a:t>
            </a: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R</a:t>
            </a:r>
            <a:r>
              <a:rPr kumimoji="0" lang="zh-CN" altLang="en-US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，</a:t>
            </a: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W</a:t>
            </a:r>
            <a:endParaRPr kumimoji="0" lang="en-US" altLang="zh-CN" sz="24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R="0" defTabSz="914400" eaLnBrk="1" hangingPunct="1">
              <a:lnSpc>
                <a:spcPct val="90000"/>
              </a:lnSpc>
              <a:buClrTx/>
              <a:buSzTx/>
              <a:buFont typeface="Wingdings" panose="05000000000000000000" pitchFamily="2" charset="2"/>
              <a:defRPr/>
            </a:pPr>
            <a:r>
              <a:rPr kumimoji="0" lang="zh-CN" altLang="en-US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结论：本题中结论没确定，需要通过推理导出结论。</a:t>
            </a:r>
            <a:endParaRPr kumimoji="0" lang="en-US" altLang="zh-CN" sz="2400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defTabSz="914400" eaLnBrk="1" hangingPunct="1">
              <a:buClrTx/>
              <a:buSzTx/>
              <a:buFont typeface="Wingdings" panose="05000000000000000000" pitchFamily="2" charset="2"/>
              <a:defRPr/>
            </a:pPr>
            <a:endParaRPr kumimoji="0" lang="zh-CN" altLang="en-US" sz="2400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defTabSz="914400" eaLnBrk="1" hangingPunct="1">
              <a:buClrTx/>
              <a:buSzTx/>
              <a:buFontTx/>
              <a:defRPr/>
            </a:pPr>
            <a:endParaRPr kumimoji="0" lang="en-US" altLang="zh-CN" kern="0" cap="none" spc="0" normalizeH="0" baseline="0" noProof="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7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charRg st="7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28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charRg st="28" end="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51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charRg st="51" end="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65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charRg st="65" end="9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90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charRg st="90" end="1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47E38CC-E9C5-41C6-93ED-27F5F7A2A367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516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64517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508000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sz="3200" dirty="0"/>
              <a:t>自然推理系统中给出证明</a:t>
            </a:r>
            <a:endParaRPr lang="zh-CN" altLang="en-US" sz="3200" dirty="0"/>
          </a:p>
        </p:txBody>
      </p:sp>
      <p:sp>
        <p:nvSpPr>
          <p:cNvPr id="64518" name="Rectangle 3"/>
          <p:cNvSpPr>
            <a:spLocks noGrp="1"/>
          </p:cNvSpPr>
          <p:nvPr>
            <p:ph idx="1"/>
          </p:nvPr>
        </p:nvSpPr>
        <p:spPr>
          <a:xfrm>
            <a:off x="500063" y="928688"/>
            <a:ext cx="8393112" cy="500062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dirty="0"/>
              <a:t>前提：</a:t>
            </a:r>
            <a:r>
              <a:rPr lang="en-US" altLang="zh-CN" sz="2400" dirty="0"/>
              <a:t> P∨Q,P</a:t>
            </a:r>
            <a:r>
              <a:rPr lang="en-US" altLang="zh-CN" sz="2400" dirty="0">
                <a:sym typeface="Symbol" panose="05050102010706020507" pitchFamily="18" charset="2"/>
              </a:rPr>
              <a:t></a:t>
            </a:r>
            <a:r>
              <a:rPr lang="en-US" altLang="zh-CN" sz="2400" dirty="0"/>
              <a:t>R, S</a:t>
            </a:r>
            <a:r>
              <a:rPr lang="en-US" altLang="zh-CN" sz="2400" dirty="0">
                <a:sym typeface="Symbol" panose="05050102010706020507" pitchFamily="18" charset="2"/>
              </a:rPr>
              <a:t>W,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</a:t>
            </a:r>
            <a:r>
              <a:rPr lang="en-US" altLang="zh-CN" sz="2400" dirty="0"/>
              <a:t>S</a:t>
            </a:r>
            <a:r>
              <a:rPr lang="en-US" altLang="zh-CN" sz="2400" dirty="0">
                <a:sym typeface="Symbol" panose="05050102010706020507" pitchFamily="18" charset="2"/>
              </a:rPr>
              <a:t>R, W</a:t>
            </a:r>
            <a:r>
              <a:rPr lang="zh-CN" altLang="en-US" sz="2400" dirty="0">
                <a:sym typeface="Symbol" panose="05050102010706020507" pitchFamily="18" charset="2"/>
              </a:rPr>
              <a:t>。结论：未知。</a:t>
            </a:r>
            <a:endParaRPr lang="en-US" altLang="zh-CN" sz="2400" dirty="0">
              <a:sym typeface="Symbol" panose="05050102010706020507" pitchFamily="18" charset="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71500" y="1357313"/>
            <a:ext cx="7072313" cy="38052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indent="-342900" defTabSz="914400" eaLnBrk="1" hangingPunct="1">
              <a:buClrTx/>
              <a:buSzTx/>
              <a:buFont typeface="Wingdings" panose="05000000000000000000" pitchFamily="2" charset="2"/>
              <a:defRPr/>
            </a:pPr>
            <a:r>
              <a:rPr kumimoji="0" lang="zh-CN" altLang="en-US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根据已知前提进行推理：</a:t>
            </a:r>
            <a:endParaRPr kumimoji="0" lang="en-US" altLang="zh-CN" sz="24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indent="-342900" defTabSz="914400" eaLnBrk="1" hangingPunct="1">
              <a:lnSpc>
                <a:spcPct val="120000"/>
              </a:lnSpc>
              <a:buClrTx/>
              <a:buSzTx/>
              <a:buFont typeface="Wingdings" panose="05000000000000000000" pitchFamily="2" charset="2"/>
              <a:defRPr/>
            </a:pP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(1)</a:t>
            </a: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W</a:t>
            </a: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               P</a:t>
            </a:r>
            <a:endParaRPr kumimoji="0" lang="en-US" altLang="zh-CN" sz="24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indent="-342900" defTabSz="914400" eaLnBrk="1" hangingPunct="1">
              <a:lnSpc>
                <a:spcPct val="120000"/>
              </a:lnSpc>
              <a:buClrTx/>
              <a:buSzTx/>
              <a:buFont typeface="Wingdings" panose="05000000000000000000" pitchFamily="2" charset="2"/>
              <a:defRPr/>
            </a:pP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(2)  S</a:t>
            </a: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W </a:t>
            </a:r>
            <a:r>
              <a:rPr kumimoji="0" lang="zh-CN" altLang="en-US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                      </a:t>
            </a: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</a:t>
            </a:r>
            <a:endParaRPr kumimoji="0" lang="zh-CN" altLang="en-US" sz="24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indent="-342900" defTabSz="914400" eaLnBrk="1" hangingPunct="1">
              <a:lnSpc>
                <a:spcPct val="120000"/>
              </a:lnSpc>
              <a:buClrTx/>
              <a:buSzTx/>
              <a:buFont typeface="Wingdings" panose="05000000000000000000" pitchFamily="2" charset="2"/>
              <a:defRPr/>
            </a:pP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(3)  </a:t>
            </a: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</a:t>
            </a: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 </a:t>
            </a:r>
            <a:r>
              <a:rPr kumimoji="0" lang="zh-CN" altLang="en-US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             </a:t>
            </a: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T(1)(2)I</a:t>
            </a:r>
            <a:r>
              <a:rPr kumimoji="0" lang="zh-CN" altLang="en-US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拒取式</a:t>
            </a:r>
            <a:endParaRPr kumimoji="0" lang="zh-CN" altLang="en-US" sz="24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indent="-342900" defTabSz="914400" eaLnBrk="1" hangingPunct="1">
              <a:lnSpc>
                <a:spcPct val="120000"/>
              </a:lnSpc>
              <a:buClrTx/>
              <a:buSzTx/>
              <a:buFont typeface="Wingdings" panose="05000000000000000000" pitchFamily="2" charset="2"/>
              <a:defRPr/>
            </a:pP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(4)</a:t>
            </a: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</a:t>
            </a: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</a:t>
            </a: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R</a:t>
            </a: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       </a:t>
            </a: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</a:t>
            </a:r>
            <a:endParaRPr kumimoji="0" lang="zh-CN" altLang="en-US" sz="24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indent="-342900" defTabSz="914400" eaLnBrk="1" hangingPunct="1">
              <a:lnSpc>
                <a:spcPct val="120000"/>
              </a:lnSpc>
              <a:buClrTx/>
              <a:buSzTx/>
              <a:buFont typeface="Wingdings" panose="05000000000000000000" pitchFamily="2" charset="2"/>
              <a:defRPr/>
            </a:pP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(5)  R </a:t>
            </a:r>
            <a:r>
              <a:rPr kumimoji="0" lang="zh-CN" altLang="en-US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               </a:t>
            </a: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T(3)(4)I</a:t>
            </a:r>
            <a:r>
              <a:rPr kumimoji="0" lang="zh-CN" altLang="en-US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假言推理</a:t>
            </a:r>
            <a:endParaRPr kumimoji="0" lang="en-US" altLang="zh-CN" sz="24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indent="-342900" defTabSz="914400" eaLnBrk="1" hangingPunct="1">
              <a:lnSpc>
                <a:spcPct val="120000"/>
              </a:lnSpc>
              <a:buClrTx/>
              <a:buSzTx/>
              <a:buFont typeface="Wingdings" panose="05000000000000000000" pitchFamily="2" charset="2"/>
              <a:defRPr/>
            </a:pP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(6)  P</a:t>
            </a: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</a:t>
            </a: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 </a:t>
            </a:r>
            <a:r>
              <a:rPr kumimoji="0" lang="zh-CN" altLang="en-US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       </a:t>
            </a: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</a:t>
            </a:r>
            <a:endParaRPr kumimoji="0" lang="zh-CN" altLang="fr-FR" sz="24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indent="-342900" defTabSz="914400" eaLnBrk="1" hangingPunct="1">
              <a:lnSpc>
                <a:spcPct val="120000"/>
              </a:lnSpc>
              <a:buClrTx/>
              <a:buSzTx/>
              <a:buFont typeface="Wingdings" panose="05000000000000000000" pitchFamily="2" charset="2"/>
              <a:defRPr/>
            </a:pPr>
            <a:r>
              <a:rPr kumimoji="0" lang="fr-FR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(7)</a:t>
            </a: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</a:t>
            </a: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zh-CN" altLang="en-US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             </a:t>
            </a: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T(6)(7)I</a:t>
            </a:r>
            <a:r>
              <a:rPr kumimoji="0" lang="zh-CN" altLang="en-US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拒取式</a:t>
            </a:r>
            <a:endParaRPr kumimoji="0" lang="fr-FR" altLang="zh-CN" sz="24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indent="-342900" defTabSz="914400" eaLnBrk="1" hangingPunct="1">
              <a:lnSpc>
                <a:spcPct val="120000"/>
              </a:lnSpc>
              <a:buClrTx/>
              <a:buSzTx/>
              <a:buFont typeface="Wingdings" panose="05000000000000000000" pitchFamily="2" charset="2"/>
              <a:defRPr/>
            </a:pPr>
            <a:r>
              <a:rPr kumimoji="0" lang="fr-FR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(8) </a:t>
            </a: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P∨Q</a:t>
            </a:r>
            <a:r>
              <a:rPr kumimoji="0" lang="fr-FR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          </a:t>
            </a: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</a:t>
            </a:r>
            <a:endParaRPr kumimoji="0" lang="zh-CN" altLang="fr-FR" sz="24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514350" marR="0" indent="-514350" defTabSz="914400" eaLnBrk="1" hangingPunct="1">
              <a:lnSpc>
                <a:spcPct val="120000"/>
              </a:lnSpc>
              <a:buClrTx/>
              <a:buSzTx/>
              <a:buFont typeface="Wingdings" panose="05000000000000000000" pitchFamily="2" charset="2"/>
              <a:buAutoNum type="arabicParenBoth" startAt="9"/>
              <a:defRPr/>
            </a:pPr>
            <a:r>
              <a:rPr kumimoji="0" lang="fr-FR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Q                              T(</a:t>
            </a: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</a:t>
            </a:r>
            <a:r>
              <a:rPr kumimoji="0" lang="fr-FR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)(8)I</a:t>
            </a:r>
            <a:r>
              <a:rPr kumimoji="0" lang="zh-CN" altLang="en-US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析取三段论</a:t>
            </a:r>
            <a:endParaRPr kumimoji="0" lang="en-US" altLang="zh-CN" sz="24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514350" marR="0" indent="-514350" defTabSz="914400" eaLnBrk="1" hangingPunct="1">
              <a:lnSpc>
                <a:spcPct val="120000"/>
              </a:lnSpc>
              <a:buClrTx/>
              <a:buSzTx/>
              <a:buFontTx/>
              <a:defRPr/>
            </a:pPr>
            <a:r>
              <a:rPr kumimoji="0" lang="zh-CN" altLang="en-US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由推理结果可知，是乙盗窃了录音机。</a:t>
            </a:r>
            <a:endParaRPr kumimoji="0" lang="zh-CN" altLang="fr-FR" sz="24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indent="-342900" defTabSz="914400" eaLnBrk="1" hangingPunct="1">
              <a:lnSpc>
                <a:spcPct val="80000"/>
              </a:lnSpc>
              <a:buClrTx/>
              <a:buSzTx/>
              <a:buFont typeface="Wingdings" panose="05000000000000000000" pitchFamily="2" charset="2"/>
              <a:defRPr/>
            </a:pPr>
            <a:endParaRPr kumimoji="0" lang="zh-CN" altLang="en-US" sz="24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indent="-342900" defTabSz="914400" eaLnBrk="1" hangingPunct="1">
              <a:buClrTx/>
              <a:buSzTx/>
              <a:buFont typeface="Wingdings" panose="05000000000000000000" pitchFamily="2" charset="2"/>
              <a:defRPr/>
            </a:pPr>
            <a:endParaRPr kumimoji="0" lang="en-US" altLang="zh-CN" sz="24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12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50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86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133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166" end="2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215" end="2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248" end="2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294" end="3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329" end="3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374" end="3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310B97-D160-4185-97F5-907D63173610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540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6554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重要的推理定律</a:t>
            </a:r>
            <a:endParaRPr lang="zh-CN" altLang="en-US" dirty="0"/>
          </a:p>
        </p:txBody>
      </p:sp>
      <p:sp>
        <p:nvSpPr>
          <p:cNvPr id="188422" name="Rectangle 3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078412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附加： </a:t>
            </a:r>
            <a:r>
              <a:rPr lang="en-US" altLang="zh-CN" sz="2400" dirty="0"/>
              <a:t>A ⇒ (A∨B)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化简： </a:t>
            </a:r>
            <a:r>
              <a:rPr lang="en-US" altLang="zh-CN" sz="2400" dirty="0"/>
              <a:t>(A∧B) ⇒ A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假言推理： </a:t>
            </a:r>
            <a:r>
              <a:rPr lang="en-US" altLang="zh-CN" sz="2400" dirty="0"/>
              <a:t>((A→B)∧A) ⇒ B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拒取式： </a:t>
            </a:r>
            <a:r>
              <a:rPr lang="en-US" altLang="zh-CN" sz="2400" dirty="0"/>
              <a:t>((A→B)∧¬B) ⇒ ¬A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析取三段论： </a:t>
            </a:r>
            <a:r>
              <a:rPr lang="en-US" altLang="zh-CN" sz="2400" dirty="0"/>
              <a:t>((A∨B)∧¬A) ⇒ B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假言三段论： </a:t>
            </a:r>
            <a:r>
              <a:rPr lang="en-US" altLang="zh-CN" sz="2400" dirty="0"/>
              <a:t>((A→B)∧(B→C)) ⇒ (A→C)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等价三段论： </a:t>
            </a:r>
            <a:r>
              <a:rPr lang="en-US" altLang="zh-CN" sz="2400" dirty="0"/>
              <a:t>((A↔B)∧(B↔C)) ⇒ (A↔C)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构造性二难： </a:t>
            </a:r>
            <a:r>
              <a:rPr lang="en-US" altLang="zh-CN" sz="2400" dirty="0"/>
              <a:t>((A→B)∧(C→D)∧ (A∨C)) ⇒ (B∨D)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solidFill>
                  <a:srgbClr val="C00000"/>
                </a:solidFill>
              </a:rPr>
              <a:t>构造性二难特殊形式</a:t>
            </a:r>
            <a:r>
              <a:rPr lang="zh-CN" altLang="en-US" sz="2400" dirty="0"/>
              <a:t>：</a:t>
            </a:r>
            <a:endParaRPr lang="zh-CN" altLang="en-US" sz="2400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dirty="0"/>
              <a:t>         </a:t>
            </a:r>
            <a:r>
              <a:rPr lang="en-US" altLang="zh-CN" sz="2400" dirty="0"/>
              <a:t>((A→B)∧(¬A →B)∧ (A∨ ¬A)) ⇒ B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solidFill>
                  <a:srgbClr val="C00000"/>
                </a:solidFill>
              </a:rPr>
              <a:t>破坏性二难</a:t>
            </a:r>
            <a:r>
              <a:rPr lang="zh-CN" altLang="en-US" sz="2400" dirty="0"/>
              <a:t>：</a:t>
            </a:r>
            <a:endParaRPr lang="zh-CN" altLang="en-US" sz="2400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dirty="0"/>
              <a:t>         </a:t>
            </a:r>
            <a:r>
              <a:rPr lang="en-US" altLang="zh-CN" sz="2400" dirty="0"/>
              <a:t>((A→B)∧(C→D)∧ (¬B∨¬D)) ⇒ (¬A∨¬C)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2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8422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8422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2">
                                            <p:txEl>
                                              <p:charRg st="14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8422">
                                            <p:txEl>
                                              <p:charRg st="14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8422">
                                            <p:txEl>
                                              <p:charRg st="14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2">
                                            <p:txEl>
                                              <p:charRg st="28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8422">
                                            <p:txEl>
                                              <p:charRg st="28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8422">
                                            <p:txEl>
                                              <p:charRg st="28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2">
                                            <p:txEl>
                                              <p:charRg st="48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8422">
                                            <p:txEl>
                                              <p:charRg st="48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8422">
                                            <p:txEl>
                                              <p:charRg st="48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2">
                                            <p:txEl>
                                              <p:charRg st="69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8422">
                                            <p:txEl>
                                              <p:charRg st="69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8422">
                                            <p:txEl>
                                              <p:charRg st="69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2">
                                            <p:txEl>
                                              <p:charRg st="91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8422">
                                            <p:txEl>
                                              <p:charRg st="91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8422">
                                            <p:txEl>
                                              <p:charRg st="91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2">
                                            <p:txEl>
                                              <p:charRg st="120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8422">
                                            <p:txEl>
                                              <p:charRg st="120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8422">
                                            <p:txEl>
                                              <p:charRg st="120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2">
                                            <p:txEl>
                                              <p:charRg st="149" end="1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8422">
                                            <p:txEl>
                                              <p:charRg st="149" end="18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8422">
                                            <p:txEl>
                                              <p:charRg st="149" end="18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2">
                                            <p:txEl>
                                              <p:charRg st="185" end="1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8422">
                                            <p:txEl>
                                              <p:charRg st="185" end="19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8422">
                                            <p:txEl>
                                              <p:charRg st="185" end="19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2">
                                            <p:txEl>
                                              <p:charRg st="196" end="2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8422">
                                            <p:txEl>
                                              <p:charRg st="196" end="23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8422">
                                            <p:txEl>
                                              <p:charRg st="196" end="23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2">
                                            <p:txEl>
                                              <p:charRg st="234" end="2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8422">
                                            <p:txEl>
                                              <p:charRg st="234" end="24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8422">
                                            <p:txEl>
                                              <p:charRg st="234" end="24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2">
                                            <p:txEl>
                                              <p:charRg st="241" end="2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8422">
                                            <p:txEl>
                                              <p:charRg st="241" end="28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8422">
                                            <p:txEl>
                                              <p:charRg st="241" end="28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E7344FA-DF54-4C91-9E8F-B0FE5EC53FC0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564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6656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endParaRPr lang="zh-CN" altLang="zh-CN" dirty="0"/>
          </a:p>
        </p:txBody>
      </p:sp>
      <p:sp>
        <p:nvSpPr>
          <p:cNvPr id="191494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作业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P29 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14_(1)(3)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15_(1)(3)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16_(1)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其中，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15_(3)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要求用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两种证明方法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推理！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70B54E9-0ED2-4426-8383-1CA1A5154443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68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11269" name="Rectangle 3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4773612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定理：命题公式</a:t>
            </a:r>
            <a:r>
              <a:rPr lang="en-US" altLang="zh-CN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∧</a:t>
            </a:r>
            <a:r>
              <a:rPr lang="en-US" altLang="zh-CN" i="1" dirty="0"/>
              <a:t>A</a:t>
            </a:r>
            <a:r>
              <a:rPr lang="en-US" altLang="zh-CN" baseline="-25000" dirty="0"/>
              <a:t>2</a:t>
            </a:r>
            <a:r>
              <a:rPr lang="en-US" altLang="zh-CN" dirty="0"/>
              <a:t>∧…∧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k</a:t>
            </a:r>
            <a:r>
              <a:rPr lang="en-US" altLang="zh-CN" dirty="0">
                <a:sym typeface="Symbol" panose="05050102010706020507" pitchFamily="18" charset="2"/>
              </a:rPr>
              <a:t>  </a:t>
            </a:r>
            <a:r>
              <a:rPr lang="en-US" altLang="zh-CN" i="1" dirty="0"/>
              <a:t>B</a:t>
            </a:r>
            <a:r>
              <a:rPr lang="zh-CN" altLang="en-US" dirty="0"/>
              <a:t>的推理正确当且仅当蕴含式</a:t>
            </a:r>
            <a:endParaRPr lang="zh-CN" altLang="en-US" dirty="0"/>
          </a:p>
          <a:p>
            <a:pPr eaLnBrk="1" hangingPunct="1">
              <a:buNone/>
            </a:pPr>
            <a:r>
              <a:rPr lang="zh-CN" altLang="en-US" dirty="0"/>
              <a:t>             （</a:t>
            </a:r>
            <a:r>
              <a:rPr lang="en-US" altLang="zh-CN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∧</a:t>
            </a:r>
            <a:r>
              <a:rPr lang="en-US" altLang="zh-CN" i="1" dirty="0"/>
              <a:t>A</a:t>
            </a:r>
            <a:r>
              <a:rPr lang="en-US" altLang="zh-CN" baseline="-25000" dirty="0"/>
              <a:t>2</a:t>
            </a:r>
            <a:r>
              <a:rPr lang="en-US" altLang="zh-CN" dirty="0"/>
              <a:t>∧…∧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k</a:t>
            </a:r>
            <a:r>
              <a:rPr lang="en-US" altLang="zh-CN" dirty="0"/>
              <a:t>)→</a:t>
            </a:r>
            <a:r>
              <a:rPr lang="en-US" altLang="zh-CN" i="1" dirty="0"/>
              <a:t>B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   </a:t>
            </a:r>
            <a:r>
              <a:rPr lang="zh-CN" altLang="en-US" dirty="0"/>
              <a:t>为重言式。</a:t>
            </a:r>
            <a:endParaRPr lang="zh-CN" altLang="en-US" dirty="0"/>
          </a:p>
          <a:p>
            <a:pPr eaLnBrk="1" hangingPunct="1">
              <a:buNone/>
            </a:pPr>
            <a:endParaRPr lang="zh-CN" altLang="en-US" dirty="0"/>
          </a:p>
          <a:p>
            <a:pPr eaLnBrk="1" hangingPunct="1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3715C28-BBFC-42F2-B8F5-4A57C6C112A6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16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13317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22312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en-US" altLang="zh-CN" sz="3800" b="1" dirty="0"/>
              <a:t>1</a:t>
            </a:r>
            <a:r>
              <a:rPr lang="zh-CN" altLang="en-US" sz="3800" b="1" dirty="0"/>
              <a:t>、真值表法</a:t>
            </a:r>
            <a:endParaRPr lang="zh-CN" altLang="en-US" sz="3800" b="1" dirty="0"/>
          </a:p>
        </p:txBody>
      </p:sp>
      <p:sp>
        <p:nvSpPr>
          <p:cNvPr id="147462" name="Rectangle 3"/>
          <p:cNvSpPr>
            <a:spLocks noGrp="1"/>
          </p:cNvSpPr>
          <p:nvPr>
            <p:ph idx="1"/>
          </p:nvPr>
        </p:nvSpPr>
        <p:spPr>
          <a:xfrm>
            <a:off x="285750" y="1285875"/>
            <a:ext cx="8643938" cy="4530725"/>
          </a:xfrm>
          <a:ln/>
        </p:spPr>
        <p:txBody>
          <a:bodyPr vert="horz" wrap="square" lIns="91440" tIns="45720" rIns="91440" bIns="45720" anchor="t"/>
          <a:p>
            <a:pPr marL="571500" indent="-571500" eaLnBrk="1" hangingPunct="1">
              <a:buNone/>
            </a:pPr>
            <a:r>
              <a:rPr lang="en-US" altLang="zh-CN" dirty="0"/>
              <a:t>      </a:t>
            </a:r>
            <a:r>
              <a:rPr lang="zh-CN" altLang="en-US" dirty="0"/>
              <a:t>采用真值表法判断时，我们在真值表上查找</a:t>
            </a:r>
            <a:r>
              <a:rPr lang="zh-CN" altLang="en-US" dirty="0">
                <a:sym typeface="Wingdings" panose="05000000000000000000" pitchFamily="2" charset="2"/>
              </a:rPr>
              <a:t>：  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571500" indent="-571500" eaLnBrk="1" hangingPunct="1">
              <a:buNone/>
            </a:pPr>
            <a:r>
              <a:rPr lang="zh-CN" altLang="en-US" dirty="0">
                <a:sym typeface="Wingdings" panose="05000000000000000000" pitchFamily="2" charset="2"/>
              </a:rPr>
              <a:t>（</a:t>
            </a:r>
            <a:r>
              <a:rPr lang="en-US" altLang="zh-CN" dirty="0">
                <a:sym typeface="Wingdings" panose="05000000000000000000" pitchFamily="2" charset="2"/>
              </a:rPr>
              <a:t>1</a:t>
            </a:r>
            <a:r>
              <a:rPr lang="zh-CN" altLang="en-US" dirty="0">
                <a:sym typeface="Wingdings" panose="05000000000000000000" pitchFamily="2" charset="2"/>
              </a:rPr>
              <a:t>）</a:t>
            </a:r>
            <a:r>
              <a:rPr lang="en-US" altLang="zh-CN" i="1" dirty="0"/>
              <a:t>H</a:t>
            </a:r>
            <a:r>
              <a:rPr lang="en-US" altLang="zh-CN" sz="2000" dirty="0"/>
              <a:t>1</a:t>
            </a:r>
            <a:r>
              <a:rPr lang="zh-CN" altLang="en-US" dirty="0"/>
              <a:t>，</a:t>
            </a:r>
            <a:r>
              <a:rPr lang="en-US" altLang="zh-CN" i="1" dirty="0"/>
              <a:t>H</a:t>
            </a:r>
            <a:r>
              <a:rPr lang="en-US" altLang="zh-CN" sz="2000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i="1" dirty="0"/>
              <a:t>H</a:t>
            </a:r>
            <a:r>
              <a:rPr lang="en-US" altLang="zh-CN" sz="2000" dirty="0"/>
              <a:t>n</a:t>
            </a:r>
            <a:r>
              <a:rPr lang="zh-CN" altLang="en-US" dirty="0"/>
              <a:t>全部为真的指派，如果每个</a:t>
            </a:r>
            <a:r>
              <a:rPr lang="en-US" altLang="zh-CN" i="1" dirty="0"/>
              <a:t>H</a:t>
            </a:r>
            <a:r>
              <a:rPr lang="en-US" altLang="zh-CN" sz="2000" dirty="0"/>
              <a:t>1</a:t>
            </a:r>
            <a:r>
              <a:rPr lang="zh-CN" altLang="en-US" dirty="0"/>
              <a:t>，</a:t>
            </a:r>
            <a:r>
              <a:rPr lang="en-US" altLang="zh-CN" i="1" dirty="0"/>
              <a:t>H</a:t>
            </a:r>
            <a:r>
              <a:rPr lang="en-US" altLang="zh-CN" sz="2000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i="1" dirty="0"/>
              <a:t>H</a:t>
            </a:r>
            <a:r>
              <a:rPr lang="en-US" altLang="zh-CN" sz="2000" dirty="0"/>
              <a:t>n</a:t>
            </a:r>
            <a:r>
              <a:rPr lang="zh-CN" altLang="en-US" dirty="0"/>
              <a:t>全部为真的指派，其对应的行，</a:t>
            </a:r>
            <a:r>
              <a:rPr lang="en-US" altLang="zh-CN" dirty="0"/>
              <a:t>C</a:t>
            </a:r>
            <a:r>
              <a:rPr lang="zh-CN" altLang="en-US" dirty="0"/>
              <a:t>的真值也为</a:t>
            </a:r>
            <a:r>
              <a:rPr lang="en-US" altLang="zh-CN" dirty="0"/>
              <a:t>T</a:t>
            </a:r>
            <a:r>
              <a:rPr lang="zh-CN" altLang="en-US" dirty="0"/>
              <a:t>，则该推论是有效推论；</a:t>
            </a:r>
            <a:endParaRPr lang="en-US" altLang="zh-CN" dirty="0"/>
          </a:p>
          <a:p>
            <a:pPr marL="571500" indent="-571500" eaLnBrk="1" hangingPunct="1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）或者看</a:t>
            </a:r>
            <a:r>
              <a:rPr lang="en-US" altLang="zh-CN" dirty="0"/>
              <a:t>C</a:t>
            </a:r>
            <a:r>
              <a:rPr lang="zh-CN" altLang="en-US" dirty="0"/>
              <a:t>的真值为</a:t>
            </a:r>
            <a:r>
              <a:rPr lang="en-US" altLang="zh-CN" dirty="0"/>
              <a:t>F</a:t>
            </a:r>
            <a:r>
              <a:rPr lang="zh-CN" altLang="en-US" dirty="0"/>
              <a:t>的行，如果该行对应的</a:t>
            </a:r>
            <a:r>
              <a:rPr lang="en-US" altLang="zh-CN" i="1" dirty="0"/>
              <a:t>H</a:t>
            </a:r>
            <a:r>
              <a:rPr lang="en-US" altLang="zh-CN" sz="2000" dirty="0"/>
              <a:t>1</a:t>
            </a:r>
            <a:r>
              <a:rPr lang="zh-CN" altLang="en-US" dirty="0"/>
              <a:t>，</a:t>
            </a:r>
            <a:r>
              <a:rPr lang="en-US" altLang="zh-CN" i="1" dirty="0"/>
              <a:t>H</a:t>
            </a:r>
            <a:r>
              <a:rPr lang="en-US" altLang="zh-CN" sz="2000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i="1" dirty="0"/>
              <a:t>H</a:t>
            </a:r>
            <a:r>
              <a:rPr lang="en-US" altLang="zh-CN" sz="2000" dirty="0"/>
              <a:t>n</a:t>
            </a:r>
            <a:r>
              <a:rPr lang="zh-CN" altLang="en-US" dirty="0"/>
              <a:t>的真值中至少有一个为</a:t>
            </a:r>
            <a:r>
              <a:rPr lang="en-US" altLang="zh-CN" dirty="0"/>
              <a:t>F</a:t>
            </a:r>
            <a:r>
              <a:rPr lang="zh-CN" altLang="en-US" dirty="0"/>
              <a:t>，则该推论也是有效推论。</a:t>
            </a:r>
            <a:endParaRPr lang="en-US" altLang="zh-CN" dirty="0"/>
          </a:p>
          <a:p>
            <a:pPr marL="571500" indent="-571500" eaLnBrk="1" hangingPunct="1">
              <a:buNone/>
            </a:pPr>
            <a:r>
              <a:rPr lang="zh-CN" altLang="en-US" dirty="0"/>
              <a:t>即证明</a:t>
            </a:r>
            <a:r>
              <a:rPr lang="zh-CN" altLang="en-US" sz="3200" b="1" dirty="0"/>
              <a:t>： </a:t>
            </a:r>
            <a:r>
              <a:rPr lang="en-US" altLang="zh-CN" sz="3200" b="1" dirty="0"/>
              <a:t>(</a:t>
            </a:r>
            <a:r>
              <a:rPr lang="en-US" altLang="zh-CN" sz="3200" b="1" i="1" dirty="0"/>
              <a:t>A</a:t>
            </a:r>
            <a:r>
              <a:rPr lang="en-US" altLang="zh-CN" sz="3200" b="1" dirty="0"/>
              <a:t>1∧</a:t>
            </a:r>
            <a:r>
              <a:rPr lang="en-US" altLang="zh-CN" sz="3200" b="1" i="1" dirty="0"/>
              <a:t>A</a:t>
            </a:r>
            <a:r>
              <a:rPr lang="en-US" altLang="zh-CN" sz="3200" b="1" dirty="0"/>
              <a:t>2∧…∧</a:t>
            </a:r>
            <a:r>
              <a:rPr lang="en-US" altLang="zh-CN" sz="3200" b="1" i="1" dirty="0"/>
              <a:t>An</a:t>
            </a:r>
            <a:r>
              <a:rPr lang="en-US" altLang="zh-CN" sz="3200" b="1" dirty="0"/>
              <a:t>) </a:t>
            </a:r>
            <a:r>
              <a:rPr lang="en-US" altLang="zh-CN" sz="3200" dirty="0">
                <a:sym typeface="Symbol" panose="05050102010706020507" pitchFamily="18" charset="2"/>
              </a:rPr>
              <a:t></a:t>
            </a:r>
            <a:r>
              <a:rPr lang="zh-CN" altLang="en-US" sz="3200" b="1" i="1" dirty="0"/>
              <a:t>Ｃ</a:t>
            </a:r>
            <a:r>
              <a:rPr lang="zh-CN" altLang="en-US" sz="3200" b="1" dirty="0"/>
              <a:t>为永真式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>
                                            <p:txEl>
                                              <p:charRg st="153" end="1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7462">
                                            <p:txEl>
                                              <p:charRg st="153" end="1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" name="日期占位符 4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908E643-B0CD-4E68-8C17-7F08252D9CE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" name="页脚占位符 5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4" name="灯片编号占位符 6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15365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650875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真值表证明案例</a:t>
            </a:r>
            <a:endParaRPr lang="zh-CN" altLang="zh-CN" dirty="0"/>
          </a:p>
        </p:txBody>
      </p:sp>
      <p:sp>
        <p:nvSpPr>
          <p:cNvPr id="15366" name="Rectangle 3"/>
          <p:cNvSpPr>
            <a:spLocks noGrp="1"/>
          </p:cNvSpPr>
          <p:nvPr>
            <p:ph type="body" sz="half" idx="1"/>
          </p:nvPr>
        </p:nvSpPr>
        <p:spPr>
          <a:xfrm>
            <a:off x="428625" y="928688"/>
            <a:ext cx="8072438" cy="3786187"/>
          </a:xfrm>
          <a:ln/>
        </p:spPr>
        <p:txBody>
          <a:bodyPr vert="horz" wrap="square" lIns="91440" tIns="45720" rIns="91440" bIns="45720" anchor="t"/>
          <a:p>
            <a:pPr eaLnBrk="1" hangingPunct="1">
              <a:buClr>
                <a:schemeClr val="accent1"/>
              </a:buClr>
              <a:buSzPct val="65000"/>
              <a:buFont typeface="Wingdings" panose="05000000000000000000" pitchFamily="2" charset="2"/>
            </a:pPr>
            <a:r>
              <a:rPr lang="zh-CN" altLang="en-US" sz="2600" dirty="0"/>
              <a:t>判断以下结论是否可由前提推出。</a:t>
            </a:r>
            <a:endParaRPr lang="zh-CN" altLang="en-US" sz="2600" dirty="0"/>
          </a:p>
          <a:p>
            <a:pPr eaLnBrk="1" hangingPunct="1">
              <a:buClr>
                <a:schemeClr val="accent1"/>
              </a:buClr>
              <a:buSzPct val="65000"/>
              <a:buFont typeface="Wingdings" panose="05000000000000000000" pitchFamily="2" charset="2"/>
            </a:pPr>
            <a:r>
              <a:rPr lang="zh-CN" altLang="en-US" sz="2600" dirty="0"/>
              <a:t>前提</a:t>
            </a:r>
            <a:r>
              <a:rPr lang="en-US" altLang="zh-CN" sz="2600" dirty="0"/>
              <a:t>H</a:t>
            </a:r>
            <a:r>
              <a:rPr lang="en-US" altLang="zh-CN" sz="2000" dirty="0"/>
              <a:t>1</a:t>
            </a:r>
            <a:r>
              <a:rPr lang="zh-CN" altLang="en-US" sz="2600" dirty="0"/>
              <a:t>：</a:t>
            </a:r>
            <a:r>
              <a:rPr lang="en-US" altLang="zh-CN" sz="2600" dirty="0"/>
              <a:t>P</a:t>
            </a:r>
            <a:r>
              <a:rPr lang="en-US" altLang="zh-CN" sz="2600" dirty="0">
                <a:sym typeface="Symbol" panose="05050102010706020507" pitchFamily="18" charset="2"/>
              </a:rPr>
              <a:t></a:t>
            </a:r>
            <a:r>
              <a:rPr lang="en-US" altLang="zh-CN" sz="2600" dirty="0"/>
              <a:t>Q</a:t>
            </a:r>
            <a:r>
              <a:rPr lang="zh-CN" altLang="en-US" sz="2600" dirty="0"/>
              <a:t>。</a:t>
            </a:r>
            <a:r>
              <a:rPr lang="en-US" altLang="zh-CN" sz="2600" dirty="0"/>
              <a:t>H</a:t>
            </a:r>
            <a:r>
              <a:rPr lang="en-US" altLang="zh-CN" sz="2000" dirty="0"/>
              <a:t>2</a:t>
            </a:r>
            <a:r>
              <a:rPr lang="zh-CN" altLang="en-US" sz="2600" dirty="0"/>
              <a:t>：</a:t>
            </a:r>
            <a:r>
              <a:rPr lang="en-US" altLang="zh-CN" sz="2600" dirty="0"/>
              <a:t>P</a:t>
            </a:r>
            <a:r>
              <a:rPr lang="zh-CN" altLang="en-US" sz="2600" dirty="0"/>
              <a:t>。结论</a:t>
            </a:r>
            <a:r>
              <a:rPr lang="en-US" altLang="zh-CN" sz="2600" dirty="0"/>
              <a:t>C</a:t>
            </a:r>
            <a:r>
              <a:rPr lang="zh-CN" altLang="en-US" sz="2600" dirty="0"/>
              <a:t>：</a:t>
            </a:r>
            <a:r>
              <a:rPr lang="en-US" altLang="zh-CN" sz="2600" dirty="0"/>
              <a:t>Q</a:t>
            </a:r>
            <a:r>
              <a:rPr lang="zh-CN" altLang="en-US" sz="2600" dirty="0"/>
              <a:t>。</a:t>
            </a:r>
            <a:endParaRPr lang="en-US" altLang="zh-CN" sz="2600" dirty="0"/>
          </a:p>
        </p:txBody>
      </p:sp>
      <p:graphicFrame>
        <p:nvGraphicFramePr>
          <p:cNvPr id="771076" name="Group 4"/>
          <p:cNvGraphicFramePr>
            <a:graphicFrameLocks noGrp="1"/>
          </p:cNvGraphicFramePr>
          <p:nvPr>
            <p:ph sz="half" idx="1"/>
          </p:nvPr>
        </p:nvGraphicFramePr>
        <p:xfrm>
          <a:off x="1331913" y="2133600"/>
          <a:ext cx="6740525" cy="2366963"/>
        </p:xfrm>
        <a:graphic>
          <a:graphicData uri="http://schemas.openxmlformats.org/drawingml/2006/table">
            <a:tbl>
              <a:tblPr/>
              <a:tblGrid>
                <a:gridCol w="869950"/>
                <a:gridCol w="809625"/>
                <a:gridCol w="1235075"/>
                <a:gridCol w="1652587"/>
                <a:gridCol w="2173288"/>
              </a:tblGrid>
              <a:tr h="488950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(P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Q)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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(P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Q)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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3645" name="Rectangle 42"/>
          <p:cNvSpPr/>
          <p:nvPr/>
        </p:nvSpPr>
        <p:spPr>
          <a:xfrm>
            <a:off x="357188" y="4643438"/>
            <a:ext cx="8643937" cy="120015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/>
              <a:t>在真值表的第一行，两个前提的真值都取</a:t>
            </a:r>
            <a:r>
              <a:rPr lang="en-US" altLang="zh-CN" sz="2400" dirty="0"/>
              <a:t>T</a:t>
            </a:r>
            <a:r>
              <a:rPr lang="zh-CN" altLang="en-US" sz="2400" dirty="0"/>
              <a:t>，</a:t>
            </a:r>
            <a:endParaRPr lang="zh-CN" altLang="en-US" sz="2400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/>
              <a:t>而这一行对应的结论</a:t>
            </a:r>
            <a:r>
              <a:rPr lang="en-US" altLang="zh-CN" sz="2400" dirty="0"/>
              <a:t>Q</a:t>
            </a:r>
            <a:r>
              <a:rPr lang="zh-CN" altLang="en-US" sz="2400" dirty="0"/>
              <a:t>的取值也为</a:t>
            </a:r>
            <a:r>
              <a:rPr lang="en-US" altLang="zh-CN" sz="2400" dirty="0"/>
              <a:t>T</a:t>
            </a:r>
            <a:r>
              <a:rPr lang="zh-CN" altLang="en-US" sz="2400" dirty="0"/>
              <a:t>，</a:t>
            </a:r>
            <a:endParaRPr lang="en-US" altLang="zh-CN" sz="2400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/>
              <a:t>因此，我们可以说，</a:t>
            </a:r>
            <a:r>
              <a:rPr lang="en-US" altLang="zh-CN" sz="2400" dirty="0"/>
              <a:t>C</a:t>
            </a:r>
            <a:r>
              <a:rPr lang="zh-CN" altLang="en-US" sz="2400" dirty="0"/>
              <a:t>是前提</a:t>
            </a:r>
            <a:r>
              <a:rPr lang="en-US" altLang="zh-CN" sz="2400" dirty="0"/>
              <a:t>H1</a:t>
            </a:r>
            <a:r>
              <a:rPr lang="zh-CN" altLang="en-US" sz="2400" dirty="0"/>
              <a:t>和</a:t>
            </a:r>
            <a:r>
              <a:rPr lang="en-US" altLang="zh-CN" sz="2400" dirty="0"/>
              <a:t>H2</a:t>
            </a:r>
            <a:r>
              <a:rPr lang="zh-CN" altLang="en-US" sz="2400" dirty="0"/>
              <a:t>的结论。</a:t>
            </a:r>
            <a:r>
              <a:rPr lang="zh-CN" altLang="en-US" sz="2400" b="1" dirty="0"/>
              <a:t> 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4A23059-979F-4421-A4BC-9D4BDEEC0660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2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17413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22312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实际推理案例</a:t>
            </a:r>
            <a:br>
              <a:rPr lang="en-US" altLang="zh-CN" sz="4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endParaRPr lang="zh-CN" altLang="zh-CN" dirty="0"/>
          </a:p>
        </p:txBody>
      </p:sp>
      <p:sp>
        <p:nvSpPr>
          <p:cNvPr id="149510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Q) 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altLang="zh-CN" dirty="0"/>
          </a:p>
          <a:p>
            <a:pPr eaLnBrk="1" hangingPunct="1"/>
            <a:r>
              <a:rPr lang="zh-CN" altLang="en-US" dirty="0"/>
              <a:t>如果我们用一些具体的命题来代入命题变元</a:t>
            </a:r>
            <a:r>
              <a:rPr lang="en-US" altLang="zh-CN" dirty="0"/>
              <a:t>P</a:t>
            </a:r>
            <a:r>
              <a:rPr lang="zh-CN" altLang="en-US" dirty="0"/>
              <a:t>和</a:t>
            </a:r>
            <a:r>
              <a:rPr lang="en-US" altLang="zh-CN" dirty="0"/>
              <a:t>Q</a:t>
            </a:r>
            <a:r>
              <a:rPr lang="zh-CN" altLang="en-US" dirty="0"/>
              <a:t>，我们可以得到下述断言：</a:t>
            </a:r>
            <a:endParaRPr lang="zh-CN" altLang="en-US" dirty="0"/>
          </a:p>
          <a:p>
            <a:pPr eaLnBrk="1" hangingPunct="1">
              <a:buNone/>
            </a:pPr>
            <a:r>
              <a:rPr lang="zh-CN" altLang="en-US" dirty="0"/>
              <a:t>       如果今天是星期一，他就要去上班。</a:t>
            </a:r>
            <a:endParaRPr lang="zh-CN" altLang="en-US" dirty="0"/>
          </a:p>
          <a:p>
            <a:pPr eaLnBrk="1" hangingPunct="1">
              <a:buNone/>
            </a:pPr>
            <a:r>
              <a:rPr lang="zh-CN" altLang="en-US" dirty="0"/>
              <a:t>       今天是星期一。</a:t>
            </a:r>
            <a:endParaRPr lang="zh-CN" altLang="en-US" dirty="0"/>
          </a:p>
          <a:p>
            <a:pPr eaLnBrk="1" hangingPunct="1">
              <a:buNone/>
            </a:pPr>
            <a:r>
              <a:rPr lang="zh-CN" altLang="en-US" dirty="0"/>
              <a:t>       所以他去上班了。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0">
                                            <p:txEl>
                                              <p:charRg st="44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9510">
                                            <p:txEl>
                                              <p:charRg st="44" end="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0">
                                            <p:txEl>
                                              <p:charRg st="68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9510">
                                            <p:txEl>
                                              <p:charRg st="68" end="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0">
                                            <p:txEl>
                                              <p:charRg st="83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49510">
                                            <p:txEl>
                                              <p:charRg st="83" end="9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2" name="日期占位符 4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CF6E9F6-2884-4A39-BFCC-2EA15C1E89CF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" name="页脚占位符 5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60" name="灯片编号占位符 6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19461" name="Rectangle 2"/>
          <p:cNvSpPr>
            <a:spLocks noGrp="1"/>
          </p:cNvSpPr>
          <p:nvPr>
            <p:ph type="title"/>
          </p:nvPr>
        </p:nvSpPr>
        <p:spPr>
          <a:xfrm>
            <a:off x="428625" y="285750"/>
            <a:ext cx="8229600" cy="928688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实际推理案例</a:t>
            </a:r>
            <a:endParaRPr lang="zh-CN" altLang="zh-CN" dirty="0"/>
          </a:p>
        </p:txBody>
      </p:sp>
      <p:sp>
        <p:nvSpPr>
          <p:cNvPr id="150534" name="Rectangle 3"/>
          <p:cNvSpPr>
            <a:spLocks noGrp="1"/>
          </p:cNvSpPr>
          <p:nvPr>
            <p:ph type="body" sz="half" idx="1"/>
          </p:nvPr>
        </p:nvSpPr>
        <p:spPr>
          <a:xfrm>
            <a:off x="428625" y="1357313"/>
            <a:ext cx="8147050" cy="4530725"/>
          </a:xfrm>
          <a:ln/>
        </p:spPr>
        <p:txBody>
          <a:bodyPr vert="horz" wrap="square" lIns="91440" tIns="45720" rIns="91440" bIns="45720" anchor="t"/>
          <a:p>
            <a:pPr eaLnBrk="1" hangingPunct="1">
              <a:buClr>
                <a:schemeClr val="accent1"/>
              </a:buClr>
              <a:buSzPct val="65000"/>
              <a:buFont typeface="Wingdings" panose="05000000000000000000" pitchFamily="2" charset="2"/>
            </a:pPr>
            <a:r>
              <a:rPr lang="zh-CN" altLang="en-US" sz="2600" dirty="0"/>
              <a:t>前提</a:t>
            </a:r>
            <a:r>
              <a:rPr lang="en-US" altLang="zh-CN" sz="2600" dirty="0"/>
              <a:t>H</a:t>
            </a:r>
            <a:r>
              <a:rPr lang="en-US" altLang="zh-CN" sz="2000" dirty="0"/>
              <a:t>1</a:t>
            </a:r>
            <a:r>
              <a:rPr lang="zh-CN" altLang="en-US" sz="2600" dirty="0"/>
              <a:t>：</a:t>
            </a:r>
            <a:r>
              <a:rPr lang="en-US" altLang="zh-CN" sz="2600" dirty="0"/>
              <a:t>P</a:t>
            </a:r>
            <a:r>
              <a:rPr lang="en-US" altLang="zh-CN" sz="2600" dirty="0">
                <a:sym typeface="Symbol" panose="05050102010706020507" pitchFamily="18" charset="2"/>
              </a:rPr>
              <a:t></a:t>
            </a:r>
            <a:r>
              <a:rPr lang="en-US" altLang="zh-CN" sz="2600" dirty="0"/>
              <a:t>Q</a:t>
            </a:r>
            <a:r>
              <a:rPr lang="zh-CN" altLang="en-US" sz="2600" dirty="0"/>
              <a:t>。</a:t>
            </a:r>
            <a:r>
              <a:rPr lang="en-US" altLang="zh-CN" sz="2600" dirty="0"/>
              <a:t>H</a:t>
            </a:r>
            <a:r>
              <a:rPr lang="en-US" altLang="zh-CN" sz="2000" dirty="0"/>
              <a:t>2</a:t>
            </a:r>
            <a:r>
              <a:rPr lang="zh-CN" altLang="en-US" sz="2600" dirty="0"/>
              <a:t>：</a:t>
            </a:r>
            <a:r>
              <a:rPr lang="en-US" altLang="zh-CN" sz="2600" dirty="0"/>
              <a:t>Q</a:t>
            </a:r>
            <a:r>
              <a:rPr lang="zh-CN" altLang="en-US" sz="2600" dirty="0"/>
              <a:t>。结论</a:t>
            </a:r>
            <a:r>
              <a:rPr lang="en-US" altLang="zh-CN" sz="2600" dirty="0"/>
              <a:t>C</a:t>
            </a:r>
            <a:r>
              <a:rPr lang="zh-CN" altLang="en-US" sz="2600" dirty="0"/>
              <a:t>：</a:t>
            </a:r>
            <a:r>
              <a:rPr lang="en-US" altLang="zh-CN" sz="2600" dirty="0"/>
              <a:t>P</a:t>
            </a:r>
            <a:r>
              <a:rPr lang="zh-CN" altLang="en-US" sz="2600" dirty="0"/>
              <a:t>。</a:t>
            </a:r>
            <a:r>
              <a:rPr lang="en-US" altLang="zh-CN" sz="2600" dirty="0"/>
              <a:t> </a:t>
            </a:r>
            <a:endParaRPr lang="en-US" altLang="zh-CN" sz="2600" dirty="0"/>
          </a:p>
          <a:p>
            <a:pPr eaLnBrk="1" hangingPunct="1">
              <a:buClr>
                <a:schemeClr val="accent1"/>
              </a:buClr>
              <a:buSzPct val="65000"/>
              <a:buFont typeface="Wingdings" panose="05000000000000000000" pitchFamily="2" charset="2"/>
            </a:pPr>
            <a:endParaRPr lang="en-US" altLang="zh-CN" sz="2600" dirty="0"/>
          </a:p>
          <a:p>
            <a:pPr eaLnBrk="1" hangingPunct="1">
              <a:buClr>
                <a:schemeClr val="accent1"/>
              </a:buClr>
              <a:buSzPct val="65000"/>
              <a:buFont typeface="Wingdings" panose="05000000000000000000" pitchFamily="2" charset="2"/>
            </a:pPr>
            <a:endParaRPr lang="en-US" altLang="zh-CN" sz="2600" dirty="0"/>
          </a:p>
          <a:p>
            <a:pPr eaLnBrk="1" hangingPunct="1">
              <a:buClr>
                <a:schemeClr val="accent1"/>
              </a:buClr>
              <a:buSzPct val="65000"/>
              <a:buFont typeface="Wingdings" panose="05000000000000000000" pitchFamily="2" charset="2"/>
            </a:pPr>
            <a:endParaRPr lang="en-US" altLang="zh-CN" sz="2600" dirty="0"/>
          </a:p>
          <a:p>
            <a:pPr eaLnBrk="1" hangingPunct="1">
              <a:buClr>
                <a:schemeClr val="accent1"/>
              </a:buClr>
              <a:buSzPct val="65000"/>
              <a:buFont typeface="Wingdings" panose="05000000000000000000" pitchFamily="2" charset="2"/>
            </a:pPr>
            <a:endParaRPr lang="en-US" altLang="zh-CN" sz="2600" dirty="0"/>
          </a:p>
          <a:p>
            <a:pPr eaLnBrk="1" hangingPunct="1">
              <a:buClr>
                <a:schemeClr val="accent1"/>
              </a:buClr>
              <a:buSzPct val="65000"/>
              <a:buFont typeface="Wingdings" panose="05000000000000000000" pitchFamily="2" charset="2"/>
            </a:pPr>
            <a:endParaRPr lang="en-US" altLang="zh-CN" sz="2600" dirty="0"/>
          </a:p>
          <a:p>
            <a:pPr eaLnBrk="1" hangingPunct="1">
              <a:buClr>
                <a:schemeClr val="accent1"/>
              </a:buClr>
              <a:buSzPct val="65000"/>
              <a:buFont typeface="Wingdings" panose="05000000000000000000" pitchFamily="2" charset="2"/>
            </a:pPr>
            <a:r>
              <a:rPr lang="zh-CN" altLang="en-US" sz="2600" dirty="0"/>
              <a:t>第一行和第三行的两个前提的真值都取</a:t>
            </a:r>
            <a:r>
              <a:rPr lang="en-US" altLang="zh-CN" sz="2600" dirty="0"/>
              <a:t>T</a:t>
            </a:r>
            <a:r>
              <a:rPr lang="zh-CN" altLang="en-US" sz="2600" dirty="0"/>
              <a:t>，但对于第三行，结论</a:t>
            </a:r>
            <a:r>
              <a:rPr lang="en-US" altLang="zh-CN" sz="2600" dirty="0"/>
              <a:t>P</a:t>
            </a:r>
            <a:r>
              <a:rPr lang="zh-CN" altLang="en-US" sz="2600" dirty="0"/>
              <a:t>的真值为</a:t>
            </a:r>
            <a:r>
              <a:rPr lang="en-US" altLang="zh-CN" sz="2600" dirty="0"/>
              <a:t>F</a:t>
            </a:r>
            <a:r>
              <a:rPr lang="zh-CN" altLang="en-US" sz="2600" dirty="0"/>
              <a:t>，因此</a:t>
            </a:r>
            <a:r>
              <a:rPr lang="en-US" altLang="zh-CN" sz="2600" dirty="0"/>
              <a:t>H1</a:t>
            </a:r>
            <a:r>
              <a:rPr lang="en-US" altLang="zh-CN" sz="2600" dirty="0">
                <a:sym typeface="Symbol" panose="05050102010706020507" pitchFamily="18" charset="2"/>
              </a:rPr>
              <a:t></a:t>
            </a:r>
            <a:r>
              <a:rPr lang="en-US" altLang="zh-CN" sz="2600" dirty="0"/>
              <a:t>H2</a:t>
            </a:r>
            <a:r>
              <a:rPr lang="en-US" altLang="zh-CN" sz="2600" dirty="0">
                <a:sym typeface="Symbol" panose="05050102010706020507" pitchFamily="18" charset="2"/>
              </a:rPr>
              <a:t></a:t>
            </a:r>
            <a:r>
              <a:rPr lang="en-US" altLang="zh-CN" sz="2600" dirty="0"/>
              <a:t>C</a:t>
            </a:r>
            <a:r>
              <a:rPr lang="zh-CN" altLang="en-US" sz="2600" dirty="0"/>
              <a:t>不是重言式，则按照定义，</a:t>
            </a:r>
            <a:r>
              <a:rPr lang="en-US" altLang="zh-CN" sz="2600" dirty="0"/>
              <a:t> (P</a:t>
            </a:r>
            <a:r>
              <a:rPr lang="en-US" altLang="zh-CN" sz="2600" dirty="0">
                <a:sym typeface="Symbol" panose="05050102010706020507" pitchFamily="18" charset="2"/>
              </a:rPr>
              <a:t></a:t>
            </a:r>
            <a:r>
              <a:rPr lang="en-US" altLang="zh-CN" sz="2600" dirty="0"/>
              <a:t>Q</a:t>
            </a:r>
            <a:r>
              <a:rPr lang="en-US" altLang="zh-CN" sz="2600" dirty="0">
                <a:sym typeface="Symbol" panose="05050102010706020507" pitchFamily="18" charset="2"/>
              </a:rPr>
              <a:t>)</a:t>
            </a:r>
            <a:r>
              <a:rPr lang="en-US" altLang="zh-CN" sz="2600" dirty="0"/>
              <a:t>Q</a:t>
            </a:r>
            <a:r>
              <a:rPr lang="zh-CN" altLang="en-US" sz="2600" b="1" dirty="0">
                <a:solidFill>
                  <a:srgbClr val="FF0000"/>
                </a:solidFill>
              </a:rPr>
              <a:t>不能推得结论</a:t>
            </a:r>
            <a:r>
              <a:rPr lang="en-US" altLang="zh-CN" sz="2600" dirty="0"/>
              <a:t>P</a:t>
            </a:r>
            <a:r>
              <a:rPr lang="zh-CN" altLang="en-US" sz="2600" dirty="0"/>
              <a:t>。 </a:t>
            </a:r>
            <a:endParaRPr lang="zh-CN" altLang="en-US" sz="2600" dirty="0"/>
          </a:p>
        </p:txBody>
      </p:sp>
      <p:graphicFrame>
        <p:nvGraphicFramePr>
          <p:cNvPr id="775172" name="Group 4"/>
          <p:cNvGraphicFramePr>
            <a:graphicFrameLocks noGrp="1"/>
          </p:cNvGraphicFramePr>
          <p:nvPr>
            <p:ph sz="half" idx="1"/>
          </p:nvPr>
        </p:nvGraphicFramePr>
        <p:xfrm>
          <a:off x="1000125" y="1857375"/>
          <a:ext cx="6697663" cy="2308225"/>
        </p:xfrm>
        <a:graphic>
          <a:graphicData uri="http://schemas.openxmlformats.org/drawingml/2006/table">
            <a:tbl>
              <a:tblPr/>
              <a:tblGrid>
                <a:gridCol w="863600"/>
                <a:gridCol w="806450"/>
                <a:gridCol w="1225550"/>
                <a:gridCol w="1644650"/>
                <a:gridCol w="2157412"/>
              </a:tblGrid>
              <a:tr h="42068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(P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Q)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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(P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Q)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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>
                                            <p:txEl>
                                              <p:charRg st="27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50534">
                                            <p:txEl>
                                              <p:charRg st="27" end="10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A94324A-0C5A-4846-A6B8-2C8B4C5F7298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08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21509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93750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实际推理案例</a:t>
            </a:r>
            <a:endParaRPr lang="zh-CN" altLang="zh-CN" dirty="0"/>
          </a:p>
        </p:txBody>
      </p:sp>
      <p:sp>
        <p:nvSpPr>
          <p:cNvPr id="21510" name="Rectangle 3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4773612"/>
          </a:xfrm>
          <a:ln/>
        </p:spPr>
        <p:txBody>
          <a:bodyPr vert="horz" wrap="square" lIns="91440" tIns="45720" rIns="91440" bIns="45720" anchor="t"/>
          <a:p>
            <a:pPr marL="571500" indent="-571500" eaLnBrk="1" hangingPunct="1">
              <a:lnSpc>
                <a:spcPct val="90000"/>
              </a:lnSpc>
              <a:buNone/>
            </a:pPr>
            <a:r>
              <a:rPr lang="en-US" altLang="zh-CN" dirty="0"/>
              <a:t> </a:t>
            </a:r>
            <a:r>
              <a:rPr lang="en-US" altLang="zh-CN" sz="3200" dirty="0"/>
              <a:t>(P</a:t>
            </a:r>
            <a:r>
              <a:rPr lang="en-US" altLang="zh-CN" sz="3200" dirty="0">
                <a:sym typeface="Symbol" panose="05050102010706020507" pitchFamily="18" charset="2"/>
              </a:rPr>
              <a:t></a:t>
            </a:r>
            <a:r>
              <a:rPr lang="en-US" altLang="zh-CN" sz="3200" dirty="0"/>
              <a:t>Q</a:t>
            </a:r>
            <a:r>
              <a:rPr lang="en-US" altLang="zh-CN" sz="3200" dirty="0">
                <a:sym typeface="Symbol" panose="05050102010706020507" pitchFamily="18" charset="2"/>
              </a:rPr>
              <a:t>)</a:t>
            </a:r>
            <a:r>
              <a:rPr lang="en-US" altLang="zh-CN" sz="3200" dirty="0"/>
              <a:t>Q</a:t>
            </a:r>
            <a:r>
              <a:rPr lang="zh-CN" altLang="en-US" sz="3200" b="1" dirty="0">
                <a:solidFill>
                  <a:srgbClr val="FF0000"/>
                </a:solidFill>
              </a:rPr>
              <a:t>不能推得结论</a:t>
            </a:r>
            <a:r>
              <a:rPr lang="en-US" altLang="zh-CN" sz="3200" dirty="0"/>
              <a:t>P</a:t>
            </a:r>
            <a:r>
              <a:rPr lang="zh-CN" altLang="en-US" sz="3200" dirty="0"/>
              <a:t>的实例。</a:t>
            </a:r>
            <a:endParaRPr lang="en-US" altLang="zh-CN" sz="3200" dirty="0"/>
          </a:p>
          <a:p>
            <a:pPr marL="571500" indent="-571500" eaLnBrk="1" hangingPunct="1">
              <a:lnSpc>
                <a:spcPct val="90000"/>
              </a:lnSpc>
              <a:buNone/>
            </a:pPr>
            <a:endParaRPr lang="en-US" altLang="zh-CN" dirty="0"/>
          </a:p>
          <a:p>
            <a:pPr marL="571500" indent="-571500" eaLnBrk="1" hangingPunct="1">
              <a:lnSpc>
                <a:spcPct val="90000"/>
              </a:lnSpc>
              <a:buNone/>
            </a:pPr>
            <a:r>
              <a:rPr lang="zh-CN" altLang="en-US" dirty="0"/>
              <a:t>     如果小郑是大学生，则他一定是学生。</a:t>
            </a:r>
            <a:endParaRPr lang="zh-CN" altLang="en-US" dirty="0"/>
          </a:p>
          <a:p>
            <a:pPr marL="571500" indent="-571500" eaLnBrk="1" hangingPunct="1">
              <a:lnSpc>
                <a:spcPct val="90000"/>
              </a:lnSpc>
              <a:buNone/>
            </a:pPr>
            <a:r>
              <a:rPr lang="zh-CN" altLang="en-US" dirty="0"/>
              <a:t>     小郑是学生，</a:t>
            </a:r>
            <a:endParaRPr lang="zh-CN" altLang="en-US" dirty="0"/>
          </a:p>
          <a:p>
            <a:pPr marL="571500" indent="-571500" eaLnBrk="1" hangingPunct="1">
              <a:lnSpc>
                <a:spcPct val="90000"/>
              </a:lnSpc>
              <a:buNone/>
            </a:pPr>
            <a:r>
              <a:rPr lang="zh-CN" altLang="en-US" dirty="0"/>
              <a:t>     所以他是大学生。</a:t>
            </a:r>
            <a:endParaRPr lang="zh-CN" altLang="en-US" dirty="0"/>
          </a:p>
          <a:p>
            <a:pPr marL="571500" indent="-571500" eaLnBrk="1" hangingPunct="1">
              <a:lnSpc>
                <a:spcPct val="90000"/>
              </a:lnSpc>
              <a:buNone/>
            </a:pPr>
            <a:r>
              <a:rPr lang="zh-CN" altLang="en-US" dirty="0"/>
              <a:t>        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0</TotalTime>
  <Words>9447</Words>
  <Application>WPS 演示</Application>
  <PresentationFormat>全屏显示(4:3)</PresentationFormat>
  <Paragraphs>875</Paragraphs>
  <Slides>36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7" baseType="lpstr">
      <vt:lpstr>Arial</vt:lpstr>
      <vt:lpstr>宋体</vt:lpstr>
      <vt:lpstr>Wingdings</vt:lpstr>
      <vt:lpstr>Garamond</vt:lpstr>
      <vt:lpstr>Symbol</vt:lpstr>
      <vt:lpstr>Times New Roman</vt:lpstr>
      <vt:lpstr>微软雅黑</vt:lpstr>
      <vt:lpstr>Arial Unicode MS</vt:lpstr>
      <vt:lpstr>Times New Roman</vt:lpstr>
      <vt:lpstr>Symbol</vt:lpstr>
      <vt:lpstr>Edge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Zhejiang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Architecture</dc:title>
  <dc:creator>Keykey</dc:creator>
  <cp:lastModifiedBy>Kukukukiki</cp:lastModifiedBy>
  <cp:revision>567</cp:revision>
  <dcterms:created xsi:type="dcterms:W3CDTF">2004-02-06T08:11:24Z</dcterms:created>
  <dcterms:modified xsi:type="dcterms:W3CDTF">2021-02-15T11:25:44Z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