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30" r:id="rId3"/>
    <p:sldId id="331" r:id="rId4"/>
    <p:sldId id="470" r:id="rId5"/>
    <p:sldId id="523" r:id="rId7"/>
    <p:sldId id="524" r:id="rId8"/>
    <p:sldId id="526" r:id="rId9"/>
    <p:sldId id="353" r:id="rId10"/>
    <p:sldId id="333" r:id="rId11"/>
    <p:sldId id="334" r:id="rId12"/>
    <p:sldId id="335" r:id="rId13"/>
    <p:sldId id="472" r:id="rId14"/>
    <p:sldId id="473" r:id="rId15"/>
    <p:sldId id="338" r:id="rId16"/>
    <p:sldId id="474" r:id="rId17"/>
    <p:sldId id="488" r:id="rId18"/>
    <p:sldId id="553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50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88DC8"/>
    <a:srgbClr val="FF6699"/>
    <a:srgbClr val="1E0264"/>
    <a:srgbClr val="008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82"/>
    <p:restoredTop sz="83771"/>
  </p:normalViewPr>
  <p:slideViewPr>
    <p:cSldViewPr showGuides="1">
      <p:cViewPr varScale="1">
        <p:scale>
          <a:sx n="62" d="100"/>
          <a:sy n="62" d="100"/>
        </p:scale>
        <p:origin x="19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852"/>
    </p:cViewPr>
  </p:outlineViewPr>
  <p:notesTextViewPr>
    <p:cViewPr>
      <p:scale>
        <a:sx n="66" d="100"/>
        <a:sy n="66" d="100"/>
      </p:scale>
      <p:origin x="0" y="0"/>
    </p:cViewPr>
  </p:notesTextViewPr>
  <p:sorterViewPr showFormatting="0">
    <p:cViewPr>
      <p:scale>
        <a:sx n="100" d="100"/>
        <a:sy n="100" d="100"/>
      </p:scale>
      <p:origin x="0" y="10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BBF328-0C5F-4B0F-BB18-007B37F66B3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>
              <a:lnSpc>
                <a:spcPct val="125000"/>
              </a:lnSpc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不主张同学们一次性把所有的量词都写在前面，因为由于量词辖域不注意，带有量词的等价式与蕴含式不熟练，就很容易写错。</a:t>
            </a:r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D96664-33BB-4554-A47F-C8C443051B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695E4-9470-4CDF-9CDD-88C10EA5575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40713" cy="5881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970338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C1086B-6F43-4079-BDAF-6E0F62BE7E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619D3-E111-4862-A550-3BEFFA6126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6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558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量词</a:t>
            </a:r>
            <a:r>
              <a:rPr lang="zh-CN" altLang="en-US" sz="3800" b="1" dirty="0">
                <a:solidFill>
                  <a:srgbClr val="00B0F0"/>
                </a:solidFill>
              </a:rPr>
              <a:t>分配</a:t>
            </a:r>
            <a:r>
              <a:rPr lang="zh-CN" altLang="en-US" sz="3800" b="1" dirty="0">
                <a:solidFill>
                  <a:srgbClr val="FF0000"/>
                </a:solidFill>
              </a:rPr>
              <a:t>蕴含式</a:t>
            </a:r>
            <a:endParaRPr lang="zh-CN" altLang="en-US" sz="3800" b="1" dirty="0">
              <a:solidFill>
                <a:srgbClr val="FF0000"/>
              </a:solidFill>
            </a:endParaRPr>
          </a:p>
        </p:txBody>
      </p:sp>
      <p:sp>
        <p:nvSpPr>
          <p:cNvPr id="131075" name="Rectangle 3"/>
          <p:cNvSpPr>
            <a:spLocks noGrp="1"/>
          </p:cNvSpPr>
          <p:nvPr>
            <p:ph idx="1"/>
          </p:nvPr>
        </p:nvSpPr>
        <p:spPr>
          <a:xfrm>
            <a:off x="381000" y="1524000"/>
            <a:ext cx="8208963" cy="1884363"/>
          </a:xfrm>
          <a:ln/>
        </p:spPr>
        <p:txBody>
          <a:bodyPr vert="horz" wrap="square" lIns="91440" tIns="45720" rIns="91440" bIns="45720" anchor="t"/>
          <a:p>
            <a:pPr marL="609600" indent="-609600" algn="just" eaLnBrk="1" hangingPunct="1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2"/>
                </a:solidFill>
              </a:rPr>
              <a:t>定理：量词分配蕴含式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</a:t>
            </a:r>
            <a:endParaRPr lang="zh-CN" altLang="en-US" dirty="0">
              <a:solidFill>
                <a:schemeClr val="tx2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None/>
            </a:pPr>
            <a:r>
              <a:rPr lang="en-US" altLang="zh-CN" sz="2600" dirty="0"/>
              <a:t>(1)  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x)A(x)∨(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x)B(x) </a:t>
            </a:r>
            <a:r>
              <a:rPr lang="en-US" altLang="zh-CN" sz="26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600" dirty="0">
                <a:sym typeface="Symbol" panose="05050102010706020507" pitchFamily="18" charset="2"/>
              </a:rPr>
              <a:t>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x)(A(x)∨B(x))</a:t>
            </a:r>
            <a:endParaRPr lang="en-US" altLang="zh-CN" sz="2600" dirty="0"/>
          </a:p>
          <a:p>
            <a:pPr marL="609600" indent="-609600" eaLnBrk="1" hangingPunct="1">
              <a:lnSpc>
                <a:spcPct val="12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(2)  (</a:t>
            </a:r>
            <a:r>
              <a:rPr lang="en-US" altLang="zh-CN" sz="2600" dirty="0"/>
              <a:t>x)(A(x)∨B(x)) </a:t>
            </a:r>
            <a:r>
              <a:rPr lang="en-US" altLang="zh-CN" sz="26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600" dirty="0"/>
              <a:t> 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x)A(x)∨(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x)B(x)</a:t>
            </a:r>
            <a:endParaRPr lang="en-US" altLang="zh-CN" sz="2600" dirty="0"/>
          </a:p>
        </p:txBody>
      </p:sp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3D981C-FE12-4339-9452-5189EC311CD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1076" name="Text Box 4"/>
          <p:cNvSpPr txBox="1"/>
          <p:nvPr/>
        </p:nvSpPr>
        <p:spPr>
          <a:xfrm>
            <a:off x="7239000" y="2209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1077" name="Text Box 5"/>
          <p:cNvSpPr txBox="1"/>
          <p:nvPr/>
        </p:nvSpPr>
        <p:spPr>
          <a:xfrm>
            <a:off x="7239000" y="28194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不成立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9" name="Text Box 7"/>
          <p:cNvSpPr txBox="1"/>
          <p:nvPr/>
        </p:nvSpPr>
        <p:spPr>
          <a:xfrm>
            <a:off x="381000" y="3657600"/>
            <a:ext cx="7010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</a:t>
            </a:r>
            <a:r>
              <a:rPr lang="zh-CN" altLang="en-US" sz="2800" dirty="0"/>
              <a:t>个体域为全体自然数</a:t>
            </a:r>
            <a:r>
              <a:rPr lang="en-US" altLang="zh-CN" sz="2800" dirty="0"/>
              <a:t>; 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   A(x): x</a:t>
            </a:r>
            <a:r>
              <a:rPr lang="zh-CN" altLang="en-US" sz="2800" dirty="0"/>
              <a:t>是偶数</a:t>
            </a:r>
            <a:r>
              <a:rPr lang="en-US" altLang="zh-CN" sz="2800" dirty="0"/>
              <a:t>;  B(x): x</a:t>
            </a:r>
            <a:r>
              <a:rPr lang="zh-CN" altLang="en-US" sz="2800" dirty="0"/>
              <a:t>是奇数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charRg st="5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  <p:bldP spid="131076" grpId="0"/>
      <p:bldP spid="131077" grpId="0"/>
      <p:bldP spid="1310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BEF1CE-4227-4D97-A4D5-6DBA0C28750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341" name="Rectangle 2"/>
          <p:cNvSpPr/>
          <p:nvPr/>
        </p:nvSpPr>
        <p:spPr>
          <a:xfrm>
            <a:off x="457200" y="304800"/>
            <a:ext cx="7777163" cy="14779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</a:rPr>
              <a:t>定理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前束范式存在定理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：谓词逻辑中的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任何公式都存在与之等值的前束范式。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36196" name="Rectangle 4"/>
          <p:cNvSpPr/>
          <p:nvPr/>
        </p:nvSpPr>
        <p:spPr>
          <a:xfrm>
            <a:off x="533400" y="2133600"/>
            <a:ext cx="756126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 【</a:t>
            </a:r>
            <a:r>
              <a:rPr lang="zh-CN" altLang="en-US" sz="2800" dirty="0">
                <a:latin typeface="宋体" panose="02010600030101010101" pitchFamily="2" charset="-122"/>
              </a:rPr>
              <a:t>例</a:t>
            </a:r>
            <a:r>
              <a:rPr lang="en-US" altLang="zh-CN" sz="2800" dirty="0">
                <a:latin typeface="宋体" panose="02010600030101010101" pitchFamily="2" charset="-122"/>
              </a:rPr>
              <a:t>】</a:t>
            </a:r>
            <a:r>
              <a:rPr lang="zh-CN" altLang="en-US" sz="2800" dirty="0">
                <a:latin typeface="宋体" panose="02010600030101010101" pitchFamily="2" charset="-122"/>
              </a:rPr>
              <a:t>求下面公式的前束范式：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4343" name="Rectangle 7"/>
          <p:cNvSpPr/>
          <p:nvPr/>
        </p:nvSpPr>
        <p:spPr>
          <a:xfrm>
            <a:off x="990600" y="28194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/>
              <a:t> 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x)F(x) ∧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x)G(x)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14344" name="Rectangle 10"/>
          <p:cNvSpPr/>
          <p:nvPr/>
        </p:nvSpPr>
        <p:spPr>
          <a:xfrm>
            <a:off x="990600" y="3505200"/>
            <a:ext cx="41497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x)F(x) ∨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x)G(x)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内容占位符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97538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解：</a:t>
            </a:r>
            <a:r>
              <a:rPr lang="en-US" altLang="zh-CN" sz="2400" dirty="0"/>
              <a:t> </a:t>
            </a:r>
            <a:r>
              <a:rPr lang="zh-CN" altLang="en-US" sz="2400" dirty="0"/>
              <a:t>（方法一：</a:t>
            </a:r>
            <a:r>
              <a:rPr lang="zh-CN" altLang="en-US" sz="2400" b="1" dirty="0">
                <a:solidFill>
                  <a:srgbClr val="FF0000"/>
                </a:solidFill>
              </a:rPr>
              <a:t>等价式化简法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x)F(x) ∧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x)G(x)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x)F(x) ∧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G(x))</a:t>
            </a:r>
            <a:r>
              <a:rPr lang="zh-CN" altLang="en-US" sz="2400" dirty="0"/>
              <a:t> （量词否定等值式）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x)(F(x) ∧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G(x))</a:t>
            </a:r>
            <a:r>
              <a:rPr lang="zh-CN" altLang="en-US" sz="2400" dirty="0"/>
              <a:t>（量词分配等值式）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zh-CN" altLang="en-US" sz="2400" dirty="0"/>
              <a:t>或者（方法二：换名或代入</a:t>
            </a:r>
            <a:r>
              <a:rPr lang="zh-CN" altLang="en-US" sz="2400" b="1" dirty="0">
                <a:solidFill>
                  <a:srgbClr val="FF0000"/>
                </a:solidFill>
              </a:rPr>
              <a:t>消除混淆后提取量词</a:t>
            </a:r>
            <a:r>
              <a:rPr lang="zh-CN" altLang="en-US" sz="2400" dirty="0"/>
              <a:t>）： 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x)F(x) ∧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en-US" altLang="zh-CN" sz="2400" dirty="0"/>
              <a:t>)G(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x)F(x) ∧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dirty="0"/>
              <a:t>)G(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en-US" altLang="zh-CN" sz="2400" dirty="0"/>
              <a:t>) </a:t>
            </a:r>
            <a:r>
              <a:rPr lang="zh-CN" altLang="en-US" sz="2400" dirty="0"/>
              <a:t>（换名规则）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x)F(x) ∧ (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)(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G(y)) </a:t>
            </a:r>
            <a:r>
              <a:rPr lang="zh-CN" altLang="en-US" sz="2400" dirty="0"/>
              <a:t>（量词否定等值式）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x)(F(x) ∧ </a:t>
            </a:r>
            <a:r>
              <a:rPr lang="en-US" altLang="zh-CN" sz="2400" u="sng" dirty="0"/>
              <a:t>(</a:t>
            </a:r>
            <a:r>
              <a:rPr lang="en-US" altLang="zh-CN" sz="2400" u="sng" dirty="0">
                <a:sym typeface="Symbol" panose="05050102010706020507" pitchFamily="18" charset="2"/>
              </a:rPr>
              <a:t>y</a:t>
            </a:r>
            <a:r>
              <a:rPr lang="en-US" altLang="zh-CN" sz="2400" u="sng" dirty="0"/>
              <a:t>)(</a:t>
            </a:r>
            <a:r>
              <a:rPr lang="en-US" altLang="zh-CN" sz="2400" u="sng" dirty="0">
                <a:sym typeface="Symbol" panose="05050102010706020507" pitchFamily="18" charset="2"/>
              </a:rPr>
              <a:t></a:t>
            </a:r>
            <a:r>
              <a:rPr lang="en-US" altLang="zh-CN" sz="2400" u="sng" dirty="0"/>
              <a:t>G(y)</a:t>
            </a:r>
            <a:r>
              <a:rPr lang="en-US" altLang="zh-CN" sz="2400" dirty="0"/>
              <a:t>))</a:t>
            </a:r>
            <a:r>
              <a:rPr lang="zh-CN" altLang="en-US" sz="2400" dirty="0"/>
              <a:t>（量词辖域扩张等值式）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 (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)(F(x) ∧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G(y))</a:t>
            </a:r>
            <a:r>
              <a:rPr lang="zh-CN" altLang="en-US" sz="2400" dirty="0"/>
              <a:t> （量词辖域扩张等值式）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zh-CN" altLang="en-US" sz="2400" dirty="0"/>
              <a:t>由</a:t>
            </a:r>
            <a:r>
              <a:rPr lang="en-US" altLang="zh-CN" sz="2400" dirty="0"/>
              <a:t>(1)</a:t>
            </a:r>
            <a:r>
              <a:rPr lang="zh-CN" altLang="en-US" sz="2400" dirty="0"/>
              <a:t>可知：谓词公式的前束范式</a:t>
            </a:r>
            <a:r>
              <a:rPr lang="zh-CN" altLang="en-US" sz="2400" b="1" dirty="0">
                <a:solidFill>
                  <a:srgbClr val="FF0000"/>
                </a:solidFill>
              </a:rPr>
              <a:t>不一定唯一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1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0">
                                            <p:txEl>
                                              <p:charRg st="19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4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0">
                                            <p:txEl>
                                              <p:charRg st="4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8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0">
                                            <p:txEl>
                                              <p:charRg st="82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113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0">
                                            <p:txEl>
                                              <p:charRg st="113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13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0">
                                            <p:txEl>
                                              <p:charRg st="139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160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70">
                                            <p:txEl>
                                              <p:charRg st="160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18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0">
                                            <p:txEl>
                                              <p:charRg st="189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223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70">
                                            <p:txEl>
                                              <p:charRg st="223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260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570">
                                            <p:txEl>
                                              <p:charRg st="260" end="2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296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570">
                                            <p:txEl>
                                              <p:charRg st="296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85800"/>
            <a:ext cx="8066088" cy="50292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解：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zh-CN" altLang="en-US" sz="2400" b="1" dirty="0"/>
              <a:t>    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x)F(x) ∨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x)G(x)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x)F(x)∨(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</a:t>
            </a:r>
            <a:r>
              <a:rPr lang="en-US" altLang="zh-CN" sz="2400" dirty="0">
                <a:sym typeface="Symbol" panose="05050102010706020507" pitchFamily="18" charset="2"/>
              </a:rPr>
              <a:t>(</a:t>
            </a:r>
            <a:r>
              <a:rPr lang="en-US" altLang="zh-CN" sz="2400" dirty="0"/>
              <a:t>G(x))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x)F(x)∨(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(</a:t>
            </a:r>
            <a:r>
              <a:rPr lang="en-US" altLang="zh-CN" sz="2400" dirty="0"/>
              <a:t>G(y))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x)(F(x)∨</a:t>
            </a:r>
            <a:r>
              <a:rPr lang="en-US" altLang="zh-CN" sz="2400" u="sng" dirty="0"/>
              <a:t>(</a:t>
            </a:r>
            <a:r>
              <a:rPr lang="en-US" altLang="zh-CN" sz="2400" u="sng" dirty="0">
                <a:sym typeface="Symbol" panose="05050102010706020507" pitchFamily="18" charset="2"/>
              </a:rPr>
              <a:t>y</a:t>
            </a:r>
            <a:r>
              <a:rPr lang="en-US" altLang="zh-CN" sz="2400" u="sng" dirty="0"/>
              <a:t>)</a:t>
            </a:r>
            <a:r>
              <a:rPr lang="en-US" altLang="zh-CN" sz="2400" u="sng" dirty="0">
                <a:sym typeface="Symbol" panose="05050102010706020507" pitchFamily="18" charset="2"/>
              </a:rPr>
              <a:t>(</a:t>
            </a:r>
            <a:r>
              <a:rPr lang="en-US" altLang="zh-CN" sz="2400" u="sng" dirty="0"/>
              <a:t>G(y)</a:t>
            </a:r>
            <a:r>
              <a:rPr lang="en-US" altLang="zh-CN" sz="2400" dirty="0"/>
              <a:t>))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x)(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/>
              <a:t>F(x)∨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G(y))</a:t>
            </a:r>
            <a:endParaRPr lang="en-US" altLang="zh-CN" sz="24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等值式成立的，可以用等值式方法直接证明。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本题目显然不满足等价式，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仅对</a:t>
            </a:r>
            <a:r>
              <a:rPr lang="en-US" altLang="zh-CN" sz="2400" b="1" dirty="0">
                <a:solidFill>
                  <a:srgbClr val="FF0000"/>
                </a:solidFill>
              </a:rPr>
              <a:t>∧</a:t>
            </a:r>
            <a:r>
              <a:rPr lang="zh-CN" altLang="en-US" sz="2400" b="1" dirty="0">
                <a:solidFill>
                  <a:srgbClr val="FF0000"/>
                </a:solidFill>
              </a:rPr>
              <a:t>满足分配律。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3200" b="1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F93469-A4F7-464D-8BC4-635D00477EE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1600200"/>
            <a:ext cx="3429000" cy="2586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量词否定等值式（置换）</a:t>
            </a:r>
            <a:endParaRPr lang="en-US" altLang="zh-CN" sz="2400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换名规则</a:t>
            </a:r>
            <a:endParaRPr lang="en-US" altLang="zh-CN" sz="2400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量词辖域扩张等值式</a:t>
            </a:r>
            <a:endParaRPr lang="en-US" altLang="zh-CN" sz="2400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量词辖域扩张等值式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3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3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charRg st="77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charRg st="12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12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charRg st="14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charRg st="14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charRg st="1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charRg st="1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096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求一个谓词公式的前束范式的过程：</a:t>
            </a:r>
            <a:endParaRPr lang="zh-CN" altLang="en-US" sz="3200" dirty="0"/>
          </a:p>
        </p:txBody>
      </p:sp>
      <p:sp>
        <p:nvSpPr>
          <p:cNvPr id="139267" name="Rectangle 3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100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</a:t>
            </a:r>
            <a:r>
              <a:rPr lang="zh-CN" altLang="en-US" sz="2400" dirty="0"/>
              <a:t>在谓词逻辑推理中，需要将公式化成前束范式形式，这总是可以办到的。即</a:t>
            </a:r>
            <a:r>
              <a:rPr lang="zh-CN" altLang="en-US" sz="2400" b="1" dirty="0">
                <a:solidFill>
                  <a:srgbClr val="C00000"/>
                </a:solidFill>
              </a:rPr>
              <a:t>任何一个一阶公式均可等值演算成前束范式</a:t>
            </a:r>
            <a:r>
              <a:rPr lang="zh-CN" altLang="en-US" sz="2400" dirty="0"/>
              <a:t>，化归过程如下：</a:t>
            </a:r>
            <a:endParaRPr lang="zh-CN" altLang="en-US" sz="2400" dirty="0"/>
          </a:p>
          <a:p>
            <a:pPr algn="just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）消去除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zh-CN" altLang="en-US" sz="2400" dirty="0"/>
              <a:t> 、∧、∨之外的联结词；</a:t>
            </a:r>
            <a:endParaRPr lang="zh-CN" altLang="en-US" sz="2400" dirty="0"/>
          </a:p>
          <a:p>
            <a:pPr algn="just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）将否定符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移到量词符后；</a:t>
            </a:r>
            <a:endParaRPr lang="zh-CN" altLang="en-US" sz="2400" dirty="0"/>
          </a:p>
          <a:p>
            <a:pPr algn="just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）使用换名或代入规则，使“既约束又自由”、</a:t>
            </a:r>
            <a:endParaRPr lang="en-US" altLang="zh-CN" sz="2400" dirty="0"/>
          </a:p>
          <a:p>
            <a:pPr algn="just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“约束但不同辖域”的变元不同名；</a:t>
            </a:r>
            <a:endParaRPr lang="zh-CN" altLang="en-US" sz="2400" dirty="0"/>
          </a:p>
          <a:p>
            <a:pPr algn="just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）扩大辖域使所有量词处在最前面。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/>
              <a:t>  </a:t>
            </a:r>
            <a:endParaRPr lang="zh-CN" altLang="en-US" sz="2600" dirty="0"/>
          </a:p>
        </p:txBody>
      </p:sp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9D62D3-76AA-4313-B9DB-5546CE16153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946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946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19465" name="Group 19"/>
          <p:cNvGrpSpPr/>
          <p:nvPr/>
        </p:nvGrpSpPr>
        <p:grpSpPr>
          <a:xfrm>
            <a:off x="1219200" y="1371600"/>
            <a:ext cx="6096000" cy="392113"/>
            <a:chOff x="864" y="672"/>
            <a:chExt cx="3840" cy="247"/>
          </a:xfrm>
        </p:grpSpPr>
        <p:graphicFrame>
          <p:nvGraphicFramePr>
            <p:cNvPr id="19466" name="Object 14"/>
            <p:cNvGraphicFramePr>
              <a:graphicFrameLocks noChangeAspect="1"/>
            </p:cNvGraphicFramePr>
            <p:nvPr/>
          </p:nvGraphicFramePr>
          <p:xfrm>
            <a:off x="864" y="672"/>
            <a:ext cx="14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1180465" imgH="203200" progId="Equation.DSMT4">
                    <p:embed/>
                  </p:oleObj>
                </mc:Choice>
                <mc:Fallback>
                  <p:oleObj name="" r:id="rId1" imgW="1180465" imgH="2032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64" y="672"/>
                          <a:ext cx="1452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5"/>
            <p:cNvGraphicFramePr>
              <a:graphicFrameLocks noChangeAspect="1"/>
            </p:cNvGraphicFramePr>
            <p:nvPr/>
          </p:nvGraphicFramePr>
          <p:xfrm>
            <a:off x="2640" y="672"/>
            <a:ext cx="206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2057400" imgH="203200" progId="Equation.DSMT4">
                    <p:embed/>
                  </p:oleObj>
                </mc:Choice>
                <mc:Fallback>
                  <p:oleObj name="" r:id="rId3" imgW="2057400" imgH="2032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40" y="672"/>
                          <a:ext cx="2064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6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charRg st="6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8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charRg st="85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0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charRg st="103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2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charRg st="127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5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charRg st="152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sz="3600" dirty="0"/>
              <a:t>【</a:t>
            </a:r>
            <a:r>
              <a:rPr lang="zh-CN" altLang="en-US" sz="3600" dirty="0"/>
              <a:t>例</a:t>
            </a:r>
            <a:r>
              <a:rPr lang="en-US" altLang="zh-CN" sz="3600" dirty="0"/>
              <a:t>】</a:t>
            </a:r>
            <a:r>
              <a:rPr lang="zh-CN" altLang="en-US" sz="3600" dirty="0"/>
              <a:t>求下式的前束范式</a:t>
            </a:r>
            <a:endParaRPr lang="zh-CN" altLang="en-US" sz="36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2F4890-BC9F-4711-ADF4-0FA02D0D709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229600" cy="507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/>
              <a:t>    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x)[(F(x)∨(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y)G(y,z)) →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z)H(x,z)]</a:t>
            </a:r>
            <a:endParaRPr lang="en-US" altLang="zh-CN" sz="2600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zh-CN" altLang="en-US" sz="2600" b="1" dirty="0"/>
              <a:t>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x)[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(F(x)∨(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y)G(y,z))∨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z)H(x,z)]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x)[(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F(x)</a:t>
            </a:r>
            <a:r>
              <a:rPr lang="en-US" altLang="zh-CN" sz="2600" dirty="0">
                <a:sym typeface="Symbol" panose="05050102010706020507" pitchFamily="18" charset="2"/>
              </a:rPr>
              <a:t>  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y)G(y,z))∨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z)H(x,z)]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x)[(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F(x)</a:t>
            </a:r>
            <a:r>
              <a:rPr lang="en-US" altLang="zh-CN" sz="2600" dirty="0">
                <a:sym typeface="Symbol" panose="05050102010706020507" pitchFamily="18" charset="2"/>
              </a:rPr>
              <a:t> 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/>
              <a:t>y)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G(y,</a:t>
            </a:r>
            <a:r>
              <a:rPr lang="en-US" altLang="zh-CN" sz="2600" b="1" dirty="0">
                <a:solidFill>
                  <a:srgbClr val="C00000"/>
                </a:solidFill>
              </a:rPr>
              <a:t>z</a:t>
            </a:r>
            <a:r>
              <a:rPr lang="en-US" altLang="zh-CN" sz="2600" dirty="0"/>
              <a:t>))∨</a:t>
            </a:r>
            <a:r>
              <a:rPr lang="en-US" altLang="zh-CN" sz="2600" dirty="0">
                <a:sym typeface="Symbol" panose="05050102010706020507" pitchFamily="18" charset="2"/>
              </a:rPr>
              <a:t>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/>
              <a:t>z)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H(x,</a:t>
            </a:r>
            <a:r>
              <a:rPr lang="en-US" altLang="zh-CN" sz="2600" b="1" dirty="0">
                <a:solidFill>
                  <a:srgbClr val="C00000"/>
                </a:solidFill>
              </a:rPr>
              <a:t>z</a:t>
            </a:r>
            <a:r>
              <a:rPr lang="en-US" altLang="zh-CN" sz="2600" dirty="0"/>
              <a:t>)]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x)[(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F(x)</a:t>
            </a:r>
            <a:r>
              <a:rPr lang="en-US" altLang="zh-CN" sz="2600" dirty="0">
                <a:sym typeface="Symbol" panose="05050102010706020507" pitchFamily="18" charset="2"/>
              </a:rPr>
              <a:t> 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/>
              <a:t>y)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G(y,z))∨</a:t>
            </a:r>
            <a:r>
              <a:rPr lang="en-US" altLang="zh-CN" sz="2600" dirty="0">
                <a:sym typeface="Symbol" panose="05050102010706020507" pitchFamily="18" charset="2"/>
              </a:rPr>
              <a:t>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</a:t>
            </a:r>
            <a:r>
              <a:rPr lang="en-US" altLang="zh-CN" sz="2600" b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600" dirty="0"/>
              <a:t>)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H(x,</a:t>
            </a:r>
            <a:r>
              <a:rPr lang="en-US" altLang="zh-CN" sz="2600" b="1" dirty="0">
                <a:solidFill>
                  <a:srgbClr val="FF0000"/>
                </a:solidFill>
              </a:rPr>
              <a:t>t</a:t>
            </a:r>
            <a:r>
              <a:rPr lang="en-US" altLang="zh-CN" sz="2600" dirty="0"/>
              <a:t>)]</a:t>
            </a:r>
            <a:endParaRPr lang="en-US" altLang="zh-CN" sz="2600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x)(</a:t>
            </a:r>
            <a:r>
              <a:rPr lang="en-US" altLang="zh-CN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/>
              <a:t>y)(</a:t>
            </a:r>
            <a:r>
              <a:rPr lang="en-US" altLang="zh-CN" sz="2600" dirty="0">
                <a:sym typeface="Symbol" panose="05050102010706020507" pitchFamily="18" charset="2"/>
              </a:rPr>
              <a:t>t</a:t>
            </a:r>
            <a:r>
              <a:rPr lang="en-US" altLang="zh-CN" sz="2600" dirty="0"/>
              <a:t>)[(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F(x)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G(y,z))∨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H(x,t)]</a:t>
            </a:r>
            <a:endParaRPr lang="en-US" altLang="zh-CN" sz="26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charRg st="4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charRg st="4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8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charRg st="8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charRg st="8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2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charRg st="12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charRg st="12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67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charRg st="167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charRg st="167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10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charRg st="210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charRg st="210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1" name="内容占位符 2"/>
          <p:cNvSpPr>
            <a:spLocks noGrp="1"/>
          </p:cNvSpPr>
          <p:nvPr>
            <p:ph idx="1"/>
          </p:nvPr>
        </p:nvSpPr>
        <p:spPr>
          <a:xfrm>
            <a:off x="468313" y="381000"/>
            <a:ext cx="8675687" cy="57785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】</a:t>
            </a:r>
            <a:r>
              <a:rPr lang="zh-CN" altLang="en-US" sz="2600" dirty="0"/>
              <a:t>求下式的前束合取范式。</a:t>
            </a:r>
            <a:endParaRPr lang="en-US" altLang="zh-CN" sz="26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/>
              <a:t>    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x)[(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y</a:t>
            </a:r>
            <a:r>
              <a:rPr lang="en-US" altLang="zh-CN" sz="2400" b="1" dirty="0">
                <a:solidFill>
                  <a:srgbClr val="FF0000"/>
                </a:solidFill>
              </a:rPr>
              <a:t>) </a:t>
            </a:r>
            <a:r>
              <a:rPr lang="en-US" altLang="zh-CN" sz="2400" dirty="0"/>
              <a:t>P(x)∨(</a:t>
            </a:r>
            <a:r>
              <a:rPr lang="en-US" altLang="zh-CN" sz="2400" dirty="0">
                <a:sym typeface="Symbol" panose="05050102010706020507" pitchFamily="18" charset="2"/>
              </a:rPr>
              <a:t>z</a:t>
            </a:r>
            <a:r>
              <a:rPr lang="en-US" altLang="zh-CN" sz="2400" dirty="0"/>
              <a:t>)q(z,y)) →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)R(x,y)]</a:t>
            </a:r>
            <a:r>
              <a:rPr lang="zh-CN" altLang="en-US" sz="2400" dirty="0">
                <a:solidFill>
                  <a:srgbClr val="FF0000"/>
                </a:solidFill>
              </a:rPr>
              <a:t>消去多余量词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x)[(P(x)∨(</a:t>
            </a:r>
            <a:r>
              <a:rPr lang="en-US" altLang="zh-CN" sz="2400" dirty="0">
                <a:sym typeface="Symbol" panose="05050102010706020507" pitchFamily="18" charset="2"/>
              </a:rPr>
              <a:t>z</a:t>
            </a:r>
            <a:r>
              <a:rPr lang="en-US" altLang="zh-CN" sz="2400" dirty="0"/>
              <a:t>)q(z,y)) →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)R(x,y)]</a:t>
            </a:r>
            <a:r>
              <a:rPr lang="zh-CN" altLang="en-US" sz="2200" dirty="0">
                <a:solidFill>
                  <a:srgbClr val="FF0000"/>
                </a:solidFill>
              </a:rPr>
              <a:t>留</a:t>
            </a:r>
            <a:r>
              <a:rPr lang="en-US" altLang="zh-CN" sz="2200" dirty="0">
                <a:solidFill>
                  <a:srgbClr val="FF0000"/>
                </a:solidFill>
                <a:sym typeface="Symbol" panose="05050102010706020507" pitchFamily="18" charset="2"/>
              </a:rPr>
              <a:t> </a:t>
            </a:r>
            <a:r>
              <a:rPr lang="en-US" altLang="zh-CN" sz="2200" dirty="0">
                <a:solidFill>
                  <a:srgbClr val="FF0000"/>
                </a:solidFill>
              </a:rPr>
              <a:t> ∨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x)[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(P(x)∨(</a:t>
            </a:r>
            <a:r>
              <a:rPr lang="en-US" altLang="zh-CN" sz="2400" dirty="0">
                <a:sym typeface="Symbol" panose="05050102010706020507" pitchFamily="18" charset="2"/>
              </a:rPr>
              <a:t>z</a:t>
            </a:r>
            <a:r>
              <a:rPr lang="en-US" altLang="zh-CN" sz="2400" dirty="0"/>
              <a:t>)q(z,y)) ∨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)R(x,y)]</a:t>
            </a:r>
            <a:r>
              <a:rPr lang="en-US" altLang="zh-CN" sz="2000" dirty="0">
                <a:solidFill>
                  <a:srgbClr val="FF0000"/>
                </a:solidFill>
              </a:rPr>
              <a:t> “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”</a:t>
            </a:r>
            <a:r>
              <a:rPr lang="zh-CN" altLang="en-US" sz="2000" dirty="0">
                <a:solidFill>
                  <a:srgbClr val="FF0000"/>
                </a:solidFill>
              </a:rPr>
              <a:t>靠近谓词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x)[(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P(x)</a:t>
            </a:r>
            <a:r>
              <a:rPr lang="en-US" altLang="zh-CN" sz="2400" dirty="0">
                <a:sym typeface="Symbol" panose="05050102010706020507" pitchFamily="18" charset="2"/>
              </a:rPr>
              <a:t>  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z</a:t>
            </a:r>
            <a:r>
              <a:rPr lang="en-US" altLang="zh-CN" sz="2400" dirty="0"/>
              <a:t>)q(z,y)) ∨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)R(x,y)]</a:t>
            </a:r>
            <a:r>
              <a:rPr lang="en-US" altLang="zh-CN" sz="2200" dirty="0">
                <a:solidFill>
                  <a:srgbClr val="FF0000"/>
                </a:solidFill>
              </a:rPr>
              <a:t>closer</a:t>
            </a:r>
            <a:r>
              <a:rPr lang="zh-CN" altLang="en-US" sz="2200" dirty="0">
                <a:solidFill>
                  <a:srgbClr val="FF0000"/>
                </a:solidFill>
              </a:rPr>
              <a:t>。。。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x)[(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P(x)</a:t>
            </a:r>
            <a:r>
              <a:rPr lang="en-US" altLang="zh-CN" sz="2400" dirty="0">
                <a:sym typeface="Symbol" panose="05050102010706020507" pitchFamily="18" charset="2"/>
              </a:rPr>
              <a:t>  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en-US" altLang="zh-C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z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  <a:r>
              <a:rPr lang="en-US" altLang="zh-C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q(z,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en-US" altLang="zh-CN" sz="2400" dirty="0"/>
              <a:t>)) ∨ 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en-US" altLang="zh-C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y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  <a:r>
              <a:rPr lang="en-US" altLang="zh-C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R(x,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en-US" altLang="zh-CN" sz="2400" dirty="0"/>
              <a:t>)]</a:t>
            </a:r>
            <a:r>
              <a:rPr lang="zh-CN" altLang="en-US" sz="2200" dirty="0">
                <a:solidFill>
                  <a:srgbClr val="FF0000"/>
                </a:solidFill>
              </a:rPr>
              <a:t>换名或代入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x)[(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P(x)</a:t>
            </a:r>
            <a:r>
              <a:rPr lang="en-US" altLang="zh-CN" sz="2400" dirty="0">
                <a:sym typeface="Symbol" panose="05050102010706020507" pitchFamily="18" charset="2"/>
              </a:rPr>
              <a:t> 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z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q(z,y)) ∨ (</a:t>
            </a:r>
            <a:r>
              <a:rPr lang="en-US" altLang="zh-CN" sz="2400" dirty="0">
                <a:sym typeface="Symbol" panose="05050102010706020507" pitchFamily="18" charset="2"/>
              </a:rPr>
              <a:t>w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R(x,w)]</a:t>
            </a:r>
            <a:r>
              <a:rPr lang="zh-CN" altLang="en-US" sz="2200" dirty="0">
                <a:solidFill>
                  <a:srgbClr val="FF0000"/>
                </a:solidFill>
              </a:rPr>
              <a:t>量词提前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x)(</a:t>
            </a:r>
            <a:r>
              <a:rPr lang="en-US" altLang="zh-CN" sz="2400" dirty="0">
                <a:sym typeface="Symbol" panose="05050102010706020507" pitchFamily="18" charset="2"/>
              </a:rPr>
              <a:t>z</a:t>
            </a:r>
            <a:r>
              <a:rPr lang="en-US" altLang="zh-CN" sz="2400" dirty="0"/>
              <a:t>)(</a:t>
            </a:r>
            <a:r>
              <a:rPr lang="en-US" altLang="zh-CN" sz="2400" dirty="0">
                <a:sym typeface="Symbol" panose="05050102010706020507" pitchFamily="18" charset="2"/>
              </a:rPr>
              <a:t>w</a:t>
            </a:r>
            <a:r>
              <a:rPr lang="en-US" altLang="zh-CN" sz="2400" dirty="0"/>
              <a:t>)[(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P(x)</a:t>
            </a:r>
            <a:r>
              <a:rPr lang="en-US" altLang="zh-CN" sz="2400" dirty="0">
                <a:sym typeface="Symbol" panose="05050102010706020507" pitchFamily="18" charset="2"/>
              </a:rPr>
              <a:t>  </a:t>
            </a:r>
            <a:r>
              <a:rPr lang="en-US" altLang="zh-CN" sz="2400" dirty="0"/>
              <a:t>q(z,y)) ∨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R(x,w)]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x)(</a:t>
            </a:r>
            <a:r>
              <a:rPr lang="en-US" altLang="zh-CN" sz="2400" dirty="0">
                <a:sym typeface="Symbol" panose="05050102010706020507" pitchFamily="18" charset="2"/>
              </a:rPr>
              <a:t>z</a:t>
            </a:r>
            <a:r>
              <a:rPr lang="en-US" altLang="zh-CN" sz="2400" dirty="0"/>
              <a:t>)(</a:t>
            </a:r>
            <a:r>
              <a:rPr lang="en-US" altLang="zh-CN" sz="2400" dirty="0">
                <a:sym typeface="Symbol" panose="05050102010706020507" pitchFamily="18" charset="2"/>
              </a:rPr>
              <a:t>w</a:t>
            </a:r>
            <a:r>
              <a:rPr lang="en-US" altLang="zh-CN" sz="2400" dirty="0"/>
              <a:t>)[(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P(x)∨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R(x,w))</a:t>
            </a:r>
            <a:r>
              <a:rPr lang="en-US" altLang="zh-CN" sz="2400" dirty="0">
                <a:sym typeface="Symbol" panose="05050102010706020507" pitchFamily="18" charset="2"/>
              </a:rPr>
              <a:t>  (</a:t>
            </a:r>
            <a:r>
              <a:rPr lang="en-US" altLang="zh-CN" sz="2400" dirty="0"/>
              <a:t>q(z,y)∨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R(x,w))]  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整理为前束合取范式或前束析取范式。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2600" dirty="0"/>
          </a:p>
          <a:p>
            <a:pPr>
              <a:buNone/>
            </a:pPr>
            <a:endParaRPr lang="zh-CN" altLang="en-US" sz="26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2F4890-BC9F-4711-ADF4-0FA02D0D709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6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charRg st="69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11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charRg st="115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164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charRg st="164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21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charRg st="217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266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charRg st="266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31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charRg st="314" end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358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1">
                                            <p:txEl>
                                              <p:charRg st="358" end="4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413" end="4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71">
                                            <p:txEl>
                                              <p:charRg st="413" end="4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内容占位符 1"/>
          <p:cNvSpPr>
            <a:spLocks noGrp="1"/>
          </p:cNvSpPr>
          <p:nvPr>
            <p:ph/>
          </p:nvPr>
        </p:nvSpPr>
        <p:spPr>
          <a:xfrm>
            <a:off x="457200" y="1066800"/>
            <a:ext cx="8240713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作业：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P44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 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5_(1)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、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6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补充题：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求证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∀x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∀y)(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(x)Q(y))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x)P(x)→(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y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)Q(y)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2ECE73-1E25-472B-99B8-03DB0E251BA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0" name="Rectangle 3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5410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</a:t>
            </a:r>
            <a:r>
              <a:rPr lang="zh-CN" altLang="en-US" sz="2800" dirty="0"/>
              <a:t>将下列命题符号化。</a:t>
            </a:r>
            <a:endParaRPr lang="zh-CN" altLang="en-US" sz="28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800" b="1" dirty="0"/>
              <a:t>   </a:t>
            </a:r>
            <a:r>
              <a:rPr lang="en-US" altLang="zh-CN" sz="2800" dirty="0"/>
              <a:t>(1) </a:t>
            </a:r>
            <a:r>
              <a:rPr lang="zh-CN" altLang="en-US" sz="2800" dirty="0"/>
              <a:t>兔子比乌龟跑得快。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800" dirty="0"/>
              <a:t>解：特性谓词</a:t>
            </a:r>
            <a:r>
              <a:rPr lang="en-US" altLang="zh-CN" sz="2800" i="1" dirty="0"/>
              <a:t>F(x)</a:t>
            </a:r>
            <a:r>
              <a:rPr lang="zh-CN" altLang="en-US" sz="2800" dirty="0"/>
              <a:t>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是兔子；</a:t>
            </a:r>
            <a:r>
              <a:rPr lang="en-US" altLang="zh-CN" sz="2800" i="1" dirty="0"/>
              <a:t>G(x</a:t>
            </a:r>
            <a:r>
              <a:rPr lang="en-US" altLang="zh-CN" sz="2800" dirty="0"/>
              <a:t>): 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是乌龟；     </a:t>
            </a:r>
            <a:endParaRPr lang="en-US" altLang="zh-CN" sz="2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        谓词</a:t>
            </a:r>
            <a:r>
              <a:rPr lang="en-US" altLang="zh-CN" sz="2800" i="1" dirty="0"/>
              <a:t>H(x,y)</a:t>
            </a:r>
            <a:r>
              <a:rPr lang="zh-CN" altLang="en-US" sz="2800" dirty="0"/>
              <a:t>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比</a:t>
            </a:r>
            <a:r>
              <a:rPr lang="en-US" altLang="zh-CN" sz="2800" dirty="0"/>
              <a:t>y</a:t>
            </a:r>
            <a:r>
              <a:rPr lang="zh-CN" altLang="en-US" sz="2800" dirty="0"/>
              <a:t>跑得快；</a:t>
            </a:r>
            <a:endParaRPr lang="en-US" altLang="zh-CN" sz="2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则命题符号化为：</a:t>
            </a:r>
            <a:endParaRPr lang="en-US" altLang="zh-CN" sz="2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     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x) (</a:t>
            </a:r>
            <a:r>
              <a:rPr lang="en-US" altLang="zh-CN" sz="2800" dirty="0">
                <a:sym typeface="Symbol" panose="05050102010706020507" pitchFamily="18" charset="2"/>
              </a:rPr>
              <a:t>F(</a:t>
            </a:r>
            <a:r>
              <a:rPr lang="en-US" altLang="zh-CN" sz="2800" dirty="0"/>
              <a:t>x) → (</a:t>
            </a:r>
            <a:r>
              <a:rPr lang="en-US" altLang="zh-CN" sz="2800" dirty="0">
                <a:sym typeface="Symbol" panose="05050102010706020507" pitchFamily="18" charset="2"/>
              </a:rPr>
              <a:t>y</a:t>
            </a:r>
            <a:r>
              <a:rPr lang="en-US" altLang="zh-CN" sz="2800" dirty="0"/>
              <a:t>)(G(y) →H(x,y))) </a:t>
            </a:r>
            <a:endParaRPr lang="en-US" altLang="zh-CN" sz="2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也可以表示为：</a:t>
            </a:r>
            <a:r>
              <a:rPr lang="zh-CN" altLang="en-US" sz="2400" b="1" dirty="0">
                <a:solidFill>
                  <a:srgbClr val="C00000"/>
                </a:solidFill>
              </a:rPr>
              <a:t>不主张的写法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800" dirty="0"/>
              <a:t>    或可以等价写为（量词提前）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1F294E-6939-4F93-8517-95C6A95D6AF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990600" y="5410200"/>
          <a:ext cx="587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235200" imgH="203200" progId="Equation.3">
                  <p:embed/>
                </p:oleObj>
              </mc:Choice>
              <mc:Fallback>
                <p:oleObj name="" r:id="rId1" imgW="22352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5410200"/>
                        <a:ext cx="58705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990600" y="4876800"/>
          <a:ext cx="5791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311400" imgH="203200" progId="Equation.3">
                  <p:embed/>
                </p:oleObj>
              </mc:Choice>
              <mc:Fallback>
                <p:oleObj name="" r:id="rId3" imgW="23114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876800"/>
                        <a:ext cx="57912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164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charRg st="164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charRg st="164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3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6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10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14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5" name="Rectangle 3"/>
          <p:cNvSpPr>
            <a:spLocks noGrp="1"/>
          </p:cNvSpPr>
          <p:nvPr>
            <p:ph type="body" sz="half" idx="1"/>
          </p:nvPr>
        </p:nvSpPr>
        <p:spPr>
          <a:xfrm>
            <a:off x="533400" y="533400"/>
            <a:ext cx="7924800" cy="5181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(2) </a:t>
            </a:r>
            <a:r>
              <a:rPr lang="zh-CN" altLang="en-US" sz="2800" dirty="0"/>
              <a:t>有的兔子比所有的乌龟跑得快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或等价的写为（量词提前）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/>
              <a:t>可以写成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)(</a:t>
            </a:r>
            <a:r>
              <a:rPr lang="zh-CN" altLang="en-US" sz="2400" dirty="0"/>
              <a:t>∃</a:t>
            </a:r>
            <a:r>
              <a:rPr lang="en-US" altLang="zh-CN" sz="2400" dirty="0"/>
              <a:t>x)(</a:t>
            </a:r>
            <a:r>
              <a:rPr lang="en-US" altLang="zh-CN" sz="2400" dirty="0">
                <a:sym typeface="Symbol" panose="05050102010706020507" pitchFamily="18" charset="2"/>
              </a:rPr>
              <a:t>F(</a:t>
            </a:r>
            <a:r>
              <a:rPr lang="en-US" altLang="zh-CN" sz="2400" dirty="0"/>
              <a:t>x)</a:t>
            </a:r>
            <a:r>
              <a:rPr lang="zh-CN" altLang="en-US" sz="2400" dirty="0"/>
              <a:t>∧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y</a:t>
            </a:r>
            <a:r>
              <a:rPr lang="en-US" altLang="zh-CN" sz="2400" dirty="0"/>
              <a:t>)</a:t>
            </a:r>
            <a:r>
              <a:rPr lang="zh-CN" altLang="en-US" sz="2400" dirty="0"/>
              <a:t>→</a:t>
            </a:r>
            <a:r>
              <a:rPr lang="en-US" altLang="zh-CN" sz="2400" dirty="0"/>
              <a:t>H(x,y)))</a:t>
            </a:r>
            <a:r>
              <a:rPr lang="zh-CN" altLang="en-US" sz="2400" dirty="0"/>
              <a:t>吗？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/>
              <a:t>∃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>
                <a:sym typeface="Symbol" panose="05050102010706020507" pitchFamily="18" charset="2"/>
              </a:rPr>
              <a:t>y</a:t>
            </a:r>
            <a:r>
              <a:rPr lang="zh-CN" altLang="en-US" sz="2400" dirty="0">
                <a:sym typeface="Symbol" panose="05050102010706020507" pitchFamily="18" charset="2"/>
              </a:rPr>
              <a:t>控制的辖域发生变化了吗？这两种写法等价吗？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500" dirty="0"/>
              <a:t>   </a:t>
            </a:r>
            <a:endParaRPr lang="en-US" altLang="zh-CN" sz="1500" dirty="0"/>
          </a:p>
        </p:txBody>
      </p:sp>
      <p:graphicFrame>
        <p:nvGraphicFramePr>
          <p:cNvPr id="18023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219200" y="2895600"/>
          <a:ext cx="55387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222500" imgH="203200" progId="Equation.3">
                  <p:embed/>
                </p:oleObj>
              </mc:Choice>
              <mc:Fallback>
                <p:oleObj name="" r:id="rId1" imgW="22225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19200" y="2895600"/>
                        <a:ext cx="5538788" cy="5064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C0A17C-B2A6-4832-B33D-77DBBC3F23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6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80228" name="Text Box 4"/>
          <p:cNvSpPr txBox="1"/>
          <p:nvPr/>
        </p:nvSpPr>
        <p:spPr>
          <a:xfrm>
            <a:off x="533400" y="1219200"/>
            <a:ext cx="8077200" cy="1169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解：定义特性谓词</a:t>
            </a:r>
            <a:r>
              <a:rPr lang="en-US" altLang="zh-CN" sz="2800" i="1" dirty="0"/>
              <a:t>F(x)</a:t>
            </a:r>
            <a:r>
              <a:rPr lang="zh-CN" altLang="en-US" sz="2800" dirty="0"/>
              <a:t>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是兔子。</a:t>
            </a:r>
            <a:endParaRPr lang="zh-CN" altLang="en-US" sz="2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                             </a:t>
            </a:r>
            <a:r>
              <a:rPr lang="en-US" altLang="zh-CN" sz="2800" i="1" dirty="0"/>
              <a:t>G(x</a:t>
            </a:r>
            <a:r>
              <a:rPr lang="en-US" altLang="zh-CN" sz="2800" dirty="0"/>
              <a:t>): 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是乌龟。</a:t>
            </a:r>
            <a:endParaRPr lang="zh-CN" altLang="en-US" sz="2800" dirty="0"/>
          </a:p>
        </p:txBody>
      </p:sp>
      <p:sp>
        <p:nvSpPr>
          <p:cNvPr id="180229" name="Text Box 5"/>
          <p:cNvSpPr txBox="1"/>
          <p:nvPr/>
        </p:nvSpPr>
        <p:spPr>
          <a:xfrm>
            <a:off x="1524000" y="2362200"/>
            <a:ext cx="5181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定义谓词</a:t>
            </a:r>
            <a:r>
              <a:rPr lang="en-US" altLang="zh-CN" sz="2800" i="1" dirty="0"/>
              <a:t>H(x,y)</a:t>
            </a:r>
            <a:r>
              <a:rPr lang="zh-CN" altLang="en-US" sz="2800" dirty="0"/>
              <a:t>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比</a:t>
            </a:r>
            <a:r>
              <a:rPr lang="en-US" altLang="zh-CN" sz="2800" dirty="0"/>
              <a:t>y</a:t>
            </a:r>
            <a:r>
              <a:rPr lang="zh-CN" altLang="en-US" sz="2800" dirty="0"/>
              <a:t>跑得快。</a:t>
            </a:r>
            <a:endParaRPr lang="zh-CN" altLang="en-US" sz="2800" dirty="0"/>
          </a:p>
        </p:txBody>
      </p:sp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1219200" y="4038600"/>
          <a:ext cx="53689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222500" imgH="203200" progId="Equation.3">
                  <p:embed/>
                </p:oleObj>
              </mc:Choice>
              <mc:Fallback>
                <p:oleObj name="" r:id="rId3" imgW="22225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4038600"/>
                        <a:ext cx="5368925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5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5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charRg st="3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  <p:bldP spid="1802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3"/>
          <p:cNvSpPr>
            <a:spLocks noGrp="1"/>
          </p:cNvSpPr>
          <p:nvPr>
            <p:ph type="body" sz="half" idx="1"/>
          </p:nvPr>
        </p:nvSpPr>
        <p:spPr>
          <a:xfrm>
            <a:off x="838200" y="762000"/>
            <a:ext cx="72390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/>
              <a:t>(3) </a:t>
            </a:r>
            <a:r>
              <a:rPr lang="zh-CN" altLang="en-US" sz="2800" dirty="0"/>
              <a:t>并不是所有的兔子都比乌龟跑得快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即“不是</a:t>
            </a:r>
            <a:r>
              <a:rPr lang="en-US" altLang="zh-CN" sz="2800" dirty="0"/>
              <a:t>(</a:t>
            </a:r>
            <a:r>
              <a:rPr lang="zh-CN" altLang="en-US" sz="2800" dirty="0"/>
              <a:t>所有的兔子都比乌龟跑得快</a:t>
            </a:r>
            <a:r>
              <a:rPr lang="en-US" altLang="zh-CN" sz="2800" dirty="0"/>
              <a:t>)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endParaRPr lang="en-US" altLang="zh-CN" sz="28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295400" y="4343400"/>
          <a:ext cx="5788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36800" imgH="203200" progId="Equation.3">
                  <p:embed/>
                </p:oleObj>
              </mc:Choice>
              <mc:Fallback>
                <p:oleObj name="" r:id="rId1" imgW="23368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95400" y="4343400"/>
                        <a:ext cx="5788025" cy="503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311F80-7B19-4B35-A787-02E73374A4D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81252" name="Text Box 4"/>
          <p:cNvSpPr txBox="1"/>
          <p:nvPr/>
        </p:nvSpPr>
        <p:spPr>
          <a:xfrm>
            <a:off x="838200" y="2209800"/>
            <a:ext cx="80772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解：定义特性谓词</a:t>
            </a:r>
            <a:r>
              <a:rPr lang="en-US" altLang="zh-CN" sz="2800" i="1" dirty="0"/>
              <a:t>F(x)</a:t>
            </a:r>
            <a:r>
              <a:rPr lang="zh-CN" altLang="en-US" sz="2800" dirty="0"/>
              <a:t>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是兔子。</a:t>
            </a:r>
            <a:endParaRPr lang="zh-CN" altLang="en-US" sz="2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                             </a:t>
            </a:r>
            <a:r>
              <a:rPr lang="en-US" altLang="zh-CN" sz="2800" i="1" dirty="0"/>
              <a:t>G(x</a:t>
            </a:r>
            <a:r>
              <a:rPr lang="en-US" altLang="zh-CN" sz="2800" dirty="0"/>
              <a:t>): 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是乌龟。</a:t>
            </a:r>
            <a:endParaRPr lang="zh-CN" altLang="en-US" sz="2800" dirty="0"/>
          </a:p>
        </p:txBody>
      </p:sp>
      <p:sp>
        <p:nvSpPr>
          <p:cNvPr id="181253" name="Text Box 5"/>
          <p:cNvSpPr txBox="1"/>
          <p:nvPr/>
        </p:nvSpPr>
        <p:spPr>
          <a:xfrm>
            <a:off x="1447800" y="35814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定义谓词</a:t>
            </a:r>
            <a:r>
              <a:rPr lang="en-US" altLang="zh-CN" sz="2800" i="1" dirty="0"/>
              <a:t>H(x,y)</a:t>
            </a:r>
            <a:r>
              <a:rPr lang="zh-CN" altLang="en-US" sz="2800" dirty="0"/>
              <a:t>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比</a:t>
            </a:r>
            <a:r>
              <a:rPr lang="en-US" altLang="zh-CN" sz="2800" dirty="0"/>
              <a:t>y</a:t>
            </a:r>
            <a:r>
              <a:rPr lang="zh-CN" altLang="en-US" sz="2800" dirty="0"/>
              <a:t>跑得快。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544513"/>
            <a:ext cx="8229600" cy="6064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量词分配蕴含式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1371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定理：量词分配蕴含式</a:t>
            </a:r>
            <a:r>
              <a:rPr lang="zh-CN" altLang="en-US" sz="2800" dirty="0">
                <a:solidFill>
                  <a:schemeClr val="tx2"/>
                </a:solidFill>
                <a:sym typeface="Symbol" panose="05050102010706020507" pitchFamily="18" charset="2"/>
              </a:rPr>
              <a:t>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800" dirty="0"/>
              <a:t>(1)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x)(A(x)∧B(x))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x)A(x)∧(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x)B(x)</a:t>
            </a:r>
            <a:endParaRPr lang="en-US" altLang="zh-CN" sz="2800" dirty="0"/>
          </a:p>
        </p:txBody>
      </p:sp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A4F061-196C-4DF2-BF3C-B144B7DB12C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2100" name="Text Box 4"/>
          <p:cNvSpPr txBox="1"/>
          <p:nvPr/>
        </p:nvSpPr>
        <p:spPr>
          <a:xfrm>
            <a:off x="7239000" y="1981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2101" name="Text Box 5"/>
          <p:cNvSpPr txBox="1"/>
          <p:nvPr/>
        </p:nvSpPr>
        <p:spPr>
          <a:xfrm>
            <a:off x="7239000" y="28956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不成立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2" name="Text Box 6"/>
          <p:cNvSpPr txBox="1"/>
          <p:nvPr/>
        </p:nvSpPr>
        <p:spPr>
          <a:xfrm>
            <a:off x="533400" y="3886200"/>
            <a:ext cx="78486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A(x): x</a:t>
            </a:r>
            <a:r>
              <a:rPr lang="zh-CN" altLang="en-US" sz="2800" dirty="0"/>
              <a:t>唱歌</a:t>
            </a:r>
            <a:r>
              <a:rPr lang="en-US" altLang="zh-CN" sz="2800" dirty="0"/>
              <a:t>; B(x): x</a:t>
            </a:r>
            <a:r>
              <a:rPr lang="zh-CN" altLang="en-US" sz="2800" dirty="0"/>
              <a:t>跳舞。</a:t>
            </a:r>
            <a:endParaRPr lang="en-US" altLang="zh-CN" sz="2800" dirty="0"/>
          </a:p>
        </p:txBody>
      </p:sp>
      <p:sp>
        <p:nvSpPr>
          <p:cNvPr id="132103" name="Text Box 7"/>
          <p:cNvSpPr txBox="1"/>
          <p:nvPr/>
        </p:nvSpPr>
        <p:spPr>
          <a:xfrm>
            <a:off x="457200" y="2819400"/>
            <a:ext cx="6934200" cy="124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(2)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x)A(x)∧(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x)B(x)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(</a:t>
            </a:r>
            <a:r>
              <a:rPr lang="en-US" altLang="zh-CN" sz="2800" dirty="0"/>
              <a:t>x)(A(x)∧B(x)) </a:t>
            </a:r>
            <a:endParaRPr lang="en-US" altLang="zh-CN" sz="2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/>
      <p:bldP spid="132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609600"/>
            <a:ext cx="7772400" cy="990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/>
              <a:t>(4) </a:t>
            </a:r>
            <a:r>
              <a:rPr lang="zh-CN" altLang="en-US" sz="2800" dirty="0"/>
              <a:t>不存在跑得同样快的两只兔子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即“不（存在跑得同样快的两只兔子）。”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或“任意两只兔子，它们都不会跑的一样快。”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182279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447800" y="4648200"/>
          <a:ext cx="5710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298700" imgH="203200" progId="Equation.3">
                  <p:embed/>
                </p:oleObj>
              </mc:Choice>
              <mc:Fallback>
                <p:oleObj name="" r:id="rId1" imgW="22987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447800" y="4648200"/>
                        <a:ext cx="5710238" cy="504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1E04B3-3C80-4DC1-AE9C-6AE3367E8A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82276" name="Text Box 4"/>
          <p:cNvSpPr txBox="1"/>
          <p:nvPr/>
        </p:nvSpPr>
        <p:spPr>
          <a:xfrm>
            <a:off x="685800" y="2438400"/>
            <a:ext cx="807720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解：定义特性谓词</a:t>
            </a:r>
            <a:r>
              <a:rPr lang="en-US" altLang="zh-CN" sz="2800" i="1" dirty="0"/>
              <a:t>F(x)</a:t>
            </a:r>
            <a:r>
              <a:rPr lang="zh-CN" altLang="en-US" sz="2800" dirty="0"/>
              <a:t>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是兔子。</a:t>
            </a:r>
            <a:endParaRPr lang="en-US" altLang="zh-CN" sz="2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       定义谓词</a:t>
            </a:r>
            <a:r>
              <a:rPr lang="en-US" altLang="zh-CN" sz="2800" i="1" dirty="0"/>
              <a:t>L(x,y)</a:t>
            </a:r>
            <a:r>
              <a:rPr lang="zh-CN" altLang="en-US" sz="2800" dirty="0"/>
              <a:t>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跑得一样快。</a:t>
            </a:r>
            <a:endParaRPr lang="zh-CN" altLang="en-US" sz="2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447800" y="3886200"/>
          <a:ext cx="51212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082800" imgH="203200" progId="Equation.3">
                  <p:embed/>
                </p:oleObj>
              </mc:Choice>
              <mc:Fallback>
                <p:oleObj name="" r:id="rId3" imgW="20828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51212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7924800" cy="57785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 </a:t>
            </a:r>
            <a:r>
              <a:rPr lang="zh-CN" altLang="en-US" sz="2800" dirty="0"/>
              <a:t>将下列命题形式化为谓词逻辑中的命题：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）所有的病人都相信医生。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解：设</a:t>
            </a:r>
            <a:r>
              <a:rPr lang="en-US" altLang="zh-CN" sz="2800" i="1" dirty="0"/>
              <a:t>F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是病人，</a:t>
            </a:r>
            <a:r>
              <a:rPr lang="en-US" altLang="zh-CN" sz="2800" i="1" dirty="0"/>
              <a:t>G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是医生，  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i="1" dirty="0"/>
              <a:t>              H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相信</a:t>
            </a:r>
            <a:r>
              <a:rPr lang="en-US" altLang="zh-CN" sz="2800" i="1" dirty="0"/>
              <a:t>y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含义：对于每一个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，如果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是病人，那么对于每一个</a:t>
            </a:r>
            <a:r>
              <a:rPr lang="en-US" altLang="zh-CN" sz="2800" i="1" dirty="0"/>
              <a:t>y</a:t>
            </a:r>
            <a:r>
              <a:rPr lang="zh-CN" altLang="en-US" sz="2800" dirty="0"/>
              <a:t>，只要</a:t>
            </a:r>
            <a:r>
              <a:rPr lang="en-US" altLang="zh-CN" sz="2800" i="1" dirty="0"/>
              <a:t>y</a:t>
            </a:r>
            <a:r>
              <a:rPr lang="zh-CN" altLang="en-US" sz="2800" dirty="0"/>
              <a:t>是医生，</a:t>
            </a:r>
            <a:r>
              <a:rPr lang="en-US" altLang="zh-CN" sz="2800" i="1" dirty="0"/>
              <a:t>x</a:t>
            </a:r>
            <a:r>
              <a:rPr lang="zh-CN" altLang="en-US" sz="2800" dirty="0"/>
              <a:t>就相信</a:t>
            </a:r>
            <a:r>
              <a:rPr lang="en-US" altLang="zh-CN" sz="2800" i="1" dirty="0"/>
              <a:t>y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800" dirty="0"/>
              <a:t>          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x</a:t>
            </a:r>
            <a:r>
              <a:rPr lang="en-US" altLang="zh-CN" sz="2800" dirty="0"/>
              <a:t>)(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→ </a:t>
            </a:r>
            <a:r>
              <a:rPr lang="en-US" altLang="zh-CN" sz="2800" dirty="0"/>
              <a:t>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y</a:t>
            </a:r>
            <a:r>
              <a:rPr lang="en-US" altLang="zh-CN" sz="2800" dirty="0"/>
              <a:t>)(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</a:t>
            </a:r>
            <a:r>
              <a:rPr lang="zh-CN" altLang="en-US" sz="2800" dirty="0"/>
              <a:t>→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)))</a:t>
            </a:r>
            <a:endParaRPr lang="en-US" altLang="zh-CN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或 </a:t>
            </a:r>
            <a:r>
              <a:rPr lang="en-US" altLang="zh-CN" sz="2800" dirty="0"/>
              <a:t>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x</a:t>
            </a:r>
            <a:r>
              <a:rPr lang="en-US" altLang="zh-CN" sz="2800" dirty="0"/>
              <a:t>)(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y</a:t>
            </a:r>
            <a:r>
              <a:rPr lang="en-US" altLang="zh-CN" sz="2800" dirty="0"/>
              <a:t>)(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→</a:t>
            </a:r>
            <a:r>
              <a:rPr lang="en-US" altLang="zh-CN" sz="2800" dirty="0"/>
              <a:t>(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</a:t>
            </a:r>
            <a:r>
              <a:rPr lang="zh-CN" altLang="en-US" sz="2800" dirty="0"/>
              <a:t>→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)))</a:t>
            </a:r>
            <a:endParaRPr lang="zh-CN" altLang="en-US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或 </a:t>
            </a:r>
            <a:r>
              <a:rPr lang="en-US" altLang="zh-CN" sz="2800" dirty="0"/>
              <a:t>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x</a:t>
            </a:r>
            <a:r>
              <a:rPr lang="en-US" altLang="zh-CN" sz="2800" dirty="0"/>
              <a:t>)(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y</a:t>
            </a:r>
            <a:r>
              <a:rPr lang="en-US" altLang="zh-CN" sz="2800" dirty="0"/>
              <a:t>)(((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∧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))</a:t>
            </a:r>
            <a:r>
              <a:rPr lang="zh-CN" altLang="en-US" sz="2800" dirty="0"/>
              <a:t>→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))</a:t>
            </a:r>
            <a:endParaRPr lang="zh-CN" altLang="en-US" sz="2800" dirty="0"/>
          </a:p>
          <a:p>
            <a:pPr algn="just" eaLnBrk="1" hangingPunct="1"/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4E841F-8EEE-4A42-9B32-4E6E0290952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9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charRg st="9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charRg st="9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3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charRg st="13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charRg st="13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7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charRg st="17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charRg st="17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210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charRg st="210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charRg st="210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165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）有的病人相信医生。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解：设</a:t>
            </a:r>
            <a:r>
              <a:rPr lang="en-US" altLang="zh-CN" sz="2800" i="1" dirty="0"/>
              <a:t>F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是病人，</a:t>
            </a:r>
            <a:r>
              <a:rPr lang="en-US" altLang="zh-CN" sz="2800" i="1" dirty="0"/>
              <a:t>G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是医生，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i="1" dirty="0"/>
              <a:t>              H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相信</a:t>
            </a:r>
            <a:r>
              <a:rPr lang="en-US" altLang="zh-CN" sz="2800" i="1" dirty="0"/>
              <a:t>y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 含义：存在着这样的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是病人且对于每一个</a:t>
            </a:r>
            <a:r>
              <a:rPr lang="en-US" altLang="zh-CN" sz="2800" i="1" dirty="0"/>
              <a:t>y</a:t>
            </a:r>
            <a:r>
              <a:rPr lang="zh-CN" altLang="en-US" sz="2800" dirty="0"/>
              <a:t>，只要</a:t>
            </a:r>
            <a:r>
              <a:rPr lang="en-US" altLang="zh-CN" sz="2800" i="1" dirty="0"/>
              <a:t>y</a:t>
            </a:r>
            <a:r>
              <a:rPr lang="zh-CN" altLang="en-US" sz="2800" dirty="0"/>
              <a:t>是医生，</a:t>
            </a:r>
            <a:r>
              <a:rPr lang="en-US" altLang="zh-CN" sz="2800" i="1" dirty="0"/>
              <a:t>x</a:t>
            </a:r>
            <a:r>
              <a:rPr lang="zh-CN" altLang="en-US" sz="2800" dirty="0"/>
              <a:t>就相信</a:t>
            </a:r>
            <a:r>
              <a:rPr lang="en-US" altLang="zh-CN" sz="2800" i="1" dirty="0"/>
              <a:t>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    本命题符号化为：</a:t>
            </a:r>
            <a:endParaRPr lang="zh-CN" altLang="en-US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800" i="1" dirty="0"/>
              <a:t>               </a:t>
            </a:r>
            <a:r>
              <a:rPr lang="en-US" altLang="zh-CN" sz="2800" dirty="0"/>
              <a:t>(</a:t>
            </a:r>
            <a:r>
              <a:rPr lang="zh-CN" altLang="en-US" sz="2800" dirty="0"/>
              <a:t>∃</a:t>
            </a:r>
            <a:r>
              <a:rPr lang="en-US" altLang="zh-CN" sz="2800" i="1" dirty="0"/>
              <a:t>x</a:t>
            </a:r>
            <a:r>
              <a:rPr lang="en-US" altLang="zh-CN" sz="2800" dirty="0"/>
              <a:t>)(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∧ </a:t>
            </a:r>
            <a:r>
              <a:rPr lang="en-US" altLang="zh-CN" sz="2800" dirty="0"/>
              <a:t>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y</a:t>
            </a:r>
            <a:r>
              <a:rPr lang="en-US" altLang="zh-CN" sz="2800" dirty="0"/>
              <a:t>)(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</a:t>
            </a:r>
            <a:r>
              <a:rPr lang="zh-CN" altLang="en-US" sz="2800" dirty="0"/>
              <a:t>→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)) )</a:t>
            </a:r>
            <a:endParaRPr lang="en-US" altLang="zh-CN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  或    </a:t>
            </a:r>
            <a:r>
              <a:rPr lang="en-US" altLang="zh-CN" sz="2800" dirty="0"/>
              <a:t>(</a:t>
            </a:r>
            <a:r>
              <a:rPr lang="zh-CN" altLang="en-US" sz="2800" dirty="0"/>
              <a:t>∃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y</a:t>
            </a:r>
            <a:r>
              <a:rPr lang="en-US" altLang="zh-CN" sz="2800" dirty="0"/>
              <a:t>) 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∧</a:t>
            </a:r>
            <a:r>
              <a:rPr lang="en-US" altLang="zh-CN" sz="2800" dirty="0"/>
              <a:t>(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</a:t>
            </a:r>
            <a:r>
              <a:rPr lang="zh-CN" altLang="en-US" sz="2800" dirty="0"/>
              <a:t>→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)))</a:t>
            </a:r>
            <a:endParaRPr lang="zh-CN" altLang="en-US" sz="2800" dirty="0"/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4E841F-8EEE-4A42-9B32-4E6E0290952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3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charRg st="3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2">
                                            <p:txEl>
                                              <p:charRg st="3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6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2">
                                            <p:txEl>
                                              <p:charRg st="6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2">
                                            <p:txEl>
                                              <p:charRg st="6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2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2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11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2">
                                            <p:txEl>
                                              <p:charRg st="11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2">
                                            <p:txEl>
                                              <p:charRg st="11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16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2">
                                            <p:txEl>
                                              <p:charRg st="16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2">
                                            <p:txEl>
                                              <p:charRg st="16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7785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）有的病人不相信某些医生。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解：设</a:t>
            </a:r>
            <a:r>
              <a:rPr lang="en-US" altLang="zh-CN" sz="2800" i="1" dirty="0"/>
              <a:t>F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是病人，</a:t>
            </a:r>
            <a:r>
              <a:rPr lang="en-US" altLang="zh-CN" sz="2800" i="1" dirty="0"/>
              <a:t>G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是医生，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i="1" dirty="0"/>
              <a:t>              H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相信</a:t>
            </a:r>
            <a:r>
              <a:rPr lang="en-US" altLang="zh-CN" sz="2800" i="1" dirty="0"/>
              <a:t>y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含义：存在着这样的</a:t>
            </a:r>
            <a:r>
              <a:rPr lang="en-US" altLang="zh-CN" sz="2800" i="1" dirty="0"/>
              <a:t>x</a:t>
            </a:r>
            <a:r>
              <a:rPr lang="zh-CN" altLang="en-US" sz="2800" dirty="0"/>
              <a:t>和</a:t>
            </a:r>
            <a:r>
              <a:rPr lang="en-US" altLang="zh-CN" sz="2800" i="1" dirty="0"/>
              <a:t>y</a:t>
            </a:r>
            <a:r>
              <a:rPr lang="zh-CN" altLang="en-US" sz="2800" dirty="0"/>
              <a:t>，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是病人，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是医生，</a:t>
            </a:r>
            <a:r>
              <a:rPr lang="en-US" altLang="zh-CN" sz="2800" i="1" dirty="0"/>
              <a:t>x</a:t>
            </a:r>
            <a:r>
              <a:rPr lang="zh-CN" altLang="en-US" sz="2800" dirty="0"/>
              <a:t>不相信</a:t>
            </a:r>
            <a:r>
              <a:rPr lang="en-US" altLang="zh-CN" sz="2800" i="1" dirty="0"/>
              <a:t>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    因此，本命题符号化为：</a:t>
            </a:r>
            <a:endParaRPr lang="zh-CN" altLang="en-US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      </a:t>
            </a:r>
            <a:r>
              <a:rPr lang="en-US" altLang="zh-CN" sz="2800" dirty="0"/>
              <a:t>(</a:t>
            </a:r>
            <a:r>
              <a:rPr lang="zh-CN" altLang="en-US" sz="2800" dirty="0"/>
              <a:t>∃</a:t>
            </a:r>
            <a:r>
              <a:rPr lang="en-US" altLang="zh-CN" sz="2800" i="1" dirty="0"/>
              <a:t>x</a:t>
            </a:r>
            <a:r>
              <a:rPr lang="en-US" altLang="zh-CN" sz="2800" dirty="0"/>
              <a:t>)(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∧</a:t>
            </a:r>
            <a:r>
              <a:rPr lang="en-US" altLang="zh-CN" sz="2800" dirty="0"/>
              <a:t>(</a:t>
            </a:r>
            <a:r>
              <a:rPr lang="zh-CN" altLang="en-US" sz="2800" dirty="0"/>
              <a:t>∃</a:t>
            </a:r>
            <a:r>
              <a:rPr lang="en-US" altLang="zh-CN" sz="2800" i="1" dirty="0"/>
              <a:t>y</a:t>
            </a:r>
            <a:r>
              <a:rPr lang="en-US" altLang="zh-CN" sz="2800" dirty="0"/>
              <a:t>)(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</a:t>
            </a:r>
            <a:r>
              <a:rPr lang="zh-CN" altLang="en-US" sz="2800" dirty="0"/>
              <a:t>∧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)))</a:t>
            </a:r>
            <a:endParaRPr lang="zh-CN" altLang="en-US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或   </a:t>
            </a:r>
            <a:r>
              <a:rPr lang="en-US" altLang="zh-CN" sz="2800" dirty="0"/>
              <a:t>(</a:t>
            </a:r>
            <a:r>
              <a:rPr lang="zh-CN" altLang="en-US" sz="2800" dirty="0"/>
              <a:t>∃</a:t>
            </a:r>
            <a:r>
              <a:rPr lang="en-US" altLang="zh-CN" sz="2800" i="1" dirty="0"/>
              <a:t>x</a:t>
            </a:r>
            <a:r>
              <a:rPr lang="en-US" altLang="zh-CN" sz="2800" dirty="0"/>
              <a:t>)(</a:t>
            </a:r>
            <a:r>
              <a:rPr lang="zh-CN" altLang="en-US" sz="2800" dirty="0"/>
              <a:t>∃</a:t>
            </a:r>
            <a:r>
              <a:rPr lang="en-US" altLang="zh-CN" sz="2800" i="1" dirty="0"/>
              <a:t>y</a:t>
            </a:r>
            <a:r>
              <a:rPr lang="en-US" altLang="zh-CN" sz="2800" dirty="0"/>
              <a:t>)(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∧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</a:t>
            </a:r>
            <a:r>
              <a:rPr lang="zh-CN" altLang="en-US" sz="2800" dirty="0"/>
              <a:t>∧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))</a:t>
            </a:r>
            <a:endParaRPr lang="zh-CN" altLang="en-US" sz="2800" dirty="0"/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4E841F-8EEE-4A42-9B32-4E6E0290952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6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>
                                            <p:txEl>
                                              <p:charRg st="6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>
                                            <p:txEl>
                                              <p:charRg st="6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10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6">
                                            <p:txEl>
                                              <p:charRg st="10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6">
                                            <p:txEl>
                                              <p:charRg st="10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11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6">
                                            <p:txEl>
                                              <p:charRg st="11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6">
                                            <p:txEl>
                                              <p:charRg st="11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157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6">
                                            <p:txEl>
                                              <p:charRg st="157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6">
                                            <p:txEl>
                                              <p:charRg st="157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785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）所有的病人都相信某些医生。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解：设</a:t>
            </a:r>
            <a:r>
              <a:rPr lang="en-US" altLang="zh-CN" sz="2800" i="1" dirty="0"/>
              <a:t>F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是病人，</a:t>
            </a:r>
            <a:r>
              <a:rPr lang="en-US" altLang="zh-CN" sz="2800" i="1" dirty="0"/>
              <a:t>G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是医生，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i="1" dirty="0"/>
              <a:t>              </a:t>
            </a:r>
            <a:r>
              <a:rPr lang="en-US" altLang="zh-CN" sz="2800" i="1" dirty="0"/>
              <a:t>H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）：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相信</a:t>
            </a:r>
            <a:r>
              <a:rPr lang="en-US" altLang="zh-CN" sz="2800" i="1" dirty="0"/>
              <a:t>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   含义：对于每个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，如果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是病人，就存在着医生</a:t>
            </a:r>
            <a:r>
              <a:rPr lang="en-US" altLang="zh-CN" sz="2800" i="1" dirty="0"/>
              <a:t>y</a:t>
            </a:r>
            <a:r>
              <a:rPr lang="zh-CN" altLang="en-US" sz="2800" dirty="0"/>
              <a:t>，使得</a:t>
            </a:r>
            <a:r>
              <a:rPr lang="en-US" altLang="zh-CN" sz="2800" i="1" dirty="0"/>
              <a:t>x</a:t>
            </a:r>
            <a:r>
              <a:rPr lang="zh-CN" altLang="en-US" sz="2800" dirty="0"/>
              <a:t>相信</a:t>
            </a:r>
            <a:r>
              <a:rPr lang="en-US" altLang="zh-CN" sz="2800" i="1" dirty="0"/>
              <a:t>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   本命题符号化为：</a:t>
            </a:r>
            <a:endParaRPr lang="zh-CN" altLang="en-US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→</a:t>
            </a:r>
            <a:r>
              <a:rPr lang="en-US" altLang="zh-CN" sz="2800" dirty="0"/>
              <a:t>(</a:t>
            </a:r>
            <a:r>
              <a:rPr lang="zh-CN" altLang="en-US" sz="2800" dirty="0"/>
              <a:t>∃</a:t>
            </a:r>
            <a:r>
              <a:rPr lang="en-US" altLang="zh-CN" sz="2800" i="1" dirty="0"/>
              <a:t>y</a:t>
            </a:r>
            <a:r>
              <a:rPr lang="en-US" altLang="zh-CN" sz="2800" dirty="0"/>
              <a:t>)(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</a:t>
            </a:r>
            <a:r>
              <a:rPr lang="zh-CN" altLang="en-US" sz="2800" dirty="0"/>
              <a:t>∧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)))</a:t>
            </a:r>
            <a:endParaRPr lang="en-US" altLang="zh-CN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或   </a:t>
            </a:r>
            <a:r>
              <a:rPr lang="en-US" altLang="zh-CN" sz="2800" dirty="0"/>
              <a:t>(</a:t>
            </a:r>
            <a:r>
              <a:rPr lang="zh-CN" altLang="en-US" sz="2800" dirty="0"/>
              <a:t>∀</a:t>
            </a:r>
            <a:r>
              <a:rPr lang="en-US" altLang="zh-CN" sz="2800" i="1" dirty="0"/>
              <a:t>x</a:t>
            </a:r>
            <a:r>
              <a:rPr lang="en-US" altLang="zh-CN" sz="2800" dirty="0"/>
              <a:t>)(</a:t>
            </a:r>
            <a:r>
              <a:rPr lang="zh-CN" altLang="en-US" sz="2800" dirty="0"/>
              <a:t>∃</a:t>
            </a:r>
            <a:r>
              <a:rPr lang="en-US" altLang="zh-CN" sz="2800" i="1" dirty="0"/>
              <a:t>y</a:t>
            </a:r>
            <a:r>
              <a:rPr lang="en-US" altLang="zh-CN" sz="2800" dirty="0"/>
              <a:t>)(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→</a:t>
            </a:r>
            <a:r>
              <a:rPr lang="en-US" altLang="zh-CN" sz="2800" dirty="0"/>
              <a:t>(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</a:t>
            </a:r>
            <a:r>
              <a:rPr lang="zh-CN" altLang="en-US" sz="2800" dirty="0"/>
              <a:t>∧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)))</a:t>
            </a:r>
            <a:endParaRPr lang="en-US" altLang="zh-CN" sz="2800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4E841F-8EEE-4A42-9B32-4E6E0290952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charRg st="11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>
                                            <p:txEl>
                                              <p:charRg st="11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>
                                            <p:txEl>
                                              <p:charRg st="11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charRg st="15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0">
                                            <p:txEl>
                                              <p:charRg st="15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0">
                                            <p:txEl>
                                              <p:charRg st="15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9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补充作业：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用谓词表达式翻译下列命题。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没有一个国家选手不是健壮的。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V(x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是健壮的。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C(x):x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是国家选手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所有老的国家选手都是运动员。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L(x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是运动员。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O(x):x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是年老的。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C(x):x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是国家选手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没有一位女同志既是国家选手又是家庭妇女。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C(x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是国家选手。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W(x):x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是女同志。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H(x):x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是家庭妇女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所有运动员都钦佩某些教练。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L(x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是运动员。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J(x):x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是教练员。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佩服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有些大学生不钦佩运动员。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L(x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是运动员。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S(x):x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是大学生。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佩服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12FFCA-D382-4E94-9F23-85BA71E3F08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499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3200" dirty="0"/>
              <a:t>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x)A(x)∨(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x)B(x) </a:t>
            </a:r>
            <a:r>
              <a:rPr lang="en-US" altLang="zh-CN" sz="2600" dirty="0">
                <a:sym typeface="Symbol" panose="05050102010706020507" pitchFamily="18" charset="2"/>
              </a:rPr>
              <a:t>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x)(A(x)∨B(x))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/>
              <a:t>x)(A(x)∧B(x)) </a:t>
            </a:r>
            <a:r>
              <a:rPr lang="en-US" altLang="zh-CN" sz="2600" dirty="0">
                <a:sym typeface="Symbol" panose="05050102010706020507" pitchFamily="18" charset="2"/>
              </a:rPr>
              <a:t>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/>
              <a:t>x)A(x)∧(</a:t>
            </a:r>
            <a:r>
              <a:rPr lang="en-US" altLang="zh-CN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/>
              <a:t>x)B(x)</a:t>
            </a:r>
            <a:endParaRPr lang="en-US" altLang="zh-CN" sz="2600" dirty="0"/>
          </a:p>
          <a:p>
            <a:pPr>
              <a:buNone/>
            </a:pPr>
            <a:r>
              <a:rPr lang="zh-CN" altLang="en-US" sz="2600" dirty="0"/>
              <a:t>记忆方法：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</a:t>
            </a:r>
            <a:r>
              <a:rPr lang="zh-CN" altLang="en-US" sz="2600" dirty="0"/>
              <a:t>要求严苛，将分散作用域进行统一管理，</a:t>
            </a:r>
            <a:endParaRPr lang="en-US" altLang="zh-CN" sz="2600" dirty="0"/>
          </a:p>
          <a:p>
            <a:pPr>
              <a:buNone/>
            </a:pPr>
            <a:r>
              <a:rPr lang="zh-CN" altLang="en-US" sz="2600" dirty="0"/>
              <a:t>即作用域变大；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</a:t>
            </a:r>
            <a:r>
              <a:rPr lang="en-US" altLang="zh-CN" sz="2600" dirty="0"/>
              <a:t>x</a:t>
            </a:r>
            <a:r>
              <a:rPr lang="zh-CN" altLang="en-US" sz="2600" dirty="0"/>
              <a:t>要求低，将统一作用域进行分散管理，</a:t>
            </a:r>
            <a:endParaRPr lang="en-US" altLang="zh-CN" sz="2600" dirty="0"/>
          </a:p>
          <a:p>
            <a:pPr>
              <a:buNone/>
            </a:pPr>
            <a:r>
              <a:rPr lang="zh-CN" altLang="en-US" sz="2600" dirty="0"/>
              <a:t>即作用域变小。</a:t>
            </a:r>
            <a:endParaRPr lang="en-US" altLang="zh-CN" sz="2600" dirty="0"/>
          </a:p>
          <a:p>
            <a:pPr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书中错误订正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600" dirty="0"/>
              <a:t>P38</a:t>
            </a:r>
            <a:r>
              <a:rPr lang="zh-CN" altLang="en-US" sz="2600" dirty="0"/>
              <a:t>，常用等价式和蕴含式中</a:t>
            </a:r>
            <a:r>
              <a:rPr lang="en-US" altLang="zh-CN" sz="2600" dirty="0"/>
              <a:t>E7</a:t>
            </a:r>
            <a:r>
              <a:rPr lang="zh-CN" altLang="en-US" sz="2600" dirty="0"/>
              <a:t>，</a:t>
            </a:r>
            <a:r>
              <a:rPr lang="zh-CN" altLang="en-US" sz="2600" b="1" dirty="0">
                <a:solidFill>
                  <a:srgbClr val="FF0000"/>
                </a:solidFill>
              </a:rPr>
              <a:t>应为等价式</a:t>
            </a:r>
            <a:r>
              <a:rPr lang="zh-CN" altLang="en-US" sz="2600" dirty="0"/>
              <a:t>，即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       (∃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</a:rPr>
              <a:t>) </a:t>
            </a:r>
            <a:r>
              <a:rPr lang="en-US" altLang="zh-CN" sz="2600" i="1" dirty="0">
                <a:latin typeface="Times New Roman" panose="02020603050405020304" pitchFamily="18" charset="0"/>
              </a:rPr>
              <a:t>(A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</a:rPr>
              <a:t>)→</a:t>
            </a:r>
            <a:r>
              <a:rPr lang="en-US" altLang="zh-CN" sz="2600" i="1" dirty="0">
                <a:latin typeface="Times New Roman" panose="02020603050405020304" pitchFamily="18" charset="0"/>
              </a:rPr>
              <a:t>B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</a:rPr>
              <a:t>))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600" dirty="0">
                <a:latin typeface="Times New Roman" panose="02020603050405020304" pitchFamily="18" charset="0"/>
              </a:rPr>
              <a:t> (</a:t>
            </a:r>
            <a:r>
              <a:rPr lang="en-US" altLang="zh-CN" sz="2600" dirty="0">
                <a:sym typeface="Symbol" panose="05050102010706020507" pitchFamily="18" charset="2"/>
              </a:rPr>
              <a:t>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en-US" altLang="zh-CN" sz="2600" i="1" dirty="0">
                <a:latin typeface="Times New Roman" panose="02020603050405020304" pitchFamily="18" charset="0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</a:rPr>
              <a:t>)→ (∃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en-US" altLang="zh-CN" sz="2600" i="1" dirty="0">
                <a:latin typeface="Times New Roman" panose="02020603050405020304" pitchFamily="18" charset="0"/>
              </a:rPr>
              <a:t>B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</a:rPr>
              <a:t>)  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F93469-A4F7-464D-8BC4-635D00477EE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charRg st="9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2">
                                            <p:txEl>
                                              <p:charRg st="99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2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charRg st="127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2">
                                            <p:txEl>
                                              <p:charRg st="127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charRg st="13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02">
                                            <p:txEl>
                                              <p:charRg st="135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charRg st="14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02">
                                            <p:txEl>
                                              <p:charRg st="142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charRg st="167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02">
                                            <p:txEl>
                                              <p:charRg st="167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25B3B6-2312-4BC4-B875-845DBA8661B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8197" name="Rectangle 3"/>
          <p:cNvSpPr/>
          <p:nvPr/>
        </p:nvSpPr>
        <p:spPr>
          <a:xfrm>
            <a:off x="609600" y="1714500"/>
            <a:ext cx="7416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(∀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)∨(∀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 ⇒ (∀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)∨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8198" name="Text Box 4"/>
          <p:cNvSpPr txBox="1"/>
          <p:nvPr/>
        </p:nvSpPr>
        <p:spPr>
          <a:xfrm>
            <a:off x="762000" y="914400"/>
            <a:ext cx="5400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chemeClr val="hlink"/>
              </a:buClr>
              <a:buSzPct val="90000"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量词相关的蕴含式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8199" name="Rectangle 5"/>
          <p:cNvSpPr/>
          <p:nvPr/>
        </p:nvSpPr>
        <p:spPr>
          <a:xfrm>
            <a:off x="611188" y="2438400"/>
            <a:ext cx="77755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(∃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)∧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)) ⇒ (∃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)∧(∃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200" name="Rectangle 6"/>
          <p:cNvSpPr/>
          <p:nvPr/>
        </p:nvSpPr>
        <p:spPr>
          <a:xfrm>
            <a:off x="611188" y="3154363"/>
            <a:ext cx="74660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(∀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i="1" dirty="0">
                <a:latin typeface="Times New Roman" panose="02020603050405020304" pitchFamily="18" charset="0"/>
              </a:rPr>
              <a:t>(A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)→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)) ⇒ (∀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)→(∀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  </a:t>
            </a:r>
            <a:r>
              <a:rPr lang="zh-CN" altLang="en-US" sz="2800" dirty="0">
                <a:latin typeface="Times New Roman" panose="02020603050405020304" pitchFamily="18" charset="0"/>
                <a:hlinkClick r:id="rId1" action="ppaction://hlinksldjump"/>
              </a:rPr>
              <a:t>证明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201" name="Rectangle 7"/>
          <p:cNvSpPr/>
          <p:nvPr/>
        </p:nvSpPr>
        <p:spPr>
          <a:xfrm>
            <a:off x="611188" y="3733800"/>
            <a:ext cx="7129462" cy="1557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(∀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i="1" dirty="0">
                <a:latin typeface="Times New Roman" panose="02020603050405020304" pitchFamily="18" charset="0"/>
              </a:rPr>
              <a:t>(A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)→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)) ⇒ (∃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)→ (∃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证明同上式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buClr>
                <a:schemeClr val="hlink"/>
              </a:buClr>
              <a:buSzPct val="9000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(∃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)→(∀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 ⇒ (∀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)→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))  </a:t>
            </a:r>
            <a:r>
              <a:rPr lang="zh-CN" altLang="en-US" sz="2800" dirty="0">
                <a:latin typeface="Times New Roman" panose="02020603050405020304" pitchFamily="18" charset="0"/>
                <a:hlinkClick r:id="rId2" action="ppaction://hlinksldjump"/>
              </a:rPr>
              <a:t>证明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202" name="TextBox 1"/>
          <p:cNvSpPr txBox="1"/>
          <p:nvPr/>
        </p:nvSpPr>
        <p:spPr>
          <a:xfrm>
            <a:off x="7162800" y="5562600"/>
            <a:ext cx="7620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" action="ppaction://noaction"/>
              </a:rPr>
              <a:t>to</a:t>
            </a:r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468313" y="304800"/>
            <a:ext cx="8229600" cy="58547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))⇒(∀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/>
              <a:t>要证明蕴含式成立，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证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 →[(∀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)] </a:t>
            </a:r>
            <a:r>
              <a:rPr lang="zh-CN" altLang="en-US" sz="2400" dirty="0">
                <a:latin typeface="Times New Roman" panose="02020603050405020304" pitchFamily="18" charset="0"/>
              </a:rPr>
              <a:t>为永真式即可。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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[(∀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)]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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dirty="0"/>
              <a:t>∨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[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dirty="0"/>
              <a:t>∨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[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dirty="0"/>
              <a:t>∧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[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)→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dirty="0"/>
              <a:t>∧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[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/>
              <a:t>∨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dirty="0"/>
              <a:t>∧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[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)((</a:t>
            </a:r>
            <a:r>
              <a:rPr lang="en-US" altLang="zh-CN" sz="2400" u="sng" dirty="0">
                <a:sym typeface="Symbol" panose="05050102010706020507" pitchFamily="18" charset="2"/>
              </a:rPr>
              <a:t>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A</a:t>
            </a:r>
            <a:r>
              <a:rPr lang="en-US" altLang="zh-CN" sz="2400" u="sng" dirty="0">
                <a:latin typeface="Times New Roman" panose="02020603050405020304" pitchFamily="18" charset="0"/>
              </a:rPr>
              <a:t>(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400" u="sng" dirty="0">
                <a:latin typeface="Times New Roman" panose="02020603050405020304" pitchFamily="18" charset="0"/>
              </a:rPr>
              <a:t>)</a:t>
            </a:r>
            <a:r>
              <a:rPr lang="en-US" altLang="zh-CN" sz="2400" u="sng" dirty="0"/>
              <a:t>∧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A</a:t>
            </a:r>
            <a:r>
              <a:rPr lang="en-US" altLang="zh-CN" sz="2400" u="sng" dirty="0">
                <a:latin typeface="Times New Roman" panose="02020603050405020304" pitchFamily="18" charset="0"/>
              </a:rPr>
              <a:t>(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400" u="sng" dirty="0">
                <a:latin typeface="Times New Roman" panose="02020603050405020304" pitchFamily="18" charset="0"/>
              </a:rPr>
              <a:t>))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/>
              <a:t>∧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[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)((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/>
              <a:t>∧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[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/>
              <a:t>∧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/>
              <a:t>∨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 </a:t>
            </a:r>
            <a:r>
              <a:rPr lang="en-US" altLang="zh-CN" sz="2400" u="sng" dirty="0">
                <a:sym typeface="Symbol" panose="05050102010706020507" pitchFamily="18" charset="2"/>
              </a:rPr>
              <a:t></a:t>
            </a:r>
            <a:r>
              <a:rPr lang="en-US" altLang="zh-CN" sz="2400" u="sng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400" u="sng" dirty="0">
                <a:latin typeface="Times New Roman" panose="02020603050405020304" pitchFamily="18" charset="0"/>
              </a:rPr>
              <a:t>)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B</a:t>
            </a:r>
            <a:r>
              <a:rPr lang="en-US" altLang="zh-CN" sz="2400" u="sng" dirty="0">
                <a:latin typeface="Times New Roman" panose="02020603050405020304" pitchFamily="18" charset="0"/>
              </a:rPr>
              <a:t>(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400" u="sng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/>
              <a:t>∨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/>
              <a:t>∨</a:t>
            </a:r>
            <a:r>
              <a:rPr lang="en-US" altLang="zh-CN" sz="2400" u="sng" dirty="0">
                <a:latin typeface="Times New Roman" panose="02020603050405020304" pitchFamily="18" charset="0"/>
              </a:rPr>
              <a:t>(∀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400" u="sng" dirty="0">
                <a:latin typeface="Times New Roman" panose="02020603050405020304" pitchFamily="18" charset="0"/>
              </a:rPr>
              <a:t>)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B</a:t>
            </a:r>
            <a:r>
              <a:rPr lang="en-US" altLang="zh-CN" sz="2400" u="sng" dirty="0">
                <a:latin typeface="Times New Roman" panose="02020603050405020304" pitchFamily="18" charset="0"/>
              </a:rPr>
              <a:t>(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x</a:t>
            </a:r>
            <a:r>
              <a:rPr lang="en-US" altLang="zh-CN" sz="2400" u="sng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  T</a:t>
            </a:r>
            <a:endParaRPr lang="zh-CN" altLang="en-US" sz="2400" u="sng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2F4890-BC9F-4711-ADF4-0FA02D0D709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222" name="TextBox 1"/>
          <p:cNvSpPr txBox="1"/>
          <p:nvPr/>
        </p:nvSpPr>
        <p:spPr>
          <a:xfrm>
            <a:off x="6858000" y="5562600"/>
            <a:ext cx="9144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1" action="ppaction://hlinksldjump"/>
              </a:rPr>
              <a:t>return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4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charRg st="48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9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charRg st="94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13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charRg st="134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17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charRg st="174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21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5">
                                            <p:txEl>
                                              <p:charRg st="214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253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595">
                                            <p:txEl>
                                              <p:charRg st="253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290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595">
                                            <p:txEl>
                                              <p:charRg st="290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328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0595">
                                            <p:txEl>
                                              <p:charRg st="328" end="3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372" end="4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0595">
                                            <p:txEl>
                                              <p:charRg st="372" end="4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403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0595">
                                            <p:txEl>
                                              <p:charRg st="403" end="4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435" end="4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595">
                                            <p:txEl>
                                              <p:charRg st="435" end="4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468313" y="838200"/>
            <a:ext cx="8229600" cy="5321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证明：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(∃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)→(∀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⇒(∀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)→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(∃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)→(∀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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(∃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∨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(∀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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(∀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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∨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(∀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⇒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(∀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∨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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(∀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)→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注意在证明过程中使用的是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还是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2F4890-BC9F-4711-ADF4-0FA02D0D709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0246" name="TextBox 6"/>
          <p:cNvSpPr txBox="1"/>
          <p:nvPr/>
        </p:nvSpPr>
        <p:spPr>
          <a:xfrm>
            <a:off x="6858000" y="5105400"/>
            <a:ext cx="9144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1" action="ppaction://hlinksldjump"/>
              </a:rPr>
              <a:t>return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3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charRg st="38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charRg st="119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14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charRg st="142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164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5">
                                            <p:txEl>
                                              <p:charRg st="164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前束范式知识点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定义</a:t>
            </a:r>
            <a:endParaRPr lang="zh-CN" altLang="en-US" dirty="0"/>
          </a:p>
          <a:p>
            <a:pPr eaLnBrk="1" hangingPunct="1"/>
            <a:r>
              <a:rPr lang="zh-CN" altLang="en-US" dirty="0"/>
              <a:t>前束范式存在定理</a:t>
            </a:r>
            <a:endParaRPr lang="zh-CN" altLang="en-US" dirty="0"/>
          </a:p>
          <a:p>
            <a:pPr eaLnBrk="1" hangingPunct="1"/>
            <a:r>
              <a:rPr lang="zh-CN" altLang="en-US" dirty="0"/>
              <a:t>前束范式的求取方法</a:t>
            </a: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81A2E1-B6C4-4506-8B2E-FED6C91BEA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3E970-793A-421E-8C30-7CD75072552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293" name="Rectangle 2"/>
          <p:cNvSpPr/>
          <p:nvPr/>
        </p:nvSpPr>
        <p:spPr>
          <a:xfrm>
            <a:off x="457200" y="350838"/>
            <a:ext cx="695642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谓词逻辑公式的标准形</a:t>
            </a:r>
            <a:r>
              <a:rPr lang="en-US" altLang="zh-CN" sz="3200" dirty="0">
                <a:solidFill>
                  <a:srgbClr val="008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前束范式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4" name="Rectangle 3"/>
          <p:cNvSpPr/>
          <p:nvPr/>
        </p:nvSpPr>
        <p:spPr>
          <a:xfrm>
            <a:off x="381000" y="1301750"/>
            <a:ext cx="8280400" cy="7000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定义：设</a:t>
            </a:r>
            <a:r>
              <a:rPr lang="en-US" altLang="zh-CN" sz="2800" i="1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为一阶逻辑公式，若</a:t>
            </a:r>
            <a:r>
              <a:rPr lang="en-US" altLang="zh-CN" sz="2800" i="1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具有如下形式：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12295" name="Object 9"/>
          <p:cNvGraphicFramePr>
            <a:graphicFrameLocks noChangeAspect="1"/>
          </p:cNvGraphicFramePr>
          <p:nvPr/>
        </p:nvGraphicFramePr>
        <p:xfrm>
          <a:off x="8037513" y="4049713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15900" imgH="292100" progId="Equation.DSMT4">
                  <p:embed/>
                </p:oleObj>
              </mc:Choice>
              <mc:Fallback>
                <p:oleObj name="" r:id="rId1" imgW="215900" imgH="292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37513" y="4049713"/>
                        <a:ext cx="2159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3"/>
          <p:cNvGraphicFramePr>
            <a:graphicFrameLocks noChangeAspect="1"/>
          </p:cNvGraphicFramePr>
          <p:nvPr/>
        </p:nvGraphicFramePr>
        <p:xfrm>
          <a:off x="2895600" y="2514600"/>
          <a:ext cx="2895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143000" imgH="228600" progId="Equation.3">
                  <p:embed/>
                </p:oleObj>
              </mc:Choice>
              <mc:Fallback>
                <p:oleObj name="" r:id="rId3" imgW="11430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514600"/>
                        <a:ext cx="2895600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7" name="Group 17"/>
          <p:cNvGrpSpPr/>
          <p:nvPr/>
        </p:nvGrpSpPr>
        <p:grpSpPr>
          <a:xfrm>
            <a:off x="533400" y="3473450"/>
            <a:ext cx="8001000" cy="1404938"/>
            <a:chOff x="336" y="2188"/>
            <a:chExt cx="5040" cy="885"/>
          </a:xfrm>
        </p:grpSpPr>
        <p:sp>
          <p:nvSpPr>
            <p:cNvPr id="12298" name="Rectangle 7"/>
            <p:cNvSpPr/>
            <p:nvPr/>
          </p:nvSpPr>
          <p:spPr>
            <a:xfrm>
              <a:off x="336" y="2208"/>
              <a:ext cx="5040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ahoma" panose="020B0604030504040204" pitchFamily="34" charset="0"/>
                </a:rPr>
                <a:t>则称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为</a:t>
              </a:r>
              <a:r>
                <a:rPr lang="zh-CN" altLang="en-US" sz="2800" dirty="0">
                  <a:latin typeface="Tahoma" panose="020B0604030504040204" pitchFamily="34" charset="0"/>
                </a:rPr>
                <a:t>前束范式，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其中                      为    或    ，</a:t>
              </a:r>
              <a:endParaRPr lang="zh-CN" altLang="en-US" sz="28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C00000"/>
                  </a:solidFill>
                </a:rPr>
                <a:t>B</a:t>
              </a:r>
              <a:r>
                <a:rPr lang="zh-CN" altLang="en-US" sz="2800" dirty="0"/>
                <a:t>为</a:t>
              </a:r>
              <a:r>
                <a:rPr lang="zh-CN" altLang="en-US" sz="2800" b="1" dirty="0">
                  <a:solidFill>
                    <a:srgbClr val="C00000"/>
                  </a:solidFill>
                </a:rPr>
                <a:t>不含量词</a:t>
              </a:r>
              <a:r>
                <a:rPr lang="zh-CN" altLang="en-US" sz="2800" dirty="0"/>
                <a:t>的公式。</a:t>
              </a:r>
              <a:endParaRPr lang="zh-CN" altLang="en-US" sz="2800" dirty="0"/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9" name="Object 14"/>
            <p:cNvGraphicFramePr>
              <a:graphicFrameLocks noChangeAspect="1"/>
            </p:cNvGraphicFramePr>
            <p:nvPr/>
          </p:nvGraphicFramePr>
          <p:xfrm>
            <a:off x="2784" y="2188"/>
            <a:ext cx="123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774065" imgH="228600" progId="Equation.3">
                    <p:embed/>
                  </p:oleObj>
                </mc:Choice>
                <mc:Fallback>
                  <p:oleObj name="" r:id="rId5" imgW="774065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84" y="2188"/>
                          <a:ext cx="1236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5"/>
            <p:cNvGraphicFramePr>
              <a:graphicFrameLocks noChangeAspect="1"/>
            </p:cNvGraphicFramePr>
            <p:nvPr/>
          </p:nvGraphicFramePr>
          <p:xfrm>
            <a:off x="4272" y="2236"/>
            <a:ext cx="22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7" imgW="152400" imgH="165100" progId="Equation.3">
                    <p:embed/>
                  </p:oleObj>
                </mc:Choice>
                <mc:Fallback>
                  <p:oleObj name="" r:id="rId7" imgW="152400" imgH="1651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72" y="2236"/>
                          <a:ext cx="22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6"/>
            <p:cNvGraphicFramePr>
              <a:graphicFrameLocks noChangeAspect="1"/>
            </p:cNvGraphicFramePr>
            <p:nvPr/>
          </p:nvGraphicFramePr>
          <p:xfrm>
            <a:off x="4704" y="2236"/>
            <a:ext cx="19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9" imgW="127000" imgH="152400" progId="Equation.3">
                    <p:embed/>
                  </p:oleObj>
                </mc:Choice>
                <mc:Fallback>
                  <p:oleObj name="" r:id="rId9" imgW="127000" imgH="1524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04" y="2236"/>
                          <a:ext cx="191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FBBBCA-36D2-4B18-B266-A4A380AEE9C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5175" name="Rectangle 7"/>
          <p:cNvSpPr/>
          <p:nvPr/>
        </p:nvSpPr>
        <p:spPr>
          <a:xfrm>
            <a:off x="827088" y="1989138"/>
            <a:ext cx="56896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ahoma" panose="020B0604030504040204" pitchFamily="34" charset="0"/>
              </a:rPr>
              <a:t>等公式都是前束范式，而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  <p:sp>
        <p:nvSpPr>
          <p:cNvPr id="135178" name="Rectangle 10"/>
          <p:cNvSpPr/>
          <p:nvPr/>
        </p:nvSpPr>
        <p:spPr>
          <a:xfrm>
            <a:off x="828675" y="3941763"/>
            <a:ext cx="640873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ahoma" panose="020B0604030504040204" pitchFamily="34" charset="0"/>
              </a:rPr>
              <a:t>等都不是前束范式</a:t>
            </a:r>
            <a:r>
              <a:rPr lang="en-US" altLang="zh-CN" sz="2800" b="1" dirty="0">
                <a:latin typeface="Tahoma" panose="020B0604030504040204" pitchFamily="34" charset="0"/>
              </a:rPr>
              <a:t>. </a:t>
            </a:r>
            <a:endParaRPr lang="en-US" altLang="zh-CN" sz="2800" b="1" dirty="0">
              <a:latin typeface="Tahoma" panose="020B0604030504040204" pitchFamily="34" charset="0"/>
            </a:endParaRPr>
          </a:p>
        </p:txBody>
      </p:sp>
      <p:sp>
        <p:nvSpPr>
          <p:cNvPr id="135179" name="Rectangle 11"/>
          <p:cNvSpPr/>
          <p:nvPr/>
        </p:nvSpPr>
        <p:spPr>
          <a:xfrm>
            <a:off x="900113" y="4518025"/>
            <a:ext cx="7248525" cy="1384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ahoma" panose="020B0604030504040204" pitchFamily="34" charset="0"/>
              </a:rPr>
              <a:t>可证明每个谓词逻辑公式都能找到与之等价</a:t>
            </a:r>
            <a:endParaRPr lang="zh-CN" altLang="en-US" sz="2800" b="1" dirty="0">
              <a:latin typeface="Tahoma" panose="020B0604030504040204" pitchFamily="34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ahoma" panose="020B0604030504040204" pitchFamily="34" charset="0"/>
              </a:rPr>
              <a:t>的前束范式</a:t>
            </a:r>
            <a:r>
              <a:rPr lang="en-US" altLang="zh-CN" sz="2800" b="1" dirty="0">
                <a:latin typeface="Tahoma" panose="020B0604030504040204" pitchFamily="34" charset="0"/>
              </a:rPr>
              <a:t>.</a:t>
            </a:r>
            <a:endParaRPr lang="en-US" altLang="zh-CN" sz="2800" b="1" dirty="0">
              <a:latin typeface="Tahoma" panose="020B0604030504040204" pitchFamily="34" charset="0"/>
            </a:endParaRPr>
          </a:p>
        </p:txBody>
      </p:sp>
      <p:graphicFrame>
        <p:nvGraphicFramePr>
          <p:cNvPr id="135184" name="Object 16"/>
          <p:cNvGraphicFramePr>
            <a:graphicFrameLocks noChangeAspect="1"/>
          </p:cNvGraphicFramePr>
          <p:nvPr/>
        </p:nvGraphicFramePr>
        <p:xfrm>
          <a:off x="668338" y="838200"/>
          <a:ext cx="52752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222500" imgH="203200" progId="Equation.3">
                  <p:embed/>
                </p:oleObj>
              </mc:Choice>
              <mc:Fallback>
                <p:oleObj name="" r:id="rId1" imgW="22225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8338" y="838200"/>
                        <a:ext cx="527526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5" name="Object 17"/>
          <p:cNvGraphicFramePr>
            <a:graphicFrameLocks noChangeAspect="1"/>
          </p:cNvGraphicFramePr>
          <p:nvPr/>
        </p:nvGraphicFramePr>
        <p:xfrm>
          <a:off x="593725" y="1447800"/>
          <a:ext cx="68738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022600" imgH="203200" progId="Equation.3">
                  <p:embed/>
                </p:oleObj>
              </mc:Choice>
              <mc:Fallback>
                <p:oleObj name="" r:id="rId3" imgW="30226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725" y="1447800"/>
                        <a:ext cx="68738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18"/>
          <p:cNvGraphicFramePr>
            <a:graphicFrameLocks noChangeAspect="1"/>
          </p:cNvGraphicFramePr>
          <p:nvPr/>
        </p:nvGraphicFramePr>
        <p:xfrm>
          <a:off x="815975" y="2667000"/>
          <a:ext cx="5761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197100" imgH="203200" progId="Equation.3">
                  <p:embed/>
                </p:oleObj>
              </mc:Choice>
              <mc:Fallback>
                <p:oleObj name="" r:id="rId5" imgW="21971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975" y="2667000"/>
                        <a:ext cx="57610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8" name="Object 20"/>
          <p:cNvGraphicFramePr>
            <a:graphicFrameLocks noChangeAspect="1"/>
          </p:cNvGraphicFramePr>
          <p:nvPr/>
        </p:nvGraphicFramePr>
        <p:xfrm>
          <a:off x="892175" y="3200400"/>
          <a:ext cx="5762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197100" imgH="203200" progId="Equation.3">
                  <p:embed/>
                </p:oleObj>
              </mc:Choice>
              <mc:Fallback>
                <p:oleObj name="" r:id="rId7" imgW="21971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2175" y="3200400"/>
                        <a:ext cx="57626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/>
      <p:bldP spid="135178" grpId="0"/>
      <p:bldP spid="135179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4832</Words>
  <Application>WPS 演示</Application>
  <PresentationFormat>全屏显示(4:3)</PresentationFormat>
  <Paragraphs>441</Paragraphs>
  <Slides>25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25</vt:i4>
      </vt:variant>
    </vt:vector>
  </HeadingPairs>
  <TitlesOfParts>
    <vt:vector size="54" baseType="lpstr">
      <vt:lpstr>Arial</vt:lpstr>
      <vt:lpstr>宋体</vt:lpstr>
      <vt:lpstr>Wingdings</vt:lpstr>
      <vt:lpstr>Garamond</vt:lpstr>
      <vt:lpstr>Symbol</vt:lpstr>
      <vt:lpstr>Times New Roman</vt:lpstr>
      <vt:lpstr>黑体</vt:lpstr>
      <vt:lpstr>Tahoma</vt:lpstr>
      <vt:lpstr>微软雅黑</vt:lpstr>
      <vt:lpstr>Arial Unicode MS</vt:lpstr>
      <vt:lpstr>Edge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Kukukukiki</cp:lastModifiedBy>
  <cp:revision>593</cp:revision>
  <dcterms:created xsi:type="dcterms:W3CDTF">2021-02-15T11:25:54Z</dcterms:created>
  <dcterms:modified xsi:type="dcterms:W3CDTF">2021-02-15T11:26:05Z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2052-11.1.0.10314</vt:lpwstr>
  </property>
</Properties>
</file>