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6" r:id="rId3"/>
    <p:sldId id="369" r:id="rId4"/>
    <p:sldId id="374" r:id="rId6"/>
    <p:sldId id="370" r:id="rId7"/>
    <p:sldId id="372" r:id="rId8"/>
    <p:sldId id="469" r:id="rId9"/>
    <p:sldId id="375" r:id="rId10"/>
    <p:sldId id="373" r:id="rId11"/>
    <p:sldId id="432" r:id="rId12"/>
    <p:sldId id="376" r:id="rId13"/>
    <p:sldId id="379" r:id="rId14"/>
    <p:sldId id="484" r:id="rId15"/>
    <p:sldId id="483" r:id="rId16"/>
    <p:sldId id="433" r:id="rId17"/>
    <p:sldId id="434" r:id="rId18"/>
    <p:sldId id="435" r:id="rId19"/>
    <p:sldId id="474" r:id="rId20"/>
    <p:sldId id="387" r:id="rId21"/>
    <p:sldId id="452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0066"/>
    <a:srgbClr val="CCFF33"/>
    <a:srgbClr val="99CCFF"/>
    <a:srgbClr val="FFFF99"/>
    <a:srgbClr val="1E0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064"/>
    <p:restoredTop sz="87207"/>
  </p:normalViewPr>
  <p:slideViewPr>
    <p:cSldViewPr showGuides="1">
      <p:cViewPr varScale="1">
        <p:scale>
          <a:sx n="65" d="100"/>
          <a:sy n="65" d="100"/>
        </p:scale>
        <p:origin x="18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12216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0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D5CEC0-D00C-4241-B5A1-B008C89D130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此定理的含义即为</a:t>
            </a:r>
            <a:r>
              <a:rPr lang="en-US" altLang="zh-CN" dirty="0"/>
              <a:t>:</a:t>
            </a:r>
            <a:r>
              <a:rPr lang="zh-CN" altLang="en-US" dirty="0"/>
              <a:t>若</a:t>
            </a:r>
            <a:r>
              <a:rPr lang="en-US" altLang="zh-CN" dirty="0"/>
              <a:t>x,y</a:t>
            </a:r>
            <a:r>
              <a:rPr lang="zh-CN" altLang="en-US" dirty="0"/>
              <a:t>等价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x</a:t>
            </a:r>
            <a:r>
              <a:rPr lang="zh-CN" altLang="en-US" dirty="0"/>
              <a:t>的等价类等于</a:t>
            </a:r>
            <a:r>
              <a:rPr lang="en-US" altLang="zh-CN" dirty="0"/>
              <a:t>y</a:t>
            </a:r>
            <a:r>
              <a:rPr lang="zh-CN" altLang="en-US" dirty="0"/>
              <a:t>的等价类</a:t>
            </a:r>
            <a:r>
              <a:rPr lang="en-US" altLang="zh-CN" dirty="0"/>
              <a:t>,</a:t>
            </a:r>
            <a:r>
              <a:rPr lang="zh-CN" altLang="en-US" dirty="0"/>
              <a:t>反之亦然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zh-CN" altLang="en-US" dirty="0"/>
              <a:t>蓝色下划线部分用到</a:t>
            </a:r>
            <a:r>
              <a:rPr lang="en-US" altLang="zh-CN" dirty="0"/>
              <a:t>R</a:t>
            </a:r>
            <a:r>
              <a:rPr lang="zh-CN" altLang="en-US" dirty="0"/>
              <a:t>具有传递性，由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tRx</a:t>
            </a:r>
            <a:r>
              <a:rPr lang="zh-CN" altLang="en-US" b="1" dirty="0">
                <a:solidFill>
                  <a:srgbClr val="CC0066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/>
              <a:t>Ry</a:t>
            </a:r>
            <a:r>
              <a:rPr lang="en-US" altLang="zh-CN" dirty="0">
                <a:solidFill>
                  <a:srgbClr val="CC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 t</a:t>
            </a:r>
            <a:r>
              <a:rPr lang="en-US" altLang="zh-CN" dirty="0"/>
              <a:t>Ry</a:t>
            </a:r>
            <a:endParaRPr lang="en-US" altLang="zh-CN" dirty="0"/>
          </a:p>
          <a:p>
            <a:pPr lvl="0"/>
            <a:r>
              <a:rPr lang="zh-CN" altLang="en-US" dirty="0"/>
              <a:t>红色下划线部分用到</a:t>
            </a:r>
            <a:r>
              <a:rPr lang="en-US" altLang="zh-CN" dirty="0"/>
              <a:t>R</a:t>
            </a:r>
            <a:r>
              <a:rPr lang="zh-CN" altLang="en-US" dirty="0"/>
              <a:t>的传递性，由</a:t>
            </a:r>
            <a:r>
              <a:rPr lang="en-US" altLang="zh-CN" dirty="0"/>
              <a:t>xRy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yRt</a:t>
            </a:r>
            <a:r>
              <a:rPr lang="en-US" altLang="zh-CN" dirty="0">
                <a:solidFill>
                  <a:srgbClr val="CC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 xRt </a:t>
            </a: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b="1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x,y∈A</a:t>
            </a:r>
            <a:r>
              <a:rPr lang="zh-CN" altLang="en-US" dirty="0"/>
              <a:t>，若</a:t>
            </a:r>
            <a:r>
              <a:rPr lang="en-US" altLang="zh-CN" dirty="0"/>
              <a:t>&lt;x,y&gt;</a:t>
            </a:r>
            <a:r>
              <a:rPr lang="en-US" altLang="zh-CN" b="1" dirty="0">
                <a:sym typeface="Symbol" panose="05050102010706020507" pitchFamily="18" charset="2"/>
              </a:rPr>
              <a:t></a:t>
            </a:r>
            <a:r>
              <a:rPr lang="en-US" altLang="zh-CN" dirty="0"/>
              <a:t>R</a:t>
            </a:r>
            <a:r>
              <a:rPr lang="zh-CN" altLang="en-US" dirty="0"/>
              <a:t>，则</a:t>
            </a:r>
            <a:r>
              <a:rPr lang="en-US" altLang="zh-CN" dirty="0"/>
              <a:t>[x]</a:t>
            </a:r>
            <a:r>
              <a:rPr lang="en-US" altLang="zh-CN" baseline="-25000" dirty="0"/>
              <a:t>R</a:t>
            </a:r>
            <a:r>
              <a:rPr lang="en-US" altLang="zh-CN" dirty="0"/>
              <a:t>∩[y]</a:t>
            </a:r>
            <a:r>
              <a:rPr lang="en-US" altLang="zh-CN" baseline="-25000" dirty="0"/>
              <a:t>R</a:t>
            </a:r>
            <a:r>
              <a:rPr lang="en-US" altLang="zh-CN" dirty="0"/>
              <a:t>=Φ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/>
            <a:r>
              <a:rPr lang="zh-CN" altLang="en-US" dirty="0"/>
              <a:t>可用反证法证明：假设</a:t>
            </a:r>
            <a:r>
              <a:rPr lang="en-US" altLang="zh-CN" dirty="0"/>
              <a:t>[x]</a:t>
            </a:r>
            <a:r>
              <a:rPr lang="en-US" altLang="zh-CN" baseline="-25000" dirty="0"/>
              <a:t>R</a:t>
            </a:r>
            <a:r>
              <a:rPr lang="en-US" altLang="zh-CN" dirty="0"/>
              <a:t>∩[y]</a:t>
            </a:r>
            <a:r>
              <a:rPr lang="en-US" altLang="zh-CN" baseline="-25000" dirty="0"/>
              <a:t>R</a:t>
            </a:r>
            <a:r>
              <a:rPr lang="en-US" altLang="zh-CN" dirty="0"/>
              <a:t>≠</a:t>
            </a:r>
            <a:r>
              <a:rPr lang="en-US" altLang="zh-CN" i="1" dirty="0"/>
              <a:t>Φ</a:t>
            </a:r>
            <a:r>
              <a:rPr lang="zh-CN" altLang="en-US" i="1" dirty="0"/>
              <a:t>，</a:t>
            </a:r>
            <a:r>
              <a:rPr lang="zh-CN" altLang="en-US" dirty="0"/>
              <a:t>即至少</a:t>
            </a:r>
            <a:endParaRPr lang="en-US" altLang="zh-CN" dirty="0"/>
          </a:p>
          <a:p>
            <a:pPr lvl="0"/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t</a:t>
            </a:r>
            <a:r>
              <a:rPr lang="en-US" altLang="zh-CN" dirty="0">
                <a:solidFill>
                  <a:srgbClr val="1E0264"/>
                </a:solidFill>
              </a:rPr>
              <a:t> (t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At</a:t>
            </a:r>
            <a:r>
              <a:rPr lang="en-US" altLang="zh-CN" dirty="0"/>
              <a:t>[x]</a:t>
            </a:r>
            <a:r>
              <a:rPr lang="en-US" altLang="zh-CN" baseline="-25000" dirty="0"/>
              <a:t>R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 t</a:t>
            </a:r>
            <a:r>
              <a:rPr lang="en-US" altLang="zh-CN" dirty="0"/>
              <a:t>[y]</a:t>
            </a:r>
            <a:r>
              <a:rPr lang="en-US" altLang="zh-CN" i="1" baseline="-25000" dirty="0"/>
              <a:t>R</a:t>
            </a:r>
            <a:r>
              <a:rPr lang="en-US" altLang="zh-CN" dirty="0">
                <a:solidFill>
                  <a:srgbClr val="1E0264"/>
                </a:solidFill>
              </a:rPr>
              <a:t>)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t</a:t>
            </a:r>
            <a:r>
              <a:rPr lang="en-US" altLang="zh-CN" dirty="0">
                <a:solidFill>
                  <a:srgbClr val="1E0264"/>
                </a:solidFill>
              </a:rPr>
              <a:t>(t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A</a:t>
            </a:r>
            <a:r>
              <a:rPr lang="en-US" altLang="zh-CN" dirty="0">
                <a:solidFill>
                  <a:srgbClr val="1E0264"/>
                </a:solidFill>
              </a:rPr>
              <a:t>&lt;x,t&gt;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R</a:t>
            </a:r>
            <a:r>
              <a:rPr lang="en-US" altLang="zh-CN" dirty="0">
                <a:solidFill>
                  <a:srgbClr val="1E0264"/>
                </a:solidFill>
              </a:rPr>
              <a:t>&lt;y,t&gt;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R</a:t>
            </a:r>
            <a:r>
              <a:rPr lang="en-US" altLang="zh-CN" dirty="0">
                <a:solidFill>
                  <a:srgbClr val="1E0264"/>
                </a:solidFill>
              </a:rPr>
              <a:t>)   </a:t>
            </a:r>
            <a:r>
              <a:rPr lang="zh-CN" altLang="en-US" dirty="0">
                <a:solidFill>
                  <a:srgbClr val="1E0264"/>
                </a:solidFill>
              </a:rPr>
              <a:t>因为</a:t>
            </a:r>
            <a:r>
              <a:rPr lang="en-US" altLang="zh-CN" dirty="0">
                <a:solidFill>
                  <a:srgbClr val="1E0264"/>
                </a:solidFill>
              </a:rPr>
              <a:t>R</a:t>
            </a:r>
            <a:r>
              <a:rPr lang="zh-CN" altLang="en-US" dirty="0">
                <a:solidFill>
                  <a:srgbClr val="1E0264"/>
                </a:solidFill>
              </a:rPr>
              <a:t>是等价关系（对称且传递）</a:t>
            </a:r>
            <a:endParaRPr lang="en-US" altLang="zh-CN" dirty="0">
              <a:solidFill>
                <a:srgbClr val="1E0264"/>
              </a:solidFill>
            </a:endParaRPr>
          </a:p>
          <a:p>
            <a:pPr lvl="0"/>
            <a:r>
              <a:rPr lang="en-US" altLang="zh-CN" dirty="0">
                <a:solidFill>
                  <a:srgbClr val="1E0264"/>
                </a:solidFill>
              </a:rPr>
              <a:t>          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t</a:t>
            </a:r>
            <a:r>
              <a:rPr lang="en-US" altLang="zh-CN" dirty="0">
                <a:solidFill>
                  <a:srgbClr val="1E0264"/>
                </a:solidFill>
              </a:rPr>
              <a:t>(t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A</a:t>
            </a:r>
            <a:r>
              <a:rPr lang="en-US" altLang="zh-CN" dirty="0">
                <a:solidFill>
                  <a:srgbClr val="1E0264"/>
                </a:solidFill>
              </a:rPr>
              <a:t>&lt;x,t&gt;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R</a:t>
            </a:r>
            <a:r>
              <a:rPr lang="en-US" altLang="zh-CN" dirty="0">
                <a:solidFill>
                  <a:srgbClr val="1E0264"/>
                </a:solidFill>
              </a:rPr>
              <a:t>&lt;t,y&gt;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R</a:t>
            </a:r>
            <a:r>
              <a:rPr lang="en-US" altLang="zh-CN" dirty="0">
                <a:solidFill>
                  <a:srgbClr val="1E0264"/>
                </a:solidFill>
              </a:rPr>
              <a:t>)</a:t>
            </a:r>
            <a:endParaRPr lang="en-US" altLang="zh-CN" dirty="0">
              <a:solidFill>
                <a:srgbClr val="1E0264"/>
              </a:solidFill>
            </a:endParaRPr>
          </a:p>
          <a:p>
            <a:pPr lvl="0"/>
            <a:r>
              <a:rPr lang="en-US" altLang="zh-CN" dirty="0">
                <a:solidFill>
                  <a:srgbClr val="1E0264"/>
                </a:solidFill>
              </a:rPr>
              <a:t>          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t</a:t>
            </a:r>
            <a:r>
              <a:rPr lang="en-US" altLang="zh-CN" dirty="0">
                <a:solidFill>
                  <a:srgbClr val="1E0264"/>
                </a:solidFill>
              </a:rPr>
              <a:t>(t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A</a:t>
            </a:r>
            <a:r>
              <a:rPr lang="en-US" altLang="zh-CN" dirty="0">
                <a:solidFill>
                  <a:srgbClr val="1E0264"/>
                </a:solidFill>
              </a:rPr>
              <a:t>&lt;x,y&gt;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R</a:t>
            </a:r>
            <a:r>
              <a:rPr lang="en-US" altLang="zh-CN" dirty="0">
                <a:solidFill>
                  <a:srgbClr val="1E0264"/>
                </a:solidFill>
              </a:rPr>
              <a:t>)</a:t>
            </a:r>
            <a:endParaRPr lang="en-US" altLang="zh-CN" dirty="0">
              <a:solidFill>
                <a:srgbClr val="1E0264"/>
              </a:solidFill>
            </a:endParaRPr>
          </a:p>
          <a:p>
            <a:pPr lvl="0"/>
            <a:r>
              <a:rPr lang="zh-CN" altLang="en-US" dirty="0">
                <a:solidFill>
                  <a:srgbClr val="1E0264"/>
                </a:solidFill>
              </a:rPr>
              <a:t>证明了“</a:t>
            </a:r>
            <a:r>
              <a:rPr lang="en-US" altLang="zh-CN" dirty="0"/>
              <a:t>[x]</a:t>
            </a:r>
            <a:r>
              <a:rPr lang="en-US" altLang="zh-CN" baseline="-25000" dirty="0"/>
              <a:t>R</a:t>
            </a:r>
            <a:r>
              <a:rPr lang="en-US" altLang="zh-CN" dirty="0"/>
              <a:t>∩[y]</a:t>
            </a:r>
            <a:r>
              <a:rPr lang="en-US" altLang="zh-CN" baseline="-25000" dirty="0"/>
              <a:t>R</a:t>
            </a:r>
            <a:r>
              <a:rPr lang="en-US" altLang="zh-CN" dirty="0"/>
              <a:t>≠Φ</a:t>
            </a:r>
            <a:r>
              <a:rPr lang="zh-CN" altLang="en-US" dirty="0"/>
              <a:t>，则必</a:t>
            </a:r>
            <a:r>
              <a:rPr lang="en-US" altLang="zh-CN" dirty="0">
                <a:solidFill>
                  <a:srgbClr val="1E0264"/>
                </a:solidFill>
                <a:sym typeface="Symbol" panose="05050102010706020507" pitchFamily="18" charset="2"/>
              </a:rPr>
              <a:t>t</a:t>
            </a:r>
            <a:r>
              <a:rPr lang="zh-CN" altLang="en-US" dirty="0">
                <a:solidFill>
                  <a:srgbClr val="1E0264"/>
                </a:solidFill>
                <a:sym typeface="Symbol" panose="05050102010706020507" pitchFamily="18" charset="2"/>
              </a:rPr>
              <a:t>，使得</a:t>
            </a:r>
            <a:r>
              <a:rPr lang="en-US" altLang="zh-CN" dirty="0"/>
              <a:t>&lt;x,y&gt;∈R</a:t>
            </a:r>
            <a:r>
              <a:rPr lang="zh-CN" altLang="en-US" dirty="0"/>
              <a:t>成立</a:t>
            </a:r>
            <a:r>
              <a:rPr lang="zh-CN" altLang="en-US" dirty="0">
                <a:solidFill>
                  <a:srgbClr val="1E0264"/>
                </a:solidFill>
              </a:rPr>
              <a:t>”成立，则其逆反命题“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x,y∈A</a:t>
            </a:r>
            <a:r>
              <a:rPr lang="zh-CN" altLang="en-US" dirty="0"/>
              <a:t>，若</a:t>
            </a:r>
            <a:r>
              <a:rPr lang="en-US" altLang="zh-CN" dirty="0"/>
              <a:t>&lt;x,y&gt;</a:t>
            </a:r>
            <a:r>
              <a:rPr lang="en-US" altLang="zh-CN" b="1" dirty="0">
                <a:sym typeface="Symbol" panose="05050102010706020507" pitchFamily="18" charset="2"/>
              </a:rPr>
              <a:t></a:t>
            </a:r>
            <a:r>
              <a:rPr lang="en-US" altLang="zh-CN" dirty="0"/>
              <a:t>R</a:t>
            </a:r>
            <a:r>
              <a:rPr lang="zh-CN" altLang="en-US" dirty="0"/>
              <a:t>，则</a:t>
            </a:r>
            <a:r>
              <a:rPr lang="en-US" altLang="zh-CN" dirty="0"/>
              <a:t>[x]</a:t>
            </a:r>
            <a:r>
              <a:rPr lang="en-US" altLang="zh-CN" baseline="-25000" dirty="0"/>
              <a:t>R</a:t>
            </a:r>
            <a:r>
              <a:rPr lang="en-US" altLang="zh-CN" dirty="0"/>
              <a:t>∩[y]</a:t>
            </a:r>
            <a:r>
              <a:rPr lang="en-US" altLang="zh-CN" baseline="-25000" dirty="0"/>
              <a:t>R</a:t>
            </a:r>
            <a:r>
              <a:rPr lang="en-US" altLang="zh-CN" dirty="0"/>
              <a:t>=Φ</a:t>
            </a:r>
            <a:r>
              <a:rPr lang="zh-CN" altLang="en-US" dirty="0"/>
              <a:t>”成立。</a:t>
            </a:r>
            <a:endParaRPr lang="en-US" altLang="zh-CN" b="1" dirty="0">
              <a:solidFill>
                <a:srgbClr val="1E0264"/>
              </a:solidFill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2CE703-71C3-4AFA-B305-0B34E027FE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C45EFA-1291-48E3-8505-19EEBFD2736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4161B4-FC35-4461-90DF-EF3D1F7A0C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BD8289-C93D-4D69-95AE-9FC8AF93124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AC9B5-EF5D-46A8-BF80-9C3239A7AA1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1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sz="5900" dirty="0">
                <a:latin typeface="+mj-lt"/>
                <a:ea typeface="+mj-ea"/>
                <a:cs typeface="+mj-cs"/>
              </a:rPr>
              <a:t>第三章 集合与关系</a:t>
            </a:r>
            <a:endParaRPr lang="zh-CN" altLang="en-US" sz="5900" dirty="0">
              <a:latin typeface="+mj-lt"/>
              <a:ea typeface="+mj-ea"/>
              <a:cs typeface="+mj-cs"/>
            </a:endParaRPr>
          </a:p>
        </p:txBody>
      </p:sp>
      <p:sp>
        <p:nvSpPr>
          <p:cNvPr id="4102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71ADB4-94D9-47F3-97C3-F3A7D1CA3B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31779" name="Rectangle 3"/>
          <p:cNvSpPr>
            <a:spLocks noGrp="1"/>
          </p:cNvSpPr>
          <p:nvPr>
            <p:ph idx="1"/>
          </p:nvPr>
        </p:nvSpPr>
        <p:spPr>
          <a:xfrm>
            <a:off x="468313" y="469900"/>
            <a:ext cx="8370887" cy="51689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</a:rPr>
              <a:t>证明“等价关系确定一个划分”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 dirty="0"/>
              <a:t>设</a:t>
            </a:r>
            <a:r>
              <a:rPr lang="en-US" altLang="zh-CN" sz="2600" i="1" dirty="0"/>
              <a:t>R</a:t>
            </a:r>
            <a:r>
              <a:rPr lang="zh-CN" altLang="en-US" sz="2600" dirty="0"/>
              <a:t>是非空集合</a:t>
            </a:r>
            <a:r>
              <a:rPr lang="en-US" altLang="zh-CN" sz="2600" i="1" dirty="0"/>
              <a:t>A</a:t>
            </a:r>
            <a:r>
              <a:rPr lang="zh-CN" altLang="en-US" sz="2600" dirty="0"/>
              <a:t>上的</a:t>
            </a:r>
            <a:r>
              <a:rPr lang="zh-CN" altLang="en-US" sz="2600" b="1" dirty="0">
                <a:solidFill>
                  <a:srgbClr val="CC0066"/>
                </a:solidFill>
              </a:rPr>
              <a:t>等价</a:t>
            </a:r>
            <a:r>
              <a:rPr lang="zh-CN" altLang="en-US" sz="2600" dirty="0"/>
              <a:t>关系，则有</a:t>
            </a:r>
            <a:endParaRPr lang="zh-CN" altLang="en-US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）对</a:t>
            </a:r>
            <a:r>
              <a:rPr lang="en-US" altLang="zh-CN" sz="2600" dirty="0">
                <a:sym typeface="Symbol" panose="05050102010706020507" pitchFamily="18" charset="2"/>
              </a:rPr>
              <a:t>x</a:t>
            </a:r>
            <a:r>
              <a:rPr lang="en-US" altLang="zh-CN" sz="2600" dirty="0"/>
              <a:t>∈A</a:t>
            </a:r>
            <a:r>
              <a:rPr lang="zh-CN" altLang="en-US" sz="2600" dirty="0"/>
              <a:t>，</a:t>
            </a:r>
            <a:r>
              <a:rPr lang="en-US" altLang="zh-CN" sz="2600" dirty="0"/>
              <a:t> [x]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≠</a:t>
            </a:r>
            <a:r>
              <a:rPr lang="en-US" altLang="zh-CN" sz="2600" i="1" dirty="0"/>
              <a:t>Φ</a:t>
            </a:r>
            <a:r>
              <a:rPr lang="zh-CN" altLang="en-US" sz="2600" dirty="0"/>
              <a:t>；（</a:t>
            </a:r>
            <a:r>
              <a:rPr lang="en-US" altLang="zh-CN" sz="2600" dirty="0">
                <a:solidFill>
                  <a:srgbClr val="C00000"/>
                </a:solidFill>
              </a:rPr>
              <a:t>[x]</a:t>
            </a:r>
            <a:r>
              <a:rPr lang="en-US" altLang="zh-CN" sz="2600" i="1" baseline="-25000" dirty="0">
                <a:solidFill>
                  <a:srgbClr val="C00000"/>
                </a:solidFill>
              </a:rPr>
              <a:t>R</a:t>
            </a:r>
            <a:r>
              <a:rPr lang="zh-CN" altLang="en-US" sz="2600" dirty="0">
                <a:solidFill>
                  <a:srgbClr val="C00000"/>
                </a:solidFill>
              </a:rPr>
              <a:t>中至少有</a:t>
            </a:r>
            <a:r>
              <a:rPr lang="en-US" altLang="zh-CN" sz="2600" dirty="0">
                <a:solidFill>
                  <a:srgbClr val="C00000"/>
                </a:solidFill>
              </a:rPr>
              <a:t>x</a:t>
            </a:r>
            <a:r>
              <a:rPr lang="zh-CN" altLang="en-US" sz="2600" dirty="0"/>
              <a:t>）</a:t>
            </a:r>
            <a:endParaRPr lang="zh-CN" altLang="en-US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</a:t>
            </a:r>
            <a:r>
              <a:rPr lang="zh-CN" altLang="en-US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x,y∈A</a:t>
            </a:r>
            <a:r>
              <a:rPr lang="zh-CN" altLang="en-US" sz="2600" dirty="0"/>
              <a:t>，若</a:t>
            </a:r>
            <a:r>
              <a:rPr lang="en-US" altLang="zh-CN" sz="2600" dirty="0"/>
              <a:t>&lt;x,y&gt;∈R</a:t>
            </a:r>
            <a:r>
              <a:rPr lang="zh-CN" altLang="en-US" sz="2600" dirty="0"/>
              <a:t>，则</a:t>
            </a:r>
            <a:r>
              <a:rPr lang="en-US" altLang="zh-CN" sz="2600" dirty="0"/>
              <a:t>[x]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=[y]</a:t>
            </a:r>
            <a:r>
              <a:rPr lang="en-US" altLang="zh-CN" sz="2600" i="1" baseline="-25000" dirty="0"/>
              <a:t>R</a:t>
            </a:r>
            <a:r>
              <a:rPr lang="zh-CN" altLang="en-US" sz="2600" dirty="0"/>
              <a:t>；</a:t>
            </a:r>
            <a:r>
              <a:rPr lang="zh-CN" altLang="en-US" sz="2000" dirty="0">
                <a:hlinkClick r:id="rId1" action="ppaction://hlinksldjump"/>
              </a:rPr>
              <a:t>证明</a:t>
            </a:r>
            <a:endParaRPr lang="zh-CN" altLang="en-US" sz="1800" b="1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</a:t>
            </a:r>
            <a:r>
              <a:rPr lang="zh-CN" altLang="en-US" sz="2600" dirty="0">
                <a:sym typeface="Symbol" panose="05050102010706020507" pitchFamily="18" charset="2"/>
              </a:rPr>
              <a:t></a:t>
            </a:r>
            <a:r>
              <a:rPr lang="en-US" altLang="zh-CN" sz="2600" dirty="0"/>
              <a:t>x,y∈A</a:t>
            </a:r>
            <a:r>
              <a:rPr lang="zh-CN" altLang="en-US" sz="2600" dirty="0"/>
              <a:t>，若</a:t>
            </a:r>
            <a:r>
              <a:rPr lang="en-US" altLang="zh-CN" sz="2600" dirty="0"/>
              <a:t>&lt;x,y&gt;</a:t>
            </a:r>
            <a:r>
              <a:rPr lang="en-US" altLang="zh-CN" sz="2600" b="1" dirty="0">
                <a:sym typeface="Symbol" panose="05050102010706020507" pitchFamily="18" charset="2"/>
              </a:rPr>
              <a:t></a:t>
            </a:r>
            <a:r>
              <a:rPr lang="en-US" altLang="zh-CN" sz="2600" dirty="0"/>
              <a:t>R</a:t>
            </a:r>
            <a:r>
              <a:rPr lang="zh-CN" altLang="en-US" sz="2600" dirty="0"/>
              <a:t>，则</a:t>
            </a:r>
            <a:r>
              <a:rPr lang="en-US" altLang="zh-CN" sz="2600" dirty="0"/>
              <a:t>[x]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∩[y]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=</a:t>
            </a:r>
            <a:r>
              <a:rPr lang="en-US" altLang="zh-CN" sz="2600" i="1" dirty="0"/>
              <a:t>Φ</a:t>
            </a:r>
            <a:r>
              <a:rPr lang="zh-CN" altLang="en-US" sz="2600" dirty="0"/>
              <a:t>；</a:t>
            </a:r>
            <a:r>
              <a:rPr lang="zh-CN" altLang="en-US" sz="2000" dirty="0"/>
              <a:t>证明略</a:t>
            </a:r>
            <a:endParaRPr lang="zh-CN" altLang="en-US" sz="26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4</a:t>
            </a:r>
            <a:r>
              <a:rPr lang="zh-CN" altLang="en-US" sz="2600" dirty="0"/>
              <a:t>）</a:t>
            </a:r>
            <a:r>
              <a:rPr lang="en-US" altLang="zh-CN" sz="2600" dirty="0"/>
              <a:t>[x]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∪[y]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∪[z]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∪…=A</a:t>
            </a:r>
            <a:r>
              <a:rPr lang="zh-CN" altLang="en-US" sz="2600" dirty="0"/>
              <a:t>，即</a:t>
            </a:r>
            <a:r>
              <a:rPr lang="zh-CN" altLang="zh-CN" sz="2600" dirty="0"/>
              <a:t>所有等价类的并集是</a:t>
            </a:r>
            <a:r>
              <a:rPr lang="en-US" altLang="zh-CN" sz="2600" dirty="0"/>
              <a:t>A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易知，</a:t>
            </a:r>
            <a:r>
              <a:rPr lang="en-US" altLang="zh-CN" sz="2600" dirty="0"/>
              <a:t>R</a:t>
            </a:r>
            <a:r>
              <a:rPr lang="zh-CN" altLang="en-US" sz="2600" dirty="0"/>
              <a:t>所有的等价类组成的集合，恰好是</a:t>
            </a:r>
            <a:r>
              <a:rPr lang="en-US" altLang="zh-CN" sz="2600" dirty="0"/>
              <a:t>A</a:t>
            </a:r>
            <a:r>
              <a:rPr lang="zh-CN" altLang="en-US" sz="2600" dirty="0"/>
              <a:t>的一个划分。</a:t>
            </a:r>
            <a:endParaRPr lang="en-US" altLang="zh-CN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我们给这个“</a:t>
            </a:r>
            <a:r>
              <a:rPr lang="zh-CN" altLang="en-US" sz="2600" b="1" dirty="0">
                <a:solidFill>
                  <a:srgbClr val="CC0066"/>
                </a:solidFill>
              </a:rPr>
              <a:t>等价类的集合</a:t>
            </a:r>
            <a:r>
              <a:rPr lang="zh-CN" altLang="en-US" sz="2600" dirty="0"/>
              <a:t>”取一个名字。</a:t>
            </a:r>
            <a:endParaRPr lang="zh-CN" altLang="en-US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6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9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6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93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B65716-5FF3-4A5B-9475-0AE28C47A04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商集</a:t>
            </a:r>
            <a:endParaRPr lang="zh-CN" altLang="en-US" dirty="0"/>
          </a:p>
        </p:txBody>
      </p:sp>
      <p:sp>
        <p:nvSpPr>
          <p:cNvPr id="131078" name="Rectangle 3"/>
          <p:cNvSpPr>
            <a:spLocks noGrp="1"/>
          </p:cNvSpPr>
          <p:nvPr>
            <p:ph idx="1"/>
          </p:nvPr>
        </p:nvSpPr>
        <p:spPr>
          <a:xfrm>
            <a:off x="468313" y="914400"/>
            <a:ext cx="8229600" cy="50927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5000"/>
              </a:lnSpc>
            </a:pPr>
            <a:r>
              <a:rPr lang="en-US" altLang="zh-CN" sz="2600" dirty="0"/>
              <a:t>R</a:t>
            </a:r>
            <a:r>
              <a:rPr lang="zh-CN" altLang="zh-CN" sz="2600" dirty="0"/>
              <a:t>为非空集合</a:t>
            </a:r>
            <a:r>
              <a:rPr lang="en-US" altLang="zh-CN" sz="2600" dirty="0"/>
              <a:t>A</a:t>
            </a:r>
            <a:r>
              <a:rPr lang="zh-CN" altLang="zh-CN" sz="2600" dirty="0"/>
              <a:t>上的等价关系</a:t>
            </a:r>
            <a:r>
              <a:rPr lang="zh-CN" altLang="en-US" sz="2600" dirty="0"/>
              <a:t>，</a:t>
            </a:r>
            <a:r>
              <a:rPr lang="zh-CN" altLang="zh-CN" sz="2600" dirty="0"/>
              <a:t>以</a:t>
            </a:r>
            <a:r>
              <a:rPr lang="en-US" altLang="zh-CN" sz="2600" b="1" dirty="0">
                <a:solidFill>
                  <a:srgbClr val="CC0066"/>
                </a:solidFill>
              </a:rPr>
              <a:t>R</a:t>
            </a:r>
            <a:r>
              <a:rPr lang="zh-CN" altLang="zh-CN" sz="2600" b="1" dirty="0">
                <a:solidFill>
                  <a:srgbClr val="CC0066"/>
                </a:solidFill>
              </a:rPr>
              <a:t>的所有等价类</a:t>
            </a:r>
            <a:r>
              <a:rPr lang="zh-CN" altLang="zh-CN" sz="2600" dirty="0"/>
              <a:t>作为元素的集合称为</a:t>
            </a:r>
            <a:r>
              <a:rPr lang="en-US" altLang="zh-CN" sz="2600" dirty="0"/>
              <a:t>A</a:t>
            </a:r>
            <a:r>
              <a:rPr lang="zh-CN" altLang="zh-CN" sz="2600" dirty="0"/>
              <a:t>关于</a:t>
            </a:r>
            <a:r>
              <a:rPr lang="en-US" altLang="zh-CN" sz="2600" dirty="0"/>
              <a:t>R</a:t>
            </a:r>
            <a:r>
              <a:rPr lang="zh-CN" altLang="zh-CN" sz="2600" dirty="0"/>
              <a:t>的</a:t>
            </a:r>
            <a:r>
              <a:rPr lang="zh-CN" altLang="zh-CN" sz="2600" b="1" dirty="0">
                <a:solidFill>
                  <a:srgbClr val="C00000"/>
                </a:solidFill>
              </a:rPr>
              <a:t>商集</a:t>
            </a:r>
            <a:r>
              <a:rPr lang="en-US" altLang="zh-CN" sz="2600" dirty="0"/>
              <a:t>(</a:t>
            </a:r>
            <a:r>
              <a:rPr lang="en-US" altLang="zh-CN" sz="2600" i="1" dirty="0"/>
              <a:t>quotient sets</a:t>
            </a:r>
            <a:r>
              <a:rPr lang="en-US" altLang="zh-CN" sz="2600" dirty="0"/>
              <a:t>)</a:t>
            </a:r>
            <a:r>
              <a:rPr lang="zh-CN" altLang="en-US" sz="2600" dirty="0"/>
              <a:t>，即</a:t>
            </a:r>
            <a:r>
              <a:rPr lang="en-US" altLang="zh-CN" sz="2600" dirty="0"/>
              <a:t>{[</a:t>
            </a:r>
            <a:r>
              <a:rPr lang="en-US" altLang="zh-CN" sz="2600" i="1" dirty="0"/>
              <a:t>x</a:t>
            </a:r>
            <a:r>
              <a:rPr lang="en-US" altLang="zh-CN" sz="2600" dirty="0"/>
              <a:t>]</a:t>
            </a:r>
            <a:r>
              <a:rPr lang="en-US" altLang="zh-CN" sz="2600" baseline="-25000" dirty="0"/>
              <a:t>R</a:t>
            </a:r>
            <a:r>
              <a:rPr lang="en-US" altLang="zh-CN" sz="2600" dirty="0"/>
              <a:t>|</a:t>
            </a:r>
            <a:r>
              <a:rPr lang="en-US" altLang="zh-CN" sz="2600" i="1" dirty="0"/>
              <a:t>x</a:t>
            </a:r>
            <a:r>
              <a:rPr lang="en-US" altLang="zh-CN" sz="2600" dirty="0"/>
              <a:t>∈</a:t>
            </a:r>
            <a:r>
              <a:rPr lang="en-US" altLang="zh-CN" sz="2600" i="1" dirty="0"/>
              <a:t>A</a:t>
            </a:r>
            <a:r>
              <a:rPr lang="en-US" altLang="zh-CN" sz="2600" dirty="0"/>
              <a:t>}</a:t>
            </a:r>
            <a:r>
              <a:rPr lang="zh-CN" altLang="en-US" sz="2600" dirty="0"/>
              <a:t>，记为</a:t>
            </a:r>
            <a:r>
              <a:rPr lang="en-US" altLang="zh-CN" sz="2600" b="1" i="1" dirty="0">
                <a:solidFill>
                  <a:srgbClr val="CC0066"/>
                </a:solidFill>
              </a:rPr>
              <a:t>A</a:t>
            </a:r>
            <a:r>
              <a:rPr lang="en-US" altLang="zh-CN" sz="2600" b="1" dirty="0">
                <a:solidFill>
                  <a:srgbClr val="CC0066"/>
                </a:solidFill>
              </a:rPr>
              <a:t>/</a:t>
            </a:r>
            <a:r>
              <a:rPr lang="en-US" altLang="zh-CN" sz="2600" b="1" i="1" dirty="0">
                <a:solidFill>
                  <a:srgbClr val="CC0066"/>
                </a:solidFill>
              </a:rPr>
              <a:t>R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 </a:t>
            </a:r>
            <a:r>
              <a:rPr lang="en-US" altLang="zh-CN" sz="2600" b="1" i="1" dirty="0">
                <a:solidFill>
                  <a:srgbClr val="CC0066"/>
                </a:solidFill>
              </a:rPr>
              <a:t>A</a:t>
            </a:r>
            <a:r>
              <a:rPr lang="en-US" altLang="zh-CN" sz="2600" b="1" dirty="0">
                <a:solidFill>
                  <a:srgbClr val="CC0066"/>
                </a:solidFill>
              </a:rPr>
              <a:t>/</a:t>
            </a:r>
            <a:r>
              <a:rPr lang="en-US" altLang="zh-CN" sz="2600" b="1" i="1" dirty="0">
                <a:solidFill>
                  <a:srgbClr val="CC0066"/>
                </a:solidFill>
              </a:rPr>
              <a:t>R</a:t>
            </a:r>
            <a:r>
              <a:rPr lang="zh-CN" altLang="en-US" sz="2600" dirty="0"/>
              <a:t>可以理解为“</a:t>
            </a:r>
            <a:r>
              <a:rPr lang="en-US" altLang="zh-CN" sz="2600" dirty="0"/>
              <a:t>A</a:t>
            </a:r>
            <a:r>
              <a:rPr lang="zh-CN" altLang="en-US" sz="2600" dirty="0"/>
              <a:t>除以</a:t>
            </a:r>
            <a:r>
              <a:rPr lang="en-US" altLang="zh-CN" sz="2600" dirty="0"/>
              <a:t>R</a:t>
            </a:r>
            <a:r>
              <a:rPr lang="zh-CN" altLang="en-US" sz="2600" dirty="0"/>
              <a:t>”或“</a:t>
            </a:r>
            <a:r>
              <a:rPr lang="en-US" altLang="zh-CN" sz="2600" dirty="0"/>
              <a:t>A</a:t>
            </a:r>
            <a:r>
              <a:rPr lang="zh-CN" altLang="en-US" sz="2600" dirty="0"/>
              <a:t>被</a:t>
            </a:r>
            <a:r>
              <a:rPr lang="en-US" altLang="zh-CN" sz="2600" dirty="0"/>
              <a:t>R</a:t>
            </a:r>
            <a:r>
              <a:rPr lang="zh-CN" altLang="en-US" sz="2600" dirty="0"/>
              <a:t>分解”。</a:t>
            </a:r>
            <a:endParaRPr lang="zh-CN" altLang="en-US" sz="2600" dirty="0"/>
          </a:p>
          <a:p>
            <a:pPr eaLnBrk="1" hangingPunct="1"/>
            <a:r>
              <a:rPr lang="zh-CN" altLang="en-US" sz="2600" dirty="0"/>
              <a:t>如</a:t>
            </a:r>
            <a:r>
              <a:rPr lang="zh-CN" altLang="en-US" sz="2600" dirty="0">
                <a:hlinkClick r:id="rId1" action="ppaction://hlinksldjump"/>
              </a:rPr>
              <a:t>例</a:t>
            </a:r>
            <a:r>
              <a:rPr lang="en-US" altLang="zh-CN" sz="2600" dirty="0">
                <a:hlinkClick r:id="rId1" action="ppaction://hlinksldjump"/>
              </a:rPr>
              <a:t>4</a:t>
            </a:r>
            <a:r>
              <a:rPr lang="zh-CN" altLang="en-US" sz="2600" dirty="0"/>
              <a:t>的商集：</a:t>
            </a:r>
            <a:endParaRPr lang="en-US" altLang="zh-CN" sz="26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2600" dirty="0"/>
              <a:t>[1]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∪[2]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∪[3]</a:t>
            </a:r>
            <a:r>
              <a:rPr lang="en-US" altLang="zh-CN" sz="2600" i="1" baseline="-25000" dirty="0"/>
              <a:t>R</a:t>
            </a:r>
            <a:r>
              <a:rPr lang="en-US" altLang="zh-CN" sz="2600" dirty="0"/>
              <a:t>=A</a:t>
            </a:r>
            <a:r>
              <a:rPr lang="zh-CN" altLang="en-US" sz="2600" dirty="0"/>
              <a:t>，且任意两个等价类的交为</a:t>
            </a:r>
            <a:r>
              <a:rPr lang="en-US" altLang="zh-CN" sz="2600" dirty="0"/>
              <a:t>Φ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hangingPunct="1"/>
            <a:r>
              <a:rPr lang="zh-CN" altLang="en-US" sz="2600" b="1" dirty="0">
                <a:solidFill>
                  <a:srgbClr val="0070C0"/>
                </a:solidFill>
              </a:rPr>
              <a:t>显然，商集</a:t>
            </a:r>
            <a:r>
              <a:rPr lang="en-US" altLang="zh-CN" sz="2600" b="1" dirty="0">
                <a:solidFill>
                  <a:srgbClr val="0070C0"/>
                </a:solidFill>
              </a:rPr>
              <a:t>A/R</a:t>
            </a:r>
            <a:r>
              <a:rPr lang="zh-CN" altLang="en-US" sz="2600" b="1" dirty="0">
                <a:solidFill>
                  <a:srgbClr val="FF0000"/>
                </a:solidFill>
              </a:rPr>
              <a:t>恰好</a:t>
            </a:r>
            <a:r>
              <a:rPr lang="zh-CN" altLang="en-US" sz="2600" b="1" dirty="0">
                <a:solidFill>
                  <a:srgbClr val="0070C0"/>
                </a:solidFill>
              </a:rPr>
              <a:t>是</a:t>
            </a:r>
            <a:r>
              <a:rPr lang="en-US" altLang="zh-CN" sz="2600" b="1" dirty="0">
                <a:solidFill>
                  <a:srgbClr val="0070C0"/>
                </a:solidFill>
              </a:rPr>
              <a:t>A</a:t>
            </a:r>
            <a:r>
              <a:rPr lang="zh-CN" altLang="en-US" sz="2600" b="1" dirty="0">
                <a:solidFill>
                  <a:srgbClr val="0070C0"/>
                </a:solidFill>
              </a:rPr>
              <a:t>的一个划分。</a:t>
            </a:r>
            <a:endParaRPr lang="en-US" altLang="zh-CN" sz="2600" b="1" dirty="0">
              <a:solidFill>
                <a:srgbClr val="0070C0"/>
              </a:solidFill>
            </a:endParaRPr>
          </a:p>
        </p:txBody>
      </p:sp>
      <p:sp>
        <p:nvSpPr>
          <p:cNvPr id="334852" name="Rectangle 4"/>
          <p:cNvSpPr/>
          <p:nvPr/>
        </p:nvSpPr>
        <p:spPr>
          <a:xfrm>
            <a:off x="3124200" y="3200400"/>
            <a:ext cx="4876800" cy="1143000"/>
          </a:xfrm>
          <a:prstGeom prst="rect">
            <a:avLst/>
          </a:prstGeom>
          <a:solidFill>
            <a:srgbClr val="CCFF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A/R={</a:t>
            </a:r>
            <a:r>
              <a:rPr lang="en-US" altLang="zh-CN" sz="2800" dirty="0"/>
              <a:t>[1]</a:t>
            </a:r>
            <a:r>
              <a:rPr lang="en-US" altLang="zh-CN" sz="2800" i="1" baseline="-25000" dirty="0"/>
              <a:t>R</a:t>
            </a:r>
            <a:r>
              <a:rPr lang="en-US" altLang="zh-CN" sz="2800" b="1" dirty="0"/>
              <a:t>,</a:t>
            </a:r>
            <a:r>
              <a:rPr lang="en-US" altLang="zh-CN" sz="2800" dirty="0"/>
              <a:t> [2]</a:t>
            </a:r>
            <a:r>
              <a:rPr lang="en-US" altLang="zh-CN" sz="2800" i="1" baseline="-25000" dirty="0"/>
              <a:t>R</a:t>
            </a:r>
            <a:r>
              <a:rPr lang="en-US" altLang="zh-CN" sz="2800" b="1" dirty="0"/>
              <a:t>,</a:t>
            </a:r>
            <a:r>
              <a:rPr lang="en-US" altLang="zh-CN" sz="2800" dirty="0"/>
              <a:t> [3]</a:t>
            </a:r>
            <a:r>
              <a:rPr lang="en-US" altLang="zh-CN" sz="2800" i="1" baseline="-25000" dirty="0"/>
              <a:t>R</a:t>
            </a:r>
            <a:r>
              <a:rPr lang="en-US" altLang="zh-CN" sz="2800" b="1" dirty="0"/>
              <a:t>}</a:t>
            </a:r>
            <a:endParaRPr lang="en-US" altLang="zh-CN" sz="2800" b="1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={</a:t>
            </a:r>
            <a:r>
              <a:rPr lang="en-US" altLang="zh-CN" sz="2800" b="1" dirty="0">
                <a:solidFill>
                  <a:srgbClr val="FF0000"/>
                </a:solidFill>
              </a:rPr>
              <a:t>{1,4,7}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solidFill>
                  <a:srgbClr val="7030A0"/>
                </a:solidFill>
              </a:rPr>
              <a:t>{2,5,8}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solidFill>
                  <a:srgbClr val="00B050"/>
                </a:solidFill>
              </a:rPr>
              <a:t>{3,6}</a:t>
            </a: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  <p:sp>
        <p:nvSpPr>
          <p:cNvPr id="22536" name="TextBox 7"/>
          <p:cNvSpPr txBox="1"/>
          <p:nvPr/>
        </p:nvSpPr>
        <p:spPr>
          <a:xfrm>
            <a:off x="6248400" y="5638800"/>
            <a:ext cx="1371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2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7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9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10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071674-A79C-48B0-9075-8FB7C30556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4】R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上的等价关系，请写出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所有等价类。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R={&lt;1,1&gt;,&lt;1,4&gt;,&lt;1,7&gt;,&lt;2,2&gt;,&lt;2,5&gt;,&lt;2,8&gt;,&lt;3,3&gt;,&lt;3,6&gt;, &lt;4,1&gt;,&lt;4,4&gt;,&lt;4,7&gt;,&lt;5,2&gt;,&lt;5,5&gt;,&lt;5,8&gt;,&lt;6,3&gt;,&lt;6,6&gt;,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&lt;7,1&gt;,&lt;7,4&gt;,&lt;7,7&gt;,&lt;8,2&gt;,&lt;8,5&gt;,&lt;8,8&gt;}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={1,4,7},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={2,5,8},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={3,6}       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2" name="TextBox 7"/>
          <p:cNvSpPr txBox="1"/>
          <p:nvPr/>
        </p:nvSpPr>
        <p:spPr>
          <a:xfrm>
            <a:off x="6248400" y="5638800"/>
            <a:ext cx="1371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1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16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19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22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57200"/>
            <a:ext cx="8523288" cy="5702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定理：给定集合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上的等价关系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，对于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，有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xRy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[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altLang="zh-CN" sz="28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为等价关系，所以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自反，所以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又因为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，所以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yRx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。又因为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对称，所以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xRy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xRy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（证明集合互为子集）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已知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xRy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为等价关系（自反，对称，传递）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xRt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</a:t>
            </a:r>
            <a:r>
              <a:rPr kumimoji="0" lang="en-US" altLang="zh-CN" sz="2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tRx</a:t>
            </a: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 </a:t>
            </a:r>
            <a:r>
              <a:rPr kumimoji="0" lang="en-US" altLang="zh-CN" sz="2400" b="1" i="0" u="sng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Ry</a:t>
            </a: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yRt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t∈[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altLang="zh-CN" sz="24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∈[y]</a:t>
            </a:r>
            <a:r>
              <a: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yRt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altLang="zh-CN" sz="24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xRt</a:t>
            </a:r>
            <a:r>
              <a:rPr kumimoji="0" lang="en-US" altLang="zh-C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t∈[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A7E79E-58F3-4E5E-8C59-B014695E4A0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6630" name="TextBox 1"/>
          <p:cNvSpPr txBox="1"/>
          <p:nvPr/>
        </p:nvSpPr>
        <p:spPr>
          <a:xfrm>
            <a:off x="6248400" y="5638800"/>
            <a:ext cx="1371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1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1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5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2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3600" dirty="0"/>
              <a:t>一个划分确定一个等价关系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447088" cy="46482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5】</a:t>
            </a:r>
            <a:r>
              <a:rPr lang="zh-CN" altLang="en-US" sz="2400" dirty="0"/>
              <a:t>设</a:t>
            </a:r>
            <a:r>
              <a:rPr lang="en-US" altLang="zh-CN" sz="2400" dirty="0"/>
              <a:t>A={a,b,c,d,e}</a:t>
            </a:r>
            <a:r>
              <a:rPr lang="zh-CN" altLang="en-US" sz="2400" dirty="0"/>
              <a:t>，有一个划分</a:t>
            </a:r>
            <a:r>
              <a:rPr lang="en-US" altLang="zh-CN" sz="2400" dirty="0"/>
              <a:t>S={{a,b},{c},{d,e}}</a:t>
            </a:r>
            <a:r>
              <a:rPr lang="zh-CN" altLang="en-US" sz="2400" dirty="0"/>
              <a:t>，试由划分</a:t>
            </a:r>
            <a:r>
              <a:rPr lang="en-US" altLang="zh-CN" sz="2400" dirty="0"/>
              <a:t>S</a:t>
            </a:r>
            <a:r>
              <a:rPr lang="zh-CN" altLang="en-US" sz="2400" dirty="0"/>
              <a:t>确定</a:t>
            </a:r>
            <a:r>
              <a:rPr lang="en-US" altLang="zh-CN" sz="2400" dirty="0"/>
              <a:t>A</a:t>
            </a:r>
            <a:r>
              <a:rPr lang="zh-CN" altLang="en-US" sz="2400" dirty="0"/>
              <a:t>上的一个等价关系。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解：</a:t>
            </a:r>
            <a:r>
              <a:rPr lang="en-US" altLang="zh-CN" sz="2400" dirty="0"/>
              <a:t>R1={a,b}×{a,b}={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i="1" dirty="0">
                <a:solidFill>
                  <a:srgbClr val="FF0000"/>
                </a:solidFill>
              </a:rPr>
              <a:t>a,a</a:t>
            </a:r>
            <a:r>
              <a:rPr lang="en-US" altLang="zh-CN" sz="2400" dirty="0">
                <a:solidFill>
                  <a:srgbClr val="FF0000"/>
                </a:solidFill>
              </a:rPr>
              <a:t>&gt;,&lt;</a:t>
            </a:r>
            <a:r>
              <a:rPr lang="en-US" altLang="zh-CN" sz="2400" i="1" dirty="0">
                <a:solidFill>
                  <a:srgbClr val="FF0000"/>
                </a:solidFill>
              </a:rPr>
              <a:t>a,b</a:t>
            </a:r>
            <a:r>
              <a:rPr lang="en-US" altLang="zh-CN" sz="2400" dirty="0">
                <a:solidFill>
                  <a:srgbClr val="FF0000"/>
                </a:solidFill>
              </a:rPr>
              <a:t>&gt;,&lt;</a:t>
            </a:r>
            <a:r>
              <a:rPr lang="en-US" altLang="zh-CN" sz="2400" i="1" dirty="0">
                <a:solidFill>
                  <a:srgbClr val="FF0000"/>
                </a:solidFill>
              </a:rPr>
              <a:t>b,a</a:t>
            </a:r>
            <a:r>
              <a:rPr lang="en-US" altLang="zh-CN" sz="2400" dirty="0">
                <a:solidFill>
                  <a:srgbClr val="FF0000"/>
                </a:solidFill>
              </a:rPr>
              <a:t>&gt;,&lt;</a:t>
            </a:r>
            <a:r>
              <a:rPr lang="en-US" altLang="zh-CN" sz="2400" i="1" dirty="0">
                <a:solidFill>
                  <a:srgbClr val="FF0000"/>
                </a:solidFill>
              </a:rPr>
              <a:t>b,b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R2={c}×{c}={</a:t>
            </a:r>
            <a:r>
              <a:rPr lang="en-US" altLang="zh-CN" sz="2400" dirty="0">
                <a:solidFill>
                  <a:srgbClr val="0070C0"/>
                </a:solidFill>
              </a:rPr>
              <a:t>&lt;</a:t>
            </a:r>
            <a:r>
              <a:rPr lang="en-US" altLang="zh-CN" sz="2400" i="1" dirty="0">
                <a:solidFill>
                  <a:srgbClr val="0070C0"/>
                </a:solidFill>
              </a:rPr>
              <a:t>c,c</a:t>
            </a:r>
            <a:r>
              <a:rPr lang="en-US" altLang="zh-CN" sz="2400" dirty="0">
                <a:solidFill>
                  <a:srgbClr val="0070C0"/>
                </a:solidFill>
              </a:rPr>
              <a:t>&gt;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R3={d,e}×{d,e}={</a:t>
            </a:r>
            <a:r>
              <a:rPr lang="en-US" altLang="zh-CN" sz="2400" dirty="0">
                <a:solidFill>
                  <a:srgbClr val="7030A0"/>
                </a:solidFill>
              </a:rPr>
              <a:t>&lt;</a:t>
            </a:r>
            <a:r>
              <a:rPr lang="en-US" altLang="zh-CN" sz="2400" i="1" dirty="0">
                <a:solidFill>
                  <a:srgbClr val="7030A0"/>
                </a:solidFill>
              </a:rPr>
              <a:t>d,d</a:t>
            </a:r>
            <a:r>
              <a:rPr lang="en-US" altLang="zh-CN" sz="2400" dirty="0">
                <a:solidFill>
                  <a:srgbClr val="7030A0"/>
                </a:solidFill>
              </a:rPr>
              <a:t>&gt;,&lt;</a:t>
            </a:r>
            <a:r>
              <a:rPr lang="en-US" altLang="zh-CN" sz="2400" i="1" dirty="0">
                <a:solidFill>
                  <a:srgbClr val="7030A0"/>
                </a:solidFill>
              </a:rPr>
              <a:t>d,e</a:t>
            </a:r>
            <a:r>
              <a:rPr lang="en-US" altLang="zh-CN" sz="2400" dirty="0">
                <a:solidFill>
                  <a:srgbClr val="7030A0"/>
                </a:solidFill>
              </a:rPr>
              <a:t>&gt;,&lt;</a:t>
            </a:r>
            <a:r>
              <a:rPr lang="en-US" altLang="zh-CN" sz="2400" i="1" dirty="0">
                <a:solidFill>
                  <a:srgbClr val="7030A0"/>
                </a:solidFill>
              </a:rPr>
              <a:t>e,d</a:t>
            </a:r>
            <a:r>
              <a:rPr lang="en-US" altLang="zh-CN" sz="2400" dirty="0">
                <a:solidFill>
                  <a:srgbClr val="7030A0"/>
                </a:solidFill>
              </a:rPr>
              <a:t>&gt;,&lt;</a:t>
            </a:r>
            <a:r>
              <a:rPr lang="en-US" altLang="zh-CN" sz="2400" i="1" dirty="0">
                <a:solidFill>
                  <a:srgbClr val="7030A0"/>
                </a:solidFill>
              </a:rPr>
              <a:t>e,e</a:t>
            </a:r>
            <a:r>
              <a:rPr lang="en-US" altLang="zh-CN" sz="2400" dirty="0">
                <a:solidFill>
                  <a:srgbClr val="7030A0"/>
                </a:solidFill>
              </a:rPr>
              <a:t>&gt;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R=R1∪R2∪R3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={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i="1" dirty="0">
                <a:solidFill>
                  <a:srgbClr val="FF0000"/>
                </a:solidFill>
              </a:rPr>
              <a:t>a,a</a:t>
            </a:r>
            <a:r>
              <a:rPr lang="en-US" altLang="zh-CN" sz="2400" dirty="0">
                <a:solidFill>
                  <a:srgbClr val="FF0000"/>
                </a:solidFill>
              </a:rPr>
              <a:t>&gt;,&lt;</a:t>
            </a:r>
            <a:r>
              <a:rPr lang="en-US" altLang="zh-CN" sz="2400" i="1" dirty="0">
                <a:solidFill>
                  <a:srgbClr val="FF0000"/>
                </a:solidFill>
              </a:rPr>
              <a:t>b,b</a:t>
            </a:r>
            <a:r>
              <a:rPr lang="en-US" altLang="zh-CN" sz="2400" dirty="0">
                <a:solidFill>
                  <a:srgbClr val="FF0000"/>
                </a:solidFill>
              </a:rPr>
              <a:t>&gt;,</a:t>
            </a:r>
            <a:r>
              <a:rPr lang="en-US" altLang="zh-CN" sz="2400" dirty="0">
                <a:solidFill>
                  <a:srgbClr val="0070C0"/>
                </a:solidFill>
              </a:rPr>
              <a:t>&lt;</a:t>
            </a:r>
            <a:r>
              <a:rPr lang="en-US" altLang="zh-CN" sz="2400" i="1" dirty="0">
                <a:solidFill>
                  <a:srgbClr val="0070C0"/>
                </a:solidFill>
              </a:rPr>
              <a:t>c,c</a:t>
            </a:r>
            <a:r>
              <a:rPr lang="en-US" altLang="zh-CN" sz="2400" dirty="0">
                <a:solidFill>
                  <a:srgbClr val="0070C0"/>
                </a:solidFill>
              </a:rPr>
              <a:t>&gt;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7030A0"/>
                </a:solidFill>
              </a:rPr>
              <a:t>&lt;</a:t>
            </a:r>
            <a:r>
              <a:rPr lang="en-US" altLang="zh-CN" sz="2400" i="1" dirty="0">
                <a:solidFill>
                  <a:srgbClr val="7030A0"/>
                </a:solidFill>
              </a:rPr>
              <a:t>d,d</a:t>
            </a:r>
            <a:r>
              <a:rPr lang="en-US" altLang="zh-CN" sz="2400" dirty="0">
                <a:solidFill>
                  <a:srgbClr val="7030A0"/>
                </a:solidFill>
              </a:rPr>
              <a:t>&gt;,&lt;e,e&gt;,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i="1" dirty="0">
                <a:solidFill>
                  <a:srgbClr val="FF0000"/>
                </a:solidFill>
              </a:rPr>
              <a:t>a,b</a:t>
            </a:r>
            <a:r>
              <a:rPr lang="en-US" altLang="zh-CN" sz="2400" dirty="0">
                <a:solidFill>
                  <a:srgbClr val="FF0000"/>
                </a:solidFill>
              </a:rPr>
              <a:t>&gt;,&lt;</a:t>
            </a:r>
            <a:r>
              <a:rPr lang="en-US" altLang="zh-CN" sz="2400" i="1" dirty="0">
                <a:solidFill>
                  <a:srgbClr val="FF0000"/>
                </a:solidFill>
              </a:rPr>
              <a:t>b,a</a:t>
            </a:r>
            <a:r>
              <a:rPr lang="en-US" altLang="zh-CN" sz="2400" dirty="0">
                <a:solidFill>
                  <a:srgbClr val="FF0000"/>
                </a:solidFill>
              </a:rPr>
              <a:t>&gt;,</a:t>
            </a:r>
            <a:r>
              <a:rPr lang="en-US" altLang="zh-CN" sz="2400" dirty="0">
                <a:solidFill>
                  <a:srgbClr val="7030A0"/>
                </a:solidFill>
              </a:rPr>
              <a:t>&lt;</a:t>
            </a:r>
            <a:r>
              <a:rPr lang="en-US" altLang="zh-CN" sz="2400" i="1" dirty="0">
                <a:solidFill>
                  <a:srgbClr val="7030A0"/>
                </a:solidFill>
              </a:rPr>
              <a:t>d,e</a:t>
            </a:r>
            <a:r>
              <a:rPr lang="en-US" altLang="zh-CN" sz="2400" dirty="0">
                <a:solidFill>
                  <a:srgbClr val="7030A0"/>
                </a:solidFill>
              </a:rPr>
              <a:t>&gt;,&lt;</a:t>
            </a:r>
            <a:r>
              <a:rPr lang="en-US" altLang="zh-CN" sz="2400" i="1" dirty="0">
                <a:solidFill>
                  <a:srgbClr val="7030A0"/>
                </a:solidFill>
              </a:rPr>
              <a:t>e,d</a:t>
            </a:r>
            <a:r>
              <a:rPr lang="en-US" altLang="zh-CN" sz="2400" dirty="0">
                <a:solidFill>
                  <a:srgbClr val="7030A0"/>
                </a:solidFill>
              </a:rPr>
              <a:t>&gt;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dirty="0"/>
              <a:t>易证，这样得到的关系</a:t>
            </a:r>
            <a:r>
              <a:rPr lang="en-US" altLang="zh-CN" sz="2400" dirty="0"/>
              <a:t>R</a:t>
            </a:r>
            <a:r>
              <a:rPr lang="zh-CN" altLang="en-US" sz="2400" dirty="0"/>
              <a:t>一定是一个等价关系。</a:t>
            </a:r>
            <a:endParaRPr lang="en-US" altLang="zh-CN" sz="2400" dirty="0"/>
          </a:p>
          <a:p>
            <a:pPr>
              <a:lnSpc>
                <a:spcPct val="125000"/>
              </a:lnSpc>
              <a:buNone/>
            </a:pPr>
            <a:r>
              <a:rPr lang="zh-CN" altLang="en-US" sz="2400" dirty="0"/>
              <a:t>即：</a:t>
            </a:r>
            <a:r>
              <a:rPr lang="zh-CN" altLang="en-US" sz="2400" b="1" dirty="0">
                <a:solidFill>
                  <a:srgbClr val="C00000"/>
                </a:solidFill>
              </a:rPr>
              <a:t>若有划分</a:t>
            </a:r>
            <a:r>
              <a:rPr lang="en-US" altLang="zh-CN" sz="2400" b="1" dirty="0">
                <a:solidFill>
                  <a:srgbClr val="C00000"/>
                </a:solidFill>
              </a:rPr>
              <a:t>π={A1,A2,A3}</a:t>
            </a:r>
            <a:r>
              <a:rPr lang="zh-CN" altLang="en-US" sz="2400" b="1" dirty="0">
                <a:solidFill>
                  <a:srgbClr val="C00000"/>
                </a:solidFill>
              </a:rPr>
              <a:t>，则可得对应的等价关系</a:t>
            </a:r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    R={</a:t>
            </a:r>
            <a:r>
              <a:rPr lang="en-US" altLang="zh-CN" sz="2400" b="1" u="sng" dirty="0">
                <a:solidFill>
                  <a:srgbClr val="C00000"/>
                </a:solidFill>
              </a:rPr>
              <a:t>A1×A1</a:t>
            </a:r>
            <a:r>
              <a:rPr lang="en-US" altLang="zh-CN" sz="2400" b="1" dirty="0">
                <a:solidFill>
                  <a:srgbClr val="C00000"/>
                </a:solidFill>
              </a:rPr>
              <a:t>∪</a:t>
            </a:r>
            <a:r>
              <a:rPr lang="en-US" altLang="zh-CN" sz="2400" b="1" u="sng" dirty="0">
                <a:solidFill>
                  <a:srgbClr val="C00000"/>
                </a:solidFill>
              </a:rPr>
              <a:t>A2×A2</a:t>
            </a:r>
            <a:r>
              <a:rPr lang="en-US" altLang="zh-CN" sz="2400" b="1" dirty="0">
                <a:solidFill>
                  <a:srgbClr val="C00000"/>
                </a:solidFill>
              </a:rPr>
              <a:t>∪</a:t>
            </a:r>
            <a:r>
              <a:rPr lang="en-US" altLang="zh-CN" sz="2400" b="1" u="sng" dirty="0">
                <a:solidFill>
                  <a:srgbClr val="C00000"/>
                </a:solidFill>
              </a:rPr>
              <a:t>A3×A3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F12A1E-2E74-428B-9938-D06FDB60CB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8679" name="TextBox 6"/>
          <p:cNvSpPr txBox="1"/>
          <p:nvPr/>
        </p:nvSpPr>
        <p:spPr>
          <a:xfrm>
            <a:off x="6781800" y="5638800"/>
            <a:ext cx="1371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1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62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05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31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79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7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97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4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254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6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276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8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charRg st="308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473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6】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A={l,2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3}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上所有的等价关系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先做出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的所有划分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={{1,2,3}}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={{1},{2},{3}}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={{1,2},{3}}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={{1},{2,3}}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={{2},{1,3}}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它们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分别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对应的等价关系是：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={1,2,3}×{1,2,3}=E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全域关系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1}×{1}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{2}×{2}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{3}×{3}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={&lt;1,1&gt;,&lt;2,2&gt;,&lt;3,3&gt;}=I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zh-CN" sz="24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{1,2}×{1,2}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{3}×{3}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={&lt;1,2&gt;,&lt;2,1&gt;}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{1}×{1}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{2,3}×{2,3}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={&lt;2,3&gt;,&lt;3,2&gt;}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{2}×{2}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{1,3}×{1,3}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={&lt;1,3&gt;,&lt;3,1&gt;}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∪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altLang="zh-CN" sz="24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容易发现：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为集合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上某一划分确定的等价关系，则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在该划分的同一块中。（可证）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F12A1E-2E74-428B-9938-D06FDB60CB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8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8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17500"/>
            <a:ext cx="8229600" cy="5778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7】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{A1,A2,…,An}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是集合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的一个划分，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为定义在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上的一个二元关系，使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在该划分的同一块中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是一个等价关系。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x∈A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∃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（划分的一个分块），使得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x∈Ai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必存在同一块中，由条件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在该划分的同一块中，得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是自反的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x,y∈A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在该划分的同一块中，则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在同一块中，即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是对称的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x,y,z∈A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，若有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&gt;∈R∧&lt;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y,z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∃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，使得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x∈Ai∧y∈Ai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，且必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∃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，使得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y∈Aj∧z∈Aj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y∈Ai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∧(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y∈Aj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)∧(Ai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是划分块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交集为空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，可知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=j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。因此，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x,y,z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属于同一分块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x,z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&gt;∈R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是传递的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自反、对称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传递可知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为一个等价关系。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F12A1E-2E74-428B-9938-D06FDB60CB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7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82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68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0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30" end="3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0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charRg st="370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charRg st="370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533400"/>
            <a:ext cx="8370887" cy="56261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8】</a:t>
            </a:r>
            <a:r>
              <a:rPr lang="zh-CN" altLang="en-US" sz="2400" dirty="0"/>
              <a:t>设集合</a:t>
            </a:r>
            <a:r>
              <a:rPr lang="en-US" altLang="zh-CN" sz="2400" dirty="0"/>
              <a:t>A={1,2,3,4}</a:t>
            </a:r>
            <a:r>
              <a:rPr lang="zh-CN" altLang="en-US" sz="2400" dirty="0"/>
              <a:t>，</a:t>
            </a:r>
            <a:r>
              <a:rPr lang="en-US" altLang="zh-CN" sz="2400" i="1" dirty="0"/>
              <a:t>A</a:t>
            </a:r>
            <a:r>
              <a:rPr lang="zh-CN" altLang="en-US" sz="2400" dirty="0"/>
              <a:t>上的二元关系</a:t>
            </a:r>
            <a:r>
              <a:rPr lang="en-US" altLang="zh-CN" sz="2400" i="1" dirty="0"/>
              <a:t>R=</a:t>
            </a:r>
            <a:r>
              <a:rPr lang="en-US" altLang="zh-CN" sz="2400" dirty="0"/>
              <a:t>{&lt;1,1&gt;,&lt;2,2&gt;,&lt;3,2&gt;,&lt;3,3&gt;,&lt;4,1&gt;,&lt;4,4&gt;}</a:t>
            </a:r>
            <a:r>
              <a:rPr lang="zh-CN" altLang="en-US" sz="2400" dirty="0"/>
              <a:t>，请回答下列问题：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(1)</a:t>
            </a:r>
            <a:r>
              <a:rPr lang="zh-CN" altLang="zh-CN" sz="2400" dirty="0"/>
              <a:t> </a:t>
            </a:r>
            <a:r>
              <a:rPr lang="en-US" altLang="zh-CN" sz="2400" dirty="0"/>
              <a:t>R</a:t>
            </a:r>
            <a:r>
              <a:rPr lang="zh-CN" altLang="en-US" sz="2400" dirty="0"/>
              <a:t>是否具有自反、反自反、对称、反对称、传递的性质？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画出关系</a:t>
            </a:r>
            <a:r>
              <a:rPr lang="en-US" altLang="zh-CN" sz="2400" dirty="0"/>
              <a:t>R</a:t>
            </a:r>
            <a:r>
              <a:rPr lang="zh-CN" altLang="en-US" sz="2400" dirty="0"/>
              <a:t>的关系图和关系矩阵。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求关系</a:t>
            </a:r>
            <a:r>
              <a:rPr lang="en-US" altLang="zh-CN" sz="2400" dirty="0"/>
              <a:t>R</a:t>
            </a:r>
            <a:r>
              <a:rPr lang="zh-CN" altLang="en-US" sz="2400" dirty="0"/>
              <a:t>的逆关系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(4)</a:t>
            </a:r>
            <a:r>
              <a:rPr lang="zh-CN" altLang="en-US" sz="2400" dirty="0"/>
              <a:t>设</a:t>
            </a:r>
            <a:r>
              <a:rPr lang="en-US" altLang="zh-CN" sz="2400" dirty="0"/>
              <a:t>R</a:t>
            </a:r>
            <a:r>
              <a:rPr lang="zh-CN" altLang="en-US" sz="2400" dirty="0"/>
              <a:t>导出的等价关系为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</a:rPr>
              <a:t>tsr(R)</a:t>
            </a:r>
            <a:r>
              <a:rPr lang="zh-CN" altLang="en-US" sz="2400" dirty="0"/>
              <a:t>，画出</a:t>
            </a:r>
            <a:r>
              <a:rPr lang="en-US" altLang="zh-CN" sz="2400" dirty="0"/>
              <a:t>X</a:t>
            </a:r>
            <a:r>
              <a:rPr lang="zh-CN" altLang="en-US" sz="2400" dirty="0"/>
              <a:t>的关系图。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(5)</a:t>
            </a:r>
            <a:r>
              <a:rPr lang="zh-CN" altLang="en-US" sz="2400" dirty="0"/>
              <a:t>写出商集</a:t>
            </a:r>
            <a:r>
              <a:rPr lang="en-US" altLang="zh-CN" sz="2400" dirty="0"/>
              <a:t>A/X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解：</a:t>
            </a:r>
            <a:r>
              <a:rPr lang="en-US" altLang="zh-CN" sz="2400" dirty="0">
                <a:sym typeface="Wingdings" panose="05000000000000000000" pitchFamily="2" charset="2"/>
              </a:rPr>
              <a:t>(1)R</a:t>
            </a:r>
            <a:r>
              <a:rPr lang="zh-CN" altLang="en-US" sz="2400" dirty="0">
                <a:sym typeface="Wingdings" panose="05000000000000000000" pitchFamily="2" charset="2"/>
              </a:rPr>
              <a:t>是自反的，反对称的，传递的。</a:t>
            </a:r>
            <a:r>
              <a:rPr lang="en-US" altLang="zh-CN" sz="2400" dirty="0">
                <a:sym typeface="Wingdings" panose="05000000000000000000" pitchFamily="2" charset="2"/>
              </a:rPr>
              <a:t>(2)</a:t>
            </a:r>
            <a:r>
              <a:rPr lang="zh-CN" altLang="en-US" sz="2400" dirty="0">
                <a:sym typeface="Wingdings" panose="05000000000000000000" pitchFamily="2" charset="2"/>
              </a:rPr>
              <a:t>略。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(3)</a:t>
            </a:r>
            <a:r>
              <a:rPr lang="en-US" altLang="zh-CN" sz="2400" dirty="0"/>
              <a:t> R</a:t>
            </a:r>
            <a:r>
              <a:rPr lang="en-US" altLang="zh-CN" sz="2400" baseline="30000" dirty="0"/>
              <a:t>c</a:t>
            </a:r>
            <a:r>
              <a:rPr lang="en-US" altLang="zh-CN" sz="2400" i="1" dirty="0"/>
              <a:t> =</a:t>
            </a:r>
            <a:r>
              <a:rPr lang="en-US" altLang="zh-CN" sz="2400" dirty="0"/>
              <a:t>{&lt;1,1&gt;,&lt;2,2&gt;, </a:t>
            </a:r>
            <a:r>
              <a:rPr lang="en-US" altLang="zh-CN" sz="2400" b="1" dirty="0">
                <a:solidFill>
                  <a:srgbClr val="CC0066"/>
                </a:solidFill>
              </a:rPr>
              <a:t>&lt;2,3&gt;, </a:t>
            </a:r>
            <a:r>
              <a:rPr lang="en-US" altLang="zh-CN" sz="2400" dirty="0"/>
              <a:t>&lt;3,3&gt;, </a:t>
            </a:r>
            <a:r>
              <a:rPr lang="en-US" altLang="zh-CN" sz="2400" b="1" dirty="0">
                <a:solidFill>
                  <a:srgbClr val="CC0066"/>
                </a:solidFill>
              </a:rPr>
              <a:t>&lt;1,4&gt; </a:t>
            </a:r>
            <a:r>
              <a:rPr lang="en-US" altLang="zh-CN" sz="2400" dirty="0"/>
              <a:t>,&lt;4,4&gt;}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(4)</a:t>
            </a:r>
            <a:r>
              <a:rPr lang="en-US" altLang="zh-CN" sz="2400" dirty="0"/>
              <a:t> </a:t>
            </a:r>
            <a:r>
              <a:rPr lang="zh-CN" altLang="en-US" sz="2400" dirty="0"/>
              <a:t>易求</a:t>
            </a:r>
            <a:r>
              <a:rPr lang="en-US" altLang="zh-CN" sz="2400" dirty="0"/>
              <a:t>X=R</a:t>
            </a:r>
            <a:r>
              <a:rPr lang="zh-CN" altLang="zh-CN" sz="2400" dirty="0"/>
              <a:t>∪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c</a:t>
            </a:r>
            <a:r>
              <a:rPr lang="en-US" altLang="zh-CN" sz="2400" i="1" dirty="0"/>
              <a:t> =</a:t>
            </a:r>
            <a:r>
              <a:rPr lang="en-US" altLang="zh-CN" sz="2400" dirty="0"/>
              <a:t>{&lt;1,1&gt;,&lt;2,2&gt;,&lt;3,2&gt;,</a:t>
            </a:r>
            <a:r>
              <a:rPr lang="en-US" altLang="zh-CN" sz="2400" b="1" dirty="0">
                <a:solidFill>
                  <a:srgbClr val="CC0066"/>
                </a:solidFill>
              </a:rPr>
              <a:t>&lt;2,3&gt;, </a:t>
            </a:r>
            <a:r>
              <a:rPr lang="en-US" altLang="zh-CN" sz="2400" dirty="0"/>
              <a:t>&lt;3,3&gt;,&lt;4,1&gt;,</a:t>
            </a:r>
            <a:r>
              <a:rPr lang="en-US" altLang="zh-CN" sz="2400" b="1" dirty="0">
                <a:solidFill>
                  <a:srgbClr val="CC0066"/>
                </a:solidFill>
              </a:rPr>
              <a:t>&lt;1,4&gt; </a:t>
            </a:r>
            <a:r>
              <a:rPr lang="en-US" altLang="zh-CN" sz="2400" dirty="0"/>
              <a:t>,&lt;4,4&gt;}</a:t>
            </a:r>
            <a:r>
              <a:rPr lang="zh-CN" altLang="en-US" sz="2400" dirty="0"/>
              <a:t>关系图略。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(5)A/X={[1]</a:t>
            </a:r>
            <a:r>
              <a:rPr lang="en-US" altLang="zh-CN" sz="2400" baseline="-25000" dirty="0"/>
              <a:t>X</a:t>
            </a:r>
            <a:r>
              <a:rPr lang="en-US" altLang="zh-CN" sz="2400" dirty="0"/>
              <a:t>, [2]</a:t>
            </a:r>
            <a:r>
              <a:rPr lang="en-US" altLang="zh-CN" sz="2400" baseline="-25000" dirty="0"/>
              <a:t>X</a:t>
            </a:r>
            <a:r>
              <a:rPr lang="en-US" altLang="zh-CN" sz="2400" dirty="0"/>
              <a:t>}={{1,4},{2,3}}</a:t>
            </a: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4ABA9-2C3F-4079-AEA7-00ABDFA7BEA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3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83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9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59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0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330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481D33-8A90-44B8-A729-FE4698439C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9269" name="Rectangle 2"/>
          <p:cNvSpPr>
            <a:spLocks noGrp="1"/>
          </p:cNvSpPr>
          <p:nvPr>
            <p:ph idx="1"/>
          </p:nvPr>
        </p:nvSpPr>
        <p:spPr>
          <a:xfrm>
            <a:off x="533400" y="457200"/>
            <a:ext cx="7772400" cy="54102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是一个集合且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|=4</a:t>
            </a:r>
            <a:r>
              <a:rPr lang="zh-CN" altLang="en-US" dirty="0"/>
              <a:t>， 则</a:t>
            </a:r>
            <a:r>
              <a:rPr lang="en-US" altLang="zh-CN" i="1" dirty="0"/>
              <a:t>A</a:t>
            </a:r>
            <a:r>
              <a:rPr lang="zh-CN" altLang="en-US" dirty="0"/>
              <a:t>上共有多少种不同的等价关系？</a:t>
            </a:r>
            <a:endParaRPr lang="en-US" altLang="zh-CN" dirty="0"/>
          </a:p>
          <a:p>
            <a:pPr algn="just" eaLnBrk="1" hangingPunct="1"/>
            <a:r>
              <a:rPr lang="zh-CN" altLang="en-US" dirty="0"/>
              <a:t>提示：一个划分确定一个等价关系。</a:t>
            </a:r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r>
              <a:rPr lang="zh-CN" altLang="en-US" sz="2800" dirty="0"/>
              <a:t>一共有</a:t>
            </a:r>
            <a:r>
              <a:rPr lang="en-US" altLang="zh-CN" sz="2800" dirty="0"/>
              <a:t>1+4+(4*3/2*1*2)+1+(4*3/2*1)=15</a:t>
            </a:r>
            <a:r>
              <a:rPr lang="zh-CN" altLang="en-US" sz="2800" dirty="0"/>
              <a:t>个不同的划分，即有</a:t>
            </a:r>
            <a:r>
              <a:rPr lang="en-US" altLang="zh-CN" sz="2800" dirty="0"/>
              <a:t>15</a:t>
            </a:r>
            <a:r>
              <a:rPr lang="zh-CN" altLang="en-US" sz="2800" dirty="0"/>
              <a:t>个不同的等价关系。</a:t>
            </a:r>
            <a:endParaRPr lang="zh-CN" altLang="en-US" sz="2800" dirty="0"/>
          </a:p>
          <a:p>
            <a:pPr algn="just" eaLnBrk="1" hangingPunct="1"/>
            <a:endParaRPr lang="zh-CN" altLang="en-US" dirty="0"/>
          </a:p>
        </p:txBody>
      </p:sp>
      <p:pic>
        <p:nvPicPr>
          <p:cNvPr id="119814" name="Picture 3" descr="Img00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209800"/>
            <a:ext cx="8534400" cy="222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5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9">
                                            <p:txEl>
                                              <p:charRg st="5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P89(55, 57, 58_1, 60_3)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ECAC83-2B36-4974-9C29-C8A67D1F639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94B48E-666F-4B78-A73C-BB61C7CB65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等价关系 （</a:t>
            </a:r>
            <a:r>
              <a:rPr lang="en-US" altLang="zh-CN" i="1" dirty="0">
                <a:latin typeface="Times New Roman" panose="02020603050405020304" pitchFamily="18" charset="0"/>
              </a:rPr>
              <a:t>equivalent relation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08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5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为非空集合</a:t>
            </a:r>
            <a:r>
              <a:rPr lang="en-US" altLang="zh-CN" dirty="0"/>
              <a:t>A</a:t>
            </a:r>
            <a:r>
              <a:rPr lang="zh-CN" altLang="en-US" dirty="0"/>
              <a:t>上的关系，如果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自反的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对称的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b="1" dirty="0">
                <a:solidFill>
                  <a:srgbClr val="0070C0"/>
                </a:solidFill>
              </a:rPr>
              <a:t>等价关系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定义：设</a:t>
            </a:r>
            <a:r>
              <a:rPr lang="en-US" altLang="zh-CN" dirty="0"/>
              <a:t>R</a:t>
            </a:r>
            <a:r>
              <a:rPr lang="zh-CN" altLang="en-US" dirty="0"/>
              <a:t>是一个等价关系，若</a:t>
            </a:r>
            <a:r>
              <a:rPr lang="en-US" altLang="zh-CN" dirty="0"/>
              <a:t>&lt;x,y&gt;∈R</a:t>
            </a:r>
            <a:r>
              <a:rPr lang="zh-CN" altLang="en-US" dirty="0"/>
              <a:t>，称</a:t>
            </a:r>
            <a:r>
              <a:rPr lang="en-US" altLang="zh-CN" dirty="0"/>
              <a:t>x</a:t>
            </a:r>
            <a:r>
              <a:rPr lang="zh-CN" altLang="en-US" dirty="0"/>
              <a:t>等价于</a:t>
            </a:r>
            <a:r>
              <a:rPr lang="en-US" altLang="zh-CN" dirty="0"/>
              <a:t>y</a:t>
            </a:r>
            <a:r>
              <a:rPr lang="zh-CN" altLang="en-US" dirty="0"/>
              <a:t>，记作</a:t>
            </a:r>
            <a:r>
              <a:rPr lang="en-US" altLang="zh-CN" dirty="0"/>
              <a:t>x~y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charRg st="4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B04A3A-6EEA-4256-8B84-5FE961A1BA1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1861" name="Rectangle 2"/>
          <p:cNvSpPr>
            <a:spLocks noGrp="1"/>
          </p:cNvSpPr>
          <p:nvPr>
            <p:ph idx="1"/>
          </p:nvPr>
        </p:nvSpPr>
        <p:spPr>
          <a:xfrm>
            <a:off x="533400" y="762000"/>
            <a:ext cx="7772400" cy="4876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）人类集合中的</a:t>
            </a:r>
            <a:r>
              <a:rPr lang="en-US" altLang="zh-CN" dirty="0"/>
              <a:t>“</a:t>
            </a:r>
            <a:r>
              <a:rPr lang="zh-CN" altLang="en-US" dirty="0"/>
              <a:t>同龄</a:t>
            </a:r>
            <a:r>
              <a:rPr lang="en-US" altLang="zh-CN" dirty="0"/>
              <a:t>”</a:t>
            </a:r>
            <a:r>
              <a:rPr lang="zh-CN" altLang="en-US" dirty="0"/>
              <a:t>、 </a:t>
            </a:r>
            <a:r>
              <a:rPr lang="en-US" altLang="zh-CN" dirty="0"/>
              <a:t>“</a:t>
            </a:r>
            <a:r>
              <a:rPr lang="zh-CN" altLang="en-US" dirty="0"/>
              <a:t>同乡</a:t>
            </a:r>
            <a:r>
              <a:rPr lang="en-US" altLang="zh-CN" dirty="0"/>
              <a:t>”</a:t>
            </a:r>
            <a:r>
              <a:rPr lang="zh-CN" altLang="en-US" dirty="0"/>
              <a:t>关系。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三角形集合的相似关系、全等关系。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住校学生的</a:t>
            </a:r>
            <a:r>
              <a:rPr lang="en-US" altLang="zh-CN" dirty="0"/>
              <a:t>"</a:t>
            </a:r>
            <a:r>
              <a:rPr lang="zh-CN" altLang="en-US" dirty="0"/>
              <a:t>同寝室关系</a:t>
            </a:r>
            <a:r>
              <a:rPr lang="en-US" altLang="zh-CN" dirty="0"/>
              <a:t>"</a:t>
            </a:r>
            <a:r>
              <a:rPr lang="zh-CN" altLang="en-US" dirty="0"/>
              <a:t>。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命题公式间的逻辑等价关系。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对任意集合</a:t>
            </a:r>
            <a:r>
              <a:rPr lang="en-US" altLang="zh-CN" i="1" dirty="0"/>
              <a:t>A</a:t>
            </a:r>
            <a:r>
              <a:rPr lang="zh-CN" altLang="en-US" dirty="0"/>
              <a:t>， </a:t>
            </a:r>
            <a:r>
              <a:rPr lang="en-US" altLang="zh-CN" i="1" dirty="0"/>
              <a:t>A</a:t>
            </a:r>
            <a:r>
              <a:rPr lang="zh-CN" altLang="en-US" dirty="0"/>
              <a:t>上的恒等关系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和全域关系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</a:t>
            </a:r>
            <a:r>
              <a:rPr lang="zh-CN" altLang="en-US" dirty="0"/>
              <a:t>。 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charRg st="4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charRg st="6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charRg st="8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1A3938-82E2-4634-B2EB-1760B97364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1】</a:t>
            </a:r>
            <a:r>
              <a:rPr lang="zh-CN" altLang="en-US" sz="2800" dirty="0"/>
              <a:t>设集合</a:t>
            </a:r>
            <a:r>
              <a:rPr lang="en-US" altLang="zh-CN" sz="2800" dirty="0"/>
              <a:t>A</a:t>
            </a:r>
            <a:r>
              <a:rPr lang="zh-CN" altLang="en-US" sz="2800" dirty="0"/>
              <a:t>＝</a:t>
            </a:r>
            <a:r>
              <a:rPr lang="en-US" altLang="zh-CN" sz="2800" dirty="0"/>
              <a:t>{1,2,3,4}</a:t>
            </a:r>
            <a:r>
              <a:rPr lang="zh-CN" altLang="en-US" sz="2800" dirty="0"/>
              <a:t>，</a:t>
            </a:r>
            <a:r>
              <a:rPr lang="en-US" altLang="zh-CN" sz="2800" dirty="0"/>
              <a:t>R={&lt;1,1&gt;,&lt;1,4&gt;,&lt;4,1&gt;,&lt;4,4&gt;,&lt;2,2&gt;,&lt;2,3&gt;,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  &lt;3,2&gt;,&lt;3,3&gt;}</a:t>
            </a:r>
            <a:r>
              <a:rPr lang="zh-CN" altLang="en-US" sz="2800" dirty="0"/>
              <a:t>，验证</a:t>
            </a:r>
            <a:r>
              <a:rPr lang="en-US" altLang="zh-CN" sz="2800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A</a:t>
            </a:r>
            <a:r>
              <a:rPr lang="zh-CN" altLang="en-US" sz="2800" dirty="0"/>
              <a:t>上的等价关系。</a:t>
            </a:r>
            <a:endParaRPr lang="zh-CN" altLang="en-US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838200" y="2819400"/>
            <a:ext cx="2971800" cy="2362200"/>
            <a:chOff x="480" y="2064"/>
            <a:chExt cx="1872" cy="1488"/>
          </a:xfrm>
        </p:grpSpPr>
        <p:sp>
          <p:nvSpPr>
            <p:cNvPr id="9242" name="Rectangle 6"/>
            <p:cNvSpPr/>
            <p:nvPr/>
          </p:nvSpPr>
          <p:spPr>
            <a:xfrm>
              <a:off x="480" y="2064"/>
              <a:ext cx="1872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/>
                <a:t>1   0   0   1</a:t>
              </a:r>
              <a:endParaRPr lang="en-US" altLang="zh-CN" sz="3200" dirty="0"/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/>
                <a:t>0   1   1   0</a:t>
              </a:r>
              <a:endParaRPr lang="en-US" altLang="zh-CN" sz="3200" dirty="0"/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/>
                <a:t>0   1   1   0</a:t>
              </a:r>
              <a:endParaRPr lang="en-US" altLang="zh-CN" sz="3200" dirty="0"/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/>
                <a:t>1   0   0   1</a:t>
              </a:r>
              <a:endParaRPr lang="en-US" altLang="zh-CN" sz="3200" dirty="0"/>
            </a:p>
          </p:txBody>
        </p:sp>
        <p:sp>
          <p:nvSpPr>
            <p:cNvPr id="9243" name="AutoShape 7"/>
            <p:cNvSpPr/>
            <p:nvPr/>
          </p:nvSpPr>
          <p:spPr>
            <a:xfrm>
              <a:off x="720" y="2304"/>
              <a:ext cx="48" cy="960"/>
            </a:xfrm>
            <a:prstGeom prst="leftBracket">
              <a:avLst>
                <a:gd name="adj" fmla="val 1666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9244" name="AutoShape 8"/>
            <p:cNvSpPr/>
            <p:nvPr/>
          </p:nvSpPr>
          <p:spPr>
            <a:xfrm>
              <a:off x="2064" y="2304"/>
              <a:ext cx="48" cy="960"/>
            </a:xfrm>
            <a:prstGeom prst="rightBracket">
              <a:avLst>
                <a:gd name="adj" fmla="val 1666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5257800" y="2819400"/>
            <a:ext cx="1905000" cy="1930400"/>
            <a:chOff x="3312" y="2160"/>
            <a:chExt cx="1200" cy="1216"/>
          </a:xfrm>
        </p:grpSpPr>
        <p:grpSp>
          <p:nvGrpSpPr>
            <p:cNvPr id="9224" name="Group 22"/>
            <p:cNvGrpSpPr/>
            <p:nvPr/>
          </p:nvGrpSpPr>
          <p:grpSpPr>
            <a:xfrm>
              <a:off x="3312" y="2160"/>
              <a:ext cx="528" cy="1216"/>
              <a:chOff x="3312" y="2160"/>
              <a:chExt cx="528" cy="1216"/>
            </a:xfrm>
          </p:grpSpPr>
          <p:sp>
            <p:nvSpPr>
              <p:cNvPr id="9234" name="Oval 11"/>
              <p:cNvSpPr/>
              <p:nvPr/>
            </p:nvSpPr>
            <p:spPr>
              <a:xfrm>
                <a:off x="3600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35" name="Oval 12"/>
              <p:cNvSpPr/>
              <p:nvPr/>
            </p:nvSpPr>
            <p:spPr>
              <a:xfrm>
                <a:off x="3600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36" name="Freeform 15"/>
              <p:cNvSpPr/>
              <p:nvPr/>
            </p:nvSpPr>
            <p:spPr>
              <a:xfrm>
                <a:off x="3456" y="2352"/>
                <a:ext cx="144" cy="816"/>
              </a:xfrm>
              <a:custGeom>
                <a:avLst/>
                <a:gdLst>
                  <a:gd name="txL" fmla="*/ 0 w 144"/>
                  <a:gd name="txT" fmla="*/ 0 h 816"/>
                  <a:gd name="txR" fmla="*/ 144 w 144"/>
                  <a:gd name="txB" fmla="*/ 816 h 816"/>
                </a:gdLst>
                <a:ahLst/>
                <a:cxnLst>
                  <a:cxn ang="0">
                    <a:pos x="144" y="0"/>
                  </a:cxn>
                  <a:cxn ang="0">
                    <a:pos x="0" y="384"/>
                  </a:cxn>
                  <a:cxn ang="0">
                    <a:pos x="144" y="816"/>
                  </a:cxn>
                </a:cxnLst>
                <a:rect l="txL" t="txT" r="txR" b="txB"/>
                <a:pathLst>
                  <a:path w="144" h="816">
                    <a:moveTo>
                      <a:pt x="144" y="0"/>
                    </a:moveTo>
                    <a:cubicBezTo>
                      <a:pt x="72" y="124"/>
                      <a:pt x="0" y="248"/>
                      <a:pt x="0" y="384"/>
                    </a:cubicBezTo>
                    <a:cubicBezTo>
                      <a:pt x="0" y="520"/>
                      <a:pt x="120" y="744"/>
                      <a:pt x="144" y="81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7" name="Freeform 16"/>
              <p:cNvSpPr/>
              <p:nvPr/>
            </p:nvSpPr>
            <p:spPr>
              <a:xfrm>
                <a:off x="3696" y="2400"/>
                <a:ext cx="144" cy="768"/>
              </a:xfrm>
              <a:custGeom>
                <a:avLst/>
                <a:gdLst>
                  <a:gd name="txL" fmla="*/ 0 w 144"/>
                  <a:gd name="txT" fmla="*/ 0 h 768"/>
                  <a:gd name="txR" fmla="*/ 144 w 144"/>
                  <a:gd name="txB" fmla="*/ 768 h 768"/>
                </a:gdLst>
                <a:ahLst/>
                <a:cxnLst>
                  <a:cxn ang="0">
                    <a:pos x="0" y="768"/>
                  </a:cxn>
                  <a:cxn ang="0">
                    <a:pos x="144" y="432"/>
                  </a:cxn>
                  <a:cxn ang="0">
                    <a:pos x="0" y="0"/>
                  </a:cxn>
                </a:cxnLst>
                <a:rect l="txL" t="txT" r="txR" b="txB"/>
                <a:pathLst>
                  <a:path w="144" h="768">
                    <a:moveTo>
                      <a:pt x="0" y="768"/>
                    </a:moveTo>
                    <a:cubicBezTo>
                      <a:pt x="72" y="664"/>
                      <a:pt x="144" y="560"/>
                      <a:pt x="144" y="432"/>
                    </a:cubicBezTo>
                    <a:cubicBezTo>
                      <a:pt x="144" y="304"/>
                      <a:pt x="72" y="15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8" name="Freeform 18"/>
              <p:cNvSpPr/>
              <p:nvPr/>
            </p:nvSpPr>
            <p:spPr>
              <a:xfrm>
                <a:off x="3504" y="3216"/>
                <a:ext cx="288" cy="160"/>
              </a:xfrm>
              <a:custGeom>
                <a:avLst/>
                <a:gdLst>
                  <a:gd name="txL" fmla="*/ 0 w 288"/>
                  <a:gd name="txT" fmla="*/ 0 h 160"/>
                  <a:gd name="txR" fmla="*/ 288 w 288"/>
                  <a:gd name="txB" fmla="*/ 160 h 160"/>
                </a:gdLst>
                <a:ahLst/>
                <a:cxnLst>
                  <a:cxn ang="0">
                    <a:pos x="96" y="0"/>
                  </a:cxn>
                  <a:cxn ang="0">
                    <a:pos x="0" y="48"/>
                  </a:cxn>
                  <a:cxn ang="0">
                    <a:pos x="96" y="144"/>
                  </a:cxn>
                  <a:cxn ang="0">
                    <a:pos x="192" y="144"/>
                  </a:cxn>
                  <a:cxn ang="0">
                    <a:pos x="288" y="48"/>
                  </a:cxn>
                  <a:cxn ang="0">
                    <a:pos x="192" y="0"/>
                  </a:cxn>
                </a:cxnLst>
                <a:rect l="txL" t="txT" r="txR" b="txB"/>
                <a:pathLst>
                  <a:path w="288" h="160">
                    <a:moveTo>
                      <a:pt x="96" y="0"/>
                    </a:moveTo>
                    <a:cubicBezTo>
                      <a:pt x="48" y="12"/>
                      <a:pt x="0" y="24"/>
                      <a:pt x="0" y="48"/>
                    </a:cubicBezTo>
                    <a:cubicBezTo>
                      <a:pt x="0" y="72"/>
                      <a:pt x="64" y="128"/>
                      <a:pt x="96" y="144"/>
                    </a:cubicBezTo>
                    <a:cubicBezTo>
                      <a:pt x="128" y="160"/>
                      <a:pt x="160" y="160"/>
                      <a:pt x="192" y="144"/>
                    </a:cubicBezTo>
                    <a:cubicBezTo>
                      <a:pt x="224" y="128"/>
                      <a:pt x="288" y="72"/>
                      <a:pt x="288" y="48"/>
                    </a:cubicBezTo>
                    <a:cubicBezTo>
                      <a:pt x="288" y="24"/>
                      <a:pt x="208" y="8"/>
                      <a:pt x="19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9" name="Freeform 19"/>
              <p:cNvSpPr/>
              <p:nvPr/>
            </p:nvSpPr>
            <p:spPr>
              <a:xfrm>
                <a:off x="3552" y="2192"/>
                <a:ext cx="192" cy="160"/>
              </a:xfrm>
              <a:custGeom>
                <a:avLst/>
                <a:gdLst>
                  <a:gd name="txL" fmla="*/ 0 w 192"/>
                  <a:gd name="txT" fmla="*/ 0 h 160"/>
                  <a:gd name="txR" fmla="*/ 192 w 192"/>
                  <a:gd name="txB" fmla="*/ 160 h 160"/>
                </a:gdLst>
                <a:ahLst/>
                <a:cxnLst>
                  <a:cxn ang="0">
                    <a:pos x="48" y="160"/>
                  </a:cxn>
                  <a:cxn ang="0">
                    <a:pos x="0" y="112"/>
                  </a:cxn>
                  <a:cxn ang="0">
                    <a:pos x="48" y="16"/>
                  </a:cxn>
                  <a:cxn ang="0">
                    <a:pos x="144" y="16"/>
                  </a:cxn>
                  <a:cxn ang="0">
                    <a:pos x="192" y="112"/>
                  </a:cxn>
                  <a:cxn ang="0">
                    <a:pos x="144" y="160"/>
                  </a:cxn>
                </a:cxnLst>
                <a:rect l="txL" t="txT" r="txR" b="txB"/>
                <a:pathLst>
                  <a:path w="192" h="160">
                    <a:moveTo>
                      <a:pt x="48" y="160"/>
                    </a:moveTo>
                    <a:cubicBezTo>
                      <a:pt x="24" y="148"/>
                      <a:pt x="0" y="136"/>
                      <a:pt x="0" y="112"/>
                    </a:cubicBezTo>
                    <a:cubicBezTo>
                      <a:pt x="0" y="88"/>
                      <a:pt x="24" y="32"/>
                      <a:pt x="48" y="16"/>
                    </a:cubicBezTo>
                    <a:cubicBezTo>
                      <a:pt x="72" y="0"/>
                      <a:pt x="120" y="0"/>
                      <a:pt x="144" y="16"/>
                    </a:cubicBezTo>
                    <a:cubicBezTo>
                      <a:pt x="168" y="32"/>
                      <a:pt x="192" y="88"/>
                      <a:pt x="192" y="112"/>
                    </a:cubicBezTo>
                    <a:cubicBezTo>
                      <a:pt x="192" y="136"/>
                      <a:pt x="168" y="148"/>
                      <a:pt x="144" y="16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40" name="Rectangle 20"/>
              <p:cNvSpPr/>
              <p:nvPr/>
            </p:nvSpPr>
            <p:spPr>
              <a:xfrm>
                <a:off x="3312" y="2160"/>
                <a:ext cx="33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9241" name="Rectangle 21"/>
              <p:cNvSpPr/>
              <p:nvPr/>
            </p:nvSpPr>
            <p:spPr>
              <a:xfrm>
                <a:off x="3360" y="2976"/>
                <a:ext cx="33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4</a:t>
                </a:r>
                <a:endParaRPr lang="en-US" altLang="zh-CN" sz="1800" dirty="0"/>
              </a:p>
            </p:txBody>
          </p:sp>
        </p:grpSp>
        <p:grpSp>
          <p:nvGrpSpPr>
            <p:cNvPr id="9225" name="Group 23"/>
            <p:cNvGrpSpPr/>
            <p:nvPr/>
          </p:nvGrpSpPr>
          <p:grpSpPr>
            <a:xfrm>
              <a:off x="3984" y="2160"/>
              <a:ext cx="528" cy="1216"/>
              <a:chOff x="3312" y="2160"/>
              <a:chExt cx="528" cy="1216"/>
            </a:xfrm>
          </p:grpSpPr>
          <p:sp>
            <p:nvSpPr>
              <p:cNvPr id="9226" name="Oval 24"/>
              <p:cNvSpPr/>
              <p:nvPr/>
            </p:nvSpPr>
            <p:spPr>
              <a:xfrm>
                <a:off x="3600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27" name="Oval 25"/>
              <p:cNvSpPr/>
              <p:nvPr/>
            </p:nvSpPr>
            <p:spPr>
              <a:xfrm>
                <a:off x="3600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28" name="Freeform 26"/>
              <p:cNvSpPr/>
              <p:nvPr/>
            </p:nvSpPr>
            <p:spPr>
              <a:xfrm>
                <a:off x="3456" y="2352"/>
                <a:ext cx="144" cy="816"/>
              </a:xfrm>
              <a:custGeom>
                <a:avLst/>
                <a:gdLst>
                  <a:gd name="txL" fmla="*/ 0 w 144"/>
                  <a:gd name="txT" fmla="*/ 0 h 816"/>
                  <a:gd name="txR" fmla="*/ 144 w 144"/>
                  <a:gd name="txB" fmla="*/ 816 h 816"/>
                </a:gdLst>
                <a:ahLst/>
                <a:cxnLst>
                  <a:cxn ang="0">
                    <a:pos x="144" y="0"/>
                  </a:cxn>
                  <a:cxn ang="0">
                    <a:pos x="0" y="384"/>
                  </a:cxn>
                  <a:cxn ang="0">
                    <a:pos x="144" y="816"/>
                  </a:cxn>
                </a:cxnLst>
                <a:rect l="txL" t="txT" r="txR" b="txB"/>
                <a:pathLst>
                  <a:path w="144" h="816">
                    <a:moveTo>
                      <a:pt x="144" y="0"/>
                    </a:moveTo>
                    <a:cubicBezTo>
                      <a:pt x="72" y="124"/>
                      <a:pt x="0" y="248"/>
                      <a:pt x="0" y="384"/>
                    </a:cubicBezTo>
                    <a:cubicBezTo>
                      <a:pt x="0" y="520"/>
                      <a:pt x="120" y="744"/>
                      <a:pt x="144" y="81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29" name="Freeform 27"/>
              <p:cNvSpPr/>
              <p:nvPr/>
            </p:nvSpPr>
            <p:spPr>
              <a:xfrm>
                <a:off x="3696" y="2400"/>
                <a:ext cx="144" cy="768"/>
              </a:xfrm>
              <a:custGeom>
                <a:avLst/>
                <a:gdLst>
                  <a:gd name="txL" fmla="*/ 0 w 144"/>
                  <a:gd name="txT" fmla="*/ 0 h 768"/>
                  <a:gd name="txR" fmla="*/ 144 w 144"/>
                  <a:gd name="txB" fmla="*/ 768 h 768"/>
                </a:gdLst>
                <a:ahLst/>
                <a:cxnLst>
                  <a:cxn ang="0">
                    <a:pos x="0" y="768"/>
                  </a:cxn>
                  <a:cxn ang="0">
                    <a:pos x="144" y="432"/>
                  </a:cxn>
                  <a:cxn ang="0">
                    <a:pos x="0" y="0"/>
                  </a:cxn>
                </a:cxnLst>
                <a:rect l="txL" t="txT" r="txR" b="txB"/>
                <a:pathLst>
                  <a:path w="144" h="768">
                    <a:moveTo>
                      <a:pt x="0" y="768"/>
                    </a:moveTo>
                    <a:cubicBezTo>
                      <a:pt x="72" y="664"/>
                      <a:pt x="144" y="560"/>
                      <a:pt x="144" y="432"/>
                    </a:cubicBezTo>
                    <a:cubicBezTo>
                      <a:pt x="144" y="304"/>
                      <a:pt x="72" y="15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0" name="Freeform 28"/>
              <p:cNvSpPr/>
              <p:nvPr/>
            </p:nvSpPr>
            <p:spPr>
              <a:xfrm>
                <a:off x="3504" y="3216"/>
                <a:ext cx="288" cy="160"/>
              </a:xfrm>
              <a:custGeom>
                <a:avLst/>
                <a:gdLst>
                  <a:gd name="txL" fmla="*/ 0 w 288"/>
                  <a:gd name="txT" fmla="*/ 0 h 160"/>
                  <a:gd name="txR" fmla="*/ 288 w 288"/>
                  <a:gd name="txB" fmla="*/ 160 h 160"/>
                </a:gdLst>
                <a:ahLst/>
                <a:cxnLst>
                  <a:cxn ang="0">
                    <a:pos x="96" y="0"/>
                  </a:cxn>
                  <a:cxn ang="0">
                    <a:pos x="0" y="48"/>
                  </a:cxn>
                  <a:cxn ang="0">
                    <a:pos x="96" y="144"/>
                  </a:cxn>
                  <a:cxn ang="0">
                    <a:pos x="192" y="144"/>
                  </a:cxn>
                  <a:cxn ang="0">
                    <a:pos x="288" y="48"/>
                  </a:cxn>
                  <a:cxn ang="0">
                    <a:pos x="192" y="0"/>
                  </a:cxn>
                </a:cxnLst>
                <a:rect l="txL" t="txT" r="txR" b="txB"/>
                <a:pathLst>
                  <a:path w="288" h="160">
                    <a:moveTo>
                      <a:pt x="96" y="0"/>
                    </a:moveTo>
                    <a:cubicBezTo>
                      <a:pt x="48" y="12"/>
                      <a:pt x="0" y="24"/>
                      <a:pt x="0" y="48"/>
                    </a:cubicBezTo>
                    <a:cubicBezTo>
                      <a:pt x="0" y="72"/>
                      <a:pt x="64" y="128"/>
                      <a:pt x="96" y="144"/>
                    </a:cubicBezTo>
                    <a:cubicBezTo>
                      <a:pt x="128" y="160"/>
                      <a:pt x="160" y="160"/>
                      <a:pt x="192" y="144"/>
                    </a:cubicBezTo>
                    <a:cubicBezTo>
                      <a:pt x="224" y="128"/>
                      <a:pt x="288" y="72"/>
                      <a:pt x="288" y="48"/>
                    </a:cubicBezTo>
                    <a:cubicBezTo>
                      <a:pt x="288" y="24"/>
                      <a:pt x="208" y="8"/>
                      <a:pt x="19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1" name="Freeform 29"/>
              <p:cNvSpPr/>
              <p:nvPr/>
            </p:nvSpPr>
            <p:spPr>
              <a:xfrm>
                <a:off x="3552" y="2192"/>
                <a:ext cx="192" cy="160"/>
              </a:xfrm>
              <a:custGeom>
                <a:avLst/>
                <a:gdLst>
                  <a:gd name="txL" fmla="*/ 0 w 192"/>
                  <a:gd name="txT" fmla="*/ 0 h 160"/>
                  <a:gd name="txR" fmla="*/ 192 w 192"/>
                  <a:gd name="txB" fmla="*/ 160 h 160"/>
                </a:gdLst>
                <a:ahLst/>
                <a:cxnLst>
                  <a:cxn ang="0">
                    <a:pos x="48" y="160"/>
                  </a:cxn>
                  <a:cxn ang="0">
                    <a:pos x="0" y="112"/>
                  </a:cxn>
                  <a:cxn ang="0">
                    <a:pos x="48" y="16"/>
                  </a:cxn>
                  <a:cxn ang="0">
                    <a:pos x="144" y="16"/>
                  </a:cxn>
                  <a:cxn ang="0">
                    <a:pos x="192" y="112"/>
                  </a:cxn>
                  <a:cxn ang="0">
                    <a:pos x="144" y="160"/>
                  </a:cxn>
                </a:cxnLst>
                <a:rect l="txL" t="txT" r="txR" b="txB"/>
                <a:pathLst>
                  <a:path w="192" h="160">
                    <a:moveTo>
                      <a:pt x="48" y="160"/>
                    </a:moveTo>
                    <a:cubicBezTo>
                      <a:pt x="24" y="148"/>
                      <a:pt x="0" y="136"/>
                      <a:pt x="0" y="112"/>
                    </a:cubicBezTo>
                    <a:cubicBezTo>
                      <a:pt x="0" y="88"/>
                      <a:pt x="24" y="32"/>
                      <a:pt x="48" y="16"/>
                    </a:cubicBezTo>
                    <a:cubicBezTo>
                      <a:pt x="72" y="0"/>
                      <a:pt x="120" y="0"/>
                      <a:pt x="144" y="16"/>
                    </a:cubicBezTo>
                    <a:cubicBezTo>
                      <a:pt x="168" y="32"/>
                      <a:pt x="192" y="88"/>
                      <a:pt x="192" y="112"/>
                    </a:cubicBezTo>
                    <a:cubicBezTo>
                      <a:pt x="192" y="136"/>
                      <a:pt x="168" y="148"/>
                      <a:pt x="144" y="16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2" name="Rectangle 30"/>
              <p:cNvSpPr/>
              <p:nvPr/>
            </p:nvSpPr>
            <p:spPr>
              <a:xfrm>
                <a:off x="3312" y="2160"/>
                <a:ext cx="33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2</a:t>
                </a:r>
                <a:endParaRPr lang="en-US" altLang="zh-CN" sz="1800" dirty="0"/>
              </a:p>
            </p:txBody>
          </p:sp>
          <p:sp>
            <p:nvSpPr>
              <p:cNvPr id="9233" name="Rectangle 31"/>
              <p:cNvSpPr/>
              <p:nvPr/>
            </p:nvSpPr>
            <p:spPr>
              <a:xfrm>
                <a:off x="3360" y="2976"/>
                <a:ext cx="33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3</a:t>
                </a:r>
                <a:endParaRPr lang="en-US" altLang="zh-CN" sz="1800" dirty="0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A7C240-B829-4E84-B1CF-CC93A1F39D2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6659" name="Rectangle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4737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2】 A={1,2,3,4,5,6,7,8}</a:t>
            </a:r>
            <a:r>
              <a:rPr lang="zh-CN" altLang="en-US" sz="2800" dirty="0"/>
              <a:t>上的二元关系</a:t>
            </a:r>
            <a:r>
              <a:rPr lang="en-US" altLang="zh-CN" sz="2800" dirty="0"/>
              <a:t>R</a:t>
            </a:r>
            <a:r>
              <a:rPr lang="zh-CN" altLang="en-US" sz="2800" dirty="0"/>
              <a:t>，      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              R={&lt;x,y&gt;|</a:t>
            </a:r>
            <a:r>
              <a:rPr lang="en-US" altLang="zh-CN" sz="2800" u="sng" dirty="0"/>
              <a:t>x,y∈A</a:t>
            </a:r>
            <a:r>
              <a:rPr lang="en-US" altLang="zh-CN" sz="2800" dirty="0"/>
              <a:t>∧</a:t>
            </a:r>
            <a:r>
              <a:rPr lang="en-US" altLang="zh-CN" sz="2800" u="sng" dirty="0"/>
              <a:t>x≡y(mod3</a:t>
            </a:r>
            <a:r>
              <a:rPr lang="en-US" altLang="zh-CN" sz="2800" dirty="0"/>
              <a:t>)}</a:t>
            </a:r>
            <a:endParaRPr lang="zh-CN" altLang="en-US" sz="2800" dirty="0">
              <a:solidFill>
                <a:srgbClr val="1E0264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dirty="0"/>
              <a:t>其中</a:t>
            </a:r>
            <a:r>
              <a:rPr lang="en-US" altLang="zh-CN" sz="2800" dirty="0"/>
              <a:t>x≡y(mod3)</a:t>
            </a:r>
            <a:r>
              <a:rPr lang="zh-CN" altLang="en-US" sz="2800" dirty="0"/>
              <a:t>叫做“</a:t>
            </a:r>
            <a:r>
              <a:rPr lang="en-US" altLang="zh-CN" sz="2800" b="1" dirty="0">
                <a:solidFill>
                  <a:srgbClr val="CC0066"/>
                </a:solidFill>
              </a:rPr>
              <a:t>x</a:t>
            </a:r>
            <a:r>
              <a:rPr lang="zh-CN" altLang="en-US" sz="2800" b="1" dirty="0">
                <a:solidFill>
                  <a:srgbClr val="CC0066"/>
                </a:solidFill>
              </a:rPr>
              <a:t>与</a:t>
            </a:r>
            <a:r>
              <a:rPr lang="en-US" altLang="zh-CN" sz="2800" b="1" dirty="0">
                <a:solidFill>
                  <a:srgbClr val="CC0066"/>
                </a:solidFill>
              </a:rPr>
              <a:t>y</a:t>
            </a:r>
            <a:r>
              <a:rPr lang="zh-CN" altLang="en-US" sz="2800" b="1" dirty="0">
                <a:solidFill>
                  <a:srgbClr val="CC0066"/>
                </a:solidFill>
              </a:rPr>
              <a:t>模</a:t>
            </a:r>
            <a:r>
              <a:rPr lang="en-US" altLang="zh-CN" sz="2800" b="1" dirty="0">
                <a:solidFill>
                  <a:srgbClr val="CC0066"/>
                </a:solidFill>
              </a:rPr>
              <a:t>3</a:t>
            </a:r>
            <a:r>
              <a:rPr lang="zh-CN" altLang="en-US" sz="2800" b="1" dirty="0">
                <a:solidFill>
                  <a:srgbClr val="CC0066"/>
                </a:solidFill>
              </a:rPr>
              <a:t>相等</a:t>
            </a:r>
            <a:r>
              <a:rPr lang="zh-CN" altLang="en-US" sz="2800" dirty="0"/>
              <a:t>”，验证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上的等价关系。</a:t>
            </a:r>
            <a:r>
              <a:rPr lang="en-US" altLang="zh-CN" sz="2800" b="1" dirty="0">
                <a:solidFill>
                  <a:srgbClr val="CC0066"/>
                </a:solidFill>
              </a:rPr>
              <a:t>x,y</a:t>
            </a:r>
            <a:r>
              <a:rPr lang="zh-CN" altLang="en-US" sz="2800" b="1" dirty="0">
                <a:solidFill>
                  <a:srgbClr val="CC0066"/>
                </a:solidFill>
              </a:rPr>
              <a:t>除以</a:t>
            </a:r>
            <a:r>
              <a:rPr lang="en-US" altLang="zh-CN" sz="2800" b="1" dirty="0">
                <a:solidFill>
                  <a:srgbClr val="CC0066"/>
                </a:solidFill>
              </a:rPr>
              <a:t>3</a:t>
            </a:r>
            <a:r>
              <a:rPr lang="zh-CN" altLang="en-US" sz="2800" b="1" dirty="0">
                <a:solidFill>
                  <a:srgbClr val="CC0066"/>
                </a:solidFill>
              </a:rPr>
              <a:t>后的余数相同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zh-CN" altLang="en-US" sz="2800" dirty="0"/>
          </a:p>
          <a:p>
            <a:pPr marL="0" indent="0" eaLnBrk="1" hangingPunct="1">
              <a:buNone/>
            </a:pPr>
            <a:endParaRPr lang="zh-CN" altLang="en-US" sz="2800" dirty="0"/>
          </a:p>
          <a:p>
            <a:pPr marL="0" indent="0"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x∈A,</a:t>
            </a:r>
            <a:r>
              <a:rPr lang="zh-CN" altLang="en-US" sz="2800" dirty="0"/>
              <a:t>有</a:t>
            </a:r>
            <a:r>
              <a:rPr lang="en-US" altLang="zh-CN" sz="2800" dirty="0"/>
              <a:t>&lt;x,x&gt;∈R,</a:t>
            </a:r>
            <a:r>
              <a:rPr lang="zh-CN" altLang="en-US" sz="2800" dirty="0"/>
              <a:t>即</a:t>
            </a:r>
            <a:r>
              <a:rPr lang="en-US" altLang="zh-CN" sz="2800" dirty="0"/>
              <a:t>R</a:t>
            </a:r>
            <a:r>
              <a:rPr lang="zh-CN" altLang="en-US" sz="2800" dirty="0"/>
              <a:t>自反；</a:t>
            </a:r>
            <a:endParaRPr lang="zh-CN" altLang="en-US" sz="2800" dirty="0"/>
          </a:p>
          <a:p>
            <a:pPr marL="0" indent="0"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x,y∈A,</a:t>
            </a:r>
            <a:r>
              <a:rPr lang="zh-CN" altLang="en-US" sz="2800" dirty="0"/>
              <a:t>若</a:t>
            </a:r>
            <a:r>
              <a:rPr lang="en-US" altLang="zh-CN" sz="2800" dirty="0"/>
              <a:t>&lt;x,y&gt;∈R,</a:t>
            </a:r>
            <a:r>
              <a:rPr lang="zh-CN" altLang="en-US" sz="2800" dirty="0"/>
              <a:t>必有</a:t>
            </a:r>
            <a:r>
              <a:rPr lang="en-US" altLang="zh-CN" sz="2800" dirty="0"/>
              <a:t>&lt;y,x&gt;∈R,</a:t>
            </a:r>
            <a:r>
              <a:rPr lang="zh-CN" altLang="en-US" sz="2800" dirty="0"/>
              <a:t>即</a:t>
            </a:r>
            <a:r>
              <a:rPr lang="en-US" altLang="zh-CN" sz="2800" dirty="0"/>
              <a:t>R</a:t>
            </a:r>
            <a:r>
              <a:rPr lang="zh-CN" altLang="en-US" sz="2800" dirty="0"/>
              <a:t>对称；</a:t>
            </a:r>
            <a:endParaRPr lang="zh-CN" altLang="en-US" sz="2800" dirty="0"/>
          </a:p>
          <a:p>
            <a:pPr marL="0" indent="0"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x,y,z∈A,</a:t>
            </a:r>
            <a:r>
              <a:rPr lang="zh-CN" altLang="en-US" sz="2800" dirty="0"/>
              <a:t>若</a:t>
            </a:r>
            <a:r>
              <a:rPr lang="en-US" altLang="zh-CN" sz="2800" dirty="0"/>
              <a:t>&lt;x,y&gt;∈R∧&lt;y,z&gt;∈R,</a:t>
            </a:r>
            <a:r>
              <a:rPr lang="zh-CN" altLang="en-US" sz="2800" dirty="0"/>
              <a:t>必有</a:t>
            </a:r>
            <a:r>
              <a:rPr lang="en-US" altLang="zh-CN" sz="2800" dirty="0"/>
              <a:t>&lt;x,z&gt;∈R,                 </a:t>
            </a:r>
            <a:r>
              <a:rPr lang="zh-CN" altLang="en-US" sz="2800" dirty="0"/>
              <a:t>即</a:t>
            </a:r>
            <a:r>
              <a:rPr lang="en-US" altLang="zh-CN" sz="2800" dirty="0"/>
              <a:t>R</a:t>
            </a:r>
            <a:r>
              <a:rPr lang="zh-CN" altLang="en-US" sz="2800" dirty="0"/>
              <a:t>传递。</a:t>
            </a:r>
            <a:endParaRPr lang="zh-CN" altLang="en-US" sz="2800" dirty="0"/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  <p:sp>
        <p:nvSpPr>
          <p:cNvPr id="326660" name="Rectangle 4"/>
          <p:cNvSpPr/>
          <p:nvPr/>
        </p:nvSpPr>
        <p:spPr>
          <a:xfrm>
            <a:off x="533400" y="2362200"/>
            <a:ext cx="7772400" cy="15240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R={ &lt;1,1&gt;,&lt;1,4&gt;,&lt;1,7&gt;,&lt;2,2&gt;,&lt;2,5&gt;,&lt;2,8&gt;,&lt;3,3&gt;,&lt;3,6&gt;,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&lt;4,1&gt;,&lt;4,4&gt;,&lt;4,7&gt;,&lt;5,2&gt;,&lt;5,5&gt;,&lt;5,8&gt;, &lt;6,3&gt;,&lt;6,6&gt;,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&lt;7,1&gt;, &lt;7,4&gt;, &lt;7,7&gt;, &lt;8,2&gt;, &lt;8,5&gt;,&lt;8,8&gt;}</a:t>
            </a:r>
            <a:endParaRPr lang="en-US" altLang="zh-CN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8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13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152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184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A7C240-B829-4E84-B1CF-CC93A1F39D2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6659" name="Rectangle 3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054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3】 </a:t>
            </a:r>
            <a:r>
              <a:rPr lang="zh-CN" altLang="en-US" sz="2800" dirty="0"/>
              <a:t>设</a:t>
            </a:r>
            <a:r>
              <a:rPr lang="en-US" altLang="zh-CN" sz="2800" dirty="0"/>
              <a:t>I</a:t>
            </a:r>
            <a:r>
              <a:rPr lang="zh-CN" altLang="en-US" sz="2800" dirty="0"/>
              <a:t>为整数集合，</a:t>
            </a:r>
            <a:r>
              <a:rPr lang="en-US" altLang="zh-CN" sz="2800" dirty="0"/>
              <a:t>R={&lt;x,y&gt;|x≡y(mod k)}</a:t>
            </a:r>
            <a:r>
              <a:rPr lang="zh-CN" altLang="en-US" sz="2800" dirty="0"/>
              <a:t>，证明</a:t>
            </a:r>
            <a:r>
              <a:rPr lang="en-US" altLang="zh-CN" sz="2800" dirty="0"/>
              <a:t>R</a:t>
            </a:r>
            <a:r>
              <a:rPr lang="zh-CN" altLang="en-US" sz="2800" dirty="0"/>
              <a:t>是等价关系。</a:t>
            </a:r>
            <a:endParaRPr lang="en-US" altLang="zh-CN" sz="28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/>
              <a:t>证明：设任意</a:t>
            </a:r>
            <a:r>
              <a:rPr lang="en-US" altLang="zh-CN" sz="2800" dirty="0"/>
              <a:t>x,y,z∈I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(1)</a:t>
            </a:r>
            <a:r>
              <a:rPr lang="zh-CN" altLang="en-US" sz="2700" dirty="0">
                <a:sym typeface="Symbol" panose="05050102010706020507" pitchFamily="18" charset="2"/>
              </a:rPr>
              <a:t>对于</a:t>
            </a:r>
            <a:r>
              <a:rPr lang="zh-CN" altLang="en-US" sz="2700" b="1" dirty="0">
                <a:solidFill>
                  <a:srgbClr val="CC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700" b="1" dirty="0">
                <a:solidFill>
                  <a:srgbClr val="CC0066"/>
                </a:solidFill>
              </a:rPr>
              <a:t>x∈I</a:t>
            </a:r>
            <a:r>
              <a:rPr lang="zh-CN" altLang="en-US" sz="2700" dirty="0"/>
              <a:t>，因为</a:t>
            </a:r>
            <a:r>
              <a:rPr lang="en-US" altLang="zh-CN" sz="2700" dirty="0"/>
              <a:t>x-x=0*k</a:t>
            </a:r>
            <a:r>
              <a:rPr lang="zh-CN" altLang="en-US" sz="2700" dirty="0"/>
              <a:t>，所以</a:t>
            </a:r>
            <a:r>
              <a:rPr lang="en-US" altLang="zh-CN" sz="2700" b="1" dirty="0">
                <a:solidFill>
                  <a:srgbClr val="CC0066"/>
                </a:solidFill>
              </a:rPr>
              <a:t>&lt;x,x&gt;∈R</a:t>
            </a:r>
            <a:r>
              <a:rPr lang="zh-CN" altLang="en-US" sz="2700" dirty="0"/>
              <a:t>，</a:t>
            </a:r>
            <a:r>
              <a:rPr lang="en-US" altLang="zh-CN" sz="2700" dirty="0"/>
              <a:t>R</a:t>
            </a:r>
            <a:r>
              <a:rPr lang="zh-CN" altLang="en-US" sz="2700" b="1" dirty="0">
                <a:solidFill>
                  <a:srgbClr val="CC0066"/>
                </a:solidFill>
              </a:rPr>
              <a:t>自反</a:t>
            </a:r>
            <a:r>
              <a:rPr lang="zh-CN" altLang="en-US" sz="2700" dirty="0"/>
              <a:t>；</a:t>
            </a:r>
            <a:endParaRPr lang="zh-CN" altLang="en-US" sz="27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ym typeface="Symbol" panose="05050102010706020507" pitchFamily="18" charset="2"/>
              </a:rPr>
              <a:t>对于</a:t>
            </a:r>
            <a:r>
              <a:rPr lang="zh-CN" altLang="en-US" sz="2800" b="1" dirty="0">
                <a:solidFill>
                  <a:srgbClr val="CC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CC0066"/>
                </a:solidFill>
              </a:rPr>
              <a:t>&lt;x,y&gt;∈R</a:t>
            </a:r>
            <a:r>
              <a:rPr lang="zh-CN" altLang="en-US" sz="2800" dirty="0"/>
              <a:t>，则有</a:t>
            </a:r>
            <a:r>
              <a:rPr lang="en-US" altLang="zh-CN" sz="2800" dirty="0"/>
              <a:t>x-y=t*k</a:t>
            </a:r>
            <a:r>
              <a:rPr lang="zh-CN" altLang="en-US" sz="2800" dirty="0"/>
              <a:t>，</a:t>
            </a:r>
            <a:r>
              <a:rPr lang="en-US" altLang="zh-CN" sz="2800" dirty="0"/>
              <a:t>y-x=(-t)*k(t∈I)</a:t>
            </a:r>
            <a:r>
              <a:rPr lang="zh-CN" altLang="en-US" sz="2800" dirty="0"/>
              <a:t>，即</a:t>
            </a:r>
            <a:r>
              <a:rPr lang="en-US" altLang="zh-CN" sz="2800" dirty="0"/>
              <a:t>y≡x(mod k)</a:t>
            </a:r>
            <a:r>
              <a:rPr lang="zh-CN" altLang="en-US" sz="2800" dirty="0"/>
              <a:t>，即</a:t>
            </a:r>
            <a:r>
              <a:rPr lang="en-US" altLang="zh-CN" sz="2800" b="1" dirty="0">
                <a:solidFill>
                  <a:srgbClr val="CC0066"/>
                </a:solidFill>
              </a:rPr>
              <a:t>&lt;y,x&gt;∈R</a:t>
            </a:r>
            <a:r>
              <a:rPr lang="zh-CN" altLang="en-US" sz="2800" dirty="0"/>
              <a:t>，</a:t>
            </a:r>
            <a:r>
              <a:rPr lang="en-US" altLang="zh-CN" sz="2800" dirty="0"/>
              <a:t>R</a:t>
            </a:r>
            <a:r>
              <a:rPr lang="zh-CN" altLang="en-US" sz="2800" b="1" dirty="0">
                <a:solidFill>
                  <a:srgbClr val="CC0066"/>
                </a:solidFill>
              </a:rPr>
              <a:t>对称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(3)</a:t>
            </a:r>
            <a:r>
              <a:rPr lang="zh-CN" altLang="en-US" sz="2800" dirty="0">
                <a:sym typeface="Symbol" panose="05050102010706020507" pitchFamily="18" charset="2"/>
              </a:rPr>
              <a:t>对于</a:t>
            </a:r>
            <a:r>
              <a:rPr lang="zh-CN" altLang="en-US" sz="2800" b="1" dirty="0">
                <a:solidFill>
                  <a:srgbClr val="CC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CC0066"/>
                </a:solidFill>
              </a:rPr>
              <a:t>&lt;x,y&gt;,&lt;y,z&gt;∈R</a:t>
            </a:r>
            <a:r>
              <a:rPr lang="zh-CN" altLang="en-US" sz="2800" dirty="0"/>
              <a:t>，则有</a:t>
            </a:r>
            <a:r>
              <a:rPr lang="en-US" altLang="zh-CN" sz="2800" dirty="0"/>
              <a:t>x-y=t*k</a:t>
            </a:r>
            <a:r>
              <a:rPr lang="zh-CN" altLang="en-US" sz="2800" dirty="0"/>
              <a:t>，</a:t>
            </a:r>
            <a:r>
              <a:rPr lang="en-US" altLang="zh-CN" sz="2800" dirty="0"/>
              <a:t>y-z=s*k</a:t>
            </a:r>
            <a:r>
              <a:rPr lang="zh-CN" altLang="en-US" sz="2800" dirty="0"/>
              <a:t>（</a:t>
            </a:r>
            <a:r>
              <a:rPr lang="en-US" altLang="zh-CN" sz="2800" dirty="0"/>
              <a:t>t,s∈I</a:t>
            </a:r>
            <a:r>
              <a:rPr lang="zh-CN" altLang="en-US" sz="2800" dirty="0"/>
              <a:t>），则</a:t>
            </a:r>
            <a:r>
              <a:rPr lang="en-US" altLang="zh-CN" sz="2800" dirty="0"/>
              <a:t>x-z=(t+s)*k</a:t>
            </a:r>
            <a:r>
              <a:rPr lang="zh-CN" altLang="en-US" sz="2800" dirty="0"/>
              <a:t>，即</a:t>
            </a:r>
            <a:r>
              <a:rPr lang="en-US" altLang="zh-CN" sz="2800" b="1" dirty="0">
                <a:solidFill>
                  <a:srgbClr val="CC0066"/>
                </a:solidFill>
              </a:rPr>
              <a:t>&lt;x,z&gt;∈R</a:t>
            </a:r>
            <a:r>
              <a:rPr lang="zh-CN" altLang="en-US" sz="2800" dirty="0"/>
              <a:t>，</a:t>
            </a:r>
            <a:r>
              <a:rPr lang="en-US" altLang="zh-CN" sz="2800" dirty="0"/>
              <a:t>R</a:t>
            </a:r>
            <a:r>
              <a:rPr lang="zh-CN" altLang="en-US" sz="2800" b="1" dirty="0">
                <a:solidFill>
                  <a:srgbClr val="CC0066"/>
                </a:solidFill>
              </a:rPr>
              <a:t>传递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/>
              <a:t>由</a:t>
            </a:r>
            <a:r>
              <a:rPr lang="en-US" altLang="zh-CN" sz="2800" dirty="0"/>
              <a:t>(1)(2)(3)</a:t>
            </a:r>
            <a:r>
              <a:rPr lang="zh-CN" altLang="en-US" sz="2800" dirty="0"/>
              <a:t>可知，</a:t>
            </a:r>
            <a:r>
              <a:rPr lang="en-US" altLang="zh-CN" sz="2800" dirty="0"/>
              <a:t>R</a:t>
            </a:r>
            <a:r>
              <a:rPr lang="zh-CN" altLang="en-US" sz="2800" dirty="0"/>
              <a:t>是等价关系。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6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charRg st="6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9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charRg st="95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16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charRg st="161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233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6659">
                                            <p:txEl>
                                              <p:charRg st="233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C6BEDD-F13C-4332-A577-D4CCC4BA49D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等价类</a:t>
            </a:r>
            <a:endParaRPr lang="zh-CN" altLang="en-US" dirty="0"/>
          </a:p>
        </p:txBody>
      </p:sp>
      <p:sp>
        <p:nvSpPr>
          <p:cNvPr id="125958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831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4000"/>
              </a:lnSpc>
            </a:pPr>
            <a:r>
              <a:rPr lang="zh-CN" altLang="en-US" sz="2800" dirty="0"/>
              <a:t>已有定义：设</a:t>
            </a:r>
            <a:r>
              <a:rPr lang="en-US" altLang="zh-CN" sz="2800" dirty="0"/>
              <a:t>R</a:t>
            </a:r>
            <a:r>
              <a:rPr lang="zh-CN" altLang="en-US" sz="2800" dirty="0"/>
              <a:t>是一个等价关系，若</a:t>
            </a:r>
            <a:r>
              <a:rPr lang="en-US" altLang="zh-CN" sz="2800" dirty="0"/>
              <a:t>&lt;x,y&gt; ∈R</a:t>
            </a:r>
            <a:r>
              <a:rPr lang="zh-CN" altLang="en-US" sz="2800" dirty="0"/>
              <a:t>，称</a:t>
            </a:r>
            <a:r>
              <a:rPr lang="en-US" altLang="zh-CN" sz="2800" b="1" dirty="0">
                <a:solidFill>
                  <a:srgbClr val="CC0066"/>
                </a:solidFill>
              </a:rPr>
              <a:t>x</a:t>
            </a:r>
            <a:r>
              <a:rPr lang="zh-CN" altLang="en-US" sz="2800" b="1" dirty="0">
                <a:solidFill>
                  <a:srgbClr val="CC0066"/>
                </a:solidFill>
              </a:rPr>
              <a:t>等价于</a:t>
            </a:r>
            <a:r>
              <a:rPr lang="en-US" altLang="zh-CN" sz="2800" b="1" dirty="0">
                <a:solidFill>
                  <a:srgbClr val="CC0066"/>
                </a:solidFill>
              </a:rPr>
              <a:t>y</a:t>
            </a:r>
            <a:r>
              <a:rPr lang="zh-CN" altLang="en-US" sz="2800" dirty="0"/>
              <a:t>，记作</a:t>
            </a:r>
            <a:r>
              <a:rPr lang="en-US" altLang="zh-CN" sz="2800" dirty="0"/>
              <a:t>x~y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</a:pPr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zh-CN" altLang="en-US" sz="2800" dirty="0"/>
              <a:t>为集合</a:t>
            </a:r>
            <a:r>
              <a:rPr lang="en-US" altLang="zh-CN" sz="2800" dirty="0"/>
              <a:t>A</a:t>
            </a:r>
            <a:r>
              <a:rPr lang="zh-CN" altLang="en-US" sz="2800" dirty="0"/>
              <a:t>上的等价关系，对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zh-CN" altLang="en-US" sz="2800" dirty="0"/>
              <a:t>，令</a:t>
            </a:r>
            <a:r>
              <a:rPr lang="en-US" altLang="zh-CN" sz="2800" b="1" dirty="0">
                <a:solidFill>
                  <a:srgbClr val="CC0066"/>
                </a:solidFill>
              </a:rPr>
              <a:t>A</a:t>
            </a:r>
            <a:r>
              <a:rPr lang="zh-CN" altLang="en-US" sz="2800" b="1" dirty="0">
                <a:solidFill>
                  <a:srgbClr val="CC0066"/>
                </a:solidFill>
              </a:rPr>
              <a:t>中所有与</a:t>
            </a:r>
            <a:r>
              <a:rPr lang="en-US" altLang="zh-CN" sz="2800" b="1" dirty="0">
                <a:solidFill>
                  <a:srgbClr val="CC0066"/>
                </a:solidFill>
              </a:rPr>
              <a:t>a</a:t>
            </a:r>
            <a:r>
              <a:rPr lang="zh-CN" altLang="en-US" sz="2800" b="1" dirty="0">
                <a:solidFill>
                  <a:srgbClr val="CC0066"/>
                </a:solidFill>
              </a:rPr>
              <a:t>等价的元素</a:t>
            </a:r>
            <a:r>
              <a:rPr lang="zh-CN" altLang="en-US" sz="2800" dirty="0"/>
              <a:t>所构成的集合记为</a:t>
            </a:r>
            <a:r>
              <a:rPr lang="en-US" altLang="zh-CN" sz="2800" dirty="0"/>
              <a:t>[a]</a:t>
            </a:r>
            <a:r>
              <a:rPr lang="en-US" altLang="zh-CN" sz="2800" baseline="-25000" dirty="0"/>
              <a:t>R</a:t>
            </a:r>
            <a:r>
              <a:rPr lang="zh-CN" altLang="en-US" sz="2800" dirty="0"/>
              <a:t>，形式化为：</a:t>
            </a:r>
            <a:endParaRPr lang="zh-CN" altLang="en-US" sz="28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                   </a:t>
            </a:r>
            <a:r>
              <a:rPr lang="en-US" altLang="zh-CN" sz="2800" b="1" dirty="0">
                <a:solidFill>
                  <a:srgbClr val="002060"/>
                </a:solidFill>
              </a:rPr>
              <a:t>[</a:t>
            </a:r>
            <a:r>
              <a:rPr lang="en-US" altLang="zh-CN" sz="2800" b="1" i="1" dirty="0">
                <a:solidFill>
                  <a:srgbClr val="002060"/>
                </a:solidFill>
              </a:rPr>
              <a:t>a</a:t>
            </a:r>
            <a:r>
              <a:rPr lang="en-US" altLang="zh-CN" sz="2800" b="1" dirty="0">
                <a:solidFill>
                  <a:srgbClr val="002060"/>
                </a:solidFill>
              </a:rPr>
              <a:t>]</a:t>
            </a:r>
            <a:r>
              <a:rPr lang="en-US" altLang="zh-CN" sz="2800" b="1" i="1" baseline="-25000" dirty="0">
                <a:solidFill>
                  <a:srgbClr val="002060"/>
                </a:solidFill>
              </a:rPr>
              <a:t>R </a:t>
            </a:r>
            <a:r>
              <a:rPr lang="en-US" altLang="zh-CN" sz="2800" b="1" dirty="0">
                <a:solidFill>
                  <a:srgbClr val="1E0264"/>
                </a:solidFill>
              </a:rPr>
              <a:t>=</a:t>
            </a:r>
            <a:r>
              <a:rPr lang="zh-CN" altLang="en-US" sz="2800" b="1" dirty="0">
                <a:solidFill>
                  <a:srgbClr val="1E0264"/>
                </a:solidFill>
              </a:rPr>
              <a:t>｛</a:t>
            </a:r>
            <a:r>
              <a:rPr lang="en-US" altLang="zh-CN" sz="2800" b="1" i="1" dirty="0">
                <a:solidFill>
                  <a:srgbClr val="1E0264"/>
                </a:solidFill>
              </a:rPr>
              <a:t>x</a:t>
            </a:r>
            <a:r>
              <a:rPr lang="en-US" altLang="zh-CN" sz="2800" b="1" dirty="0">
                <a:solidFill>
                  <a:srgbClr val="1E0264"/>
                </a:solidFill>
              </a:rPr>
              <a:t>|</a:t>
            </a:r>
            <a:r>
              <a:rPr lang="en-US" altLang="zh-CN" sz="2800" b="1" i="1" dirty="0">
                <a:solidFill>
                  <a:srgbClr val="1E0264"/>
                </a:solidFill>
              </a:rPr>
              <a:t>x</a:t>
            </a:r>
            <a:r>
              <a:rPr lang="en-US" altLang="zh-CN" sz="2800" b="1" dirty="0">
                <a:solidFill>
                  <a:srgbClr val="1E0264"/>
                </a:solidFill>
              </a:rPr>
              <a:t>∈</a:t>
            </a:r>
            <a:r>
              <a:rPr lang="en-US" altLang="zh-CN" sz="2800" b="1" i="1" dirty="0">
                <a:solidFill>
                  <a:srgbClr val="1E0264"/>
                </a:solidFill>
              </a:rPr>
              <a:t>A</a:t>
            </a:r>
            <a:r>
              <a:rPr lang="en-US" altLang="zh-CN" sz="2800" b="1" dirty="0">
                <a:solidFill>
                  <a:srgbClr val="1E0264"/>
                </a:solidFill>
              </a:rPr>
              <a:t>∧</a:t>
            </a:r>
            <a:r>
              <a:rPr lang="en-US" altLang="zh-CN" sz="2800" b="1" i="1" dirty="0">
                <a:solidFill>
                  <a:srgbClr val="1E0264"/>
                </a:solidFill>
              </a:rPr>
              <a:t>aRx</a:t>
            </a:r>
            <a:r>
              <a:rPr lang="zh-CN" altLang="en-US" sz="2800" b="1" dirty="0">
                <a:solidFill>
                  <a:srgbClr val="1E0264"/>
                </a:solidFill>
              </a:rPr>
              <a:t>｝</a:t>
            </a:r>
            <a:endParaRPr lang="zh-CN" altLang="en-US" sz="28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    称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dirty="0"/>
              <a:t>]</a:t>
            </a:r>
            <a:r>
              <a:rPr lang="en-US" altLang="zh-CN" sz="2800" i="1" baseline="-25000" dirty="0"/>
              <a:t>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的关于</a:t>
            </a:r>
            <a:r>
              <a:rPr lang="en-US" altLang="zh-CN" sz="2800" i="1" dirty="0"/>
              <a:t>R</a:t>
            </a:r>
            <a:r>
              <a:rPr lang="zh-CN" altLang="en-US" sz="2800" dirty="0"/>
              <a:t>所生成的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等价类</a:t>
            </a:r>
            <a:r>
              <a:rPr lang="en-US" altLang="zh-CN" sz="2800" dirty="0"/>
              <a:t>(</a:t>
            </a:r>
            <a:r>
              <a:rPr lang="en-US" altLang="zh-CN" sz="2800" i="1" dirty="0"/>
              <a:t>equivalent class</a:t>
            </a:r>
            <a:r>
              <a:rPr lang="en-US" altLang="zh-CN" sz="2800" dirty="0"/>
              <a:t>)</a:t>
            </a:r>
            <a:r>
              <a:rPr lang="zh-CN" altLang="en-US" sz="2800" dirty="0"/>
              <a:t>，简称</a:t>
            </a:r>
            <a:r>
              <a:rPr lang="en-US" altLang="zh-CN" sz="2800" b="1" dirty="0">
                <a:solidFill>
                  <a:srgbClr val="CC0066"/>
                </a:solidFill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的等价类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zh-CN" altLang="en-US" sz="2800" dirty="0"/>
              <a:t>称为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dirty="0"/>
              <a:t>]</a:t>
            </a:r>
            <a:r>
              <a:rPr lang="en-US" altLang="zh-CN" sz="2800" i="1" baseline="-25000" dirty="0"/>
              <a:t>R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代表元素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3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8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12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071674-A79C-48B0-9075-8FB7C30556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4】R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上的等价关系，请写出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所有等价类。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R={&lt;1,1&gt;,&lt;1,4&gt;,&lt;1,7&gt;,&lt;2,2&gt;,&lt;2,5&gt;,&lt;2,8&gt;,&lt;3,3&gt;,&lt;3,6&gt;, &lt;4,1&gt;,&lt;4,4&gt;,&lt;4,7&gt;,&lt;5,2&gt;,&lt;5,5&gt;,&lt;5,8&gt;,&lt;6,3&gt;,&lt;6,6&gt;,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&lt;7,1&gt;,&lt;7,4&gt;,&lt;7,7&gt;,&lt;8,2&gt;,&lt;8,5&gt;,&lt;8,8&gt;}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0" i="1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sng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{1,4,7}, 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{2,5,8},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{3,6},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</a:t>
            </a:r>
            <a:r>
              <a:rPr kumimoji="0" lang="en-US" altLang="zh-CN" sz="2600" b="0" i="1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sng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{1,4,7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[</a:t>
            </a:r>
            <a:r>
              <a:rPr kumimoji="0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{2,5,8},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{3,6},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600" b="0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</a:t>
            </a:r>
            <a:r>
              <a:rPr kumimoji="0" lang="en-US" altLang="zh-CN" sz="2600" b="0" i="1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sng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{1,4,7},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{2,5,8}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={1,4,7},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={2,5,8},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={3,6}       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通过这个题目，你能发现什么？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1828800"/>
            <a:ext cx="2133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即</a:t>
            </a:r>
            <a:r>
              <a:rPr lang="en-US" altLang="zh-CN" sz="2400" b="1" dirty="0">
                <a:solidFill>
                  <a:srgbClr val="C00000"/>
                </a:solidFill>
              </a:rPr>
              <a:t>x≡y(mod 3)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4648200" y="3810000"/>
            <a:ext cx="3733800" cy="1524000"/>
          </a:xfrm>
          <a:prstGeom prst="cloudCallout">
            <a:avLst>
              <a:gd name="adj1" fmla="val -34913"/>
              <a:gd name="adj2" fmla="val 789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汉仪篆书繁" pitchFamily="2" charset="-122"/>
                <a:ea typeface="汉仪篆书繁" pitchFamily="2" charset="-122"/>
                <a:cs typeface="+mn-cs"/>
              </a:rPr>
              <a:t>这是巧合吗？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汉仪篆书繁" pitchFamily="2" charset="-122"/>
              <a:ea typeface="汉仪篆书繁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16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21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267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305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333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363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393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xfrm>
            <a:off x="457200" y="546100"/>
            <a:ext cx="8382000" cy="5168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推广：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定理：集合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上的等价关系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，决定了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的一个划分。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即：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一个等价关系可以确定一个划分”。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证明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定理：集合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的一个划分可确定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元素间的一个等价关系。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即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“一个划分可以确定一个等价关系”。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sldjump"/>
              </a:rPr>
              <a:t>构造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上述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定理证明，请自学并掌握。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两个定理说明了同一个道理：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等价关系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划分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一一对应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F12A1E-2E74-428B-9938-D06FDB60CB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462" name="TextBox 1"/>
          <p:cNvSpPr txBox="1"/>
          <p:nvPr/>
        </p:nvSpPr>
        <p:spPr>
          <a:xfrm>
            <a:off x="6781800" y="4343400"/>
            <a:ext cx="1143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3" action="ppaction://hlinksldjump"/>
              </a:rPr>
              <a:t>To</a:t>
            </a:r>
            <a:r>
              <a:rPr lang="zh-CN" altLang="en-US" sz="1800" dirty="0">
                <a:hlinkClick r:id="rId3" action="ppaction://hlinksldjump"/>
              </a:rPr>
              <a:t>例</a:t>
            </a:r>
            <a:r>
              <a:rPr lang="en-US" altLang="zh-CN" sz="1800" dirty="0">
                <a:hlinkClick r:id="rId3" action="ppaction://hlinksldjump"/>
              </a:rPr>
              <a:t>6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2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charRg st="2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5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0">
                                            <p:txEl>
                                              <p:charRg st="55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170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170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12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170">
                                            <p:txEl>
                                              <p:charRg st="12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145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170">
                                            <p:txEl>
                                              <p:charRg st="145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4472</Words>
  <Application>WPS 演示</Application>
  <PresentationFormat>全屏显示(4:3)</PresentationFormat>
  <Paragraphs>307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Garamond</vt:lpstr>
      <vt:lpstr>Times New Roman</vt:lpstr>
      <vt:lpstr>楷体_GB2312</vt:lpstr>
      <vt:lpstr>新宋体</vt:lpstr>
      <vt:lpstr>Symbol</vt:lpstr>
      <vt:lpstr>汉仪篆书繁</vt:lpstr>
      <vt:lpstr>华文琥珀</vt:lpstr>
      <vt:lpstr>微软雅黑</vt:lpstr>
      <vt:lpstr>Arial Unicode MS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Kukukukiki</cp:lastModifiedBy>
  <cp:revision>911</cp:revision>
  <dcterms:created xsi:type="dcterms:W3CDTF">2019-04-24T05:03:03Z</dcterms:created>
  <dcterms:modified xsi:type="dcterms:W3CDTF">2019-04-24T14:57:47Z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2052-11.1.0.8597</vt:lpwstr>
  </property>
</Properties>
</file>