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6" r:id="rId3"/>
    <p:sldId id="422" r:id="rId4"/>
    <p:sldId id="385" r:id="rId5"/>
    <p:sldId id="436" r:id="rId7"/>
    <p:sldId id="381" r:id="rId8"/>
    <p:sldId id="389" r:id="rId9"/>
    <p:sldId id="394" r:id="rId10"/>
    <p:sldId id="393" r:id="rId11"/>
    <p:sldId id="471" r:id="rId12"/>
    <p:sldId id="476" r:id="rId13"/>
    <p:sldId id="395" r:id="rId14"/>
    <p:sldId id="398" r:id="rId15"/>
    <p:sldId id="396" r:id="rId16"/>
    <p:sldId id="390" r:id="rId17"/>
    <p:sldId id="488" r:id="rId18"/>
    <p:sldId id="399" r:id="rId19"/>
    <p:sldId id="479" r:id="rId20"/>
    <p:sldId id="400" r:id="rId21"/>
    <p:sldId id="401" r:id="rId22"/>
    <p:sldId id="477" r:id="rId23"/>
    <p:sldId id="406" r:id="rId24"/>
    <p:sldId id="402" r:id="rId25"/>
    <p:sldId id="480" r:id="rId26"/>
    <p:sldId id="407" r:id="rId27"/>
    <p:sldId id="411" r:id="rId28"/>
    <p:sldId id="412" r:id="rId29"/>
    <p:sldId id="413" r:id="rId30"/>
    <p:sldId id="473" r:id="rId31"/>
    <p:sldId id="408" r:id="rId32"/>
    <p:sldId id="409" r:id="rId33"/>
    <p:sldId id="453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CC0066"/>
    <a:srgbClr val="CCFF33"/>
    <a:srgbClr val="99CCFF"/>
    <a:srgbClr val="FFFF99"/>
    <a:srgbClr val="1E0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064"/>
    <p:restoredTop sz="78378"/>
  </p:normalViewPr>
  <p:slideViewPr>
    <p:cSldViewPr showGuides="1">
      <p:cViewPr varScale="1">
        <p:scale>
          <a:sx n="58" d="100"/>
          <a:sy n="58" d="100"/>
        </p:scale>
        <p:origin x="20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12216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0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2B17B-2FE6-467D-8A0C-FAED1B04742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algn="just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83A48-0270-4181-98DE-89BA51C2C6A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D5AFB-78F6-45F5-9936-A1512C6E39D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BA04-3276-4717-B3A7-54928BB274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855F7-F287-4B59-BA01-0F1F82F64C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AC9B5-EF5D-46A8-BF80-9C3239A7AA1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 txBox="1">
            <a:spLocks noGrp="1" noChangeArrowheads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</a:fld>
            <a:endParaRPr lang="en-US" altLang="zh-CN" sz="1200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101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r>
              <a:rPr lang="zh-CN" altLang="en-US" sz="5900" dirty="0">
                <a:latin typeface="+mj-lt"/>
                <a:ea typeface="+mj-ea"/>
                <a:cs typeface="+mj-cs"/>
              </a:rPr>
              <a:t>第三章 集合与关系</a:t>
            </a:r>
            <a:endParaRPr lang="zh-CN" altLang="en-US" sz="5900" dirty="0">
              <a:latin typeface="+mj-lt"/>
              <a:ea typeface="+mj-ea"/>
              <a:cs typeface="+mj-cs"/>
            </a:endParaRPr>
          </a:p>
        </p:txBody>
      </p:sp>
      <p:sp>
        <p:nvSpPr>
          <p:cNvPr id="4102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058D6-9A98-4C71-A9FE-A6501850699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50927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  <a:r>
              <a:rPr lang="zh-CN" altLang="en-US" dirty="0"/>
              <a:t>画出偏序集</a:t>
            </a:r>
            <a:r>
              <a:rPr lang="en-US" altLang="zh-CN" dirty="0"/>
              <a:t>&lt;{1,2,3,4,5,6,7,8,9},</a:t>
            </a:r>
            <a:r>
              <a:rPr lang="zh-CN" altLang="en-US" dirty="0"/>
              <a:t>整除</a:t>
            </a:r>
            <a:r>
              <a:rPr lang="en-US" altLang="zh-CN" dirty="0"/>
              <a:t>&gt;</a:t>
            </a:r>
            <a:r>
              <a:rPr lang="zh-CN" altLang="en-US" dirty="0"/>
              <a:t>的哈斯图。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sz="2800" dirty="0"/>
              <a:t> 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19400" y="2133600"/>
            <a:ext cx="2743200" cy="3276600"/>
            <a:chOff x="2595" y="9630"/>
            <a:chExt cx="2520" cy="2875"/>
          </a:xfrm>
        </p:grpSpPr>
        <p:sp>
          <p:nvSpPr>
            <p:cNvPr id="17415" name="Oval 5"/>
            <p:cNvSpPr/>
            <p:nvPr/>
          </p:nvSpPr>
          <p:spPr>
            <a:xfrm>
              <a:off x="3855" y="1197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16" name="Oval 6"/>
            <p:cNvSpPr/>
            <p:nvPr/>
          </p:nvSpPr>
          <p:spPr>
            <a:xfrm>
              <a:off x="295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17" name="Oval 7"/>
            <p:cNvSpPr/>
            <p:nvPr/>
          </p:nvSpPr>
          <p:spPr>
            <a:xfrm>
              <a:off x="367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18" name="Oval 8"/>
            <p:cNvSpPr/>
            <p:nvPr/>
          </p:nvSpPr>
          <p:spPr>
            <a:xfrm>
              <a:off x="421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19" name="Oval 9"/>
            <p:cNvSpPr/>
            <p:nvPr/>
          </p:nvSpPr>
          <p:spPr>
            <a:xfrm>
              <a:off x="475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20" name="Oval 10"/>
            <p:cNvSpPr/>
            <p:nvPr/>
          </p:nvSpPr>
          <p:spPr>
            <a:xfrm>
              <a:off x="2955" y="10566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21" name="Oval 11"/>
            <p:cNvSpPr/>
            <p:nvPr/>
          </p:nvSpPr>
          <p:spPr>
            <a:xfrm>
              <a:off x="2955" y="9786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22" name="Oval 12"/>
            <p:cNvSpPr/>
            <p:nvPr/>
          </p:nvSpPr>
          <p:spPr>
            <a:xfrm>
              <a:off x="3675" y="10098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23" name="Oval 13"/>
            <p:cNvSpPr/>
            <p:nvPr/>
          </p:nvSpPr>
          <p:spPr>
            <a:xfrm>
              <a:off x="4395" y="10098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24" name="Line 14"/>
            <p:cNvSpPr/>
            <p:nvPr/>
          </p:nvSpPr>
          <p:spPr>
            <a:xfrm flipH="1" flipV="1">
              <a:off x="3135" y="11502"/>
              <a:ext cx="72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Line 15"/>
            <p:cNvSpPr/>
            <p:nvPr/>
          </p:nvSpPr>
          <p:spPr>
            <a:xfrm flipH="1" flipV="1">
              <a:off x="3796" y="11490"/>
              <a:ext cx="59" cy="4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Line 16"/>
            <p:cNvSpPr/>
            <p:nvPr/>
          </p:nvSpPr>
          <p:spPr>
            <a:xfrm flipV="1">
              <a:off x="4035" y="11502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Line 17"/>
            <p:cNvSpPr/>
            <p:nvPr/>
          </p:nvSpPr>
          <p:spPr>
            <a:xfrm flipV="1">
              <a:off x="4035" y="11502"/>
              <a:ext cx="72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8" name="Line 18"/>
            <p:cNvSpPr/>
            <p:nvPr/>
          </p:nvSpPr>
          <p:spPr>
            <a:xfrm flipV="1">
              <a:off x="3045" y="10722"/>
              <a:ext cx="1" cy="6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9" name="Line 19"/>
            <p:cNvSpPr/>
            <p:nvPr/>
          </p:nvSpPr>
          <p:spPr>
            <a:xfrm flipV="1">
              <a:off x="3045" y="9942"/>
              <a:ext cx="1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Line 20"/>
            <p:cNvSpPr/>
            <p:nvPr/>
          </p:nvSpPr>
          <p:spPr>
            <a:xfrm flipV="1">
              <a:off x="3135" y="10254"/>
              <a:ext cx="5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Line 21"/>
            <p:cNvSpPr/>
            <p:nvPr/>
          </p:nvSpPr>
          <p:spPr>
            <a:xfrm flipV="1">
              <a:off x="3750" y="10254"/>
              <a:ext cx="1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2" name="Line 22"/>
            <p:cNvSpPr/>
            <p:nvPr/>
          </p:nvSpPr>
          <p:spPr>
            <a:xfrm flipV="1">
              <a:off x="3855" y="10254"/>
              <a:ext cx="5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Rectangle 23"/>
            <p:cNvSpPr/>
            <p:nvPr/>
          </p:nvSpPr>
          <p:spPr>
            <a:xfrm>
              <a:off x="3995" y="12037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1</a:t>
              </a:r>
              <a:endParaRPr lang="en-US" altLang="zh-CN" sz="1800" dirty="0"/>
            </a:p>
          </p:txBody>
        </p:sp>
        <p:sp>
          <p:nvSpPr>
            <p:cNvPr id="17434" name="Rectangle 24"/>
            <p:cNvSpPr/>
            <p:nvPr/>
          </p:nvSpPr>
          <p:spPr>
            <a:xfrm>
              <a:off x="2595" y="1119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2</a:t>
              </a:r>
              <a:endParaRPr lang="en-US" altLang="zh-CN" sz="1800" dirty="0"/>
            </a:p>
          </p:txBody>
        </p:sp>
        <p:sp>
          <p:nvSpPr>
            <p:cNvPr id="17435" name="Rectangle 25"/>
            <p:cNvSpPr/>
            <p:nvPr/>
          </p:nvSpPr>
          <p:spPr>
            <a:xfrm>
              <a:off x="3315" y="1119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3</a:t>
              </a:r>
              <a:endParaRPr lang="en-US" altLang="zh-CN" sz="1800" dirty="0"/>
            </a:p>
          </p:txBody>
        </p:sp>
        <p:sp>
          <p:nvSpPr>
            <p:cNvPr id="17436" name="Rectangle 26"/>
            <p:cNvSpPr/>
            <p:nvPr/>
          </p:nvSpPr>
          <p:spPr>
            <a:xfrm>
              <a:off x="4035" y="11034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5</a:t>
              </a:r>
              <a:endParaRPr lang="en-US" altLang="zh-CN" sz="1800" dirty="0"/>
            </a:p>
          </p:txBody>
        </p:sp>
        <p:sp>
          <p:nvSpPr>
            <p:cNvPr id="17437" name="Rectangle 27"/>
            <p:cNvSpPr/>
            <p:nvPr/>
          </p:nvSpPr>
          <p:spPr>
            <a:xfrm>
              <a:off x="4575" y="11034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7</a:t>
              </a:r>
              <a:endParaRPr lang="en-US" altLang="zh-CN" sz="1800" dirty="0"/>
            </a:p>
          </p:txBody>
        </p:sp>
        <p:sp>
          <p:nvSpPr>
            <p:cNvPr id="17438" name="Rectangle 28"/>
            <p:cNvSpPr/>
            <p:nvPr/>
          </p:nvSpPr>
          <p:spPr>
            <a:xfrm>
              <a:off x="2595" y="1041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4</a:t>
              </a:r>
              <a:endParaRPr lang="en-US" altLang="zh-CN" sz="1800" dirty="0"/>
            </a:p>
          </p:txBody>
        </p:sp>
        <p:sp>
          <p:nvSpPr>
            <p:cNvPr id="17439" name="Rectangle 29"/>
            <p:cNvSpPr/>
            <p:nvPr/>
          </p:nvSpPr>
          <p:spPr>
            <a:xfrm>
              <a:off x="2595" y="963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8</a:t>
              </a:r>
              <a:endParaRPr lang="en-US" altLang="zh-CN" sz="1600" dirty="0"/>
            </a:p>
          </p:txBody>
        </p:sp>
        <p:sp>
          <p:nvSpPr>
            <p:cNvPr id="17440" name="Rectangle 30"/>
            <p:cNvSpPr/>
            <p:nvPr/>
          </p:nvSpPr>
          <p:spPr>
            <a:xfrm>
              <a:off x="3495" y="9786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6</a:t>
              </a:r>
              <a:endParaRPr lang="en-US" altLang="zh-CN" sz="1800" dirty="0"/>
            </a:p>
          </p:txBody>
        </p:sp>
        <p:sp>
          <p:nvSpPr>
            <p:cNvPr id="17441" name="Rectangle 31"/>
            <p:cNvSpPr/>
            <p:nvPr/>
          </p:nvSpPr>
          <p:spPr>
            <a:xfrm>
              <a:off x="4215" y="9786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9</a:t>
              </a:r>
              <a:endParaRPr lang="en-US" altLang="zh-CN" sz="18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2E0AEA-B9A8-425B-93CA-CD001CD02E0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78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533400"/>
            <a:ext cx="8675687" cy="56261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3】</a:t>
            </a:r>
            <a:r>
              <a:rPr lang="zh-CN" altLang="en-US" sz="2600" dirty="0"/>
              <a:t>表示集合</a:t>
            </a:r>
            <a:r>
              <a:rPr lang="en-US" altLang="zh-CN" sz="2600" dirty="0"/>
              <a:t>A={</a:t>
            </a:r>
            <a:r>
              <a:rPr lang="en-US" altLang="zh-CN" sz="2600" i="1" dirty="0"/>
              <a:t>a</a:t>
            </a:r>
            <a:r>
              <a:rPr lang="en-US" altLang="zh-CN" sz="2600" dirty="0"/>
              <a:t>, </a:t>
            </a:r>
            <a:r>
              <a:rPr lang="en-US" altLang="zh-CN" sz="2600" i="1" dirty="0"/>
              <a:t>b</a:t>
            </a:r>
            <a:r>
              <a:rPr lang="en-US" altLang="zh-CN" sz="2600" dirty="0"/>
              <a:t>}</a:t>
            </a:r>
            <a:r>
              <a:rPr lang="zh-CN" altLang="en-US" sz="2600" dirty="0"/>
              <a:t>的幂集 </a:t>
            </a:r>
            <a:r>
              <a:rPr lang="el-GR" altLang="zh-CN" sz="2600" i="1" dirty="0">
                <a:cs typeface="Arial" panose="020B0604020202020204" pitchFamily="34" charset="0"/>
              </a:rPr>
              <a:t>ρ</a:t>
            </a:r>
            <a:r>
              <a:rPr lang="en-US" altLang="zh-CN" sz="2600" dirty="0"/>
              <a:t>(A)</a:t>
            </a:r>
            <a:r>
              <a:rPr lang="zh-CN" altLang="en-US" sz="2600" dirty="0"/>
              <a:t>上的“</a:t>
            </a:r>
            <a:r>
              <a:rPr lang="zh-CN" altLang="en-US" sz="2800" dirty="0">
                <a:sym typeface="Symbol" panose="05050102010706020507" pitchFamily="18" charset="2"/>
              </a:rPr>
              <a:t>”</a:t>
            </a:r>
            <a:r>
              <a:rPr lang="zh-CN" altLang="en-US" sz="2600" dirty="0"/>
              <a:t>关系。</a:t>
            </a:r>
            <a:endParaRPr lang="en-US" altLang="zh-CN" sz="2600" dirty="0"/>
          </a:p>
          <a:p>
            <a:pPr algn="ctr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l-GR" altLang="zh-CN" sz="2600" i="1" dirty="0">
                <a:cs typeface="Arial" panose="020B0604020202020204" pitchFamily="34" charset="0"/>
              </a:rPr>
              <a:t>ρ</a:t>
            </a:r>
            <a:r>
              <a:rPr lang="en-US" altLang="zh-CN" sz="2600" dirty="0"/>
              <a:t>({</a:t>
            </a:r>
            <a:r>
              <a:rPr lang="en-US" altLang="zh-CN" sz="2600" i="1" dirty="0"/>
              <a:t>a</a:t>
            </a:r>
            <a:r>
              <a:rPr lang="en-US" altLang="zh-CN" sz="2600" dirty="0"/>
              <a:t>, </a:t>
            </a:r>
            <a:r>
              <a:rPr lang="en-US" altLang="zh-CN" sz="2600" i="1" dirty="0"/>
              <a:t>b</a:t>
            </a:r>
            <a:r>
              <a:rPr lang="en-US" altLang="zh-CN" sz="2600" dirty="0"/>
              <a:t>})={Φ,{</a:t>
            </a:r>
            <a:r>
              <a:rPr lang="en-US" altLang="zh-CN" sz="2600" i="1" dirty="0"/>
              <a:t>a</a:t>
            </a:r>
            <a:r>
              <a:rPr lang="en-US" altLang="zh-CN" sz="2600" dirty="0"/>
              <a:t>},{b},{a,b}}</a:t>
            </a: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600" dirty="0"/>
              <a:t>注意：“</a:t>
            </a:r>
            <a:r>
              <a:rPr lang="zh-CN" altLang="en-US" sz="2800" dirty="0">
                <a:sym typeface="Symbol" panose="05050102010706020507" pitchFamily="18" charset="2"/>
              </a:rPr>
              <a:t>”</a:t>
            </a:r>
            <a:r>
              <a:rPr lang="zh-CN" altLang="en-US" sz="2600" dirty="0"/>
              <a:t>的关系图和哈斯图有问题吗？</a:t>
            </a:r>
            <a:endParaRPr lang="zh-CN" altLang="en-US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COV </a:t>
            </a:r>
            <a:r>
              <a:rPr lang="el-GR" altLang="zh-CN" sz="2600" i="1" dirty="0">
                <a:cs typeface="Arial" panose="020B0604020202020204" pitchFamily="34" charset="0"/>
              </a:rPr>
              <a:t>ρ</a:t>
            </a:r>
            <a:r>
              <a:rPr lang="en-US" altLang="zh-CN" sz="2600" dirty="0"/>
              <a:t>({</a:t>
            </a:r>
            <a:r>
              <a:rPr lang="en-US" altLang="zh-CN" sz="2600" i="1" dirty="0"/>
              <a:t>a</a:t>
            </a:r>
            <a:r>
              <a:rPr lang="en-US" altLang="zh-CN" sz="2600" dirty="0"/>
              <a:t>,</a:t>
            </a:r>
            <a:r>
              <a:rPr lang="en-US" altLang="zh-CN" sz="2600" i="1" dirty="0"/>
              <a:t>b</a:t>
            </a:r>
            <a:r>
              <a:rPr lang="en-US" altLang="zh-CN" sz="2600" dirty="0"/>
              <a:t>})={</a:t>
            </a:r>
            <a:r>
              <a:rPr lang="en-US" altLang="zh-CN" sz="2800" dirty="0"/>
              <a:t>&lt;</a:t>
            </a:r>
            <a:r>
              <a:rPr lang="en-US" altLang="zh-CN" sz="2600" dirty="0"/>
              <a:t>Φ,{</a:t>
            </a:r>
            <a:r>
              <a:rPr lang="en-US" altLang="zh-CN" sz="2600" i="1" dirty="0"/>
              <a:t>a</a:t>
            </a:r>
            <a:r>
              <a:rPr lang="en-US" altLang="zh-CN" sz="2600" dirty="0"/>
              <a:t>}</a:t>
            </a:r>
            <a:r>
              <a:rPr lang="en-US" altLang="zh-CN" sz="2800" dirty="0"/>
              <a:t>&gt;</a:t>
            </a:r>
            <a:r>
              <a:rPr lang="en-US" altLang="zh-CN" sz="2600" dirty="0"/>
              <a:t>,</a:t>
            </a:r>
            <a:r>
              <a:rPr lang="en-US" altLang="zh-CN" sz="2400" dirty="0"/>
              <a:t> &lt;</a:t>
            </a:r>
            <a:r>
              <a:rPr lang="en-US" altLang="zh-CN" sz="2600" dirty="0"/>
              <a:t>Φ,{</a:t>
            </a:r>
            <a:r>
              <a:rPr lang="en-US" altLang="zh-CN" sz="2600" i="1" dirty="0"/>
              <a:t>b</a:t>
            </a:r>
            <a:r>
              <a:rPr lang="en-US" altLang="zh-CN" sz="2600" dirty="0"/>
              <a:t>}</a:t>
            </a:r>
            <a:r>
              <a:rPr lang="en-US" altLang="zh-CN" sz="2800" dirty="0"/>
              <a:t>&gt;</a:t>
            </a:r>
            <a:r>
              <a:rPr lang="en-US" altLang="zh-CN" sz="2600" dirty="0"/>
              <a:t>,</a:t>
            </a:r>
            <a:r>
              <a:rPr lang="en-US" altLang="zh-CN" sz="2400" dirty="0"/>
              <a:t> &lt;</a:t>
            </a:r>
            <a:r>
              <a:rPr lang="en-US" altLang="zh-CN" sz="2600" dirty="0"/>
              <a:t>{</a:t>
            </a:r>
            <a:r>
              <a:rPr lang="en-US" altLang="zh-CN" sz="2600" i="1" dirty="0"/>
              <a:t>a</a:t>
            </a:r>
            <a:r>
              <a:rPr lang="en-US" altLang="zh-CN" sz="2600" dirty="0"/>
              <a:t>},{</a:t>
            </a:r>
            <a:r>
              <a:rPr lang="en-US" altLang="zh-CN" sz="2600" i="1" dirty="0"/>
              <a:t>a</a:t>
            </a:r>
            <a:r>
              <a:rPr lang="en-US" altLang="zh-CN" sz="2600" dirty="0"/>
              <a:t>,</a:t>
            </a:r>
            <a:r>
              <a:rPr lang="en-US" altLang="zh-CN" sz="2600" i="1" dirty="0"/>
              <a:t>b</a:t>
            </a:r>
            <a:r>
              <a:rPr lang="en-US" altLang="zh-CN" sz="2600" dirty="0"/>
              <a:t>}</a:t>
            </a:r>
            <a:r>
              <a:rPr lang="en-US" altLang="zh-CN" sz="2800" dirty="0"/>
              <a:t>&gt;</a:t>
            </a:r>
            <a:r>
              <a:rPr lang="en-US" altLang="zh-CN" sz="2600" dirty="0"/>
              <a:t>, </a:t>
            </a:r>
            <a:r>
              <a:rPr lang="en-US" altLang="zh-CN" sz="2400" dirty="0"/>
              <a:t>&lt;</a:t>
            </a:r>
            <a:r>
              <a:rPr lang="en-US" altLang="zh-CN" sz="2600" dirty="0"/>
              <a:t>{</a:t>
            </a:r>
            <a:r>
              <a:rPr lang="en-US" altLang="zh-CN" sz="2600" i="1" dirty="0"/>
              <a:t>b</a:t>
            </a:r>
            <a:r>
              <a:rPr lang="en-US" altLang="zh-CN" sz="2600" dirty="0"/>
              <a:t>}, {</a:t>
            </a:r>
            <a:r>
              <a:rPr lang="en-US" altLang="zh-CN" sz="2600" i="1" dirty="0"/>
              <a:t>a</a:t>
            </a:r>
            <a:r>
              <a:rPr lang="en-US" altLang="zh-CN" sz="2600" dirty="0"/>
              <a:t>,</a:t>
            </a:r>
            <a:r>
              <a:rPr lang="en-US" altLang="zh-CN" sz="2600" i="1" dirty="0"/>
              <a:t>b</a:t>
            </a:r>
            <a:r>
              <a:rPr lang="en-US" altLang="zh-CN" sz="2600" dirty="0"/>
              <a:t>}</a:t>
            </a:r>
            <a:r>
              <a:rPr lang="en-US" altLang="zh-CN" sz="2800" dirty="0"/>
              <a:t>&gt;</a:t>
            </a:r>
            <a:r>
              <a:rPr lang="en-US" altLang="zh-CN" sz="2600" dirty="0"/>
              <a:t>}</a:t>
            </a: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600" dirty="0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4800" y="2514600"/>
          <a:ext cx="792480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34740" imgH="1592580" progId="">
                  <p:embed/>
                </p:oleObj>
              </mc:Choice>
              <mc:Fallback>
                <p:oleObj name="" r:id="rId1" imgW="3634740" imgH="159258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04800" y="2514600"/>
                        <a:ext cx="7924800" cy="3473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charRg st="3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charRg st="3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8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charRg st="8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8">
                                            <p:txEl>
                                              <p:charRg st="81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5314AF-46F7-4A40-B016-61A2218E9D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51054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【</a:t>
            </a:r>
            <a:r>
              <a:rPr lang="zh-CN" altLang="en-US" dirty="0"/>
              <a:t>练习题</a:t>
            </a:r>
            <a:r>
              <a:rPr lang="en-US" altLang="zh-CN" dirty="0"/>
              <a:t>】</a:t>
            </a:r>
            <a:r>
              <a:rPr lang="zh-CN" altLang="en-US" dirty="0"/>
              <a:t>画出下面几个偏序集的哈斯图：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3200" dirty="0"/>
              <a:t>&lt;</a:t>
            </a:r>
            <a:r>
              <a:rPr lang="en-US" altLang="zh-CN" i="1" dirty="0"/>
              <a:t>S</a:t>
            </a:r>
            <a:r>
              <a:rPr lang="en-US" altLang="zh-CN" baseline="-25000" dirty="0"/>
              <a:t>8</a:t>
            </a:r>
            <a:r>
              <a:rPr lang="en-US" altLang="zh-CN" dirty="0"/>
              <a:t>, |</a:t>
            </a:r>
            <a:r>
              <a:rPr lang="en-US" altLang="zh-CN" sz="3200" dirty="0"/>
              <a:t>&gt;</a:t>
            </a:r>
            <a:r>
              <a:rPr lang="en-US" altLang="zh-CN" dirty="0"/>
              <a:t> , </a:t>
            </a:r>
            <a:r>
              <a:rPr lang="zh-CN" altLang="en-US" dirty="0"/>
              <a:t>其中</a:t>
            </a:r>
            <a:r>
              <a:rPr lang="en-US" altLang="zh-CN" i="1" dirty="0"/>
              <a:t>S</a:t>
            </a:r>
            <a:r>
              <a:rPr lang="en-US" altLang="zh-CN" baseline="-25000" dirty="0"/>
              <a:t>8</a:t>
            </a:r>
            <a:r>
              <a:rPr lang="zh-CN" altLang="en-US" dirty="0"/>
              <a:t>表示</a:t>
            </a:r>
            <a:r>
              <a:rPr lang="en-US" altLang="zh-CN" dirty="0"/>
              <a:t>8</a:t>
            </a:r>
            <a:r>
              <a:rPr lang="zh-CN" altLang="en-US" dirty="0"/>
              <a:t>的所有因子作元素构成的集合。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sz="2800" dirty="0"/>
              <a:t> &lt;</a:t>
            </a:r>
            <a:r>
              <a:rPr lang="zh-CN" altLang="en-US" dirty="0"/>
              <a:t>｛</a:t>
            </a:r>
            <a:r>
              <a:rPr lang="en-US" altLang="zh-CN" dirty="0"/>
              <a:t>2, 3, 6, 12, 24, 36</a:t>
            </a:r>
            <a:r>
              <a:rPr lang="zh-CN" altLang="en-US" dirty="0"/>
              <a:t>｝</a:t>
            </a:r>
            <a:r>
              <a:rPr lang="en-US" altLang="zh-CN" dirty="0"/>
              <a:t>, |</a:t>
            </a:r>
            <a:r>
              <a:rPr lang="en-US" altLang="zh-CN" sz="2800" dirty="0"/>
              <a:t>&gt;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zh-CN" altLang="en-US" dirty="0"/>
              <a:t>其中“</a:t>
            </a:r>
            <a:r>
              <a:rPr lang="en-US" altLang="zh-CN" dirty="0"/>
              <a:t>|</a:t>
            </a:r>
            <a:r>
              <a:rPr lang="zh-CN" altLang="en-US" dirty="0"/>
              <a:t>”是集合上的数之间的整除关系。 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sz="2800" dirty="0"/>
              <a:t> &lt;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en-US" altLang="zh-CN" baseline="-25000" dirty="0"/>
              <a:t>30</a:t>
            </a:r>
            <a:r>
              <a:rPr lang="en-US" altLang="zh-CN" dirty="0"/>
              <a:t>, |</a:t>
            </a:r>
            <a:r>
              <a:rPr lang="en-US" altLang="zh-CN" sz="2800" dirty="0"/>
              <a:t>&gt;</a:t>
            </a:r>
            <a:r>
              <a:rPr lang="zh-CN" altLang="en-US" dirty="0"/>
              <a:t>， 其中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en-US" altLang="zh-CN" baseline="-25000" dirty="0"/>
              <a:t>30</a:t>
            </a:r>
            <a:r>
              <a:rPr lang="zh-CN" altLang="en-US" dirty="0"/>
              <a:t>表示</a:t>
            </a:r>
            <a:r>
              <a:rPr lang="en-US" altLang="zh-CN" dirty="0"/>
              <a:t>30 </a:t>
            </a:r>
            <a:r>
              <a:rPr lang="zh-CN" altLang="en-US" dirty="0"/>
              <a:t>的所有因子作元素构成的集合。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A626CA-2B57-42AF-8155-23333731860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15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链与反链</a:t>
            </a:r>
            <a:endParaRPr lang="zh-CN" altLang="en-US" dirty="0"/>
          </a:p>
        </p:txBody>
      </p:sp>
      <p:sp>
        <p:nvSpPr>
          <p:cNvPr id="1310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设偏序集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≼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1E0264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如果对任意的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3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都是可比的， 则称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链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ain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中元素个数称为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链的长度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 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如果对任意的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3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都不是可比的， 则称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反链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3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ain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中元素个数称为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反链的长度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 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的子集只有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单个元素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则这个子集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既是链又是反链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1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8">
                                            <p:txEl>
                                              <p:charRg st="1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8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8">
                                            <p:txEl>
                                              <p:charRg st="81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15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8">
                                            <p:txEl>
                                              <p:charRg st="150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164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1078">
                                            <p:txEl>
                                              <p:charRg st="164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8645E-B6B6-40CC-8A63-90CAA2C5DA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全序</a:t>
            </a:r>
            <a:endParaRPr lang="zh-CN" altLang="en-US" dirty="0"/>
          </a:p>
        </p:txBody>
      </p:sp>
      <p:sp>
        <p:nvSpPr>
          <p:cNvPr id="153606" name="Rectangle 3"/>
          <p:cNvSpPr>
            <a:spLocks noGrp="1"/>
          </p:cNvSpPr>
          <p:nvPr>
            <p:ph idx="1"/>
          </p:nvPr>
        </p:nvSpPr>
        <p:spPr>
          <a:xfrm>
            <a:off x="468313" y="1295400"/>
            <a:ext cx="8229600" cy="48641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设偏序集</a:t>
            </a:r>
            <a:r>
              <a:rPr lang="en-US" altLang="zh-CN" sz="2800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&gt; </a:t>
            </a:r>
            <a:r>
              <a:rPr lang="zh-CN" altLang="en-US" dirty="0"/>
              <a:t>， 如果</a:t>
            </a:r>
            <a:r>
              <a:rPr lang="en-US" altLang="zh-CN" i="1" dirty="0"/>
              <a:t>A</a:t>
            </a:r>
            <a:r>
              <a:rPr lang="zh-CN" altLang="en-US" dirty="0"/>
              <a:t>是一个链， 则称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全序关系</a:t>
            </a:r>
            <a:r>
              <a:rPr lang="zh-CN" altLang="en-US" dirty="0"/>
              <a:t>， 或称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线序关系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eaLnBrk="1" hangingPunct="1"/>
            <a:r>
              <a:rPr lang="zh-CN" altLang="en-US" dirty="0"/>
              <a:t>即</a:t>
            </a:r>
            <a:r>
              <a:rPr lang="en-US" altLang="zh-CN" dirty="0"/>
              <a:t>A</a:t>
            </a:r>
            <a:r>
              <a:rPr lang="zh-CN" altLang="en-US" dirty="0"/>
              <a:t>中任意两个元素之间都存在关系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 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eaLnBrk="1" hangingPunct="1"/>
            <a:r>
              <a:rPr lang="zh-CN" altLang="en-US" sz="2800" dirty="0"/>
              <a:t>以下哪些偏序集是全序关系？试画出其哈斯图。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N</a:t>
            </a:r>
            <a:r>
              <a:rPr lang="en-US" altLang="zh-CN" sz="2800" dirty="0"/>
              <a:t>, </a:t>
            </a:r>
            <a:r>
              <a:rPr lang="zh-CN" altLang="en-US" sz="2800" dirty="0"/>
              <a:t>小于等于</a:t>
            </a:r>
            <a:r>
              <a:rPr lang="en-US" altLang="zh-CN" sz="2800" dirty="0"/>
              <a:t>&gt;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）给定</a:t>
            </a:r>
            <a:r>
              <a:rPr lang="en-US" altLang="zh-CN" sz="2800" dirty="0"/>
              <a:t>P={Φ,{</a:t>
            </a:r>
            <a:r>
              <a:rPr lang="en-US" altLang="zh-CN" sz="2800" i="1" dirty="0"/>
              <a:t>a</a:t>
            </a:r>
            <a:r>
              <a:rPr lang="en-US" altLang="zh-CN" sz="2800" dirty="0"/>
              <a:t>},{a,b},{a,b,c}}</a:t>
            </a:r>
            <a:r>
              <a:rPr lang="zh-CN" altLang="en-US" sz="2800" dirty="0"/>
              <a:t>上的包含关系</a:t>
            </a:r>
            <a:r>
              <a:rPr lang="zh-CN" altLang="en-US" sz="2800" dirty="0">
                <a:sym typeface="Symbol" panose="05050102010706020507" pitchFamily="18" charset="2"/>
              </a:rPr>
              <a:t>。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  <a:r>
              <a:rPr lang="en-US" altLang="zh-CN" sz="2800" dirty="0"/>
              <a:t> &lt;</a:t>
            </a:r>
            <a:r>
              <a:rPr lang="el-GR" altLang="zh-CN" sz="2800" i="1" dirty="0">
                <a:cs typeface="Arial" panose="020B0604020202020204" pitchFamily="34" charset="0"/>
              </a:rPr>
              <a:t>ρ</a:t>
            </a:r>
            <a:r>
              <a:rPr lang="en-US" altLang="zh-CN" sz="2800" dirty="0"/>
              <a:t>({a,b})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&gt; 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问：全序关系哈斯图一定都是一条直线状的吗？</a:t>
            </a:r>
            <a:endParaRPr lang="en-US" altLang="zh-CN" sz="2800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6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06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6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8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606">
                                            <p:txEl>
                                              <p:charRg st="85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9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06">
                                            <p:txEl>
                                              <p:charRg st="99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13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06">
                                            <p:txEl>
                                              <p:charRg st="136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15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3606">
                                            <p:txEl>
                                              <p:charRg st="156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作业</a:t>
            </a:r>
            <a:endParaRPr lang="zh-CN" altLang="en-US" sz="3200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P89(61,62)</a:t>
            </a:r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2FECAC83-2B36-4974-9C29-C8A67D1F639A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6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CEF18B-1347-4299-8DDB-BD860C2399C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偏序集中的特殊元素</a:t>
            </a:r>
            <a:endParaRPr lang="zh-CN" altLang="zh-CN" dirty="0"/>
          </a:p>
        </p:txBody>
      </p:sp>
      <p:sp>
        <p:nvSpPr>
          <p:cNvPr id="154630" name="Rectangle 3"/>
          <p:cNvSpPr>
            <a:spLocks noGrp="1"/>
          </p:cNvSpPr>
          <p:nvPr>
            <p:ph idx="1"/>
          </p:nvPr>
        </p:nvSpPr>
        <p:spPr>
          <a:xfrm>
            <a:off x="468313" y="1371600"/>
            <a:ext cx="8229600" cy="47879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 设</a:t>
            </a:r>
            <a:r>
              <a:rPr lang="en-US" altLang="zh-CN" dirty="0"/>
              <a:t>&lt;A, 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dirty="0"/>
              <a:t>&gt;</a:t>
            </a:r>
            <a:r>
              <a:rPr lang="zh-CN" altLang="en-US" dirty="0"/>
              <a:t>为偏序集，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b∈B</a:t>
            </a:r>
            <a:r>
              <a:rPr lang="en-US" altLang="zh-CN" dirty="0"/>
              <a:t>.                         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若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x(x∈B→</a:t>
            </a:r>
            <a:r>
              <a:rPr lang="en-US" altLang="zh-CN" sz="2800" b="1" dirty="0">
                <a:solidFill>
                  <a:srgbClr val="C00000"/>
                </a:solidFill>
              </a:rPr>
              <a:t>b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x)</a:t>
            </a:r>
            <a:r>
              <a:rPr lang="zh-CN" altLang="en-US" sz="2800" dirty="0"/>
              <a:t>成立，则称</a:t>
            </a:r>
            <a:r>
              <a:rPr lang="en-US" altLang="zh-CN" sz="2800" dirty="0"/>
              <a:t>b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最小元</a:t>
            </a:r>
            <a:r>
              <a:rPr lang="zh-CN" altLang="en-US" sz="2800" dirty="0"/>
              <a:t>。 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(2)</a:t>
            </a:r>
            <a:r>
              <a:rPr lang="zh-CN" altLang="en-US" sz="2800" dirty="0"/>
              <a:t>若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x(x∈B→x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b="1" dirty="0">
                <a:solidFill>
                  <a:srgbClr val="C00000"/>
                </a:solidFill>
              </a:rPr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成立，则称</a:t>
            </a:r>
            <a:r>
              <a:rPr lang="en-US" altLang="zh-CN" sz="2800" dirty="0"/>
              <a:t>b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最大元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400" dirty="0"/>
              <a:t>                                                                </a:t>
            </a:r>
            <a:r>
              <a:rPr lang="en-US" altLang="zh-CN" sz="2400" dirty="0"/>
              <a:t>(</a:t>
            </a:r>
            <a:r>
              <a:rPr lang="zh-CN" altLang="en-US" sz="2000" u="sng" dirty="0"/>
              <a:t>参照下页例题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800" dirty="0"/>
              <a:t>(3)</a:t>
            </a:r>
            <a:r>
              <a:rPr lang="zh-CN" altLang="en-US" sz="2800" dirty="0"/>
              <a:t>若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x(x∈B∧x≠b∧x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成立，则称</a:t>
            </a:r>
            <a:r>
              <a:rPr lang="en-US" altLang="zh-CN" sz="2800" dirty="0"/>
              <a:t>b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极小元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(4)</a:t>
            </a:r>
            <a:r>
              <a:rPr lang="zh-CN" altLang="en-US" sz="2800" dirty="0"/>
              <a:t>若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x(x∈B∧x≠b∧b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x)</a:t>
            </a:r>
            <a:r>
              <a:rPr lang="zh-CN" altLang="en-US" sz="2800" dirty="0"/>
              <a:t>成立，则称</a:t>
            </a:r>
            <a:r>
              <a:rPr lang="en-US" altLang="zh-CN" sz="2800" dirty="0"/>
              <a:t>b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极大元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400" b="1" u="sng" dirty="0">
                <a:solidFill>
                  <a:srgbClr val="008000"/>
                </a:solidFill>
              </a:rPr>
              <a:t>书中</a:t>
            </a:r>
            <a:r>
              <a:rPr lang="en-US" altLang="zh-CN" sz="2400" b="1" u="sng" dirty="0">
                <a:solidFill>
                  <a:srgbClr val="008000"/>
                </a:solidFill>
              </a:rPr>
              <a:t>P80</a:t>
            </a:r>
            <a:r>
              <a:rPr lang="zh-CN" altLang="en-US" sz="2400" b="1" u="sng" dirty="0">
                <a:solidFill>
                  <a:srgbClr val="008000"/>
                </a:solidFill>
              </a:rPr>
              <a:t>极大元和极小元的定义是错的，将</a:t>
            </a:r>
            <a:r>
              <a:rPr lang="zh-CN" altLang="en-US" sz="2400" b="1" u="sng" dirty="0">
                <a:solidFill>
                  <a:srgbClr val="008000"/>
                </a:solidFill>
                <a:sym typeface="Symbol" panose="05050102010706020507" pitchFamily="18" charset="2"/>
              </a:rPr>
              <a:t>改为</a:t>
            </a:r>
            <a:r>
              <a:rPr lang="en-US" altLang="zh-CN" sz="2400" b="1" u="sng" dirty="0">
                <a:solidFill>
                  <a:srgbClr val="008000"/>
                </a:solidFill>
                <a:sym typeface="Symbol" panose="05050102010706020507" pitchFamily="18" charset="2"/>
              </a:rPr>
              <a:t>.</a:t>
            </a:r>
            <a:endParaRPr lang="en-US" altLang="zh-CN" sz="2400" b="1" u="sng" dirty="0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0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charRg st="4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0">
                                            <p:txEl>
                                              <p:charRg st="4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30">
                                            <p:txEl>
                                              <p:charRg st="7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charRg st="107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4630">
                                            <p:txEl>
                                              <p:charRg st="107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4630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charRg st="21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4630">
                                            <p:txEl>
                                              <p:charRg st="214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charRg st="248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4630">
                                            <p:txEl>
                                              <p:charRg st="248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945079A7-2310-4E33-881B-95BECBAC0D08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7653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8001000" cy="480060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r>
              <a:rPr lang="en-US" altLang="zh-CN" sz="2800" i="1" dirty="0"/>
              <a:t>A</a:t>
            </a:r>
            <a:r>
              <a:rPr lang="zh-CN" altLang="en-US" sz="2800" dirty="0"/>
              <a:t>是正整数</a:t>
            </a:r>
            <a:r>
              <a:rPr lang="en-US" altLang="zh-CN" sz="2800" i="1" dirty="0"/>
              <a:t>m</a:t>
            </a:r>
            <a:r>
              <a:rPr lang="en-US" altLang="zh-CN" sz="2800" dirty="0"/>
              <a:t>=12</a:t>
            </a:r>
            <a:r>
              <a:rPr lang="zh-CN" altLang="en-US" sz="2800" dirty="0"/>
              <a:t>的因子的集合， 偏序关系为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上的整除关系，则对应哈斯图如下所示：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试求子集</a:t>
            </a:r>
            <a:r>
              <a:rPr lang="en-US" altLang="zh-CN" sz="2800" dirty="0"/>
              <a:t>B={2,3,6}</a:t>
            </a:r>
            <a:r>
              <a:rPr lang="zh-CN" altLang="en-US" sz="2800" dirty="0"/>
              <a:t>的最大元和最小元，极大元和极小元。</a:t>
            </a:r>
            <a:endParaRPr lang="en-US" altLang="zh-CN" sz="2800" dirty="0"/>
          </a:p>
        </p:txBody>
      </p:sp>
      <p:grpSp>
        <p:nvGrpSpPr>
          <p:cNvPr id="27654" name="Group 7"/>
          <p:cNvGrpSpPr/>
          <p:nvPr/>
        </p:nvGrpSpPr>
        <p:grpSpPr>
          <a:xfrm>
            <a:off x="2590800" y="2971800"/>
            <a:ext cx="2078038" cy="2286000"/>
            <a:chOff x="2297" y="10581"/>
            <a:chExt cx="1862" cy="2169"/>
          </a:xfrm>
        </p:grpSpPr>
        <p:sp>
          <p:nvSpPr>
            <p:cNvPr id="27661" name="Rectangle 9"/>
            <p:cNvSpPr/>
            <p:nvPr/>
          </p:nvSpPr>
          <p:spPr>
            <a:xfrm>
              <a:off x="2340" y="1228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/>
            </a:p>
          </p:txBody>
        </p:sp>
        <p:sp>
          <p:nvSpPr>
            <p:cNvPr id="27662" name="Oval 10"/>
            <p:cNvSpPr/>
            <p:nvPr/>
          </p:nvSpPr>
          <p:spPr>
            <a:xfrm>
              <a:off x="3662" y="1116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7663" name="Oval 11"/>
            <p:cNvSpPr/>
            <p:nvPr/>
          </p:nvSpPr>
          <p:spPr>
            <a:xfrm>
              <a:off x="3060" y="10722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7664" name="Oval 12"/>
            <p:cNvSpPr/>
            <p:nvPr/>
          </p:nvSpPr>
          <p:spPr>
            <a:xfrm>
              <a:off x="2570" y="1116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7665" name="Oval 13"/>
            <p:cNvSpPr/>
            <p:nvPr/>
          </p:nvSpPr>
          <p:spPr>
            <a:xfrm>
              <a:off x="2520" y="12283"/>
              <a:ext cx="179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7666" name="Oval 14"/>
            <p:cNvSpPr/>
            <p:nvPr/>
          </p:nvSpPr>
          <p:spPr>
            <a:xfrm>
              <a:off x="3600" y="12282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7667" name="Line 16"/>
            <p:cNvSpPr/>
            <p:nvPr/>
          </p:nvSpPr>
          <p:spPr>
            <a:xfrm flipV="1">
              <a:off x="2706" y="10870"/>
              <a:ext cx="410" cy="3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8" name="Line 17"/>
            <p:cNvSpPr/>
            <p:nvPr/>
          </p:nvSpPr>
          <p:spPr>
            <a:xfrm flipH="1">
              <a:off x="2706" y="11232"/>
              <a:ext cx="956" cy="10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9" name="Line 19"/>
            <p:cNvSpPr/>
            <p:nvPr/>
          </p:nvSpPr>
          <p:spPr>
            <a:xfrm>
              <a:off x="3253" y="10870"/>
              <a:ext cx="428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0" name="Rectangle 20"/>
            <p:cNvSpPr/>
            <p:nvPr/>
          </p:nvSpPr>
          <p:spPr>
            <a:xfrm>
              <a:off x="3799" y="1224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/>
            </a:p>
          </p:txBody>
        </p:sp>
        <p:sp>
          <p:nvSpPr>
            <p:cNvPr id="27671" name="Rectangle 21"/>
            <p:cNvSpPr/>
            <p:nvPr/>
          </p:nvSpPr>
          <p:spPr>
            <a:xfrm>
              <a:off x="3799" y="11015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/>
            </a:p>
          </p:txBody>
        </p:sp>
        <p:sp>
          <p:nvSpPr>
            <p:cNvPr id="27672" name="Rectangle 22"/>
            <p:cNvSpPr/>
            <p:nvPr/>
          </p:nvSpPr>
          <p:spPr>
            <a:xfrm>
              <a:off x="3321" y="10581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/>
            </a:p>
          </p:txBody>
        </p:sp>
        <p:sp>
          <p:nvSpPr>
            <p:cNvPr id="27673" name="Rectangle 23"/>
            <p:cNvSpPr/>
            <p:nvPr/>
          </p:nvSpPr>
          <p:spPr>
            <a:xfrm>
              <a:off x="2297" y="1087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/>
            </a:p>
          </p:txBody>
        </p:sp>
      </p:grpSp>
      <p:sp>
        <p:nvSpPr>
          <p:cNvPr id="27655" name="Line 17"/>
          <p:cNvSpPr/>
          <p:nvPr/>
        </p:nvSpPr>
        <p:spPr>
          <a:xfrm flipH="1">
            <a:off x="3657600" y="4953000"/>
            <a:ext cx="533400" cy="68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Line 17"/>
          <p:cNvSpPr/>
          <p:nvPr/>
        </p:nvSpPr>
        <p:spPr>
          <a:xfrm>
            <a:off x="2971800" y="4953000"/>
            <a:ext cx="609600" cy="68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7" name="Oval 12"/>
          <p:cNvSpPr/>
          <p:nvPr/>
        </p:nvSpPr>
        <p:spPr>
          <a:xfrm>
            <a:off x="3505200" y="5638800"/>
            <a:ext cx="201613" cy="165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7658" name="Rectangle 21"/>
          <p:cNvSpPr/>
          <p:nvPr/>
        </p:nvSpPr>
        <p:spPr>
          <a:xfrm>
            <a:off x="3810000" y="5562600"/>
            <a:ext cx="401638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endParaRPr lang="en-US" altLang="zh-CN" sz="2000" b="1" dirty="0"/>
          </a:p>
        </p:txBody>
      </p:sp>
      <p:sp>
        <p:nvSpPr>
          <p:cNvPr id="27659" name="Line 17"/>
          <p:cNvSpPr/>
          <p:nvPr/>
        </p:nvSpPr>
        <p:spPr>
          <a:xfrm>
            <a:off x="2971800" y="3810000"/>
            <a:ext cx="1588" cy="985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0" name="Line 17"/>
          <p:cNvSpPr/>
          <p:nvPr/>
        </p:nvSpPr>
        <p:spPr>
          <a:xfrm>
            <a:off x="4191000" y="3733800"/>
            <a:ext cx="1588" cy="985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90D169-B81D-494E-994F-5C3FB6B01A4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最小（大）元性质</a:t>
            </a:r>
            <a:endParaRPr lang="zh-CN" altLang="en-US" dirty="0"/>
          </a:p>
        </p:txBody>
      </p:sp>
      <p:sp>
        <p:nvSpPr>
          <p:cNvPr id="15565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）最小元是</a:t>
            </a:r>
            <a:r>
              <a:rPr lang="en-US" altLang="zh-CN" dirty="0"/>
              <a:t>B</a:t>
            </a:r>
            <a:r>
              <a:rPr lang="zh-CN" altLang="en-US" dirty="0"/>
              <a:t>中最小的元素，它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zh-CN" altLang="en-US" b="1" dirty="0">
                <a:solidFill>
                  <a:srgbClr val="C00000"/>
                </a:solidFill>
              </a:rPr>
              <a:t>中其他元素都可比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C00000"/>
                </a:solidFill>
              </a:rPr>
              <a:t>不一定存在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C00000"/>
                </a:solidFill>
              </a:rPr>
              <a:t>存在必唯一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 </a:t>
            </a:r>
            <a:r>
              <a:rPr lang="zh-CN" altLang="en-US" b="1" dirty="0"/>
              <a:t>最大元存在相同的性质。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4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4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654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6B5E0F-190E-471E-94D4-BCAB46436AD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7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极小（大）元性质</a:t>
            </a:r>
            <a:endParaRPr lang="zh-CN" altLang="en-US" dirty="0"/>
          </a:p>
        </p:txBody>
      </p:sp>
      <p:sp>
        <p:nvSpPr>
          <p:cNvPr id="156678" name="Rectangle 3"/>
          <p:cNvSpPr>
            <a:spLocks noGrp="1"/>
          </p:cNvSpPr>
          <p:nvPr>
            <p:ph idx="1"/>
          </p:nvPr>
        </p:nvSpPr>
        <p:spPr>
          <a:xfrm>
            <a:off x="468313" y="1143000"/>
            <a:ext cx="8229600" cy="50165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）极小元</a:t>
            </a:r>
            <a:r>
              <a:rPr lang="zh-CN" altLang="en-US" b="1" dirty="0">
                <a:solidFill>
                  <a:srgbClr val="C00000"/>
                </a:solidFill>
              </a:rPr>
              <a:t>不一定与</a:t>
            </a:r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zh-CN" altLang="en-US" b="1" dirty="0">
                <a:solidFill>
                  <a:srgbClr val="C00000"/>
                </a:solidFill>
              </a:rPr>
              <a:t>中元素都可比</a:t>
            </a:r>
            <a:r>
              <a:rPr lang="zh-CN" altLang="en-US" dirty="0"/>
              <a:t>，只要没有比它小的元素，它就是极小元。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）对于有穷集</a:t>
            </a:r>
            <a:r>
              <a:rPr lang="en-US" altLang="zh-CN" dirty="0"/>
              <a:t>B</a:t>
            </a:r>
            <a:r>
              <a:rPr lang="zh-CN" altLang="en-US" dirty="0"/>
              <a:t>，极小元一定存在。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）极小元</a:t>
            </a:r>
            <a:r>
              <a:rPr lang="zh-CN" altLang="en-US" b="1" dirty="0">
                <a:solidFill>
                  <a:srgbClr val="C00000"/>
                </a:solidFill>
              </a:rPr>
              <a:t>可能有多个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C00000"/>
                </a:solidFill>
              </a:rPr>
              <a:t>如果</a:t>
            </a:r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zh-CN" altLang="en-US" b="1" dirty="0">
                <a:solidFill>
                  <a:srgbClr val="C00000"/>
                </a:solidFill>
              </a:rPr>
              <a:t>中只有一个极小元，则它一定是</a:t>
            </a:r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zh-CN" altLang="en-US" b="1" dirty="0">
                <a:solidFill>
                  <a:srgbClr val="C00000"/>
                </a:solidFill>
              </a:rPr>
              <a:t>的最小元。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   极大元具有相同的性质。</a:t>
            </a:r>
            <a:endParaRPr lang="en-US" altLang="zh-CN" b="1" dirty="0"/>
          </a:p>
          <a:p>
            <a:pPr eaLnBrk="1" hangingPunct="1">
              <a:buNone/>
            </a:pP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8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678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>
                                            <p:txEl>
                                              <p:charRg st="6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8">
                                            <p:txEl>
                                              <p:charRg st="69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>
                                            <p:txEl>
                                              <p:charRg st="9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78">
                                            <p:txEl>
                                              <p:charRg st="96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E66BC-70EC-4310-812D-5B605D7CDB9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序关系</a:t>
            </a:r>
            <a:endParaRPr lang="zh-CN" altLang="en-US" dirty="0"/>
          </a:p>
        </p:txBody>
      </p:sp>
      <p:sp>
        <p:nvSpPr>
          <p:cNvPr id="512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偏序关系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哈斯图画法</a:t>
            </a:r>
            <a:endParaRPr lang="zh-CN" altLang="en-US" dirty="0"/>
          </a:p>
          <a:p>
            <a:pPr eaLnBrk="1" hangingPunct="1"/>
            <a:r>
              <a:rPr lang="zh-CN" altLang="en-US" dirty="0"/>
              <a:t>全序关系</a:t>
            </a:r>
            <a:endParaRPr lang="zh-CN" altLang="en-US" dirty="0"/>
          </a:p>
          <a:p>
            <a:pPr eaLnBrk="1" hangingPunct="1"/>
            <a:r>
              <a:rPr lang="zh-CN" altLang="en-US" dirty="0"/>
              <a:t>良序关系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57785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1】</a:t>
            </a:r>
            <a:r>
              <a:rPr lang="zh-CN" altLang="en-US" sz="2400" dirty="0"/>
              <a:t>设</a:t>
            </a:r>
            <a:r>
              <a:rPr lang="en-US" altLang="zh-CN" sz="2400" dirty="0"/>
              <a:t>A={2,3,5,7,14,15,21}</a:t>
            </a:r>
            <a:r>
              <a:rPr lang="zh-CN" altLang="en-US" sz="2400" dirty="0"/>
              <a:t>，其上偏序关系</a:t>
            </a:r>
            <a:r>
              <a:rPr lang="en-US" altLang="zh-CN" sz="2400" dirty="0"/>
              <a:t>R={</a:t>
            </a:r>
            <a:r>
              <a:rPr lang="en-US" altLang="zh-CN" sz="2000" dirty="0"/>
              <a:t>&lt;</a:t>
            </a:r>
            <a:r>
              <a:rPr lang="en-US" altLang="zh-CN" sz="2400" dirty="0"/>
              <a:t>2,14&gt;,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3,15&gt;,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3,21&gt;,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5,15&gt;,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7,14&gt;,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7,21&gt;,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2,2&gt;,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3,3&gt;,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5,5&gt;,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7,7&gt;,</a:t>
            </a:r>
            <a:r>
              <a:rPr lang="en-US" altLang="zh-CN" sz="2000" dirty="0"/>
              <a:t> &lt;</a:t>
            </a:r>
            <a:r>
              <a:rPr lang="en-US" altLang="zh-CN" sz="2400" dirty="0"/>
              <a:t>14,14&gt;,</a:t>
            </a:r>
            <a:r>
              <a:rPr lang="en-US" altLang="zh-CN" sz="1800" dirty="0"/>
              <a:t> </a:t>
            </a:r>
            <a:r>
              <a:rPr lang="en-US" altLang="zh-CN" sz="2400" dirty="0"/>
              <a:t>&lt;15,15&gt;, &lt;21,21&gt;}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）画出其哈斯图；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）求</a:t>
            </a:r>
            <a:r>
              <a:rPr lang="en-US" altLang="zh-CN" sz="2400" dirty="0"/>
              <a:t>B={2,3,7,14,21}</a:t>
            </a:r>
            <a:r>
              <a:rPr lang="zh-CN" altLang="en-US" sz="2400" dirty="0"/>
              <a:t>的极大元、极小元。</a:t>
            </a: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r>
              <a:rPr lang="zh-CN" altLang="en-US" sz="2400" dirty="0"/>
              <a:t>解</a:t>
            </a:r>
            <a:r>
              <a:rPr lang="zh-CN" altLang="en-US" sz="2400" dirty="0">
                <a:sym typeface="Wingdings" panose="05000000000000000000" pitchFamily="2" charset="2"/>
              </a:rPr>
              <a:t>：（</a:t>
            </a:r>
            <a:r>
              <a:rPr lang="en-US" altLang="zh-CN" sz="2400" dirty="0"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ym typeface="Wingdings" panose="05000000000000000000" pitchFamily="2" charset="2"/>
              </a:rPr>
              <a:t>）板书哈斯图。</a:t>
            </a: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</a:t>
            </a:r>
            <a:r>
              <a:rPr lang="en-US" altLang="zh-CN" sz="2400" dirty="0"/>
              <a:t>B</a:t>
            </a:r>
            <a:r>
              <a:rPr lang="zh-CN" altLang="en-US" sz="2400" dirty="0"/>
              <a:t>中，</a:t>
            </a:r>
            <a:r>
              <a:rPr lang="en-US" altLang="zh-CN" sz="2400" dirty="0"/>
              <a:t>2</a:t>
            </a:r>
            <a:r>
              <a:rPr lang="zh-CN" altLang="en-US" sz="2400" dirty="0"/>
              <a:t>与</a:t>
            </a:r>
            <a:r>
              <a:rPr lang="en-US" altLang="zh-CN" sz="2400" dirty="0"/>
              <a:t>21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与</a:t>
            </a:r>
            <a:r>
              <a:rPr lang="en-US" altLang="zh-CN" sz="2400" dirty="0"/>
              <a:t>14</a:t>
            </a:r>
            <a:r>
              <a:rPr lang="zh-CN" altLang="en-US" sz="2400" dirty="0"/>
              <a:t>，都是不可比的，</a:t>
            </a: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r>
              <a:rPr lang="zh-CN" altLang="en-US" sz="2400" dirty="0"/>
              <a:t>极小元“</a:t>
            </a:r>
            <a:r>
              <a:rPr lang="zh-CN" altLang="en-US" sz="2400" b="1" dirty="0"/>
              <a:t>不要求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与所有元素都可比，只要没有比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更小的</a:t>
            </a:r>
            <a:r>
              <a:rPr lang="zh-CN" altLang="en-US" sz="2400" dirty="0"/>
              <a:t>”，</a:t>
            </a: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r>
              <a:rPr lang="zh-CN" altLang="en-US" sz="2400" dirty="0"/>
              <a:t>即“</a:t>
            </a:r>
            <a:r>
              <a:rPr lang="zh-CN" altLang="en-US" sz="2400" b="1" dirty="0">
                <a:solidFill>
                  <a:srgbClr val="CC0066"/>
                </a:solidFill>
              </a:rPr>
              <a:t>在哈斯图中，没有比</a:t>
            </a:r>
            <a:r>
              <a:rPr lang="en-US" altLang="zh-CN" sz="2400" b="1" dirty="0">
                <a:solidFill>
                  <a:srgbClr val="CC0066"/>
                </a:solidFill>
              </a:rPr>
              <a:t>b</a:t>
            </a:r>
            <a:r>
              <a:rPr lang="zh-CN" altLang="en-US" sz="2400" b="1" dirty="0">
                <a:solidFill>
                  <a:srgbClr val="CC0066"/>
                </a:solidFill>
              </a:rPr>
              <a:t>层次更低的元素，则</a:t>
            </a:r>
            <a:r>
              <a:rPr lang="en-US" altLang="zh-CN" sz="2400" b="1" dirty="0">
                <a:solidFill>
                  <a:srgbClr val="CC0066"/>
                </a:solidFill>
              </a:rPr>
              <a:t>b</a:t>
            </a:r>
            <a:r>
              <a:rPr lang="zh-CN" altLang="en-US" sz="2400" b="1" dirty="0">
                <a:solidFill>
                  <a:srgbClr val="CC0066"/>
                </a:solidFill>
              </a:rPr>
              <a:t>为极小元</a:t>
            </a:r>
            <a:r>
              <a:rPr lang="zh-CN" altLang="en-US" sz="2400" dirty="0"/>
              <a:t>”。</a:t>
            </a: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r>
              <a:rPr lang="zh-CN" altLang="en-US" sz="2400" dirty="0"/>
              <a:t>所以，</a:t>
            </a:r>
            <a:r>
              <a:rPr lang="en-US" altLang="zh-CN" sz="2400" dirty="0"/>
              <a:t>B</a:t>
            </a:r>
            <a:r>
              <a:rPr lang="zh-CN" altLang="en-US" sz="2400" dirty="0"/>
              <a:t>的极小元为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，极大元为</a:t>
            </a:r>
            <a:r>
              <a:rPr lang="en-US" altLang="zh-CN" sz="2400" dirty="0"/>
              <a:t>14</a:t>
            </a:r>
            <a:r>
              <a:rPr lang="zh-CN" altLang="en-US" sz="2400" dirty="0"/>
              <a:t>，</a:t>
            </a:r>
            <a:r>
              <a:rPr lang="en-US" altLang="zh-CN" sz="2400" dirty="0"/>
              <a:t>21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898DE6-6327-4A40-A31E-E735DF1C98F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79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1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91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16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5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45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4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74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B03126-3E67-429A-AADB-83F9C096C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277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774" name="Rectangle 5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560888" cy="4683125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zh-CN" altLang="en-US" sz="2600" dirty="0">
                <a:latin typeface="+mn-lt"/>
                <a:ea typeface="+mn-ea"/>
                <a:cs typeface="+mn-cs"/>
              </a:rPr>
              <a:t>偏序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&lt;{1,2,3,4,5,6,7,8}, 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rPr>
              <a:t>≼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 &gt;</a:t>
            </a:r>
            <a:r>
              <a:rPr lang="zh-CN" altLang="en-US" sz="2600" dirty="0">
                <a:latin typeface="+mn-lt"/>
                <a:ea typeface="+mn-ea"/>
                <a:cs typeface="+mn-cs"/>
              </a:rPr>
              <a:t>哈斯图如下：</a:t>
            </a:r>
            <a:endParaRPr lang="en-US" altLang="zh-CN" sz="2600" dirty="0">
              <a:latin typeface="+mn-lt"/>
              <a:ea typeface="+mn-ea"/>
              <a:cs typeface="+mn-cs"/>
            </a:endParaRPr>
          </a:p>
        </p:txBody>
      </p:sp>
      <p:sp>
        <p:nvSpPr>
          <p:cNvPr id="370697" name="Rectangle 9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11700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zh-CN" altLang="en-US" sz="2600" dirty="0">
                <a:latin typeface="+mn-lt"/>
                <a:ea typeface="+mn-ea"/>
                <a:cs typeface="+mn-cs"/>
              </a:rPr>
              <a:t>求以下各子集的最大元、最小元、极大元、极小元。</a:t>
            </a:r>
            <a:endParaRPr lang="zh-CN" altLang="en-US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  <a:buNone/>
            </a:pPr>
            <a:r>
              <a:rPr lang="zh-CN" altLang="en-US" sz="26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1</a:t>
            </a:r>
            <a:r>
              <a:rPr lang="zh-CN" altLang="en-US" sz="2600" dirty="0">
                <a:latin typeface="+mn-lt"/>
                <a:ea typeface="+mn-ea"/>
                <a:cs typeface="+mn-cs"/>
              </a:rPr>
              <a:t>）</a:t>
            </a:r>
            <a:r>
              <a:rPr lang="en-US" altLang="zh-CN" sz="2600" i="1" dirty="0">
                <a:latin typeface="+mn-lt"/>
                <a:ea typeface="+mn-ea"/>
                <a:cs typeface="+mn-cs"/>
              </a:rPr>
              <a:t>B1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={1,2,3,5}</a:t>
            </a: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  <a:buNone/>
            </a:pPr>
            <a:r>
              <a:rPr lang="zh-CN" altLang="en-US" sz="26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2</a:t>
            </a:r>
            <a:r>
              <a:rPr lang="zh-CN" altLang="en-US" sz="2600" dirty="0">
                <a:latin typeface="+mn-lt"/>
                <a:ea typeface="+mn-ea"/>
                <a:cs typeface="+mn-cs"/>
              </a:rPr>
              <a:t>）</a:t>
            </a:r>
            <a:r>
              <a:rPr lang="en-US" altLang="zh-CN" sz="2600" i="1" dirty="0">
                <a:latin typeface="+mn-lt"/>
                <a:ea typeface="+mn-ea"/>
                <a:cs typeface="+mn-cs"/>
              </a:rPr>
              <a:t>B2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={2,3,4,5,6,7}</a:t>
            </a: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  <a:buNone/>
            </a:pPr>
            <a:r>
              <a:rPr lang="zh-CN" altLang="en-US" sz="26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2600" dirty="0">
                <a:latin typeface="+mn-lt"/>
                <a:ea typeface="+mn-ea"/>
                <a:cs typeface="+mn-cs"/>
              </a:rPr>
              <a:t>）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B3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={4,5,8}</a:t>
            </a:r>
            <a:endParaRPr lang="en-US" altLang="zh-CN" sz="2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  <a:buNone/>
            </a:pPr>
            <a:r>
              <a:rPr lang="zh-CN" altLang="en-US" sz="26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4</a:t>
            </a:r>
            <a:r>
              <a:rPr lang="zh-CN" altLang="en-US" sz="2600" dirty="0">
                <a:latin typeface="+mn-lt"/>
                <a:ea typeface="+mn-ea"/>
                <a:cs typeface="+mn-cs"/>
              </a:rPr>
              <a:t>）</a:t>
            </a:r>
            <a:r>
              <a:rPr lang="en-US" altLang="zh-CN" sz="2600" i="1" dirty="0">
                <a:latin typeface="+mn-lt"/>
                <a:ea typeface="+mn-ea"/>
                <a:cs typeface="+mn-cs"/>
              </a:rPr>
              <a:t>B4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={4,5}</a:t>
            </a:r>
            <a:endParaRPr lang="en-US" altLang="zh-CN" sz="2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6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381000" y="1981200"/>
          <a:ext cx="35687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440180" imgH="1508760" progId="">
                  <p:embed/>
                </p:oleObj>
              </mc:Choice>
              <mc:Fallback>
                <p:oleObj name="" r:id="rId1" imgW="1440180" imgH="150876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81000" y="1981200"/>
                        <a:ext cx="3568700" cy="3733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>
                                            <p:txEl>
                                              <p:charRg st="2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70697">
                                            <p:txEl>
                                              <p:charRg st="2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370697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370697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>
                                            <p:txEl>
                                              <p:charRg st="7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370697">
                                            <p:txEl>
                                              <p:charRg st="7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129FF4-34B6-44C3-849D-E90E7C2B382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上界、下界、上确界、下确界</a:t>
            </a:r>
            <a:endParaRPr lang="zh-CN" altLang="zh-CN" dirty="0"/>
          </a:p>
        </p:txBody>
      </p:sp>
      <p:sp>
        <p:nvSpPr>
          <p:cNvPr id="157702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641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 </a:t>
            </a:r>
            <a:r>
              <a:rPr lang="zh-CN" altLang="en-US" sz="2800" dirty="0"/>
              <a:t>设</a:t>
            </a:r>
            <a:r>
              <a:rPr lang="en-US" altLang="zh-CN" sz="2800" dirty="0"/>
              <a:t>&lt;A, 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 </a:t>
            </a:r>
            <a:r>
              <a:rPr lang="en-US" altLang="zh-CN" sz="2800" dirty="0"/>
              <a:t>&gt;</a:t>
            </a:r>
            <a:r>
              <a:rPr lang="zh-CN" altLang="en-US" sz="2800" dirty="0"/>
              <a:t>为偏序集，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a∈A</a:t>
            </a:r>
            <a:r>
              <a:rPr lang="zh-CN" altLang="en-US" sz="2800" dirty="0"/>
              <a:t>。</a:t>
            </a:r>
            <a:r>
              <a:rPr lang="en-US" altLang="zh-CN" sz="2800" dirty="0"/>
              <a:t>(</a:t>
            </a:r>
            <a:r>
              <a:rPr lang="zh-CN" altLang="en-US" sz="2000" u="sng" dirty="0"/>
              <a:t>参照下页例题</a:t>
            </a:r>
            <a:r>
              <a:rPr lang="en-US" altLang="zh-CN" sz="2000" u="sng" dirty="0"/>
              <a:t>)</a:t>
            </a:r>
            <a:endParaRPr lang="en-US" altLang="zh-CN" sz="2000" u="sng" dirty="0"/>
          </a:p>
          <a:p>
            <a:pPr eaLnBrk="1" hangingPunct="1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(1)</a:t>
            </a:r>
            <a:r>
              <a:rPr lang="zh-CN" altLang="en-US" sz="2800" dirty="0"/>
              <a:t>若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x(x∈B→x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a)</a:t>
            </a:r>
            <a:r>
              <a:rPr lang="zh-CN" altLang="en-US" sz="2800" dirty="0"/>
              <a:t>成立，则称</a:t>
            </a:r>
            <a:r>
              <a:rPr lang="en-US" altLang="zh-CN" sz="2800" dirty="0"/>
              <a:t>a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上界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(2)</a:t>
            </a:r>
            <a:r>
              <a:rPr lang="zh-CN" altLang="en-US" sz="2800" dirty="0"/>
              <a:t>若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x(x∈B→a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x)</a:t>
            </a:r>
            <a:r>
              <a:rPr lang="zh-CN" altLang="en-US" sz="2800" dirty="0"/>
              <a:t>成立，则称</a:t>
            </a:r>
            <a:r>
              <a:rPr lang="en-US" altLang="zh-CN" sz="2800" dirty="0"/>
              <a:t>a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下界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(3)</a:t>
            </a:r>
            <a:r>
              <a:rPr lang="zh-CN" altLang="en-US" sz="2800" dirty="0"/>
              <a:t>令</a:t>
            </a:r>
            <a:r>
              <a:rPr lang="en-US" altLang="zh-CN" sz="2800" dirty="0"/>
              <a:t>C={x | x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的上界</a:t>
            </a:r>
            <a:r>
              <a:rPr lang="en-US" altLang="zh-CN" sz="2800" dirty="0"/>
              <a:t>}</a:t>
            </a:r>
            <a:r>
              <a:rPr lang="zh-CN" altLang="en-US" sz="2800" dirty="0"/>
              <a:t>，则称</a:t>
            </a:r>
            <a:r>
              <a:rPr lang="en-US" altLang="zh-CN" sz="2800" dirty="0"/>
              <a:t>C</a:t>
            </a:r>
            <a:r>
              <a:rPr lang="zh-CN" altLang="en-US" sz="2800" dirty="0"/>
              <a:t>中的</a:t>
            </a:r>
            <a:r>
              <a:rPr lang="zh-CN" altLang="en-US" sz="2800" b="1" dirty="0">
                <a:solidFill>
                  <a:srgbClr val="FF0000"/>
                </a:solidFill>
              </a:rPr>
              <a:t>最小元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最小上界</a:t>
            </a:r>
            <a:r>
              <a:rPr lang="zh-CN" altLang="en-US" sz="2800" dirty="0"/>
              <a:t>或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上确界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(4)</a:t>
            </a:r>
            <a:r>
              <a:rPr lang="zh-CN" altLang="en-US" sz="2800" dirty="0"/>
              <a:t>令</a:t>
            </a:r>
            <a:r>
              <a:rPr lang="en-US" altLang="zh-CN" sz="2800" dirty="0"/>
              <a:t>D={x | x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的下界</a:t>
            </a:r>
            <a:r>
              <a:rPr lang="en-US" altLang="zh-CN" sz="2800" dirty="0"/>
              <a:t>}</a:t>
            </a:r>
            <a:r>
              <a:rPr lang="zh-CN" altLang="en-US" sz="2800" dirty="0"/>
              <a:t>，则称</a:t>
            </a:r>
            <a:r>
              <a:rPr lang="en-US" altLang="zh-CN" sz="2800" dirty="0"/>
              <a:t>D</a:t>
            </a:r>
            <a:r>
              <a:rPr lang="zh-CN" altLang="en-US" sz="2800" dirty="0"/>
              <a:t>中的</a:t>
            </a:r>
            <a:r>
              <a:rPr lang="zh-CN" altLang="en-US" sz="2800" b="1" dirty="0">
                <a:solidFill>
                  <a:srgbClr val="FF0000"/>
                </a:solidFill>
              </a:rPr>
              <a:t>最大元</a:t>
            </a:r>
            <a:r>
              <a:rPr lang="zh-CN" altLang="en-US" sz="2800" dirty="0"/>
              <a:t>为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最大下界</a:t>
            </a:r>
            <a:r>
              <a:rPr lang="zh-CN" altLang="en-US" sz="2800" dirty="0"/>
              <a:t>或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下确界</a:t>
            </a:r>
            <a:r>
              <a:rPr lang="zh-CN" altLang="en-US" sz="2800" dirty="0"/>
              <a:t>。 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注意！</a:t>
            </a:r>
            <a:r>
              <a:rPr lang="zh-CN" altLang="en-US" sz="2800" b="1" dirty="0">
                <a:solidFill>
                  <a:srgbClr val="0070C0"/>
                </a:solidFill>
              </a:rPr>
              <a:t>上确界</a:t>
            </a:r>
            <a:r>
              <a:rPr lang="en-US" altLang="zh-CN" sz="2800" b="1" dirty="0">
                <a:solidFill>
                  <a:srgbClr val="0070C0"/>
                </a:solidFill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</a:rPr>
              <a:t>与所有上界</a:t>
            </a:r>
            <a:r>
              <a:rPr lang="en-US" altLang="zh-CN" sz="2800" b="1" dirty="0">
                <a:solidFill>
                  <a:srgbClr val="0070C0"/>
                </a:solidFill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</a:rPr>
              <a:t>之间均有</a:t>
            </a:r>
            <a:r>
              <a:rPr lang="en-US" altLang="zh-CN" sz="2800" b="1" dirty="0">
                <a:solidFill>
                  <a:srgbClr val="0070C0"/>
                </a:solidFill>
              </a:rPr>
              <a:t>a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≼</a:t>
            </a:r>
            <a:r>
              <a:rPr lang="zh-CN" altLang="en-US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x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           下确界</a:t>
            </a:r>
            <a:r>
              <a:rPr lang="en-US" altLang="zh-CN" sz="2800" b="1" dirty="0">
                <a:solidFill>
                  <a:srgbClr val="0070C0"/>
                </a:solidFill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</a:rPr>
              <a:t>与所有上界</a:t>
            </a:r>
            <a:r>
              <a:rPr lang="en-US" altLang="zh-CN" sz="2800" b="1" dirty="0">
                <a:solidFill>
                  <a:srgbClr val="0070C0"/>
                </a:solidFill>
              </a:rPr>
              <a:t>y</a:t>
            </a:r>
            <a:r>
              <a:rPr lang="zh-CN" altLang="en-US" sz="2800" b="1" dirty="0">
                <a:solidFill>
                  <a:srgbClr val="0070C0"/>
                </a:solidFill>
              </a:rPr>
              <a:t>之间均有</a:t>
            </a:r>
            <a:r>
              <a:rPr lang="en-US" altLang="zh-CN" sz="2800" b="1" dirty="0">
                <a:solidFill>
                  <a:srgbClr val="0070C0"/>
                </a:solidFill>
              </a:rPr>
              <a:t>y≼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endParaRPr lang="en-US" altLang="zh-CN" sz="2800" b="1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即如果有两个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Symbol" panose="05050102010706020507" pitchFamily="18" charset="2"/>
              </a:rPr>
              <a:t>不可比较的上界</a:t>
            </a:r>
            <a:r>
              <a:rPr lang="zh-CN" altLang="en-US" sz="2800" b="1" dirty="0">
                <a:sym typeface="Symbol" panose="05050102010706020507" pitchFamily="18" charset="2"/>
              </a:rPr>
              <a:t>，则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  <a:sym typeface="Symbol" panose="05050102010706020507" pitchFamily="18" charset="2"/>
              </a:rPr>
              <a:t>上确界不存在</a:t>
            </a:r>
            <a:r>
              <a:rPr lang="zh-CN" altLang="en-US" sz="2800" b="1" dirty="0">
                <a:sym typeface="Symbol" panose="05050102010706020507" pitchFamily="18" charset="2"/>
              </a:rPr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charRg st="3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02">
                                            <p:txEl>
                                              <p:charRg st="3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charRg st="6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702">
                                            <p:txEl>
                                              <p:charRg st="6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charRg st="95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7702">
                                            <p:txEl>
                                              <p:charRg st="95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charRg st="139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7702">
                                            <p:txEl>
                                              <p:charRg st="139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charRg st="184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7702">
                                            <p:txEl>
                                              <p:charRg st="184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charRg st="20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7702">
                                            <p:txEl>
                                              <p:charRg st="207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charRg st="237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7702">
                                            <p:txEl>
                                              <p:charRg st="237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945079A7-2310-4E33-881B-95BECBAC0D08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5845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7772400" cy="5481638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]</a:t>
            </a:r>
            <a:r>
              <a:rPr lang="zh-CN" altLang="en-US" sz="2800" dirty="0"/>
              <a:t>有哈斯图如下所示</a:t>
            </a:r>
            <a:r>
              <a:rPr lang="en-US" altLang="zh-CN" sz="2800" dirty="0"/>
              <a:t>,</a:t>
            </a:r>
            <a:r>
              <a:rPr lang="zh-CN" altLang="en-US" sz="2800" dirty="0"/>
              <a:t>试求子集</a:t>
            </a:r>
            <a:r>
              <a:rPr lang="en-US" altLang="zh-CN" sz="2800" dirty="0"/>
              <a:t>B={2,3,6}</a:t>
            </a:r>
            <a:r>
              <a:rPr lang="zh-CN" altLang="en-US" sz="2800" dirty="0"/>
              <a:t>的上界</a:t>
            </a:r>
            <a:r>
              <a:rPr lang="en-US" altLang="zh-CN" sz="2800" dirty="0"/>
              <a:t>,</a:t>
            </a:r>
            <a:r>
              <a:rPr lang="zh-CN" altLang="en-US" sz="2800" dirty="0"/>
              <a:t> 上确界</a:t>
            </a:r>
            <a:r>
              <a:rPr lang="en-US" altLang="zh-CN" sz="2800" dirty="0"/>
              <a:t>,</a:t>
            </a:r>
            <a:r>
              <a:rPr lang="zh-CN" altLang="en-US" sz="2800" dirty="0"/>
              <a:t>下界</a:t>
            </a:r>
            <a:r>
              <a:rPr lang="en-US" altLang="zh-CN" sz="2800" dirty="0"/>
              <a:t>,</a:t>
            </a:r>
            <a:r>
              <a:rPr lang="zh-CN" altLang="en-US" sz="2800" dirty="0"/>
              <a:t>下确界</a:t>
            </a:r>
            <a:r>
              <a:rPr lang="en-US" altLang="zh-CN" sz="2800" dirty="0"/>
              <a:t>.</a:t>
            </a:r>
            <a:endParaRPr lang="en-US" altLang="zh-CN" sz="2800" b="1" dirty="0">
              <a:solidFill>
                <a:srgbClr val="CC0066"/>
              </a:solidFill>
            </a:endParaRPr>
          </a:p>
        </p:txBody>
      </p:sp>
      <p:grpSp>
        <p:nvGrpSpPr>
          <p:cNvPr id="35846" name="Group 7"/>
          <p:cNvGrpSpPr/>
          <p:nvPr/>
        </p:nvGrpSpPr>
        <p:grpSpPr>
          <a:xfrm>
            <a:off x="3255963" y="2654300"/>
            <a:ext cx="2078037" cy="1990725"/>
            <a:chOff x="2297" y="10581"/>
            <a:chExt cx="1862" cy="2169"/>
          </a:xfrm>
        </p:grpSpPr>
        <p:sp>
          <p:nvSpPr>
            <p:cNvPr id="35865" name="Rectangle 9"/>
            <p:cNvSpPr/>
            <p:nvPr/>
          </p:nvSpPr>
          <p:spPr>
            <a:xfrm>
              <a:off x="2340" y="1228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/>
            </a:p>
          </p:txBody>
        </p:sp>
        <p:sp>
          <p:nvSpPr>
            <p:cNvPr id="35866" name="Oval 10"/>
            <p:cNvSpPr/>
            <p:nvPr/>
          </p:nvSpPr>
          <p:spPr>
            <a:xfrm>
              <a:off x="3662" y="1116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5867" name="Oval 11"/>
            <p:cNvSpPr/>
            <p:nvPr/>
          </p:nvSpPr>
          <p:spPr>
            <a:xfrm>
              <a:off x="3060" y="10722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5868" name="Oval 12"/>
            <p:cNvSpPr/>
            <p:nvPr/>
          </p:nvSpPr>
          <p:spPr>
            <a:xfrm>
              <a:off x="2570" y="1116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5869" name="Oval 13"/>
            <p:cNvSpPr/>
            <p:nvPr/>
          </p:nvSpPr>
          <p:spPr>
            <a:xfrm>
              <a:off x="2598" y="12128"/>
              <a:ext cx="179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5870" name="Oval 14"/>
            <p:cNvSpPr/>
            <p:nvPr/>
          </p:nvSpPr>
          <p:spPr>
            <a:xfrm>
              <a:off x="3678" y="12244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5871" name="Line 16"/>
            <p:cNvSpPr/>
            <p:nvPr/>
          </p:nvSpPr>
          <p:spPr>
            <a:xfrm flipV="1">
              <a:off x="2706" y="10870"/>
              <a:ext cx="410" cy="3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2" name="Line 17"/>
            <p:cNvSpPr/>
            <p:nvPr/>
          </p:nvSpPr>
          <p:spPr>
            <a:xfrm flipH="1">
              <a:off x="2758" y="11316"/>
              <a:ext cx="923" cy="8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3" name="Line 19"/>
            <p:cNvSpPr/>
            <p:nvPr/>
          </p:nvSpPr>
          <p:spPr>
            <a:xfrm>
              <a:off x="3253" y="10870"/>
              <a:ext cx="428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4" name="Rectangle 20"/>
            <p:cNvSpPr/>
            <p:nvPr/>
          </p:nvSpPr>
          <p:spPr>
            <a:xfrm>
              <a:off x="3799" y="1224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/>
            </a:p>
          </p:txBody>
        </p:sp>
        <p:sp>
          <p:nvSpPr>
            <p:cNvPr id="35875" name="Rectangle 21"/>
            <p:cNvSpPr/>
            <p:nvPr/>
          </p:nvSpPr>
          <p:spPr>
            <a:xfrm>
              <a:off x="3799" y="11015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/>
            </a:p>
          </p:txBody>
        </p:sp>
        <p:sp>
          <p:nvSpPr>
            <p:cNvPr id="35876" name="Rectangle 22"/>
            <p:cNvSpPr/>
            <p:nvPr/>
          </p:nvSpPr>
          <p:spPr>
            <a:xfrm>
              <a:off x="3321" y="10581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/>
            </a:p>
          </p:txBody>
        </p:sp>
        <p:sp>
          <p:nvSpPr>
            <p:cNvPr id="35877" name="Rectangle 23"/>
            <p:cNvSpPr/>
            <p:nvPr/>
          </p:nvSpPr>
          <p:spPr>
            <a:xfrm>
              <a:off x="2297" y="1087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/>
            </a:p>
          </p:txBody>
        </p:sp>
      </p:grpSp>
      <p:sp>
        <p:nvSpPr>
          <p:cNvPr id="35847" name="Line 17"/>
          <p:cNvSpPr/>
          <p:nvPr/>
        </p:nvSpPr>
        <p:spPr>
          <a:xfrm flipH="1">
            <a:off x="4297363" y="4289425"/>
            <a:ext cx="520700" cy="4238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8" name="Line 17"/>
          <p:cNvSpPr/>
          <p:nvPr/>
        </p:nvSpPr>
        <p:spPr>
          <a:xfrm>
            <a:off x="3697288" y="4191000"/>
            <a:ext cx="487362" cy="5064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9" name="Oval 12"/>
          <p:cNvSpPr/>
          <p:nvPr/>
        </p:nvSpPr>
        <p:spPr>
          <a:xfrm>
            <a:off x="4157663" y="4664075"/>
            <a:ext cx="201612" cy="165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50" name="Rectangle 21"/>
          <p:cNvSpPr/>
          <p:nvPr/>
        </p:nvSpPr>
        <p:spPr>
          <a:xfrm>
            <a:off x="3856038" y="4816475"/>
            <a:ext cx="401637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endParaRPr lang="en-US" altLang="zh-CN" sz="2000" b="1" dirty="0"/>
          </a:p>
        </p:txBody>
      </p:sp>
      <p:sp>
        <p:nvSpPr>
          <p:cNvPr id="35851" name="Line 17"/>
          <p:cNvSpPr/>
          <p:nvPr/>
        </p:nvSpPr>
        <p:spPr>
          <a:xfrm>
            <a:off x="3657600" y="3344863"/>
            <a:ext cx="1588" cy="7175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2" name="Line 17"/>
          <p:cNvSpPr/>
          <p:nvPr/>
        </p:nvSpPr>
        <p:spPr>
          <a:xfrm>
            <a:off x="4902200" y="3328988"/>
            <a:ext cx="17463" cy="8270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6" name="直接连接符 5"/>
          <p:cNvCxnSpPr/>
          <p:nvPr/>
        </p:nvCxnSpPr>
        <p:spPr>
          <a:xfrm flipV="1">
            <a:off x="4208463" y="2438400"/>
            <a:ext cx="0" cy="34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133850" y="2286000"/>
            <a:ext cx="1746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3859213" y="2133600"/>
            <a:ext cx="24765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697288" y="1981200"/>
            <a:ext cx="161925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4322763" y="2057400"/>
            <a:ext cx="23495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560888" y="1968500"/>
            <a:ext cx="1397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257675" y="4829175"/>
            <a:ext cx="0" cy="48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184650" y="5310188"/>
            <a:ext cx="174625" cy="176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3743325" y="5486400"/>
            <a:ext cx="42703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</p:cNvCxnSpPr>
          <p:nvPr/>
        </p:nvCxnSpPr>
        <p:spPr>
          <a:xfrm>
            <a:off x="4271963" y="5486400"/>
            <a:ext cx="35877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660775" y="5715000"/>
            <a:ext cx="195263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30738" y="5715000"/>
            <a:ext cx="14922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1F1901-0D6F-4A76-8461-7AB7BAE77D9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68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性质</a:t>
            </a:r>
            <a:endParaRPr lang="zh-CN" altLang="en-US" dirty="0"/>
          </a:p>
        </p:txBody>
      </p:sp>
      <p:sp>
        <p:nvSpPr>
          <p:cNvPr id="158726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530725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</a:t>
            </a:r>
            <a:r>
              <a:rPr lang="en-US" altLang="zh-CN" sz="2600" dirty="0"/>
              <a:t>B</a:t>
            </a:r>
            <a:r>
              <a:rPr lang="zh-CN" altLang="en-US" sz="2600" dirty="0"/>
              <a:t>的最小元一定是</a:t>
            </a:r>
            <a:r>
              <a:rPr lang="en-US" altLang="zh-CN" sz="2600" dirty="0"/>
              <a:t>B</a:t>
            </a:r>
            <a:r>
              <a:rPr lang="zh-CN" altLang="en-US" sz="2600" dirty="0"/>
              <a:t>的下界，同时也是</a:t>
            </a:r>
            <a:r>
              <a:rPr lang="en-US" altLang="zh-CN" sz="2600" dirty="0"/>
              <a:t>B</a:t>
            </a:r>
            <a:r>
              <a:rPr lang="zh-CN" altLang="en-US" sz="2600" dirty="0"/>
              <a:t>的最大下界。</a:t>
            </a:r>
            <a:endParaRPr lang="zh-CN" altLang="en-US" sz="2600" dirty="0"/>
          </a:p>
          <a:p>
            <a:pPr marL="571500" indent="-571500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</a:t>
            </a:r>
            <a:r>
              <a:rPr lang="en-US" altLang="zh-CN" sz="2600" dirty="0"/>
              <a:t>B</a:t>
            </a:r>
            <a:r>
              <a:rPr lang="zh-CN" altLang="en-US" sz="2600" dirty="0"/>
              <a:t>的最大元一定是</a:t>
            </a:r>
            <a:r>
              <a:rPr lang="en-US" altLang="zh-CN" sz="2600" dirty="0"/>
              <a:t>B</a:t>
            </a:r>
            <a:r>
              <a:rPr lang="zh-CN" altLang="en-US" sz="2600" dirty="0"/>
              <a:t>的上界，同时也是</a:t>
            </a:r>
            <a:r>
              <a:rPr lang="en-US" altLang="zh-CN" sz="2600" dirty="0"/>
              <a:t>B</a:t>
            </a:r>
            <a:r>
              <a:rPr lang="zh-CN" altLang="en-US" sz="2600" dirty="0"/>
              <a:t>的最小上界。</a:t>
            </a:r>
            <a:endParaRPr lang="zh-CN" altLang="en-US" sz="2600" dirty="0"/>
          </a:p>
          <a:p>
            <a:pPr marL="571500" indent="-571500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）反过来不成立：</a:t>
            </a:r>
            <a:r>
              <a:rPr lang="en-US" altLang="zh-CN" sz="2600" dirty="0"/>
              <a:t>B</a:t>
            </a:r>
            <a:r>
              <a:rPr lang="zh-CN" altLang="en-US" sz="2600" dirty="0"/>
              <a:t>的下界可能不是</a:t>
            </a:r>
            <a:r>
              <a:rPr lang="en-US" altLang="zh-CN" sz="2600" dirty="0"/>
              <a:t>B</a:t>
            </a:r>
            <a:r>
              <a:rPr lang="zh-CN" altLang="en-US" sz="2600" dirty="0"/>
              <a:t>中的元素，</a:t>
            </a:r>
            <a:r>
              <a:rPr lang="en-US" altLang="zh-CN" sz="2600" dirty="0"/>
              <a:t>B</a:t>
            </a:r>
            <a:r>
              <a:rPr lang="zh-CN" altLang="en-US" sz="2600" dirty="0"/>
              <a:t>的上界也可能不是</a:t>
            </a:r>
            <a:r>
              <a:rPr lang="en-US" altLang="zh-CN" sz="2600" dirty="0"/>
              <a:t>B</a:t>
            </a:r>
            <a:r>
              <a:rPr lang="zh-CN" altLang="en-US" sz="2600" dirty="0"/>
              <a:t>中的元素。</a:t>
            </a:r>
            <a:endParaRPr lang="zh-CN" altLang="en-US" sz="2600" dirty="0"/>
          </a:p>
          <a:p>
            <a:pPr marL="571500" indent="-571500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4</a:t>
            </a:r>
            <a:r>
              <a:rPr lang="zh-CN" altLang="en-US" sz="2600" dirty="0"/>
              <a:t>）</a:t>
            </a:r>
            <a:r>
              <a:rPr lang="en-US" altLang="zh-CN" sz="2600" dirty="0"/>
              <a:t>B</a:t>
            </a:r>
            <a:r>
              <a:rPr lang="zh-CN" altLang="en-US" sz="2600" dirty="0"/>
              <a:t>的上界，下界，最小上界，最大下界都可能不存在。</a:t>
            </a:r>
            <a:endParaRPr lang="zh-CN" altLang="en-US" sz="2600" dirty="0"/>
          </a:p>
          <a:p>
            <a:pPr marL="571500" indent="-571500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5</a:t>
            </a:r>
            <a:r>
              <a:rPr lang="zh-CN" altLang="en-US" sz="2600" dirty="0"/>
              <a:t>）如果存在，最小上界和最大下界是唯一的。</a:t>
            </a:r>
            <a:endParaRPr lang="zh-CN" altLang="en-US" sz="2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2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26">
                                            <p:txEl>
                                              <p:charRg st="2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5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726">
                                            <p:txEl>
                                              <p:charRg st="5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726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726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058D6-9A98-4C71-A9FE-A6501850699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0927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3】</a:t>
            </a:r>
            <a:r>
              <a:rPr lang="zh-CN" altLang="en-US" dirty="0"/>
              <a:t>画出偏序集</a:t>
            </a:r>
            <a:r>
              <a:rPr lang="en-US" altLang="zh-CN" dirty="0"/>
              <a:t>&lt;</a:t>
            </a:r>
            <a:r>
              <a:rPr lang="el-GR" altLang="zh-CN" sz="3200" i="1" dirty="0">
                <a:cs typeface="Arial" panose="020B0604020202020204" pitchFamily="34" charset="0"/>
              </a:rPr>
              <a:t> ρ</a:t>
            </a:r>
            <a:r>
              <a:rPr lang="en-US" altLang="zh-CN" dirty="0"/>
              <a:t>({a,b,c}), ⊆&gt;</a:t>
            </a:r>
            <a:r>
              <a:rPr lang="zh-CN" altLang="en-US" dirty="0"/>
              <a:t>的哈斯图。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sz="2400" dirty="0"/>
              <a:t>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743200" y="1752600"/>
            <a:ext cx="3492500" cy="3657600"/>
            <a:chOff x="4319" y="2534"/>
            <a:chExt cx="3484" cy="3664"/>
          </a:xfrm>
        </p:grpSpPr>
        <p:sp>
          <p:nvSpPr>
            <p:cNvPr id="37895" name="Oval 33"/>
            <p:cNvSpPr/>
            <p:nvPr/>
          </p:nvSpPr>
          <p:spPr>
            <a:xfrm>
              <a:off x="5834" y="5574"/>
              <a:ext cx="181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7896" name="Oval 34"/>
            <p:cNvSpPr/>
            <p:nvPr/>
          </p:nvSpPr>
          <p:spPr>
            <a:xfrm>
              <a:off x="5834" y="4483"/>
              <a:ext cx="182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7897" name="Oval 35"/>
            <p:cNvSpPr/>
            <p:nvPr/>
          </p:nvSpPr>
          <p:spPr>
            <a:xfrm>
              <a:off x="4755" y="3858"/>
              <a:ext cx="181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7898" name="Oval 36"/>
            <p:cNvSpPr/>
            <p:nvPr/>
          </p:nvSpPr>
          <p:spPr>
            <a:xfrm>
              <a:off x="4755" y="4950"/>
              <a:ext cx="181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7899" name="Oval 37"/>
            <p:cNvSpPr/>
            <p:nvPr/>
          </p:nvSpPr>
          <p:spPr>
            <a:xfrm>
              <a:off x="6915" y="3858"/>
              <a:ext cx="182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7900" name="Oval 38"/>
            <p:cNvSpPr/>
            <p:nvPr/>
          </p:nvSpPr>
          <p:spPr>
            <a:xfrm>
              <a:off x="6915" y="4950"/>
              <a:ext cx="181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7901" name="Oval 39"/>
            <p:cNvSpPr/>
            <p:nvPr/>
          </p:nvSpPr>
          <p:spPr>
            <a:xfrm>
              <a:off x="5834" y="3858"/>
              <a:ext cx="182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7902" name="Oval 40"/>
            <p:cNvSpPr/>
            <p:nvPr/>
          </p:nvSpPr>
          <p:spPr>
            <a:xfrm>
              <a:off x="5834" y="2922"/>
              <a:ext cx="182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7903" name="Line 41"/>
            <p:cNvSpPr/>
            <p:nvPr/>
          </p:nvSpPr>
          <p:spPr>
            <a:xfrm>
              <a:off x="5925" y="4638"/>
              <a:ext cx="1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4" name="Line 42"/>
            <p:cNvSpPr/>
            <p:nvPr/>
          </p:nvSpPr>
          <p:spPr>
            <a:xfrm>
              <a:off x="4927" y="3908"/>
              <a:ext cx="9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5" name="Line 43"/>
            <p:cNvSpPr/>
            <p:nvPr/>
          </p:nvSpPr>
          <p:spPr>
            <a:xfrm>
              <a:off x="4935" y="5046"/>
              <a:ext cx="9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6" name="Line 44"/>
            <p:cNvSpPr/>
            <p:nvPr/>
          </p:nvSpPr>
          <p:spPr>
            <a:xfrm>
              <a:off x="4830" y="4014"/>
              <a:ext cx="1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7" name="Line 45"/>
            <p:cNvSpPr/>
            <p:nvPr/>
          </p:nvSpPr>
          <p:spPr>
            <a:xfrm flipV="1">
              <a:off x="6015" y="3918"/>
              <a:ext cx="9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8" name="Line 46"/>
            <p:cNvSpPr/>
            <p:nvPr/>
          </p:nvSpPr>
          <p:spPr>
            <a:xfrm flipV="1">
              <a:off x="6015" y="5076"/>
              <a:ext cx="9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9" name="Line 47"/>
            <p:cNvSpPr/>
            <p:nvPr/>
          </p:nvSpPr>
          <p:spPr>
            <a:xfrm>
              <a:off x="7005" y="4014"/>
              <a:ext cx="1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0" name="Line 48"/>
            <p:cNvSpPr/>
            <p:nvPr/>
          </p:nvSpPr>
          <p:spPr>
            <a:xfrm flipV="1">
              <a:off x="4935" y="4014"/>
              <a:ext cx="90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1" name="Line 49"/>
            <p:cNvSpPr/>
            <p:nvPr/>
          </p:nvSpPr>
          <p:spPr>
            <a:xfrm>
              <a:off x="6015" y="4014"/>
              <a:ext cx="90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2" name="Line 50"/>
            <p:cNvSpPr/>
            <p:nvPr/>
          </p:nvSpPr>
          <p:spPr>
            <a:xfrm flipV="1">
              <a:off x="4935" y="3078"/>
              <a:ext cx="90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3" name="Line 51"/>
            <p:cNvSpPr/>
            <p:nvPr/>
          </p:nvSpPr>
          <p:spPr>
            <a:xfrm>
              <a:off x="6015" y="3078"/>
              <a:ext cx="90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4" name="Line 52"/>
            <p:cNvSpPr/>
            <p:nvPr/>
          </p:nvSpPr>
          <p:spPr>
            <a:xfrm>
              <a:off x="5925" y="3078"/>
              <a:ext cx="1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5" name="Rectangle 53"/>
            <p:cNvSpPr/>
            <p:nvPr/>
          </p:nvSpPr>
          <p:spPr>
            <a:xfrm>
              <a:off x="5655" y="573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zh-CN" sz="1800" b="1" dirty="0"/>
            </a:p>
          </p:txBody>
        </p:sp>
        <p:sp>
          <p:nvSpPr>
            <p:cNvPr id="37916" name="Rectangle 54"/>
            <p:cNvSpPr/>
            <p:nvPr/>
          </p:nvSpPr>
          <p:spPr>
            <a:xfrm>
              <a:off x="4319" y="5053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{a}</a:t>
              </a:r>
              <a:endParaRPr lang="en-US" altLang="zh-CN" sz="1800" dirty="0"/>
            </a:p>
          </p:txBody>
        </p:sp>
        <p:sp>
          <p:nvSpPr>
            <p:cNvPr id="37917" name="Rectangle 55"/>
            <p:cNvSpPr/>
            <p:nvPr/>
          </p:nvSpPr>
          <p:spPr>
            <a:xfrm>
              <a:off x="5295" y="4482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{b}</a:t>
              </a:r>
              <a:endParaRPr lang="en-US" altLang="zh-CN" sz="1800" dirty="0"/>
            </a:p>
          </p:txBody>
        </p:sp>
        <p:sp>
          <p:nvSpPr>
            <p:cNvPr id="37918" name="Rectangle 56"/>
            <p:cNvSpPr/>
            <p:nvPr/>
          </p:nvSpPr>
          <p:spPr>
            <a:xfrm>
              <a:off x="6903" y="5129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{c}</a:t>
              </a:r>
              <a:endParaRPr lang="en-US" altLang="zh-CN" sz="1800" dirty="0"/>
            </a:p>
          </p:txBody>
        </p:sp>
        <p:sp>
          <p:nvSpPr>
            <p:cNvPr id="37919" name="Rectangle 57"/>
            <p:cNvSpPr/>
            <p:nvPr/>
          </p:nvSpPr>
          <p:spPr>
            <a:xfrm>
              <a:off x="4319" y="3526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{a,b}</a:t>
              </a:r>
              <a:endParaRPr lang="en-US" altLang="zh-CN" sz="1800" dirty="0"/>
            </a:p>
          </p:txBody>
        </p:sp>
        <p:sp>
          <p:nvSpPr>
            <p:cNvPr id="37920" name="Rectangle 58"/>
            <p:cNvSpPr/>
            <p:nvPr/>
          </p:nvSpPr>
          <p:spPr>
            <a:xfrm>
              <a:off x="5835" y="3546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{a,c}</a:t>
              </a:r>
              <a:endParaRPr lang="en-US" altLang="zh-CN" sz="1800" dirty="0"/>
            </a:p>
          </p:txBody>
        </p:sp>
        <p:sp>
          <p:nvSpPr>
            <p:cNvPr id="37921" name="Rectangle 59"/>
            <p:cNvSpPr/>
            <p:nvPr/>
          </p:nvSpPr>
          <p:spPr>
            <a:xfrm>
              <a:off x="6903" y="3450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{b,c}</a:t>
              </a:r>
              <a:endParaRPr lang="en-US" altLang="zh-CN" sz="1800" dirty="0"/>
            </a:p>
          </p:txBody>
        </p:sp>
        <p:sp>
          <p:nvSpPr>
            <p:cNvPr id="37922" name="Rectangle 60"/>
            <p:cNvSpPr/>
            <p:nvPr/>
          </p:nvSpPr>
          <p:spPr>
            <a:xfrm>
              <a:off x="5535" y="2534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{a,b,c}</a:t>
              </a:r>
              <a:endParaRPr lang="en-US" altLang="zh-CN" sz="18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A3880-DCBF-4EC6-A780-DF004BB21A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0774" name="Rectangle 54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8077200" cy="5140325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【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例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4】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哈斯图如下，求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B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的极小元、最小元、极大元、最大元、上界、下界、上确界、下确界。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600" dirty="0">
                <a:latin typeface="+mn-lt"/>
                <a:ea typeface="+mn-ea"/>
                <a:cs typeface="+mn-cs"/>
              </a:rPr>
              <a:t>B1={a,b,d}</a:t>
            </a: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  <a:buNone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B1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最大元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d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，最小元无，极大元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d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，极小元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a,b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，上界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d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和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f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，上确界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d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，下界和下确界都是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e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。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B2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最大元无，最小元无，极大元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4,9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，极小元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2,9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上界无，下界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，上确界无，下确界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endParaRPr lang="en-US" altLang="zh-CN" sz="2600" dirty="0">
              <a:latin typeface="+mn-lt"/>
              <a:ea typeface="+mn-ea"/>
              <a:cs typeface="+mn-cs"/>
            </a:endParaRPr>
          </a:p>
        </p:txBody>
      </p:sp>
      <p:sp>
        <p:nvSpPr>
          <p:cNvPr id="38918" name="Rectangle 55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B2={2,4,9}</a:t>
            </a:r>
            <a:endParaRPr lang="en-US" altLang="zh-CN" sz="2600" dirty="0">
              <a:latin typeface="+mn-lt"/>
              <a:ea typeface="+mn-ea"/>
              <a:cs typeface="+mn-cs"/>
            </a:endParaRPr>
          </a:p>
        </p:txBody>
      </p:sp>
      <p:grpSp>
        <p:nvGrpSpPr>
          <p:cNvPr id="38919" name="Group 4"/>
          <p:cNvGrpSpPr/>
          <p:nvPr/>
        </p:nvGrpSpPr>
        <p:grpSpPr>
          <a:xfrm>
            <a:off x="914400" y="1524000"/>
            <a:ext cx="2362200" cy="2743200"/>
            <a:chOff x="2531" y="1369"/>
            <a:chExt cx="1870" cy="3425"/>
          </a:xfrm>
        </p:grpSpPr>
        <p:sp>
          <p:nvSpPr>
            <p:cNvPr id="38948" name="Oval 5"/>
            <p:cNvSpPr/>
            <p:nvPr/>
          </p:nvSpPr>
          <p:spPr>
            <a:xfrm>
              <a:off x="3315" y="183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49" name="Oval 6"/>
            <p:cNvSpPr/>
            <p:nvPr/>
          </p:nvSpPr>
          <p:spPr>
            <a:xfrm>
              <a:off x="2775" y="2610"/>
              <a:ext cx="179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50" name="Oval 7"/>
            <p:cNvSpPr/>
            <p:nvPr/>
          </p:nvSpPr>
          <p:spPr>
            <a:xfrm>
              <a:off x="3855" y="261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51" name="Oval 8"/>
            <p:cNvSpPr/>
            <p:nvPr/>
          </p:nvSpPr>
          <p:spPr>
            <a:xfrm>
              <a:off x="2775" y="3702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52" name="Oval 9"/>
            <p:cNvSpPr/>
            <p:nvPr/>
          </p:nvSpPr>
          <p:spPr>
            <a:xfrm>
              <a:off x="3855" y="3702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53" name="Oval 10"/>
            <p:cNvSpPr/>
            <p:nvPr/>
          </p:nvSpPr>
          <p:spPr>
            <a:xfrm>
              <a:off x="3315" y="4326"/>
              <a:ext cx="180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54" name="Line 11"/>
            <p:cNvSpPr/>
            <p:nvPr/>
          </p:nvSpPr>
          <p:spPr>
            <a:xfrm flipV="1">
              <a:off x="2955" y="1986"/>
              <a:ext cx="3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5" name="Line 12"/>
            <p:cNvSpPr/>
            <p:nvPr/>
          </p:nvSpPr>
          <p:spPr>
            <a:xfrm>
              <a:off x="3495" y="1986"/>
              <a:ext cx="3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6" name="Line 13"/>
            <p:cNvSpPr/>
            <p:nvPr/>
          </p:nvSpPr>
          <p:spPr>
            <a:xfrm>
              <a:off x="2865" y="2766"/>
              <a:ext cx="1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7" name="Line 14"/>
            <p:cNvSpPr/>
            <p:nvPr/>
          </p:nvSpPr>
          <p:spPr>
            <a:xfrm>
              <a:off x="3945" y="2766"/>
              <a:ext cx="1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8" name="Line 15"/>
            <p:cNvSpPr/>
            <p:nvPr/>
          </p:nvSpPr>
          <p:spPr>
            <a:xfrm>
              <a:off x="2955" y="3858"/>
              <a:ext cx="36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9" name="Line 16"/>
            <p:cNvSpPr/>
            <p:nvPr/>
          </p:nvSpPr>
          <p:spPr>
            <a:xfrm flipV="1">
              <a:off x="3495" y="3858"/>
              <a:ext cx="36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0" name="Line 17"/>
            <p:cNvSpPr/>
            <p:nvPr/>
          </p:nvSpPr>
          <p:spPr>
            <a:xfrm>
              <a:off x="2955" y="2766"/>
              <a:ext cx="90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1" name="Line 18"/>
            <p:cNvSpPr/>
            <p:nvPr/>
          </p:nvSpPr>
          <p:spPr>
            <a:xfrm flipV="1">
              <a:off x="2955" y="2766"/>
              <a:ext cx="90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2" name="Rectangle 19"/>
            <p:cNvSpPr/>
            <p:nvPr/>
          </p:nvSpPr>
          <p:spPr>
            <a:xfrm>
              <a:off x="2531" y="345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a</a:t>
              </a:r>
              <a:endParaRPr lang="en-US" altLang="zh-CN" sz="2400" dirty="0"/>
            </a:p>
          </p:txBody>
        </p:sp>
        <p:sp>
          <p:nvSpPr>
            <p:cNvPr id="38963" name="Rectangle 20"/>
            <p:cNvSpPr/>
            <p:nvPr/>
          </p:nvSpPr>
          <p:spPr>
            <a:xfrm>
              <a:off x="3135" y="4326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e</a:t>
              </a:r>
              <a:endParaRPr lang="en-US" altLang="zh-CN" sz="2400" dirty="0"/>
            </a:p>
          </p:txBody>
        </p:sp>
        <p:sp>
          <p:nvSpPr>
            <p:cNvPr id="38964" name="Rectangle 21"/>
            <p:cNvSpPr/>
            <p:nvPr/>
          </p:nvSpPr>
          <p:spPr>
            <a:xfrm>
              <a:off x="4041" y="3528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b</a:t>
              </a:r>
              <a:endParaRPr lang="en-US" altLang="zh-CN" sz="2400" dirty="0"/>
            </a:p>
          </p:txBody>
        </p:sp>
        <p:sp>
          <p:nvSpPr>
            <p:cNvPr id="38965" name="Rectangle 22"/>
            <p:cNvSpPr/>
            <p:nvPr/>
          </p:nvSpPr>
          <p:spPr>
            <a:xfrm>
              <a:off x="3867" y="2188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d</a:t>
              </a:r>
              <a:endParaRPr lang="en-US" altLang="zh-CN" sz="2400" dirty="0"/>
            </a:p>
          </p:txBody>
        </p:sp>
        <p:sp>
          <p:nvSpPr>
            <p:cNvPr id="38966" name="Rectangle 23"/>
            <p:cNvSpPr/>
            <p:nvPr/>
          </p:nvSpPr>
          <p:spPr>
            <a:xfrm>
              <a:off x="2589" y="2263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c</a:t>
              </a:r>
              <a:endParaRPr lang="en-US" altLang="zh-CN" sz="2400" dirty="0"/>
            </a:p>
          </p:txBody>
        </p:sp>
        <p:sp>
          <p:nvSpPr>
            <p:cNvPr id="38967" name="Rectangle 24"/>
            <p:cNvSpPr/>
            <p:nvPr/>
          </p:nvSpPr>
          <p:spPr>
            <a:xfrm>
              <a:off x="3402" y="1369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f</a:t>
              </a:r>
              <a:endParaRPr lang="en-US" altLang="zh-CN" sz="2400" dirty="0"/>
            </a:p>
          </p:txBody>
        </p:sp>
      </p:grpSp>
      <p:grpSp>
        <p:nvGrpSpPr>
          <p:cNvPr id="38920" name="Group 25"/>
          <p:cNvGrpSpPr/>
          <p:nvPr/>
        </p:nvGrpSpPr>
        <p:grpSpPr>
          <a:xfrm>
            <a:off x="4953000" y="1600200"/>
            <a:ext cx="2743200" cy="2895600"/>
            <a:chOff x="2595" y="9630"/>
            <a:chExt cx="2520" cy="2798"/>
          </a:xfrm>
        </p:grpSpPr>
        <p:sp>
          <p:nvSpPr>
            <p:cNvPr id="38921" name="Oval 26"/>
            <p:cNvSpPr/>
            <p:nvPr/>
          </p:nvSpPr>
          <p:spPr>
            <a:xfrm>
              <a:off x="3855" y="1197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22" name="Oval 27"/>
            <p:cNvSpPr/>
            <p:nvPr/>
          </p:nvSpPr>
          <p:spPr>
            <a:xfrm>
              <a:off x="295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23" name="Oval 28"/>
            <p:cNvSpPr/>
            <p:nvPr/>
          </p:nvSpPr>
          <p:spPr>
            <a:xfrm>
              <a:off x="367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24" name="Oval 29"/>
            <p:cNvSpPr/>
            <p:nvPr/>
          </p:nvSpPr>
          <p:spPr>
            <a:xfrm>
              <a:off x="421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25" name="Oval 30"/>
            <p:cNvSpPr/>
            <p:nvPr/>
          </p:nvSpPr>
          <p:spPr>
            <a:xfrm>
              <a:off x="475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26" name="Oval 31"/>
            <p:cNvSpPr/>
            <p:nvPr/>
          </p:nvSpPr>
          <p:spPr>
            <a:xfrm>
              <a:off x="2955" y="10566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27" name="Oval 32"/>
            <p:cNvSpPr/>
            <p:nvPr/>
          </p:nvSpPr>
          <p:spPr>
            <a:xfrm>
              <a:off x="2955" y="9786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28" name="Oval 33"/>
            <p:cNvSpPr/>
            <p:nvPr/>
          </p:nvSpPr>
          <p:spPr>
            <a:xfrm>
              <a:off x="3675" y="10098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29" name="Oval 34"/>
            <p:cNvSpPr/>
            <p:nvPr/>
          </p:nvSpPr>
          <p:spPr>
            <a:xfrm>
              <a:off x="4395" y="10098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38930" name="Line 35"/>
            <p:cNvSpPr/>
            <p:nvPr/>
          </p:nvSpPr>
          <p:spPr>
            <a:xfrm flipH="1" flipV="1">
              <a:off x="3135" y="11502"/>
              <a:ext cx="72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1" name="Line 36"/>
            <p:cNvSpPr/>
            <p:nvPr/>
          </p:nvSpPr>
          <p:spPr>
            <a:xfrm flipH="1" flipV="1">
              <a:off x="3796" y="11490"/>
              <a:ext cx="59" cy="4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2" name="Line 37"/>
            <p:cNvSpPr/>
            <p:nvPr/>
          </p:nvSpPr>
          <p:spPr>
            <a:xfrm flipV="1">
              <a:off x="4035" y="11502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3" name="Line 38"/>
            <p:cNvSpPr/>
            <p:nvPr/>
          </p:nvSpPr>
          <p:spPr>
            <a:xfrm flipV="1">
              <a:off x="4035" y="11502"/>
              <a:ext cx="72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4" name="Line 39"/>
            <p:cNvSpPr/>
            <p:nvPr/>
          </p:nvSpPr>
          <p:spPr>
            <a:xfrm flipV="1">
              <a:off x="3045" y="10722"/>
              <a:ext cx="1" cy="6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5" name="Line 40"/>
            <p:cNvSpPr/>
            <p:nvPr/>
          </p:nvSpPr>
          <p:spPr>
            <a:xfrm flipV="1">
              <a:off x="3045" y="9942"/>
              <a:ext cx="1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6" name="Line 41"/>
            <p:cNvSpPr/>
            <p:nvPr/>
          </p:nvSpPr>
          <p:spPr>
            <a:xfrm flipV="1">
              <a:off x="3135" y="10254"/>
              <a:ext cx="5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7" name="Line 42"/>
            <p:cNvSpPr/>
            <p:nvPr/>
          </p:nvSpPr>
          <p:spPr>
            <a:xfrm flipV="1">
              <a:off x="3750" y="10254"/>
              <a:ext cx="1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8" name="Line 43"/>
            <p:cNvSpPr/>
            <p:nvPr/>
          </p:nvSpPr>
          <p:spPr>
            <a:xfrm flipV="1">
              <a:off x="3855" y="10254"/>
              <a:ext cx="5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9" name="Rectangle 44"/>
            <p:cNvSpPr/>
            <p:nvPr/>
          </p:nvSpPr>
          <p:spPr>
            <a:xfrm>
              <a:off x="4009" y="1196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/>
            </a:p>
          </p:txBody>
        </p:sp>
        <p:sp>
          <p:nvSpPr>
            <p:cNvPr id="38940" name="Rectangle 45"/>
            <p:cNvSpPr/>
            <p:nvPr/>
          </p:nvSpPr>
          <p:spPr>
            <a:xfrm>
              <a:off x="2595" y="1119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/>
            </a:p>
          </p:txBody>
        </p:sp>
        <p:sp>
          <p:nvSpPr>
            <p:cNvPr id="38941" name="Rectangle 46"/>
            <p:cNvSpPr/>
            <p:nvPr/>
          </p:nvSpPr>
          <p:spPr>
            <a:xfrm>
              <a:off x="3315" y="1119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/>
            </a:p>
          </p:txBody>
        </p:sp>
        <p:sp>
          <p:nvSpPr>
            <p:cNvPr id="38942" name="Rectangle 47"/>
            <p:cNvSpPr/>
            <p:nvPr/>
          </p:nvSpPr>
          <p:spPr>
            <a:xfrm>
              <a:off x="4035" y="11034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5</a:t>
              </a:r>
              <a:endParaRPr lang="en-US" altLang="zh-CN" sz="2000" dirty="0"/>
            </a:p>
          </p:txBody>
        </p:sp>
        <p:sp>
          <p:nvSpPr>
            <p:cNvPr id="38943" name="Rectangle 48"/>
            <p:cNvSpPr/>
            <p:nvPr/>
          </p:nvSpPr>
          <p:spPr>
            <a:xfrm>
              <a:off x="4575" y="11034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7</a:t>
              </a:r>
              <a:endParaRPr lang="en-US" altLang="zh-CN" sz="2000" dirty="0"/>
            </a:p>
          </p:txBody>
        </p:sp>
        <p:sp>
          <p:nvSpPr>
            <p:cNvPr id="38944" name="Rectangle 49"/>
            <p:cNvSpPr/>
            <p:nvPr/>
          </p:nvSpPr>
          <p:spPr>
            <a:xfrm>
              <a:off x="2595" y="1041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4</a:t>
              </a:r>
              <a:endParaRPr lang="en-US" altLang="zh-CN" sz="2000" dirty="0"/>
            </a:p>
          </p:txBody>
        </p:sp>
        <p:sp>
          <p:nvSpPr>
            <p:cNvPr id="38945" name="Rectangle 50"/>
            <p:cNvSpPr/>
            <p:nvPr/>
          </p:nvSpPr>
          <p:spPr>
            <a:xfrm>
              <a:off x="2595" y="963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8</a:t>
              </a:r>
              <a:endParaRPr lang="en-US" altLang="zh-CN" sz="2000" dirty="0"/>
            </a:p>
          </p:txBody>
        </p:sp>
        <p:sp>
          <p:nvSpPr>
            <p:cNvPr id="38946" name="Rectangle 51"/>
            <p:cNvSpPr/>
            <p:nvPr/>
          </p:nvSpPr>
          <p:spPr>
            <a:xfrm>
              <a:off x="3495" y="9786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6</a:t>
              </a:r>
              <a:endParaRPr lang="en-US" altLang="zh-CN" sz="2000" dirty="0"/>
            </a:p>
          </p:txBody>
        </p:sp>
        <p:sp>
          <p:nvSpPr>
            <p:cNvPr id="38947" name="Rectangle 52"/>
            <p:cNvSpPr/>
            <p:nvPr/>
          </p:nvSpPr>
          <p:spPr>
            <a:xfrm>
              <a:off x="4215" y="9786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9</a:t>
              </a:r>
              <a:endParaRPr lang="en-US" altLang="zh-CN" sz="20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charRg st="6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4">
                                            <p:txEl>
                                              <p:charRg st="6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charRg st="10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4">
                                            <p:txEl>
                                              <p:charRg st="108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D4D703-41FE-49DD-BE7C-CDCBB1E642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1797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5】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哈斯图如下，求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的下界、上界、下确界、上确界。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6" name="Rectangle 5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2971800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B1={2,3,6}</a:t>
            </a:r>
            <a:endParaRPr lang="en-US" altLang="zh-CN" sz="2600" dirty="0">
              <a:latin typeface="+mn-lt"/>
              <a:ea typeface="+mn-ea"/>
              <a:cs typeface="+mn-cs"/>
            </a:endParaRPr>
          </a:p>
        </p:txBody>
      </p:sp>
      <p:sp>
        <p:nvSpPr>
          <p:cNvPr id="40967" name="Rectangle 6"/>
          <p:cNvSpPr>
            <a:spLocks noGrp="1"/>
          </p:cNvSpPr>
          <p:nvPr>
            <p:ph sz="half" idx="2"/>
          </p:nvPr>
        </p:nvSpPr>
        <p:spPr>
          <a:xfrm>
            <a:off x="4572000" y="762000"/>
            <a:ext cx="4191000" cy="4940300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B2={a,b,c,d,e,f,g}</a:t>
            </a: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B3={h,i,j,k} </a:t>
            </a: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B4={f,g,h,i} </a:t>
            </a:r>
            <a:endParaRPr lang="en-US" altLang="zh-CN" sz="2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endParaRPr lang="en-US" altLang="zh-CN" sz="2600" dirty="0">
              <a:latin typeface="+mn-lt"/>
              <a:ea typeface="+mn-ea"/>
              <a:cs typeface="+mn-cs"/>
            </a:endParaRPr>
          </a:p>
        </p:txBody>
      </p:sp>
      <p:grpSp>
        <p:nvGrpSpPr>
          <p:cNvPr id="40968" name="Group 7"/>
          <p:cNvGrpSpPr/>
          <p:nvPr/>
        </p:nvGrpSpPr>
        <p:grpSpPr>
          <a:xfrm>
            <a:off x="762000" y="1371600"/>
            <a:ext cx="2230438" cy="2438400"/>
            <a:chOff x="2160" y="9786"/>
            <a:chExt cx="1999" cy="2964"/>
          </a:xfrm>
        </p:grpSpPr>
        <p:sp>
          <p:nvSpPr>
            <p:cNvPr id="41006" name="Oval 8"/>
            <p:cNvSpPr/>
            <p:nvPr/>
          </p:nvSpPr>
          <p:spPr>
            <a:xfrm>
              <a:off x="2341" y="10098"/>
              <a:ext cx="179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007" name="Rectangle 9"/>
            <p:cNvSpPr/>
            <p:nvPr/>
          </p:nvSpPr>
          <p:spPr>
            <a:xfrm>
              <a:off x="2340" y="1228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/>
            </a:p>
          </p:txBody>
        </p:sp>
        <p:sp>
          <p:nvSpPr>
            <p:cNvPr id="41008" name="Oval 10"/>
            <p:cNvSpPr/>
            <p:nvPr/>
          </p:nvSpPr>
          <p:spPr>
            <a:xfrm>
              <a:off x="3780" y="10098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009" name="Oval 11"/>
            <p:cNvSpPr/>
            <p:nvPr/>
          </p:nvSpPr>
          <p:spPr>
            <a:xfrm>
              <a:off x="3060" y="10722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010" name="Oval 12"/>
            <p:cNvSpPr/>
            <p:nvPr/>
          </p:nvSpPr>
          <p:spPr>
            <a:xfrm>
              <a:off x="3060" y="11814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011" name="Oval 13"/>
            <p:cNvSpPr/>
            <p:nvPr/>
          </p:nvSpPr>
          <p:spPr>
            <a:xfrm>
              <a:off x="2520" y="12283"/>
              <a:ext cx="179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012" name="Oval 14"/>
            <p:cNvSpPr/>
            <p:nvPr/>
          </p:nvSpPr>
          <p:spPr>
            <a:xfrm>
              <a:off x="3600" y="12282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1013" name="Line 15"/>
            <p:cNvSpPr/>
            <p:nvPr/>
          </p:nvSpPr>
          <p:spPr>
            <a:xfrm>
              <a:off x="2520" y="10254"/>
              <a:ext cx="54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14" name="Line 16"/>
            <p:cNvSpPr/>
            <p:nvPr/>
          </p:nvSpPr>
          <p:spPr>
            <a:xfrm flipV="1">
              <a:off x="3240" y="10254"/>
              <a:ext cx="54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15" name="Line 17"/>
            <p:cNvSpPr/>
            <p:nvPr/>
          </p:nvSpPr>
          <p:spPr>
            <a:xfrm>
              <a:off x="3135" y="10878"/>
              <a:ext cx="1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16" name="Line 18"/>
            <p:cNvSpPr/>
            <p:nvPr/>
          </p:nvSpPr>
          <p:spPr>
            <a:xfrm flipV="1">
              <a:off x="2700" y="11970"/>
              <a:ext cx="36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17" name="Line 19"/>
            <p:cNvSpPr/>
            <p:nvPr/>
          </p:nvSpPr>
          <p:spPr>
            <a:xfrm>
              <a:off x="3240" y="11970"/>
              <a:ext cx="36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18" name="Rectangle 20"/>
            <p:cNvSpPr/>
            <p:nvPr/>
          </p:nvSpPr>
          <p:spPr>
            <a:xfrm>
              <a:off x="3799" y="1224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/>
            </a:p>
          </p:txBody>
        </p:sp>
        <p:sp>
          <p:nvSpPr>
            <p:cNvPr id="41019" name="Rectangle 21"/>
            <p:cNvSpPr/>
            <p:nvPr/>
          </p:nvSpPr>
          <p:spPr>
            <a:xfrm>
              <a:off x="3240" y="11658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/>
            </a:p>
          </p:txBody>
        </p:sp>
        <p:sp>
          <p:nvSpPr>
            <p:cNvPr id="41020" name="Rectangle 22"/>
            <p:cNvSpPr/>
            <p:nvPr/>
          </p:nvSpPr>
          <p:spPr>
            <a:xfrm>
              <a:off x="3240" y="10722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/>
            </a:p>
          </p:txBody>
        </p:sp>
        <p:sp>
          <p:nvSpPr>
            <p:cNvPr id="41021" name="Rectangle 23"/>
            <p:cNvSpPr/>
            <p:nvPr/>
          </p:nvSpPr>
          <p:spPr>
            <a:xfrm>
              <a:off x="2160" y="9786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24</a:t>
              </a:r>
              <a:endParaRPr lang="en-US" altLang="zh-CN" sz="2000" b="1" dirty="0"/>
            </a:p>
          </p:txBody>
        </p:sp>
        <p:sp>
          <p:nvSpPr>
            <p:cNvPr id="41022" name="Rectangle 24"/>
            <p:cNvSpPr/>
            <p:nvPr/>
          </p:nvSpPr>
          <p:spPr>
            <a:xfrm>
              <a:off x="3600" y="9786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36</a:t>
              </a:r>
              <a:endParaRPr lang="en-US" altLang="zh-CN" sz="2000" b="1" dirty="0"/>
            </a:p>
          </p:txBody>
        </p:sp>
      </p:grpSp>
      <p:grpSp>
        <p:nvGrpSpPr>
          <p:cNvPr id="40969" name="Group 25"/>
          <p:cNvGrpSpPr/>
          <p:nvPr/>
        </p:nvGrpSpPr>
        <p:grpSpPr>
          <a:xfrm>
            <a:off x="5181600" y="2286000"/>
            <a:ext cx="3505200" cy="3657600"/>
            <a:chOff x="2415" y="2143"/>
            <a:chExt cx="3780" cy="3900"/>
          </a:xfrm>
        </p:grpSpPr>
        <p:sp>
          <p:nvSpPr>
            <p:cNvPr id="40971" name="Oval 26"/>
            <p:cNvSpPr/>
            <p:nvPr/>
          </p:nvSpPr>
          <p:spPr>
            <a:xfrm>
              <a:off x="3135" y="2455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72" name="Oval 27"/>
            <p:cNvSpPr/>
            <p:nvPr/>
          </p:nvSpPr>
          <p:spPr>
            <a:xfrm>
              <a:off x="3135" y="3391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73" name="Oval 28"/>
            <p:cNvSpPr/>
            <p:nvPr/>
          </p:nvSpPr>
          <p:spPr>
            <a:xfrm>
              <a:off x="3135" y="4170"/>
              <a:ext cx="180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74" name="Oval 29"/>
            <p:cNvSpPr/>
            <p:nvPr/>
          </p:nvSpPr>
          <p:spPr>
            <a:xfrm>
              <a:off x="2595" y="4795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75" name="Oval 30"/>
            <p:cNvSpPr/>
            <p:nvPr/>
          </p:nvSpPr>
          <p:spPr>
            <a:xfrm>
              <a:off x="3675" y="4795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76" name="Oval 31"/>
            <p:cNvSpPr/>
            <p:nvPr/>
          </p:nvSpPr>
          <p:spPr>
            <a:xfrm>
              <a:off x="4215" y="5575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77" name="Oval 32"/>
            <p:cNvSpPr/>
            <p:nvPr/>
          </p:nvSpPr>
          <p:spPr>
            <a:xfrm>
              <a:off x="4755" y="4795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78" name="Oval 33"/>
            <p:cNvSpPr/>
            <p:nvPr/>
          </p:nvSpPr>
          <p:spPr>
            <a:xfrm>
              <a:off x="5295" y="4170"/>
              <a:ext cx="180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79" name="Oval 34"/>
            <p:cNvSpPr/>
            <p:nvPr/>
          </p:nvSpPr>
          <p:spPr>
            <a:xfrm>
              <a:off x="5834" y="4795"/>
              <a:ext cx="181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80" name="Oval 35"/>
            <p:cNvSpPr/>
            <p:nvPr/>
          </p:nvSpPr>
          <p:spPr>
            <a:xfrm>
              <a:off x="5295" y="3391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81" name="Oval 36"/>
            <p:cNvSpPr/>
            <p:nvPr/>
          </p:nvSpPr>
          <p:spPr>
            <a:xfrm>
              <a:off x="5295" y="2455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0982" name="Line 37"/>
            <p:cNvSpPr/>
            <p:nvPr/>
          </p:nvSpPr>
          <p:spPr>
            <a:xfrm>
              <a:off x="3855" y="4951"/>
              <a:ext cx="3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3" name="Line 38"/>
            <p:cNvSpPr/>
            <p:nvPr/>
          </p:nvSpPr>
          <p:spPr>
            <a:xfrm>
              <a:off x="3315" y="4327"/>
              <a:ext cx="36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4" name="Line 39"/>
            <p:cNvSpPr/>
            <p:nvPr/>
          </p:nvSpPr>
          <p:spPr>
            <a:xfrm flipV="1">
              <a:off x="2775" y="4327"/>
              <a:ext cx="36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5" name="Line 40"/>
            <p:cNvSpPr/>
            <p:nvPr/>
          </p:nvSpPr>
          <p:spPr>
            <a:xfrm flipV="1">
              <a:off x="4387" y="4987"/>
              <a:ext cx="3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6" name="Line 41"/>
            <p:cNvSpPr/>
            <p:nvPr/>
          </p:nvSpPr>
          <p:spPr>
            <a:xfrm flipV="1">
              <a:off x="4935" y="4327"/>
              <a:ext cx="36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7" name="Line 42"/>
            <p:cNvSpPr/>
            <p:nvPr/>
          </p:nvSpPr>
          <p:spPr>
            <a:xfrm>
              <a:off x="5475" y="4327"/>
              <a:ext cx="359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8" name="Line 43"/>
            <p:cNvSpPr/>
            <p:nvPr/>
          </p:nvSpPr>
          <p:spPr>
            <a:xfrm>
              <a:off x="3225" y="3547"/>
              <a:ext cx="1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9" name="Line 44"/>
            <p:cNvSpPr/>
            <p:nvPr/>
          </p:nvSpPr>
          <p:spPr>
            <a:xfrm>
              <a:off x="3225" y="2611"/>
              <a:ext cx="1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90" name="Line 45"/>
            <p:cNvSpPr/>
            <p:nvPr/>
          </p:nvSpPr>
          <p:spPr>
            <a:xfrm>
              <a:off x="5370" y="2611"/>
              <a:ext cx="1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91" name="Line 46"/>
            <p:cNvSpPr/>
            <p:nvPr/>
          </p:nvSpPr>
          <p:spPr>
            <a:xfrm>
              <a:off x="5370" y="3547"/>
              <a:ext cx="1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92" name="Line 47"/>
            <p:cNvSpPr/>
            <p:nvPr/>
          </p:nvSpPr>
          <p:spPr>
            <a:xfrm flipV="1">
              <a:off x="3315" y="3547"/>
              <a:ext cx="198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93" name="Line 48"/>
            <p:cNvSpPr/>
            <p:nvPr/>
          </p:nvSpPr>
          <p:spPr>
            <a:xfrm flipV="1">
              <a:off x="3315" y="2611"/>
              <a:ext cx="198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94" name="Line 49"/>
            <p:cNvSpPr/>
            <p:nvPr/>
          </p:nvSpPr>
          <p:spPr>
            <a:xfrm>
              <a:off x="3315" y="3391"/>
              <a:ext cx="198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95" name="Rectangle 50"/>
            <p:cNvSpPr/>
            <p:nvPr/>
          </p:nvSpPr>
          <p:spPr>
            <a:xfrm>
              <a:off x="2415" y="4795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</a:t>
              </a:r>
              <a:endParaRPr lang="en-US" altLang="zh-CN" sz="2000" b="1" dirty="0"/>
            </a:p>
          </p:txBody>
        </p:sp>
        <p:sp>
          <p:nvSpPr>
            <p:cNvPr id="40996" name="Rectangle 51"/>
            <p:cNvSpPr/>
            <p:nvPr/>
          </p:nvSpPr>
          <p:spPr>
            <a:xfrm>
              <a:off x="3495" y="4795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endParaRPr lang="en-US" altLang="zh-CN" sz="2000" b="1" dirty="0"/>
            </a:p>
          </p:txBody>
        </p:sp>
        <p:sp>
          <p:nvSpPr>
            <p:cNvPr id="40997" name="Rectangle 52"/>
            <p:cNvSpPr/>
            <p:nvPr/>
          </p:nvSpPr>
          <p:spPr>
            <a:xfrm>
              <a:off x="4035" y="5575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endParaRPr lang="en-US" altLang="zh-CN" sz="2000" b="1" dirty="0"/>
            </a:p>
          </p:txBody>
        </p:sp>
        <p:sp>
          <p:nvSpPr>
            <p:cNvPr id="40998" name="Rectangle 53"/>
            <p:cNvSpPr/>
            <p:nvPr/>
          </p:nvSpPr>
          <p:spPr>
            <a:xfrm>
              <a:off x="4469" y="4743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</a:t>
              </a:r>
              <a:endParaRPr lang="en-US" altLang="zh-CN" sz="2000" b="1" dirty="0"/>
            </a:p>
          </p:txBody>
        </p:sp>
        <p:sp>
          <p:nvSpPr>
            <p:cNvPr id="40999" name="Rectangle 54"/>
            <p:cNvSpPr/>
            <p:nvPr/>
          </p:nvSpPr>
          <p:spPr>
            <a:xfrm>
              <a:off x="5655" y="4795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e</a:t>
              </a:r>
              <a:endParaRPr lang="en-US" altLang="zh-CN" sz="2000" b="1" dirty="0"/>
            </a:p>
          </p:txBody>
        </p:sp>
        <p:sp>
          <p:nvSpPr>
            <p:cNvPr id="41000" name="Rectangle 55"/>
            <p:cNvSpPr/>
            <p:nvPr/>
          </p:nvSpPr>
          <p:spPr>
            <a:xfrm>
              <a:off x="2775" y="4015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f</a:t>
              </a:r>
              <a:endParaRPr lang="en-US" altLang="zh-CN" sz="2000" b="1" dirty="0"/>
            </a:p>
          </p:txBody>
        </p:sp>
        <p:sp>
          <p:nvSpPr>
            <p:cNvPr id="41001" name="Rectangle 56"/>
            <p:cNvSpPr/>
            <p:nvPr/>
          </p:nvSpPr>
          <p:spPr>
            <a:xfrm>
              <a:off x="5475" y="4015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g</a:t>
              </a:r>
              <a:endParaRPr lang="en-US" altLang="zh-CN" sz="2000" b="1" dirty="0"/>
            </a:p>
          </p:txBody>
        </p:sp>
        <p:sp>
          <p:nvSpPr>
            <p:cNvPr id="41002" name="Rectangle 57"/>
            <p:cNvSpPr/>
            <p:nvPr/>
          </p:nvSpPr>
          <p:spPr>
            <a:xfrm>
              <a:off x="2775" y="3235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h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03" name="Rectangle 58"/>
            <p:cNvSpPr/>
            <p:nvPr/>
          </p:nvSpPr>
          <p:spPr>
            <a:xfrm>
              <a:off x="5475" y="3235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</a:t>
              </a:r>
              <a:endParaRPr lang="en-US" altLang="zh-CN" sz="2000" b="1" dirty="0"/>
            </a:p>
          </p:txBody>
        </p:sp>
        <p:sp>
          <p:nvSpPr>
            <p:cNvPr id="41004" name="Rectangle 59"/>
            <p:cNvSpPr/>
            <p:nvPr/>
          </p:nvSpPr>
          <p:spPr>
            <a:xfrm>
              <a:off x="2775" y="2299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j</a:t>
              </a:r>
              <a:endParaRPr lang="en-US" altLang="zh-CN" sz="2000" b="1" dirty="0"/>
            </a:p>
          </p:txBody>
        </p:sp>
        <p:sp>
          <p:nvSpPr>
            <p:cNvPr id="41005" name="Rectangle 60"/>
            <p:cNvSpPr/>
            <p:nvPr/>
          </p:nvSpPr>
          <p:spPr>
            <a:xfrm>
              <a:off x="5295" y="2143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k</a:t>
              </a:r>
              <a:endParaRPr lang="en-US" altLang="zh-CN" sz="20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04800" y="3886200"/>
            <a:ext cx="47244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B2</a:t>
            </a:r>
            <a:r>
              <a:rPr lang="zh-CN" altLang="en-US" sz="1800" dirty="0"/>
              <a:t>的下界无，下确界无，上界为</a:t>
            </a:r>
            <a:r>
              <a:rPr lang="en-US" altLang="zh-CN" sz="1800" dirty="0"/>
              <a:t>h,i,j,k</a:t>
            </a:r>
            <a:r>
              <a:rPr lang="zh-CN" altLang="en-US" sz="1800" dirty="0"/>
              <a:t>，上界集合</a:t>
            </a:r>
            <a:r>
              <a:rPr lang="en-US" altLang="zh-CN" sz="1800" dirty="0"/>
              <a:t>{h,i,j,k}</a:t>
            </a:r>
            <a:r>
              <a:rPr lang="zh-CN" altLang="en-US" sz="1800" dirty="0"/>
              <a:t>无最小元，所以上确界无。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B3</a:t>
            </a:r>
            <a:r>
              <a:rPr lang="zh-CN" altLang="en-US" sz="1800" dirty="0"/>
              <a:t>的下界为</a:t>
            </a:r>
            <a:r>
              <a:rPr lang="en-US" altLang="zh-CN" sz="1800" dirty="0"/>
              <a:t>a,b,c,d,e,f,g</a:t>
            </a:r>
            <a:r>
              <a:rPr lang="zh-CN" altLang="en-US" sz="1800" dirty="0"/>
              <a:t>，下确界无</a:t>
            </a:r>
            <a:r>
              <a:rPr lang="en-US" altLang="zh-CN" sz="1800" dirty="0"/>
              <a:t>(</a:t>
            </a:r>
            <a:r>
              <a:rPr lang="zh-CN" altLang="en-US" sz="1800" b="1" dirty="0">
                <a:solidFill>
                  <a:srgbClr val="FF0000"/>
                </a:solidFill>
              </a:rPr>
              <a:t>下界集合</a:t>
            </a:r>
            <a:r>
              <a:rPr lang="en-US" altLang="zh-CN" sz="1800" b="1" dirty="0">
                <a:solidFill>
                  <a:srgbClr val="FF0000"/>
                </a:solidFill>
              </a:rPr>
              <a:t>{a,b,c,d,e,f,g}</a:t>
            </a:r>
            <a:r>
              <a:rPr lang="zh-CN" altLang="en-US" sz="1800" b="1" dirty="0">
                <a:solidFill>
                  <a:srgbClr val="FF0000"/>
                </a:solidFill>
              </a:rPr>
              <a:t>无最大元</a:t>
            </a:r>
            <a:r>
              <a:rPr lang="en-US" altLang="zh-CN" sz="1800" dirty="0"/>
              <a:t>)</a:t>
            </a:r>
            <a:r>
              <a:rPr lang="zh-CN" altLang="en-US" sz="1800" dirty="0"/>
              <a:t>，上界无，上确界无。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B4</a:t>
            </a:r>
            <a:r>
              <a:rPr lang="zh-CN" altLang="en-US" sz="1800" dirty="0"/>
              <a:t>的下界是</a:t>
            </a:r>
            <a:r>
              <a:rPr lang="en-US" altLang="zh-CN" sz="1800" dirty="0"/>
              <a:t>a</a:t>
            </a:r>
            <a:r>
              <a:rPr lang="zh-CN" altLang="en-US" sz="1800" dirty="0"/>
              <a:t>（</a:t>
            </a:r>
            <a:r>
              <a:rPr lang="en-US" altLang="zh-CN" sz="1800" dirty="0"/>
              <a:t>b,c,d,e</a:t>
            </a:r>
            <a:r>
              <a:rPr lang="zh-CN" altLang="en-US" sz="1800" dirty="0"/>
              <a:t>都不是</a:t>
            </a:r>
            <a:r>
              <a:rPr lang="en-US" altLang="zh-CN" sz="1800" dirty="0"/>
              <a:t>B4</a:t>
            </a:r>
            <a:r>
              <a:rPr lang="zh-CN" altLang="en-US" sz="1800" dirty="0"/>
              <a:t>的下界，因为</a:t>
            </a:r>
            <a:r>
              <a:rPr lang="en-US" altLang="zh-CN" sz="1800" dirty="0"/>
              <a:t>b,c</a:t>
            </a:r>
            <a:r>
              <a:rPr lang="zh-CN" altLang="en-US" sz="1800" dirty="0"/>
              <a:t>与</a:t>
            </a:r>
            <a:r>
              <a:rPr lang="en-US" altLang="zh-CN" sz="1800" dirty="0"/>
              <a:t>g</a:t>
            </a:r>
            <a:r>
              <a:rPr lang="zh-CN" altLang="en-US" sz="1800" dirty="0"/>
              <a:t>之间、</a:t>
            </a:r>
            <a:r>
              <a:rPr lang="en-US" altLang="zh-CN" sz="1800" dirty="0"/>
              <a:t>d,e</a:t>
            </a:r>
            <a:r>
              <a:rPr lang="zh-CN" altLang="en-US" sz="1800" dirty="0"/>
              <a:t>与</a:t>
            </a:r>
            <a:r>
              <a:rPr lang="en-US" altLang="zh-CN" sz="1800" dirty="0"/>
              <a:t>f</a:t>
            </a:r>
            <a:r>
              <a:rPr lang="zh-CN" altLang="en-US" sz="1800" dirty="0"/>
              <a:t>之间不可比），下确界是</a:t>
            </a:r>
            <a:r>
              <a:rPr lang="en-US" altLang="zh-CN" sz="1800" dirty="0"/>
              <a:t>a</a:t>
            </a:r>
            <a:r>
              <a:rPr lang="zh-CN" altLang="en-US" sz="1800" dirty="0"/>
              <a:t>，上界和上确界都是</a:t>
            </a:r>
            <a:r>
              <a:rPr lang="en-US" altLang="zh-CN" sz="1800" dirty="0"/>
              <a:t>k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charRg st="4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charRg st="4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charRg st="109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charRg st="109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533400"/>
            <a:ext cx="8229600" cy="36576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6】</a:t>
            </a:r>
            <a:r>
              <a:rPr lang="zh-CN" altLang="en-US" sz="2800" dirty="0"/>
              <a:t>画出集合</a:t>
            </a:r>
            <a:r>
              <a:rPr lang="en-US" altLang="zh-CN" sz="2800" dirty="0"/>
              <a:t>A={1,2,3,4,6,8,12,24}</a:t>
            </a:r>
            <a:r>
              <a:rPr lang="zh-CN" altLang="en-US" sz="2800" dirty="0"/>
              <a:t>在偏序关系</a:t>
            </a:r>
            <a:r>
              <a:rPr lang="en-US" altLang="zh-CN" sz="2800" dirty="0"/>
              <a:t>“</a:t>
            </a:r>
            <a:r>
              <a:rPr lang="zh-CN" altLang="en-US" sz="2800" dirty="0"/>
              <a:t>整除</a:t>
            </a:r>
            <a:r>
              <a:rPr lang="en-US" altLang="zh-CN" sz="2800" dirty="0"/>
              <a:t>”</a:t>
            </a:r>
            <a:r>
              <a:rPr lang="zh-CN" altLang="en-US" sz="2800" dirty="0"/>
              <a:t>下的哈斯图，写出</a:t>
            </a:r>
            <a:r>
              <a:rPr lang="en-US" altLang="zh-CN" sz="2800" dirty="0"/>
              <a:t>B={2,4,6}</a:t>
            </a:r>
            <a:r>
              <a:rPr lang="zh-CN" altLang="en-US" sz="2800" dirty="0"/>
              <a:t>的极大元、极小元、最大元、最小元、上界、下界、上确界、下确界。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7】</a:t>
            </a:r>
            <a:r>
              <a:rPr lang="zh-CN" altLang="en-US" sz="2800" dirty="0"/>
              <a:t>设关系</a:t>
            </a:r>
            <a:r>
              <a:rPr lang="en-US" altLang="zh-CN" sz="2800" dirty="0"/>
              <a:t>R</a:t>
            </a:r>
            <a:r>
              <a:rPr lang="zh-CN" altLang="en-US" sz="2800" dirty="0"/>
              <a:t>是</a:t>
            </a:r>
            <a:r>
              <a:rPr lang="en-US" altLang="zh-CN" sz="2800" dirty="0"/>
              <a:t>A={1,2,3,4,5,6,7,8}</a:t>
            </a:r>
            <a:r>
              <a:rPr lang="zh-CN" altLang="en-US" sz="2800" dirty="0"/>
              <a:t>上的“整除”关系。指出</a:t>
            </a:r>
            <a:r>
              <a:rPr lang="en-US" altLang="zh-CN" sz="2800" dirty="0"/>
              <a:t>A</a:t>
            </a:r>
            <a:r>
              <a:rPr lang="zh-CN" altLang="en-US" sz="2800" dirty="0"/>
              <a:t>的子集</a:t>
            </a:r>
            <a:r>
              <a:rPr lang="en-US" altLang="zh-CN" sz="2800" dirty="0"/>
              <a:t>B={2,3,5,7}</a:t>
            </a:r>
            <a:r>
              <a:rPr lang="zh-CN" altLang="en-US" sz="2800" dirty="0"/>
              <a:t>的最大元、最小元、极大元、极小元、上界、上确界、下界、下确界。</a:t>
            </a:r>
            <a:endParaRPr lang="zh-CN" altLang="en-US" sz="28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4ABA9-2C3F-4079-AEA7-00ABDFA7BEA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2819400" y="3781425"/>
            <a:ext cx="1958975" cy="2314575"/>
            <a:chOff x="2595" y="9630"/>
            <a:chExt cx="2520" cy="2875"/>
          </a:xfrm>
        </p:grpSpPr>
        <p:sp>
          <p:nvSpPr>
            <p:cNvPr id="43015" name="Oval 5"/>
            <p:cNvSpPr/>
            <p:nvPr/>
          </p:nvSpPr>
          <p:spPr>
            <a:xfrm>
              <a:off x="3855" y="1197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3016" name="Oval 6"/>
            <p:cNvSpPr/>
            <p:nvPr/>
          </p:nvSpPr>
          <p:spPr>
            <a:xfrm>
              <a:off x="295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3017" name="Oval 7"/>
            <p:cNvSpPr/>
            <p:nvPr/>
          </p:nvSpPr>
          <p:spPr>
            <a:xfrm>
              <a:off x="367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3018" name="Oval 8"/>
            <p:cNvSpPr/>
            <p:nvPr/>
          </p:nvSpPr>
          <p:spPr>
            <a:xfrm>
              <a:off x="421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3019" name="Oval 9"/>
            <p:cNvSpPr/>
            <p:nvPr/>
          </p:nvSpPr>
          <p:spPr>
            <a:xfrm>
              <a:off x="4755" y="11347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3020" name="Oval 10"/>
            <p:cNvSpPr/>
            <p:nvPr/>
          </p:nvSpPr>
          <p:spPr>
            <a:xfrm>
              <a:off x="2955" y="10566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3021" name="Oval 11"/>
            <p:cNvSpPr/>
            <p:nvPr/>
          </p:nvSpPr>
          <p:spPr>
            <a:xfrm>
              <a:off x="2955" y="9786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3022" name="Oval 12"/>
            <p:cNvSpPr/>
            <p:nvPr/>
          </p:nvSpPr>
          <p:spPr>
            <a:xfrm>
              <a:off x="3675" y="10098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3023" name="Line 14"/>
            <p:cNvSpPr/>
            <p:nvPr/>
          </p:nvSpPr>
          <p:spPr>
            <a:xfrm flipH="1" flipV="1">
              <a:off x="3135" y="11502"/>
              <a:ext cx="72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4" name="Line 15"/>
            <p:cNvSpPr/>
            <p:nvPr/>
          </p:nvSpPr>
          <p:spPr>
            <a:xfrm flipH="1" flipV="1">
              <a:off x="3796" y="11490"/>
              <a:ext cx="59" cy="4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5" name="Line 16"/>
            <p:cNvSpPr/>
            <p:nvPr/>
          </p:nvSpPr>
          <p:spPr>
            <a:xfrm flipV="1">
              <a:off x="4035" y="11502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6" name="Line 17"/>
            <p:cNvSpPr/>
            <p:nvPr/>
          </p:nvSpPr>
          <p:spPr>
            <a:xfrm flipV="1">
              <a:off x="4035" y="11502"/>
              <a:ext cx="72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7" name="Line 18"/>
            <p:cNvSpPr/>
            <p:nvPr/>
          </p:nvSpPr>
          <p:spPr>
            <a:xfrm flipV="1">
              <a:off x="3045" y="10722"/>
              <a:ext cx="1" cy="6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8" name="Line 19"/>
            <p:cNvSpPr/>
            <p:nvPr/>
          </p:nvSpPr>
          <p:spPr>
            <a:xfrm flipV="1">
              <a:off x="3045" y="9942"/>
              <a:ext cx="1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9" name="Line 20"/>
            <p:cNvSpPr/>
            <p:nvPr/>
          </p:nvSpPr>
          <p:spPr>
            <a:xfrm flipV="1">
              <a:off x="3135" y="10254"/>
              <a:ext cx="5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0" name="Line 21"/>
            <p:cNvSpPr/>
            <p:nvPr/>
          </p:nvSpPr>
          <p:spPr>
            <a:xfrm flipV="1">
              <a:off x="3750" y="10254"/>
              <a:ext cx="1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1" name="Rectangle 23"/>
            <p:cNvSpPr/>
            <p:nvPr/>
          </p:nvSpPr>
          <p:spPr>
            <a:xfrm>
              <a:off x="3995" y="12037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1</a:t>
              </a:r>
              <a:endParaRPr lang="en-US" altLang="zh-CN" sz="1800" dirty="0"/>
            </a:p>
          </p:txBody>
        </p:sp>
        <p:sp>
          <p:nvSpPr>
            <p:cNvPr id="43032" name="Rectangle 24"/>
            <p:cNvSpPr/>
            <p:nvPr/>
          </p:nvSpPr>
          <p:spPr>
            <a:xfrm>
              <a:off x="2595" y="1119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2</a:t>
              </a:r>
              <a:endParaRPr lang="en-US" altLang="zh-CN" sz="1800" dirty="0"/>
            </a:p>
          </p:txBody>
        </p:sp>
        <p:sp>
          <p:nvSpPr>
            <p:cNvPr id="43033" name="Rectangle 25"/>
            <p:cNvSpPr/>
            <p:nvPr/>
          </p:nvSpPr>
          <p:spPr>
            <a:xfrm>
              <a:off x="3315" y="1119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3</a:t>
              </a:r>
              <a:endParaRPr lang="en-US" altLang="zh-CN" sz="1800" dirty="0"/>
            </a:p>
          </p:txBody>
        </p:sp>
        <p:sp>
          <p:nvSpPr>
            <p:cNvPr id="43034" name="Rectangle 26"/>
            <p:cNvSpPr/>
            <p:nvPr/>
          </p:nvSpPr>
          <p:spPr>
            <a:xfrm>
              <a:off x="4035" y="11034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5</a:t>
              </a:r>
              <a:endParaRPr lang="en-US" altLang="zh-CN" sz="1800" dirty="0"/>
            </a:p>
          </p:txBody>
        </p:sp>
        <p:sp>
          <p:nvSpPr>
            <p:cNvPr id="43035" name="Rectangle 27"/>
            <p:cNvSpPr/>
            <p:nvPr/>
          </p:nvSpPr>
          <p:spPr>
            <a:xfrm>
              <a:off x="4575" y="11034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7</a:t>
              </a:r>
              <a:endParaRPr lang="en-US" altLang="zh-CN" sz="1800" dirty="0"/>
            </a:p>
          </p:txBody>
        </p:sp>
        <p:sp>
          <p:nvSpPr>
            <p:cNvPr id="43036" name="Rectangle 28"/>
            <p:cNvSpPr/>
            <p:nvPr/>
          </p:nvSpPr>
          <p:spPr>
            <a:xfrm>
              <a:off x="2595" y="1041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4</a:t>
              </a:r>
              <a:endParaRPr lang="en-US" altLang="zh-CN" sz="1800" dirty="0"/>
            </a:p>
          </p:txBody>
        </p:sp>
        <p:sp>
          <p:nvSpPr>
            <p:cNvPr id="43037" name="Rectangle 29"/>
            <p:cNvSpPr/>
            <p:nvPr/>
          </p:nvSpPr>
          <p:spPr>
            <a:xfrm>
              <a:off x="2595" y="963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8</a:t>
              </a:r>
              <a:endParaRPr lang="en-US" altLang="zh-CN" sz="1600" dirty="0"/>
            </a:p>
          </p:txBody>
        </p:sp>
        <p:sp>
          <p:nvSpPr>
            <p:cNvPr id="43038" name="Rectangle 30"/>
            <p:cNvSpPr/>
            <p:nvPr/>
          </p:nvSpPr>
          <p:spPr>
            <a:xfrm>
              <a:off x="3495" y="9786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6</a:t>
              </a:r>
              <a:endParaRPr lang="en-US" altLang="zh-CN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8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F8531C-AF22-4501-9AA8-83DB776BEEB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40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良序</a:t>
            </a:r>
            <a:endParaRPr lang="zh-CN" altLang="en-US" dirty="0"/>
          </a:p>
        </p:txBody>
      </p:sp>
      <p:sp>
        <p:nvSpPr>
          <p:cNvPr id="44038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831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设</a:t>
            </a:r>
            <a:r>
              <a:rPr lang="en-US" altLang="zh-CN" sz="2800" dirty="0"/>
              <a:t>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〉</a:t>
            </a:r>
            <a:r>
              <a:rPr lang="zh-CN" altLang="en-US" sz="2800" dirty="0"/>
              <a:t>为偏序集，如果</a:t>
            </a:r>
            <a:r>
              <a:rPr lang="en-US" altLang="zh-CN" sz="2800" i="1" dirty="0"/>
              <a:t>A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</a:rPr>
              <a:t>任何非空子集都有最小元</a:t>
            </a:r>
            <a:r>
              <a:rPr lang="en-US" altLang="zh-CN" sz="2800" dirty="0"/>
              <a:t>,</a:t>
            </a:r>
            <a:r>
              <a:rPr lang="zh-CN" altLang="en-US" sz="2800" dirty="0"/>
              <a:t>则称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zh-CN" altLang="en-US" sz="2800" dirty="0"/>
              <a:t>为良序关系</a:t>
            </a:r>
            <a:r>
              <a:rPr lang="en-US" altLang="zh-CN" sz="2800" dirty="0"/>
              <a:t>(w</a:t>
            </a:r>
            <a:r>
              <a:rPr lang="en-US" altLang="zh-CN" sz="2800" i="1" dirty="0"/>
              <a:t>e</a:t>
            </a:r>
            <a:r>
              <a:rPr lang="en-US" altLang="zh-CN" sz="2800" dirty="0"/>
              <a:t>ll </a:t>
            </a:r>
            <a:r>
              <a:rPr lang="en-US" altLang="zh-CN" sz="2800" i="1" dirty="0"/>
              <a:t>f</a:t>
            </a:r>
            <a:r>
              <a:rPr lang="en-US" altLang="zh-CN" sz="2800" dirty="0"/>
              <a:t>ou</a:t>
            </a:r>
            <a:r>
              <a:rPr lang="en-US" altLang="zh-CN" sz="2800" i="1" dirty="0"/>
              <a:t>nded </a:t>
            </a:r>
            <a:r>
              <a:rPr lang="en-US" altLang="zh-CN" sz="2800" dirty="0"/>
              <a:t>r</a:t>
            </a:r>
            <a:r>
              <a:rPr lang="en-US" altLang="zh-CN" sz="2800" i="1" dirty="0"/>
              <a:t>e</a:t>
            </a:r>
            <a:r>
              <a:rPr lang="en-US" altLang="zh-CN" sz="2800" dirty="0"/>
              <a:t>l</a:t>
            </a:r>
            <a:r>
              <a:rPr lang="en-US" altLang="zh-CN" sz="2800" i="1" dirty="0"/>
              <a:t>a</a:t>
            </a:r>
            <a:r>
              <a:rPr lang="en-US" altLang="zh-CN" sz="2800" dirty="0"/>
              <a:t>t</a:t>
            </a:r>
            <a:r>
              <a:rPr lang="en-US" altLang="zh-CN" sz="2800" i="1" dirty="0"/>
              <a:t>i</a:t>
            </a:r>
            <a:r>
              <a:rPr lang="en-US" altLang="zh-CN" sz="2800" dirty="0"/>
              <a:t>o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grpSp>
        <p:nvGrpSpPr>
          <p:cNvPr id="44039" name="Group 4"/>
          <p:cNvGrpSpPr/>
          <p:nvPr/>
        </p:nvGrpSpPr>
        <p:grpSpPr>
          <a:xfrm>
            <a:off x="1143000" y="2438400"/>
            <a:ext cx="2362200" cy="3200400"/>
            <a:chOff x="2775" y="6822"/>
            <a:chExt cx="2160" cy="3276"/>
          </a:xfrm>
        </p:grpSpPr>
        <p:sp>
          <p:nvSpPr>
            <p:cNvPr id="44041" name="Oval 5"/>
            <p:cNvSpPr/>
            <p:nvPr/>
          </p:nvSpPr>
          <p:spPr>
            <a:xfrm>
              <a:off x="3135" y="9630"/>
              <a:ext cx="180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2" name="Oval 6"/>
            <p:cNvSpPr/>
            <p:nvPr/>
          </p:nvSpPr>
          <p:spPr>
            <a:xfrm>
              <a:off x="3495" y="8850"/>
              <a:ext cx="180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3" name="Oval 7"/>
            <p:cNvSpPr/>
            <p:nvPr/>
          </p:nvSpPr>
          <p:spPr>
            <a:xfrm>
              <a:off x="4035" y="8070"/>
              <a:ext cx="180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4" name="Oval 8"/>
            <p:cNvSpPr/>
            <p:nvPr/>
          </p:nvSpPr>
          <p:spPr>
            <a:xfrm>
              <a:off x="4575" y="7290"/>
              <a:ext cx="180" cy="1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44045" name="Line 9"/>
            <p:cNvSpPr/>
            <p:nvPr/>
          </p:nvSpPr>
          <p:spPr>
            <a:xfrm flipV="1">
              <a:off x="3240" y="9006"/>
              <a:ext cx="3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6" name="Line 10"/>
            <p:cNvSpPr/>
            <p:nvPr/>
          </p:nvSpPr>
          <p:spPr>
            <a:xfrm flipV="1">
              <a:off x="3675" y="8226"/>
              <a:ext cx="3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7" name="Line 11"/>
            <p:cNvSpPr/>
            <p:nvPr/>
          </p:nvSpPr>
          <p:spPr>
            <a:xfrm flipV="1">
              <a:off x="4215" y="7445"/>
              <a:ext cx="360" cy="6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8" name="Rectangle 12"/>
            <p:cNvSpPr/>
            <p:nvPr/>
          </p:nvSpPr>
          <p:spPr>
            <a:xfrm>
              <a:off x="2775" y="9630"/>
              <a:ext cx="7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en-US" altLang="zh-CN" sz="1000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dirty="0"/>
            </a:p>
          </p:txBody>
        </p:sp>
        <p:sp>
          <p:nvSpPr>
            <p:cNvPr id="44049" name="Rectangle 13"/>
            <p:cNvSpPr/>
            <p:nvPr/>
          </p:nvSpPr>
          <p:spPr>
            <a:xfrm>
              <a:off x="2955" y="8694"/>
              <a:ext cx="7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{a}</a:t>
              </a:r>
              <a:endParaRPr lang="en-US" altLang="zh-CN" sz="1000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dirty="0"/>
            </a:p>
          </p:txBody>
        </p:sp>
        <p:sp>
          <p:nvSpPr>
            <p:cNvPr id="44050" name="Rectangle 14"/>
            <p:cNvSpPr/>
            <p:nvPr/>
          </p:nvSpPr>
          <p:spPr>
            <a:xfrm>
              <a:off x="3495" y="7758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{a,b}</a:t>
              </a:r>
              <a:endParaRPr lang="en-US" altLang="zh-CN" sz="1000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dirty="0"/>
            </a:p>
          </p:txBody>
        </p:sp>
        <p:sp>
          <p:nvSpPr>
            <p:cNvPr id="44051" name="Rectangle 15"/>
            <p:cNvSpPr/>
            <p:nvPr/>
          </p:nvSpPr>
          <p:spPr>
            <a:xfrm>
              <a:off x="4035" y="6822"/>
              <a:ext cx="90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dirty="0">
                  <a:latin typeface="Times New Roman" panose="02020603050405020304" pitchFamily="18" charset="0"/>
                </a:rPr>
                <a:t>{a,b,c}</a:t>
              </a:r>
              <a:endParaRPr lang="en-US" altLang="zh-CN" sz="1000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10000" y="2438400"/>
            <a:ext cx="48006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/>
              <a:t>“小于等于”关系对于自然数集合</a:t>
            </a:r>
            <a:r>
              <a:rPr lang="en-US" altLang="zh-CN" sz="2600" dirty="0"/>
              <a:t>N={0,1,2,3,…}</a:t>
            </a:r>
            <a:r>
              <a:rPr lang="zh-CN" altLang="en-US" sz="2600" dirty="0"/>
              <a:t>来说是良序关系吗？</a:t>
            </a:r>
            <a:endParaRPr lang="en-US" altLang="zh-CN" sz="26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/>
              <a:t>“小于”关系对于自然数集合</a:t>
            </a:r>
            <a:r>
              <a:rPr lang="en-US" altLang="zh-CN" sz="2600" dirty="0"/>
              <a:t>N={0,1,2,3,…}</a:t>
            </a:r>
            <a:r>
              <a:rPr lang="zh-CN" altLang="en-US" sz="2600" dirty="0"/>
              <a:t>来说是良序关系吗？</a:t>
            </a:r>
            <a:endParaRPr lang="zh-CN" altLang="en-US" sz="2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3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charRg st="38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13BBE-DDD8-4EDC-BA1A-8DB734E433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偏序关系</a:t>
            </a:r>
            <a:endParaRPr lang="zh-CN" altLang="en-US" dirty="0"/>
          </a:p>
        </p:txBody>
      </p:sp>
      <p:sp>
        <p:nvSpPr>
          <p:cNvPr id="122886" name="Rectangle 3"/>
          <p:cNvSpPr>
            <a:spLocks noGrp="1"/>
          </p:cNvSpPr>
          <p:nvPr>
            <p:ph idx="1"/>
          </p:nvPr>
        </p:nvSpPr>
        <p:spPr>
          <a:xfrm>
            <a:off x="468313" y="1295400"/>
            <a:ext cx="8229600" cy="48641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是非空集合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上的二元关系， 如果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自反</a:t>
            </a:r>
            <a:r>
              <a:rPr lang="zh-CN" altLang="en-US" sz="2800" dirty="0">
                <a:solidFill>
                  <a:srgbClr val="CC0066"/>
                </a:solidFill>
              </a:rPr>
              <a:t>、 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反对称</a:t>
            </a:r>
            <a:r>
              <a:rPr lang="zh-CN" altLang="en-US" sz="2800" dirty="0">
                <a:solidFill>
                  <a:srgbClr val="CC0066"/>
                </a:solidFill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传递的</a:t>
            </a:r>
            <a:r>
              <a:rPr lang="zh-CN" altLang="en-US" sz="2800" dirty="0"/>
              <a:t>，称</a:t>
            </a:r>
            <a:r>
              <a:rPr lang="en-US" altLang="zh-CN" sz="2800" i="1" dirty="0"/>
              <a:t>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</a:t>
            </a:r>
            <a:r>
              <a:rPr lang="zh-CN" altLang="en-US" sz="2800" b="1" dirty="0">
                <a:solidFill>
                  <a:srgbClr val="CC0066"/>
                </a:solidFill>
              </a:rPr>
              <a:t>偏序关系</a:t>
            </a:r>
            <a:r>
              <a:rPr lang="zh-CN" altLang="en-US" sz="2800" dirty="0"/>
              <a:t>（</a:t>
            </a:r>
            <a:r>
              <a:rPr lang="en-US" altLang="zh-CN" sz="2800" i="1" dirty="0"/>
              <a:t>partial ordered relations</a:t>
            </a:r>
            <a:r>
              <a:rPr lang="zh-CN" altLang="en-US" sz="2800" dirty="0"/>
              <a:t>），记作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zh-CN" altLang="en-US" sz="2800" dirty="0">
                <a:sym typeface="Symbol" panose="05050102010706020507" pitchFamily="18" charset="2"/>
              </a:rPr>
              <a:t>，读作“小于等于”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如果集合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上有偏序关系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 则称</a:t>
            </a:r>
            <a:r>
              <a:rPr lang="en-US" altLang="zh-CN" sz="2800" i="1" dirty="0"/>
              <a:t>A</a:t>
            </a:r>
            <a:r>
              <a:rPr lang="zh-CN" altLang="en-US" sz="2800" dirty="0"/>
              <a:t>为偏序集（</a:t>
            </a:r>
            <a:r>
              <a:rPr lang="en-US" altLang="zh-CN" sz="2800" dirty="0"/>
              <a:t>o</a:t>
            </a:r>
            <a:r>
              <a:rPr lang="en-US" altLang="zh-CN" sz="2800" i="1" dirty="0"/>
              <a:t>r</a:t>
            </a:r>
            <a:r>
              <a:rPr lang="en-US" altLang="zh-CN" sz="2800" dirty="0"/>
              <a:t>de</a:t>
            </a:r>
            <a:r>
              <a:rPr lang="en-US" altLang="zh-CN" sz="2800" i="1" dirty="0"/>
              <a:t>r</a:t>
            </a:r>
            <a:r>
              <a:rPr lang="en-US" altLang="zh-CN" sz="2800" dirty="0"/>
              <a:t>ed </a:t>
            </a:r>
            <a:r>
              <a:rPr lang="en-US" altLang="zh-CN" sz="2800" i="1" dirty="0"/>
              <a:t>s</a:t>
            </a:r>
            <a:r>
              <a:rPr lang="en-US" altLang="zh-CN" sz="2800" dirty="0"/>
              <a:t>e</a:t>
            </a:r>
            <a:r>
              <a:rPr lang="en-US" altLang="zh-CN" sz="2800" i="1" dirty="0"/>
              <a:t>ts</a:t>
            </a:r>
            <a:r>
              <a:rPr lang="zh-CN" altLang="en-US" sz="2800" dirty="0"/>
              <a:t>）， 用序偶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A</a:t>
            </a:r>
            <a:r>
              <a:rPr lang="zh-CN" altLang="en-US" sz="2800" dirty="0"/>
              <a:t>，</a:t>
            </a:r>
            <a:r>
              <a:rPr lang="en-US" altLang="zh-CN" sz="2800" i="1" dirty="0"/>
              <a:t>R</a:t>
            </a:r>
            <a:r>
              <a:rPr lang="en-US" altLang="zh-CN" sz="2800" dirty="0"/>
              <a:t>&gt;</a:t>
            </a:r>
            <a:r>
              <a:rPr lang="zh-CN" altLang="en-US" sz="2800" dirty="0"/>
              <a:t>表示偏序集。 若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&gt;∈R, </a:t>
            </a:r>
            <a:r>
              <a:rPr lang="zh-CN" altLang="en-US" sz="2800" dirty="0"/>
              <a:t>常记作</a:t>
            </a:r>
            <a:r>
              <a:rPr lang="en-US" altLang="zh-CN" sz="2800" dirty="0"/>
              <a:t>x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y</a:t>
            </a:r>
            <a:r>
              <a:rPr lang="zh-CN" altLang="en-US" sz="2800" i="1" dirty="0"/>
              <a:t>。</a:t>
            </a:r>
            <a:endParaRPr lang="en-US" altLang="zh-CN" sz="2800" i="1" dirty="0"/>
          </a:p>
          <a:p>
            <a:pPr eaLnBrk="1" hangingPunct="1"/>
            <a:r>
              <a:rPr lang="zh-CN" altLang="en-US" sz="2800" dirty="0"/>
              <a:t>为简明起见， 我们用记号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zh-CN" altLang="en-US" sz="2800" dirty="0"/>
              <a:t>表示一般的偏序关系， 从而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A</a:t>
            </a:r>
            <a:r>
              <a:rPr lang="zh-CN" altLang="en-US" sz="2800" dirty="0"/>
              <a:t>，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&gt;</a:t>
            </a:r>
            <a:r>
              <a:rPr lang="zh-CN" altLang="en-US" sz="2800" dirty="0"/>
              <a:t>表示一般的偏序集。 </a:t>
            </a:r>
            <a:endParaRPr lang="zh-CN" altLang="en-US" sz="2800" dirty="0"/>
          </a:p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6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84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6">
                                            <p:txEl>
                                              <p:charRg st="84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15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6">
                                            <p:txEl>
                                              <p:charRg st="155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9F6554-6B55-4FE2-A379-7E018FB60E6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60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423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每一个良序集合，一定是全序集合。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每一个</a:t>
            </a:r>
            <a:r>
              <a:rPr lang="zh-CN" altLang="en-US" b="1" dirty="0">
                <a:solidFill>
                  <a:srgbClr val="CC0066"/>
                </a:solidFill>
              </a:rPr>
              <a:t>有限的</a:t>
            </a:r>
            <a:r>
              <a:rPr lang="zh-CN" altLang="en-US" dirty="0"/>
              <a:t>全序集合，一定是良序集合。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sz="2800" dirty="0"/>
              <a:t>注：对于无限的全序集合，无法讨论“最小元素”。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例如：实数集合</a:t>
            </a:r>
            <a:r>
              <a:rPr lang="en-US" altLang="zh-CN" sz="2800" dirty="0"/>
              <a:t>R</a:t>
            </a:r>
            <a:r>
              <a:rPr lang="zh-CN" altLang="en-US" sz="2800" dirty="0"/>
              <a:t>上的小于等于关系是一个偏序关系</a:t>
            </a:r>
            <a:r>
              <a:rPr lang="en-US" altLang="zh-CN" sz="2800" dirty="0"/>
              <a:t>,</a:t>
            </a:r>
            <a:r>
              <a:rPr lang="zh-CN" altLang="en-US" sz="2800" dirty="0"/>
              <a:t>也是一个全序关系</a:t>
            </a:r>
            <a:r>
              <a:rPr lang="en-US" altLang="zh-CN" sz="2800" dirty="0"/>
              <a:t>.</a:t>
            </a:r>
            <a:r>
              <a:rPr lang="zh-CN" altLang="en-US" sz="2800" dirty="0"/>
              <a:t>但不是</a:t>
            </a:r>
            <a:r>
              <a:rPr lang="en-US" altLang="zh-CN" sz="2800" dirty="0"/>
              <a:t>R</a:t>
            </a:r>
            <a:r>
              <a:rPr lang="zh-CN" altLang="en-US" sz="2800" dirty="0"/>
              <a:t>中任意非空子集都存在最小元</a:t>
            </a:r>
            <a:r>
              <a:rPr lang="en-US" altLang="zh-CN" sz="2800" dirty="0"/>
              <a:t>.</a:t>
            </a:r>
            <a:r>
              <a:rPr lang="zh-CN" altLang="en-US" sz="2800" dirty="0"/>
              <a:t> 集合</a:t>
            </a:r>
            <a:r>
              <a:rPr lang="en-US" altLang="zh-CN" sz="2800" dirty="0"/>
              <a:t>R</a:t>
            </a:r>
            <a:r>
              <a:rPr lang="zh-CN" altLang="en-US" sz="2800" dirty="0"/>
              <a:t>本身就不存在最小元素。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charRg st="6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2">
                                            <p:txEl>
                                              <p:charRg st="61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P89(64,66)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ECAC83-2B36-4974-9C29-C8A67D1F639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8200"/>
            <a:ext cx="8229600" cy="5321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注意这里的“小于等于”不是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数的大小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，而是指在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偏序关系中的顺序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“小于等于”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的含义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序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上排在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的前边或者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整除关系为偏序关系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≼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则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≼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的含义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&lt;3, 6&gt;∈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≼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大于等于关系也是偏序关系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≼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则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≼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表示“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大于等于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根据不同偏序的定义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≼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有着不同的解释。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F12A1E-2E74-428B-9938-D06FDB60CB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3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63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79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1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131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152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6C0F90-7A8E-4F7B-BE26-28B27256293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5414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4000"/>
              </a:lnSpc>
            </a:pP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上的偏序关系，</a:t>
            </a:r>
            <a:r>
              <a:rPr lang="zh-CN" altLang="en-US" i="1" dirty="0"/>
              <a:t> </a:t>
            </a:r>
            <a:endParaRPr lang="zh-CN" altLang="en-US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zh-CN" altLang="en-US" sz="2800" dirty="0"/>
              <a:t>若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i="1" dirty="0"/>
              <a:t>y</a:t>
            </a:r>
            <a:r>
              <a:rPr lang="zh-CN" altLang="en-US" sz="2800" dirty="0"/>
              <a:t>或</a:t>
            </a:r>
            <a:r>
              <a:rPr lang="en-US" altLang="zh-CN" sz="2800" i="1" dirty="0"/>
              <a:t>y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zh-CN" altLang="en-US" sz="2800" dirty="0"/>
              <a:t>则称</a:t>
            </a:r>
            <a:r>
              <a:rPr lang="en-US" altLang="zh-CN" sz="2800" i="1" dirty="0"/>
              <a:t>x</a:t>
            </a:r>
            <a:r>
              <a:rPr lang="zh-CN" altLang="en-US" sz="2800" dirty="0"/>
              <a:t>与</a:t>
            </a:r>
            <a:r>
              <a:rPr lang="en-US" altLang="zh-CN" sz="2800" i="1" dirty="0"/>
              <a:t>y</a:t>
            </a:r>
            <a:r>
              <a:rPr lang="zh-CN" altLang="en-US" sz="2800" dirty="0"/>
              <a:t>可比。 </a:t>
            </a:r>
            <a:endParaRPr lang="zh-CN" altLang="en-US" sz="28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i="1" dirty="0"/>
              <a:t>x</a:t>
            </a:r>
            <a:r>
              <a:rPr lang="en-US" altLang="zh-CN" sz="2800" dirty="0"/>
              <a:t>,</a:t>
            </a:r>
            <a:r>
              <a:rPr lang="en-US" altLang="zh-CN" sz="2800" i="1" dirty="0"/>
              <a:t>y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zh-CN" altLang="en-US" sz="2800" dirty="0"/>
              <a:t>若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i="1" dirty="0"/>
              <a:t>y</a:t>
            </a:r>
            <a:r>
              <a:rPr lang="zh-CN" altLang="en-US" sz="2800" dirty="0"/>
              <a:t>且</a:t>
            </a:r>
            <a:r>
              <a:rPr lang="en-US" altLang="zh-CN" sz="2800" i="1" dirty="0"/>
              <a:t>x</a:t>
            </a:r>
            <a:r>
              <a:rPr lang="en-US" altLang="zh-CN" sz="2800" dirty="0"/>
              <a:t>≠</a:t>
            </a:r>
            <a:r>
              <a:rPr lang="en-US" altLang="zh-CN" sz="2800" i="1" dirty="0"/>
              <a:t>y</a:t>
            </a:r>
            <a:r>
              <a:rPr lang="en-US" altLang="zh-CN" sz="2800" dirty="0"/>
              <a:t>, </a:t>
            </a:r>
            <a:r>
              <a:rPr lang="zh-CN" altLang="en-US" sz="2800" dirty="0"/>
              <a:t>则称</a:t>
            </a:r>
            <a:r>
              <a:rPr lang="en-US" altLang="zh-CN" sz="2800" i="1" dirty="0"/>
              <a:t>x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y</a:t>
            </a:r>
            <a:r>
              <a:rPr lang="zh-CN" altLang="en-US" sz="2800" dirty="0"/>
              <a:t>，读作</a:t>
            </a:r>
            <a:r>
              <a:rPr lang="en-US" altLang="zh-CN" sz="2800" i="1" dirty="0"/>
              <a:t>x</a:t>
            </a:r>
            <a:r>
              <a:rPr lang="zh-CN" altLang="en-US" sz="2800" dirty="0"/>
              <a:t>小于</a:t>
            </a:r>
            <a:r>
              <a:rPr lang="en-US" altLang="zh-CN" sz="2800" i="1" dirty="0"/>
              <a:t>y</a:t>
            </a:r>
            <a:r>
              <a:rPr lang="zh-CN" altLang="en-US" sz="2800" dirty="0"/>
              <a:t>。   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指在偏序中</a:t>
            </a:r>
            <a:r>
              <a:rPr lang="en-US" altLang="zh-CN" b="1" i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排在</a:t>
            </a:r>
            <a:r>
              <a:rPr lang="en-US" altLang="zh-CN" b="1" i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的前边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zh-CN" altLang="en-US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zh-CN" sz="2400" dirty="0"/>
              <a:t>由以上两个定义可知，在具有偏序关系的集合</a:t>
            </a:r>
            <a:r>
              <a:rPr lang="en-US" altLang="zh-CN" sz="2400" dirty="0"/>
              <a:t>A</a:t>
            </a:r>
            <a:r>
              <a:rPr lang="zh-CN" altLang="zh-CN" sz="2400" dirty="0"/>
              <a:t>中，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zh-CN" sz="2400" dirty="0"/>
              <a:t>任取两个元素</a:t>
            </a:r>
            <a:r>
              <a:rPr lang="en-US" altLang="zh-CN" sz="2400" dirty="0"/>
              <a:t>x,y∈A</a:t>
            </a:r>
            <a:r>
              <a:rPr lang="zh-CN" altLang="zh-CN" sz="2400" dirty="0"/>
              <a:t>，则有下述</a:t>
            </a:r>
            <a:r>
              <a:rPr lang="zh-CN" altLang="en-US" sz="2400" dirty="0"/>
              <a:t>三</a:t>
            </a:r>
            <a:r>
              <a:rPr lang="zh-CN" altLang="zh-CN" sz="2400" dirty="0"/>
              <a:t>种情况可能发生</a:t>
            </a:r>
            <a:r>
              <a:rPr lang="zh-CN" altLang="en-US" sz="2400" dirty="0"/>
              <a:t>：</a:t>
            </a:r>
            <a:endParaRPr lang="zh-CN" altLang="en-US" sz="2400" i="1" dirty="0"/>
          </a:p>
          <a:p>
            <a:pPr algn="ctr" eaLnBrk="1" hangingPunct="1">
              <a:lnSpc>
                <a:spcPct val="114000"/>
              </a:lnSpc>
              <a:buNone/>
            </a:pPr>
            <a:r>
              <a:rPr lang="en-US" altLang="zh-CN" b="1" i="1" u="sng" dirty="0">
                <a:solidFill>
                  <a:srgbClr val="008000"/>
                </a:solidFill>
              </a:rPr>
              <a:t>x</a:t>
            </a:r>
            <a:r>
              <a:rPr lang="en-US" altLang="zh-CN" b="1" u="sng" dirty="0">
                <a:solidFill>
                  <a:srgbClr val="008000"/>
                </a:solidFill>
              </a:rPr>
              <a:t>&lt;</a:t>
            </a:r>
            <a:r>
              <a:rPr lang="en-US" altLang="zh-CN" b="1" i="1" u="sng" dirty="0">
                <a:solidFill>
                  <a:srgbClr val="008000"/>
                </a:solidFill>
              </a:rPr>
              <a:t>y</a:t>
            </a:r>
            <a:r>
              <a:rPr lang="zh-CN" altLang="en-US" b="1" u="sng" dirty="0">
                <a:solidFill>
                  <a:srgbClr val="008000"/>
                </a:solidFill>
              </a:rPr>
              <a:t>（或</a:t>
            </a:r>
            <a:r>
              <a:rPr lang="en-US" altLang="zh-CN" b="1" i="1" u="sng" dirty="0">
                <a:solidFill>
                  <a:srgbClr val="008000"/>
                </a:solidFill>
              </a:rPr>
              <a:t>y</a:t>
            </a:r>
            <a:r>
              <a:rPr lang="en-US" altLang="zh-CN" b="1" u="sng" dirty="0">
                <a:solidFill>
                  <a:srgbClr val="008000"/>
                </a:solidFill>
              </a:rPr>
              <a:t>&lt;</a:t>
            </a:r>
            <a:r>
              <a:rPr lang="en-US" altLang="zh-CN" b="1" i="1" u="sng" dirty="0">
                <a:solidFill>
                  <a:srgbClr val="008000"/>
                </a:solidFill>
              </a:rPr>
              <a:t>x</a:t>
            </a:r>
            <a:r>
              <a:rPr lang="zh-CN" altLang="en-US" b="1" u="sng" dirty="0">
                <a:solidFill>
                  <a:srgbClr val="008000"/>
                </a:solidFill>
              </a:rPr>
              <a:t>）</a:t>
            </a:r>
            <a:r>
              <a:rPr lang="en-US" altLang="zh-CN" b="1" dirty="0">
                <a:solidFill>
                  <a:srgbClr val="008000"/>
                </a:solidFill>
              </a:rPr>
              <a:t>,   </a:t>
            </a:r>
            <a:r>
              <a:rPr lang="en-US" altLang="zh-CN" b="1" i="1" u="sng" dirty="0">
                <a:solidFill>
                  <a:srgbClr val="008000"/>
                </a:solidFill>
              </a:rPr>
              <a:t>x</a:t>
            </a:r>
            <a:r>
              <a:rPr lang="en-US" altLang="zh-CN" b="1" u="sng" dirty="0">
                <a:solidFill>
                  <a:srgbClr val="008000"/>
                </a:solidFill>
              </a:rPr>
              <a:t>=</a:t>
            </a:r>
            <a:r>
              <a:rPr lang="en-US" altLang="zh-CN" b="1" i="1" u="sng" dirty="0">
                <a:solidFill>
                  <a:srgbClr val="008000"/>
                </a:solidFill>
              </a:rPr>
              <a:t>y</a:t>
            </a:r>
            <a:r>
              <a:rPr lang="en-US" altLang="zh-CN" b="1" dirty="0">
                <a:solidFill>
                  <a:srgbClr val="008000"/>
                </a:solidFill>
              </a:rPr>
              <a:t>,  </a:t>
            </a:r>
            <a:r>
              <a:rPr lang="en-US" altLang="zh-CN" b="1" u="sng" dirty="0">
                <a:solidFill>
                  <a:srgbClr val="008000"/>
                </a:solidFill>
              </a:rPr>
              <a:t> </a:t>
            </a:r>
            <a:r>
              <a:rPr lang="en-US" altLang="zh-CN" b="1" i="1" u="sng" dirty="0">
                <a:solidFill>
                  <a:srgbClr val="008000"/>
                </a:solidFill>
              </a:rPr>
              <a:t>x</a:t>
            </a:r>
            <a:r>
              <a:rPr lang="zh-CN" altLang="en-US" b="1" u="sng" dirty="0">
                <a:solidFill>
                  <a:srgbClr val="008000"/>
                </a:solidFill>
              </a:rPr>
              <a:t>与</a:t>
            </a:r>
            <a:r>
              <a:rPr lang="en-US" altLang="zh-CN" b="1" i="1" u="sng" dirty="0">
                <a:solidFill>
                  <a:srgbClr val="008000"/>
                </a:solidFill>
              </a:rPr>
              <a:t>y</a:t>
            </a:r>
            <a:r>
              <a:rPr lang="zh-CN" altLang="en-US" b="1" u="sng" dirty="0">
                <a:solidFill>
                  <a:srgbClr val="008000"/>
                </a:solidFill>
              </a:rPr>
              <a:t>不是可比的</a:t>
            </a:r>
            <a:r>
              <a:rPr lang="zh-CN" altLang="en-US" b="1" dirty="0">
                <a:solidFill>
                  <a:srgbClr val="008000"/>
                </a:solidFill>
              </a:rPr>
              <a:t>。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charRg st="1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4">
                                            <p:txEl>
                                              <p:charRg st="1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charRg st="4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4">
                                            <p:txEl>
                                              <p:charRg st="4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4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414">
                                            <p:txEl>
                                              <p:charRg st="126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charRg st="152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5414">
                                            <p:txEl>
                                              <p:charRg st="152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755DEF-AF16-4EF6-A0EA-EA80C924BBC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判断是否为偏序集</a:t>
            </a:r>
            <a:endParaRPr lang="zh-CN" altLang="en-US" dirty="0"/>
          </a:p>
        </p:txBody>
      </p:sp>
      <p:sp>
        <p:nvSpPr>
          <p:cNvPr id="1239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&lt;</a:t>
            </a:r>
            <a:r>
              <a:rPr lang="en-US" altLang="zh-CN" i="1" dirty="0"/>
              <a:t>R</a:t>
            </a:r>
            <a:r>
              <a:rPr lang="en-US" altLang="zh-CN" dirty="0"/>
              <a:t>,≤ &gt;</a:t>
            </a:r>
            <a:r>
              <a:rPr lang="zh-CN" altLang="en-US" dirty="0"/>
              <a:t>，实数集合上的小于等于关系。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是偏序关系，且任意两个数均可比。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&lt;ρ(S), 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S={a,b}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是偏序关系， 但不是任意两个数都可比。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/>
              <a:t>&lt;</a:t>
            </a:r>
            <a:r>
              <a:rPr lang="en-US" altLang="zh-CN" i="1" dirty="0"/>
              <a:t>N</a:t>
            </a:r>
            <a:r>
              <a:rPr lang="en-US" altLang="zh-CN" dirty="0"/>
              <a:t>-{0}, |&gt;</a:t>
            </a:r>
            <a:r>
              <a:rPr lang="zh-CN" altLang="en-US" dirty="0"/>
              <a:t>，自然数集合上的整除关系。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是偏序关系，但不是任意两个数都可比。 </a:t>
            </a:r>
            <a:endParaRPr lang="en-US" altLang="zh-CN" dirty="0"/>
          </a:p>
          <a:p>
            <a:pPr algn="just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charRg st="2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charRg st="6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charRg st="8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charRg st="11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476073-A01D-4769-8711-67E20536711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3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盖住</a:t>
            </a:r>
            <a:endParaRPr lang="zh-CN" altLang="en-US" dirty="0"/>
          </a:p>
        </p:txBody>
      </p:sp>
      <p:sp>
        <p:nvSpPr>
          <p:cNvPr id="149510" name="Rectangle 3"/>
          <p:cNvSpPr>
            <a:spLocks noGrp="1"/>
          </p:cNvSpPr>
          <p:nvPr>
            <p:ph idx="1"/>
          </p:nvPr>
        </p:nvSpPr>
        <p:spPr>
          <a:xfrm>
            <a:off x="468313" y="1295400"/>
            <a:ext cx="8229600" cy="48641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设偏序集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dirty="0"/>
              <a:t>&gt;, </a:t>
            </a:r>
            <a:r>
              <a:rPr lang="zh-CN" altLang="en-US" sz="2800" dirty="0"/>
              <a:t>如果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i="1" dirty="0"/>
              <a:t>y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dirty="0"/>
              <a:t>≠</a:t>
            </a:r>
            <a:r>
              <a:rPr lang="en-US" altLang="zh-CN" sz="2800" i="1" dirty="0"/>
              <a:t>y</a:t>
            </a:r>
            <a:r>
              <a:rPr lang="en-US" altLang="zh-CN" sz="2800" dirty="0"/>
              <a:t>, </a:t>
            </a:r>
            <a:r>
              <a:rPr lang="zh-CN" altLang="en-US" sz="2800" dirty="0"/>
              <a:t>且不存在元素 </a:t>
            </a:r>
            <a:r>
              <a:rPr lang="en-US" altLang="zh-CN" sz="2800" i="1" dirty="0"/>
              <a:t>z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zh-CN" altLang="en-US" sz="2800" dirty="0"/>
              <a:t>， 使得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i="1" dirty="0"/>
              <a:t>z</a:t>
            </a:r>
            <a:r>
              <a:rPr lang="en-US" altLang="zh-CN" sz="2800" dirty="0"/>
              <a:t> </a:t>
            </a:r>
            <a:r>
              <a:rPr lang="zh-CN" altLang="en-US" sz="2800" dirty="0"/>
              <a:t>且</a:t>
            </a:r>
            <a:r>
              <a:rPr lang="en-US" altLang="zh-CN" sz="2800" i="1" dirty="0"/>
              <a:t>z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800" i="1" dirty="0"/>
              <a:t>y</a:t>
            </a:r>
            <a:r>
              <a:rPr lang="zh-CN" altLang="en-US" sz="2800" dirty="0"/>
              <a:t>， 则称</a:t>
            </a:r>
            <a:r>
              <a:rPr lang="en-US" altLang="zh-CN" sz="2800" i="1" dirty="0"/>
              <a:t>y 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盖住 </a:t>
            </a:r>
            <a:r>
              <a:rPr lang="en-US" altLang="zh-CN" sz="2800" i="1" dirty="0"/>
              <a:t>x</a:t>
            </a:r>
            <a:r>
              <a:rPr lang="zh-CN" altLang="en-US" sz="2800" dirty="0"/>
              <a:t>。 </a:t>
            </a:r>
            <a:endParaRPr lang="zh-CN" altLang="en-US" sz="2800" dirty="0"/>
          </a:p>
          <a:p>
            <a:pPr eaLnBrk="1" hangingPunct="1"/>
            <a:r>
              <a:rPr lang="en-US" altLang="zh-CN" sz="2800" i="1" dirty="0"/>
              <a:t>A</a:t>
            </a:r>
            <a:r>
              <a:rPr lang="zh-CN" altLang="en-US" sz="2800" dirty="0"/>
              <a:t>上的覆盖关系</a:t>
            </a:r>
            <a:r>
              <a:rPr lang="en-US" altLang="zh-CN" sz="2800" dirty="0"/>
              <a:t>COV </a:t>
            </a:r>
            <a:r>
              <a:rPr lang="en-US" altLang="zh-CN" sz="2800" i="1" dirty="0"/>
              <a:t>A</a:t>
            </a:r>
            <a:r>
              <a:rPr lang="zh-CN" altLang="en-US" sz="2800" dirty="0"/>
              <a:t>定义为：</a:t>
            </a:r>
            <a:endParaRPr lang="en-US" altLang="zh-CN" sz="2800" dirty="0"/>
          </a:p>
          <a:p>
            <a:pPr algn="ctr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COV 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1E0264"/>
                </a:solidFill>
              </a:rPr>
              <a:t>={</a:t>
            </a:r>
            <a:r>
              <a:rPr lang="en-US" altLang="zh-CN" sz="2800" dirty="0"/>
              <a:t>&lt;</a:t>
            </a:r>
            <a:r>
              <a:rPr lang="en-US" altLang="zh-CN" sz="2800" b="1" i="1" dirty="0">
                <a:solidFill>
                  <a:srgbClr val="1E0264"/>
                </a:solidFill>
              </a:rPr>
              <a:t>x</a:t>
            </a:r>
            <a:r>
              <a:rPr lang="en-US" altLang="zh-CN" sz="2800" b="1" dirty="0">
                <a:solidFill>
                  <a:srgbClr val="1E0264"/>
                </a:solidFill>
              </a:rPr>
              <a:t>, </a:t>
            </a:r>
            <a:r>
              <a:rPr lang="en-US" altLang="zh-CN" sz="2800" b="1" i="1" dirty="0">
                <a:solidFill>
                  <a:srgbClr val="1E0264"/>
                </a:solidFill>
              </a:rPr>
              <a:t>y</a:t>
            </a:r>
            <a:r>
              <a:rPr lang="en-US" altLang="zh-CN" sz="2800" dirty="0"/>
              <a:t>&gt; </a:t>
            </a:r>
            <a:r>
              <a:rPr lang="en-US" altLang="zh-CN" sz="2800" b="1" dirty="0">
                <a:solidFill>
                  <a:srgbClr val="1E0264"/>
                </a:solidFill>
              </a:rPr>
              <a:t>|</a:t>
            </a:r>
            <a:r>
              <a:rPr lang="en-US" altLang="zh-CN" sz="2800" b="1" i="1" dirty="0">
                <a:solidFill>
                  <a:srgbClr val="1E0264"/>
                </a:solidFill>
              </a:rPr>
              <a:t>x</a:t>
            </a:r>
            <a:r>
              <a:rPr lang="en-US" altLang="zh-CN" sz="2800" b="1" dirty="0">
                <a:solidFill>
                  <a:srgbClr val="1E0264"/>
                </a:solidFill>
              </a:rPr>
              <a:t>∈</a:t>
            </a:r>
            <a:r>
              <a:rPr lang="en-US" altLang="zh-CN" sz="2800" b="1" i="1" dirty="0">
                <a:solidFill>
                  <a:srgbClr val="1E0264"/>
                </a:solidFill>
              </a:rPr>
              <a:t>A</a:t>
            </a:r>
            <a:r>
              <a:rPr lang="en-US" altLang="zh-CN" sz="2800" b="1" dirty="0">
                <a:solidFill>
                  <a:srgbClr val="1E0264"/>
                </a:solidFill>
              </a:rPr>
              <a:t>∧</a:t>
            </a:r>
            <a:r>
              <a:rPr lang="en-US" altLang="zh-CN" sz="2800" b="1" i="1" dirty="0">
                <a:solidFill>
                  <a:srgbClr val="1E0264"/>
                </a:solidFill>
              </a:rPr>
              <a:t>y</a:t>
            </a:r>
            <a:r>
              <a:rPr lang="en-US" altLang="zh-CN" sz="2800" b="1" dirty="0">
                <a:solidFill>
                  <a:srgbClr val="1E0264"/>
                </a:solidFill>
              </a:rPr>
              <a:t>∈</a:t>
            </a:r>
            <a:r>
              <a:rPr lang="en-US" altLang="zh-CN" sz="2800" b="1" i="1" dirty="0">
                <a:solidFill>
                  <a:srgbClr val="1E0264"/>
                </a:solidFill>
              </a:rPr>
              <a:t>A</a:t>
            </a:r>
            <a:r>
              <a:rPr lang="en-US" altLang="zh-CN" sz="2800" b="1" dirty="0">
                <a:solidFill>
                  <a:srgbClr val="1E0264"/>
                </a:solidFill>
              </a:rPr>
              <a:t>∧</a:t>
            </a:r>
            <a:r>
              <a:rPr lang="en-US" altLang="zh-CN" sz="2800" b="1" i="1" dirty="0">
                <a:solidFill>
                  <a:srgbClr val="1E0264"/>
                </a:solidFill>
              </a:rPr>
              <a:t>y</a:t>
            </a:r>
            <a:r>
              <a:rPr lang="zh-CN" altLang="en-US" sz="2800" b="1" dirty="0">
                <a:solidFill>
                  <a:srgbClr val="1E0264"/>
                </a:solidFill>
              </a:rPr>
              <a:t>盖住</a:t>
            </a:r>
            <a:r>
              <a:rPr lang="en-US" altLang="zh-CN" sz="2800" b="1" i="1" dirty="0">
                <a:solidFill>
                  <a:srgbClr val="1E0264"/>
                </a:solidFill>
              </a:rPr>
              <a:t>x</a:t>
            </a:r>
            <a:r>
              <a:rPr lang="en-US" altLang="zh-CN" sz="2800" b="1" dirty="0">
                <a:solidFill>
                  <a:srgbClr val="1E0264"/>
                </a:solidFill>
              </a:rPr>
              <a:t>}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描述“盖住关系”的偏序图，称为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哈斯图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400" dirty="0"/>
              <a:t>哈斯图画法：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(1)</a:t>
            </a:r>
            <a:r>
              <a:rPr lang="zh-CN" altLang="en-US" sz="2400" b="1" dirty="0">
                <a:solidFill>
                  <a:srgbClr val="FF0000"/>
                </a:solidFill>
              </a:rPr>
              <a:t>小圆圈代表元素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如果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≼</a:t>
            </a:r>
            <a:r>
              <a:rPr lang="en-US" altLang="zh-CN" sz="2400" b="1" i="1" dirty="0">
                <a:solidFill>
                  <a:srgbClr val="FF0000"/>
                </a:solidFill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</a:rPr>
              <a:t>，且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≠</a:t>
            </a:r>
            <a:r>
              <a:rPr lang="en-US" altLang="zh-CN" sz="2400" b="1" i="1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，则将代表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的小圈画</a:t>
            </a:r>
            <a:r>
              <a:rPr lang="zh-CN" altLang="en-US" sz="2400" b="1" dirty="0">
                <a:solidFill>
                  <a:srgbClr val="FF0000"/>
                </a:solidFill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dirty="0"/>
              <a:t>的小圈</a:t>
            </a:r>
            <a:r>
              <a:rPr lang="zh-CN" altLang="en-US" sz="2400" b="1" dirty="0">
                <a:solidFill>
                  <a:srgbClr val="FF0000"/>
                </a:solidFill>
              </a:rPr>
              <a:t>之上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如果</a:t>
            </a:r>
            <a:r>
              <a:rPr lang="en-US" altLang="zh-CN" sz="2400" b="1" dirty="0">
                <a:solidFill>
                  <a:srgbClr val="FF0000"/>
                </a:solidFill>
              </a:rPr>
              <a:t>&lt;x,y&gt;∈COV A</a:t>
            </a:r>
            <a:r>
              <a:rPr lang="zh-CN" altLang="en-US" sz="2400" dirty="0"/>
              <a:t>，则在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之间用直线</a:t>
            </a:r>
            <a:r>
              <a:rPr lang="zh-CN" altLang="en-US" sz="2400" b="1" dirty="0">
                <a:solidFill>
                  <a:srgbClr val="FF0000"/>
                </a:solidFill>
              </a:rPr>
              <a:t>连接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/>
            <a:endParaRPr lang="zh-CN" altLang="en-US" sz="2800" dirty="0"/>
          </a:p>
          <a:p>
            <a:pPr algn="ctr" eaLnBrk="1" hangingPunct="1">
              <a:buNone/>
            </a:pPr>
            <a:r>
              <a:rPr lang="zh-CN" altLang="en-US" sz="2800" dirty="0"/>
              <a:t> </a:t>
            </a:r>
            <a:endParaRPr lang="en-US" altLang="zh-CN" sz="2800" b="1" dirty="0">
              <a:solidFill>
                <a:srgbClr val="1E0264"/>
              </a:solidFill>
            </a:endParaRPr>
          </a:p>
          <a:p>
            <a:pPr algn="ctr" eaLnBrk="1" hangingPunct="1">
              <a:buNone/>
            </a:pPr>
            <a:endParaRPr lang="en-US" altLang="zh-CN" sz="2800" b="1" dirty="0">
              <a:solidFill>
                <a:srgbClr val="1E0264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1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6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10">
                                            <p:txEl>
                                              <p:charRg st="67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10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10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13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9510">
                                            <p:txEl>
                                              <p:charRg st="133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14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9510">
                                            <p:txEl>
                                              <p:charRg st="140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152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9510">
                                            <p:txEl>
                                              <p:charRg st="152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18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9510">
                                            <p:txEl>
                                              <p:charRg st="184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079A7-2310-4E33-881B-95BECBAC0D0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52258" name="Rectangle 2"/>
          <p:cNvSpPr>
            <a:spLocks noGrp="1"/>
          </p:cNvSpPr>
          <p:nvPr>
            <p:ph idx="1"/>
          </p:nvPr>
        </p:nvSpPr>
        <p:spPr>
          <a:xfrm>
            <a:off x="381000" y="457200"/>
            <a:ext cx="8077200" cy="53340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1】</a:t>
            </a:r>
            <a:r>
              <a:rPr lang="zh-CN" altLang="en-US" sz="2600" dirty="0"/>
              <a:t>设</a:t>
            </a:r>
            <a:r>
              <a:rPr lang="en-US" altLang="zh-CN" sz="2600" i="1" dirty="0"/>
              <a:t>A</a:t>
            </a:r>
            <a:r>
              <a:rPr lang="zh-CN" altLang="en-US" sz="2600" dirty="0"/>
              <a:t>是正整数</a:t>
            </a:r>
            <a:r>
              <a:rPr lang="en-US" altLang="zh-CN" sz="2600" i="1" dirty="0"/>
              <a:t>m</a:t>
            </a:r>
            <a:r>
              <a:rPr lang="en-US" altLang="zh-CN" sz="2600" dirty="0"/>
              <a:t>=12</a:t>
            </a:r>
            <a:r>
              <a:rPr lang="zh-CN" altLang="en-US" sz="2600" dirty="0"/>
              <a:t>的因子的集合，讨论</a:t>
            </a:r>
            <a:r>
              <a:rPr lang="en-US" altLang="zh-CN" sz="2600" dirty="0"/>
              <a:t>A</a:t>
            </a:r>
            <a:r>
              <a:rPr lang="zh-CN" altLang="en-US" sz="2600" dirty="0"/>
              <a:t>上的整除关系。求</a:t>
            </a:r>
            <a:r>
              <a:rPr lang="en-US" altLang="zh-CN" sz="2600" dirty="0"/>
              <a:t>COV </a:t>
            </a:r>
            <a:r>
              <a:rPr lang="en-US" altLang="zh-CN" sz="2600" i="1" dirty="0"/>
              <a:t>A</a:t>
            </a:r>
            <a:r>
              <a:rPr lang="zh-CN" altLang="en-US" sz="2600" dirty="0"/>
              <a:t>，并画出哈斯图。</a:t>
            </a:r>
            <a:endParaRPr lang="en-US" altLang="zh-CN" sz="2600" dirty="0"/>
          </a:p>
          <a:p>
            <a:pPr algn="just" eaLnBrk="1" hangingPunct="1">
              <a:buNone/>
            </a:pPr>
            <a:r>
              <a:rPr lang="zh-CN" altLang="en-US" sz="2600" dirty="0"/>
              <a:t>解：</a:t>
            </a:r>
            <a:r>
              <a:rPr lang="en-US" altLang="zh-CN" sz="2600" dirty="0"/>
              <a:t>A={1,2,3,4,6,12}</a:t>
            </a:r>
            <a:endParaRPr lang="en-US" altLang="zh-CN" sz="2600" dirty="0"/>
          </a:p>
          <a:p>
            <a:pPr algn="just" eaLnBrk="1" hangingPunct="1">
              <a:buNone/>
            </a:pPr>
            <a:r>
              <a:rPr lang="zh-CN" altLang="en-US" sz="2600" dirty="0"/>
              <a:t>则</a:t>
            </a:r>
            <a:r>
              <a:rPr lang="en-US" altLang="zh-CN" sz="2600" dirty="0"/>
              <a:t>A</a:t>
            </a:r>
            <a:r>
              <a:rPr lang="zh-CN" altLang="en-US" sz="2600" dirty="0"/>
              <a:t>上的整除关系</a:t>
            </a:r>
            <a:r>
              <a:rPr lang="en-US" altLang="zh-CN" sz="2600" dirty="0"/>
              <a:t>=</a:t>
            </a:r>
            <a:endParaRPr lang="en-US" altLang="zh-CN" sz="2600" dirty="0"/>
          </a:p>
          <a:p>
            <a:pPr algn="just" eaLnBrk="1" hangingPunct="1">
              <a:buNone/>
            </a:pPr>
            <a:r>
              <a:rPr lang="en-US" altLang="zh-CN" sz="2600" dirty="0"/>
              <a:t>{&lt;1,1&gt;,&lt;1,2&gt;,&lt;1,3&gt;,&lt;1,4&gt;,&lt;1,4&gt;,&lt;1,6&gt;,&lt;1,12&gt;,&lt;2,2&gt;,&lt;2,4&gt;,&lt;2,6&gt;,&lt;2,12&gt;,&lt;3,3&gt;,&lt;3,6&gt;,&lt;3,12&gt;,&lt;4,4&gt;,&lt;4,12&gt;,&lt;6,6&gt;,&lt;6,12&gt;,&lt;12,12&gt;}</a:t>
            </a:r>
            <a:endParaRPr lang="en-US" altLang="zh-CN" sz="2600" dirty="0"/>
          </a:p>
          <a:p>
            <a:pPr algn="just" eaLnBrk="1" hangingPunct="1">
              <a:buNone/>
            </a:pPr>
            <a:r>
              <a:rPr lang="zh-CN" altLang="en-US" sz="2600" dirty="0"/>
              <a:t>则</a:t>
            </a:r>
            <a:r>
              <a:rPr lang="en-US" altLang="zh-CN" sz="2600" dirty="0"/>
              <a:t>COV </a:t>
            </a:r>
            <a:r>
              <a:rPr lang="en-US" altLang="zh-CN" sz="2600" i="1" dirty="0"/>
              <a:t>A</a:t>
            </a:r>
            <a:r>
              <a:rPr lang="en-US" altLang="zh-CN" sz="2600" dirty="0"/>
              <a:t>=</a:t>
            </a:r>
            <a:endParaRPr lang="en-US" altLang="zh-CN" sz="2600" dirty="0"/>
          </a:p>
          <a:p>
            <a:pPr algn="just" eaLnBrk="1" hangingPunct="1">
              <a:buNone/>
            </a:pPr>
            <a:r>
              <a:rPr lang="en-US" altLang="zh-CN" sz="2600" dirty="0"/>
              <a:t>{&lt;1,2&gt;,&lt;1,3&gt;,&lt;2,4&gt;,&lt;2,6&gt;,&lt;3,6&gt;,&lt;4,12&gt;,&lt;6,12&gt;}</a:t>
            </a:r>
            <a:endParaRPr lang="en-US" altLang="zh-CN" sz="2600" dirty="0"/>
          </a:p>
          <a:p>
            <a:pPr algn="just" eaLnBrk="1" hangingPunct="1">
              <a:buNone/>
            </a:pPr>
            <a:r>
              <a:rPr lang="zh-CN" altLang="en-US" sz="2600" dirty="0"/>
              <a:t>板书哈斯图。</a:t>
            </a:r>
            <a:endParaRPr lang="en-US" altLang="zh-CN" sz="2600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19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>
                                            <p:txEl>
                                              <p:charRg st="19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>
                                            <p:txEl>
                                              <p:charRg st="19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206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8">
                                            <p:txEl>
                                              <p:charRg st="206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8">
                                            <p:txEl>
                                              <p:charRg st="206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charRg st="252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258">
                                            <p:txEl>
                                              <p:charRg st="252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079A7-2310-4E33-881B-95BECBAC0D0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389" name="Rectangle 2"/>
          <p:cNvSpPr>
            <a:spLocks noGrp="1"/>
          </p:cNvSpPr>
          <p:nvPr>
            <p:ph idx="1"/>
          </p:nvPr>
        </p:nvSpPr>
        <p:spPr>
          <a:xfrm>
            <a:off x="381000" y="1295400"/>
            <a:ext cx="7772400" cy="4495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800" dirty="0"/>
              <a:t>COV </a:t>
            </a:r>
            <a:r>
              <a:rPr lang="en-US" altLang="zh-CN" sz="2800" i="1" dirty="0"/>
              <a:t>A</a:t>
            </a:r>
            <a:r>
              <a:rPr lang="en-US" altLang="zh-CN" sz="2800" dirty="0"/>
              <a:t>={&lt;1, 2&gt;, &lt;1, 3&gt;, &lt;2, 4&gt;, &lt;2, 6&gt;, &lt;3, 6&gt;,  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              &lt;4, 12&gt;, &lt;6, 12&gt;}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dirty="0"/>
          </a:p>
        </p:txBody>
      </p:sp>
      <p:grpSp>
        <p:nvGrpSpPr>
          <p:cNvPr id="16390" name="Group 7"/>
          <p:cNvGrpSpPr/>
          <p:nvPr/>
        </p:nvGrpSpPr>
        <p:grpSpPr>
          <a:xfrm>
            <a:off x="2590800" y="2971800"/>
            <a:ext cx="2078038" cy="2286000"/>
            <a:chOff x="2297" y="10581"/>
            <a:chExt cx="1862" cy="2169"/>
          </a:xfrm>
        </p:grpSpPr>
        <p:sp>
          <p:nvSpPr>
            <p:cNvPr id="16397" name="Rectangle 9"/>
            <p:cNvSpPr/>
            <p:nvPr/>
          </p:nvSpPr>
          <p:spPr>
            <a:xfrm>
              <a:off x="2340" y="1228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/>
            </a:p>
          </p:txBody>
        </p:sp>
        <p:sp>
          <p:nvSpPr>
            <p:cNvPr id="16398" name="Oval 10"/>
            <p:cNvSpPr/>
            <p:nvPr/>
          </p:nvSpPr>
          <p:spPr>
            <a:xfrm>
              <a:off x="3662" y="1116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399" name="Oval 11"/>
            <p:cNvSpPr/>
            <p:nvPr/>
          </p:nvSpPr>
          <p:spPr>
            <a:xfrm>
              <a:off x="3060" y="10722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400" name="Oval 12"/>
            <p:cNvSpPr/>
            <p:nvPr/>
          </p:nvSpPr>
          <p:spPr>
            <a:xfrm>
              <a:off x="2570" y="11160"/>
              <a:ext cx="180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401" name="Oval 13"/>
            <p:cNvSpPr/>
            <p:nvPr/>
          </p:nvSpPr>
          <p:spPr>
            <a:xfrm>
              <a:off x="2520" y="12283"/>
              <a:ext cx="179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402" name="Oval 14"/>
            <p:cNvSpPr/>
            <p:nvPr/>
          </p:nvSpPr>
          <p:spPr>
            <a:xfrm>
              <a:off x="3600" y="12282"/>
              <a:ext cx="180" cy="1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403" name="Line 16"/>
            <p:cNvSpPr/>
            <p:nvPr/>
          </p:nvSpPr>
          <p:spPr>
            <a:xfrm flipV="1">
              <a:off x="2706" y="10870"/>
              <a:ext cx="410" cy="3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4" name="Line 17"/>
            <p:cNvSpPr/>
            <p:nvPr/>
          </p:nvSpPr>
          <p:spPr>
            <a:xfrm flipH="1">
              <a:off x="2706" y="11232"/>
              <a:ext cx="956" cy="10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5" name="Line 19"/>
            <p:cNvSpPr/>
            <p:nvPr/>
          </p:nvSpPr>
          <p:spPr>
            <a:xfrm>
              <a:off x="3253" y="10870"/>
              <a:ext cx="428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6" name="Rectangle 20"/>
            <p:cNvSpPr/>
            <p:nvPr/>
          </p:nvSpPr>
          <p:spPr>
            <a:xfrm>
              <a:off x="3799" y="1224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/>
            </a:p>
          </p:txBody>
        </p:sp>
        <p:sp>
          <p:nvSpPr>
            <p:cNvPr id="16407" name="Rectangle 21"/>
            <p:cNvSpPr/>
            <p:nvPr/>
          </p:nvSpPr>
          <p:spPr>
            <a:xfrm>
              <a:off x="3799" y="11015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/>
            </a:p>
          </p:txBody>
        </p:sp>
        <p:sp>
          <p:nvSpPr>
            <p:cNvPr id="16408" name="Rectangle 22"/>
            <p:cNvSpPr/>
            <p:nvPr/>
          </p:nvSpPr>
          <p:spPr>
            <a:xfrm>
              <a:off x="3321" y="10581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/>
            </a:p>
          </p:txBody>
        </p:sp>
        <p:sp>
          <p:nvSpPr>
            <p:cNvPr id="16409" name="Rectangle 23"/>
            <p:cNvSpPr/>
            <p:nvPr/>
          </p:nvSpPr>
          <p:spPr>
            <a:xfrm>
              <a:off x="2297" y="1087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/>
            </a:p>
          </p:txBody>
        </p:sp>
      </p:grpSp>
      <p:sp>
        <p:nvSpPr>
          <p:cNvPr id="16391" name="Line 17"/>
          <p:cNvSpPr/>
          <p:nvPr/>
        </p:nvSpPr>
        <p:spPr>
          <a:xfrm flipH="1">
            <a:off x="3657600" y="4953000"/>
            <a:ext cx="533400" cy="68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2" name="Line 17"/>
          <p:cNvSpPr/>
          <p:nvPr/>
        </p:nvSpPr>
        <p:spPr>
          <a:xfrm>
            <a:off x="2971800" y="4953000"/>
            <a:ext cx="609600" cy="68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3" name="Oval 12"/>
          <p:cNvSpPr/>
          <p:nvPr/>
        </p:nvSpPr>
        <p:spPr>
          <a:xfrm>
            <a:off x="3505200" y="5638800"/>
            <a:ext cx="201613" cy="165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6394" name="Rectangle 21"/>
          <p:cNvSpPr/>
          <p:nvPr/>
        </p:nvSpPr>
        <p:spPr>
          <a:xfrm>
            <a:off x="3810000" y="5562600"/>
            <a:ext cx="401638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endParaRPr lang="en-US" altLang="zh-CN" sz="2000" b="1" dirty="0"/>
          </a:p>
        </p:txBody>
      </p:sp>
      <p:sp>
        <p:nvSpPr>
          <p:cNvPr id="16395" name="Line 17"/>
          <p:cNvSpPr/>
          <p:nvPr/>
        </p:nvSpPr>
        <p:spPr>
          <a:xfrm>
            <a:off x="2971800" y="3810000"/>
            <a:ext cx="1588" cy="985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6" name="Line 17"/>
          <p:cNvSpPr/>
          <p:nvPr/>
        </p:nvSpPr>
        <p:spPr>
          <a:xfrm>
            <a:off x="4191000" y="3733800"/>
            <a:ext cx="1588" cy="985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4517</Words>
  <Application>WPS 演示</Application>
  <PresentationFormat>全屏显示(4:3)</PresentationFormat>
  <Paragraphs>581</Paragraphs>
  <Slides>31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Garamond</vt:lpstr>
      <vt:lpstr>楷体_GB2312</vt:lpstr>
      <vt:lpstr>新宋体</vt:lpstr>
      <vt:lpstr>Arial Unicode MS</vt:lpstr>
      <vt:lpstr>Symbol</vt:lpstr>
      <vt:lpstr>Times New Roman</vt:lpstr>
      <vt:lpstr>微软雅黑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Kukukukiki</cp:lastModifiedBy>
  <cp:revision>912</cp:revision>
  <dcterms:created xsi:type="dcterms:W3CDTF">2019-04-24T05:03:31Z</dcterms:created>
  <dcterms:modified xsi:type="dcterms:W3CDTF">2019-04-24T14:58:20Z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2052-11.1.0.8597</vt:lpwstr>
  </property>
</Properties>
</file>