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4" r:id="rId5"/>
    <p:sldId id="258" r:id="rId6"/>
    <p:sldId id="259" r:id="rId7"/>
    <p:sldId id="275" r:id="rId8"/>
    <p:sldId id="260" r:id="rId9"/>
    <p:sldId id="261" r:id="rId10"/>
    <p:sldId id="263" r:id="rId11"/>
    <p:sldId id="276" r:id="rId12"/>
    <p:sldId id="277" r:id="rId13"/>
    <p:sldId id="298" r:id="rId14"/>
    <p:sldId id="279" r:id="rId15"/>
    <p:sldId id="268" r:id="rId16"/>
    <p:sldId id="284" r:id="rId17"/>
    <p:sldId id="285" r:id="rId18"/>
    <p:sldId id="286" r:id="rId19"/>
    <p:sldId id="289" r:id="rId20"/>
    <p:sldId id="291" r:id="rId21"/>
    <p:sldId id="292" r:id="rId22"/>
    <p:sldId id="307" r:id="rId23"/>
    <p:sldId id="296" r:id="rId24"/>
    <p:sldId id="305" r:id="rId25"/>
    <p:sldId id="295" r:id="rId26"/>
    <p:sldId id="297" r:id="rId27"/>
    <p:sldId id="306" r:id="rId28"/>
    <p:sldId id="302" r:id="rId29"/>
    <p:sldId id="304" r:id="rId30"/>
    <p:sldId id="301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6396"/>
  </p:normalViewPr>
  <p:slideViewPr>
    <p:cSldViewPr showGuides="1">
      <p:cViewPr varScale="1">
        <p:scale>
          <a:sx n="56" d="100"/>
          <a:sy n="5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773A7D-8B95-441B-A3D7-EAD04136595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答案：</a:t>
            </a:r>
            <a:endParaRPr lang="en-US" altLang="zh-CN" dirty="0"/>
          </a:p>
          <a:p>
            <a:pPr lvl="0"/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1】(1)f∘g=f(g(x))=f(x+2)=(x+2)</a:t>
            </a:r>
            <a:r>
              <a:rPr lang="en-US" altLang="zh-CN" baseline="30000" dirty="0"/>
              <a:t>2</a:t>
            </a:r>
            <a:r>
              <a:rPr lang="en-US" altLang="zh-CN" dirty="0"/>
              <a:t>,g∘f=g(f(x))=x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endParaRPr lang="en-US" altLang="zh-CN" dirty="0"/>
          </a:p>
          <a:p>
            <a:pPr lvl="0"/>
            <a:r>
              <a:rPr lang="en-US" altLang="zh-CN" dirty="0"/>
              <a:t>(2)f</a:t>
            </a:r>
            <a:r>
              <a:rPr lang="zh-CN" altLang="en-US" dirty="0"/>
              <a:t>不存在逆函数，</a:t>
            </a:r>
            <a:r>
              <a:rPr lang="en-US" altLang="zh-CN" dirty="0"/>
              <a:t>g</a:t>
            </a:r>
            <a:r>
              <a:rPr lang="zh-CN" altLang="en-US" dirty="0"/>
              <a:t>存在逆函数</a:t>
            </a:r>
            <a:r>
              <a:rPr lang="en-US" altLang="zh-CN" dirty="0"/>
              <a:t>g</a:t>
            </a:r>
            <a:r>
              <a:rPr lang="en-US" altLang="zh-CN" baseline="30000" dirty="0"/>
              <a:t>-1</a:t>
            </a:r>
            <a:r>
              <a:rPr lang="en-US" altLang="zh-CN" dirty="0"/>
              <a:t>=x-2</a:t>
            </a:r>
            <a:endParaRPr lang="en-US" altLang="zh-CN" dirty="0"/>
          </a:p>
          <a:p>
            <a:pPr lvl="0"/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2】(1)f</a:t>
            </a:r>
            <a:r>
              <a:rPr lang="zh-CN" altLang="en-US" dirty="0"/>
              <a:t>是双射，</a:t>
            </a:r>
            <a:r>
              <a:rPr lang="en-US" altLang="zh-CN" dirty="0"/>
              <a:t>g</a:t>
            </a:r>
            <a:r>
              <a:rPr lang="zh-CN" altLang="en-US" dirty="0"/>
              <a:t>不是满射不是单射，也不是双射。</a:t>
            </a:r>
            <a:r>
              <a:rPr lang="en-US" altLang="zh-CN" dirty="0"/>
              <a:t>(2) g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dirty="0"/>
              <a:t>f(x)=g(3x-1)=(3x-1)</a:t>
            </a:r>
            <a:r>
              <a:rPr lang="en-US" altLang="zh-CN" baseline="30000" dirty="0"/>
              <a:t>2</a:t>
            </a:r>
            <a:r>
              <a:rPr lang="en-US" altLang="zh-CN" dirty="0"/>
              <a:t>+2</a:t>
            </a:r>
            <a:endParaRPr lang="en-US" altLang="zh-CN" dirty="0"/>
          </a:p>
          <a:p>
            <a:pPr lvl="0"/>
            <a:r>
              <a:rPr lang="en-US" altLang="zh-CN" dirty="0"/>
              <a:t>(3)f</a:t>
            </a:r>
            <a:r>
              <a:rPr lang="zh-CN" altLang="en-US" dirty="0"/>
              <a:t>有逆函数</a:t>
            </a:r>
            <a:r>
              <a:rPr lang="en-US" altLang="zh-CN" dirty="0"/>
              <a:t>f</a:t>
            </a:r>
            <a:r>
              <a:rPr lang="en-US" altLang="zh-CN" baseline="30000" dirty="0"/>
              <a:t>-1</a:t>
            </a:r>
            <a:r>
              <a:rPr lang="en-US" altLang="zh-CN" dirty="0"/>
              <a:t>=(x+1)/3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不存在逆函数。</a:t>
            </a:r>
            <a:endParaRPr lang="zh-CN" altLang="en-US" dirty="0"/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50000"/>
              </a:spcBef>
            </a:pPr>
            <a:endParaRPr lang="zh-CN" altLang="en-US" b="1" dirty="0"/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marL="571500" lvl="0" indent="-571500" eaLnBrk="1" hangingPunct="1">
              <a:buFont typeface="Wingdings" panose="05000000000000000000" pitchFamily="2" charset="2"/>
              <a:buChar char="•"/>
            </a:pPr>
            <a:endParaRPr lang="zh-CN" altLang="en-US" b="1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zh-CN" altLang="en-US" dirty="0"/>
              <a:t>证明：   设</a:t>
            </a:r>
            <a:r>
              <a:rPr lang="en-US" altLang="zh-CN" dirty="0"/>
              <a:t>f={&lt;x,y&gt;|x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X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y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Y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f(x)=y}</a:t>
            </a:r>
            <a:endParaRPr lang="en-US" altLang="zh-CN" dirty="0"/>
          </a:p>
          <a:p>
            <a:pPr lvl="0">
              <a:spcBef>
                <a:spcPct val="50000"/>
              </a:spcBef>
            </a:pPr>
            <a:r>
              <a:rPr lang="en-US" altLang="zh-CN" dirty="0"/>
              <a:t>                  f </a:t>
            </a:r>
            <a:r>
              <a:rPr lang="en-US" altLang="zh-CN" baseline="30000" dirty="0"/>
              <a:t>c</a:t>
            </a:r>
            <a:r>
              <a:rPr lang="en-US" altLang="zh-CN" dirty="0"/>
              <a:t>={&lt;y,x&gt;| 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f}</a:t>
            </a:r>
            <a:endParaRPr lang="en-US" altLang="zh-CN" dirty="0"/>
          </a:p>
          <a:p>
            <a:pPr lvl="0">
              <a:spcBef>
                <a:spcPct val="50000"/>
              </a:spcBef>
            </a:pPr>
            <a:r>
              <a:rPr lang="en-US" altLang="zh-CN" dirty="0"/>
              <a:t>①</a:t>
            </a:r>
            <a:r>
              <a:rPr lang="zh-CN" altLang="en-US" dirty="0"/>
              <a:t>因为</a:t>
            </a:r>
            <a:r>
              <a:rPr lang="en-US" altLang="zh-CN" dirty="0"/>
              <a:t>f</a:t>
            </a:r>
            <a:r>
              <a:rPr lang="zh-CN" altLang="en-US" dirty="0"/>
              <a:t>为满射，</a:t>
            </a:r>
            <a:r>
              <a:rPr lang="en-US" altLang="zh-CN" dirty="0"/>
              <a:t>ranf=Y = dom f </a:t>
            </a:r>
            <a:r>
              <a:rPr lang="en-US" altLang="zh-CN" baseline="30000" dirty="0"/>
              <a:t>c</a:t>
            </a:r>
            <a:r>
              <a:rPr lang="zh-CN" altLang="en-US" dirty="0"/>
              <a:t>，即</a:t>
            </a:r>
            <a:r>
              <a:rPr lang="en-US" altLang="zh-CN" dirty="0"/>
              <a:t>f </a:t>
            </a:r>
            <a:r>
              <a:rPr lang="en-US" altLang="zh-CN" baseline="30000" dirty="0"/>
              <a:t>c</a:t>
            </a:r>
            <a:r>
              <a:rPr lang="zh-CN" altLang="en-US" dirty="0"/>
              <a:t>的定义域为</a:t>
            </a:r>
            <a:r>
              <a:rPr lang="en-US" altLang="zh-CN" dirty="0"/>
              <a:t>Y</a:t>
            </a:r>
            <a:r>
              <a:rPr lang="zh-CN" altLang="en-US" dirty="0"/>
              <a:t>，即满足函数存在性；因</a:t>
            </a:r>
            <a:r>
              <a:rPr lang="en-US" altLang="zh-CN" dirty="0"/>
              <a:t>f</a:t>
            </a:r>
            <a:r>
              <a:rPr lang="zh-CN" altLang="en-US" dirty="0"/>
              <a:t>是入射，对每一个</a:t>
            </a:r>
            <a:r>
              <a:rPr lang="en-US" altLang="zh-CN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Y</a:t>
            </a:r>
            <a:r>
              <a:rPr lang="zh-CN" altLang="en-US" dirty="0"/>
              <a:t>恰有一个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X,</a:t>
            </a:r>
            <a:r>
              <a:rPr lang="zh-CN" altLang="en-US" dirty="0"/>
              <a:t>使得</a:t>
            </a:r>
            <a:r>
              <a:rPr lang="en-US" altLang="zh-CN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f,</a:t>
            </a:r>
            <a:r>
              <a:rPr lang="zh-CN" altLang="en-US" dirty="0"/>
              <a:t>因此只有一个</a:t>
            </a:r>
            <a:r>
              <a:rPr lang="en-US" altLang="zh-CN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X,</a:t>
            </a:r>
            <a:r>
              <a:rPr lang="zh-CN" altLang="en-US" dirty="0"/>
              <a:t>使得</a:t>
            </a:r>
            <a:r>
              <a:rPr lang="en-US" altLang="zh-CN" dirty="0"/>
              <a:t>&lt;y,x&gt;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f </a:t>
            </a:r>
            <a:r>
              <a:rPr lang="en-US" altLang="zh-CN" baseline="30000" dirty="0"/>
              <a:t>c</a:t>
            </a:r>
            <a:r>
              <a:rPr lang="en-US" altLang="zh-CN" dirty="0"/>
              <a:t>,</a:t>
            </a:r>
            <a:r>
              <a:rPr lang="zh-CN" altLang="en-US" dirty="0"/>
              <a:t>故</a:t>
            </a:r>
            <a:r>
              <a:rPr lang="en-US" altLang="zh-CN" dirty="0"/>
              <a:t>f </a:t>
            </a:r>
            <a:r>
              <a:rPr lang="en-US" altLang="zh-CN" baseline="30000" dirty="0"/>
              <a:t>c</a:t>
            </a:r>
            <a:r>
              <a:rPr lang="zh-CN" altLang="en-US" dirty="0"/>
              <a:t>为函数。     </a:t>
            </a:r>
            <a:endParaRPr lang="zh-CN" altLang="en-US" dirty="0"/>
          </a:p>
          <a:p>
            <a:pPr lvl="0">
              <a:spcBef>
                <a:spcPct val="50000"/>
              </a:spcBef>
            </a:pPr>
            <a:r>
              <a:rPr lang="zh-CN" altLang="en-US" dirty="0"/>
              <a:t>②由于</a:t>
            </a:r>
            <a:r>
              <a:rPr lang="en-US" altLang="zh-CN" dirty="0"/>
              <a:t>ran f </a:t>
            </a:r>
            <a:r>
              <a:rPr lang="en-US" altLang="zh-CN" baseline="30000" dirty="0"/>
              <a:t>c</a:t>
            </a:r>
            <a:r>
              <a:rPr lang="en-US" altLang="zh-CN" dirty="0"/>
              <a:t>=A=domf, </a:t>
            </a:r>
            <a:r>
              <a:rPr lang="zh-CN" altLang="en-US" dirty="0"/>
              <a:t>所以是</a:t>
            </a:r>
            <a:r>
              <a:rPr lang="en-US" altLang="zh-CN" dirty="0"/>
              <a:t>f </a:t>
            </a:r>
            <a:r>
              <a:rPr lang="en-US" altLang="zh-CN" baseline="30000" dirty="0"/>
              <a:t>c</a:t>
            </a:r>
            <a:r>
              <a:rPr lang="zh-CN" altLang="en-US" dirty="0"/>
              <a:t>满射。</a:t>
            </a:r>
            <a:endParaRPr lang="zh-CN" altLang="en-US" dirty="0"/>
          </a:p>
          <a:p>
            <a:pPr lvl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③</a:t>
            </a:r>
            <a:r>
              <a:rPr lang="zh-CN" altLang="en-US" dirty="0"/>
              <a:t> 若存在</a:t>
            </a:r>
            <a:r>
              <a:rPr lang="en-US" altLang="zh-CN" dirty="0"/>
              <a:t>y1,y2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Y,y1</a:t>
            </a:r>
            <a:r>
              <a:rPr lang="en-US" altLang="zh-CN" dirty="0">
                <a:sym typeface="Symbol" panose="05050102010706020507" pitchFamily="18" charset="2"/>
              </a:rPr>
              <a:t>y2,</a:t>
            </a:r>
            <a:r>
              <a:rPr lang="zh-CN" altLang="en-US" dirty="0"/>
              <a:t>使得</a:t>
            </a:r>
            <a:r>
              <a:rPr lang="en-US" altLang="zh-CN" dirty="0"/>
              <a:t>f </a:t>
            </a:r>
            <a:r>
              <a:rPr lang="en-US" altLang="zh-CN" baseline="30000" dirty="0"/>
              <a:t>c</a:t>
            </a:r>
            <a:r>
              <a:rPr lang="en-US" altLang="zh-CN" dirty="0"/>
              <a:t>(y1)= f </a:t>
            </a:r>
            <a:r>
              <a:rPr lang="en-US" altLang="zh-CN" baseline="30000" dirty="0"/>
              <a:t>c</a:t>
            </a:r>
            <a:r>
              <a:rPr lang="en-US" altLang="zh-CN" dirty="0"/>
              <a:t>(y2),  </a:t>
            </a:r>
            <a:r>
              <a:rPr lang="zh-CN" altLang="en-US" dirty="0"/>
              <a:t>因为</a:t>
            </a:r>
            <a:r>
              <a:rPr lang="en-US" altLang="zh-CN" dirty="0"/>
              <a:t>f </a:t>
            </a:r>
            <a:r>
              <a:rPr lang="en-US" altLang="zh-CN" baseline="30000" dirty="0"/>
              <a:t>c</a:t>
            </a:r>
            <a:r>
              <a:rPr lang="en-US" altLang="zh-CN" dirty="0"/>
              <a:t>(y1)=x1, f </a:t>
            </a:r>
            <a:r>
              <a:rPr lang="en-US" altLang="zh-CN" baseline="30000" dirty="0"/>
              <a:t>c</a:t>
            </a:r>
            <a:r>
              <a:rPr lang="en-US" altLang="zh-CN" dirty="0"/>
              <a:t>(y2)=x2, </a:t>
            </a:r>
            <a:r>
              <a:rPr lang="zh-CN" altLang="en-US" dirty="0"/>
              <a:t>即</a:t>
            </a:r>
            <a:r>
              <a:rPr lang="en-US" altLang="zh-CN" dirty="0"/>
              <a:t>x1= x2</a:t>
            </a:r>
            <a:r>
              <a:rPr lang="zh-CN" altLang="en-US" dirty="0"/>
              <a:t>故 </a:t>
            </a:r>
            <a:r>
              <a:rPr lang="en-US" altLang="zh-CN" dirty="0"/>
              <a:t>f(x1)=f(x2) ,</a:t>
            </a:r>
            <a:r>
              <a:rPr lang="zh-CN" altLang="en-US" dirty="0"/>
              <a:t>即</a:t>
            </a:r>
            <a:r>
              <a:rPr lang="en-US" altLang="zh-CN" dirty="0"/>
              <a:t>y1</a:t>
            </a:r>
            <a:r>
              <a:rPr lang="en-US" altLang="zh-CN" dirty="0">
                <a:sym typeface="Symbol" panose="05050102010706020507" pitchFamily="18" charset="2"/>
              </a:rPr>
              <a:t>=y2</a:t>
            </a:r>
            <a:r>
              <a:rPr lang="zh-CN" altLang="en-US" dirty="0">
                <a:sym typeface="Symbol" panose="05050102010706020507" pitchFamily="18" charset="2"/>
              </a:rPr>
              <a:t>得出矛盾，因此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Y→X</a:t>
            </a:r>
            <a:r>
              <a:rPr lang="zh-CN" altLang="en-US" dirty="0">
                <a:latin typeface="Times New Roman" panose="02020603050405020304" pitchFamily="18" charset="0"/>
              </a:rPr>
              <a:t>也是双射函数。</a:t>
            </a: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证明：设函数ｆ：Ｘ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Ｙ，ｇ：Ｗ</a:t>
            </a:r>
            <a:r>
              <a:rPr lang="zh-CN" altLang="en-US" dirty="0">
                <a:latin typeface="宋体" panose="02010600030101010101" pitchFamily="2" charset="-122"/>
              </a:rPr>
              <a:t>→</a:t>
            </a:r>
            <a:r>
              <a:rPr lang="zh-CN" altLang="en-US" dirty="0"/>
              <a:t>Ｚ为左复合，即</a:t>
            </a:r>
            <a:r>
              <a:rPr lang="en-US" altLang="zh-CN" dirty="0"/>
              <a:t>f(X)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/>
            <a:r>
              <a:rPr lang="en-US" altLang="en-US" dirty="0"/>
              <a:t>①</a:t>
            </a:r>
            <a:r>
              <a:rPr lang="zh-CN" altLang="en-US" dirty="0"/>
              <a:t>对于任意</a:t>
            </a:r>
            <a:r>
              <a:rPr lang="en-US" altLang="zh-CN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X,</a:t>
            </a:r>
            <a:r>
              <a:rPr lang="zh-CN" altLang="en-US" dirty="0">
                <a:sym typeface="Symbol" panose="05050102010706020507" pitchFamily="18" charset="2"/>
              </a:rPr>
              <a:t>因为</a:t>
            </a: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是函数，必有序偶</a:t>
            </a:r>
            <a:r>
              <a:rPr lang="en-US" altLang="zh-CN" dirty="0">
                <a:sym typeface="Symbol" panose="05050102010706020507" pitchFamily="18" charset="2"/>
              </a:rPr>
              <a:t>&lt;x,y&gt;</a:t>
            </a:r>
            <a:r>
              <a:rPr lang="zh-CN" altLang="en-US" dirty="0">
                <a:sym typeface="Symbol" panose="05050102010706020507" pitchFamily="18" charset="2"/>
              </a:rPr>
              <a:t>使得</a:t>
            </a:r>
            <a:r>
              <a:rPr lang="en-US" altLang="zh-CN" dirty="0">
                <a:sym typeface="Symbol" panose="05050102010706020507" pitchFamily="18" charset="2"/>
              </a:rPr>
              <a:t>y=f(x),</a:t>
            </a:r>
            <a:r>
              <a:rPr lang="zh-CN" altLang="en-US" dirty="0">
                <a:sym typeface="Symbol" panose="05050102010706020507" pitchFamily="18" charset="2"/>
              </a:rPr>
              <a:t>而 </a:t>
            </a:r>
            <a:r>
              <a:rPr lang="en-US" altLang="zh-CN" dirty="0">
                <a:sym typeface="Symbol" panose="05050102010706020507" pitchFamily="18" charset="2"/>
              </a:rPr>
              <a:t>f(x)f(X)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f(x)  W,</a:t>
            </a:r>
            <a:r>
              <a:rPr lang="zh-CN" altLang="en-US" dirty="0">
                <a:sym typeface="Symbol" panose="05050102010706020507" pitchFamily="18" charset="2"/>
              </a:rPr>
              <a:t>又因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是函数，必有序偶</a:t>
            </a:r>
            <a:r>
              <a:rPr lang="en-US" altLang="zh-CN" dirty="0">
                <a:sym typeface="Symbol" panose="05050102010706020507" pitchFamily="18" charset="2"/>
              </a:rPr>
              <a:t>&lt;y,z&gt;</a:t>
            </a:r>
            <a:r>
              <a:rPr lang="zh-CN" altLang="en-US" dirty="0">
                <a:sym typeface="Symbol" panose="05050102010706020507" pitchFamily="18" charset="2"/>
              </a:rPr>
              <a:t>使得</a:t>
            </a:r>
            <a:r>
              <a:rPr lang="en-US" altLang="zh-CN" dirty="0">
                <a:sym typeface="Symbol" panose="05050102010706020507" pitchFamily="18" charset="2"/>
              </a:rPr>
              <a:t>z=g(y),</a:t>
            </a:r>
            <a:r>
              <a:rPr lang="zh-CN" altLang="en-US" dirty="0">
                <a:sym typeface="Symbol" panose="05050102010706020507" pitchFamily="18" charset="2"/>
              </a:rPr>
              <a:t>根据复合定义，</a:t>
            </a:r>
            <a:r>
              <a:rPr lang="en-US" altLang="zh-CN" dirty="0">
                <a:sym typeface="Symbol" panose="05050102010706020507" pitchFamily="18" charset="2"/>
              </a:rPr>
              <a:t>&lt;x,z&gt; g </a:t>
            </a:r>
            <a:r>
              <a:rPr lang="en-US" altLang="zh-CN" dirty="0"/>
              <a:t>∘</a:t>
            </a:r>
            <a:r>
              <a:rPr lang="en-US" altLang="zh-CN" dirty="0">
                <a:sym typeface="Symbol" panose="05050102010706020507" pitchFamily="18" charset="2"/>
              </a:rPr>
              <a:t> f,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中每个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对应</a:t>
            </a:r>
            <a:r>
              <a:rPr lang="en-US" altLang="zh-CN" dirty="0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中每个</a:t>
            </a:r>
            <a:r>
              <a:rPr lang="en-US" altLang="zh-CN" dirty="0">
                <a:sym typeface="Symbol" panose="05050102010706020507" pitchFamily="18" charset="2"/>
              </a:rPr>
              <a:t>z,</a:t>
            </a:r>
            <a:r>
              <a:rPr lang="zh-CN" altLang="en-US" dirty="0">
                <a:sym typeface="Symbol" panose="05050102010706020507" pitchFamily="18" charset="2"/>
              </a:rPr>
              <a:t>满足存在性。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0" eaLnBrk="1" hangingPunct="1"/>
            <a:r>
              <a:rPr lang="zh-CN" altLang="en-US" dirty="0">
                <a:sym typeface="Symbol" panose="05050102010706020507" pitchFamily="18" charset="2"/>
              </a:rPr>
              <a:t>②假定</a:t>
            </a:r>
            <a:r>
              <a:rPr lang="en-US" altLang="zh-CN" dirty="0">
                <a:sym typeface="Symbol" panose="05050102010706020507" pitchFamily="18" charset="2"/>
              </a:rPr>
              <a:t>g </a:t>
            </a:r>
            <a:r>
              <a:rPr lang="en-US" altLang="zh-CN" dirty="0"/>
              <a:t>∘</a:t>
            </a:r>
            <a:r>
              <a:rPr lang="en-US" altLang="zh-CN" dirty="0">
                <a:sym typeface="Symbol" panose="05050102010706020507" pitchFamily="18" charset="2"/>
              </a:rPr>
              <a:t> f</a:t>
            </a:r>
            <a:r>
              <a:rPr lang="zh-CN" altLang="en-US" dirty="0">
                <a:sym typeface="Symbol" panose="05050102010706020507" pitchFamily="18" charset="2"/>
              </a:rPr>
              <a:t>中包含序偶</a:t>
            </a:r>
            <a:r>
              <a:rPr lang="en-US" altLang="zh-CN" dirty="0">
                <a:sym typeface="Symbol" panose="05050102010706020507" pitchFamily="18" charset="2"/>
              </a:rPr>
              <a:t>&lt;x,z1&gt;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&lt;x,z2&gt;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z1z2,</a:t>
            </a:r>
            <a:r>
              <a:rPr lang="zh-CN" altLang="en-US" dirty="0">
                <a:sym typeface="Symbol" panose="05050102010706020507" pitchFamily="18" charset="2"/>
              </a:rPr>
              <a:t>必存在</a:t>
            </a:r>
            <a:r>
              <a:rPr lang="en-US" altLang="zh-CN" dirty="0">
                <a:sym typeface="Symbol" panose="05050102010706020507" pitchFamily="18" charset="2"/>
              </a:rPr>
              <a:t>y1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y2</a:t>
            </a:r>
            <a:r>
              <a:rPr lang="zh-CN" altLang="en-US" dirty="0">
                <a:sym typeface="Symbol" panose="05050102010706020507" pitchFamily="18" charset="2"/>
              </a:rPr>
              <a:t>，使得</a:t>
            </a: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中有</a:t>
            </a:r>
            <a:r>
              <a:rPr lang="en-US" altLang="zh-CN" dirty="0">
                <a:sym typeface="Symbol" panose="05050102010706020507" pitchFamily="18" charset="2"/>
              </a:rPr>
              <a:t>&lt;x,y1&gt;&lt;x,y2&gt;</a:t>
            </a:r>
            <a:r>
              <a:rPr lang="zh-CN" altLang="en-US" dirty="0">
                <a:sym typeface="Symbol" panose="05050102010706020507" pitchFamily="18" charset="2"/>
              </a:rPr>
              <a:t>在</a:t>
            </a: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中有</a:t>
            </a:r>
            <a:r>
              <a:rPr lang="en-US" altLang="zh-CN" dirty="0">
                <a:sym typeface="Symbol" panose="05050102010706020507" pitchFamily="18" charset="2"/>
              </a:rPr>
              <a:t>&lt;y1,z1&gt;&lt;y2,z2&gt;.f</a:t>
            </a:r>
            <a:r>
              <a:rPr lang="zh-CN" altLang="en-US" dirty="0">
                <a:sym typeface="Symbol" panose="05050102010706020507" pitchFamily="18" charset="2"/>
              </a:rPr>
              <a:t>为函数，</a:t>
            </a:r>
            <a:r>
              <a:rPr lang="en-US" altLang="zh-CN" dirty="0">
                <a:sym typeface="Symbol" panose="05050102010706020507" pitchFamily="18" charset="2"/>
              </a:rPr>
              <a:t>y1=y2,g</a:t>
            </a:r>
            <a:r>
              <a:rPr lang="zh-CN" altLang="en-US" dirty="0">
                <a:sym typeface="Symbol" panose="05050102010706020507" pitchFamily="18" charset="2"/>
              </a:rPr>
              <a:t>也是函数，故</a:t>
            </a:r>
            <a:r>
              <a:rPr lang="en-US" altLang="zh-CN" dirty="0">
                <a:sym typeface="Symbol" panose="05050102010706020507" pitchFamily="18" charset="2"/>
              </a:rPr>
              <a:t>z1=z2,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中每个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只能有唯一的</a:t>
            </a:r>
            <a:r>
              <a:rPr lang="en-US" altLang="zh-CN" dirty="0">
                <a:sym typeface="Symbol" panose="05050102010706020507" pitchFamily="18" charset="2"/>
              </a:rPr>
              <a:t>&lt;x,z&gt; g </a:t>
            </a:r>
            <a:r>
              <a:rPr lang="en-US" altLang="zh-CN" dirty="0"/>
              <a:t>∘</a:t>
            </a:r>
            <a:r>
              <a:rPr lang="en-US" altLang="zh-CN" dirty="0">
                <a:sym typeface="Symbol" panose="05050102010706020507" pitchFamily="18" charset="2"/>
              </a:rPr>
              <a:t> f.</a:t>
            </a:r>
            <a:r>
              <a:rPr lang="zh-CN" altLang="en-US" dirty="0">
                <a:sym typeface="Symbol" panose="05050102010706020507" pitchFamily="18" charset="2"/>
              </a:rPr>
              <a:t>由</a:t>
            </a:r>
            <a:r>
              <a:rPr lang="en-US" altLang="en-US" dirty="0"/>
              <a:t>① </a:t>
            </a:r>
            <a:r>
              <a:rPr lang="zh-CN" altLang="en-US" dirty="0">
                <a:sym typeface="Symbol" panose="05050102010706020507" pitchFamily="18" charset="2"/>
              </a:rPr>
              <a:t>② </a:t>
            </a:r>
            <a:r>
              <a:rPr lang="en-US" altLang="zh-CN" dirty="0">
                <a:sym typeface="Symbol" panose="05050102010706020507" pitchFamily="18" charset="2"/>
              </a:rPr>
              <a:t>g </a:t>
            </a:r>
            <a:r>
              <a:rPr lang="en-US" altLang="zh-CN" dirty="0"/>
              <a:t>∘</a:t>
            </a:r>
            <a:r>
              <a:rPr lang="en-US" altLang="zh-CN" dirty="0">
                <a:sym typeface="Symbol" panose="05050102010706020507" pitchFamily="18" charset="2"/>
              </a:rPr>
              <a:t> f</a:t>
            </a:r>
            <a:r>
              <a:rPr lang="zh-CN" altLang="en-US" dirty="0">
                <a:sym typeface="Symbol" panose="05050102010706020507" pitchFamily="18" charset="2"/>
              </a:rPr>
              <a:t>是一个函数。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证明</a:t>
            </a:r>
            <a:r>
              <a:rPr lang="en-US" altLang="zh-CN" dirty="0"/>
              <a:t>: (1) </a:t>
            </a:r>
            <a:r>
              <a:rPr lang="zh-CN" altLang="en-US" dirty="0"/>
              <a:t>设 </a:t>
            </a:r>
            <a:r>
              <a:rPr lang="en-US" altLang="zh-CN" dirty="0"/>
              <a:t>f:X→Y;g:Y→Z ,</a:t>
            </a:r>
            <a:r>
              <a:rPr lang="en-US" altLang="zh-CN" dirty="0">
                <a:solidFill>
                  <a:srgbClr val="000099"/>
                </a:solidFill>
                <a:sym typeface="Symbol" panose="05050102010706020507" pitchFamily="18" charset="2"/>
              </a:rPr>
              <a:t></a:t>
            </a:r>
            <a:r>
              <a:rPr lang="en-US" altLang="zh-CN" u="sng" dirty="0">
                <a:solidFill>
                  <a:srgbClr val="000099"/>
                </a:solidFill>
              </a:rPr>
              <a:t>z∈Z</a:t>
            </a:r>
            <a:r>
              <a:rPr lang="en-US" altLang="zh-CN" u="sng" dirty="0"/>
              <a:t> </a:t>
            </a:r>
            <a:r>
              <a:rPr lang="zh-CN" altLang="en-US" dirty="0"/>
              <a:t>因</a:t>
            </a:r>
            <a:r>
              <a:rPr lang="en-US" altLang="zh-CN" dirty="0"/>
              <a:t>g</a:t>
            </a:r>
            <a:r>
              <a:rPr lang="zh-CN" altLang="en-US" dirty="0"/>
              <a:t>是满射</a:t>
            </a:r>
            <a:r>
              <a:rPr lang="en-US" altLang="zh-CN" dirty="0"/>
              <a:t>,</a:t>
            </a:r>
            <a:r>
              <a:rPr lang="zh-CN" altLang="en-US" dirty="0"/>
              <a:t>则存在</a:t>
            </a:r>
            <a:r>
              <a:rPr lang="en-US" altLang="zh-CN" dirty="0"/>
              <a:t>y∈Y ,</a:t>
            </a:r>
            <a:r>
              <a:rPr lang="zh-CN" altLang="en-US" dirty="0"/>
              <a:t>使</a:t>
            </a:r>
            <a:r>
              <a:rPr lang="en-US" altLang="zh-CN" dirty="0"/>
              <a:t>g(y)=z,</a:t>
            </a:r>
            <a:r>
              <a:rPr lang="zh-CN" altLang="en-US" dirty="0"/>
              <a:t>因</a:t>
            </a:r>
            <a:r>
              <a:rPr lang="en-US" altLang="zh-CN" dirty="0"/>
              <a:t>f </a:t>
            </a:r>
            <a:r>
              <a:rPr lang="zh-CN" altLang="en-US" dirty="0"/>
              <a:t>满射</a:t>
            </a:r>
            <a:r>
              <a:rPr lang="en-US" altLang="zh-CN" dirty="0"/>
              <a:t>,</a:t>
            </a:r>
            <a:r>
              <a:rPr lang="zh-CN" altLang="en-US" dirty="0"/>
              <a:t>对于</a:t>
            </a:r>
            <a:r>
              <a:rPr lang="en-US" altLang="zh-CN" dirty="0"/>
              <a:t>y∈Y ,</a:t>
            </a:r>
            <a:r>
              <a:rPr lang="zh-CN" altLang="en-US" u="sng" dirty="0"/>
              <a:t>存在</a:t>
            </a:r>
            <a:r>
              <a:rPr lang="en-US" altLang="zh-CN" u="sng" dirty="0"/>
              <a:t>x∈X,</a:t>
            </a:r>
            <a:r>
              <a:rPr lang="zh-CN" altLang="en-US" dirty="0"/>
              <a:t>使得</a:t>
            </a:r>
            <a:r>
              <a:rPr lang="en-US" altLang="zh-CN" dirty="0"/>
              <a:t>f(x)=y,∴ </a:t>
            </a:r>
            <a:r>
              <a:rPr lang="en-US" altLang="zh-CN" u="sng" dirty="0"/>
              <a:t>(g ∘ f)(x)= g(f(x))=g(y)=z</a:t>
            </a:r>
            <a:r>
              <a:rPr lang="en-US" altLang="zh-CN" dirty="0"/>
              <a:t> ,</a:t>
            </a:r>
            <a:r>
              <a:rPr lang="zh-CN" altLang="en-US" dirty="0"/>
              <a:t>所以</a:t>
            </a:r>
            <a:r>
              <a:rPr lang="en-US" altLang="zh-CN" dirty="0"/>
              <a:t>,f ∘ g </a:t>
            </a:r>
            <a:r>
              <a:rPr lang="zh-CN" altLang="en-US" dirty="0"/>
              <a:t>是满射。</a:t>
            </a:r>
            <a:endParaRPr lang="zh-CN" altLang="en-US" dirty="0"/>
          </a:p>
          <a:p>
            <a:pPr lvl="0"/>
            <a:r>
              <a:rPr lang="en-US" altLang="zh-CN" dirty="0"/>
              <a:t>(2)</a:t>
            </a:r>
            <a:r>
              <a:rPr lang="zh-CN" altLang="en-US" dirty="0"/>
              <a:t>设</a:t>
            </a:r>
            <a:r>
              <a:rPr lang="en-US" altLang="zh-CN" dirty="0"/>
              <a:t>x1,x2 ∈X,</a:t>
            </a:r>
            <a:r>
              <a:rPr lang="en-US" altLang="zh-CN" u="sng" dirty="0"/>
              <a:t> x1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u="sng" dirty="0"/>
              <a:t>x2</a:t>
            </a:r>
            <a:r>
              <a:rPr lang="en-US" altLang="zh-CN" dirty="0"/>
              <a:t>,</a:t>
            </a:r>
            <a:r>
              <a:rPr lang="zh-CN" altLang="en-US" dirty="0"/>
              <a:t>由</a:t>
            </a:r>
            <a:r>
              <a:rPr lang="en-US" altLang="zh-CN" dirty="0"/>
              <a:t>f </a:t>
            </a:r>
            <a:r>
              <a:rPr lang="zh-CN" altLang="en-US" dirty="0"/>
              <a:t>单射</a:t>
            </a:r>
            <a:r>
              <a:rPr lang="en-US" altLang="zh-CN" dirty="0"/>
              <a:t>,f(x1) 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f(x2),</a:t>
            </a:r>
            <a:r>
              <a:rPr lang="zh-CN" altLang="en-US" dirty="0"/>
              <a:t>设</a:t>
            </a:r>
            <a:r>
              <a:rPr lang="en-US" altLang="zh-CN" dirty="0"/>
              <a:t>y1=f(x1),y2=f(x2),</a:t>
            </a:r>
            <a:r>
              <a:rPr lang="zh-CN" altLang="en-US" dirty="0"/>
              <a:t>因</a:t>
            </a:r>
            <a:r>
              <a:rPr lang="en-US" altLang="zh-CN" dirty="0"/>
              <a:t>g </a:t>
            </a:r>
            <a:r>
              <a:rPr lang="zh-CN" altLang="en-US" dirty="0"/>
              <a:t>是单射</a:t>
            </a:r>
            <a:r>
              <a:rPr lang="en-US" altLang="zh-CN" dirty="0"/>
              <a:t>,</a:t>
            </a:r>
            <a:r>
              <a:rPr lang="zh-CN" altLang="en-US" dirty="0"/>
              <a:t>由</a:t>
            </a:r>
            <a:r>
              <a:rPr lang="en-US" altLang="zh-CN" dirty="0"/>
              <a:t>y1 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y2 </a:t>
            </a:r>
            <a:r>
              <a:rPr lang="zh-CN" altLang="en-US" dirty="0"/>
              <a:t>则</a:t>
            </a:r>
            <a:r>
              <a:rPr lang="en-US" altLang="zh-CN" dirty="0"/>
              <a:t>g(y1) 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g(y2)</a:t>
            </a:r>
            <a:r>
              <a:rPr lang="zh-CN" altLang="en-US" dirty="0"/>
              <a:t>即</a:t>
            </a:r>
            <a:r>
              <a:rPr lang="en-US" altLang="zh-CN" dirty="0"/>
              <a:t>g(f(x1)) 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g(f(x2))</a:t>
            </a:r>
            <a:r>
              <a:rPr lang="zh-CN" altLang="en-US" dirty="0"/>
              <a:t>即</a:t>
            </a:r>
            <a:r>
              <a:rPr lang="en-US" altLang="zh-CN" u="sng" dirty="0"/>
              <a:t>(g∘ f)(x1) </a:t>
            </a:r>
            <a:r>
              <a:rPr lang="en-US" altLang="zh-CN" u="sng" dirty="0">
                <a:sym typeface="Symbol" panose="05050102010706020507" pitchFamily="18" charset="2"/>
              </a:rPr>
              <a:t></a:t>
            </a:r>
            <a:r>
              <a:rPr lang="en-US" altLang="zh-CN" u="sng" dirty="0"/>
              <a:t> (g ∘ f)(x2</a:t>
            </a:r>
            <a:r>
              <a:rPr lang="en-US" altLang="zh-CN" dirty="0"/>
              <a:t>),</a:t>
            </a:r>
            <a:r>
              <a:rPr lang="zh-CN" altLang="en-US" dirty="0"/>
              <a:t>所以</a:t>
            </a:r>
            <a:r>
              <a:rPr lang="en-US" altLang="zh-CN" dirty="0"/>
              <a:t>:g ∘ f </a:t>
            </a:r>
            <a:r>
              <a:rPr lang="zh-CN" altLang="en-US" dirty="0"/>
              <a:t>是单射。 </a:t>
            </a:r>
            <a:endParaRPr lang="zh-CN" altLang="en-US" dirty="0"/>
          </a:p>
        </p:txBody>
      </p:sp>
      <p:sp>
        <p:nvSpPr>
          <p:cNvPr id="307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11188" y="1052513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468313" y="6165850"/>
            <a:ext cx="820737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8229600" cy="752475"/>
          </a:xfrm>
        </p:spPr>
        <p:txBody>
          <a:bodyPr/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7450" y="3068638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浙江工业大学计算机学院、软件学院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08725"/>
            <a:ext cx="2133600" cy="392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7C93A9-0317-47C7-8080-78853E9DBD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8725"/>
            <a:ext cx="2895600" cy="392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8725"/>
            <a:ext cx="2133600" cy="392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5BDB9E-3A95-4729-89C1-27B73C42E98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5120"/>
            <a:r>
              <a:rPr lang="zh-CN" altLang="en-US" dirty="0"/>
              <a:t>第二级</a:t>
            </a:r>
            <a:endParaRPr lang="zh-CN" altLang="en-US" dirty="0"/>
          </a:p>
          <a:p>
            <a:pPr lvl="2" indent="-350520"/>
            <a:r>
              <a:rPr lang="zh-CN" altLang="en-US" dirty="0"/>
              <a:t>第三级</a:t>
            </a:r>
            <a:endParaRPr lang="zh-CN" altLang="en-US" dirty="0"/>
          </a:p>
          <a:p>
            <a:pPr lvl="3" indent="-315595"/>
            <a:r>
              <a:rPr lang="zh-CN" altLang="en-US" dirty="0"/>
              <a:t>第四级</a:t>
            </a:r>
            <a:endParaRPr lang="zh-CN" altLang="en-US" dirty="0"/>
          </a:p>
          <a:p>
            <a:pPr lvl="4" indent="-33972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88A3-7F90-4C82-BAC3-4136C2DD6D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571571-A98C-4CAE-A1A5-AEC51DBDF3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E5ACC7-552D-4C9D-B0F2-A225F6D060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 txBox="1">
            <a:spLocks noGrp="1" noChangeArrowheads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4100" name="Rectangle 2"/>
          <p:cNvSpPr/>
          <p:nvPr/>
        </p:nvSpPr>
        <p:spPr>
          <a:xfrm>
            <a:off x="1908175" y="1989138"/>
            <a:ext cx="4176713" cy="129698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buSzTx/>
            </a:pPr>
            <a:r>
              <a:rPr lang="zh-CN" altLang="en-US" sz="4800" b="0" dirty="0">
                <a:latin typeface="黑体" panose="02010609060101010101" pitchFamily="49" charset="-122"/>
                <a:ea typeface="黑体" panose="02010609060101010101" pitchFamily="49" charset="-122"/>
              </a:rPr>
              <a:t>第四章 函数</a:t>
            </a:r>
            <a:endParaRPr lang="zh-CN" altLang="en-US" sz="4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Text Box 9"/>
          <p:cNvSpPr txBox="1"/>
          <p:nvPr/>
        </p:nvSpPr>
        <p:spPr>
          <a:xfrm>
            <a:off x="1116013" y="5084763"/>
            <a:ext cx="6335712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endParaRPr lang="zh-CN" altLang="zh-CN" sz="1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10"/>
          <p:cNvSpPr txBox="1"/>
          <p:nvPr/>
        </p:nvSpPr>
        <p:spPr>
          <a:xfrm>
            <a:off x="1619250" y="4797425"/>
            <a:ext cx="5903913" cy="1160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浙江工业大学计算机学院、软件学院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　　　　　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D158A3-90B9-40A0-8515-141DC4D1F4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双射</a:t>
            </a:r>
            <a:endParaRPr lang="zh-CN" altLang="en-US" b="1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95288" y="1412875"/>
            <a:ext cx="8218487" cy="103663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若 </a:t>
            </a:r>
            <a:r>
              <a:rPr lang="en-US" altLang="zh-CN" b="1" i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A→B</a:t>
            </a:r>
            <a:r>
              <a:rPr lang="zh-CN" altLang="en-US" b="1" u="sng" dirty="0">
                <a:solidFill>
                  <a:srgbClr val="000099"/>
                </a:solidFill>
              </a:rPr>
              <a:t>既是满射又是单射</a:t>
            </a:r>
            <a:r>
              <a:rPr lang="zh-CN" altLang="en-US" b="1" dirty="0"/>
              <a:t>的，则称</a:t>
            </a:r>
            <a:r>
              <a:rPr lang="en-US" altLang="zh-CN" b="1" i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A→B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000099"/>
                </a:solidFill>
              </a:rPr>
              <a:t>双射</a:t>
            </a:r>
            <a:r>
              <a:rPr lang="zh-CN" altLang="en-US" b="1" dirty="0"/>
              <a:t>的。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30725" name="Rectangle 5"/>
          <p:cNvSpPr/>
          <p:nvPr/>
        </p:nvSpPr>
        <p:spPr>
          <a:xfrm>
            <a:off x="395288" y="2781300"/>
            <a:ext cx="8066087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h:{a,b,c,d}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{1,2,3,4},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h={&lt;a,1&gt;&lt;b,4&gt;&lt;c,2&gt;&lt;d,3&gt;}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是双射。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539750" y="4221163"/>
            <a:ext cx="82438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后面要学的</a:t>
            </a:r>
            <a:r>
              <a:rPr lang="zh-CN" altLang="en-US" sz="3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代数系统的同构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就是一个双射。 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5" grpId="0"/>
      <p:bldP spid="307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174FEF-47E7-469D-AAEF-6568B76CF14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例：判断下列函数是否是满射、单射、双射</a:t>
            </a:r>
            <a:endParaRPr lang="zh-CN" altLang="en-US" sz="3800" dirty="0"/>
          </a:p>
        </p:txBody>
      </p:sp>
      <p:grpSp>
        <p:nvGrpSpPr>
          <p:cNvPr id="2" name="Group 66"/>
          <p:cNvGrpSpPr/>
          <p:nvPr/>
        </p:nvGrpSpPr>
        <p:grpSpPr>
          <a:xfrm>
            <a:off x="539750" y="1989138"/>
            <a:ext cx="1944688" cy="3192462"/>
            <a:chOff x="340" y="1253"/>
            <a:chExt cx="1225" cy="2011"/>
          </a:xfrm>
        </p:grpSpPr>
        <p:grpSp>
          <p:nvGrpSpPr>
            <p:cNvPr id="16390" name="Group 59"/>
            <p:cNvGrpSpPr/>
            <p:nvPr/>
          </p:nvGrpSpPr>
          <p:grpSpPr>
            <a:xfrm>
              <a:off x="340" y="1253"/>
              <a:ext cx="1225" cy="1668"/>
              <a:chOff x="249" y="1162"/>
              <a:chExt cx="1225" cy="1668"/>
            </a:xfrm>
          </p:grpSpPr>
          <p:sp>
            <p:nvSpPr>
              <p:cNvPr id="16391" name="Oval 6"/>
              <p:cNvSpPr/>
              <p:nvPr/>
            </p:nvSpPr>
            <p:spPr>
              <a:xfrm>
                <a:off x="476" y="125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2" name="Oval 7"/>
              <p:cNvSpPr/>
              <p:nvPr/>
            </p:nvSpPr>
            <p:spPr>
              <a:xfrm>
                <a:off x="476" y="166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3" name="Oval 8"/>
              <p:cNvSpPr/>
              <p:nvPr/>
            </p:nvSpPr>
            <p:spPr>
              <a:xfrm>
                <a:off x="476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4" name="Oval 9"/>
              <p:cNvSpPr/>
              <p:nvPr/>
            </p:nvSpPr>
            <p:spPr>
              <a:xfrm>
                <a:off x="476" y="229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5" name="Oval 10"/>
              <p:cNvSpPr/>
              <p:nvPr/>
            </p:nvSpPr>
            <p:spPr>
              <a:xfrm>
                <a:off x="476" y="265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6" name="Oval 11"/>
              <p:cNvSpPr/>
              <p:nvPr/>
            </p:nvSpPr>
            <p:spPr>
              <a:xfrm>
                <a:off x="1020" y="1344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7" name="Oval 12"/>
              <p:cNvSpPr/>
              <p:nvPr/>
            </p:nvSpPr>
            <p:spPr>
              <a:xfrm>
                <a:off x="1020" y="170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8" name="Oval 13"/>
              <p:cNvSpPr/>
              <p:nvPr/>
            </p:nvSpPr>
            <p:spPr>
              <a:xfrm>
                <a:off x="1020" y="2024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9" name="Oval 14"/>
              <p:cNvSpPr/>
              <p:nvPr/>
            </p:nvSpPr>
            <p:spPr>
              <a:xfrm>
                <a:off x="1020" y="2387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Text Box 18"/>
              <p:cNvSpPr txBox="1"/>
              <p:nvPr/>
            </p:nvSpPr>
            <p:spPr>
              <a:xfrm>
                <a:off x="249" y="1162"/>
                <a:ext cx="363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1" name="Text Box 19"/>
              <p:cNvSpPr txBox="1"/>
              <p:nvPr/>
            </p:nvSpPr>
            <p:spPr>
              <a:xfrm>
                <a:off x="1111" y="1253"/>
                <a:ext cx="363" cy="1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2" name="Line 20"/>
              <p:cNvSpPr/>
              <p:nvPr/>
            </p:nvSpPr>
            <p:spPr>
              <a:xfrm>
                <a:off x="567" y="1298"/>
                <a:ext cx="453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03" name="Line 21"/>
              <p:cNvSpPr/>
              <p:nvPr/>
            </p:nvSpPr>
            <p:spPr>
              <a:xfrm flipV="1">
                <a:off x="567" y="1434"/>
                <a:ext cx="499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04" name="Line 22"/>
              <p:cNvSpPr/>
              <p:nvPr/>
            </p:nvSpPr>
            <p:spPr>
              <a:xfrm flipV="1">
                <a:off x="521" y="1752"/>
                <a:ext cx="545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05" name="Line 23"/>
              <p:cNvSpPr/>
              <p:nvPr/>
            </p:nvSpPr>
            <p:spPr>
              <a:xfrm flipV="1">
                <a:off x="567" y="2069"/>
                <a:ext cx="453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06" name="Line 24"/>
              <p:cNvSpPr/>
              <p:nvPr/>
            </p:nvSpPr>
            <p:spPr>
              <a:xfrm>
                <a:off x="612" y="2341"/>
                <a:ext cx="408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6407" name="Text Box 63"/>
            <p:cNvSpPr txBox="1"/>
            <p:nvPr/>
          </p:nvSpPr>
          <p:spPr>
            <a:xfrm>
              <a:off x="476" y="2976"/>
              <a:ext cx="5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图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6373813" y="1844675"/>
            <a:ext cx="1943100" cy="3409950"/>
            <a:chOff x="4015" y="1162"/>
            <a:chExt cx="1224" cy="2148"/>
          </a:xfrm>
        </p:grpSpPr>
        <p:grpSp>
          <p:nvGrpSpPr>
            <p:cNvPr id="16409" name="Group 61"/>
            <p:cNvGrpSpPr/>
            <p:nvPr/>
          </p:nvGrpSpPr>
          <p:grpSpPr>
            <a:xfrm>
              <a:off x="4015" y="1162"/>
              <a:ext cx="1224" cy="1759"/>
              <a:chOff x="3878" y="1162"/>
              <a:chExt cx="1224" cy="1759"/>
            </a:xfrm>
          </p:grpSpPr>
          <p:sp>
            <p:nvSpPr>
              <p:cNvPr id="16410" name="Oval 36"/>
              <p:cNvSpPr/>
              <p:nvPr/>
            </p:nvSpPr>
            <p:spPr>
              <a:xfrm>
                <a:off x="4739" y="129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1" name="Oval 37"/>
              <p:cNvSpPr/>
              <p:nvPr/>
            </p:nvSpPr>
            <p:spPr>
              <a:xfrm>
                <a:off x="4739" y="166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2" name="Oval 38"/>
              <p:cNvSpPr/>
              <p:nvPr/>
            </p:nvSpPr>
            <p:spPr>
              <a:xfrm>
                <a:off x="4739" y="197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3" name="Oval 39"/>
              <p:cNvSpPr/>
              <p:nvPr/>
            </p:nvSpPr>
            <p:spPr>
              <a:xfrm>
                <a:off x="4739" y="229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4" name="Oval 40"/>
              <p:cNvSpPr/>
              <p:nvPr/>
            </p:nvSpPr>
            <p:spPr>
              <a:xfrm>
                <a:off x="4739" y="265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5" name="Oval 41"/>
              <p:cNvSpPr/>
              <p:nvPr/>
            </p:nvSpPr>
            <p:spPr>
              <a:xfrm>
                <a:off x="4105" y="129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6" name="Oval 42"/>
              <p:cNvSpPr/>
              <p:nvPr/>
            </p:nvSpPr>
            <p:spPr>
              <a:xfrm>
                <a:off x="4105" y="166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7" name="Oval 43"/>
              <p:cNvSpPr/>
              <p:nvPr/>
            </p:nvSpPr>
            <p:spPr>
              <a:xfrm>
                <a:off x="4105" y="197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8" name="Oval 44"/>
              <p:cNvSpPr/>
              <p:nvPr/>
            </p:nvSpPr>
            <p:spPr>
              <a:xfrm>
                <a:off x="4105" y="229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9" name="Oval 45"/>
              <p:cNvSpPr/>
              <p:nvPr/>
            </p:nvSpPr>
            <p:spPr>
              <a:xfrm>
                <a:off x="4105" y="265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0" name="Text Box 47"/>
              <p:cNvSpPr txBox="1"/>
              <p:nvPr/>
            </p:nvSpPr>
            <p:spPr>
              <a:xfrm>
                <a:off x="3878" y="1162"/>
                <a:ext cx="272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1" name="Text Box 48"/>
              <p:cNvSpPr txBox="1"/>
              <p:nvPr/>
            </p:nvSpPr>
            <p:spPr>
              <a:xfrm>
                <a:off x="4830" y="1253"/>
                <a:ext cx="272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2" name="Line 54"/>
              <p:cNvSpPr/>
              <p:nvPr/>
            </p:nvSpPr>
            <p:spPr>
              <a:xfrm flipV="1">
                <a:off x="4195" y="1389"/>
                <a:ext cx="545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23" name="Line 55"/>
              <p:cNvSpPr/>
              <p:nvPr/>
            </p:nvSpPr>
            <p:spPr>
              <a:xfrm>
                <a:off x="4150" y="1389"/>
                <a:ext cx="544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24" name="Line 56"/>
              <p:cNvSpPr/>
              <p:nvPr/>
            </p:nvSpPr>
            <p:spPr>
              <a:xfrm>
                <a:off x="4195" y="2024"/>
                <a:ext cx="590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25" name="Line 57"/>
              <p:cNvSpPr/>
              <p:nvPr/>
            </p:nvSpPr>
            <p:spPr>
              <a:xfrm flipV="1">
                <a:off x="4241" y="2069"/>
                <a:ext cx="453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26" name="Line 58"/>
              <p:cNvSpPr/>
              <p:nvPr/>
            </p:nvSpPr>
            <p:spPr>
              <a:xfrm>
                <a:off x="4150" y="2704"/>
                <a:ext cx="5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6427" name="Text Box 64"/>
            <p:cNvSpPr txBox="1"/>
            <p:nvPr/>
          </p:nvSpPr>
          <p:spPr>
            <a:xfrm>
              <a:off x="4286" y="3022"/>
              <a:ext cx="5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图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67"/>
          <p:cNvGrpSpPr/>
          <p:nvPr/>
        </p:nvGrpSpPr>
        <p:grpSpPr>
          <a:xfrm>
            <a:off x="3203575" y="1916113"/>
            <a:ext cx="2016125" cy="3409950"/>
            <a:chOff x="2018" y="1207"/>
            <a:chExt cx="1270" cy="2148"/>
          </a:xfrm>
        </p:grpSpPr>
        <p:grpSp>
          <p:nvGrpSpPr>
            <p:cNvPr id="16429" name="Group 60"/>
            <p:cNvGrpSpPr/>
            <p:nvPr/>
          </p:nvGrpSpPr>
          <p:grpSpPr>
            <a:xfrm>
              <a:off x="2018" y="1207"/>
              <a:ext cx="1270" cy="1690"/>
              <a:chOff x="1655" y="1253"/>
              <a:chExt cx="1270" cy="1690"/>
            </a:xfrm>
          </p:grpSpPr>
          <p:sp>
            <p:nvSpPr>
              <p:cNvPr id="16430" name="Oval 15"/>
              <p:cNvSpPr/>
              <p:nvPr/>
            </p:nvSpPr>
            <p:spPr>
              <a:xfrm>
                <a:off x="1882" y="1344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1" name="Oval 16"/>
              <p:cNvSpPr/>
              <p:nvPr/>
            </p:nvSpPr>
            <p:spPr>
              <a:xfrm>
                <a:off x="1882" y="170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2" name="Oval 17"/>
              <p:cNvSpPr/>
              <p:nvPr/>
            </p:nvSpPr>
            <p:spPr>
              <a:xfrm>
                <a:off x="1882" y="2024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3" name="Text Box 25"/>
              <p:cNvSpPr txBox="1"/>
              <p:nvPr/>
            </p:nvSpPr>
            <p:spPr>
              <a:xfrm>
                <a:off x="1655" y="1253"/>
                <a:ext cx="272" cy="16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  <a:endPara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4" name="Oval 26"/>
              <p:cNvSpPr/>
              <p:nvPr/>
            </p:nvSpPr>
            <p:spPr>
              <a:xfrm>
                <a:off x="1882" y="2387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5" name="Oval 27"/>
              <p:cNvSpPr/>
              <p:nvPr/>
            </p:nvSpPr>
            <p:spPr>
              <a:xfrm>
                <a:off x="1882" y="275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6" name="Oval 28"/>
              <p:cNvSpPr/>
              <p:nvPr/>
            </p:nvSpPr>
            <p:spPr>
              <a:xfrm>
                <a:off x="2471" y="1344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7" name="Oval 29"/>
              <p:cNvSpPr/>
              <p:nvPr/>
            </p:nvSpPr>
            <p:spPr>
              <a:xfrm>
                <a:off x="2471" y="161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8" name="Oval 30"/>
              <p:cNvSpPr/>
              <p:nvPr/>
            </p:nvSpPr>
            <p:spPr>
              <a:xfrm>
                <a:off x="2516" y="220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9" name="Oval 31"/>
              <p:cNvSpPr/>
              <p:nvPr/>
            </p:nvSpPr>
            <p:spPr>
              <a:xfrm>
                <a:off x="2516" y="247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0" name="Oval 32"/>
              <p:cNvSpPr/>
              <p:nvPr/>
            </p:nvSpPr>
            <p:spPr>
              <a:xfrm>
                <a:off x="2516" y="274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Oval 33"/>
              <p:cNvSpPr/>
              <p:nvPr/>
            </p:nvSpPr>
            <p:spPr>
              <a:xfrm>
                <a:off x="2471" y="1888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>
                  <a:buSz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2" name="Text Box 46"/>
              <p:cNvSpPr txBox="1"/>
              <p:nvPr/>
            </p:nvSpPr>
            <p:spPr>
              <a:xfrm>
                <a:off x="2652" y="1253"/>
                <a:ext cx="273" cy="16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SzTx/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43" name="Line 49"/>
              <p:cNvSpPr/>
              <p:nvPr/>
            </p:nvSpPr>
            <p:spPr>
              <a:xfrm>
                <a:off x="1973" y="1389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44" name="Line 50"/>
              <p:cNvSpPr/>
              <p:nvPr/>
            </p:nvSpPr>
            <p:spPr>
              <a:xfrm flipV="1">
                <a:off x="1973" y="1661"/>
                <a:ext cx="544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45" name="Line 51"/>
              <p:cNvSpPr/>
              <p:nvPr/>
            </p:nvSpPr>
            <p:spPr>
              <a:xfrm>
                <a:off x="1973" y="2069"/>
                <a:ext cx="544" cy="7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46" name="Line 52"/>
              <p:cNvSpPr/>
              <p:nvPr/>
            </p:nvSpPr>
            <p:spPr>
              <a:xfrm flipV="1">
                <a:off x="1973" y="2296"/>
                <a:ext cx="589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6447" name="Line 53"/>
              <p:cNvSpPr/>
              <p:nvPr/>
            </p:nvSpPr>
            <p:spPr>
              <a:xfrm flipV="1">
                <a:off x="1973" y="2568"/>
                <a:ext cx="544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6448" name="Text Box 65"/>
            <p:cNvSpPr txBox="1"/>
            <p:nvPr/>
          </p:nvSpPr>
          <p:spPr>
            <a:xfrm>
              <a:off x="2154" y="3067"/>
              <a:ext cx="5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  <a:buSzTx/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图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65" name="Text Box 69"/>
          <p:cNvSpPr txBox="1"/>
          <p:nvPr/>
        </p:nvSpPr>
        <p:spPr>
          <a:xfrm>
            <a:off x="468313" y="5516563"/>
            <a:ext cx="82073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解： 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是满射，图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是单射，图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是双射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4291EE-FC95-4DB4-9A79-588AD1B3ADB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例：判断下列函数是否是满射、单射、双射 。</a:t>
            </a:r>
            <a:endParaRPr lang="zh-CN" altLang="en-US" sz="3800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2692400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R → R</a:t>
            </a:r>
            <a:r>
              <a:rPr lang="zh-CN" altLang="en-US" b="1" dirty="0"/>
              <a:t>，</a:t>
            </a:r>
            <a:r>
              <a:rPr lang="en-US" altLang="zh-CN" b="1" dirty="0"/>
              <a:t>f(x)=-x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+2x-1</a:t>
            </a:r>
            <a:endParaRPr lang="en-US" altLang="zh-CN" b="1" dirty="0"/>
          </a:p>
          <a:p>
            <a:pPr marL="571500" indent="-571500" eaLnBrk="1" hangingPunct="1"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有极大值，不是满射，</a:t>
            </a:r>
            <a:r>
              <a:rPr lang="en-US" altLang="zh-CN" sz="2800" b="1" dirty="0"/>
              <a:t>f(0)=f(2)=-1,</a:t>
            </a:r>
            <a:r>
              <a:rPr lang="zh-CN" altLang="en-US" sz="2800" b="1" dirty="0"/>
              <a:t>不是单射。</a:t>
            </a:r>
            <a:endParaRPr lang="en-US" altLang="zh-CN" sz="2800" b="1" dirty="0"/>
          </a:p>
          <a:p>
            <a:pPr marL="571500" indent="-571500"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R→R</a:t>
            </a:r>
            <a:r>
              <a:rPr lang="zh-CN" altLang="en-US" b="1" dirty="0"/>
              <a:t>，</a:t>
            </a:r>
            <a:r>
              <a:rPr lang="en-US" altLang="zh-CN" b="1" dirty="0"/>
              <a:t>f(x)=2x+5 </a:t>
            </a:r>
            <a:endParaRPr lang="en-US" altLang="zh-CN" b="1" dirty="0"/>
          </a:p>
          <a:p>
            <a:pPr marL="571500" indent="-571500" eaLnBrk="1" hangingPunct="1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是双射。</a:t>
            </a:r>
            <a:endParaRPr lang="en-US" altLang="zh-CN" sz="2800" b="1" dirty="0"/>
          </a:p>
          <a:p>
            <a:pPr marL="571500" indent="-571500"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R→Z</a:t>
            </a:r>
            <a:r>
              <a:rPr lang="zh-CN" altLang="en-US" b="1" dirty="0"/>
              <a:t>，</a:t>
            </a:r>
            <a:r>
              <a:rPr lang="en-US" altLang="zh-CN" b="1" dirty="0"/>
              <a:t>f(x)=[x]</a:t>
            </a:r>
            <a:endParaRPr lang="en-US" altLang="zh-CN" b="1" dirty="0"/>
          </a:p>
          <a:p>
            <a:pPr marL="571500" indent="-571500" eaLnBrk="1" hangingPunct="1">
              <a:buNone/>
            </a:pPr>
            <a:r>
              <a:rPr lang="en-US" altLang="zh-CN" b="1" dirty="0"/>
              <a:t>   [x]</a:t>
            </a:r>
            <a:r>
              <a:rPr lang="zh-CN" altLang="en-US" b="1" dirty="0"/>
              <a:t>是取整函数，表示不大于</a:t>
            </a:r>
            <a:r>
              <a:rPr lang="en-US" altLang="zh-CN" b="1" dirty="0"/>
              <a:t>x</a:t>
            </a:r>
            <a:r>
              <a:rPr lang="zh-CN" altLang="en-US" b="1" dirty="0"/>
              <a:t>的最大整数。</a:t>
            </a:r>
            <a:endParaRPr lang="en-US" altLang="zh-CN" b="1" dirty="0"/>
          </a:p>
          <a:p>
            <a:pPr marL="571500" indent="-571500" eaLnBrk="1" hangingPunct="1"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是满射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但不是单射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从而也不是双射。</a:t>
            </a:r>
            <a:endParaRPr lang="en-US" altLang="zh-CN" sz="2800" b="1" dirty="0"/>
          </a:p>
          <a:p>
            <a:pPr marL="571500" indent="-571500" eaLnBrk="1" hangingPunct="1">
              <a:buNone/>
            </a:pPr>
            <a:endParaRPr lang="en-US" altLang="zh-CN" sz="2800" b="1" dirty="0"/>
          </a:p>
          <a:p>
            <a:pPr marL="571500" indent="-571500" eaLnBrk="1" hangingPunct="1"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2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1E3BA-0EA4-4A19-BA98-788FF46960E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87450" y="692150"/>
            <a:ext cx="5753100" cy="83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逆函数与函数的复合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116013" y="3429000"/>
            <a:ext cx="2963863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二、复合函数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42988" y="2420938"/>
            <a:ext cx="2500313" cy="646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一、逆函数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AFA07F-4CCD-41A1-B21D-A9746663952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285750" y="1571625"/>
            <a:ext cx="9144000" cy="1289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buSz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讨论：若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SzTx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，它的逆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的函数吗？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5"/>
          <p:cNvSpPr/>
          <p:nvPr/>
        </p:nvSpPr>
        <p:spPr>
          <a:xfrm>
            <a:off x="684213" y="333375"/>
            <a:ext cx="7620000" cy="776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buSzTx/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逆函数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313" y="3214688"/>
            <a:ext cx="7835900" cy="3108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是满射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满足函数的存在性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但不一定满足函数的唯一性（每个自变元的像唯一）；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满足函数的唯一性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但不一定满足函数的存在性（每个自变元都有像）；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是双射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32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满足函数的要求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存在性和唯一性。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charRg st="46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DA4A4C-C5EC-4D67-8763-996D8EC7F4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23850" y="714375"/>
            <a:ext cx="88201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定理：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X→Y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是双射的，则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Y→X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也是双射的。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定理证明见书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P96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4.3.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称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:Y→X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f:X→Y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的逆函数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记作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zh-CN" altLang="en-US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一个函数有逆函数，则称此函数是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可逆的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EDD5AC-6CEE-454E-9A75-19D31CCBF54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函数的复合</a:t>
            </a:r>
            <a:r>
              <a:rPr lang="en-US" altLang="zh-CN" b="1" dirty="0"/>
              <a:t>(</a:t>
            </a:r>
            <a:r>
              <a:rPr lang="zh-CN" altLang="en-US" b="1" dirty="0"/>
              <a:t>左复合</a:t>
            </a:r>
            <a:r>
              <a:rPr lang="en-US" altLang="zh-CN" b="1" dirty="0"/>
              <a:t>) </a:t>
            </a:r>
            <a:endParaRPr lang="en-US" altLang="zh-CN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323850" y="1196975"/>
            <a:ext cx="8229600" cy="20447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定义：设函数ｆ：Ｘ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zh-CN" altLang="en-US" b="1" dirty="0"/>
              <a:t>Ｙ，ｇ：Ｗ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zh-CN" altLang="en-US" b="1" dirty="0"/>
              <a:t>Ｚ，若</a:t>
            </a:r>
            <a:r>
              <a:rPr lang="en-US" altLang="zh-CN" b="1" dirty="0"/>
              <a:t>f(X)</a:t>
            </a:r>
            <a:r>
              <a:rPr lang="en-US" altLang="zh-CN" b="1" dirty="0">
                <a:sym typeface="Symbol" panose="05050102010706020507" pitchFamily="18" charset="2"/>
              </a:rPr>
              <a:t> </a:t>
            </a:r>
            <a:r>
              <a:rPr lang="en-US" altLang="zh-CN" b="1" dirty="0"/>
              <a:t>W</a:t>
            </a:r>
            <a:r>
              <a:rPr lang="zh-CN" altLang="en-US" b="1" dirty="0"/>
              <a:t>。则</a:t>
            </a:r>
            <a:r>
              <a:rPr lang="en-US" altLang="zh-CN" b="1" dirty="0"/>
              <a:t>g ∘ f={&lt;x,z&gt;| x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 X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z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Z 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 (</a:t>
            </a:r>
            <a:r>
              <a:rPr lang="en-US" altLang="zh-CN" b="1" dirty="0">
                <a:sym typeface="Symbol" panose="05050102010706020507" pitchFamily="18" charset="2"/>
              </a:rPr>
              <a:t></a:t>
            </a:r>
            <a:r>
              <a:rPr lang="en-US" altLang="zh-CN" b="1" dirty="0"/>
              <a:t>y)(y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 Y 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 y=f(x) 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 z=g(y)) }</a:t>
            </a:r>
            <a:r>
              <a:rPr lang="zh-CN" altLang="en-US" b="1" dirty="0"/>
              <a:t>，称</a:t>
            </a:r>
            <a:r>
              <a:rPr lang="en-US" altLang="zh-CN" b="1" dirty="0"/>
              <a:t>g</a:t>
            </a:r>
            <a:r>
              <a:rPr lang="zh-CN" altLang="en-US" b="1" dirty="0"/>
              <a:t>在函数</a:t>
            </a:r>
            <a:r>
              <a:rPr lang="en-US" altLang="zh-CN" b="1" dirty="0"/>
              <a:t>f</a:t>
            </a:r>
            <a:r>
              <a:rPr lang="zh-CN" altLang="en-US" b="1" dirty="0"/>
              <a:t>的左边可复合，即</a:t>
            </a:r>
            <a:r>
              <a:rPr lang="en-US" altLang="zh-CN" b="1" dirty="0"/>
              <a:t>g ∘ f(x)=g(f(x))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注意不要写成</a:t>
            </a:r>
            <a:r>
              <a:rPr lang="en-US" altLang="zh-CN" b="1" dirty="0"/>
              <a:t> f∘g ={&lt;x,z&gt;| ….}</a:t>
            </a:r>
            <a:endParaRPr lang="zh-CN" altLang="en-US" b="1" dirty="0"/>
          </a:p>
        </p:txBody>
      </p:sp>
      <p:sp>
        <p:nvSpPr>
          <p:cNvPr id="41988" name="Text Box 4"/>
          <p:cNvSpPr txBox="1"/>
          <p:nvPr/>
        </p:nvSpPr>
        <p:spPr>
          <a:xfrm>
            <a:off x="642938" y="4071938"/>
            <a:ext cx="777716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定理：两个函数的复合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g ∘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是一个函数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1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DE1546-1360-4013-9880-35229194800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函数复合实例</a:t>
            </a:r>
            <a:endParaRPr lang="zh-CN" altLang="en-US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435975" cy="5072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【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A={1,2,3},A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上的两个函数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f={&lt;1,3&gt;,&lt;2,1&gt;,&lt;3,2&gt;}, g={&lt;1,2&gt;,&lt;2,1&gt;,&lt;3,3&gt;}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g∘f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f∘f∘f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f∘g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=f(g(x)) ={&lt;1,1&gt;,&lt;2,3&gt;,&lt;3,2&gt;}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g∘f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={&lt;1,3&gt;,&lt;2,2&gt;,&lt;3,1&gt;},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={&lt;1,2&gt;,&lt;2,3&gt;,&lt;3,1&gt;},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f∘f∘f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={&lt;1,1&gt;,&lt;2,2&gt;,&lt;3,3&gt;}=I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endParaRPr kumimoji="0" lang="en-US" altLang="zh-C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9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charRg st="9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2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16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2">
                                            <p:txEl>
                                              <p:charRg st="16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charRg st="198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62">
                                            <p:txEl>
                                              <p:charRg st="198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CC08D8-BD85-4E6A-8066-0811FC0531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251936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定理</a:t>
            </a:r>
            <a:r>
              <a:rPr lang="en-US" altLang="zh-CN" dirty="0"/>
              <a:t>:</a:t>
            </a:r>
            <a:r>
              <a:rPr lang="zh-CN" altLang="en-US" dirty="0"/>
              <a:t>设函数</a:t>
            </a:r>
            <a:r>
              <a:rPr lang="en-US" altLang="zh-CN" dirty="0"/>
              <a:t>g </a:t>
            </a:r>
            <a:r>
              <a:rPr lang="en-US" altLang="zh-CN" sz="3400" b="1" dirty="0"/>
              <a:t>∘</a:t>
            </a:r>
            <a:r>
              <a:rPr lang="en-US" altLang="zh-CN" dirty="0"/>
              <a:t> f</a:t>
            </a:r>
            <a:r>
              <a:rPr lang="zh-CN" altLang="en-US" dirty="0"/>
              <a:t>是复合函数，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都是满射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g </a:t>
            </a:r>
            <a:r>
              <a:rPr lang="en-US" altLang="zh-CN" sz="3400" b="1" dirty="0"/>
              <a:t>∘</a:t>
            </a:r>
            <a:r>
              <a:rPr lang="en-US" altLang="zh-CN" dirty="0"/>
              <a:t> f </a:t>
            </a:r>
            <a:r>
              <a:rPr lang="zh-CN" altLang="en-US" dirty="0"/>
              <a:t>也是满射；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都是单射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g </a:t>
            </a:r>
            <a:r>
              <a:rPr lang="en-US" altLang="zh-CN" sz="3400" b="1" dirty="0"/>
              <a:t>∘</a:t>
            </a:r>
            <a:r>
              <a:rPr lang="en-US" altLang="zh-CN" dirty="0"/>
              <a:t> f</a:t>
            </a:r>
            <a:r>
              <a:rPr lang="zh-CN" altLang="en-US" dirty="0"/>
              <a:t>也是单射；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都是双射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g </a:t>
            </a:r>
            <a:r>
              <a:rPr lang="en-US" altLang="zh-CN" sz="3400" b="1" dirty="0"/>
              <a:t>∘</a:t>
            </a:r>
            <a:r>
              <a:rPr lang="en-US" altLang="zh-CN" dirty="0"/>
              <a:t> f</a:t>
            </a:r>
            <a:r>
              <a:rPr lang="zh-CN" altLang="en-US" dirty="0"/>
              <a:t>也是双射。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sz="3200" dirty="0"/>
              <a:t>讨论：这个定理的逆命题成立吗？见后页例。</a:t>
            </a:r>
            <a:endParaRPr lang="zh-CN" altLang="en-US" sz="3200" dirty="0"/>
          </a:p>
          <a:p>
            <a:pPr eaLnBrk="1" hangingPunct="1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>
                                            <p:txEl>
                                              <p:charRg st="8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4B0647-7E3D-4245-923B-1F6E1D87ED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5750" y="571500"/>
            <a:ext cx="4427538" cy="2649538"/>
            <a:chOff x="2181" y="2137"/>
            <a:chExt cx="2760" cy="2551"/>
          </a:xfrm>
        </p:grpSpPr>
        <p:sp>
          <p:nvSpPr>
            <p:cNvPr id="31749" name="Oval 5"/>
            <p:cNvSpPr/>
            <p:nvPr/>
          </p:nvSpPr>
          <p:spPr>
            <a:xfrm>
              <a:off x="2490" y="3753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Oval 6"/>
            <p:cNvSpPr/>
            <p:nvPr/>
          </p:nvSpPr>
          <p:spPr>
            <a:xfrm>
              <a:off x="2490" y="3180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Oval 7"/>
            <p:cNvSpPr/>
            <p:nvPr/>
          </p:nvSpPr>
          <p:spPr>
            <a:xfrm>
              <a:off x="2490" y="3452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Oval 8"/>
            <p:cNvSpPr/>
            <p:nvPr/>
          </p:nvSpPr>
          <p:spPr>
            <a:xfrm>
              <a:off x="3381" y="3388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Oval 9"/>
            <p:cNvSpPr/>
            <p:nvPr/>
          </p:nvSpPr>
          <p:spPr>
            <a:xfrm>
              <a:off x="3381" y="3804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Oval 10"/>
            <p:cNvSpPr/>
            <p:nvPr/>
          </p:nvSpPr>
          <p:spPr>
            <a:xfrm>
              <a:off x="3381" y="4172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Oval 11"/>
            <p:cNvSpPr/>
            <p:nvPr/>
          </p:nvSpPr>
          <p:spPr>
            <a:xfrm>
              <a:off x="3381" y="2972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Oval 12"/>
            <p:cNvSpPr/>
            <p:nvPr/>
          </p:nvSpPr>
          <p:spPr>
            <a:xfrm>
              <a:off x="4341" y="3649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Oval 13"/>
            <p:cNvSpPr/>
            <p:nvPr/>
          </p:nvSpPr>
          <p:spPr>
            <a:xfrm>
              <a:off x="4341" y="3284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Text Box 14"/>
            <p:cNvSpPr txBox="1"/>
            <p:nvPr/>
          </p:nvSpPr>
          <p:spPr>
            <a:xfrm>
              <a:off x="2181" y="2920"/>
              <a:ext cx="480" cy="10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Text Box 15"/>
            <p:cNvSpPr txBox="1"/>
            <p:nvPr/>
          </p:nvSpPr>
          <p:spPr>
            <a:xfrm>
              <a:off x="3381" y="2504"/>
              <a:ext cx="48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Text Box 16"/>
            <p:cNvSpPr txBox="1"/>
            <p:nvPr/>
          </p:nvSpPr>
          <p:spPr>
            <a:xfrm>
              <a:off x="3381" y="3128"/>
              <a:ext cx="60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Text Box 17"/>
            <p:cNvSpPr txBox="1"/>
            <p:nvPr/>
          </p:nvSpPr>
          <p:spPr>
            <a:xfrm>
              <a:off x="3381" y="3648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Text Box 18"/>
            <p:cNvSpPr txBox="1"/>
            <p:nvPr/>
          </p:nvSpPr>
          <p:spPr>
            <a:xfrm>
              <a:off x="3381" y="4168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Arc 19"/>
            <p:cNvSpPr/>
            <p:nvPr/>
          </p:nvSpPr>
          <p:spPr>
            <a:xfrm rot="-57160">
              <a:off x="2514" y="3158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4" name="Arc 20"/>
            <p:cNvSpPr/>
            <p:nvPr/>
          </p:nvSpPr>
          <p:spPr>
            <a:xfrm rot="-57160">
              <a:off x="2541" y="3544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5" name="Arc 21"/>
            <p:cNvSpPr/>
            <p:nvPr/>
          </p:nvSpPr>
          <p:spPr>
            <a:xfrm rot="-57160">
              <a:off x="2541" y="3856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6" name="Arc 22"/>
            <p:cNvSpPr/>
            <p:nvPr/>
          </p:nvSpPr>
          <p:spPr>
            <a:xfrm rot="-417346" flipV="1">
              <a:off x="3381" y="3648"/>
              <a:ext cx="1080" cy="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277" h="21600" fill="none">
                  <a:moveTo>
                    <a:pt x="-1" y="0"/>
                  </a:moveTo>
                  <a:cubicBezTo>
                    <a:pt x="10493" y="0"/>
                    <a:pt x="19468" y="7541"/>
                    <a:pt x="21276" y="17878"/>
                  </a:cubicBezTo>
                </a:path>
                <a:path w="21277" h="21600" stroke="0">
                  <a:moveTo>
                    <a:pt x="-1" y="0"/>
                  </a:moveTo>
                  <a:cubicBezTo>
                    <a:pt x="10493" y="0"/>
                    <a:pt x="19468" y="7541"/>
                    <a:pt x="21276" y="1787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7" name="Arc 23"/>
            <p:cNvSpPr/>
            <p:nvPr/>
          </p:nvSpPr>
          <p:spPr>
            <a:xfrm rot="57160" flipV="1">
              <a:off x="3501" y="3544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8" name="Arc 24"/>
            <p:cNvSpPr/>
            <p:nvPr/>
          </p:nvSpPr>
          <p:spPr>
            <a:xfrm rot="-57160">
              <a:off x="3501" y="3024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9" name="Arc 25"/>
            <p:cNvSpPr/>
            <p:nvPr/>
          </p:nvSpPr>
          <p:spPr>
            <a:xfrm rot="57160" flipV="1">
              <a:off x="3381" y="3128"/>
              <a:ext cx="92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8349" h="21600" fill="none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</a:path>
                <a:path w="18349" h="21600" stroke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0" name="Text Box 26"/>
            <p:cNvSpPr txBox="1"/>
            <p:nvPr/>
          </p:nvSpPr>
          <p:spPr>
            <a:xfrm>
              <a:off x="4341" y="3024"/>
              <a:ext cx="480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1" name="Text Box 27"/>
            <p:cNvSpPr txBox="1"/>
            <p:nvPr/>
          </p:nvSpPr>
          <p:spPr>
            <a:xfrm>
              <a:off x="2301" y="2192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Text Box 28"/>
            <p:cNvSpPr txBox="1"/>
            <p:nvPr/>
          </p:nvSpPr>
          <p:spPr>
            <a:xfrm>
              <a:off x="3261" y="2192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3" name="Text Box 29"/>
            <p:cNvSpPr txBox="1"/>
            <p:nvPr/>
          </p:nvSpPr>
          <p:spPr>
            <a:xfrm>
              <a:off x="4341" y="2192"/>
              <a:ext cx="600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Line 30"/>
            <p:cNvSpPr/>
            <p:nvPr/>
          </p:nvSpPr>
          <p:spPr>
            <a:xfrm>
              <a:off x="2661" y="2608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75" name="Line 31"/>
            <p:cNvSpPr/>
            <p:nvPr/>
          </p:nvSpPr>
          <p:spPr>
            <a:xfrm>
              <a:off x="3621" y="2608"/>
              <a:ext cx="8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776" name="Text Box 32"/>
            <p:cNvSpPr txBox="1"/>
            <p:nvPr/>
          </p:nvSpPr>
          <p:spPr>
            <a:xfrm>
              <a:off x="3806" y="2137"/>
              <a:ext cx="60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7" name="Text Box 33"/>
            <p:cNvSpPr txBox="1"/>
            <p:nvPr/>
          </p:nvSpPr>
          <p:spPr>
            <a:xfrm>
              <a:off x="2826" y="2137"/>
              <a:ext cx="600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4643438" y="500063"/>
            <a:ext cx="3960812" cy="3008312"/>
            <a:chOff x="1581" y="5369"/>
            <a:chExt cx="2760" cy="2543"/>
          </a:xfrm>
        </p:grpSpPr>
        <p:sp>
          <p:nvSpPr>
            <p:cNvPr id="31779" name="Oval 35"/>
            <p:cNvSpPr/>
            <p:nvPr/>
          </p:nvSpPr>
          <p:spPr>
            <a:xfrm>
              <a:off x="1890" y="6977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0" name="Oval 36"/>
            <p:cNvSpPr/>
            <p:nvPr/>
          </p:nvSpPr>
          <p:spPr>
            <a:xfrm>
              <a:off x="1890" y="6404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1" name="Oval 37"/>
            <p:cNvSpPr/>
            <p:nvPr/>
          </p:nvSpPr>
          <p:spPr>
            <a:xfrm>
              <a:off x="1890" y="6676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2" name="Oval 38"/>
            <p:cNvSpPr/>
            <p:nvPr/>
          </p:nvSpPr>
          <p:spPr>
            <a:xfrm>
              <a:off x="2781" y="6612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3" name="Oval 39"/>
            <p:cNvSpPr/>
            <p:nvPr/>
          </p:nvSpPr>
          <p:spPr>
            <a:xfrm>
              <a:off x="2781" y="7028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4" name="Oval 40"/>
            <p:cNvSpPr/>
            <p:nvPr/>
          </p:nvSpPr>
          <p:spPr>
            <a:xfrm>
              <a:off x="2781" y="7396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5" name="Oval 41"/>
            <p:cNvSpPr/>
            <p:nvPr/>
          </p:nvSpPr>
          <p:spPr>
            <a:xfrm>
              <a:off x="2781" y="6196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6" name="Oval 42"/>
            <p:cNvSpPr/>
            <p:nvPr/>
          </p:nvSpPr>
          <p:spPr>
            <a:xfrm>
              <a:off x="3741" y="6873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7" name="Oval 43"/>
            <p:cNvSpPr/>
            <p:nvPr/>
          </p:nvSpPr>
          <p:spPr>
            <a:xfrm>
              <a:off x="3741" y="6508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8" name="Text Box 44"/>
            <p:cNvSpPr txBox="1"/>
            <p:nvPr/>
          </p:nvSpPr>
          <p:spPr>
            <a:xfrm>
              <a:off x="1581" y="6144"/>
              <a:ext cx="480" cy="10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buSzTx/>
              </a:pP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89" name="Text Box 45"/>
            <p:cNvSpPr txBox="1"/>
            <p:nvPr/>
          </p:nvSpPr>
          <p:spPr>
            <a:xfrm>
              <a:off x="2781" y="5728"/>
              <a:ext cx="48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90" name="Text Box 46"/>
            <p:cNvSpPr txBox="1"/>
            <p:nvPr/>
          </p:nvSpPr>
          <p:spPr>
            <a:xfrm>
              <a:off x="2781" y="6352"/>
              <a:ext cx="60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91" name="Text Box 47"/>
            <p:cNvSpPr txBox="1"/>
            <p:nvPr/>
          </p:nvSpPr>
          <p:spPr>
            <a:xfrm>
              <a:off x="2781" y="6872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92" name="Text Box 48"/>
            <p:cNvSpPr txBox="1"/>
            <p:nvPr/>
          </p:nvSpPr>
          <p:spPr>
            <a:xfrm>
              <a:off x="2781" y="7392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93" name="Arc 49"/>
            <p:cNvSpPr/>
            <p:nvPr/>
          </p:nvSpPr>
          <p:spPr>
            <a:xfrm rot="-57160">
              <a:off x="1914" y="6382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4" name="Arc 50"/>
            <p:cNvSpPr/>
            <p:nvPr/>
          </p:nvSpPr>
          <p:spPr>
            <a:xfrm rot="-57160">
              <a:off x="1941" y="6768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5" name="Arc 51"/>
            <p:cNvSpPr/>
            <p:nvPr/>
          </p:nvSpPr>
          <p:spPr>
            <a:xfrm rot="-57160">
              <a:off x="1941" y="7080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6" name="Arc 52"/>
            <p:cNvSpPr/>
            <p:nvPr/>
          </p:nvSpPr>
          <p:spPr>
            <a:xfrm rot="-417346" flipV="1">
              <a:off x="2781" y="6877"/>
              <a:ext cx="977" cy="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5741" h="21600" fill="none">
                  <a:moveTo>
                    <a:pt x="-1" y="0"/>
                  </a:moveTo>
                  <a:cubicBezTo>
                    <a:pt x="5961" y="0"/>
                    <a:pt x="11658" y="2463"/>
                    <a:pt x="15740" y="6808"/>
                  </a:cubicBezTo>
                </a:path>
                <a:path w="15741" h="21600" stroke="0">
                  <a:moveTo>
                    <a:pt x="-1" y="0"/>
                  </a:moveTo>
                  <a:cubicBezTo>
                    <a:pt x="5961" y="0"/>
                    <a:pt x="11658" y="2463"/>
                    <a:pt x="15740" y="68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7" name="Arc 53"/>
            <p:cNvSpPr/>
            <p:nvPr/>
          </p:nvSpPr>
          <p:spPr>
            <a:xfrm rot="57160" flipV="1">
              <a:off x="2901" y="6768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8" name="Arc 54"/>
            <p:cNvSpPr/>
            <p:nvPr/>
          </p:nvSpPr>
          <p:spPr>
            <a:xfrm rot="-57160">
              <a:off x="2901" y="6248"/>
              <a:ext cx="84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45" h="21600" fill="none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</a:path>
                <a:path w="21545" h="21600" stroke="0">
                  <a:moveTo>
                    <a:pt x="-1" y="0"/>
                  </a:moveTo>
                  <a:cubicBezTo>
                    <a:pt x="11331" y="0"/>
                    <a:pt x="20737" y="8757"/>
                    <a:pt x="21545" y="200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9" name="Arc 55"/>
            <p:cNvSpPr/>
            <p:nvPr/>
          </p:nvSpPr>
          <p:spPr>
            <a:xfrm rot="57160" flipV="1">
              <a:off x="2781" y="6352"/>
              <a:ext cx="920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8349" h="21600" fill="none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</a:path>
                <a:path w="18349" h="21600" stroke="0">
                  <a:moveTo>
                    <a:pt x="-1" y="0"/>
                  </a:moveTo>
                  <a:cubicBezTo>
                    <a:pt x="7469" y="0"/>
                    <a:pt x="14408" y="3858"/>
                    <a:pt x="18349" y="1020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0" name="Text Box 56"/>
            <p:cNvSpPr txBox="1"/>
            <p:nvPr/>
          </p:nvSpPr>
          <p:spPr>
            <a:xfrm>
              <a:off x="3741" y="6248"/>
              <a:ext cx="480" cy="10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1" name="Text Box 57"/>
            <p:cNvSpPr txBox="1"/>
            <p:nvPr/>
          </p:nvSpPr>
          <p:spPr>
            <a:xfrm>
              <a:off x="1701" y="5416"/>
              <a:ext cx="48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2" name="Text Box 58"/>
            <p:cNvSpPr txBox="1"/>
            <p:nvPr/>
          </p:nvSpPr>
          <p:spPr>
            <a:xfrm>
              <a:off x="2661" y="541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3" name="Text Box 59"/>
            <p:cNvSpPr txBox="1"/>
            <p:nvPr/>
          </p:nvSpPr>
          <p:spPr>
            <a:xfrm>
              <a:off x="3741" y="5416"/>
              <a:ext cx="600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4" name="Line 60"/>
            <p:cNvSpPr/>
            <p:nvPr/>
          </p:nvSpPr>
          <p:spPr>
            <a:xfrm>
              <a:off x="2061" y="5832"/>
              <a:ext cx="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805" name="Line 61"/>
            <p:cNvSpPr/>
            <p:nvPr/>
          </p:nvSpPr>
          <p:spPr>
            <a:xfrm>
              <a:off x="3021" y="5832"/>
              <a:ext cx="8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806" name="Text Box 62"/>
            <p:cNvSpPr txBox="1"/>
            <p:nvPr/>
          </p:nvSpPr>
          <p:spPr>
            <a:xfrm>
              <a:off x="3224" y="5369"/>
              <a:ext cx="600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7" name="Text Box 63"/>
            <p:cNvSpPr txBox="1"/>
            <p:nvPr/>
          </p:nvSpPr>
          <p:spPr>
            <a:xfrm>
              <a:off x="2178" y="5429"/>
              <a:ext cx="600" cy="7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>
                <a:buSzTx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808" name="Oval 64"/>
            <p:cNvSpPr/>
            <p:nvPr/>
          </p:nvSpPr>
          <p:spPr>
            <a:xfrm>
              <a:off x="3741" y="7133"/>
              <a:ext cx="51" cy="51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93" name="Text Box 65"/>
          <p:cNvSpPr txBox="1"/>
          <p:nvPr/>
        </p:nvSpPr>
        <p:spPr>
          <a:xfrm>
            <a:off x="500063" y="3214688"/>
            <a:ext cx="3671887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g∘f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是满射，但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不是满射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94" name="Rectangle 66"/>
          <p:cNvSpPr/>
          <p:nvPr/>
        </p:nvSpPr>
        <p:spPr>
          <a:xfrm>
            <a:off x="4929188" y="3214688"/>
            <a:ext cx="375126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Sz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g∘ 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是单射，但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不是单射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2938" y="3929063"/>
            <a:ext cx="8001000" cy="181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定理：设函数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f:A→B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g:B→C,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g∘ f 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是满射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是满射。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g∘ f 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是单射。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 ∘ f 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是双射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是单射且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是满射。（下页证明）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93" grpId="0"/>
      <p:bldP spid="48194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264830-6D9B-4172-9D53-7BF4CBB8394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grpSp>
        <p:nvGrpSpPr>
          <p:cNvPr id="2" name="Group 4"/>
          <p:cNvGrpSpPr/>
          <p:nvPr/>
        </p:nvGrpSpPr>
        <p:grpSpPr>
          <a:xfrm>
            <a:off x="755650" y="1700213"/>
            <a:ext cx="7345363" cy="647700"/>
            <a:chOff x="612" y="1520"/>
            <a:chExt cx="4627" cy="40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930" y="1520"/>
              <a:ext cx="4309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函数的概念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6152" name="Picture 6" descr="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2" y="1611"/>
              <a:ext cx="317" cy="31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" name="Group 7"/>
          <p:cNvGrpSpPr/>
          <p:nvPr/>
        </p:nvGrpSpPr>
        <p:grpSpPr>
          <a:xfrm>
            <a:off x="827088" y="2492375"/>
            <a:ext cx="7345362" cy="647700"/>
            <a:chOff x="612" y="2251"/>
            <a:chExt cx="4627" cy="408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930" y="2251"/>
              <a:ext cx="4309" cy="4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逆函数与复合函数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6155" name="Picture 9" descr="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2" y="2342"/>
              <a:ext cx="317" cy="31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7550"/>
          </a:xfrm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800" dirty="0"/>
              <a:t>已知</a:t>
            </a:r>
            <a:r>
              <a:rPr lang="zh-CN" altLang="zh-CN" sz="2800" dirty="0"/>
              <a:t>函数</a:t>
            </a:r>
            <a:r>
              <a:rPr lang="en-US" altLang="zh-CN" sz="2800" i="1" dirty="0"/>
              <a:t>f </a:t>
            </a:r>
            <a:r>
              <a:rPr lang="en-US" altLang="zh-CN" sz="2800" dirty="0"/>
              <a:t>: A→B</a:t>
            </a:r>
            <a:r>
              <a:rPr lang="zh-CN" altLang="zh-CN" sz="2800" dirty="0"/>
              <a:t>，</a:t>
            </a:r>
            <a:r>
              <a:rPr lang="en-US" altLang="zh-CN" sz="2800" i="1" dirty="0"/>
              <a:t>g </a:t>
            </a:r>
            <a:r>
              <a:rPr lang="en-US" altLang="zh-CN" sz="2800" dirty="0"/>
              <a:t>: B→C</a:t>
            </a:r>
            <a:r>
              <a:rPr lang="zh-CN" altLang="zh-CN" sz="2800" dirty="0"/>
              <a:t>，</a:t>
            </a:r>
            <a:r>
              <a:rPr lang="zh-CN" altLang="en-US" sz="2800" dirty="0"/>
              <a:t>若 </a:t>
            </a:r>
            <a:r>
              <a:rPr lang="en-US" altLang="zh-CN" sz="2800" dirty="0"/>
              <a:t>g ∘ f </a:t>
            </a:r>
            <a:r>
              <a:rPr lang="zh-CN" altLang="en-US" sz="2800" dirty="0"/>
              <a:t>是双射，试证</a:t>
            </a:r>
            <a:r>
              <a:rPr lang="en-US" altLang="zh-CN" sz="2800" dirty="0"/>
              <a:t>f</a:t>
            </a:r>
            <a:r>
              <a:rPr lang="zh-CN" altLang="en-US" sz="2800" dirty="0"/>
              <a:t>是单射且</a:t>
            </a:r>
            <a:r>
              <a:rPr lang="en-US" altLang="zh-CN" sz="2800" dirty="0"/>
              <a:t>g</a:t>
            </a:r>
            <a:r>
              <a:rPr lang="zh-CN" altLang="en-US" sz="2800" dirty="0"/>
              <a:t>是满射。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证</a:t>
            </a:r>
            <a:r>
              <a:rPr lang="en-US" altLang="zh-CN" sz="2400" i="1" dirty="0"/>
              <a:t>f </a:t>
            </a:r>
            <a:r>
              <a:rPr lang="zh-CN" altLang="zh-CN" sz="2400" dirty="0"/>
              <a:t>是单射。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400" dirty="0"/>
              <a:t>反证法。假设</a:t>
            </a:r>
            <a:r>
              <a:rPr lang="en-US" altLang="zh-CN" sz="2400" i="1" dirty="0"/>
              <a:t>f </a:t>
            </a:r>
            <a:r>
              <a:rPr lang="zh-CN" altLang="zh-CN" sz="2400" dirty="0"/>
              <a:t>不是单射的，则集合</a:t>
            </a:r>
            <a:r>
              <a:rPr lang="en-US" altLang="zh-CN" sz="2400" dirty="0"/>
              <a:t>A</a:t>
            </a:r>
            <a:r>
              <a:rPr lang="zh-CN" altLang="zh-CN" sz="2400" dirty="0"/>
              <a:t>中必存在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zh-CN" sz="2400" dirty="0"/>
              <a:t>≠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zh-CN" altLang="zh-CN" sz="2400" dirty="0"/>
              <a:t>，使得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)=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b</a:t>
            </a:r>
            <a:r>
              <a:rPr lang="zh-CN" altLang="zh-CN" sz="2400" dirty="0"/>
              <a:t>∈</a:t>
            </a:r>
            <a:r>
              <a:rPr lang="en-US" altLang="zh-CN" sz="2400" dirty="0"/>
              <a:t>B</a:t>
            </a:r>
            <a:r>
              <a:rPr lang="zh-CN" altLang="zh-CN" sz="2400" dirty="0"/>
              <a:t>。又</a:t>
            </a:r>
            <a:r>
              <a:rPr lang="en-US" altLang="zh-CN" sz="2400" i="1" dirty="0"/>
              <a:t>g</a:t>
            </a:r>
            <a:r>
              <a:rPr lang="en-US" altLang="zh-CN" sz="2400" dirty="0"/>
              <a:t>∘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)) =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)) = </a:t>
            </a:r>
            <a:r>
              <a:rPr lang="en-US" altLang="zh-CN" sz="2400" i="1" dirty="0"/>
              <a:t>g</a:t>
            </a:r>
            <a:r>
              <a:rPr lang="en-US" altLang="zh-CN" sz="2400" dirty="0"/>
              <a:t>∘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zh-CN" sz="2400" dirty="0"/>
              <a:t>，可得</a:t>
            </a:r>
            <a:r>
              <a:rPr lang="en-US" altLang="zh-CN" sz="2400" i="1" dirty="0"/>
              <a:t>g</a:t>
            </a:r>
            <a:r>
              <a:rPr lang="en-US" altLang="zh-CN" sz="2400" dirty="0"/>
              <a:t> ∘ </a:t>
            </a:r>
            <a:r>
              <a:rPr lang="en-US" altLang="zh-CN" sz="2400" i="1" dirty="0"/>
              <a:t>f</a:t>
            </a:r>
            <a:r>
              <a:rPr lang="zh-CN" altLang="zh-CN" sz="2400" dirty="0"/>
              <a:t>不是单射，与</a:t>
            </a:r>
            <a:r>
              <a:rPr lang="zh-CN" altLang="en-US" sz="2400" dirty="0"/>
              <a:t>已知</a:t>
            </a:r>
            <a:r>
              <a:rPr lang="zh-CN" altLang="zh-CN" sz="2400" dirty="0"/>
              <a:t>矛盾，故假设不成立。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证</a:t>
            </a:r>
            <a:r>
              <a:rPr lang="en-US" altLang="zh-CN" sz="2400" i="1" dirty="0"/>
              <a:t>g</a:t>
            </a:r>
            <a:r>
              <a:rPr lang="zh-CN" altLang="zh-CN" sz="2400" dirty="0"/>
              <a:t>是满射。</a:t>
            </a:r>
            <a:endParaRPr lang="zh-CN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400" dirty="0"/>
              <a:t>由于</a:t>
            </a:r>
            <a:r>
              <a:rPr lang="en-US" altLang="zh-CN" sz="2400" dirty="0"/>
              <a:t>g</a:t>
            </a:r>
            <a:r>
              <a:rPr lang="zh-CN" altLang="zh-CN" sz="2400" dirty="0"/>
              <a:t>是函数，所以任意</a:t>
            </a:r>
            <a:r>
              <a:rPr lang="en-US" altLang="zh-CN" sz="2400" dirty="0"/>
              <a:t>b</a:t>
            </a:r>
            <a:r>
              <a:rPr lang="zh-CN" altLang="zh-CN" sz="2400" dirty="0"/>
              <a:t>∈</a:t>
            </a:r>
            <a:r>
              <a:rPr lang="en-US" altLang="zh-CN" sz="2400" dirty="0"/>
              <a:t>B</a:t>
            </a:r>
            <a:r>
              <a:rPr lang="zh-CN" altLang="zh-CN" sz="2400" dirty="0"/>
              <a:t>，都存在一个</a:t>
            </a:r>
            <a:r>
              <a:rPr lang="en-US" altLang="zh-CN" sz="2400" dirty="0"/>
              <a:t>c</a:t>
            </a:r>
            <a:r>
              <a:rPr lang="zh-CN" altLang="zh-CN" sz="2400" dirty="0"/>
              <a:t>∈</a:t>
            </a:r>
            <a:r>
              <a:rPr lang="en-US" altLang="zh-CN" sz="2400" dirty="0"/>
              <a:t>C</a:t>
            </a:r>
            <a:r>
              <a:rPr lang="zh-CN" altLang="zh-CN" sz="2400" dirty="0"/>
              <a:t>，使得</a:t>
            </a:r>
            <a:r>
              <a:rPr lang="en-US" altLang="zh-CN" sz="2400" dirty="0"/>
              <a:t>c= g(b)</a:t>
            </a:r>
            <a:r>
              <a:rPr lang="zh-CN" altLang="zh-CN" sz="2400" dirty="0"/>
              <a:t>。又</a:t>
            </a:r>
            <a:r>
              <a:rPr lang="en-US" altLang="zh-CN" sz="2400" dirty="0"/>
              <a:t>g∘f </a:t>
            </a:r>
            <a:r>
              <a:rPr lang="zh-CN" altLang="zh-CN" sz="2400" dirty="0"/>
              <a:t>是双射的，即</a:t>
            </a:r>
            <a:r>
              <a:rPr lang="en-US" altLang="zh-CN" sz="2400" dirty="0"/>
              <a:t>g∘f </a:t>
            </a:r>
            <a:r>
              <a:rPr lang="zh-CN" altLang="zh-CN" sz="2400" dirty="0"/>
              <a:t>是满射的，任取</a:t>
            </a:r>
            <a:r>
              <a:rPr lang="en-US" altLang="zh-CN" sz="2400" dirty="0"/>
              <a:t>c</a:t>
            </a:r>
            <a:r>
              <a:rPr lang="zh-CN" altLang="zh-CN" sz="2400" dirty="0"/>
              <a:t>∈</a:t>
            </a:r>
            <a:r>
              <a:rPr lang="en-US" altLang="zh-CN" sz="2400" dirty="0"/>
              <a:t>C</a:t>
            </a:r>
            <a:r>
              <a:rPr lang="zh-CN" altLang="zh-CN" sz="2400" dirty="0"/>
              <a:t>，必有</a:t>
            </a:r>
            <a:r>
              <a:rPr lang="en-US" altLang="zh-CN" sz="2400" dirty="0"/>
              <a:t>a</a:t>
            </a:r>
            <a:r>
              <a:rPr lang="zh-CN" altLang="zh-CN" sz="2400" dirty="0"/>
              <a:t>∈</a:t>
            </a:r>
            <a:r>
              <a:rPr lang="en-US" altLang="zh-CN" sz="2400" dirty="0"/>
              <a:t>A</a:t>
            </a:r>
            <a:r>
              <a:rPr lang="zh-CN" altLang="zh-CN" sz="2400" dirty="0"/>
              <a:t>，使得</a:t>
            </a:r>
            <a:r>
              <a:rPr lang="en-US" altLang="zh-CN" sz="2400" dirty="0"/>
              <a:t>g∘f(a) = c</a:t>
            </a:r>
            <a:r>
              <a:rPr lang="zh-CN" altLang="zh-CN" sz="2400" dirty="0"/>
              <a:t>。又</a:t>
            </a:r>
            <a:r>
              <a:rPr lang="en-US" altLang="zh-CN" sz="2400" dirty="0"/>
              <a:t>g∘f(a) = g(f(a))</a:t>
            </a:r>
            <a:r>
              <a:rPr lang="zh-CN" altLang="zh-CN" sz="2400" dirty="0"/>
              <a:t>，这里</a:t>
            </a:r>
            <a:r>
              <a:rPr lang="en-US" altLang="zh-CN" sz="2400" dirty="0"/>
              <a:t>f(a) = b</a:t>
            </a:r>
            <a:r>
              <a:rPr lang="zh-CN" altLang="zh-CN" sz="2400" dirty="0"/>
              <a:t>∈</a:t>
            </a:r>
            <a:r>
              <a:rPr lang="en-US" altLang="zh-CN" sz="2400" dirty="0"/>
              <a:t>B</a:t>
            </a:r>
            <a:r>
              <a:rPr lang="zh-CN" altLang="zh-CN" sz="2400" dirty="0"/>
              <a:t>，可得</a:t>
            </a:r>
            <a:r>
              <a:rPr lang="en-US" altLang="zh-CN" sz="2400" dirty="0"/>
              <a:t>c = g(b)</a:t>
            </a:r>
            <a:r>
              <a:rPr lang="zh-CN" altLang="zh-CN" sz="2400" dirty="0"/>
              <a:t>。由于</a:t>
            </a:r>
            <a:r>
              <a:rPr lang="en-US" altLang="zh-CN" sz="2400" dirty="0"/>
              <a:t>c</a:t>
            </a:r>
            <a:r>
              <a:rPr lang="zh-CN" altLang="zh-CN" sz="2400" dirty="0"/>
              <a:t>是任意的，可得</a:t>
            </a:r>
            <a:r>
              <a:rPr lang="en-US" altLang="zh-CN" sz="2400" dirty="0"/>
              <a:t>g</a:t>
            </a:r>
            <a:r>
              <a:rPr lang="zh-CN" altLang="zh-CN" sz="2400" dirty="0"/>
              <a:t>是满射的。</a:t>
            </a:r>
            <a:endParaRPr lang="zh-CN" altLang="en-US" sz="24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E6C924-A891-4090-9294-192101F7CE6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796619-626E-4E79-B15F-50C8AB621D1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28625" y="85725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常函数</a:t>
            </a:r>
            <a:r>
              <a:rPr lang="zh-CN" altLang="en-US" dirty="0"/>
              <a:t>：函数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X→Y, </a:t>
            </a:r>
            <a:r>
              <a:rPr lang="zh-CN" altLang="en-US" dirty="0"/>
              <a:t>如果存在某个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sz="2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Y</a:t>
            </a:r>
            <a:r>
              <a:rPr lang="zh-CN" altLang="en-US" dirty="0">
                <a:sym typeface="Symbol" panose="05050102010706020507" pitchFamily="18" charset="2"/>
              </a:rPr>
              <a:t>，对于每个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X</a:t>
            </a:r>
            <a:r>
              <a:rPr lang="zh-CN" altLang="en-US" dirty="0">
                <a:sym typeface="Symbol" panose="05050102010706020507" pitchFamily="18" charset="2"/>
              </a:rPr>
              <a:t>都有</a:t>
            </a:r>
            <a:r>
              <a:rPr lang="en-US" altLang="zh-CN" dirty="0">
                <a:sym typeface="Symbol" panose="05050102010706020507" pitchFamily="18" charset="2"/>
              </a:rPr>
              <a:t>f(x)=y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zh-CN" altLang="en-US" dirty="0"/>
              <a:t>，即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     f(X)={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dirty="0"/>
              <a:t>}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则称</a:t>
            </a:r>
            <a:r>
              <a:rPr lang="en-US" altLang="zh-CN" dirty="0"/>
              <a:t>f</a:t>
            </a:r>
            <a:r>
              <a:rPr lang="zh-CN" altLang="en-US" dirty="0"/>
              <a:t>为常函数。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恒等函数</a:t>
            </a:r>
            <a:r>
              <a:rPr lang="zh-CN" altLang="en-US" dirty="0"/>
              <a:t>：如果</a:t>
            </a:r>
            <a:r>
              <a:rPr lang="en-US" altLang="zh-CN" dirty="0"/>
              <a:t>I</a:t>
            </a:r>
            <a:r>
              <a:rPr lang="en-US" altLang="zh-CN" sz="2000" dirty="0"/>
              <a:t>x</a:t>
            </a:r>
            <a:r>
              <a:rPr lang="en-US" altLang="zh-CN" dirty="0"/>
              <a:t>={&lt;x,x&gt;|</a:t>
            </a:r>
            <a:r>
              <a:rPr lang="en-US" altLang="zh-CN" dirty="0">
                <a:sym typeface="Symbol" panose="05050102010706020507" pitchFamily="18" charset="2"/>
              </a:rPr>
              <a:t> x</a:t>
            </a:r>
            <a:r>
              <a:rPr lang="zh-CN" alt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X}</a:t>
            </a:r>
            <a:r>
              <a:rPr lang="zh-CN" altLang="en-US" dirty="0">
                <a:sym typeface="Symbol" panose="05050102010706020507" pitchFamily="18" charset="2"/>
              </a:rPr>
              <a:t>，则称函数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</a:t>
            </a:r>
            <a:r>
              <a:rPr lang="en-US" altLang="zh-CN" dirty="0"/>
              <a:t>I</a:t>
            </a:r>
            <a:r>
              <a:rPr lang="en-US" altLang="zh-CN" sz="2000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X→X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为恒等函数。</a:t>
            </a:r>
            <a:r>
              <a:rPr lang="en-US" altLang="zh-CN" dirty="0"/>
              <a:t> 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charRg st="8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charRg st="11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4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charRg st="149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796619-626E-4E79-B15F-50C8AB621D1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95288" y="476250"/>
            <a:ext cx="8229600" cy="56896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定理</a:t>
            </a:r>
            <a:r>
              <a:rPr lang="zh-CN" altLang="en-US" dirty="0"/>
              <a:t>：设函数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X→Y, </a:t>
            </a:r>
            <a:r>
              <a:rPr lang="zh-CN" altLang="en-US" dirty="0"/>
              <a:t>则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f = f </a:t>
            </a:r>
            <a:r>
              <a:rPr lang="en-US" altLang="zh-CN" b="1" dirty="0"/>
              <a:t>∘</a:t>
            </a:r>
            <a:r>
              <a:rPr lang="en-US" altLang="zh-CN" dirty="0"/>
              <a:t> I</a:t>
            </a:r>
            <a:r>
              <a:rPr lang="en-US" altLang="zh-CN" baseline="-25000" dirty="0"/>
              <a:t>X</a:t>
            </a:r>
            <a:r>
              <a:rPr lang="en-US" altLang="zh-CN" dirty="0"/>
              <a:t> =I</a:t>
            </a:r>
            <a:r>
              <a:rPr lang="en-US" altLang="zh-CN" baseline="-25000" dirty="0"/>
              <a:t>Y</a:t>
            </a:r>
            <a:r>
              <a:rPr lang="en-US" altLang="zh-CN" dirty="0"/>
              <a:t> </a:t>
            </a:r>
            <a:r>
              <a:rPr lang="en-US" altLang="zh-CN" b="1" dirty="0"/>
              <a:t>∘</a:t>
            </a:r>
            <a:r>
              <a:rPr lang="en-US" altLang="zh-CN" dirty="0"/>
              <a:t> f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注意与关系的复合运算的区别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函数复合运算为“左复合”运算，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关系复合运算为“右复合”运算。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dirty="0"/>
              <a:t>R</a:t>
            </a:r>
            <a:r>
              <a:rPr lang="zh-CN" altLang="en-US" sz="3200" dirty="0"/>
              <a:t>为</a:t>
            </a:r>
            <a:r>
              <a:rPr lang="en-US" altLang="zh-CN" sz="3200" dirty="0"/>
              <a:t>A</a:t>
            </a:r>
            <a:r>
              <a:rPr lang="zh-CN" altLang="en-US" sz="3200" dirty="0"/>
              <a:t>到</a:t>
            </a:r>
            <a:r>
              <a:rPr lang="en-US" altLang="zh-CN" sz="3200" dirty="0"/>
              <a:t>B</a:t>
            </a:r>
            <a:r>
              <a:rPr lang="zh-CN" altLang="en-US" sz="3200" dirty="0"/>
              <a:t>的关系，则：</a:t>
            </a:r>
            <a:r>
              <a:rPr lang="en-US" altLang="zh-CN" sz="3200" dirty="0"/>
              <a:t>I</a:t>
            </a:r>
            <a:r>
              <a:rPr lang="en-US" altLang="zh-CN" sz="3200" baseline="-25000" dirty="0"/>
              <a:t>A </a:t>
            </a:r>
            <a:r>
              <a:rPr lang="en-US" altLang="zh-CN" sz="3200" dirty="0"/>
              <a:t>∘ R=R ∘ I</a:t>
            </a:r>
            <a:r>
              <a:rPr lang="en-US" altLang="zh-CN" sz="3200" baseline="-25000" dirty="0"/>
              <a:t>B</a:t>
            </a:r>
            <a:r>
              <a:rPr lang="en-US" altLang="zh-CN" sz="3200" dirty="0"/>
              <a:t>=R</a:t>
            </a:r>
            <a:endParaRPr lang="en-US" altLang="zh-CN" b="1" u="sng" dirty="0"/>
          </a:p>
          <a:p>
            <a:pPr eaLnBrk="1" hangingPunct="1"/>
            <a:r>
              <a:rPr lang="zh-CN" altLang="en-US" b="1" dirty="0"/>
              <a:t>推论</a:t>
            </a:r>
            <a:r>
              <a:rPr lang="zh-CN" altLang="en-US" dirty="0"/>
              <a:t>：设函数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X→X ,   </a:t>
            </a:r>
            <a:r>
              <a:rPr lang="zh-CN" altLang="en-US" dirty="0"/>
              <a:t>则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f=f </a:t>
            </a:r>
            <a:r>
              <a:rPr lang="en-US" altLang="zh-CN" b="1" dirty="0"/>
              <a:t>∘</a:t>
            </a:r>
            <a:r>
              <a:rPr lang="en-US" altLang="zh-CN" dirty="0"/>
              <a:t> I</a:t>
            </a:r>
            <a:r>
              <a:rPr lang="en-US" altLang="zh-CN" baseline="-25000" dirty="0"/>
              <a:t>x</a:t>
            </a:r>
            <a:r>
              <a:rPr lang="en-US" altLang="zh-CN" dirty="0"/>
              <a:t> =I</a:t>
            </a:r>
            <a:r>
              <a:rPr lang="en-US" altLang="zh-CN" baseline="-25000" dirty="0"/>
              <a:t>X</a:t>
            </a:r>
            <a:r>
              <a:rPr lang="en-US" altLang="zh-CN" dirty="0"/>
              <a:t> </a:t>
            </a:r>
            <a:r>
              <a:rPr lang="en-US" altLang="zh-CN" b="1" dirty="0"/>
              <a:t>∘</a:t>
            </a:r>
            <a:r>
              <a:rPr lang="en-US" altLang="zh-CN" dirty="0"/>
              <a:t> f</a:t>
            </a:r>
            <a:endParaRPr lang="en-US" altLang="zh-CN" dirty="0"/>
          </a:p>
          <a:p>
            <a:pPr eaLnBrk="1" hangingPunct="1"/>
            <a:r>
              <a:rPr lang="zh-CN" altLang="en-US" b="1" dirty="0"/>
              <a:t>定理</a:t>
            </a:r>
            <a:r>
              <a:rPr lang="en-US" altLang="zh-CN" b="1" dirty="0"/>
              <a:t>4.4</a:t>
            </a:r>
            <a:r>
              <a:rPr lang="zh-CN" altLang="en-US" b="1" dirty="0"/>
              <a:t>：</a:t>
            </a:r>
            <a:r>
              <a:rPr lang="zh-CN" altLang="en-US" dirty="0"/>
              <a:t>设函数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en-US" altLang="zh-CN" dirty="0"/>
              <a:t>X→Y</a:t>
            </a:r>
            <a:r>
              <a:rPr lang="zh-CN" altLang="en-US" dirty="0"/>
              <a:t>，</a:t>
            </a:r>
            <a:r>
              <a:rPr lang="en-US" altLang="zh-CN" b="1" dirty="0"/>
              <a:t>f</a:t>
            </a:r>
            <a:r>
              <a:rPr lang="en-US" altLang="zh-CN" b="1" baseline="30000" dirty="0"/>
              <a:t>-1</a:t>
            </a:r>
            <a:r>
              <a:rPr lang="zh-CN" altLang="en-US" dirty="0"/>
              <a:t>：</a:t>
            </a:r>
            <a:r>
              <a:rPr lang="en-US" altLang="zh-CN" dirty="0"/>
              <a:t>Y→X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　　　　</a:t>
            </a:r>
            <a:r>
              <a:rPr lang="en-US" altLang="zh-CN" b="1" dirty="0"/>
              <a:t>f</a:t>
            </a:r>
            <a:r>
              <a:rPr lang="en-US" altLang="zh-CN" b="1" baseline="30000" dirty="0"/>
              <a:t>-1 </a:t>
            </a:r>
            <a:r>
              <a:rPr lang="en-US" altLang="zh-CN" b="1" dirty="0"/>
              <a:t>∘ f=I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r>
              <a:rPr lang="en-US" altLang="zh-CN" b="1" dirty="0"/>
              <a:t>f ∘ 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=I</a:t>
            </a:r>
            <a:r>
              <a:rPr lang="en-US" altLang="zh-CN" b="1" baseline="-25000" dirty="0"/>
              <a:t>Y</a:t>
            </a:r>
            <a:r>
              <a:rPr lang="en-US" altLang="zh-CN" b="1" dirty="0"/>
              <a:t>, 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证明见书</a:t>
            </a:r>
            <a:r>
              <a:rPr lang="en-US" altLang="zh-CN" b="1" dirty="0">
                <a:solidFill>
                  <a:srgbClr val="FF0000"/>
                </a:solidFill>
              </a:rPr>
              <a:t>P96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charRg st="1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6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charRg st="64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charRg st="8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charRg st="97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2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charRg st="12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4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2227">
                                            <p:txEl>
                                              <p:charRg st="14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2227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97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2227">
                                            <p:txEl>
                                              <p:charRg st="197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2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charRg st="226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1782B7-9F61-4899-9DCA-9C09AD4F960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  <a:ln/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b="1" dirty="0"/>
              <a:t>定理：如果函数</a:t>
            </a:r>
            <a:r>
              <a:rPr lang="en-US" altLang="zh-CN" b="1" dirty="0"/>
              <a:t>f</a:t>
            </a:r>
            <a:r>
              <a:rPr lang="zh-CN" altLang="en-US" b="1" dirty="0"/>
              <a:t>：</a:t>
            </a:r>
            <a:r>
              <a:rPr lang="en-US" altLang="zh-CN" b="1" dirty="0"/>
              <a:t>X</a:t>
            </a:r>
            <a:r>
              <a:rPr lang="en-US" altLang="zh-CN" dirty="0"/>
              <a:t>→</a:t>
            </a:r>
            <a:r>
              <a:rPr lang="en-US" altLang="zh-CN" b="1" dirty="0"/>
              <a:t>Y </a:t>
            </a:r>
            <a:r>
              <a:rPr lang="zh-CN" altLang="en-US" b="1" dirty="0"/>
              <a:t>是双射，则</a:t>
            </a:r>
            <a:endParaRPr lang="zh-CN" altLang="en-US" b="1" dirty="0"/>
          </a:p>
          <a:p>
            <a:pPr marL="0" indent="0" eaLnBrk="1" hangingPunct="1">
              <a:buNone/>
            </a:pPr>
            <a:r>
              <a:rPr lang="zh-CN" altLang="en-US" b="1" dirty="0"/>
              <a:t>            </a:t>
            </a:r>
            <a:r>
              <a:rPr lang="en-US" altLang="zh-CN" b="1" dirty="0"/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baseline="30000" dirty="0"/>
              <a:t>－</a:t>
            </a:r>
            <a:r>
              <a:rPr lang="en-US" altLang="zh-CN" baseline="30000" dirty="0"/>
              <a:t>1</a:t>
            </a:r>
            <a:r>
              <a:rPr lang="en-US" altLang="zh-CN" b="1" dirty="0"/>
              <a:t>)</a:t>
            </a:r>
            <a:r>
              <a:rPr lang="zh-CN" altLang="en-US" baseline="30000" dirty="0"/>
              <a:t>－</a:t>
            </a:r>
            <a:r>
              <a:rPr lang="en-US" altLang="zh-CN" baseline="30000" dirty="0"/>
              <a:t>1</a:t>
            </a:r>
            <a:r>
              <a:rPr lang="en-US" altLang="zh-CN" b="1" dirty="0"/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A9B5CA-ADAB-4C5B-87FA-F97D6205B5C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428625" y="285750"/>
            <a:ext cx="8229600" cy="1181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定理</a:t>
            </a:r>
            <a:r>
              <a:rPr lang="en-US" altLang="zh-CN" b="1" dirty="0"/>
              <a:t>:</a:t>
            </a:r>
            <a:r>
              <a:rPr lang="zh-CN" altLang="en-US" b="1" dirty="0"/>
              <a:t>设函数</a:t>
            </a:r>
            <a:r>
              <a:rPr lang="en-US" altLang="zh-CN" b="1" dirty="0"/>
              <a:t>f:X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/>
              <a:t>Y,g:Y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/>
              <a:t> Z,</a:t>
            </a:r>
            <a:r>
              <a:rPr lang="zh-CN" altLang="en-US" b="1" dirty="0"/>
              <a:t>且</a:t>
            </a:r>
            <a:r>
              <a:rPr lang="en-US" altLang="zh-CN" b="1" dirty="0"/>
              <a:t>f,g</a:t>
            </a:r>
            <a:r>
              <a:rPr lang="zh-CN" altLang="en-US" b="1" dirty="0"/>
              <a:t>均是双射</a:t>
            </a:r>
            <a:r>
              <a:rPr lang="en-US" altLang="zh-CN" b="1" dirty="0"/>
              <a:t>, </a:t>
            </a:r>
            <a:r>
              <a:rPr lang="zh-CN" altLang="en-US" b="1" dirty="0"/>
              <a:t>则有</a:t>
            </a:r>
            <a:r>
              <a:rPr lang="en-US" altLang="zh-CN" b="1" dirty="0"/>
              <a:t>(g ∘f)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= 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 ∘ g</a:t>
            </a:r>
            <a:r>
              <a:rPr lang="en-US" altLang="zh-CN" b="1" baseline="30000" dirty="0"/>
              <a:t>-1 </a:t>
            </a:r>
            <a:endParaRPr lang="en-US" altLang="zh-CN" b="1" baseline="30000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28625" y="1500188"/>
            <a:ext cx="8501063" cy="4032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要证明该定理，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首先：证明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g∘f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3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都存在；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再次：证明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g∘f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∘g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相等。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两个函数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相等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一定满足下面两个条件：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domf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domg</a:t>
            </a:r>
            <a:endParaRPr kumimoji="0" lang="en-US" altLang="zh-CN" sz="24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即要证：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dom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g∘f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 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dom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(f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∘g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∀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x∈domf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domg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都有 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f(</a:t>
            </a:r>
            <a:r>
              <a:rPr kumimoji="0" lang="en-US" altLang="zh-CN" sz="3200" b="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)=g(</a:t>
            </a:r>
            <a:r>
              <a:rPr kumimoji="0" lang="en-US" altLang="zh-CN" sz="3200" b="0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14350" marR="0" indent="-514350" defTabSz="914400">
              <a:buClrTx/>
              <a:buSzTx/>
              <a:buFontTx/>
              <a:defRPr/>
            </a:pPr>
            <a:r>
              <a:rPr kumimoji="0" lang="zh-CN" altLang="en-US" sz="3200" b="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即要证：对于</a:t>
            </a:r>
            <a:r>
              <a:rPr kumimoji="0" lang="zh-CN" altLang="en-US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任意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en-US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，有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g∘f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(z)= (f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∘g</a:t>
            </a:r>
            <a:r>
              <a:rPr kumimoji="0" lang="en-US" altLang="zh-CN" sz="3200" b="0" kern="1200" cap="none" spc="0" normalizeH="0" baseline="3000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3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)(z) </a:t>
            </a:r>
            <a:endParaRPr kumimoji="0" lang="en-US" altLang="zh-CN" sz="3200" b="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2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5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2">
                                            <p:txEl>
                                              <p:charRg st="5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52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9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252">
                                            <p:txEl>
                                              <p:charRg st="9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2">
                                            <p:txEl>
                                              <p:charRg st="12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52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A9B5CA-ADAB-4C5B-87FA-F97D6205B5C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428625" y="285750"/>
            <a:ext cx="8229600" cy="11811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定理</a:t>
            </a:r>
            <a:r>
              <a:rPr lang="en-US" altLang="zh-CN" b="1" dirty="0"/>
              <a:t>:</a:t>
            </a:r>
            <a:r>
              <a:rPr lang="zh-CN" altLang="en-US" b="1" dirty="0"/>
              <a:t>设函数</a:t>
            </a:r>
            <a:r>
              <a:rPr lang="en-US" altLang="zh-CN" b="1" dirty="0"/>
              <a:t>f:X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/>
              <a:t>Y,g:Y 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b="1" dirty="0"/>
              <a:t> Z,</a:t>
            </a:r>
            <a:r>
              <a:rPr lang="zh-CN" altLang="en-US" b="1" dirty="0"/>
              <a:t>且</a:t>
            </a:r>
            <a:r>
              <a:rPr lang="en-US" altLang="zh-CN" b="1" dirty="0"/>
              <a:t>f,g</a:t>
            </a:r>
            <a:r>
              <a:rPr lang="zh-CN" altLang="en-US" b="1" dirty="0"/>
              <a:t>均是双射</a:t>
            </a:r>
            <a:r>
              <a:rPr lang="en-US" altLang="zh-CN" b="1" dirty="0"/>
              <a:t>, </a:t>
            </a:r>
            <a:r>
              <a:rPr lang="zh-CN" altLang="en-US" b="1" dirty="0"/>
              <a:t>则有</a:t>
            </a:r>
            <a:r>
              <a:rPr lang="en-US" altLang="zh-CN" b="1" dirty="0"/>
              <a:t>(g ∘f)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= f</a:t>
            </a:r>
            <a:r>
              <a:rPr lang="en-US" altLang="zh-CN" b="1" baseline="30000" dirty="0"/>
              <a:t>-1</a:t>
            </a:r>
            <a:r>
              <a:rPr lang="en-US" altLang="zh-CN" b="1" dirty="0"/>
              <a:t> ∘ g</a:t>
            </a:r>
            <a:r>
              <a:rPr lang="en-US" altLang="zh-CN" b="1" baseline="30000" dirty="0"/>
              <a:t>-1 </a:t>
            </a:r>
            <a:endParaRPr lang="en-US" altLang="zh-CN" b="1" baseline="30000" dirty="0"/>
          </a:p>
        </p:txBody>
      </p:sp>
      <p:sp>
        <p:nvSpPr>
          <p:cNvPr id="53252" name="Text Box 4"/>
          <p:cNvSpPr txBox="1"/>
          <p:nvPr/>
        </p:nvSpPr>
        <p:spPr>
          <a:xfrm>
            <a:off x="357188" y="1285875"/>
            <a:ext cx="8424862" cy="5065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  <a:buSzTx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:1) f:X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Y,g:Y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均是双射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故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, g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都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存在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:Y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X,g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:Z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baseline="300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∘ g</a:t>
            </a:r>
            <a:r>
              <a:rPr lang="en-US" altLang="zh-CN" sz="2400" baseline="300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的映射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g,f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都是双射，所以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g∘f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X→Z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也是双射（定理支持），故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(g∘f)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存在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且</a:t>
            </a:r>
            <a:r>
              <a:rPr lang="zh-CN" altLang="en-US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(g∘f)</a:t>
            </a:r>
            <a:r>
              <a:rPr lang="en-US" altLang="zh-CN" sz="2400" baseline="300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aseline="300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2400" dirty="0">
                <a:solidFill>
                  <a:srgbClr val="00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，有：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dom(f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∘g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)=dom(g∘f)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=Z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2)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∀</a:t>
            </a:r>
            <a:r>
              <a:rPr lang="en-US" altLang="zh-CN" sz="2400" b="0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0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存在唯一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Y,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g(y)=z,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必存在唯一</a:t>
            </a:r>
            <a:r>
              <a:rPr lang="en-US" altLang="zh-CN" sz="2400" b="0" u="sng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="0" u="sng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u="sng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f(x)=y,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故                  </a:t>
            </a:r>
            <a:endParaRPr lang="zh-CN" altLang="en-US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　　　　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∘g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)(z)=f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(z))=f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(y)=x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又因为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(g∘f)(x)=g(f(x))=z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故      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(g∘f)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(z)=x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因此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∀z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，有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(g∘f)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(z)= (f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∘g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)(z) 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SzTx/>
            </a:pP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Arial" panose="020B0604020202020204" pitchFamily="34" charset="0"/>
                <a:ea typeface="宋体" panose="02010600030101010101" pitchFamily="2" charset="-122"/>
              </a:rPr>
              <a:t>可知  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(g∘f)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= f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</a:rPr>
              <a:t>∘g</a:t>
            </a:r>
            <a:r>
              <a:rPr lang="en-US" altLang="zh-CN" sz="2400" b="0" baseline="30000" dirty="0">
                <a:latin typeface="Arial" panose="020B0604020202020204" pitchFamily="34" charset="0"/>
                <a:ea typeface="宋体" panose="02010600030101010101" pitchFamily="2" charset="-122"/>
              </a:rPr>
              <a:t>-1 </a:t>
            </a:r>
            <a:endParaRPr lang="en-US" altLang="zh-CN" sz="2400" b="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3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charRg st="3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7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charRg st="74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159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2">
                                            <p:txEl>
                                              <p:charRg st="159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2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52">
                                            <p:txEl>
                                              <p:charRg st="222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61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52">
                                            <p:txEl>
                                              <p:charRg st="261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293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2">
                                            <p:txEl>
                                              <p:charRg st="293" end="3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32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2">
                                            <p:txEl>
                                              <p:charRg st="324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charRg st="358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252">
                                            <p:txEl>
                                              <p:charRg st="358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习题</a:t>
            </a:r>
            <a:r>
              <a:rPr lang="en-US" altLang="zh-CN" sz="2800" dirty="0"/>
              <a:t>1】</a:t>
            </a:r>
            <a:r>
              <a:rPr lang="zh-CN" altLang="en-US" sz="2800" dirty="0"/>
              <a:t>设</a:t>
            </a:r>
            <a:r>
              <a:rPr lang="en-US" altLang="zh-CN" sz="2800" dirty="0"/>
              <a:t>f</a:t>
            </a:r>
            <a:r>
              <a:rPr lang="zh-CN" altLang="en-US" sz="2800" dirty="0"/>
              <a:t>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r>
              <a:rPr lang="zh-CN" altLang="en-US" sz="2800" dirty="0"/>
              <a:t>，</a:t>
            </a:r>
            <a:r>
              <a:rPr lang="en-US" altLang="zh-CN" sz="2800" dirty="0"/>
              <a:t>g</a:t>
            </a:r>
            <a:r>
              <a:rPr lang="zh-CN" altLang="en-US" sz="2800" dirty="0"/>
              <a:t>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r>
              <a:rPr lang="zh-CN" altLang="en-US" sz="2800" dirty="0"/>
              <a:t>，</a:t>
            </a:r>
            <a:r>
              <a:rPr lang="en-US" altLang="zh-CN" sz="2800" dirty="0"/>
              <a:t>f(x)=x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g(x)=x+2</a:t>
            </a:r>
            <a:r>
              <a:rPr lang="zh-CN" altLang="en-US" sz="2800" dirty="0"/>
              <a:t>。试求：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f∘g</a:t>
            </a:r>
            <a:r>
              <a:rPr lang="zh-CN" altLang="en-US" sz="2800" dirty="0"/>
              <a:t>，</a:t>
            </a:r>
            <a:r>
              <a:rPr lang="en-US" altLang="zh-CN" sz="2800" dirty="0"/>
              <a:t>g∘f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f</a:t>
            </a:r>
            <a:r>
              <a:rPr lang="zh-CN" altLang="en-US" sz="2800" dirty="0"/>
              <a:t>和</a:t>
            </a:r>
            <a:r>
              <a:rPr lang="en-US" altLang="zh-CN" sz="2800" dirty="0"/>
              <a:t>g</a:t>
            </a:r>
            <a:r>
              <a:rPr lang="zh-CN" altLang="en-US" sz="2800" dirty="0"/>
              <a:t>存在逆函数，求它们的逆函数 。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习题</a:t>
            </a:r>
            <a:r>
              <a:rPr lang="en-US" altLang="zh-CN" sz="2800" dirty="0"/>
              <a:t>2】</a:t>
            </a:r>
            <a:r>
              <a:rPr lang="zh-CN" altLang="zh-CN" sz="2800" dirty="0"/>
              <a:t>设实数集上的函数</a:t>
            </a:r>
            <a:r>
              <a:rPr lang="en-US" altLang="zh-CN" sz="2800" dirty="0"/>
              <a:t> f</a:t>
            </a:r>
            <a:r>
              <a:rPr lang="zh-CN" altLang="zh-CN" sz="2800" dirty="0"/>
              <a:t>与</a:t>
            </a:r>
            <a:r>
              <a:rPr lang="en-US" altLang="zh-CN" sz="2800" dirty="0"/>
              <a:t>g</a:t>
            </a:r>
            <a:r>
              <a:rPr lang="zh-CN" altLang="zh-CN" sz="2800" dirty="0"/>
              <a:t>的定义为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</a:t>
            </a:r>
            <a:r>
              <a:rPr lang="zh-CN" altLang="zh-CN" sz="2800" dirty="0"/>
              <a:t> </a:t>
            </a:r>
            <a:r>
              <a:rPr lang="en-US" altLang="zh-CN" sz="2800" dirty="0"/>
              <a:t>f(x)</a:t>
            </a:r>
            <a:r>
              <a:rPr lang="zh-CN" altLang="zh-CN" sz="2800" dirty="0"/>
              <a:t>＝</a:t>
            </a:r>
            <a:r>
              <a:rPr lang="en-US" altLang="zh-CN" sz="2800" dirty="0"/>
              <a:t>3x-1</a:t>
            </a:r>
            <a:r>
              <a:rPr lang="zh-CN" altLang="zh-CN" sz="2800" dirty="0"/>
              <a:t>与</a:t>
            </a:r>
            <a:r>
              <a:rPr lang="en-US" altLang="zh-CN" sz="2800" dirty="0"/>
              <a:t>g(x)=x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+2</a:t>
            </a:r>
            <a:r>
              <a:rPr lang="zh-CN" altLang="zh-CN" sz="2800" dirty="0"/>
              <a:t>。试问：</a:t>
            </a:r>
            <a:endParaRPr lang="zh-CN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/>
              <a:t>f</a:t>
            </a:r>
            <a:r>
              <a:rPr lang="zh-CN" altLang="zh-CN" sz="2800" dirty="0"/>
              <a:t>，</a:t>
            </a:r>
            <a:r>
              <a:rPr lang="en-US" altLang="zh-CN" sz="2800" dirty="0"/>
              <a:t>g</a:t>
            </a:r>
            <a:r>
              <a:rPr lang="zh-CN" altLang="zh-CN" sz="2800" dirty="0"/>
              <a:t>满足哪些性质？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写出复合函数</a:t>
            </a:r>
            <a:r>
              <a:rPr lang="en-US" altLang="zh-CN" sz="2800" dirty="0"/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</a:t>
            </a:r>
            <a:r>
              <a:rPr lang="en-US" altLang="zh-CN" sz="2800" dirty="0"/>
              <a:t>f(x)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f</a:t>
            </a:r>
            <a:r>
              <a:rPr lang="zh-CN" altLang="zh-CN" sz="2800" dirty="0"/>
              <a:t>，</a:t>
            </a:r>
            <a:r>
              <a:rPr lang="en-US" altLang="zh-CN" sz="2800" dirty="0"/>
              <a:t>g</a:t>
            </a:r>
            <a:r>
              <a:rPr lang="zh-CN" altLang="zh-CN" sz="2800" dirty="0"/>
              <a:t>是否有逆函数？若有，写出其逆函数。</a:t>
            </a:r>
            <a:endParaRPr lang="zh-CN" altLang="en-US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AD848C-305E-4E1E-A214-33C08AEC87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2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charRg st="52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charRg st="12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charRg st="140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charRg st="157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2"/>
          <p:cNvSpPr>
            <a:spLocks noGrp="1"/>
          </p:cNvSpPr>
          <p:nvPr>
            <p:ph idx="1"/>
          </p:nvPr>
        </p:nvSpPr>
        <p:spPr>
          <a:xfrm>
            <a:off x="323850" y="188913"/>
            <a:ext cx="8686800" cy="5929312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作业</a:t>
            </a:r>
            <a:r>
              <a:rPr lang="en-US" altLang="zh-CN" sz="2800" dirty="0"/>
              <a:t>】P97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一、选择题</a:t>
            </a:r>
            <a:r>
              <a:rPr lang="en-US" altLang="zh-CN" sz="2800" dirty="0">
                <a:sym typeface="Wingdings" panose="05000000000000000000" pitchFamily="2" charset="2"/>
              </a:rPr>
              <a:t>1,2,3,6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二、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2_(1)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3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4_(1)(3)(5)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5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8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补充题：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 R</a:t>
            </a:r>
            <a:r>
              <a:rPr lang="zh-CN" altLang="en-US" sz="2800" dirty="0"/>
              <a:t>上的三个函数</a:t>
            </a:r>
            <a:r>
              <a:rPr lang="en-US" altLang="zh-CN" sz="2800" dirty="0"/>
              <a:t>,f(a)=3-a, g(a)=2a+1, h(a)=a/3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求：</a:t>
            </a:r>
            <a:r>
              <a:rPr lang="en-US" altLang="zh-CN" sz="2800" dirty="0"/>
              <a:t>f∘g(a)</a:t>
            </a:r>
            <a:r>
              <a:rPr lang="zh-CN" altLang="en-US" sz="2800" dirty="0"/>
              <a:t>，</a:t>
            </a:r>
            <a:r>
              <a:rPr lang="en-US" altLang="zh-CN" sz="2800" dirty="0"/>
              <a:t>g∘f(a)</a:t>
            </a:r>
            <a:r>
              <a:rPr lang="zh-CN" altLang="en-US" sz="2800" dirty="0"/>
              <a:t>，</a:t>
            </a:r>
            <a:r>
              <a:rPr lang="en-US" altLang="zh-CN" sz="2800" dirty="0"/>
              <a:t>f∘g∘h(a)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设函数</a:t>
            </a:r>
            <a:r>
              <a:rPr lang="en-US" altLang="zh-CN" sz="2800" dirty="0"/>
              <a:t> f</a:t>
            </a:r>
            <a:r>
              <a:rPr lang="zh-CN" altLang="zh-CN" sz="2800" dirty="0"/>
              <a:t>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R, f (x) = x</a:t>
            </a:r>
            <a:r>
              <a:rPr lang="en-US" altLang="zh-CN" sz="2800" baseline="30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2</a:t>
            </a:r>
            <a:r>
              <a:rPr lang="zh-CN" altLang="zh-CN" sz="2800" dirty="0"/>
              <a:t>；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>
              <a:buNone/>
            </a:pPr>
            <a:r>
              <a:rPr lang="en-US" altLang="zh-CN" sz="2800" dirty="0"/>
              <a:t>              g</a:t>
            </a:r>
            <a:r>
              <a:rPr lang="zh-CN" altLang="zh-CN" sz="2800" dirty="0"/>
              <a:t>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R, g (x) = x+4</a:t>
            </a:r>
            <a:r>
              <a:rPr lang="zh-CN" altLang="zh-CN" sz="2800" dirty="0"/>
              <a:t>；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>
              <a:buNone/>
            </a:pPr>
            <a:r>
              <a:rPr lang="en-US" altLang="zh-CN" sz="2800" dirty="0"/>
              <a:t>              h</a:t>
            </a:r>
            <a:r>
              <a:rPr lang="zh-CN" altLang="zh-CN" sz="2800" dirty="0"/>
              <a:t>：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R, h (x) = x</a:t>
            </a:r>
            <a:r>
              <a:rPr lang="en-US" altLang="zh-CN" sz="2800" baseline="30000" dirty="0"/>
              <a:t>3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1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pPr>
              <a:buNone/>
            </a:pPr>
            <a:r>
              <a:rPr lang="zh-CN" altLang="zh-CN" sz="2800" dirty="0"/>
              <a:t>试问</a:t>
            </a:r>
            <a:r>
              <a:rPr lang="zh-CN" altLang="zh-CN" sz="2400" dirty="0"/>
              <a:t>：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/>
              <a:t> f,g,h</a:t>
            </a:r>
            <a:r>
              <a:rPr lang="zh-CN" altLang="zh-CN" sz="2400" dirty="0"/>
              <a:t>满足哪些性质？</a:t>
            </a:r>
            <a:endParaRPr lang="zh-CN" altLang="zh-CN" sz="2400" dirty="0"/>
          </a:p>
          <a:p>
            <a:pPr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f,g,h</a:t>
            </a:r>
            <a:r>
              <a:rPr lang="zh-CN" altLang="zh-CN" sz="2400" dirty="0"/>
              <a:t>中哪些有逆函数</a:t>
            </a:r>
            <a:r>
              <a:rPr lang="en-US" altLang="zh-CN" sz="2400" dirty="0"/>
              <a:t>? </a:t>
            </a:r>
            <a:r>
              <a:rPr lang="zh-CN" altLang="en-US" sz="2400" dirty="0"/>
              <a:t>若</a:t>
            </a:r>
            <a:r>
              <a:rPr lang="zh-CN" altLang="zh-CN" sz="2400" dirty="0"/>
              <a:t>有</a:t>
            </a:r>
            <a:r>
              <a:rPr lang="zh-CN" altLang="en-US" sz="2400" dirty="0"/>
              <a:t>，</a:t>
            </a:r>
            <a:r>
              <a:rPr lang="zh-CN" altLang="zh-CN" sz="2400" dirty="0"/>
              <a:t>写出其逆函数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写出复合函数</a:t>
            </a:r>
            <a:r>
              <a:rPr lang="en-US" altLang="zh-CN" sz="2400" dirty="0"/>
              <a:t>h</a:t>
            </a:r>
            <a:r>
              <a:rPr lang="en-US" altLang="zh-CN" sz="2400" dirty="0">
                <a:sym typeface="Symbol" panose="05050102010706020507" pitchFamily="18" charset="2"/>
              </a:rPr>
              <a:t></a:t>
            </a:r>
            <a:r>
              <a:rPr lang="en-US" altLang="zh-CN" sz="2400" dirty="0"/>
              <a:t>g</a:t>
            </a:r>
            <a:r>
              <a:rPr lang="zh-CN" altLang="zh-CN" sz="2400" dirty="0"/>
              <a:t>，它是否入射或满射？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AD848C-305E-4E1E-A214-33C08AEC87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504210-4566-4CEB-BDB5-C0E50A79E8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xfrm>
            <a:off x="468313" y="2420938"/>
            <a:ext cx="8229600" cy="1900237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r>
              <a:rPr lang="zh-CN" altLang="en-US" sz="9800" dirty="0"/>
              <a:t>本章完</a:t>
            </a:r>
            <a:endParaRPr lang="zh-CN" altLang="en-US" sz="9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D4BA3-F543-4B39-806C-299C47FFD32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476375" y="2206625"/>
            <a:ext cx="684053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一、函数和像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76375" y="2925763"/>
            <a:ext cx="684053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二、函数的性质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1187450" y="981075"/>
            <a:ext cx="7543800" cy="9715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buSzTx/>
            </a:pPr>
            <a:r>
              <a:rPr lang="zh-CN" altLang="en-US" sz="46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函数的定义与性质</a:t>
            </a:r>
            <a:endParaRPr lang="zh-CN" altLang="en-US" sz="4600" b="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dvAuto="1000" build="p"/>
      <p:bldP spid="4099" grpId="0" advAuto="1000" build="p"/>
      <p:bldP spid="4100" grpId="0" advAuto="100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21246F-3F88-4355-B5E5-BDD8FAFD079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6991350" cy="773113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4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一、函数和像</a:t>
            </a:r>
            <a:endParaRPr lang="zh-CN" altLang="en-US" sz="4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5" name="Rectangle 5"/>
          <p:cNvSpPr/>
          <p:nvPr/>
        </p:nvSpPr>
        <p:spPr>
          <a:xfrm>
            <a:off x="395288" y="1268413"/>
            <a:ext cx="8497887" cy="1373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zh-CN" altLang="en-US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是任何两个集合，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的一个关系，如果对于</a:t>
            </a:r>
            <a:r>
              <a:rPr lang="zh-CN" altLang="en-US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每一个</a:t>
            </a:r>
            <a:r>
              <a:rPr lang="en-US" altLang="zh-CN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b="0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0" u="sng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唯一的</a:t>
            </a:r>
            <a:r>
              <a:rPr lang="en-US" altLang="zh-CN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Y,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使得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&lt;x,y&gt;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f,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称关系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的函数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映射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，记作：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f:X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→Y.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Rectangle 6"/>
          <p:cNvSpPr/>
          <p:nvPr/>
        </p:nvSpPr>
        <p:spPr>
          <a:xfrm>
            <a:off x="468313" y="3068638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&lt;x,y&gt;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f, 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是自变元，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称为在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作用下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&lt;x,y&gt;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亦可记作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y=f(x) 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且记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f(X)={f(x) |x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X}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7" name="Rectangle 7"/>
          <p:cNvSpPr/>
          <p:nvPr/>
        </p:nvSpPr>
        <p:spPr>
          <a:xfrm>
            <a:off x="323850" y="4508500"/>
            <a:ext cx="8820150" cy="13731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defTabSz="914400">
              <a:buSzTx/>
              <a:tabLst>
                <a:tab pos="5759450" algn="l"/>
              </a:tabLst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函数的两个条件：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Tx/>
              <a:tabLst>
                <a:tab pos="5759450" algn="l"/>
              </a:tabLst>
            </a:pPr>
            <a:r>
              <a:rPr lang="zh-CN" altLang="en-US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存在性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：定义域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domf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zh-CN" altLang="en-US" dirty="0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每个元素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均要有像，即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domf=X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Tx/>
              <a:tabLst>
                <a:tab pos="5759450" algn="l"/>
              </a:tabLst>
            </a:pPr>
            <a:r>
              <a:rPr lang="zh-CN" altLang="en-US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唯一性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：每个元素只有一个像，且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Y 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charRg st="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7">
                                            <p:txEl>
                                              <p:charRg st="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127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dvAuto="1000" build="p"/>
      <p:bldP spid="5125" grpId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65B128-6852-4997-BB3F-ED5498560BE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/>
              <a:t>例：下列关系能构成函数吗？</a:t>
            </a:r>
            <a:endParaRPr lang="zh-CN" altLang="en-US" sz="40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285750" y="1000125"/>
            <a:ext cx="9145588" cy="45180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A={a,b,c},B={1,2,3,4}</a:t>
            </a:r>
            <a:r>
              <a:rPr lang="zh-CN" altLang="en-US" sz="2800" b="1" dirty="0"/>
              <a:t>， 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b="1" dirty="0"/>
              <a:t>      R1={&lt;a,1&gt;&lt;b,3&gt;} 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b="1" dirty="0"/>
              <a:t>      R2={&lt;a,1&gt;,&lt;b,1&gt;,&lt;a,3&gt;,&lt;c,3&gt;}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、实数</a:t>
            </a:r>
            <a:r>
              <a:rPr lang="en-US" altLang="zh-CN" sz="2800" b="1" dirty="0"/>
              <a:t>R </a:t>
            </a:r>
            <a:r>
              <a:rPr lang="zh-CN" altLang="en-US" sz="2800" b="1" dirty="0"/>
              <a:t>上的关系：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f1={&lt;a,b&gt;|a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=b}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 f2={&lt;a,b&gt;|a=b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}</a:t>
            </a:r>
            <a:endParaRPr lang="en-US" altLang="zh-CN" sz="2800" b="1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f={&lt;x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&gt;|x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/>
              <a:t>N,</a:t>
            </a:r>
            <a:r>
              <a:rPr lang="zh-CN" altLang="en-US" sz="2800" b="1" dirty="0"/>
              <a:t>且</a:t>
            </a:r>
            <a:r>
              <a:rPr lang="en-US" altLang="zh-CN" sz="2800" b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&lt;10}</a:t>
            </a:r>
            <a:endParaRPr lang="en-US" altLang="zh-C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29063" y="1714500"/>
            <a:ext cx="4786312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R1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没有像，不符合存在性，不是函数。</a:t>
            </a:r>
            <a:endParaRPr lang="zh-CN" altLang="en-US" sz="2000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13" y="2286000"/>
            <a:ext cx="28575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R2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有两个像，不符合唯一性，不是函数 。</a:t>
            </a:r>
            <a:endParaRPr lang="zh-CN" altLang="en-US" sz="2000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625" y="3357563"/>
            <a:ext cx="428625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f1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是函数，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domf1(domf1=R)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，存在唯一的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b,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&lt;a,b&gt;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f1</a:t>
            </a:r>
            <a:endParaRPr lang="zh-CN" altLang="en-US" sz="2000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4750" y="4071938"/>
            <a:ext cx="5072063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不是函数：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&lt;4,-2&gt;&lt;4,2&gt;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f2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像不唯一，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&lt;-9,b&gt;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不存在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b,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使得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b2=-9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，不符合存在性。</a:t>
            </a:r>
            <a:endParaRPr lang="zh-CN" altLang="en-US" sz="2000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50" y="5500688"/>
            <a:ext cx="73580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不能取定义域中所有的值，且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x1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对于很多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不是函数。</a:t>
            </a:r>
            <a:endParaRPr lang="zh-CN" altLang="en-US" sz="2000" dirty="0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charRg st="2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4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charRg st="49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charRg st="8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charRg st="11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7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37C7DB-AD81-47A5-AD75-1531EBCACF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6146" name="Rectangle 2"/>
          <p:cNvSpPr/>
          <p:nvPr/>
        </p:nvSpPr>
        <p:spPr>
          <a:xfrm>
            <a:off x="395288" y="4244975"/>
            <a:ext cx="7958137" cy="6238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lnSpc>
                <a:spcPct val="140000"/>
              </a:lnSpc>
              <a:buSzTx/>
            </a:pP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两个函数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相等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一定满足下面两个条件：</a:t>
            </a:r>
            <a:endParaRPr lang="zh-CN" altLang="en-US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1476375" y="4781550"/>
            <a:ext cx="59753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SzTx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domf=domg 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Rectangle 8"/>
          <p:cNvSpPr/>
          <p:nvPr/>
        </p:nvSpPr>
        <p:spPr>
          <a:xfrm>
            <a:off x="1468438" y="5354638"/>
            <a:ext cx="73898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SzTx/>
            </a:pP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∀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x∈domf=domg </a:t>
            </a:r>
            <a:r>
              <a:rPr lang="zh-CN" altLang="en-US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都有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</a:t>
            </a:r>
            <a:r>
              <a:rPr lang="en-US" altLang="zh-CN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)=g(</a:t>
            </a:r>
            <a:r>
              <a:rPr lang="en-US" altLang="zh-CN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.                 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Text Box 11"/>
          <p:cNvSpPr txBox="1"/>
          <p:nvPr/>
        </p:nvSpPr>
        <p:spPr>
          <a:xfrm>
            <a:off x="468313" y="404813"/>
            <a:ext cx="7632700" cy="731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SzTx/>
            </a:pPr>
            <a:r>
              <a:rPr lang="zh-CN" altLang="en-US" sz="4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函数相等</a:t>
            </a:r>
            <a:endParaRPr lang="zh-CN" altLang="en-US" sz="42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Text Box 12"/>
          <p:cNvSpPr txBox="1"/>
          <p:nvPr/>
        </p:nvSpPr>
        <p:spPr>
          <a:xfrm>
            <a:off x="468313" y="1268413"/>
            <a:ext cx="8424862" cy="309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SzTx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定义：设函数 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f: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Ａ→Ｂ，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：Ｃ→Ｄ，若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SzTx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Ａ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=C(</a:t>
            </a:r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定义域相同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),B=D(</a:t>
            </a:r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值域相同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) ,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SzTx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且对于所有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x A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x C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50000"/>
              </a:spcBef>
              <a:buSzTx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f(x)=g(x)(</a:t>
            </a:r>
            <a:r>
              <a:rPr lang="zh-CN" altLang="en-US" sz="3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有序对集合相同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),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称函数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相等，记作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f=g.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  <p:bldP spid="6147" grpId="0" build="p"/>
      <p:bldP spid="8199" grpId="0"/>
      <p:bldP spid="61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D7A7A5-DBEC-4B34-8CAD-51C03783DE8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2292" name="Text Box 8"/>
          <p:cNvSpPr txBox="1"/>
          <p:nvPr/>
        </p:nvSpPr>
        <p:spPr>
          <a:xfrm>
            <a:off x="684213" y="404813"/>
            <a:ext cx="4967287" cy="731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SzTx/>
            </a:pPr>
            <a:r>
              <a:rPr lang="zh-CN" altLang="en-US" sz="4200" b="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函数的计数</a:t>
            </a:r>
            <a:endParaRPr lang="zh-CN" altLang="en-US" sz="4200" b="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Text Box 10"/>
          <p:cNvSpPr txBox="1"/>
          <p:nvPr/>
        </p:nvSpPr>
        <p:spPr>
          <a:xfrm>
            <a:off x="571500" y="1285875"/>
            <a:ext cx="7929563" cy="4340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X×Y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的子集并不能都成为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的函数，即“关系”与“函数”的区别。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都是有限集，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|X|=m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|Y|=n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的任意一个函数的定义域都为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，每个函数里都有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个序偶；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对于每一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∈</a:t>
            </a:r>
            <a:r>
              <a:rPr lang="en-US" altLang="en-US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，可以有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个元素中的任一个作为它的像。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所以，从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一共有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个不同的函数。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Sz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表示从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的所有函数的集合。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9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">
                                            <p:txEl>
                                              <p:charRg st="93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12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8">
                                            <p:txEl>
                                              <p:charRg st="126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14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8">
                                            <p:txEl>
                                              <p:charRg st="147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1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5A0CED-C866-4E23-8A56-ED8CC6D4494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8313" y="260350"/>
            <a:ext cx="7620000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二、函数的性质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395288" y="1125538"/>
            <a:ext cx="8243887" cy="203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buSzTx/>
            </a:pPr>
            <a:r>
              <a:rPr lang="en-US" altLang="zh-CN" sz="3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3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满射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    设  </a:t>
            </a:r>
            <a:r>
              <a: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X→Y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b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ran </a:t>
            </a:r>
            <a:r>
              <a:rPr lang="en-US" altLang="zh-CN" sz="3000" i="1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的每一个元素是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中的像点，则称  </a:t>
            </a:r>
            <a:r>
              <a: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X→Y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是满射。</a:t>
            </a:r>
            <a:endParaRPr lang="zh-CN" altLang="en-US" sz="3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468313" y="3357563"/>
            <a:ext cx="7921625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Tx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000" b="0" dirty="0">
                <a:latin typeface="Arial" panose="020B0604020202020204" pitchFamily="34" charset="0"/>
                <a:ea typeface="宋体" panose="02010600030101010101" pitchFamily="2" charset="-122"/>
              </a:rPr>
              <a:t>f: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X→Y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是满射，即对于</a:t>
            </a:r>
            <a:r>
              <a:rPr lang="zh-CN" altLang="en-US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Y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必</a:t>
            </a:r>
            <a:r>
              <a:rPr lang="zh-CN" altLang="en-US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存在</a:t>
            </a:r>
            <a:r>
              <a:rPr lang="en-US" altLang="zh-CN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X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使得</a:t>
            </a:r>
            <a:r>
              <a:rPr lang="en-US" altLang="zh-CN" sz="3000" u="sng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f(x)=y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成立。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中无多余的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y).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1" name="Rectangle 5"/>
          <p:cNvSpPr/>
          <p:nvPr/>
        </p:nvSpPr>
        <p:spPr>
          <a:xfrm>
            <a:off x="263525" y="4638675"/>
            <a:ext cx="7621588" cy="9556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>
              <a:buSz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】A={a,b,c,d},B={1,2,3},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f={&lt;a,1&gt;,&lt;b,1&gt;,&lt;c,3&gt;,&lt;d,2&gt;}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是满射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A77FE6-7751-4C25-A9CF-F8E5F876F90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  第四章 函数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单射（</a:t>
            </a:r>
            <a:r>
              <a:rPr lang="zh-CN" altLang="en-US" b="1" dirty="0">
                <a:solidFill>
                  <a:srgbClr val="FF3300"/>
                </a:solidFill>
              </a:rPr>
              <a:t>入射）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250825" y="1268413"/>
            <a:ext cx="8893175" cy="12239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定义：若</a:t>
            </a:r>
            <a:r>
              <a:rPr lang="en-US" altLang="zh-CN" b="1" dirty="0"/>
              <a:t>f: X →Y ,X</a:t>
            </a:r>
            <a:r>
              <a:rPr lang="zh-CN" altLang="en-US" b="1" dirty="0"/>
              <a:t>中</a:t>
            </a:r>
            <a:r>
              <a:rPr lang="zh-CN" altLang="en-US" b="1" u="sng" dirty="0"/>
              <a:t>没有两个元素有相同的像</a:t>
            </a:r>
            <a:r>
              <a:rPr lang="zh-CN" altLang="en-US" b="1" dirty="0"/>
              <a:t>，则称这个映射为</a:t>
            </a:r>
            <a:r>
              <a:rPr lang="zh-CN" altLang="en-US" b="1" dirty="0">
                <a:solidFill>
                  <a:srgbClr val="FF3300"/>
                </a:solidFill>
              </a:rPr>
              <a:t>单射（入射或一对一映射）。</a:t>
            </a:r>
            <a:endParaRPr lang="zh-CN" altLang="en-US" b="1" dirty="0">
              <a:solidFill>
                <a:srgbClr val="FF3300"/>
              </a:solidFill>
            </a:endParaRPr>
          </a:p>
        </p:txBody>
      </p:sp>
      <p:sp>
        <p:nvSpPr>
          <p:cNvPr id="29700" name="Rectangle 4"/>
          <p:cNvSpPr/>
          <p:nvPr/>
        </p:nvSpPr>
        <p:spPr>
          <a:xfrm>
            <a:off x="539750" y="2708275"/>
            <a:ext cx="777716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f: X →Y</a:t>
            </a:r>
            <a:r>
              <a:rPr lang="zh-CN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是入射，对于任意的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x1,x2∈X,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/>
          <p:nvPr/>
        </p:nvSpPr>
        <p:spPr>
          <a:xfrm>
            <a:off x="684213" y="3500438"/>
            <a:ext cx="6551612" cy="1098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AutoNum type="arabicPeriod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x1 </a:t>
            </a:r>
            <a:r>
              <a:rPr lang="en-US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x2</a:t>
            </a:r>
            <a:r>
              <a:rPr lang="en-US" altLang="zh-CN" sz="3000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000" i="1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0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1) </a:t>
            </a:r>
            <a:r>
              <a:rPr lang="en-US" altLang="en-US" sz="3000" dirty="0">
                <a:latin typeface="Arial" panose="020B0604020202020204" pitchFamily="34" charset="0"/>
                <a:ea typeface="宋体" panose="02010600030101010101" pitchFamily="2" charset="-122"/>
              </a:rPr>
              <a:t>≠ </a:t>
            </a:r>
            <a:r>
              <a:rPr lang="en-US" altLang="zh-CN" sz="3000" i="1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000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2)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AutoNum type="arabicPeriod"/>
            </a:pP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f(x1) = f(x2) 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000" dirty="0">
                <a:latin typeface="Arial" panose="020B0604020202020204" pitchFamily="34" charset="0"/>
                <a:ea typeface="宋体" panose="02010600030101010101" pitchFamily="2" charset="-122"/>
              </a:rPr>
              <a:t> x1=x2</a:t>
            </a: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Rectangle 7"/>
          <p:cNvSpPr/>
          <p:nvPr/>
        </p:nvSpPr>
        <p:spPr>
          <a:xfrm>
            <a:off x="303213" y="5011738"/>
            <a:ext cx="88788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SzTx/>
            </a:pP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g:{a,b} 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{1,2,3},g(a)=2,g(b)=1,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是单射。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702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0" grpId="0"/>
      <p:bldP spid="2970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4920</Words>
  <Application>WPS 演示</Application>
  <PresentationFormat>全屏显示(4:3)</PresentationFormat>
  <Paragraphs>522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黑体</vt:lpstr>
      <vt:lpstr>Times New Roman</vt:lpstr>
      <vt:lpstr>Symbol</vt:lpstr>
      <vt:lpstr>微软雅黑</vt:lpstr>
      <vt:lpstr>Arial Unicode MS</vt:lpstr>
      <vt:lpstr>Calibri</vt:lpstr>
      <vt:lpstr>Arial Unicode MS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ZHB</dc:creator>
  <cp:lastModifiedBy>Kukukukiki</cp:lastModifiedBy>
  <cp:revision>109</cp:revision>
  <dcterms:created xsi:type="dcterms:W3CDTF">2009-11-03T07:31:10Z</dcterms:created>
  <dcterms:modified xsi:type="dcterms:W3CDTF">2021-02-15T11:28:08Z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