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6"/>
  </p:handoutMasterIdLst>
  <p:sldIdLst>
    <p:sldId id="256" r:id="rId3"/>
    <p:sldId id="257" r:id="rId5"/>
    <p:sldId id="323" r:id="rId6"/>
    <p:sldId id="264" r:id="rId7"/>
    <p:sldId id="495" r:id="rId8"/>
    <p:sldId id="273" r:id="rId9"/>
    <p:sldId id="272" r:id="rId10"/>
    <p:sldId id="328" r:id="rId11"/>
    <p:sldId id="258" r:id="rId12"/>
    <p:sldId id="270" r:id="rId13"/>
    <p:sldId id="329" r:id="rId14"/>
    <p:sldId id="268" r:id="rId15"/>
    <p:sldId id="269" r:id="rId16"/>
    <p:sldId id="359" r:id="rId17"/>
    <p:sldId id="275" r:id="rId18"/>
    <p:sldId id="332" r:id="rId19"/>
    <p:sldId id="282" r:id="rId20"/>
    <p:sldId id="284" r:id="rId21"/>
    <p:sldId id="460" r:id="rId22"/>
    <p:sldId id="285" r:id="rId23"/>
    <p:sldId id="286" r:id="rId24"/>
    <p:sldId id="280" r:id="rId25"/>
    <p:sldId id="287" r:id="rId26"/>
    <p:sldId id="288" r:id="rId27"/>
    <p:sldId id="364" r:id="rId28"/>
    <p:sldId id="363" r:id="rId29"/>
    <p:sldId id="330" r:id="rId30"/>
    <p:sldId id="333" r:id="rId31"/>
    <p:sldId id="334" r:id="rId32"/>
    <p:sldId id="335" r:id="rId33"/>
    <p:sldId id="336" r:id="rId34"/>
    <p:sldId id="301" r:id="rId35"/>
    <p:sldId id="302" r:id="rId36"/>
    <p:sldId id="337" r:id="rId37"/>
    <p:sldId id="338" r:id="rId38"/>
    <p:sldId id="295" r:id="rId39"/>
    <p:sldId id="348" r:id="rId40"/>
    <p:sldId id="357" r:id="rId41"/>
    <p:sldId id="358" r:id="rId42"/>
    <p:sldId id="340" r:id="rId43"/>
    <p:sldId id="356" r:id="rId44"/>
    <p:sldId id="341" r:id="rId45"/>
    <p:sldId id="573" r:id="rId46"/>
    <p:sldId id="361" r:id="rId47"/>
    <p:sldId id="303" r:id="rId48"/>
    <p:sldId id="344" r:id="rId49"/>
    <p:sldId id="279" r:id="rId50"/>
    <p:sldId id="493" r:id="rId51"/>
    <p:sldId id="522" r:id="rId52"/>
    <p:sldId id="368" r:id="rId53"/>
    <p:sldId id="370" r:id="rId54"/>
    <p:sldId id="305" r:id="rId55"/>
    <p:sldId id="569" r:id="rId56"/>
    <p:sldId id="384" r:id="rId57"/>
    <p:sldId id="306" r:id="rId58"/>
    <p:sldId id="354" r:id="rId59"/>
    <p:sldId id="388" r:id="rId60"/>
    <p:sldId id="320" r:id="rId61"/>
    <p:sldId id="461" r:id="rId62"/>
    <p:sldId id="321" r:id="rId63"/>
    <p:sldId id="355" r:id="rId64"/>
    <p:sldId id="322" r:id="rId65"/>
    <p:sldId id="494" r:id="rId66"/>
    <p:sldId id="371" r:id="rId67"/>
    <p:sldId id="392" r:id="rId68"/>
    <p:sldId id="395" r:id="rId69"/>
    <p:sldId id="365" r:id="rId70"/>
    <p:sldId id="540" r:id="rId71"/>
    <p:sldId id="389" r:id="rId72"/>
    <p:sldId id="541" r:id="rId73"/>
    <p:sldId id="419" r:id="rId74"/>
    <p:sldId id="574" r:id="rId7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66"/>
    <a:srgbClr val="B80000"/>
    <a:srgbClr val="FF66CC"/>
    <a:srgbClr val="FFFFCC"/>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419"/>
    <p:restoredTop sz="94106"/>
  </p:normalViewPr>
  <p:slideViewPr>
    <p:cSldViewPr showGuides="1">
      <p:cViewPr varScale="1">
        <p:scale>
          <a:sx n="66" d="100"/>
          <a:sy n="66" d="100"/>
        </p:scale>
        <p:origin x="1758" y="66"/>
      </p:cViewPr>
      <p:guideLst>
        <p:guide orient="horz" pos="2160"/>
        <p:guide pos="2880"/>
      </p:guideLst>
    </p:cSldViewPr>
  </p:slideViewPr>
  <p:outlineViewPr>
    <p:cViewPr>
      <p:scale>
        <a:sx n="33" d="100"/>
        <a:sy n="33" d="100"/>
      </p:scale>
      <p:origin x="0" y="58062"/>
    </p:cViewPr>
  </p:outlineViewPr>
  <p:notesTextViewPr>
    <p:cViewPr>
      <p:scale>
        <a:sx n="100" d="100"/>
        <a:sy n="100" d="100"/>
      </p:scale>
      <p:origin x="0" y="0"/>
    </p:cViewPr>
  </p:notesTextViewPr>
  <p:sorterViewPr showFormatting="0">
    <p:cViewPr>
      <p:scale>
        <a:sx n="66" d="100"/>
        <a:sy n="66" d="100"/>
      </p:scale>
      <p:origin x="0" y="99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9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974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974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9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54C1E223-48F4-4FBC-999E-416DD63F408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523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04EEEC0-5FB1-4452-839A-4BD3B2F364C1}"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6147" name="Rectangle 2"/>
          <p:cNvSpPr>
            <a:spLocks noTextEdit="1"/>
          </p:cNvSpPr>
          <p:nvPr>
            <p:ph type="sldImg"/>
          </p:nvPr>
        </p:nvSpPr>
        <p:spPr>
          <a:ln/>
        </p:spPr>
      </p:sp>
      <p:sp>
        <p:nvSpPr>
          <p:cNvPr id="6148"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TextEdit="1"/>
          </p:cNvSpPr>
          <p:nvPr>
            <p:ph type="sldImg"/>
          </p:nvPr>
        </p:nvSpPr>
        <p:spPr>
          <a:ln/>
        </p:spPr>
      </p:sp>
      <p:sp>
        <p:nvSpPr>
          <p:cNvPr id="29699" name="Rectangle 3"/>
          <p:cNvSpPr>
            <a:spLocks noGrp="1"/>
          </p:cNvSpPr>
          <p:nvPr>
            <p:ph type="body" idx="1"/>
          </p:nvPr>
        </p:nvSpPr>
        <p:spPr>
          <a:ln/>
        </p:spPr>
        <p:txBody>
          <a:bodyPr wrap="square" lIns="91440" tIns="45720" rIns="91440" bIns="45720" anchor="t"/>
          <a:p>
            <a:pPr lvl="0"/>
            <a:endParaRPr lang="zh-CN" altLang="en-US" sz="11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TextEdit="1"/>
          </p:cNvSpPr>
          <p:nvPr>
            <p:ph type="sldImg"/>
          </p:nvPr>
        </p:nvSpPr>
        <p:spPr>
          <a:ln/>
        </p:spPr>
      </p:sp>
      <p:sp>
        <p:nvSpPr>
          <p:cNvPr id="32771" name="Rectangle 3"/>
          <p:cNvSpPr>
            <a:spLocks noGrp="1"/>
          </p:cNvSpPr>
          <p:nvPr>
            <p:ph type="body" idx="1"/>
          </p:nvPr>
        </p:nvSpPr>
        <p:spPr>
          <a:ln/>
        </p:spPr>
        <p:txBody>
          <a:bodyPr wrap="square" lIns="91440" tIns="45720" rIns="91440" bIns="45720" anchor="t"/>
          <a:p>
            <a:pPr lvl="0"/>
            <a:endParaRPr lang="zh-CN" altLang="en-US" sz="9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ln/>
        </p:spPr>
        <p:txBody>
          <a:bodyPr wrap="square" lIns="91440" tIns="45720" rIns="91440" bIns="45720" anchor="t"/>
          <a:p>
            <a:pPr lvl="0"/>
            <a:endParaRPr lang="zh-CN" altLang="en-US" sz="1300" dirty="0"/>
          </a:p>
        </p:txBody>
      </p:sp>
      <p:sp>
        <p:nvSpPr>
          <p:cNvPr id="3584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ln/>
        </p:spPr>
        <p:txBody>
          <a:bodyPr wrap="square" lIns="91440" tIns="45720" rIns="91440" bIns="45720" anchor="t"/>
          <a:p>
            <a:pPr lvl="0"/>
            <a:endParaRPr lang="zh-CN" altLang="en-US" dirty="0"/>
          </a:p>
        </p:txBody>
      </p:sp>
      <p:sp>
        <p:nvSpPr>
          <p:cNvPr id="38916"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ln/>
        </p:spPr>
        <p:txBody>
          <a:bodyPr wrap="square" lIns="91440" tIns="45720" rIns="91440" bIns="45720" anchor="t"/>
          <a:p>
            <a:pPr lvl="0"/>
            <a:endParaRPr lang="zh-CN" altLang="en-US" dirty="0"/>
          </a:p>
        </p:txBody>
      </p:sp>
      <p:sp>
        <p:nvSpPr>
          <p:cNvPr id="4096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ln/>
        </p:spPr>
        <p:txBody>
          <a:bodyPr wrap="square" lIns="91440" tIns="45720" rIns="91440" bIns="45720" anchor="t"/>
          <a:p>
            <a:pPr lvl="0"/>
            <a:endParaRPr lang="zh-CN" altLang="en-US" dirty="0"/>
          </a:p>
        </p:txBody>
      </p:sp>
      <p:sp>
        <p:nvSpPr>
          <p:cNvPr id="4301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ln/>
        </p:spPr>
        <p:txBody>
          <a:bodyPr wrap="square" lIns="91440" tIns="45720" rIns="91440" bIns="45720" anchor="t"/>
          <a:p>
            <a:pPr lvl="0">
              <a:buFont typeface="Wingdings" panose="05000000000000000000" pitchFamily="2" charset="2"/>
              <a:buChar char="•"/>
            </a:pPr>
            <a:endParaRPr lang="zh-CN" altLang="en-US" dirty="0"/>
          </a:p>
        </p:txBody>
      </p:sp>
      <p:sp>
        <p:nvSpPr>
          <p:cNvPr id="4710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ln/>
        </p:spPr>
        <p:txBody>
          <a:bodyPr wrap="square" lIns="91440" tIns="45720" rIns="91440" bIns="45720" anchor="t"/>
          <a:p>
            <a:pPr lvl="0" eaLnBrk="1" hangingPunct="1">
              <a:buFont typeface="Wingdings" panose="05000000000000000000" pitchFamily="2" charset="2"/>
              <a:buChar char="•"/>
            </a:pPr>
            <a:endParaRPr lang="en-US" altLang="zh-CN" dirty="0">
              <a:latin typeface="黑体" panose="02010609060101010101" pitchFamily="49" charset="-122"/>
              <a:ea typeface="黑体" panose="02010609060101010101" pitchFamily="49" charset="-122"/>
            </a:endParaRPr>
          </a:p>
        </p:txBody>
      </p:sp>
      <p:sp>
        <p:nvSpPr>
          <p:cNvPr id="5120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ln/>
        </p:spPr>
        <p:txBody>
          <a:bodyPr wrap="square" lIns="91440" tIns="45720" rIns="91440" bIns="45720" anchor="t"/>
          <a:p>
            <a:pPr lvl="0"/>
            <a:endParaRPr lang="zh-CN" altLang="en-US" dirty="0"/>
          </a:p>
        </p:txBody>
      </p:sp>
      <p:sp>
        <p:nvSpPr>
          <p:cNvPr id="54276"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ln/>
        </p:spPr>
        <p:txBody>
          <a:bodyPr wrap="square" lIns="91440" tIns="45720" rIns="91440" bIns="45720" anchor="t"/>
          <a:p>
            <a:pPr lvl="0"/>
            <a:endParaRPr lang="zh-CN" altLang="en-US" dirty="0"/>
          </a:p>
        </p:txBody>
      </p:sp>
      <p:sp>
        <p:nvSpPr>
          <p:cNvPr id="5632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a:ln/>
        </p:spPr>
      </p:sp>
      <p:sp>
        <p:nvSpPr>
          <p:cNvPr id="9219" name="备注占位符 2"/>
          <p:cNvSpPr>
            <a:spLocks noGrp="1"/>
          </p:cNvSpPr>
          <p:nvPr>
            <p:ph type="body" idx="1"/>
          </p:nvPr>
        </p:nvSpPr>
        <p:spPr>
          <a:ln/>
        </p:spPr>
        <p:txBody>
          <a:bodyPr wrap="square" lIns="91440" tIns="45720" rIns="91440" bIns="45720" anchor="t"/>
          <a:p>
            <a:pPr lvl="0"/>
            <a:r>
              <a:rPr lang="zh-CN" altLang="en-US" sz="3200" dirty="0"/>
              <a:t>（这块备注放大给学生看即可）</a:t>
            </a:r>
            <a:endParaRPr lang="en-US" altLang="zh-CN" sz="3200" dirty="0"/>
          </a:p>
          <a:p>
            <a:pPr lvl="0"/>
            <a:r>
              <a:rPr lang="zh-CN" altLang="zh-CN" sz="3200" dirty="0"/>
              <a:t>回忆我们所接触过的数学结构，连续的或离散的，常常是对研究对象（自然数、实数、多项式、矩阵、命题、集合乃至图）定义种种运算</a:t>
            </a:r>
            <a:r>
              <a:rPr lang="zh-CN" altLang="en-US" sz="3200" dirty="0"/>
              <a:t>（</a:t>
            </a:r>
            <a:r>
              <a:rPr lang="zh-CN" altLang="zh-CN" sz="3200" dirty="0"/>
              <a:t>加、减、乘</a:t>
            </a:r>
            <a:r>
              <a:rPr lang="en-US" altLang="zh-CN" sz="3200" dirty="0"/>
              <a:t> ; </a:t>
            </a:r>
            <a:r>
              <a:rPr lang="zh-CN" altLang="zh-CN" sz="3200" dirty="0"/>
              <a:t>与、或，非</a:t>
            </a:r>
            <a:r>
              <a:rPr lang="en-US" altLang="zh-CN" sz="3200" dirty="0"/>
              <a:t> ; </a:t>
            </a:r>
            <a:r>
              <a:rPr lang="zh-CN" altLang="zh-CN" sz="3200" dirty="0"/>
              <a:t>并、交、补</a:t>
            </a:r>
            <a:r>
              <a:rPr lang="zh-CN" altLang="en-US" sz="3200" dirty="0"/>
              <a:t>）</a:t>
            </a:r>
            <a:r>
              <a:rPr lang="zh-CN" altLang="zh-CN" sz="3200" dirty="0"/>
              <a:t>，然后讨论这些对象及运算的有关性质。</a:t>
            </a:r>
            <a:endParaRPr lang="en-US" altLang="zh-CN" sz="3200" dirty="0"/>
          </a:p>
          <a:p>
            <a:pPr lvl="0"/>
            <a:r>
              <a:rPr lang="zh-CN" altLang="en-US" sz="3200" dirty="0"/>
              <a:t>细心的同学们</a:t>
            </a:r>
            <a:r>
              <a:rPr lang="zh-CN" altLang="zh-CN" sz="3200" dirty="0"/>
              <a:t>也许</a:t>
            </a:r>
            <a:r>
              <a:rPr lang="zh-CN" altLang="en-US" sz="3200" dirty="0"/>
              <a:t>已经</a:t>
            </a:r>
            <a:r>
              <a:rPr lang="zh-CN" altLang="zh-CN" sz="3200" dirty="0"/>
              <a:t>发现，</a:t>
            </a:r>
            <a:r>
              <a:rPr lang="zh-CN" altLang="en-US" sz="3200" dirty="0"/>
              <a:t>这些</a:t>
            </a:r>
            <a:r>
              <a:rPr lang="zh-CN" altLang="zh-CN" sz="3200" dirty="0"/>
              <a:t>数学结构中不无雷同之处。</a:t>
            </a:r>
            <a:endParaRPr lang="en-US" altLang="zh-CN" sz="3200" dirty="0"/>
          </a:p>
          <a:p>
            <a:pPr lvl="0"/>
            <a:r>
              <a:rPr lang="zh-CN" altLang="zh-CN" sz="3200" dirty="0"/>
              <a:t>例如</a:t>
            </a:r>
            <a:r>
              <a:rPr lang="zh-CN" altLang="en-US" sz="3200" dirty="0"/>
              <a:t>：</a:t>
            </a:r>
            <a:endParaRPr lang="en-US" altLang="zh-CN" sz="3200" dirty="0"/>
          </a:p>
          <a:p>
            <a:pPr lvl="0">
              <a:buFont typeface="Wingdings" panose="05000000000000000000" pitchFamily="2" charset="2"/>
              <a:buChar char="•"/>
            </a:pPr>
            <a:r>
              <a:rPr lang="zh-CN" altLang="en-US" sz="3200" dirty="0"/>
              <a:t>（</a:t>
            </a:r>
            <a:r>
              <a:rPr lang="en-US" altLang="zh-CN" sz="3200" dirty="0"/>
              <a:t>1</a:t>
            </a:r>
            <a:r>
              <a:rPr lang="zh-CN" altLang="en-US" sz="3200" dirty="0"/>
              <a:t>）</a:t>
            </a:r>
            <a:r>
              <a:rPr lang="zh-CN" altLang="zh-CN" sz="3200" dirty="0"/>
              <a:t>命题对于与、或、非运算</a:t>
            </a:r>
            <a:r>
              <a:rPr lang="zh-CN" altLang="en-US" sz="3200" dirty="0"/>
              <a:t>；</a:t>
            </a:r>
            <a:endParaRPr lang="en-US" altLang="zh-CN" sz="3200" dirty="0"/>
          </a:p>
          <a:p>
            <a:pPr lvl="0">
              <a:buFont typeface="Wingdings" panose="05000000000000000000" pitchFamily="2" charset="2"/>
              <a:buChar char="•"/>
            </a:pPr>
            <a:r>
              <a:rPr lang="zh-CN" altLang="en-US" sz="3200" dirty="0"/>
              <a:t>（</a:t>
            </a:r>
            <a:r>
              <a:rPr lang="en-US" altLang="zh-CN" sz="3200" dirty="0"/>
              <a:t>2</a:t>
            </a:r>
            <a:r>
              <a:rPr lang="zh-CN" altLang="en-US" sz="3200" dirty="0"/>
              <a:t>）</a:t>
            </a:r>
            <a:r>
              <a:rPr lang="zh-CN" altLang="zh-CN" sz="3200" dirty="0"/>
              <a:t>集合对于并、交、补运算</a:t>
            </a:r>
            <a:r>
              <a:rPr lang="zh-CN" altLang="en-US" sz="3200" dirty="0"/>
              <a:t>；</a:t>
            </a:r>
            <a:endParaRPr lang="en-US" altLang="zh-CN" sz="3200" dirty="0"/>
          </a:p>
          <a:p>
            <a:pPr lvl="0">
              <a:buFont typeface="Wingdings" panose="05000000000000000000" pitchFamily="2" charset="2"/>
              <a:buChar char="•"/>
            </a:pPr>
            <a:r>
              <a:rPr lang="zh-CN" altLang="en-US" dirty="0"/>
              <a:t>    以上两种运算几乎</a:t>
            </a:r>
            <a:r>
              <a:rPr lang="zh-CN" altLang="zh-CN" dirty="0"/>
              <a:t>可以作统一的描述。</a:t>
            </a:r>
            <a:endParaRPr lang="en-US" altLang="zh-CN" dirty="0"/>
          </a:p>
          <a:p>
            <a:pPr lvl="0"/>
            <a:r>
              <a:rPr lang="zh-CN" altLang="zh-CN" dirty="0"/>
              <a:t>这就使人们自然地想到，可以作进一步抽象的研究，不管对象集合的具体特性，也不管对象集合上运算的具体意义，主要讨论这些数学结构的一般特性，并按运算所遵循的一般定律（如结合律、交换律、分配律等）、特性</a:t>
            </a:r>
            <a:r>
              <a:rPr lang="zh-CN" altLang="en-US" dirty="0"/>
              <a:t>，</a:t>
            </a:r>
            <a:r>
              <a:rPr lang="zh-CN" altLang="zh-CN" dirty="0"/>
              <a:t>对这些数学结构进行分类研究。这就是</a:t>
            </a:r>
            <a:r>
              <a:rPr lang="zh-CN" altLang="en-US" dirty="0"/>
              <a:t>抽象代数学</a:t>
            </a:r>
            <a:r>
              <a:rPr lang="zh-CN" altLang="zh-CN" dirty="0"/>
              <a:t>的基本内容。</a:t>
            </a:r>
            <a:endParaRPr lang="en-US" altLang="zh-CN" dirty="0"/>
          </a:p>
          <a:p>
            <a:pPr lvl="0"/>
            <a:r>
              <a:rPr lang="zh-CN" altLang="zh-CN" dirty="0"/>
              <a:t>在抽象代数学中，</a:t>
            </a:r>
            <a:r>
              <a:rPr lang="zh-CN" altLang="zh-CN" b="1" dirty="0"/>
              <a:t>由对象集合及运算组成的数学结构</a:t>
            </a:r>
            <a:r>
              <a:rPr lang="zh-CN" altLang="zh-CN" dirty="0"/>
              <a:t>被称为</a:t>
            </a:r>
            <a:r>
              <a:rPr lang="zh-CN" altLang="zh-CN" b="1" dirty="0"/>
              <a:t>代数结构</a:t>
            </a:r>
            <a:r>
              <a:rPr lang="zh-CN" altLang="zh-CN" dirty="0"/>
              <a:t>（</a:t>
            </a:r>
            <a:r>
              <a:rPr lang="en-US" altLang="zh-CN" dirty="0"/>
              <a:t>algebra structures</a:t>
            </a:r>
            <a:r>
              <a:rPr lang="zh-CN" altLang="zh-CN" dirty="0"/>
              <a:t>）</a:t>
            </a:r>
            <a:r>
              <a:rPr lang="zh-CN" altLang="en-US" dirty="0"/>
              <a:t>。</a:t>
            </a:r>
            <a:endParaRPr lang="en-US" altLang="zh-CN" dirty="0">
              <a:latin typeface="Calibri" panose="020F0502020204030204" pitchFamily="34" charset="0"/>
            </a:endParaRPr>
          </a:p>
          <a:p>
            <a:pPr lvl="0"/>
            <a:r>
              <a:rPr lang="zh-CN" altLang="zh-CN" dirty="0">
                <a:latin typeface="Calibri" panose="020F0502020204030204" pitchFamily="34" charset="0"/>
              </a:rPr>
              <a:t>代数〔</a:t>
            </a:r>
            <a:r>
              <a:rPr lang="en-US" altLang="zh-CN" dirty="0">
                <a:latin typeface="Calibri" panose="020F0502020204030204" pitchFamily="34" charset="0"/>
              </a:rPr>
              <a:t>Algebra</a:t>
            </a:r>
            <a:r>
              <a:rPr lang="zh-CN" altLang="zh-CN" dirty="0">
                <a:latin typeface="Calibri" panose="020F0502020204030204" pitchFamily="34" charset="0"/>
              </a:rPr>
              <a:t>〕是数学的其中一门分支，当中可大致分为</a:t>
            </a:r>
            <a:r>
              <a:rPr lang="zh-CN" altLang="zh-CN" b="1" dirty="0">
                <a:latin typeface="Calibri" panose="020F0502020204030204" pitchFamily="34" charset="0"/>
              </a:rPr>
              <a:t>初等代数学</a:t>
            </a:r>
            <a:r>
              <a:rPr lang="zh-CN" altLang="zh-CN" dirty="0">
                <a:latin typeface="Calibri" panose="020F0502020204030204" pitchFamily="34" charset="0"/>
              </a:rPr>
              <a:t>和</a:t>
            </a:r>
            <a:r>
              <a:rPr lang="zh-CN" altLang="zh-CN" b="1" dirty="0">
                <a:latin typeface="Calibri" panose="020F0502020204030204" pitchFamily="34" charset="0"/>
              </a:rPr>
              <a:t>抽象代数学</a:t>
            </a:r>
            <a:r>
              <a:rPr lang="zh-CN" altLang="zh-CN" dirty="0">
                <a:latin typeface="Calibri" panose="020F0502020204030204" pitchFamily="34" charset="0"/>
              </a:rPr>
              <a:t>两部分。初等代数学是指</a:t>
            </a:r>
            <a:r>
              <a:rPr lang="en-US" altLang="zh-CN" dirty="0">
                <a:latin typeface="Calibri" panose="020F0502020204030204" pitchFamily="34" charset="0"/>
              </a:rPr>
              <a:t>19</a:t>
            </a:r>
            <a:r>
              <a:rPr lang="zh-CN" altLang="zh-CN" dirty="0">
                <a:latin typeface="Calibri" panose="020F0502020204030204" pitchFamily="34" charset="0"/>
              </a:rPr>
              <a:t>世纪上半叶以前发展的方程理论，主要研究某一方程〔组〕是否可解，如何求出方程所有的根〔包括近似根〕，以及方程的根有何性质等问题。</a:t>
            </a:r>
            <a:endParaRPr lang="en-US" altLang="zh-CN" dirty="0">
              <a:latin typeface="Calibri" panose="020F0502020204030204" pitchFamily="34" charset="0"/>
            </a:endParaRPr>
          </a:p>
          <a:p>
            <a:pPr lvl="0"/>
            <a:r>
              <a:rPr lang="zh-CN" altLang="zh-CN" dirty="0"/>
              <a:t>伽罗瓦是第一个提出「群」的思想的数学家，一般称他为近世代数的创始人。他使代数学由作为解方程的科学转变为研究代数运算结构的科学，即把代数学由初等代数时期推向抽象代数即近世代数时期。</a:t>
            </a:r>
            <a:endParaRPr lang="zh-CN" altLang="en-US" dirty="0"/>
          </a:p>
          <a:p>
            <a:pPr lvl="0"/>
            <a:r>
              <a:rPr lang="zh-CN" altLang="zh-CN" sz="900" dirty="0"/>
              <a:t>抽象代数学随着数学中各分支理论的发展和应用需要而得到不断的发展。经过伯克霍夫、冯</a:t>
            </a:r>
            <a:r>
              <a:rPr lang="en-US" altLang="zh-CN" sz="900" dirty="0"/>
              <a:t>.</a:t>
            </a:r>
            <a:r>
              <a:rPr lang="zh-CN" altLang="zh-CN" sz="900" dirty="0"/>
              <a:t>诺伊曼、坎托罗维奇和斯通等人在</a:t>
            </a:r>
            <a:r>
              <a:rPr lang="en-US" altLang="zh-CN" sz="900" dirty="0"/>
              <a:t>1933-1938</a:t>
            </a:r>
            <a:r>
              <a:rPr lang="zh-CN" altLang="zh-CN" sz="900" dirty="0"/>
              <a:t>年所做的工作，</a:t>
            </a:r>
            <a:r>
              <a:rPr lang="zh-CN" altLang="zh-CN" sz="900" b="1" dirty="0"/>
              <a:t>格论</a:t>
            </a:r>
            <a:r>
              <a:rPr lang="zh-CN" altLang="zh-CN" sz="900" dirty="0"/>
              <a:t>确定了代数学的地位。而自</a:t>
            </a:r>
            <a:r>
              <a:rPr lang="en-US" altLang="zh-CN" sz="900" dirty="0"/>
              <a:t>20</a:t>
            </a:r>
            <a:r>
              <a:rPr lang="zh-CN" altLang="zh-CN" sz="900" dirty="0"/>
              <a:t>世纪</a:t>
            </a:r>
            <a:r>
              <a:rPr lang="en-US" altLang="zh-CN" sz="900" dirty="0"/>
              <a:t>40</a:t>
            </a:r>
            <a:r>
              <a:rPr lang="zh-CN" altLang="zh-CN" sz="900" dirty="0"/>
              <a:t>年代中叶起，作为线性代数的推广的</a:t>
            </a:r>
            <a:r>
              <a:rPr lang="zh-CN" altLang="zh-CN" sz="900" b="1" dirty="0"/>
              <a:t>模论</a:t>
            </a:r>
            <a:r>
              <a:rPr lang="zh-CN" altLang="zh-CN" sz="900" dirty="0"/>
              <a:t>得到进一步的发展并产生深刻的影响。泛代数、同调代数、范畴等新领域也被建立和发展起来。</a:t>
            </a:r>
            <a:r>
              <a:rPr lang="en-US" altLang="zh-CN" sz="900" dirty="0"/>
              <a:t> </a:t>
            </a:r>
            <a:endParaRPr lang="en-US" altLang="zh-CN" dirty="0"/>
          </a:p>
          <a:p>
            <a:pPr lvl="0"/>
            <a:endParaRPr lang="en-US" altLang="zh-CN" dirty="0"/>
          </a:p>
        </p:txBody>
      </p:sp>
      <p:sp>
        <p:nvSpPr>
          <p:cNvPr id="922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ln/>
        </p:spPr>
        <p:txBody>
          <a:bodyPr wrap="square" lIns="91440" tIns="45720" rIns="91440" bIns="45720" anchor="t"/>
          <a:p>
            <a:pPr lvl="0">
              <a:spcBef>
                <a:spcPct val="0"/>
              </a:spcBef>
              <a:buClr>
                <a:schemeClr val="tx1"/>
              </a:buClr>
              <a:buFont typeface="Wingdings" panose="05000000000000000000" pitchFamily="2" charset="2"/>
              <a:buChar char="•"/>
            </a:pPr>
            <a:endParaRPr lang="zh-CN" altLang="en-US" dirty="0">
              <a:solidFill>
                <a:schemeClr val="bg2"/>
              </a:solidFill>
              <a:latin typeface="隶书" panose="02010509060101010101" pitchFamily="49" charset="-122"/>
              <a:ea typeface="隶书" panose="02010509060101010101" pitchFamily="49" charset="-122"/>
            </a:endParaRPr>
          </a:p>
        </p:txBody>
      </p:sp>
      <p:sp>
        <p:nvSpPr>
          <p:cNvPr id="5837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ln/>
        </p:spPr>
        <p:txBody>
          <a:bodyPr wrap="square" lIns="91440" tIns="45720" rIns="91440" bIns="45720" anchor="t"/>
          <a:p>
            <a:pPr lvl="0">
              <a:buFont typeface="Wingdings" panose="05000000000000000000" pitchFamily="2" charset="2"/>
              <a:buChar char="•"/>
            </a:pPr>
            <a:endParaRPr lang="zh-CN" altLang="en-US" dirty="0"/>
          </a:p>
        </p:txBody>
      </p:sp>
      <p:sp>
        <p:nvSpPr>
          <p:cNvPr id="6042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ln/>
        </p:spPr>
        <p:txBody>
          <a:bodyPr wrap="square" lIns="91440" tIns="45720" rIns="91440" bIns="45720" anchor="t"/>
          <a:p>
            <a:pPr lvl="0" eaLnBrk="1" hangingPunct="1"/>
            <a:endParaRPr lang="zh-CN" altLang="en-US" dirty="0"/>
          </a:p>
        </p:txBody>
      </p:sp>
      <p:sp>
        <p:nvSpPr>
          <p:cNvPr id="64516"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TextEdit="1"/>
          </p:cNvSpPr>
          <p:nvPr>
            <p:ph type="sldImg"/>
          </p:nvPr>
        </p:nvSpPr>
        <p:spPr>
          <a:ln/>
        </p:spPr>
      </p:sp>
      <p:sp>
        <p:nvSpPr>
          <p:cNvPr id="66563" name="Rectangle 3"/>
          <p:cNvSpPr>
            <a:spLocks noGrp="1"/>
          </p:cNvSpPr>
          <p:nvPr>
            <p:ph type="body" idx="1"/>
          </p:nvPr>
        </p:nvSpPr>
        <p:spPr>
          <a:ln/>
        </p:spPr>
        <p:txBody>
          <a:bodyPr wrap="square" lIns="91440" tIns="45720" rIns="91440" bIns="45720" anchor="t"/>
          <a:p>
            <a:pPr lvl="0"/>
            <a:endParaRPr lang="zh-CN"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
        <p:nvSpPr>
          <p:cNvPr id="68611" name="Rectangle 2"/>
          <p:cNvSpPr>
            <a:spLocks noTextEdit="1"/>
          </p:cNvSpPr>
          <p:nvPr>
            <p:ph type="sldImg"/>
          </p:nvPr>
        </p:nvSpPr>
        <p:spPr>
          <a:ln/>
        </p:spPr>
      </p:sp>
      <p:sp>
        <p:nvSpPr>
          <p:cNvPr id="68612" name="Rectangle 3"/>
          <p:cNvSpPr>
            <a:spLocks noGrp="1"/>
          </p:cNvSpPr>
          <p:nvPr>
            <p:ph type="body" idx="1"/>
          </p:nvPr>
        </p:nvSpPr>
        <p:spPr>
          <a:ln/>
        </p:spPr>
        <p:txBody>
          <a:bodyPr wrap="square" lIns="91440" tIns="45720" rIns="91440" bIns="45720" anchor="t"/>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ln/>
        </p:spPr>
        <p:txBody>
          <a:bodyPr wrap="square" lIns="91440" tIns="45720" rIns="91440" bIns="45720" anchor="t"/>
          <a:p>
            <a:pPr lvl="0"/>
            <a:endParaRPr lang="en-US" altLang="zh-CN" dirty="0">
              <a:latin typeface="宋体" panose="02010600030101010101" pitchFamily="2" charset="-122"/>
            </a:endParaRPr>
          </a:p>
        </p:txBody>
      </p:sp>
      <p:sp>
        <p:nvSpPr>
          <p:cNvPr id="7066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TextEdit="1"/>
          </p:cNvSpPr>
          <p:nvPr>
            <p:ph type="sldImg"/>
          </p:nvPr>
        </p:nvSpPr>
        <p:spPr>
          <a:ln/>
        </p:spPr>
      </p:sp>
      <p:sp>
        <p:nvSpPr>
          <p:cNvPr id="73731" name="Rectangle 3"/>
          <p:cNvSpPr>
            <a:spLocks noGrp="1"/>
          </p:cNvSpPr>
          <p:nvPr>
            <p:ph type="body" idx="1"/>
          </p:nvPr>
        </p:nvSpPr>
        <p:spPr>
          <a:ln/>
        </p:spPr>
        <p:txBody>
          <a:bodyPr wrap="square" lIns="91440" tIns="45720" rIns="91440" bIns="45720" anchor="t"/>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TextEdit="1"/>
          </p:cNvSpPr>
          <p:nvPr>
            <p:ph type="sldImg"/>
          </p:nvPr>
        </p:nvSpPr>
        <p:spPr>
          <a:ln/>
        </p:spPr>
      </p:sp>
      <p:sp>
        <p:nvSpPr>
          <p:cNvPr id="75779" name="Rectangle 3"/>
          <p:cNvSpPr>
            <a:spLocks noGrp="1"/>
          </p:cNvSpPr>
          <p:nvPr>
            <p:ph type="body" idx="1"/>
          </p:nvPr>
        </p:nvSpPr>
        <p:spPr>
          <a:ln/>
        </p:spPr>
        <p:txBody>
          <a:bodyPr wrap="square" lIns="91440" tIns="45720" rIns="91440" bIns="45720" anchor="t"/>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ln/>
        </p:spPr>
        <p:txBody>
          <a:bodyPr wrap="square" lIns="91440" tIns="45720" rIns="91440" bIns="45720" anchor="t"/>
          <a:p>
            <a:pPr lvl="0"/>
            <a:endParaRPr lang="zh-CN" altLang="en-US" dirty="0"/>
          </a:p>
        </p:txBody>
      </p:sp>
      <p:sp>
        <p:nvSpPr>
          <p:cNvPr id="8090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TextEdit="1"/>
          </p:cNvSpPr>
          <p:nvPr>
            <p:ph type="sldImg"/>
          </p:nvPr>
        </p:nvSpPr>
        <p:spPr>
          <a:ln/>
        </p:spPr>
      </p:sp>
      <p:sp>
        <p:nvSpPr>
          <p:cNvPr id="82947" name="Rectangle 3"/>
          <p:cNvSpPr>
            <a:spLocks noGrp="1"/>
          </p:cNvSpPr>
          <p:nvPr>
            <p:ph type="body" idx="1"/>
          </p:nvPr>
        </p:nvSpPr>
        <p:spPr>
          <a:ln/>
        </p:spPr>
        <p:txBody>
          <a:bodyPr wrap="square" lIns="91440" tIns="45720" rIns="91440" bIns="45720" anchor="t"/>
          <a:p>
            <a:pPr lvl="0"/>
            <a:r>
              <a:rPr lang="zh-CN" altLang="en-US" dirty="0"/>
              <a:t>（</a:t>
            </a:r>
            <a:r>
              <a:rPr lang="en-US" altLang="zh-CN" dirty="0"/>
              <a:t>1</a:t>
            </a:r>
            <a:r>
              <a:rPr lang="zh-CN" altLang="en-US" dirty="0"/>
              <a:t>）中的代数系统都是半群，而且除了</a:t>
            </a:r>
            <a:r>
              <a:rPr lang="en-US" altLang="zh-CN" dirty="0"/>
              <a:t>&lt;Z</a:t>
            </a:r>
            <a:r>
              <a:rPr lang="en-US" altLang="zh-CN" baseline="30000" dirty="0"/>
              <a:t>+</a:t>
            </a:r>
            <a:r>
              <a:rPr lang="en-US" altLang="zh-CN" dirty="0"/>
              <a:t>,+&gt;</a:t>
            </a:r>
            <a:r>
              <a:rPr lang="zh-CN" altLang="en-US" dirty="0"/>
              <a:t>外都是独异点。</a:t>
            </a:r>
            <a:r>
              <a:rPr lang="en-US" altLang="zh-CN" dirty="0"/>
              <a:t> Z</a:t>
            </a:r>
            <a:r>
              <a:rPr lang="en-US" altLang="zh-CN" baseline="30000" dirty="0"/>
              <a:t>+</a:t>
            </a:r>
            <a:r>
              <a:rPr lang="zh-CN" altLang="en-US" dirty="0"/>
              <a:t>为正整数集合，</a:t>
            </a:r>
            <a:r>
              <a:rPr lang="en-US" altLang="zh-CN" dirty="0"/>
              <a:t>Z</a:t>
            </a:r>
            <a:r>
              <a:rPr lang="zh-CN" altLang="en-US" dirty="0"/>
              <a:t>为非负整数集合（包含</a:t>
            </a:r>
            <a:r>
              <a:rPr lang="en-US" altLang="zh-CN" dirty="0"/>
              <a:t>0</a:t>
            </a:r>
            <a:r>
              <a:rPr lang="zh-CN" altLang="en-US" dirty="0"/>
              <a:t>），由于</a:t>
            </a:r>
            <a:r>
              <a:rPr lang="en-US" altLang="zh-CN" dirty="0"/>
              <a:t>Z</a:t>
            </a:r>
            <a:r>
              <a:rPr lang="en-US" altLang="zh-CN" baseline="30000" dirty="0"/>
              <a:t>+</a:t>
            </a:r>
            <a:r>
              <a:rPr lang="zh-CN" altLang="en-US" dirty="0"/>
              <a:t>中不包含</a:t>
            </a:r>
            <a:r>
              <a:rPr lang="en-US" altLang="zh-CN" dirty="0"/>
              <a:t>0</a:t>
            </a:r>
            <a:r>
              <a:rPr lang="zh-CN" altLang="en-US" dirty="0"/>
              <a:t>，所以没有幺元，所以</a:t>
            </a:r>
            <a:r>
              <a:rPr lang="en-US" altLang="zh-CN" dirty="0"/>
              <a:t>&lt;Z</a:t>
            </a:r>
            <a:r>
              <a:rPr lang="en-US" altLang="zh-CN" baseline="30000" dirty="0"/>
              <a:t>+</a:t>
            </a:r>
            <a:r>
              <a:rPr lang="en-US" altLang="zh-CN" dirty="0"/>
              <a:t>,+&gt;</a:t>
            </a:r>
            <a:r>
              <a:rPr lang="zh-CN" altLang="en-US" dirty="0"/>
              <a:t>只是半群（运算封闭且满足结合律），却不是独异点。</a:t>
            </a:r>
            <a:endParaRPr lang="zh-CN" altLang="en-US" dirty="0"/>
          </a:p>
          <a:p>
            <a:pPr lvl="0"/>
            <a:r>
              <a:rPr lang="zh-CN" altLang="en-US" dirty="0"/>
              <a:t>（</a:t>
            </a:r>
            <a:r>
              <a:rPr lang="en-US" altLang="zh-CN" dirty="0"/>
              <a:t>2</a:t>
            </a:r>
            <a:r>
              <a:rPr lang="zh-CN" altLang="en-US" dirty="0"/>
              <a:t>）</a:t>
            </a:r>
            <a:r>
              <a:rPr lang="en-US" altLang="zh-CN" dirty="0"/>
              <a:t>&lt;M</a:t>
            </a:r>
            <a:r>
              <a:rPr lang="en-US" altLang="zh-CN" baseline="-25000" dirty="0"/>
              <a:t>n</a:t>
            </a:r>
            <a:r>
              <a:rPr lang="en-US" altLang="zh-CN" dirty="0"/>
              <a:t>(R),+&gt;</a:t>
            </a:r>
            <a:r>
              <a:rPr lang="zh-CN" altLang="en-US" dirty="0"/>
              <a:t>和</a:t>
            </a:r>
            <a:r>
              <a:rPr lang="en-US" altLang="zh-CN" dirty="0"/>
              <a:t>&lt;M</a:t>
            </a:r>
            <a:r>
              <a:rPr lang="en-US" altLang="zh-CN" baseline="-25000" dirty="0"/>
              <a:t>n</a:t>
            </a:r>
            <a:r>
              <a:rPr lang="en-US" altLang="zh-CN" dirty="0"/>
              <a:t>(R),·&gt;</a:t>
            </a:r>
            <a:r>
              <a:rPr lang="zh-CN" altLang="en-US" dirty="0"/>
              <a:t>，都是半群，且都是独异点，对于＋运算，幺元是全</a:t>
            </a:r>
            <a:r>
              <a:rPr lang="en-US" altLang="zh-CN" dirty="0"/>
              <a:t>0</a:t>
            </a:r>
            <a:r>
              <a:rPr lang="zh-CN" altLang="en-US" dirty="0"/>
              <a:t>矩阵；对于</a:t>
            </a:r>
            <a:r>
              <a:rPr lang="en-US" altLang="zh-CN" dirty="0"/>
              <a:t>·</a:t>
            </a:r>
            <a:r>
              <a:rPr lang="zh-CN" altLang="en-US" dirty="0"/>
              <a:t>运算，幺元是单位矩阵（对角线为</a:t>
            </a:r>
            <a:r>
              <a:rPr lang="en-US" altLang="zh-CN" dirty="0"/>
              <a:t>1</a:t>
            </a:r>
            <a:r>
              <a:rPr lang="zh-CN" altLang="en-US" dirty="0"/>
              <a:t>，其余元素为</a:t>
            </a:r>
            <a:r>
              <a:rPr lang="en-US" altLang="zh-CN" dirty="0"/>
              <a:t>0</a:t>
            </a:r>
            <a:r>
              <a:rPr lang="zh-CN" altLang="en-US" dirty="0"/>
              <a:t>）。</a:t>
            </a:r>
            <a:endParaRPr lang="zh-CN" altLang="en-US" dirty="0"/>
          </a:p>
          <a:p>
            <a:pPr lvl="0"/>
            <a:r>
              <a:rPr lang="zh-CN" altLang="en-US" dirty="0"/>
              <a:t>（</a:t>
            </a:r>
            <a:r>
              <a:rPr lang="en-US" altLang="zh-CN" dirty="0"/>
              <a:t>3</a:t>
            </a:r>
            <a:r>
              <a:rPr lang="zh-CN" altLang="en-US" dirty="0"/>
              <a:t>） </a:t>
            </a:r>
            <a:r>
              <a:rPr lang="en-US" altLang="zh-CN" dirty="0"/>
              <a:t>&lt;ρ(B),</a:t>
            </a:r>
            <a:r>
              <a:rPr lang="en-US" altLang="zh-CN" dirty="0">
                <a:sym typeface="Symbol" panose="05050102010706020507" pitchFamily="18" charset="2"/>
              </a:rPr>
              <a:t></a:t>
            </a:r>
            <a:r>
              <a:rPr lang="en-US" altLang="zh-CN" dirty="0"/>
              <a:t>&gt;</a:t>
            </a:r>
            <a:r>
              <a:rPr lang="zh-CN" altLang="en-US" dirty="0"/>
              <a:t>为半群</a:t>
            </a:r>
            <a:r>
              <a:rPr lang="en-US" altLang="zh-CN" dirty="0"/>
              <a:t>,</a:t>
            </a:r>
            <a:r>
              <a:rPr lang="zh-CN" altLang="en-US" dirty="0"/>
              <a:t>也是独异点</a:t>
            </a:r>
            <a:r>
              <a:rPr lang="en-US" altLang="zh-CN" dirty="0"/>
              <a:t>,</a:t>
            </a:r>
            <a:r>
              <a:rPr lang="zh-CN" altLang="en-US" dirty="0"/>
              <a:t>其中</a:t>
            </a:r>
            <a:r>
              <a:rPr lang="zh-CN" altLang="en-US" dirty="0">
                <a:sym typeface="Symbol" panose="05050102010706020507" pitchFamily="18" charset="2"/>
              </a:rPr>
              <a:t></a:t>
            </a:r>
            <a:r>
              <a:rPr lang="zh-CN" altLang="en-US" dirty="0"/>
              <a:t>为集合的对称差运算，运算满足结合律</a:t>
            </a:r>
            <a:r>
              <a:rPr lang="en-US" altLang="zh-CN" dirty="0"/>
              <a:t>(A</a:t>
            </a:r>
            <a:r>
              <a:rPr lang="en-US" altLang="zh-CN" dirty="0">
                <a:sym typeface="Symbol" panose="05050102010706020507" pitchFamily="18" charset="2"/>
              </a:rPr>
              <a:t></a:t>
            </a:r>
            <a:r>
              <a:rPr lang="en-US" altLang="zh-CN" dirty="0"/>
              <a:t>B)</a:t>
            </a:r>
            <a:r>
              <a:rPr lang="en-US" altLang="zh-CN" dirty="0">
                <a:sym typeface="Symbol" panose="05050102010706020507" pitchFamily="18" charset="2"/>
              </a:rPr>
              <a:t></a:t>
            </a:r>
            <a:r>
              <a:rPr lang="en-US" altLang="zh-CN" dirty="0"/>
              <a:t>C=A</a:t>
            </a:r>
            <a:r>
              <a:rPr lang="en-US" altLang="zh-CN" dirty="0">
                <a:sym typeface="Symbol" panose="05050102010706020507" pitchFamily="18" charset="2"/>
              </a:rPr>
              <a:t>(</a:t>
            </a:r>
            <a:r>
              <a:rPr lang="en-US" altLang="zh-CN" dirty="0"/>
              <a:t>B</a:t>
            </a:r>
            <a:r>
              <a:rPr lang="en-US" altLang="zh-CN" dirty="0">
                <a:sym typeface="Symbol" panose="05050102010706020507" pitchFamily="18" charset="2"/>
              </a:rPr>
              <a:t></a:t>
            </a:r>
            <a:r>
              <a:rPr lang="en-US" altLang="zh-CN" dirty="0"/>
              <a:t>C)</a:t>
            </a:r>
            <a:r>
              <a:rPr lang="zh-CN" altLang="en-US" dirty="0"/>
              <a:t>且幺元是</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dirty="0"/>
              <a:t>A</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dirty="0"/>
              <a:t>A</a:t>
            </a:r>
            <a:r>
              <a:rPr lang="zh-CN" altLang="en-US" dirty="0"/>
              <a:t>＝</a:t>
            </a:r>
            <a:r>
              <a:rPr lang="en-US" altLang="zh-CN" dirty="0"/>
              <a:t>A</a:t>
            </a:r>
            <a:r>
              <a:rPr lang="zh-CN" altLang="en-US" dirty="0"/>
              <a:t>）</a:t>
            </a:r>
            <a:r>
              <a:rPr lang="zh-CN" altLang="en-US" dirty="0">
                <a:latin typeface="Times New Roman" panose="02020603050405020304" pitchFamily="18" charset="0"/>
                <a:sym typeface="Symbol" panose="05050102010706020507" pitchFamily="18" charset="2"/>
              </a:rPr>
              <a:t>，且每个元素</a:t>
            </a:r>
            <a:r>
              <a:rPr lang="en-US" altLang="zh-CN" dirty="0">
                <a:latin typeface="Times New Roman" panose="02020603050405020304" pitchFamily="18" charset="0"/>
                <a:sym typeface="Symbol" panose="05050102010706020507" pitchFamily="18" charset="2"/>
              </a:rPr>
              <a:t>A</a:t>
            </a:r>
            <a:r>
              <a:rPr lang="zh-CN" altLang="en-US" dirty="0">
                <a:latin typeface="Times New Roman" panose="02020603050405020304" pitchFamily="18" charset="0"/>
                <a:sym typeface="Symbol" panose="05050102010706020507" pitchFamily="18" charset="2"/>
              </a:rPr>
              <a:t>都有逆元</a:t>
            </a:r>
            <a:r>
              <a:rPr lang="en-US" altLang="zh-CN" dirty="0">
                <a:latin typeface="Times New Roman" panose="02020603050405020304" pitchFamily="18" charset="0"/>
                <a:sym typeface="Symbol" panose="05050102010706020507" pitchFamily="18" charset="2"/>
              </a:rPr>
              <a:t>A</a:t>
            </a:r>
            <a:r>
              <a:rPr lang="zh-CN" altLang="en-US" dirty="0">
                <a:latin typeface="Times New Roman" panose="02020603050405020304" pitchFamily="18" charset="0"/>
                <a:sym typeface="Symbol" panose="05050102010706020507" pitchFamily="18" charset="2"/>
              </a:rPr>
              <a:t>（</a:t>
            </a:r>
            <a:r>
              <a:rPr lang="en-US" altLang="zh-CN" dirty="0"/>
              <a:t>A</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 所以</a:t>
            </a:r>
            <a:r>
              <a:rPr lang="en-US" altLang="zh-CN" dirty="0"/>
              <a:t>&lt;ρ(B),</a:t>
            </a:r>
            <a:r>
              <a:rPr lang="en-US" altLang="zh-CN" dirty="0">
                <a:sym typeface="Symbol" panose="05050102010706020507" pitchFamily="18" charset="2"/>
              </a:rPr>
              <a:t></a:t>
            </a:r>
            <a:r>
              <a:rPr lang="en-US" altLang="zh-CN" dirty="0"/>
              <a:t>&gt;</a:t>
            </a:r>
            <a:r>
              <a:rPr lang="zh-CN" altLang="en-US" dirty="0">
                <a:latin typeface="Times New Roman" panose="02020603050405020304" pitchFamily="18" charset="0"/>
                <a:sym typeface="Symbol" panose="05050102010706020507" pitchFamily="18" charset="2"/>
              </a:rPr>
              <a:t>也是群。</a:t>
            </a:r>
            <a:endParaRPr lang="zh-CN" altLang="en-US" dirty="0">
              <a:latin typeface="Times New Roman" panose="02020603050405020304" pitchFamily="18" charset="0"/>
              <a:sym typeface="Symbol" panose="05050102010706020507" pitchFamily="18" charset="2"/>
            </a:endParaRPr>
          </a:p>
          <a:p>
            <a:pPr lvl="0"/>
            <a:r>
              <a:rPr lang="zh-CN" altLang="en-US" dirty="0"/>
              <a:t>（</a:t>
            </a:r>
            <a:r>
              <a:rPr lang="en-US" altLang="zh-CN" dirty="0"/>
              <a:t>4</a:t>
            </a:r>
            <a:r>
              <a:rPr lang="zh-CN" altLang="en-US" dirty="0"/>
              <a:t>）</a:t>
            </a:r>
            <a:r>
              <a:rPr lang="en-US" altLang="zh-CN" dirty="0"/>
              <a:t>&lt;N</a:t>
            </a:r>
            <a:r>
              <a:rPr lang="en-US" altLang="zh-CN" baseline="-25000" dirty="0"/>
              <a:t>n</a:t>
            </a:r>
            <a:r>
              <a:rPr lang="en-US" altLang="zh-CN" dirty="0"/>
              <a:t>,</a:t>
            </a:r>
            <a:r>
              <a:rPr lang="en-US" altLang="zh-CN" dirty="0">
                <a:sym typeface="Symbol" panose="05050102010706020507" pitchFamily="18" charset="2"/>
              </a:rPr>
              <a:t></a:t>
            </a:r>
            <a:r>
              <a:rPr lang="en-US" altLang="zh-CN" dirty="0"/>
              <a:t>&gt;</a:t>
            </a:r>
            <a:r>
              <a:rPr lang="zh-CN" altLang="en-US" dirty="0"/>
              <a:t>为半群</a:t>
            </a:r>
            <a:r>
              <a:rPr lang="en-US" altLang="zh-CN" dirty="0"/>
              <a:t>,</a:t>
            </a:r>
            <a:r>
              <a:rPr lang="zh-CN" altLang="en-US" dirty="0"/>
              <a:t>也是独异点</a:t>
            </a:r>
            <a:r>
              <a:rPr lang="en-US" altLang="zh-CN" dirty="0"/>
              <a:t>,</a:t>
            </a:r>
            <a:r>
              <a:rPr lang="zh-CN" altLang="en-US" dirty="0"/>
              <a:t>其中</a:t>
            </a:r>
            <a:r>
              <a:rPr lang="en-US" altLang="zh-CN" dirty="0"/>
              <a:t>N</a:t>
            </a:r>
            <a:r>
              <a:rPr lang="en-US" altLang="zh-CN" baseline="-25000" dirty="0"/>
              <a:t>n</a:t>
            </a:r>
            <a:r>
              <a:rPr lang="zh-CN" altLang="en-US" dirty="0"/>
              <a:t>＝</a:t>
            </a:r>
            <a:r>
              <a:rPr lang="en-US" altLang="zh-CN" dirty="0"/>
              <a:t>{0,1,…,n-1},</a:t>
            </a:r>
            <a:r>
              <a:rPr lang="en-US" altLang="zh-CN" dirty="0">
                <a:sym typeface="Symbol" panose="05050102010706020507" pitchFamily="18" charset="2"/>
              </a:rPr>
              <a:t></a:t>
            </a:r>
            <a:r>
              <a:rPr lang="zh-CN" altLang="en-US" dirty="0"/>
              <a:t>为模</a:t>
            </a:r>
            <a:r>
              <a:rPr lang="en-US" altLang="zh-CN" dirty="0"/>
              <a:t>n</a:t>
            </a:r>
            <a:r>
              <a:rPr lang="zh-CN" altLang="en-US" dirty="0"/>
              <a:t>加法。幺元为</a:t>
            </a:r>
            <a:r>
              <a:rPr lang="en-US" altLang="zh-CN" dirty="0"/>
              <a:t>0</a:t>
            </a:r>
            <a:r>
              <a:rPr lang="zh-CN" altLang="en-US" dirty="0"/>
              <a:t>，且每个元素</a:t>
            </a:r>
            <a:r>
              <a:rPr lang="en-US" altLang="zh-CN" dirty="0"/>
              <a:t>i</a:t>
            </a:r>
            <a:r>
              <a:rPr lang="zh-CN" altLang="en-US" dirty="0"/>
              <a:t>都有其逆元</a:t>
            </a:r>
            <a:r>
              <a:rPr lang="en-US" altLang="zh-CN" dirty="0"/>
              <a:t>n-i</a:t>
            </a:r>
            <a:r>
              <a:rPr lang="zh-CN" altLang="en-US" dirty="0"/>
              <a:t>，所以</a:t>
            </a:r>
            <a:r>
              <a:rPr lang="en-US" altLang="zh-CN" dirty="0"/>
              <a:t>&lt;N</a:t>
            </a:r>
            <a:r>
              <a:rPr lang="en-US" altLang="zh-CN" baseline="-25000" dirty="0"/>
              <a:t>n</a:t>
            </a:r>
            <a:r>
              <a:rPr lang="en-US" altLang="zh-CN" dirty="0"/>
              <a:t>,</a:t>
            </a:r>
            <a:r>
              <a:rPr lang="en-US" altLang="zh-CN" dirty="0">
                <a:sym typeface="Symbol" panose="05050102010706020507" pitchFamily="18" charset="2"/>
              </a:rPr>
              <a:t></a:t>
            </a:r>
            <a:r>
              <a:rPr lang="en-US" altLang="zh-CN" dirty="0"/>
              <a:t>&gt;</a:t>
            </a:r>
            <a:r>
              <a:rPr lang="zh-CN" altLang="en-US" dirty="0"/>
              <a:t>也是群。</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ln/>
        </p:spPr>
        <p:txBody>
          <a:bodyPr wrap="square" lIns="91440" tIns="45720" rIns="91440" bIns="45720" anchor="t"/>
          <a:p>
            <a:pPr lvl="0"/>
            <a:endParaRPr lang="zh-CN" altLang="en-US" dirty="0"/>
          </a:p>
        </p:txBody>
      </p:sp>
      <p:sp>
        <p:nvSpPr>
          <p:cNvPr id="1126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ln/>
        </p:spPr>
        <p:txBody>
          <a:bodyPr wrap="square" lIns="91440" tIns="45720" rIns="91440" bIns="45720" anchor="t"/>
          <a:p>
            <a:pPr lvl="0" algn="just">
              <a:lnSpc>
                <a:spcPct val="125000"/>
              </a:lnSpc>
            </a:pPr>
            <a:r>
              <a:rPr lang="en-US" altLang="zh-CN" dirty="0"/>
              <a:t> </a:t>
            </a:r>
            <a:r>
              <a:rPr lang="zh-CN" altLang="en-US" dirty="0"/>
              <a:t>解：（</a:t>
            </a:r>
            <a:r>
              <a:rPr lang="en-US" altLang="zh-CN" dirty="0"/>
              <a:t>1</a:t>
            </a:r>
            <a:r>
              <a:rPr lang="zh-CN" altLang="en-US" dirty="0"/>
              <a:t>）由运算表可知</a:t>
            </a:r>
            <a:r>
              <a:rPr lang="en-US" altLang="zh-CN" dirty="0"/>
              <a:t>+</a:t>
            </a:r>
            <a:r>
              <a:rPr lang="en-US" altLang="zh-CN" baseline="-25000" dirty="0"/>
              <a:t>4</a:t>
            </a:r>
            <a:r>
              <a:rPr lang="zh-CN" altLang="en-US" dirty="0"/>
              <a:t>运算封闭；（</a:t>
            </a:r>
            <a:r>
              <a:rPr lang="en-US" altLang="zh-CN" dirty="0"/>
              <a:t>2</a:t>
            </a:r>
            <a:r>
              <a:rPr lang="zh-CN" altLang="en-US" dirty="0"/>
              <a:t>）由</a:t>
            </a:r>
            <a:r>
              <a:rPr lang="en-US" altLang="zh-CN" dirty="0"/>
              <a:t>+</a:t>
            </a:r>
            <a:r>
              <a:rPr lang="en-US" altLang="zh-CN" baseline="-25000" dirty="0"/>
              <a:t>4</a:t>
            </a:r>
            <a:r>
              <a:rPr lang="zh-CN" altLang="en-US" dirty="0"/>
              <a:t>的定义易知</a:t>
            </a:r>
            <a:r>
              <a:rPr lang="en-US" altLang="zh-CN" dirty="0"/>
              <a:t>+</a:t>
            </a:r>
            <a:r>
              <a:rPr lang="en-US" altLang="zh-CN" baseline="-25000" dirty="0"/>
              <a:t>4</a:t>
            </a:r>
            <a:r>
              <a:rPr lang="zh-CN" altLang="en-US" dirty="0"/>
              <a:t>可结合；（</a:t>
            </a:r>
            <a:r>
              <a:rPr lang="en-US" altLang="zh-CN" dirty="0"/>
              <a:t>3</a:t>
            </a:r>
            <a:r>
              <a:rPr lang="zh-CN" altLang="en-US" dirty="0"/>
              <a:t>）从运算表中可知［</a:t>
            </a:r>
            <a:r>
              <a:rPr lang="en-US" altLang="zh-CN" dirty="0"/>
              <a:t>0</a:t>
            </a:r>
            <a:r>
              <a:rPr lang="zh-CN" altLang="en-US" dirty="0"/>
              <a:t>］是幺元；（</a:t>
            </a:r>
            <a:r>
              <a:rPr lang="en-US" altLang="zh-CN" dirty="0"/>
              <a:t>4</a:t>
            </a:r>
            <a:r>
              <a:rPr lang="zh-CN" altLang="en-US" dirty="0"/>
              <a:t>）每个元素［</a:t>
            </a:r>
            <a:r>
              <a:rPr lang="en-US" altLang="zh-CN" dirty="0"/>
              <a:t>i</a:t>
            </a:r>
            <a:r>
              <a:rPr lang="zh-CN" altLang="en-US" dirty="0"/>
              <a:t>］都存在逆元［</a:t>
            </a:r>
            <a:r>
              <a:rPr lang="en-US" altLang="zh-CN" dirty="0"/>
              <a:t>4-i</a:t>
            </a:r>
            <a:r>
              <a:rPr lang="zh-CN" altLang="en-US" dirty="0"/>
              <a:t>］。所以</a:t>
            </a:r>
            <a:r>
              <a:rPr lang="en-US" altLang="zh-CN" dirty="0"/>
              <a:t>&lt;</a:t>
            </a:r>
            <a:r>
              <a:rPr lang="en-US" altLang="zh-CN" i="1" dirty="0"/>
              <a:t>N</a:t>
            </a:r>
            <a:r>
              <a:rPr lang="en-US" altLang="zh-CN" baseline="-25000" dirty="0"/>
              <a:t>4</a:t>
            </a:r>
            <a:r>
              <a:rPr lang="zh-CN" altLang="en-US" dirty="0"/>
              <a:t>，</a:t>
            </a:r>
            <a:r>
              <a:rPr lang="en-US" altLang="zh-CN" dirty="0"/>
              <a:t>+</a:t>
            </a:r>
            <a:r>
              <a:rPr lang="en-US" altLang="zh-CN" baseline="-25000" dirty="0"/>
              <a:t>4</a:t>
            </a:r>
            <a:r>
              <a:rPr lang="en-US" altLang="zh-CN" dirty="0"/>
              <a:t>&gt;</a:t>
            </a:r>
            <a:r>
              <a:rPr lang="zh-CN" altLang="en-US" dirty="0"/>
              <a:t>是一个群。</a:t>
            </a:r>
            <a:endParaRPr lang="zh-CN" altLang="en-US" dirty="0"/>
          </a:p>
          <a:p>
            <a:pPr lvl="0" algn="just" eaLnBrk="1" hangingPunct="1"/>
            <a:r>
              <a:rPr lang="zh-CN" altLang="en-US" dirty="0"/>
              <a:t>容易推广到</a:t>
            </a:r>
            <a:r>
              <a:rPr lang="en-US" altLang="zh-CN" dirty="0"/>
              <a:t>&lt;N</a:t>
            </a:r>
            <a:r>
              <a:rPr lang="en-US" altLang="zh-CN" baseline="-25000" dirty="0"/>
              <a:t>m</a:t>
            </a:r>
            <a:r>
              <a:rPr lang="zh-CN" altLang="en-US" dirty="0"/>
              <a:t>， </a:t>
            </a:r>
            <a:r>
              <a:rPr lang="en-US" altLang="zh-CN" dirty="0"/>
              <a:t>+</a:t>
            </a:r>
            <a:r>
              <a:rPr lang="en-US" altLang="zh-CN" baseline="-25000" dirty="0"/>
              <a:t>m</a:t>
            </a:r>
            <a:r>
              <a:rPr lang="en-US" altLang="zh-CN" dirty="0"/>
              <a:t>&gt;</a:t>
            </a:r>
            <a:r>
              <a:rPr lang="zh-CN" altLang="en-US" dirty="0"/>
              <a:t>的情况： </a:t>
            </a:r>
            <a:r>
              <a:rPr lang="en-US" altLang="zh-CN" sz="1100" dirty="0">
                <a:solidFill>
                  <a:srgbClr val="000000"/>
                </a:solidFill>
              </a:rPr>
              <a:t>∀</a:t>
            </a:r>
            <a:r>
              <a:rPr lang="zh-CN" altLang="en-US" dirty="0"/>
              <a:t>［</a:t>
            </a:r>
            <a:r>
              <a:rPr lang="en-US" altLang="zh-CN" dirty="0"/>
              <a:t>i</a:t>
            </a:r>
            <a:r>
              <a:rPr lang="zh-CN" altLang="en-US" dirty="0"/>
              <a:t>］∈</a:t>
            </a:r>
            <a:r>
              <a:rPr lang="en-US" altLang="zh-CN" dirty="0"/>
              <a:t>N</a:t>
            </a:r>
            <a:r>
              <a:rPr lang="en-US" altLang="zh-CN" baseline="-25000" dirty="0"/>
              <a:t>m</a:t>
            </a:r>
            <a:r>
              <a:rPr lang="en-US" altLang="zh-CN" dirty="0"/>
              <a:t>(i∈Zm)</a:t>
            </a:r>
            <a:r>
              <a:rPr lang="zh-CN" altLang="en-US" dirty="0"/>
              <a:t>， 都有逆元［</a:t>
            </a:r>
            <a:r>
              <a:rPr lang="en-US" altLang="zh-CN" dirty="0"/>
              <a:t>i</a:t>
            </a:r>
            <a:r>
              <a:rPr lang="zh-CN" altLang="en-US" dirty="0"/>
              <a:t>］</a:t>
            </a:r>
            <a:r>
              <a:rPr lang="en-US" altLang="zh-CN" baseline="30000" dirty="0"/>
              <a:t>-1</a:t>
            </a:r>
            <a:r>
              <a:rPr lang="zh-CN" altLang="en-US" dirty="0"/>
              <a:t>＝［</a:t>
            </a:r>
            <a:r>
              <a:rPr lang="en-US" altLang="zh-CN" dirty="0"/>
              <a:t>m-i</a:t>
            </a:r>
            <a:r>
              <a:rPr lang="zh-CN" altLang="en-US" dirty="0"/>
              <a:t>］∈</a:t>
            </a:r>
            <a:r>
              <a:rPr lang="en-US" altLang="zh-CN" dirty="0"/>
              <a:t>N</a:t>
            </a:r>
            <a:r>
              <a:rPr lang="en-US" altLang="zh-CN" baseline="-25000" dirty="0"/>
              <a:t>m</a:t>
            </a:r>
            <a:r>
              <a:rPr lang="zh-CN" altLang="en-US" dirty="0"/>
              <a:t>。 </a:t>
            </a:r>
            <a:endParaRPr lang="zh-CN" altLang="en-US" dirty="0"/>
          </a:p>
          <a:p>
            <a:pPr lvl="0" algn="just" eaLnBrk="1" hangingPunct="1"/>
            <a:r>
              <a:rPr lang="zh-CN" altLang="en-US" dirty="0"/>
              <a:t>因此</a:t>
            </a:r>
            <a:r>
              <a:rPr lang="en-US" altLang="zh-CN" dirty="0"/>
              <a:t>&lt;N</a:t>
            </a:r>
            <a:r>
              <a:rPr lang="en-US" altLang="zh-CN" baseline="-25000" dirty="0"/>
              <a:t>m</a:t>
            </a:r>
            <a:r>
              <a:rPr lang="zh-CN" altLang="en-US" dirty="0"/>
              <a:t>， </a:t>
            </a:r>
            <a:r>
              <a:rPr lang="en-US" altLang="zh-CN" dirty="0"/>
              <a:t>+</a:t>
            </a:r>
            <a:r>
              <a:rPr lang="en-US" altLang="zh-CN" baseline="-25000" dirty="0"/>
              <a:t>m</a:t>
            </a:r>
            <a:r>
              <a:rPr lang="en-US" altLang="zh-CN" dirty="0"/>
              <a:t>&gt;</a:t>
            </a:r>
            <a:r>
              <a:rPr lang="zh-CN" altLang="en-US" dirty="0"/>
              <a:t>是一个群， 它也是阿贝尔群。 </a:t>
            </a:r>
            <a:endParaRPr lang="zh-CN" altLang="en-US" dirty="0"/>
          </a:p>
          <a:p>
            <a:pPr lvl="0"/>
            <a:endParaRPr lang="zh-CN" altLang="en-US" dirty="0"/>
          </a:p>
        </p:txBody>
      </p:sp>
      <p:sp>
        <p:nvSpPr>
          <p:cNvPr id="84996" name="灯片编号占位符 3"/>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TextEdit="1"/>
          </p:cNvSpPr>
          <p:nvPr>
            <p:ph type="sldImg"/>
          </p:nvPr>
        </p:nvSpPr>
        <p:spPr>
          <a:ln/>
        </p:spPr>
      </p:sp>
      <p:sp>
        <p:nvSpPr>
          <p:cNvPr id="89091" name="Rectangle 3"/>
          <p:cNvSpPr>
            <a:spLocks noGrp="1"/>
          </p:cNvSpPr>
          <p:nvPr>
            <p:ph type="body" idx="1"/>
          </p:nvPr>
        </p:nvSpPr>
        <p:spPr>
          <a:ln/>
        </p:spPr>
        <p:txBody>
          <a:bodyPr wrap="square" lIns="91440" tIns="45720" rIns="91440" bIns="45720" anchor="t"/>
          <a:p>
            <a:pPr lvl="0"/>
            <a:endParaRPr lang="zh-CN" altLang="en-US" sz="1100" b="1" dirty="0">
              <a:latin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TextEdit="1"/>
          </p:cNvSpPr>
          <p:nvPr>
            <p:ph type="sldImg"/>
          </p:nvPr>
        </p:nvSpPr>
        <p:spPr>
          <a:ln/>
        </p:spPr>
      </p:sp>
      <p:sp>
        <p:nvSpPr>
          <p:cNvPr id="91139" name="Rectangle 3"/>
          <p:cNvSpPr>
            <a:spLocks noGrp="1"/>
          </p:cNvSpPr>
          <p:nvPr>
            <p:ph type="body" idx="1"/>
          </p:nvPr>
        </p:nvSpPr>
        <p:spPr>
          <a:ln/>
        </p:spPr>
        <p:txBody>
          <a:bodyPr wrap="square" lIns="91440" tIns="45720" rIns="91440" bIns="45720" anchor="t"/>
          <a:p>
            <a:pPr lvl="0"/>
            <a:endParaRPr lang="zh-CN" altLang="en-US" sz="1100" b="1" dirty="0">
              <a:latin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ln/>
        </p:spPr>
        <p:txBody>
          <a:bodyPr wrap="square" lIns="91440" tIns="45720" rIns="91440" bIns="45720" anchor="t"/>
          <a:p>
            <a:pPr lvl="0"/>
            <a:endParaRPr lang="en-US" altLang="zh-CN" dirty="0"/>
          </a:p>
          <a:p>
            <a:pPr lvl="0"/>
            <a:endParaRPr lang="zh-CN" altLang="en-US" dirty="0"/>
          </a:p>
        </p:txBody>
      </p:sp>
      <p:sp>
        <p:nvSpPr>
          <p:cNvPr id="95236"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ln/>
        </p:spPr>
        <p:txBody>
          <a:bodyPr wrap="square" lIns="91440" tIns="45720" rIns="91440" bIns="45720" anchor="t"/>
          <a:p>
            <a:pPr lvl="0" algn="just" eaLnBrk="1" hangingPunct="1"/>
            <a:endParaRPr lang="zh-CN" altLang="en-US" dirty="0"/>
          </a:p>
        </p:txBody>
      </p:sp>
      <p:sp>
        <p:nvSpPr>
          <p:cNvPr id="9830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ln/>
        </p:spPr>
        <p:txBody>
          <a:bodyPr wrap="square" lIns="91440" tIns="45720" rIns="91440" bIns="45720" anchor="t"/>
          <a:p>
            <a:pPr lvl="0"/>
            <a:endParaRPr lang="en-US" altLang="zh-CN" dirty="0"/>
          </a:p>
        </p:txBody>
      </p:sp>
      <p:sp>
        <p:nvSpPr>
          <p:cNvPr id="100356"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ln/>
        </p:spPr>
        <p:txBody>
          <a:bodyPr wrap="square" lIns="91440" tIns="45720" rIns="91440" bIns="45720" anchor="t"/>
          <a:p>
            <a:pPr lvl="0"/>
            <a:endParaRPr lang="zh-CN" altLang="en-US" dirty="0"/>
          </a:p>
        </p:txBody>
      </p:sp>
      <p:sp>
        <p:nvSpPr>
          <p:cNvPr id="10240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ln/>
        </p:spPr>
        <p:txBody>
          <a:bodyPr wrap="square" lIns="91440" tIns="45720" rIns="91440" bIns="45720" anchor="t"/>
          <a:p>
            <a:pPr lvl="0"/>
            <a:r>
              <a:rPr lang="en-US" altLang="zh-CN" dirty="0"/>
              <a:t>&lt;Z,+&gt;,&lt;R,+&gt;</a:t>
            </a:r>
            <a:r>
              <a:rPr lang="zh-CN" altLang="en-US" dirty="0"/>
              <a:t>，</a:t>
            </a:r>
            <a:r>
              <a:rPr lang="en-US" altLang="zh-CN" dirty="0"/>
              <a:t>&lt;N</a:t>
            </a:r>
            <a:r>
              <a:rPr lang="en-US" altLang="zh-CN" baseline="-30000" dirty="0"/>
              <a:t>n</a:t>
            </a:r>
            <a:r>
              <a:rPr lang="en-US" altLang="zh-CN" dirty="0"/>
              <a:t>, +</a:t>
            </a:r>
            <a:r>
              <a:rPr lang="en-US" altLang="zh-CN" baseline="-25000" dirty="0"/>
              <a:t>n</a:t>
            </a:r>
            <a:r>
              <a:rPr lang="en-US" altLang="zh-CN" dirty="0"/>
              <a:t>&gt;</a:t>
            </a:r>
            <a:r>
              <a:rPr lang="zh-CN" altLang="en-US" dirty="0"/>
              <a:t>都是交换群。</a:t>
            </a:r>
            <a:endParaRPr lang="zh-CN" altLang="en-US" dirty="0"/>
          </a:p>
          <a:p>
            <a:pPr lvl="0"/>
            <a:r>
              <a:rPr lang="zh-CN" altLang="en-US" dirty="0"/>
              <a:t>但</a:t>
            </a:r>
            <a:r>
              <a:rPr lang="en-US" altLang="zh-CN" dirty="0"/>
              <a:t>n</a:t>
            </a:r>
            <a:r>
              <a:rPr lang="zh-CN" altLang="en-US" dirty="0"/>
              <a:t>阶</a:t>
            </a:r>
            <a:r>
              <a:rPr lang="en-US" altLang="zh-CN" dirty="0"/>
              <a:t>(n≥2)</a:t>
            </a:r>
            <a:r>
              <a:rPr lang="zh-CN" altLang="en-US" dirty="0"/>
              <a:t>实可逆矩阵的集合关于矩阵乘法构成的群是非交换群，因为矩阵乘法不满足交换律。</a:t>
            </a:r>
            <a:endParaRPr lang="zh-CN" altLang="en-US" dirty="0"/>
          </a:p>
        </p:txBody>
      </p:sp>
      <p:sp>
        <p:nvSpPr>
          <p:cNvPr id="10445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ln/>
        </p:spPr>
        <p:txBody>
          <a:bodyPr wrap="square" lIns="91440" tIns="45720" rIns="91440" bIns="45720" anchor="t"/>
          <a:p>
            <a:pPr lvl="0"/>
            <a:endParaRPr lang="zh-CN" altLang="en-US" dirty="0"/>
          </a:p>
        </p:txBody>
      </p:sp>
      <p:sp>
        <p:nvSpPr>
          <p:cNvPr id="10650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buNone/>
            </a:pPr>
            <a:fld id="{9A0DB2DC-4C9A-4742-B13C-FB6460FD3503}" type="slidenum">
              <a:rPr lang="en-US" altLang="zh-CN" sz="1200" dirty="0"/>
            </a:fld>
            <a:endParaRPr lang="en-US" altLang="zh-CN"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ln/>
        </p:spPr>
        <p:txBody>
          <a:bodyPr wrap="square" lIns="91440" tIns="45720" rIns="91440" bIns="45720" anchor="t"/>
          <a:p>
            <a:pPr lvl="0"/>
            <a:endParaRPr lang="zh-CN" altLang="en-US" dirty="0"/>
          </a:p>
        </p:txBody>
      </p:sp>
      <p:sp>
        <p:nvSpPr>
          <p:cNvPr id="10957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ln/>
        </p:spPr>
        <p:txBody>
          <a:bodyPr wrap="square" lIns="91440" tIns="45720" rIns="91440" bIns="45720" anchor="t"/>
          <a:p>
            <a:pPr lvl="0"/>
            <a:r>
              <a:rPr lang="zh-CN" altLang="en-US" dirty="0"/>
              <a:t>不用讲</a:t>
            </a:r>
            <a:endParaRPr lang="zh-CN" altLang="en-US" dirty="0"/>
          </a:p>
        </p:txBody>
      </p:sp>
      <p:sp>
        <p:nvSpPr>
          <p:cNvPr id="13316"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ln/>
        </p:spPr>
        <p:txBody>
          <a:bodyPr wrap="square" lIns="91440" tIns="45720" rIns="91440" bIns="45720" anchor="t"/>
          <a:p>
            <a:pPr lvl="0"/>
            <a:endParaRPr lang="zh-CN" altLang="en-US" dirty="0"/>
          </a:p>
        </p:txBody>
      </p:sp>
      <p:sp>
        <p:nvSpPr>
          <p:cNvPr id="11162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TextEdit="1"/>
          </p:cNvSpPr>
          <p:nvPr>
            <p:ph type="sldImg"/>
          </p:nvPr>
        </p:nvSpPr>
        <p:spPr>
          <a:ln/>
        </p:spPr>
      </p:sp>
      <p:sp>
        <p:nvSpPr>
          <p:cNvPr id="114691" name="Rectangle 3"/>
          <p:cNvSpPr>
            <a:spLocks noGrp="1"/>
          </p:cNvSpPr>
          <p:nvPr>
            <p:ph type="body" idx="1"/>
          </p:nvPr>
        </p:nvSpPr>
        <p:spPr>
          <a:ln/>
        </p:spPr>
        <p:txBody>
          <a:bodyPr wrap="square" lIns="91440" tIns="45720" rIns="91440" bIns="45720" anchor="t"/>
          <a:p>
            <a:pPr lvl="0"/>
            <a:r>
              <a:rPr lang="en-US" altLang="zh-CN" sz="1100" dirty="0"/>
              <a:t>&lt;ρ</a:t>
            </a:r>
            <a:r>
              <a:rPr lang="en-US" altLang="zh-CN" sz="1100" dirty="0">
                <a:latin typeface="Times New Roman" panose="02020603050405020304" pitchFamily="18" charset="0"/>
              </a:rPr>
              <a:t>(S)</a:t>
            </a:r>
            <a:r>
              <a:rPr lang="en-US" altLang="zh-CN" sz="1100" dirty="0"/>
              <a:t>,</a:t>
            </a:r>
            <a:r>
              <a:rPr lang="zh-CN" altLang="en-US" sz="1100" dirty="0">
                <a:latin typeface="Times New Roman" panose="02020603050405020304" pitchFamily="18" charset="0"/>
                <a:sym typeface="Symbol" panose="05050102010706020507" pitchFamily="18" charset="2"/>
              </a:rPr>
              <a:t> </a:t>
            </a:r>
            <a:r>
              <a:rPr lang="en-US" altLang="zh-CN" sz="1100" dirty="0"/>
              <a:t>&gt;</a:t>
            </a:r>
            <a:r>
              <a:rPr lang="zh-CN" altLang="en-US" sz="1100" dirty="0"/>
              <a:t>是一个群，由运算表对称易知，它同时也是一个可交换群。</a:t>
            </a:r>
            <a:endParaRPr lang="en-US" altLang="zh-CN" sz="1100" dirty="0"/>
          </a:p>
          <a:p>
            <a:pPr lvl="0"/>
            <a:r>
              <a:rPr lang="zh-CN" altLang="en-US" sz="1100" dirty="0"/>
              <a:t>每行和每列都不同，且每个元素在每行或每列中出现且仅出现一次，行与行之间的元素满足“双射”定义，列与列之间元素满足“双射”定义。</a:t>
            </a:r>
            <a:endParaRPr lang="zh-CN" altLang="en-US" sz="11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ln/>
        </p:spPr>
        <p:txBody>
          <a:bodyPr wrap="square" lIns="91440" tIns="45720" rIns="91440" bIns="45720" anchor="t"/>
          <a:p>
            <a:pPr lvl="0"/>
            <a:endParaRPr lang="zh-CN" altLang="en-US" b="1" dirty="0"/>
          </a:p>
        </p:txBody>
      </p:sp>
      <p:sp>
        <p:nvSpPr>
          <p:cNvPr id="11776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ln/>
        </p:spPr>
        <p:txBody>
          <a:bodyPr wrap="square" lIns="91440" tIns="45720" rIns="91440" bIns="45720" anchor="t"/>
          <a:p>
            <a:pPr lvl="0"/>
            <a:endParaRPr lang="zh-CN" altLang="en-US" dirty="0"/>
          </a:p>
        </p:txBody>
      </p:sp>
      <p:sp>
        <p:nvSpPr>
          <p:cNvPr id="11981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ln/>
        </p:spPr>
        <p:txBody>
          <a:bodyPr wrap="square" lIns="91440" tIns="45720" rIns="91440" bIns="45720" anchor="t"/>
          <a:p>
            <a:pPr lvl="0"/>
            <a:endParaRPr lang="en-US" altLang="zh-CN" dirty="0"/>
          </a:p>
        </p:txBody>
      </p:sp>
      <p:sp>
        <p:nvSpPr>
          <p:cNvPr id="1536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ln/>
        </p:spPr>
        <p:txBody>
          <a:bodyPr wrap="square" lIns="91440" tIns="45720" rIns="91440" bIns="45720" anchor="t"/>
          <a:p>
            <a:pPr lvl="0"/>
            <a:endParaRPr lang="en-US" altLang="zh-CN" dirty="0"/>
          </a:p>
        </p:txBody>
      </p:sp>
      <p:sp>
        <p:nvSpPr>
          <p:cNvPr id="1741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ln/>
        </p:spPr>
        <p:txBody>
          <a:bodyPr wrap="square" lIns="91440" tIns="45720" rIns="91440" bIns="45720" anchor="t"/>
          <a:p>
            <a:pPr lvl="0"/>
            <a:endParaRPr lang="zh-CN" altLang="en-US" dirty="0"/>
          </a:p>
        </p:txBody>
      </p:sp>
      <p:sp>
        <p:nvSpPr>
          <p:cNvPr id="22532"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ln/>
        </p:spPr>
        <p:txBody>
          <a:bodyPr wrap="square" lIns="91440" tIns="45720" rIns="91440" bIns="45720" anchor="t"/>
          <a:p>
            <a:pPr lvl="0"/>
            <a:endParaRPr lang="zh-CN" altLang="en-US" dirty="0"/>
          </a:p>
        </p:txBody>
      </p:sp>
      <p:sp>
        <p:nvSpPr>
          <p:cNvPr id="2458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ln/>
        </p:spPr>
        <p:txBody>
          <a:bodyPr wrap="square" lIns="91440" tIns="45720" rIns="91440" bIns="45720" anchor="t"/>
          <a:p>
            <a:pPr lvl="0"/>
            <a:endParaRPr lang="en-US" altLang="zh-CN" dirty="0"/>
          </a:p>
        </p:txBody>
      </p:sp>
      <p:sp>
        <p:nvSpPr>
          <p:cNvPr id="2662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512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512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2B80DCF-04C6-48D0-95C5-AB134B7F2056}"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8EE6A44-C028-4D1C-95C6-59220A32074D}"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0CEE760-1CF2-4D53-85C9-D9A02148E94F}"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02" name="Rectangle 6"/>
          <p:cNvSpPr>
            <a:spLocks noGrp="1" noChangeArrowheads="1"/>
          </p:cNvSpPr>
          <p:nvPr>
            <p:ph type="sldNum" sz="quarter" idx="4"/>
          </p:nvPr>
        </p:nvSpPr>
        <p:spPr bwMode="auto">
          <a:xfrm>
            <a:off x="6300788" y="6243638"/>
            <a:ext cx="1008063"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Garamond" panose="020204040303010108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4FFD571-FBA2-4BA3-8C3A-6CA1E5938AE9}"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1031" name="Freeform 7"/>
          <p:cNvSpPr/>
          <p:nvPr/>
        </p:nvSpPr>
        <p:spPr>
          <a:xfrm>
            <a:off x="381000" y="228600"/>
            <a:ext cx="8229600" cy="6096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sldNum="0"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slide" Target="slid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55.xml"/><Relationship Id="rId3" Type="http://schemas.openxmlformats.org/officeDocument/2006/relationships/slide" Target="slide45.xml"/><Relationship Id="rId2" Type="http://schemas.openxmlformats.org/officeDocument/2006/relationships/slide" Target="slide15.xml"/><Relationship Id="rId1"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O:/&#31163;&#25955;/1/&#25945;&#23398;&#20869;&#23481;/5.2 &#36816;&#31639;&#21450;&#24615;&#36136;.files/5_23.gif" TargetMode="Externa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slide" Target="slide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slide" Target="slid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slide" Target="slid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slide" Target="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ln/>
        </p:spPr>
        <p:txBody>
          <a:bodyPr vert="horz" wrap="square" lIns="91440" tIns="45720" rIns="91440" bIns="45720" anchor="t"/>
          <a:p>
            <a:pPr algn="ctr" eaLnBrk="1" hangingPunct="1">
              <a:buClrTx/>
              <a:buSzTx/>
              <a:buFontTx/>
            </a:pPr>
            <a:br>
              <a:rPr lang="en-US" altLang="zh-CN" sz="5400" b="1" dirty="0">
                <a:latin typeface="+mj-lt"/>
                <a:ea typeface="+mj-ea"/>
                <a:cs typeface="+mj-cs"/>
              </a:rPr>
            </a:br>
            <a:r>
              <a:rPr lang="zh-CN" altLang="en-US" sz="5400" b="1" dirty="0">
                <a:latin typeface="+mj-lt"/>
                <a:ea typeface="+mj-ea"/>
                <a:cs typeface="+mj-cs"/>
              </a:rPr>
              <a:t>离 散 数 学</a:t>
            </a:r>
            <a:endParaRPr lang="zh-CN" altLang="en-US" sz="5400" b="1" dirty="0">
              <a:latin typeface="+mj-lt"/>
              <a:ea typeface="+mj-ea"/>
              <a:cs typeface="+mj-cs"/>
            </a:endParaRPr>
          </a:p>
        </p:txBody>
      </p:sp>
      <p:sp>
        <p:nvSpPr>
          <p:cNvPr id="5123" name="Rectangle 3"/>
          <p:cNvSpPr>
            <a:spLocks noGrp="1"/>
          </p:cNvSpPr>
          <p:nvPr>
            <p:ph type="subTitle" idx="1"/>
          </p:nvPr>
        </p:nvSpPr>
        <p:spPr>
          <a:xfrm>
            <a:off x="1403350" y="3962400"/>
            <a:ext cx="6840538" cy="2058988"/>
          </a:xfrm>
          <a:ln/>
        </p:spPr>
        <p:txBody>
          <a:bodyPr vert="horz" wrap="square" lIns="91440" tIns="45720" rIns="91440" bIns="45720" anchor="t"/>
          <a:p>
            <a:pPr algn="ctr" eaLnBrk="1" hangingPunct="1">
              <a:spcBef>
                <a:spcPct val="0"/>
              </a:spcBef>
              <a:buClrTx/>
              <a:buSzTx/>
              <a:buFontTx/>
            </a:pPr>
            <a:r>
              <a:rPr lang="zh-CN" altLang="en-US" dirty="0">
                <a:latin typeface="+mn-lt"/>
                <a:ea typeface="+mn-ea"/>
                <a:cs typeface="+mn-cs"/>
              </a:rPr>
              <a:t>浙江工业大学计算机学院</a:t>
            </a:r>
            <a:endParaRPr lang="zh-CN" altLang="en-US" dirty="0">
              <a:latin typeface="+mn-lt"/>
              <a:ea typeface="+mn-ea"/>
              <a:cs typeface="+mn-cs"/>
            </a:endParaRPr>
          </a:p>
          <a:p>
            <a:pPr algn="ctr" eaLnBrk="1" hangingPunct="1">
              <a:spcBef>
                <a:spcPct val="0"/>
              </a:spcBef>
              <a:buClrTx/>
              <a:buSzTx/>
              <a:buFontTx/>
            </a:pPr>
            <a:r>
              <a:rPr lang="zh-CN" altLang="en-US" dirty="0">
                <a:latin typeface="+mn-lt"/>
                <a:ea typeface="+mn-ea"/>
                <a:cs typeface="+mn-cs"/>
              </a:rPr>
              <a:t>浙江工业大学软件学院</a:t>
            </a:r>
            <a:endParaRPr lang="zh-CN" altLang="en-US"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2"/>
          <p:cNvSpPr>
            <a:spLocks noGrp="1"/>
          </p:cNvSpPr>
          <p:nvPr>
            <p:ph idx="1"/>
          </p:nvPr>
        </p:nvSpPr>
        <p:spPr>
          <a:xfrm>
            <a:off x="457200" y="765175"/>
            <a:ext cx="8229600" cy="5365750"/>
          </a:xfrm>
          <a:ln/>
        </p:spPr>
        <p:txBody>
          <a:bodyPr vert="horz" wrap="square" lIns="91440" tIns="45720" rIns="91440" bIns="45720" anchor="t"/>
          <a:p>
            <a:pPr>
              <a:buNone/>
            </a:pPr>
            <a:r>
              <a:rPr lang="zh-CN" altLang="en-US" sz="2800" dirty="0"/>
              <a:t>例：以下哪些运算是封闭的？</a:t>
            </a:r>
            <a:endParaRPr lang="en-US" altLang="zh-CN" sz="2800" dirty="0"/>
          </a:p>
          <a:p>
            <a:pPr>
              <a:lnSpc>
                <a:spcPct val="150000"/>
              </a:lnSpc>
              <a:buNone/>
            </a:pPr>
            <a:r>
              <a:rPr lang="en-US" altLang="zh-CN" sz="2800" dirty="0"/>
              <a:t>(1)  </a:t>
            </a:r>
            <a:r>
              <a:rPr lang="zh-CN" altLang="en-US" sz="2800" dirty="0"/>
              <a:t>自然数集合</a:t>
            </a:r>
            <a:r>
              <a:rPr lang="en-US" altLang="zh-CN" sz="2800" dirty="0"/>
              <a:t>N</a:t>
            </a:r>
            <a:r>
              <a:rPr lang="zh-CN" altLang="en-US" sz="2800" dirty="0"/>
              <a:t>上的减法运算。</a:t>
            </a:r>
            <a:endParaRPr lang="en-US" altLang="zh-CN" sz="2800" dirty="0"/>
          </a:p>
          <a:p>
            <a:pPr>
              <a:lnSpc>
                <a:spcPct val="150000"/>
              </a:lnSpc>
              <a:buNone/>
            </a:pPr>
            <a:r>
              <a:rPr lang="en-US" altLang="zh-CN" sz="2800" dirty="0"/>
              <a:t>(2)  </a:t>
            </a:r>
            <a:r>
              <a:rPr lang="zh-CN" altLang="en-US" sz="2800" dirty="0"/>
              <a:t>整数集合</a:t>
            </a:r>
            <a:r>
              <a:rPr lang="en-US" altLang="zh-CN" sz="2800" dirty="0"/>
              <a:t>I</a:t>
            </a:r>
            <a:r>
              <a:rPr lang="zh-CN" altLang="en-US" sz="2800" dirty="0"/>
              <a:t>上的除法运算。</a:t>
            </a:r>
            <a:endParaRPr lang="en-US" altLang="zh-CN" sz="2800" dirty="0"/>
          </a:p>
          <a:p>
            <a:pPr>
              <a:lnSpc>
                <a:spcPct val="150000"/>
              </a:lnSpc>
              <a:buNone/>
            </a:pPr>
            <a:r>
              <a:rPr lang="en-US" altLang="zh-CN" sz="2800" dirty="0"/>
              <a:t>(3)  </a:t>
            </a:r>
            <a:r>
              <a:rPr lang="zh-CN" altLang="en-US" sz="2800" dirty="0"/>
              <a:t>设</a:t>
            </a:r>
            <a:r>
              <a:rPr lang="en-US" altLang="zh-CN" sz="2800" dirty="0"/>
              <a:t>A={1,2,3,…,10},</a:t>
            </a:r>
            <a:r>
              <a:rPr lang="zh-CN" altLang="en-US" sz="2800" dirty="0"/>
              <a:t>二元运算</a:t>
            </a:r>
            <a:r>
              <a:rPr lang="en-US" altLang="zh-CN" sz="2800" dirty="0"/>
              <a:t>x*y=</a:t>
            </a:r>
            <a:r>
              <a:rPr lang="zh-CN" altLang="en-US" sz="2800" dirty="0"/>
              <a:t>质数</a:t>
            </a:r>
            <a:r>
              <a:rPr lang="en-US" altLang="zh-CN" sz="2800" dirty="0"/>
              <a:t>p</a:t>
            </a:r>
            <a:r>
              <a:rPr lang="zh-CN" altLang="en-US" sz="2800" dirty="0"/>
              <a:t>的个数，使得</a:t>
            </a:r>
            <a:r>
              <a:rPr lang="en-US" altLang="zh-CN" sz="2800" dirty="0"/>
              <a:t>x ≤p≤y</a:t>
            </a:r>
            <a:r>
              <a:rPr lang="zh-CN" altLang="en-US" sz="2800" dirty="0"/>
              <a:t>。</a:t>
            </a:r>
            <a:endParaRPr lang="en-US" altLang="zh-CN"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0485"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8" name="TextBox 7"/>
          <p:cNvSpPr txBox="1"/>
          <p:nvPr/>
        </p:nvSpPr>
        <p:spPr>
          <a:xfrm>
            <a:off x="5651500" y="1412875"/>
            <a:ext cx="12858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dirty="0"/>
              <a:t>不封闭</a:t>
            </a:r>
            <a:endParaRPr lang="zh-CN" altLang="en-US" sz="2800" dirty="0"/>
          </a:p>
        </p:txBody>
      </p:sp>
      <p:sp>
        <p:nvSpPr>
          <p:cNvPr id="9" name="TextBox 8"/>
          <p:cNvSpPr txBox="1"/>
          <p:nvPr/>
        </p:nvSpPr>
        <p:spPr>
          <a:xfrm>
            <a:off x="5148263" y="2133600"/>
            <a:ext cx="12509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dirty="0"/>
              <a:t>不封闭</a:t>
            </a:r>
            <a:endParaRPr lang="zh-CN" altLang="en-US" sz="2800" dirty="0"/>
          </a:p>
        </p:txBody>
      </p:sp>
      <p:sp>
        <p:nvSpPr>
          <p:cNvPr id="10" name="TextBox 9"/>
          <p:cNvSpPr txBox="1"/>
          <p:nvPr/>
        </p:nvSpPr>
        <p:spPr>
          <a:xfrm>
            <a:off x="755650" y="4365625"/>
            <a:ext cx="7753350"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dirty="0"/>
              <a:t>不封闭，当</a:t>
            </a:r>
            <a:r>
              <a:rPr lang="en-US" altLang="zh-CN" sz="2800" dirty="0"/>
              <a:t>x=y=4</a:t>
            </a:r>
            <a:r>
              <a:rPr lang="zh-CN" altLang="en-US" sz="2800" dirty="0"/>
              <a:t>时，</a:t>
            </a:r>
            <a:r>
              <a:rPr lang="en-US" altLang="zh-CN" sz="2800" dirty="0"/>
              <a:t>x</a:t>
            </a:r>
            <a:r>
              <a:rPr lang="zh-CN" altLang="en-US" sz="2800" dirty="0"/>
              <a:t>与</a:t>
            </a:r>
            <a:r>
              <a:rPr lang="en-US" altLang="zh-CN" sz="2800" dirty="0"/>
              <a:t>y</a:t>
            </a:r>
            <a:r>
              <a:rPr lang="zh-CN" altLang="en-US" sz="2800" dirty="0"/>
              <a:t>之间的质数个数为</a:t>
            </a:r>
            <a:r>
              <a:rPr lang="en-US" altLang="zh-CN" sz="2800" dirty="0"/>
              <a:t>0</a:t>
            </a:r>
            <a:r>
              <a:rPr lang="zh-CN" altLang="en-US" sz="2800" dirty="0"/>
              <a:t>，</a:t>
            </a:r>
            <a:endParaRPr lang="en-US" altLang="zh-CN" sz="2800" dirty="0"/>
          </a:p>
          <a:p>
            <a:pPr marL="0" lvl="0" indent="0" eaLnBrk="1" hangingPunct="1">
              <a:spcBef>
                <a:spcPct val="0"/>
              </a:spcBef>
              <a:buClrTx/>
              <a:buSzTx/>
              <a:buFontTx/>
              <a:buNone/>
            </a:pPr>
            <a:r>
              <a:rPr lang="zh-CN" altLang="en-US" sz="2800" dirty="0"/>
              <a:t>而</a:t>
            </a:r>
            <a:r>
              <a:rPr lang="en-US" altLang="zh-CN" sz="2800" dirty="0"/>
              <a:t>0</a:t>
            </a:r>
            <a:r>
              <a:rPr lang="zh-CN" altLang="en-US" sz="2800" dirty="0"/>
              <a:t>不属于</a:t>
            </a:r>
            <a:r>
              <a:rPr lang="en-US" altLang="zh-CN" sz="2800" dirty="0"/>
              <a:t>A</a:t>
            </a:r>
            <a:r>
              <a:rPr lang="zh-CN" altLang="en-US" sz="2800" dirty="0"/>
              <a:t>集合。</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内容占位符 2"/>
          <p:cNvSpPr>
            <a:spLocks noGrp="1"/>
          </p:cNvSpPr>
          <p:nvPr>
            <p:ph idx="1"/>
          </p:nvPr>
        </p:nvSpPr>
        <p:spPr>
          <a:xfrm>
            <a:off x="457200" y="714375"/>
            <a:ext cx="8229600" cy="5416550"/>
          </a:xfrm>
          <a:ln/>
        </p:spPr>
        <p:txBody>
          <a:bodyPr vert="horz" wrap="square" lIns="91440" tIns="45720" rIns="91440" bIns="45720" anchor="t"/>
          <a:p>
            <a:pPr>
              <a:lnSpc>
                <a:spcPct val="114000"/>
              </a:lnSpc>
            </a:pPr>
            <a:r>
              <a:rPr lang="zh-CN" altLang="en-US" sz="2800" b="1" dirty="0">
                <a:solidFill>
                  <a:srgbClr val="C00000"/>
                </a:solidFill>
              </a:rPr>
              <a:t>代数系统</a:t>
            </a:r>
            <a:r>
              <a:rPr lang="zh-CN" altLang="en-US" sz="2800" dirty="0"/>
              <a:t>定义：一个非空集合</a:t>
            </a:r>
            <a:r>
              <a:rPr lang="en-US" altLang="zh-CN" sz="2800" dirty="0"/>
              <a:t>A</a:t>
            </a:r>
            <a:r>
              <a:rPr lang="zh-CN" altLang="en-US" sz="2800" dirty="0"/>
              <a:t>，连同若干个定义在该集合上的运算</a:t>
            </a:r>
            <a:r>
              <a:rPr lang="en-US" altLang="zh-CN" sz="2800" i="1" dirty="0"/>
              <a:t>f</a:t>
            </a:r>
            <a:r>
              <a:rPr lang="en-US" altLang="zh-CN" sz="2000" dirty="0"/>
              <a:t>1</a:t>
            </a:r>
            <a:r>
              <a:rPr lang="en-US" altLang="zh-CN" sz="2800" dirty="0"/>
              <a:t>,</a:t>
            </a:r>
            <a:r>
              <a:rPr lang="en-US" altLang="zh-CN" sz="2800" i="1" dirty="0"/>
              <a:t>f</a:t>
            </a:r>
            <a:r>
              <a:rPr lang="en-US" altLang="zh-CN" sz="2000" dirty="0"/>
              <a:t>2</a:t>
            </a:r>
            <a:r>
              <a:rPr lang="en-US" altLang="zh-CN" sz="2800" dirty="0"/>
              <a:t>,…,</a:t>
            </a:r>
            <a:r>
              <a:rPr lang="en-US" altLang="zh-CN" sz="2800" i="1" dirty="0"/>
              <a:t>f</a:t>
            </a:r>
            <a:r>
              <a:rPr lang="en-US" altLang="zh-CN" sz="2000" dirty="0"/>
              <a:t>k</a:t>
            </a:r>
            <a:r>
              <a:rPr lang="zh-CN" altLang="en-US" sz="2000" dirty="0"/>
              <a:t>，</a:t>
            </a:r>
            <a:r>
              <a:rPr lang="zh-CN" altLang="en-US" sz="2800" dirty="0"/>
              <a:t>所组成的系统就称为一个代数系统，记作</a:t>
            </a:r>
            <a:r>
              <a:rPr lang="en-US" altLang="zh-CN" sz="2800" dirty="0"/>
              <a:t>&lt;A</a:t>
            </a:r>
            <a:r>
              <a:rPr lang="zh-CN" altLang="zh-CN" sz="2800" dirty="0"/>
              <a:t>，</a:t>
            </a:r>
            <a:r>
              <a:rPr lang="en-US" altLang="zh-CN" sz="2800" dirty="0"/>
              <a:t> </a:t>
            </a:r>
            <a:r>
              <a:rPr lang="en-US" altLang="zh-CN" sz="2800" i="1" dirty="0"/>
              <a:t>f</a:t>
            </a:r>
            <a:r>
              <a:rPr lang="en-US" altLang="zh-CN" sz="2000" dirty="0"/>
              <a:t>1</a:t>
            </a:r>
            <a:r>
              <a:rPr lang="en-US" altLang="zh-CN" sz="2800" dirty="0"/>
              <a:t>,</a:t>
            </a:r>
            <a:r>
              <a:rPr lang="en-US" altLang="zh-CN" sz="2800" i="1" dirty="0"/>
              <a:t>f</a:t>
            </a:r>
            <a:r>
              <a:rPr lang="en-US" altLang="zh-CN" sz="2000" dirty="0"/>
              <a:t>2</a:t>
            </a:r>
            <a:r>
              <a:rPr lang="en-US" altLang="zh-CN" sz="2800" dirty="0"/>
              <a:t>,…,</a:t>
            </a:r>
            <a:r>
              <a:rPr lang="en-US" altLang="zh-CN" sz="2800" i="1" dirty="0"/>
              <a:t>f</a:t>
            </a:r>
            <a:r>
              <a:rPr lang="en-US" altLang="zh-CN" sz="2000" dirty="0"/>
              <a:t>k </a:t>
            </a:r>
            <a:r>
              <a:rPr lang="en-US" altLang="zh-CN" sz="2800" dirty="0"/>
              <a:t>&gt;</a:t>
            </a:r>
            <a:r>
              <a:rPr lang="zh-CN" altLang="en-US" sz="2800" dirty="0"/>
              <a:t>。</a:t>
            </a:r>
            <a:endParaRPr lang="en-US" altLang="zh-CN" sz="2800" dirty="0"/>
          </a:p>
          <a:p>
            <a:pPr>
              <a:lnSpc>
                <a:spcPct val="114000"/>
              </a:lnSpc>
            </a:pPr>
            <a:r>
              <a:rPr lang="zh-CN" altLang="zh-CN" sz="2800" dirty="0"/>
              <a:t>例</a:t>
            </a:r>
            <a:r>
              <a:rPr lang="zh-CN" altLang="en-US" sz="2800" dirty="0"/>
              <a:t>：</a:t>
            </a:r>
            <a:r>
              <a:rPr lang="en-US" altLang="zh-CN" sz="2800" dirty="0"/>
              <a:t>&lt;N,</a:t>
            </a:r>
            <a:r>
              <a:rPr lang="zh-CN" altLang="zh-CN" sz="2800" dirty="0"/>
              <a:t>＋</a:t>
            </a:r>
            <a:r>
              <a:rPr lang="en-US" altLang="zh-CN" sz="2800" dirty="0"/>
              <a:t>&gt;,&lt;Z,</a:t>
            </a:r>
            <a:r>
              <a:rPr lang="zh-CN" altLang="zh-CN" sz="2800" dirty="0"/>
              <a:t>＋</a:t>
            </a:r>
            <a:r>
              <a:rPr lang="en-US" altLang="zh-CN" sz="2800" dirty="0"/>
              <a:t>,·&gt;,&lt;R,</a:t>
            </a:r>
            <a:r>
              <a:rPr lang="zh-CN" altLang="zh-CN" sz="2800" dirty="0"/>
              <a:t>＋</a:t>
            </a:r>
            <a:r>
              <a:rPr lang="en-US" altLang="zh-CN" sz="2800" dirty="0"/>
              <a:t>,·&gt;</a:t>
            </a:r>
            <a:r>
              <a:rPr lang="zh-CN" altLang="zh-CN" sz="2800" dirty="0"/>
              <a:t>都是代数系统</a:t>
            </a:r>
            <a:r>
              <a:rPr lang="en-US" altLang="zh-CN" sz="2800" dirty="0"/>
              <a:t>,</a:t>
            </a:r>
            <a:r>
              <a:rPr lang="zh-CN" altLang="zh-CN" sz="2800" dirty="0"/>
              <a:t>其中</a:t>
            </a:r>
            <a:r>
              <a:rPr lang="en-US" altLang="zh-CN" sz="2800" dirty="0"/>
              <a:t>+</a:t>
            </a:r>
            <a:r>
              <a:rPr lang="zh-CN" altLang="zh-CN" sz="2800" dirty="0"/>
              <a:t>和</a:t>
            </a:r>
            <a:r>
              <a:rPr lang="en-US" altLang="zh-CN" sz="2800" dirty="0"/>
              <a:t>·</a:t>
            </a:r>
            <a:r>
              <a:rPr lang="zh-CN" altLang="zh-CN" sz="2800" dirty="0"/>
              <a:t>分别表示普通加法和乘法。</a:t>
            </a:r>
            <a:r>
              <a:rPr lang="en-US" altLang="zh-CN" sz="2000" dirty="0"/>
              <a:t>Z</a:t>
            </a:r>
            <a:r>
              <a:rPr lang="zh-CN" altLang="en-US" sz="2000" dirty="0"/>
              <a:t>表示非负整数集合</a:t>
            </a:r>
            <a:endParaRPr lang="en-US" altLang="zh-CN" sz="2000" dirty="0"/>
          </a:p>
          <a:p>
            <a:pPr>
              <a:lnSpc>
                <a:spcPct val="114000"/>
              </a:lnSpc>
            </a:pPr>
            <a:r>
              <a:rPr lang="zh-CN" altLang="en-US" sz="2800" dirty="0"/>
              <a:t>例：</a:t>
            </a:r>
            <a:r>
              <a:rPr lang="en-US" altLang="zh-CN" sz="2800" dirty="0"/>
              <a:t>&lt;M</a:t>
            </a:r>
            <a:r>
              <a:rPr lang="en-US" altLang="zh-CN" sz="2800" baseline="-25000" dirty="0"/>
              <a:t>n</a:t>
            </a:r>
            <a:r>
              <a:rPr lang="en-US" altLang="zh-CN" sz="2800" dirty="0"/>
              <a:t>(R),</a:t>
            </a:r>
            <a:r>
              <a:rPr lang="zh-CN" altLang="zh-CN" sz="2800" dirty="0"/>
              <a:t>＋</a:t>
            </a:r>
            <a:r>
              <a:rPr lang="en-US" altLang="zh-CN" sz="2800" dirty="0"/>
              <a:t>,·&gt;</a:t>
            </a:r>
            <a:r>
              <a:rPr lang="zh-CN" altLang="zh-CN" sz="2800" dirty="0"/>
              <a:t>是代数系统</a:t>
            </a:r>
            <a:r>
              <a:rPr lang="en-US" altLang="zh-CN" sz="2800" dirty="0"/>
              <a:t>,</a:t>
            </a:r>
            <a:r>
              <a:rPr lang="zh-CN" altLang="zh-CN" sz="2800" dirty="0"/>
              <a:t>其中＋和</a:t>
            </a:r>
            <a:r>
              <a:rPr lang="en-US" altLang="zh-CN" sz="2800" dirty="0"/>
              <a:t>·</a:t>
            </a:r>
            <a:r>
              <a:rPr lang="zh-CN" altLang="zh-CN" sz="2800" dirty="0"/>
              <a:t>分别表示</a:t>
            </a:r>
            <a:r>
              <a:rPr lang="en-US" altLang="zh-CN" sz="2800" dirty="0"/>
              <a:t>n</a:t>
            </a:r>
            <a:r>
              <a:rPr lang="zh-CN" altLang="zh-CN" sz="2800" dirty="0"/>
              <a:t>阶</a:t>
            </a:r>
            <a:r>
              <a:rPr lang="en-US" altLang="zh-CN" sz="2800" dirty="0"/>
              <a:t>(n≥2)</a:t>
            </a:r>
            <a:r>
              <a:rPr lang="zh-CN" altLang="zh-CN" sz="2800" dirty="0"/>
              <a:t>实矩阵的加法和乘法。</a:t>
            </a:r>
            <a:endParaRPr lang="en-US" altLang="zh-CN" sz="2800" dirty="0"/>
          </a:p>
          <a:p>
            <a:pPr>
              <a:lnSpc>
                <a:spcPct val="114000"/>
              </a:lnSpc>
            </a:pPr>
            <a:r>
              <a:rPr lang="zh-CN" altLang="en-US" sz="2800" dirty="0"/>
              <a:t>例：</a:t>
            </a:r>
            <a:r>
              <a:rPr lang="en-US" altLang="zh-CN" sz="2800" dirty="0"/>
              <a:t>&lt;ρ(S),</a:t>
            </a:r>
            <a:r>
              <a:rPr lang="zh-CN" altLang="zh-CN" sz="2800" dirty="0"/>
              <a:t>∪</a:t>
            </a:r>
            <a:r>
              <a:rPr lang="en-US" altLang="zh-CN" sz="2800" dirty="0"/>
              <a:t>,∩,~&gt;</a:t>
            </a:r>
            <a:r>
              <a:rPr lang="zh-CN" altLang="zh-CN" sz="2800" dirty="0"/>
              <a:t>也是代数系统</a:t>
            </a:r>
            <a:r>
              <a:rPr lang="zh-CN" altLang="en-US" sz="2800" dirty="0"/>
              <a:t>，</a:t>
            </a:r>
            <a:r>
              <a:rPr lang="zh-CN" altLang="zh-CN" sz="2800" dirty="0"/>
              <a:t>其中含有两个二元运算∪和</a:t>
            </a:r>
            <a:r>
              <a:rPr lang="en-US" altLang="zh-CN" sz="2800" dirty="0"/>
              <a:t>∩</a:t>
            </a:r>
            <a:r>
              <a:rPr lang="zh-CN" altLang="zh-CN" sz="2800" dirty="0"/>
              <a:t>以及一个一元运算</a:t>
            </a:r>
            <a:r>
              <a:rPr lang="en-US" altLang="zh-CN" sz="2800" dirty="0"/>
              <a:t>~</a:t>
            </a:r>
            <a:r>
              <a:rPr lang="zh-CN" altLang="zh-CN" sz="2800" dirty="0"/>
              <a:t>。</a:t>
            </a:r>
            <a:endParaRPr lang="en-US" altLang="zh-CN" sz="2800"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7F2F4CE-F036-46D4-80BB-A5317D6A5E2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1509"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xEl>
                                              <p:charRg st="77" end="134"/>
                                            </p:txEl>
                                          </p:spTgt>
                                        </p:tgtEl>
                                        <p:attrNameLst>
                                          <p:attrName>style.visibility</p:attrName>
                                        </p:attrNameLst>
                                      </p:cBhvr>
                                      <p:to>
                                        <p:strVal val="visible"/>
                                      </p:to>
                                    </p:set>
                                    <p:animEffect transition="in" filter="blinds(horizontal)">
                                      <p:cBhvr>
                                        <p:cTn id="7" dur="500"/>
                                        <p:tgtEl>
                                          <p:spTgt spid="16386">
                                            <p:txEl>
                                              <p:charRg st="77" end="1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6">
                                            <p:txEl>
                                              <p:charRg st="134" end="180"/>
                                            </p:txEl>
                                          </p:spTgt>
                                        </p:tgtEl>
                                        <p:attrNameLst>
                                          <p:attrName>style.visibility</p:attrName>
                                        </p:attrNameLst>
                                      </p:cBhvr>
                                      <p:to>
                                        <p:strVal val="visible"/>
                                      </p:to>
                                    </p:set>
                                    <p:animEffect transition="in" filter="blinds(horizontal)">
                                      <p:cBhvr>
                                        <p:cTn id="12" dur="500"/>
                                        <p:tgtEl>
                                          <p:spTgt spid="16386">
                                            <p:txEl>
                                              <p:charRg st="134" end="1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6">
                                            <p:txEl>
                                              <p:charRg st="180" end="225"/>
                                            </p:txEl>
                                          </p:spTgt>
                                        </p:tgtEl>
                                        <p:attrNameLst>
                                          <p:attrName>style.visibility</p:attrName>
                                        </p:attrNameLst>
                                      </p:cBhvr>
                                      <p:to>
                                        <p:strVal val="visible"/>
                                      </p:to>
                                    </p:set>
                                    <p:animEffect transition="in" filter="blinds(horizontal)">
                                      <p:cBhvr>
                                        <p:cTn id="17" dur="500"/>
                                        <p:tgtEl>
                                          <p:spTgt spid="16386">
                                            <p:txEl>
                                              <p:charRg st="180" end="2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内容占位符 6"/>
          <p:cNvGraphicFramePr>
            <a:graphicFrameLocks noGrp="1"/>
          </p:cNvGraphicFramePr>
          <p:nvPr>
            <p:ph idx="1"/>
          </p:nvPr>
        </p:nvGraphicFramePr>
        <p:xfrm>
          <a:off x="428625" y="1500188"/>
          <a:ext cx="4071938" cy="1554163"/>
        </p:xfrm>
        <a:graphic>
          <a:graphicData uri="http://schemas.openxmlformats.org/drawingml/2006/table">
            <a:tbl>
              <a:tblPr firstRow="1" bandRow="1">
                <a:tableStyleId>{2D5ABB26-0587-4C30-8999-92F81FD0307C}</a:tableStyleId>
              </a:tblPr>
              <a:tblGrid>
                <a:gridCol w="1017985"/>
                <a:gridCol w="1017985"/>
                <a:gridCol w="1017985"/>
                <a:gridCol w="1017985"/>
              </a:tblGrid>
              <a:tr h="456903">
                <a:tc>
                  <a:txBody>
                    <a:bodyPr/>
                    <a:lstStyle/>
                    <a:p>
                      <a:pPr algn="ctr"/>
                      <a:r>
                        <a:rPr lang="zh-CN" altLang="en-US" sz="2400" b="1" kern="1200" dirty="0" smtClean="0">
                          <a:solidFill>
                            <a:schemeClr val="tx1"/>
                          </a:solidFill>
                          <a:latin typeface="+mn-lt"/>
                          <a:ea typeface="+mn-ea"/>
                          <a:cs typeface="+mn-cs"/>
                        </a:rPr>
                        <a:t>＋</a:t>
                      </a:r>
                      <a:r>
                        <a:rPr lang="en-US" sz="2400" b="1" kern="1200" baseline="-25000" dirty="0" smtClean="0">
                          <a:solidFill>
                            <a:schemeClr val="tx1"/>
                          </a:solidFill>
                          <a:latin typeface="+mn-lt"/>
                          <a:ea typeface="+mn-ea"/>
                          <a:cs typeface="+mn-cs"/>
                        </a:rPr>
                        <a:t>3</a:t>
                      </a:r>
                      <a:endParaRPr lang="zh-CN" altLang="en-US" sz="2400" b="1" dirty="0"/>
                    </a:p>
                  </a:txBody>
                  <a:tcPr marL="91439" marR="91439" marT="45575" marB="4557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0</a:t>
                      </a:r>
                      <a:endParaRPr lang="zh-CN" sz="2400" b="1" kern="100" dirty="0">
                        <a:latin typeface="Times New Roman" panose="02020603050405020304"/>
                        <a:ea typeface="宋体" panose="02010600030101010101" pitchFamily="2" charset="-122"/>
                      </a:endParaRPr>
                    </a:p>
                  </a:txBody>
                  <a:tcPr marL="68579" marR="68579"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1" kern="100">
                          <a:latin typeface="宋体" panose="02010600030101010101" pitchFamily="2" charset="-122"/>
                          <a:ea typeface="宋体" panose="02010600030101010101" pitchFamily="2" charset="-122"/>
                        </a:rPr>
                        <a:t>1</a:t>
                      </a:r>
                      <a:endParaRPr lang="zh-CN" sz="2400" b="1" kern="100">
                        <a:latin typeface="Times New Roman" panose="02020603050405020304"/>
                        <a:ea typeface="宋体" panose="02010600030101010101" pitchFamily="2" charset="-122"/>
                      </a:endParaRPr>
                    </a:p>
                  </a:txBody>
                  <a:tcPr marL="68579" marR="68579"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2</a:t>
                      </a:r>
                      <a:endParaRPr lang="zh-CN" sz="2400" b="1" kern="100" dirty="0">
                        <a:latin typeface="Times New Roman" panose="02020603050405020304"/>
                        <a:ea typeface="宋体" panose="02010600030101010101" pitchFamily="2" charset="-122"/>
                      </a:endParaRPr>
                    </a:p>
                  </a:txBody>
                  <a:tcPr marL="68579" marR="68579" marT="0" marB="0">
                    <a:lnB w="12700" cap="flat" cmpd="sng" algn="ctr">
                      <a:solidFill>
                        <a:schemeClr val="tx1"/>
                      </a:solidFill>
                      <a:prstDash val="solid"/>
                      <a:round/>
                      <a:headEnd type="none" w="med" len="med"/>
                      <a:tailEnd type="none" w="med" len="med"/>
                    </a:lnB>
                  </a:tcPr>
                </a:tc>
              </a:tr>
              <a:tr h="365753">
                <a:tc>
                  <a:txBody>
                    <a:bodyPr/>
                    <a:lstStyle/>
                    <a:p>
                      <a:pPr algn="ctr">
                        <a:spcAft>
                          <a:spcPts val="0"/>
                        </a:spcAft>
                      </a:pPr>
                      <a:r>
                        <a:rPr lang="en-US" sz="2400" b="1" kern="100" dirty="0">
                          <a:latin typeface="宋体" panose="02010600030101010101" pitchFamily="2" charset="-122"/>
                          <a:ea typeface="宋体" panose="02010600030101010101" pitchFamily="2" charset="-122"/>
                        </a:rPr>
                        <a:t>0</a:t>
                      </a:r>
                      <a:endParaRPr lang="zh-CN" sz="2400" b="1" kern="100" dirty="0">
                        <a:latin typeface="Times New Roman" panose="02020603050405020304"/>
                        <a:ea typeface="宋体" panose="02010600030101010101" pitchFamily="2" charset="-122"/>
                      </a:endParaRPr>
                    </a:p>
                  </a:txBody>
                  <a:tcPr marL="68579" marR="6857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0</a:t>
                      </a:r>
                      <a:endParaRPr lang="zh-CN" sz="2400" b="1" kern="100" dirty="0">
                        <a:latin typeface="Times New Roman" panose="02020603050405020304"/>
                        <a:ea typeface="宋体" panose="02010600030101010101" pitchFamily="2" charset="-122"/>
                      </a:endParaRPr>
                    </a:p>
                  </a:txBody>
                  <a:tcPr marL="68579" marR="6857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1</a:t>
                      </a:r>
                      <a:endParaRPr lang="zh-CN" sz="2400" b="1" kern="100" dirty="0">
                        <a:latin typeface="Times New Roman" panose="02020603050405020304"/>
                        <a:ea typeface="宋体" panose="02010600030101010101" pitchFamily="2" charset="-122"/>
                      </a:endParaRPr>
                    </a:p>
                  </a:txBody>
                  <a:tcPr marL="68579" marR="68579"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a:latin typeface="宋体" panose="02010600030101010101" pitchFamily="2" charset="-122"/>
                          <a:ea typeface="宋体" panose="02010600030101010101" pitchFamily="2" charset="-122"/>
                        </a:rPr>
                        <a:t>2</a:t>
                      </a:r>
                      <a:endParaRPr lang="zh-CN" sz="2400" b="1" kern="100">
                        <a:latin typeface="Times New Roman" panose="02020603050405020304"/>
                        <a:ea typeface="宋体" panose="02010600030101010101" pitchFamily="2" charset="-122"/>
                      </a:endParaRPr>
                    </a:p>
                  </a:txBody>
                  <a:tcPr marL="68579" marR="68579" marT="0" marB="0">
                    <a:lnT w="12700" cap="flat" cmpd="sng" algn="ctr">
                      <a:solidFill>
                        <a:schemeClr val="tx1"/>
                      </a:solidFill>
                      <a:prstDash val="solid"/>
                      <a:round/>
                      <a:headEnd type="none" w="med" len="med"/>
                      <a:tailEnd type="none" w="med" len="med"/>
                    </a:lnT>
                  </a:tcPr>
                </a:tc>
              </a:tr>
              <a:tr h="365753">
                <a:tc>
                  <a:txBody>
                    <a:bodyPr/>
                    <a:lstStyle/>
                    <a:p>
                      <a:pPr algn="ctr">
                        <a:spcAft>
                          <a:spcPts val="0"/>
                        </a:spcAft>
                      </a:pPr>
                      <a:r>
                        <a:rPr lang="en-US" sz="2400" b="1" kern="100" dirty="0">
                          <a:latin typeface="宋体" panose="02010600030101010101" pitchFamily="2" charset="-122"/>
                          <a:ea typeface="宋体" panose="02010600030101010101" pitchFamily="2" charset="-122"/>
                        </a:rPr>
                        <a:t>1</a:t>
                      </a:r>
                      <a:endParaRPr lang="zh-CN" sz="2400" b="1" kern="100" dirty="0">
                        <a:latin typeface="Times New Roman" panose="02020603050405020304"/>
                        <a:ea typeface="宋体" panose="02010600030101010101" pitchFamily="2" charset="-122"/>
                      </a:endParaRPr>
                    </a:p>
                  </a:txBody>
                  <a:tcPr marL="68579" marR="68579"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1</a:t>
                      </a:r>
                      <a:endParaRPr lang="zh-CN" sz="2400" b="1" kern="100" dirty="0">
                        <a:latin typeface="Times New Roman" panose="02020603050405020304"/>
                        <a:ea typeface="宋体" panose="02010600030101010101" pitchFamily="2" charset="-122"/>
                      </a:endParaRPr>
                    </a:p>
                  </a:txBody>
                  <a:tcPr marL="68579" marR="68579"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2</a:t>
                      </a:r>
                      <a:endParaRPr lang="zh-CN" sz="2400" b="1" kern="100" dirty="0">
                        <a:latin typeface="Times New Roman" panose="02020603050405020304"/>
                        <a:ea typeface="宋体" panose="02010600030101010101" pitchFamily="2" charset="-122"/>
                      </a:endParaRPr>
                    </a:p>
                  </a:txBody>
                  <a:tcPr marL="68579" marR="68579"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0</a:t>
                      </a:r>
                      <a:endParaRPr lang="zh-CN" sz="2400" b="1" kern="100">
                        <a:latin typeface="Times New Roman" panose="02020603050405020304"/>
                        <a:ea typeface="宋体" panose="02010600030101010101" pitchFamily="2" charset="-122"/>
                      </a:endParaRPr>
                    </a:p>
                  </a:txBody>
                  <a:tcPr marL="68579" marR="68579" marT="0" marB="0"/>
                </a:tc>
              </a:tr>
              <a:tr h="365753">
                <a:tc>
                  <a:txBody>
                    <a:bodyPr/>
                    <a:lstStyle/>
                    <a:p>
                      <a:pPr algn="ctr">
                        <a:spcAft>
                          <a:spcPts val="0"/>
                        </a:spcAft>
                      </a:pPr>
                      <a:r>
                        <a:rPr lang="en-US" sz="2400" b="1" kern="100" dirty="0">
                          <a:latin typeface="宋体" panose="02010600030101010101" pitchFamily="2" charset="-122"/>
                          <a:ea typeface="宋体" panose="02010600030101010101" pitchFamily="2" charset="-122"/>
                        </a:rPr>
                        <a:t>2</a:t>
                      </a:r>
                      <a:endParaRPr lang="zh-CN" sz="2400" b="1" kern="100" dirty="0">
                        <a:latin typeface="Times New Roman" panose="02020603050405020304"/>
                        <a:ea typeface="宋体" panose="02010600030101010101" pitchFamily="2" charset="-122"/>
                      </a:endParaRPr>
                    </a:p>
                  </a:txBody>
                  <a:tcPr marL="68579" marR="68579"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2400" b="1" kern="100">
                          <a:latin typeface="宋体" panose="02010600030101010101" pitchFamily="2" charset="-122"/>
                          <a:ea typeface="宋体" panose="02010600030101010101" pitchFamily="2" charset="-122"/>
                        </a:rPr>
                        <a:t>2</a:t>
                      </a:r>
                      <a:endParaRPr lang="zh-CN" sz="2400" b="1" kern="100">
                        <a:latin typeface="Times New Roman" panose="02020603050405020304"/>
                        <a:ea typeface="宋体" panose="02010600030101010101" pitchFamily="2" charset="-122"/>
                      </a:endParaRPr>
                    </a:p>
                  </a:txBody>
                  <a:tcPr marL="68579" marR="68579"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0</a:t>
                      </a:r>
                      <a:endParaRPr lang="zh-CN" sz="2400" b="1" kern="100" dirty="0">
                        <a:latin typeface="Times New Roman" panose="02020603050405020304"/>
                        <a:ea typeface="宋体" panose="02010600030101010101" pitchFamily="2" charset="-122"/>
                      </a:endParaRPr>
                    </a:p>
                  </a:txBody>
                  <a:tcPr marL="68579" marR="68579"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1</a:t>
                      </a:r>
                      <a:endParaRPr lang="zh-CN" sz="2400" b="1" kern="100" dirty="0">
                        <a:latin typeface="Times New Roman" panose="02020603050405020304"/>
                        <a:ea typeface="宋体" panose="02010600030101010101" pitchFamily="2" charset="-122"/>
                      </a:endParaRPr>
                    </a:p>
                  </a:txBody>
                  <a:tcPr marL="68579" marR="68579" marT="0" marB="0"/>
                </a:tc>
              </a:tr>
            </a:tbl>
          </a:graphicData>
        </a:graphic>
      </p:graphicFrame>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575"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aphicFrame>
        <p:nvGraphicFramePr>
          <p:cNvPr id="8" name="表格 7"/>
          <p:cNvGraphicFramePr>
            <a:graphicFrameLocks noGrp="1"/>
          </p:cNvGraphicFramePr>
          <p:nvPr/>
        </p:nvGraphicFramePr>
        <p:xfrm>
          <a:off x="571500" y="3286125"/>
          <a:ext cx="6096000" cy="2651125"/>
        </p:xfrm>
        <a:graphic>
          <a:graphicData uri="http://schemas.openxmlformats.org/drawingml/2006/table">
            <a:tbl>
              <a:tblPr firstRow="1" bandRow="1">
                <a:tableStyleId>{2D5ABB26-0587-4C30-8999-92F81FD0307C}</a:tableStyleId>
              </a:tblPr>
              <a:tblGrid>
                <a:gridCol w="870857"/>
                <a:gridCol w="870857"/>
                <a:gridCol w="870857"/>
                <a:gridCol w="870857"/>
                <a:gridCol w="870857"/>
                <a:gridCol w="870857"/>
                <a:gridCol w="870857"/>
              </a:tblGrid>
              <a:tr h="456695">
                <a:tc>
                  <a:txBody>
                    <a:bodyPr/>
                    <a:lstStyle/>
                    <a:p>
                      <a:pPr algn="ctr"/>
                      <a:r>
                        <a:rPr lang="en-US" altLang="zh-CN" sz="2400" b="1" dirty="0" smtClean="0">
                          <a:latin typeface="宋体" panose="02010600030101010101" pitchFamily="2" charset="-122"/>
                        </a:rPr>
                        <a:t>*</a:t>
                      </a:r>
                      <a:endParaRPr lang="zh-CN" altLang="en-US" sz="2400" b="1" dirty="0"/>
                    </a:p>
                  </a:txBody>
                  <a:tcPr marT="45478" marB="4547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α</a:t>
                      </a:r>
                      <a:endParaRPr lang="zh-CN" sz="2400" b="1" kern="100" dirty="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1" kern="100">
                          <a:latin typeface="宋体" panose="02010600030101010101" pitchFamily="2" charset="-122"/>
                          <a:ea typeface="宋体" panose="02010600030101010101" pitchFamily="2" charset="-122"/>
                        </a:rPr>
                        <a:t>β</a:t>
                      </a:r>
                      <a:endParaRPr lang="zh-CN" sz="2400" b="1" kern="100">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γ</a:t>
                      </a:r>
                      <a:endParaRPr lang="zh-CN" sz="2400" b="1" kern="100" dirty="0">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1" kern="100">
                          <a:latin typeface="宋体" panose="02010600030101010101" pitchFamily="2" charset="-122"/>
                          <a:ea typeface="宋体" panose="02010600030101010101" pitchFamily="2" charset="-122"/>
                        </a:rPr>
                        <a:t>δ</a:t>
                      </a:r>
                      <a:endParaRPr lang="zh-CN" sz="2400" b="1" kern="100">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1" kern="100">
                          <a:latin typeface="宋体" panose="02010600030101010101" pitchFamily="2" charset="-122"/>
                          <a:ea typeface="宋体" panose="02010600030101010101" pitchFamily="2" charset="-122"/>
                        </a:rPr>
                        <a:t>ε</a:t>
                      </a:r>
                      <a:endParaRPr lang="zh-CN" sz="2400" b="1" kern="100">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η</a:t>
                      </a:r>
                      <a:endParaRPr lang="zh-CN" sz="2400" b="1" kern="100" dirty="0">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r>
              <a:tr h="365738">
                <a:tc>
                  <a:txBody>
                    <a:bodyPr/>
                    <a:lstStyle/>
                    <a:p>
                      <a:pPr algn="ctr">
                        <a:spcAft>
                          <a:spcPts val="0"/>
                        </a:spcAft>
                      </a:pPr>
                      <a:r>
                        <a:rPr lang="en-US" sz="2400" b="1" kern="100" dirty="0">
                          <a:latin typeface="宋体" panose="02010600030101010101" pitchFamily="2" charset="-122"/>
                          <a:ea typeface="宋体" panose="02010600030101010101" pitchFamily="2" charset="-122"/>
                        </a:rPr>
                        <a:t>α</a:t>
                      </a:r>
                      <a:endParaRPr lang="zh-CN" sz="2400" b="1" kern="100" dirty="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α</a:t>
                      </a:r>
                      <a:endParaRPr lang="zh-CN" sz="2400" b="1" kern="100" dirty="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a:latin typeface="宋体" panose="02010600030101010101" pitchFamily="2" charset="-122"/>
                          <a:ea typeface="宋体" panose="02010600030101010101" pitchFamily="2" charset="-122"/>
                        </a:rPr>
                        <a:t>β</a:t>
                      </a:r>
                      <a:endParaRPr lang="zh-CN" sz="2400" b="1" kern="100">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a:latin typeface="宋体" panose="02010600030101010101" pitchFamily="2" charset="-122"/>
                          <a:ea typeface="宋体" panose="02010600030101010101" pitchFamily="2" charset="-122"/>
                        </a:rPr>
                        <a:t>γ</a:t>
                      </a:r>
                      <a:endParaRPr lang="zh-CN" sz="2400" b="1" kern="100">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a:latin typeface="宋体" panose="02010600030101010101" pitchFamily="2" charset="-122"/>
                          <a:ea typeface="宋体" panose="02010600030101010101" pitchFamily="2" charset="-122"/>
                        </a:rPr>
                        <a:t>δ</a:t>
                      </a:r>
                      <a:endParaRPr lang="zh-CN" sz="2400" b="1" kern="100">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a:latin typeface="宋体" panose="02010600030101010101" pitchFamily="2" charset="-122"/>
                          <a:ea typeface="宋体" panose="02010600030101010101" pitchFamily="2" charset="-122"/>
                        </a:rPr>
                        <a:t>ε</a:t>
                      </a:r>
                      <a:endParaRPr lang="zh-CN" sz="2400" b="1" kern="100">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en-US" sz="2400" b="1" kern="100">
                          <a:latin typeface="宋体" panose="02010600030101010101" pitchFamily="2" charset="-122"/>
                          <a:ea typeface="宋体" panose="02010600030101010101" pitchFamily="2" charset="-122"/>
                        </a:rPr>
                        <a:t>η</a:t>
                      </a:r>
                      <a:endParaRPr lang="zh-CN" sz="2400" b="1" kern="100">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r>
              <a:tr h="365738">
                <a:tc>
                  <a:txBody>
                    <a:bodyPr/>
                    <a:lstStyle/>
                    <a:p>
                      <a:pPr algn="ctr">
                        <a:spcAft>
                          <a:spcPts val="0"/>
                        </a:spcAft>
                      </a:pPr>
                      <a:r>
                        <a:rPr lang="en-US" sz="2400" b="1" kern="100">
                          <a:latin typeface="宋体" panose="02010600030101010101" pitchFamily="2" charset="-122"/>
                          <a:ea typeface="宋体" panose="02010600030101010101" pitchFamily="2" charset="-122"/>
                        </a:rPr>
                        <a:t>β</a:t>
                      </a:r>
                      <a:endParaRPr lang="zh-CN" sz="2400" b="1" kern="10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β</a:t>
                      </a:r>
                      <a:endParaRPr lang="zh-CN" sz="2400" b="1" kern="100" dirty="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δ</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δ</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γ</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ε</a:t>
                      </a:r>
                      <a:endParaRPr lang="zh-CN" sz="2400" b="1"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α</a:t>
                      </a:r>
                      <a:endParaRPr lang="zh-CN" sz="2400" b="1" kern="100">
                        <a:latin typeface="Times New Roman" panose="02020603050405020304"/>
                        <a:ea typeface="宋体" panose="02010600030101010101" pitchFamily="2" charset="-122"/>
                      </a:endParaRPr>
                    </a:p>
                  </a:txBody>
                  <a:tcPr marL="68580" marR="68580" marT="0" marB="0"/>
                </a:tc>
              </a:tr>
              <a:tr h="365738">
                <a:tc>
                  <a:txBody>
                    <a:bodyPr/>
                    <a:lstStyle/>
                    <a:p>
                      <a:pPr algn="ctr">
                        <a:spcAft>
                          <a:spcPts val="0"/>
                        </a:spcAft>
                      </a:pPr>
                      <a:r>
                        <a:rPr lang="en-US" sz="2400" b="1" kern="100">
                          <a:latin typeface="宋体" panose="02010600030101010101" pitchFamily="2" charset="-122"/>
                          <a:ea typeface="宋体" panose="02010600030101010101" pitchFamily="2" charset="-122"/>
                        </a:rPr>
                        <a:t>γ</a:t>
                      </a:r>
                      <a:endParaRPr lang="zh-CN" sz="2400" b="1" kern="10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2400" b="1" kern="100">
                          <a:latin typeface="宋体" panose="02010600030101010101" pitchFamily="2" charset="-122"/>
                          <a:ea typeface="宋体" panose="02010600030101010101" pitchFamily="2" charset="-122"/>
                        </a:rPr>
                        <a:t>γ</a:t>
                      </a:r>
                      <a:endParaRPr lang="zh-CN" sz="2400" b="1" kern="10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2400" b="1" kern="100">
                          <a:latin typeface="宋体" panose="02010600030101010101" pitchFamily="2" charset="-122"/>
                          <a:ea typeface="宋体" panose="02010600030101010101" pitchFamily="2" charset="-122"/>
                        </a:rPr>
                        <a:t>δ</a:t>
                      </a:r>
                      <a:endParaRPr lang="zh-CN" sz="2400" b="1"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α</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η</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ε</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β</a:t>
                      </a:r>
                      <a:endParaRPr lang="zh-CN" sz="2400" b="1" kern="100">
                        <a:latin typeface="Times New Roman" panose="02020603050405020304"/>
                        <a:ea typeface="宋体" panose="02010600030101010101" pitchFamily="2" charset="-122"/>
                      </a:endParaRPr>
                    </a:p>
                  </a:txBody>
                  <a:tcPr marL="68580" marR="68580" marT="0" marB="0"/>
                </a:tc>
              </a:tr>
              <a:tr h="365738">
                <a:tc>
                  <a:txBody>
                    <a:bodyPr/>
                    <a:lstStyle/>
                    <a:p>
                      <a:pPr algn="ctr">
                        <a:spcAft>
                          <a:spcPts val="0"/>
                        </a:spcAft>
                      </a:pPr>
                      <a:r>
                        <a:rPr lang="en-US" sz="2400" b="1" kern="100">
                          <a:latin typeface="宋体" panose="02010600030101010101" pitchFamily="2" charset="-122"/>
                          <a:ea typeface="宋体" panose="02010600030101010101" pitchFamily="2" charset="-122"/>
                        </a:rPr>
                        <a:t>δ</a:t>
                      </a:r>
                      <a:endParaRPr lang="zh-CN" sz="2400" b="1" kern="10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2400" b="1" kern="100">
                          <a:latin typeface="宋体" panose="02010600030101010101" pitchFamily="2" charset="-122"/>
                          <a:ea typeface="宋体" panose="02010600030101010101" pitchFamily="2" charset="-122"/>
                        </a:rPr>
                        <a:t>δ</a:t>
                      </a:r>
                      <a:endParaRPr lang="zh-CN" sz="2400" b="1" kern="10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2400" b="1" kern="100">
                          <a:latin typeface="宋体" panose="02010600030101010101" pitchFamily="2" charset="-122"/>
                          <a:ea typeface="宋体" panose="02010600030101010101" pitchFamily="2" charset="-122"/>
                        </a:rPr>
                        <a:t>η</a:t>
                      </a:r>
                      <a:endParaRPr lang="zh-CN" sz="2400" b="1"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γ</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δ</a:t>
                      </a:r>
                      <a:endParaRPr lang="zh-CN" sz="2400" b="1"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ε</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δ</a:t>
                      </a:r>
                      <a:endParaRPr lang="zh-CN" sz="2400" b="1" kern="100">
                        <a:latin typeface="Times New Roman" panose="02020603050405020304"/>
                        <a:ea typeface="宋体" panose="02010600030101010101" pitchFamily="2" charset="-122"/>
                      </a:endParaRPr>
                    </a:p>
                  </a:txBody>
                  <a:tcPr marL="68580" marR="68580" marT="0" marB="0"/>
                </a:tc>
              </a:tr>
              <a:tr h="365738">
                <a:tc>
                  <a:txBody>
                    <a:bodyPr/>
                    <a:lstStyle/>
                    <a:p>
                      <a:pPr algn="ctr">
                        <a:spcAft>
                          <a:spcPts val="0"/>
                        </a:spcAft>
                      </a:pPr>
                      <a:r>
                        <a:rPr lang="en-US" sz="2400" b="1" kern="100">
                          <a:latin typeface="宋体" panose="02010600030101010101" pitchFamily="2" charset="-122"/>
                          <a:ea typeface="宋体" panose="02010600030101010101" pitchFamily="2" charset="-122"/>
                        </a:rPr>
                        <a:t>ε</a:t>
                      </a:r>
                      <a:endParaRPr lang="zh-CN" sz="2400" b="1" kern="10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2400" b="1" kern="100">
                          <a:latin typeface="宋体" panose="02010600030101010101" pitchFamily="2" charset="-122"/>
                          <a:ea typeface="宋体" panose="02010600030101010101" pitchFamily="2" charset="-122"/>
                        </a:rPr>
                        <a:t>ε</a:t>
                      </a:r>
                      <a:endParaRPr lang="zh-CN" sz="2400" b="1" kern="10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ε</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α</a:t>
                      </a:r>
                      <a:endParaRPr lang="zh-CN" sz="2400" b="1"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γ</a:t>
                      </a:r>
                      <a:endParaRPr lang="zh-CN" sz="2400" b="1"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ε</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α</a:t>
                      </a:r>
                      <a:endParaRPr lang="zh-CN" sz="2400" b="1" kern="100" dirty="0">
                        <a:latin typeface="Times New Roman" panose="02020603050405020304"/>
                        <a:ea typeface="宋体" panose="02010600030101010101" pitchFamily="2" charset="-122"/>
                      </a:endParaRPr>
                    </a:p>
                  </a:txBody>
                  <a:tcPr marL="68580" marR="68580" marT="0" marB="0"/>
                </a:tc>
              </a:tr>
              <a:tr h="365738">
                <a:tc>
                  <a:txBody>
                    <a:bodyPr/>
                    <a:lstStyle/>
                    <a:p>
                      <a:pPr algn="ctr">
                        <a:spcAft>
                          <a:spcPts val="0"/>
                        </a:spcAft>
                      </a:pPr>
                      <a:r>
                        <a:rPr lang="en-US" sz="2400" b="1" kern="100" dirty="0">
                          <a:latin typeface="宋体" panose="02010600030101010101" pitchFamily="2" charset="-122"/>
                          <a:ea typeface="宋体" panose="02010600030101010101" pitchFamily="2" charset="-122"/>
                        </a:rPr>
                        <a:t>η</a:t>
                      </a:r>
                      <a:endParaRPr lang="zh-CN" sz="2400" b="1" kern="100" dirty="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2400" b="1" kern="100">
                          <a:latin typeface="宋体" panose="02010600030101010101" pitchFamily="2" charset="-122"/>
                          <a:ea typeface="宋体" panose="02010600030101010101" pitchFamily="2" charset="-122"/>
                        </a:rPr>
                        <a:t>η</a:t>
                      </a:r>
                      <a:endParaRPr lang="zh-CN" sz="2400" b="1" kern="10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2400" b="1" kern="100" dirty="0">
                          <a:latin typeface="宋体" panose="02010600030101010101" pitchFamily="2" charset="-122"/>
                          <a:ea typeface="宋体" panose="02010600030101010101" pitchFamily="2" charset="-122"/>
                        </a:rPr>
                        <a:t>α</a:t>
                      </a:r>
                      <a:endParaRPr lang="zh-CN" sz="2400" b="1"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β</a:t>
                      </a:r>
                      <a:endParaRPr lang="zh-CN" sz="2400" b="1"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δ</a:t>
                      </a:r>
                      <a:endParaRPr lang="zh-CN" sz="2400" b="1"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a:latin typeface="宋体" panose="02010600030101010101" pitchFamily="2" charset="-122"/>
                          <a:ea typeface="宋体" panose="02010600030101010101" pitchFamily="2" charset="-122"/>
                        </a:rPr>
                        <a:t>ε</a:t>
                      </a:r>
                      <a:endParaRPr lang="zh-CN" sz="2400" b="1"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400" b="1" kern="100" dirty="0">
                          <a:latin typeface="宋体" panose="02010600030101010101" pitchFamily="2" charset="-122"/>
                          <a:ea typeface="宋体" panose="02010600030101010101" pitchFamily="2" charset="-122"/>
                        </a:rPr>
                        <a:t>γ</a:t>
                      </a:r>
                      <a:endParaRPr lang="zh-CN" sz="2400" b="1" kern="100" dirty="0">
                        <a:latin typeface="Times New Roman" panose="02020603050405020304"/>
                        <a:ea typeface="宋体" panose="02010600030101010101" pitchFamily="2" charset="-122"/>
                      </a:endParaRPr>
                    </a:p>
                  </a:txBody>
                  <a:tcPr marL="68580" marR="68580" marT="0" marB="0"/>
                </a:tc>
              </a:tr>
            </a:tbl>
          </a:graphicData>
        </a:graphic>
      </p:graphicFrame>
      <p:sp>
        <p:nvSpPr>
          <p:cNvPr id="23628" name="TextBox 9"/>
          <p:cNvSpPr txBox="1"/>
          <p:nvPr/>
        </p:nvSpPr>
        <p:spPr>
          <a:xfrm>
            <a:off x="571500" y="357188"/>
            <a:ext cx="8143875" cy="9540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dirty="0"/>
              <a:t>例：代数系统</a:t>
            </a:r>
            <a:r>
              <a:rPr lang="en-US" altLang="zh-CN" sz="2800" dirty="0"/>
              <a:t>&lt;{0,1,2},</a:t>
            </a:r>
            <a:r>
              <a:rPr lang="zh-CN" altLang="zh-CN" sz="2800" dirty="0"/>
              <a:t>＋</a:t>
            </a:r>
            <a:r>
              <a:rPr lang="en-US" altLang="zh-CN" sz="2800" baseline="-25000" dirty="0"/>
              <a:t>3 </a:t>
            </a:r>
            <a:r>
              <a:rPr lang="en-US" altLang="zh-CN" sz="2800" dirty="0"/>
              <a:t>&gt;</a:t>
            </a:r>
            <a:r>
              <a:rPr lang="zh-CN" altLang="en-US" sz="2800" dirty="0"/>
              <a:t>和</a:t>
            </a:r>
            <a:r>
              <a:rPr lang="en-US" altLang="zh-CN" sz="2800" dirty="0"/>
              <a:t>&lt;{α,β,γ,δ,ε,η},</a:t>
            </a:r>
            <a:r>
              <a:rPr lang="en-US" altLang="zh-CN" sz="2800" b="1" dirty="0">
                <a:latin typeface="宋体" panose="02010600030101010101" pitchFamily="2" charset="-122"/>
              </a:rPr>
              <a:t>*</a:t>
            </a:r>
            <a:r>
              <a:rPr lang="en-US" altLang="zh-CN" sz="2800" dirty="0"/>
              <a:t>&gt;</a:t>
            </a:r>
            <a:r>
              <a:rPr lang="zh-CN" altLang="en-US" sz="2800" dirty="0"/>
              <a:t>的运算表分别如下图所示：</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内容占位符 2"/>
          <p:cNvSpPr>
            <a:spLocks noGrp="1"/>
          </p:cNvSpPr>
          <p:nvPr>
            <p:ph idx="1"/>
          </p:nvPr>
        </p:nvSpPr>
        <p:spPr>
          <a:xfrm>
            <a:off x="395288" y="476250"/>
            <a:ext cx="8186738" cy="5473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我们主要讨论</a:t>
            </a:r>
            <a:r>
              <a:rPr kumimoji="0" lang="zh-CN" altLang="en-US" sz="2600" b="1" i="0" u="none" strike="noStrike" kern="0" cap="none" spc="0" normalizeH="0" baseline="0" noProof="0" dirty="0" smtClean="0">
                <a:ln>
                  <a:noFill/>
                </a:ln>
                <a:solidFill>
                  <a:srgbClr val="C00000"/>
                </a:solidFill>
                <a:effectLst/>
                <a:uLnTx/>
                <a:uFillTx/>
                <a:latin typeface="+mn-lt"/>
                <a:ea typeface="+mn-ea"/>
                <a:cs typeface="+mn-cs"/>
              </a:rPr>
              <a:t>同类型代数系统</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的特性。</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例如 ：</a:t>
            </a:r>
            <a:r>
              <a:rPr kumimoji="0" lang="en-US" altLang="zh-CN" sz="26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V</a:t>
            </a:r>
            <a:r>
              <a:rPr kumimoji="0" lang="en-US" altLang="zh-CN" sz="2600" b="0" i="0" u="none" strike="noStrike" kern="0" cap="none" spc="0" normalizeH="0" baseline="-30000" noProof="0" dirty="0" smtClean="0">
                <a:ln>
                  <a:noFill/>
                </a:ln>
                <a:solidFill>
                  <a:schemeClr val="tx1"/>
                </a:solidFill>
                <a:effectLst/>
                <a:uLnTx/>
                <a:uFillTx/>
                <a:latin typeface="Times New Roman" panose="02020603050405020304" pitchFamily="18" charset="0"/>
                <a:ea typeface="+mn-ea"/>
                <a:cs typeface="+mn-cs"/>
              </a:rPr>
              <a:t>1</a:t>
            </a:r>
            <a:r>
              <a:rPr kumimoji="0"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=&lt;</a:t>
            </a:r>
            <a:r>
              <a:rPr kumimoji="0" lang="en-US" altLang="zh-CN" sz="26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R</a:t>
            </a:r>
            <a:r>
              <a:rPr kumimoji="0"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 ·,0, 1&gt; </a:t>
            </a:r>
            <a:r>
              <a:rPr kumimoji="0" lang="zh-CN" alt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en-US" altLang="zh-CN" sz="26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V</a:t>
            </a:r>
            <a:r>
              <a:rPr kumimoji="0" lang="en-US" altLang="zh-CN" sz="2600" b="0" i="0" u="none" strike="noStrike" kern="0" cap="none" spc="0" normalizeH="0" baseline="-30000" noProof="0" dirty="0" smtClean="0">
                <a:ln>
                  <a:noFill/>
                </a:ln>
                <a:solidFill>
                  <a:schemeClr val="tx1"/>
                </a:solidFill>
                <a:effectLst/>
                <a:uLnTx/>
                <a:uFillTx/>
                <a:latin typeface="Times New Roman" panose="02020603050405020304" pitchFamily="18" charset="0"/>
                <a:ea typeface="+mn-ea"/>
                <a:cs typeface="+mn-cs"/>
              </a:rPr>
              <a:t>2</a:t>
            </a:r>
            <a:r>
              <a:rPr kumimoji="0"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=&lt;</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ρ</a:t>
            </a:r>
            <a:r>
              <a:rPr kumimoji="0"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en-US" altLang="zh-CN" sz="26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a:t>
            </a:r>
            <a:r>
              <a:rPr kumimoji="0"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 ∩,</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en-US" altLang="zh-CN" sz="26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a:t>
            </a:r>
            <a:r>
              <a:rPr kumimoji="0"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&gt;</a:t>
            </a:r>
            <a:endParaRPr kumimoji="0" lang="en-US" altLang="zh-CN"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15000"/>
              </a:lnSpc>
              <a:spcBef>
                <a:spcPct val="40000"/>
              </a:spcBef>
              <a:spcAft>
                <a:spcPct val="0"/>
              </a:spcAft>
              <a:buClr>
                <a:schemeClr val="accent1"/>
              </a:buClr>
              <a:buSzPct val="65000"/>
              <a:buFont typeface="Wingdings" panose="05000000000000000000" pitchFamily="2" charset="2"/>
              <a:buNone/>
              <a:defRPr/>
            </a:pP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在</a:t>
            </a:r>
            <a:r>
              <a:rPr kumimoji="0" lang="en-US" altLang="zh-CN" sz="24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V</a:t>
            </a:r>
            <a:r>
              <a:rPr kumimoji="0" lang="en-US" altLang="zh-CN" sz="2400" b="0" i="0" u="none" strike="noStrike" kern="0" cap="none" spc="0" normalizeH="0" baseline="-30000" noProof="0" dirty="0" smtClean="0">
                <a:ln>
                  <a:noFill/>
                </a:ln>
                <a:solidFill>
                  <a:schemeClr val="tx1"/>
                </a:solidFill>
                <a:effectLst/>
                <a:uLnTx/>
                <a:uFillTx/>
                <a:latin typeface="Times New Roman" panose="02020603050405020304" pitchFamily="18" charset="0"/>
                <a:ea typeface="+mn-ea"/>
                <a:cs typeface="+mn-cs"/>
              </a:rPr>
              <a:t>1</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中，</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0</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对于＋运算很特别</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mn-cs"/>
              </a:rPr>
              <a:t>幺元</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，对于</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运算是也很特别</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mn-cs"/>
              </a:rPr>
              <a:t>零元</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1</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对于</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运算是</a:t>
            </a:r>
            <a:r>
              <a:rPr kumimoji="0" lang="zh-CN" altLang="en-US" sz="2400" b="1"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mn-cs"/>
              </a:rPr>
              <a:t>幺元</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，对于＋运算什么都不是。在</a:t>
            </a:r>
            <a:r>
              <a:rPr kumimoji="0" lang="en-US" altLang="zh-CN" sz="24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V</a:t>
            </a:r>
            <a:r>
              <a:rPr kumimoji="0" lang="en-US" altLang="zh-CN" sz="2400" b="0" i="0" u="none" strike="noStrike" kern="0" cap="none" spc="0" normalizeH="0" baseline="-30000" noProof="0" dirty="0" smtClean="0">
                <a:ln>
                  <a:noFill/>
                </a:ln>
                <a:solidFill>
                  <a:schemeClr val="tx1"/>
                </a:solidFill>
                <a:effectLst/>
                <a:uLnTx/>
                <a:uFillTx/>
                <a:latin typeface="Times New Roman" panose="02020603050405020304" pitchFamily="18" charset="0"/>
                <a:ea typeface="+mn-ea"/>
                <a:cs typeface="+mn-cs"/>
              </a:rPr>
              <a:t>2</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中</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sym typeface="Symbol" panose="05050102010706020507" pitchFamily="18" charset="2"/>
              </a:rPr>
              <a:t>对于</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en-US" altLang="zh-CN" sz="24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对于</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是幺元，而</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sym typeface="Symbol" panose="05050102010706020507" pitchFamily="18" charset="2"/>
              </a:rPr>
              <a:t>对于</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sym typeface="Symbol" panose="05050102010706020507" pitchFamily="18" charset="2"/>
              </a:rPr>
              <a:t> </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en-US" altLang="zh-CN" sz="24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对于</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是零元。</a:t>
            </a:r>
            <a:endPar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15000"/>
              </a:lnSpc>
              <a:spcBef>
                <a:spcPct val="40000"/>
              </a:spcBef>
              <a:spcAft>
                <a:spcPct val="0"/>
              </a:spcAft>
              <a:buClr>
                <a:schemeClr val="accent1"/>
              </a:buClr>
              <a:buSzPct val="65000"/>
              <a:buFont typeface="Wingdings" panose="05000000000000000000" pitchFamily="2" charset="2"/>
              <a:buNone/>
              <a:defRPr/>
            </a:pP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4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V</a:t>
            </a:r>
            <a:r>
              <a:rPr kumimoji="0" lang="en-US" altLang="zh-CN" sz="2400" b="0" i="0" u="none" strike="noStrike" kern="0" cap="none" spc="0" normalizeH="0" baseline="-30000" noProof="0" dirty="0" smtClean="0">
                <a:ln>
                  <a:noFill/>
                </a:ln>
                <a:solidFill>
                  <a:schemeClr val="tx1"/>
                </a:solidFill>
                <a:effectLst/>
                <a:uLnTx/>
                <a:uFillTx/>
                <a:latin typeface="Times New Roman" panose="02020603050405020304" pitchFamily="18" charset="0"/>
                <a:ea typeface="+mn-ea"/>
                <a:cs typeface="+mn-cs"/>
              </a:rPr>
              <a:t>1</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r>
              <a:rPr kumimoji="0" lang="en-US" altLang="zh-CN" sz="24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V</a:t>
            </a:r>
            <a:r>
              <a:rPr kumimoji="0" lang="en-US" altLang="zh-CN" sz="2400" b="0" i="0" u="none" strike="noStrike" kern="0" cap="none" spc="0" normalizeH="0" baseline="-30000" noProof="0" dirty="0" smtClean="0">
                <a:ln>
                  <a:noFill/>
                </a:ln>
                <a:solidFill>
                  <a:schemeClr val="tx1"/>
                </a:solidFill>
                <a:effectLst/>
                <a:uLnTx/>
                <a:uFillTx/>
                <a:latin typeface="Times New Roman" panose="02020603050405020304" pitchFamily="18" charset="0"/>
                <a:ea typeface="+mn-ea"/>
                <a:cs typeface="+mn-cs"/>
              </a:rPr>
              <a:t>2</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都含有2个二元运算，2个代数常数，那么它们是不是</a:t>
            </a:r>
            <a:r>
              <a:rPr kumimoji="0" lang="zh-CN" altLang="en-US" sz="24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mn-cs"/>
              </a:rPr>
              <a:t>同类型</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的代数系统呢？</a:t>
            </a:r>
            <a:endPar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15000"/>
              </a:lnSpc>
              <a:spcBef>
                <a:spcPct val="40000"/>
              </a:spcBef>
              <a:spcAft>
                <a:spcPct val="0"/>
              </a:spcAft>
              <a:buClr>
                <a:schemeClr val="accent1"/>
              </a:buClr>
              <a:buSzPct val="65000"/>
              <a:buFont typeface="Wingdings" panose="05000000000000000000" pitchFamily="2" charset="2"/>
              <a:buChar char="n"/>
              <a:defRPr/>
            </a:pPr>
            <a:r>
              <a:rPr kumimoji="0" lang="zh-CN" altLang="zh-CN" sz="2400" b="1" i="0" u="none" strike="noStrike" kern="0" cap="none" spc="0" normalizeH="0" baseline="0" noProof="0" dirty="0" smtClean="0">
                <a:ln>
                  <a:noFill/>
                </a:ln>
                <a:solidFill>
                  <a:srgbClr val="C00000"/>
                </a:solidFill>
                <a:effectLst/>
                <a:uLnTx/>
                <a:uFillTx/>
                <a:latin typeface="+mn-lt"/>
                <a:ea typeface="+mn-ea"/>
                <a:cs typeface="+mn-cs"/>
              </a:rPr>
              <a:t>同种类</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如果两个代数系统中运算个数相同，对应运算的元数相同，且代数常数的个数也相同，则称这两个代数系统具有相同的构成成分，也称它们是同类型的代数系统。</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err="1"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25605"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charRg st="18" end="64"/>
                                            </p:txEl>
                                          </p:spTgt>
                                        </p:tgtEl>
                                        <p:attrNameLst>
                                          <p:attrName>style.visibility</p:attrName>
                                        </p:attrNameLst>
                                      </p:cBhvr>
                                      <p:to>
                                        <p:strVal val="visible"/>
                                      </p:to>
                                    </p:set>
                                    <p:animEffect transition="in" filter="blinds(horizontal)">
                                      <p:cBhvr>
                                        <p:cTn id="7" dur="500"/>
                                        <p:tgtEl>
                                          <p:spTgt spid="18434">
                                            <p:txEl>
                                              <p:charRg st="18"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4">
                                            <p:txEl>
                                              <p:charRg st="64" end="159"/>
                                            </p:txEl>
                                          </p:spTgt>
                                        </p:tgtEl>
                                        <p:attrNameLst>
                                          <p:attrName>style.visibility</p:attrName>
                                        </p:attrNameLst>
                                      </p:cBhvr>
                                      <p:to>
                                        <p:strVal val="visible"/>
                                      </p:to>
                                    </p:set>
                                    <p:animEffect transition="in" filter="blinds(horizontal)">
                                      <p:cBhvr>
                                        <p:cTn id="12" dur="500"/>
                                        <p:tgtEl>
                                          <p:spTgt spid="18434">
                                            <p:txEl>
                                              <p:charRg st="64" end="1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4">
                                            <p:txEl>
                                              <p:charRg st="159" end="204"/>
                                            </p:txEl>
                                          </p:spTgt>
                                        </p:tgtEl>
                                        <p:attrNameLst>
                                          <p:attrName>style.visibility</p:attrName>
                                        </p:attrNameLst>
                                      </p:cBhvr>
                                      <p:to>
                                        <p:strVal val="visible"/>
                                      </p:to>
                                    </p:set>
                                    <p:animEffect transition="in" filter="blinds(horizontal)">
                                      <p:cBhvr>
                                        <p:cTn id="17" dur="500"/>
                                        <p:tgtEl>
                                          <p:spTgt spid="18434">
                                            <p:txEl>
                                              <p:charRg st="159" end="2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4">
                                            <p:txEl>
                                              <p:charRg st="204" end="280"/>
                                            </p:txEl>
                                          </p:spTgt>
                                        </p:tgtEl>
                                        <p:attrNameLst>
                                          <p:attrName>style.visibility</p:attrName>
                                        </p:attrNameLst>
                                      </p:cBhvr>
                                      <p:to>
                                        <p:strVal val="visible"/>
                                      </p:to>
                                    </p:set>
                                    <p:animEffect transition="in" filter="blinds(horizontal)">
                                      <p:cBhvr>
                                        <p:cTn id="22" dur="500"/>
                                        <p:tgtEl>
                                          <p:spTgt spid="18434">
                                            <p:txEl>
                                              <p:charRg st="204" end="2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ln/>
        </p:spPr>
        <p:txBody>
          <a:bodyPr vert="horz" wrap="square" lIns="91440" tIns="45720" rIns="91440" bIns="45720" anchor="t"/>
          <a:p>
            <a:r>
              <a:rPr lang="zh-CN" altLang="en-US" dirty="0"/>
              <a:t>本节学习要求</a:t>
            </a:r>
            <a:endParaRPr lang="zh-CN" altLang="en-US" dirty="0"/>
          </a:p>
        </p:txBody>
      </p:sp>
      <p:sp>
        <p:nvSpPr>
          <p:cNvPr id="18435" name="内容占位符 2"/>
          <p:cNvSpPr>
            <a:spLocks noGrp="1"/>
          </p:cNvSpPr>
          <p:nvPr>
            <p:ph idx="1"/>
          </p:nvPr>
        </p:nvSpPr>
        <p:spPr>
          <a:xfrm>
            <a:off x="481013" y="1412875"/>
            <a:ext cx="8229600" cy="4667250"/>
          </a:xfrm>
        </p:spPr>
        <p:txBody>
          <a:bodyPr vert="horz" wrap="square" lIns="91440" tIns="45720" rIns="91440" bIns="45720" numCol="1" anchor="t" anchorCtr="0" compatLnSpc="1"/>
          <a:lstStyle/>
          <a:p>
            <a:pPr marL="342900" marR="0" lvl="0" indent="-342900" algn="l" defTabSz="914400" rtl="0" eaLnBrk="0" fontAlgn="base" latinLnBrk="0" hangingPunct="0">
              <a:lnSpc>
                <a:spcPct val="125000"/>
              </a:lnSpc>
              <a:spcBef>
                <a:spcPct val="2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掌握代数系统标示方法，会判断某种运算是否在特定集合上封闭。</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5000"/>
              </a:lnSpc>
              <a:spcBef>
                <a:spcPct val="20000"/>
              </a:spcBef>
              <a:spcAft>
                <a:spcPct val="0"/>
              </a:spcAft>
              <a:buClr>
                <a:schemeClr val="accent1"/>
              </a:buClr>
              <a:buSzPct val="6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补充作业</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做在书上即可</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：设集合</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A={1,2,3,…,10}</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，问下面定义的二元运算</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关于集合</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A</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是否封闭？</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25000"/>
              </a:lnSpc>
              <a:spcBef>
                <a:spcPct val="20000"/>
              </a:spcBef>
              <a:spcAft>
                <a:spcPct val="0"/>
              </a:spcAft>
              <a:buClr>
                <a:schemeClr val="accent1"/>
              </a:buClr>
              <a:buSzPct val="65000"/>
              <a:buFont typeface="Wingdings" panose="05000000000000000000" pitchFamily="2" charset="2"/>
              <a:buAutoNum type="arabicParenBoth"/>
              <a:defRPr/>
            </a:pP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x*y=max(</a:t>
            </a:r>
            <a:r>
              <a:rPr kumimoji="0" lang="en-US" altLang="zh-CN" sz="28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x,y</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endPar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25000"/>
              </a:lnSpc>
              <a:spcBef>
                <a:spcPct val="20000"/>
              </a:spcBef>
              <a:spcAft>
                <a:spcPct val="0"/>
              </a:spcAft>
              <a:buClr>
                <a:schemeClr val="accent1"/>
              </a:buClr>
              <a:buSzPct val="65000"/>
              <a:buFont typeface="Wingdings" panose="05000000000000000000" pitchFamily="2" charset="2"/>
              <a:buAutoNum type="arabicParenBoth"/>
              <a:defRPr/>
            </a:pP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x*y=LCM(</a:t>
            </a:r>
            <a:r>
              <a:rPr kumimoji="0" lang="en-US" altLang="zh-CN" sz="2800" b="1" i="0" u="none" strike="noStrike" kern="0" cap="none" spc="0" normalizeH="0" baseline="0" noProof="0" dirty="0" err="1" smtClean="0">
                <a:ln>
                  <a:noFill/>
                </a:ln>
                <a:solidFill>
                  <a:schemeClr val="tx1"/>
                </a:solidFill>
                <a:effectLst/>
                <a:uLnTx/>
                <a:uFillTx/>
                <a:latin typeface="宋体" panose="02010600030101010101" pitchFamily="2" charset="-122"/>
                <a:ea typeface="+mn-ea"/>
                <a:cs typeface="+mn-cs"/>
              </a:rPr>
              <a:t>x,y</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最小公倍数。</a:t>
            </a:r>
            <a:endPar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25000"/>
              </a:lnSpc>
              <a:spcBef>
                <a:spcPct val="20000"/>
              </a:spcBef>
              <a:spcAft>
                <a:spcPct val="0"/>
              </a:spcAft>
              <a:buClr>
                <a:schemeClr val="accent1"/>
              </a:buClr>
              <a:buSzPct val="65000"/>
              <a:buFont typeface="Wingdings" panose="05000000000000000000" pitchFamily="2" charset="2"/>
              <a:buAutoNum type="arabicParenBoth"/>
              <a:defRPr/>
            </a:pP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x*y=</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质数</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p</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的个数，使得</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x ≤</a:t>
            </a:r>
            <a:r>
              <a:rPr kumimoji="0" lang="en-US" altLang="zh-CN" sz="2800" b="0" i="0" u="none" strike="noStrike" kern="0" cap="none" spc="0" normalizeH="0" baseline="0" noProof="0" dirty="0" err="1" smtClean="0">
                <a:ln>
                  <a:noFill/>
                </a:ln>
                <a:solidFill>
                  <a:schemeClr val="tx1"/>
                </a:solidFill>
                <a:effectLst/>
                <a:uLnTx/>
                <a:uFillTx/>
                <a:latin typeface="+mn-lt"/>
                <a:ea typeface="+mn-ea"/>
                <a:cs typeface="+mn-cs"/>
              </a:rPr>
              <a:t>p≤y</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a:t>
            </a:r>
            <a:endPar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AutoNum type="arabicParenBoth"/>
              <a:defRPr/>
            </a:pP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7654"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8" name="Picture 4" descr="NA00864_">
            <a:hlinkClick r:id="rId1" action="ppaction://hlinksldjump"/>
          </p:cNvPr>
          <p:cNvPicPr>
            <a:picLocks noChangeAspect="1"/>
          </p:cNvPicPr>
          <p:nvPr/>
        </p:nvPicPr>
        <p:blipFill>
          <a:blip r:embed="rId2"/>
          <a:stretch>
            <a:fillRect/>
          </a:stretch>
        </p:blipFill>
        <p:spPr>
          <a:xfrm flipH="1">
            <a:off x="8458200" y="6267450"/>
            <a:ext cx="506413" cy="438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ln/>
        </p:spPr>
        <p:txBody>
          <a:bodyPr vert="horz" wrap="square" lIns="91440" tIns="45720" rIns="91440" bIns="45720" anchor="t"/>
          <a:p>
            <a:r>
              <a:rPr lang="zh-CN" altLang="zh-CN" b="1" dirty="0"/>
              <a:t>§</a:t>
            </a:r>
            <a:r>
              <a:rPr lang="en-US" altLang="zh-CN" b="1" dirty="0"/>
              <a:t>5.2 </a:t>
            </a:r>
            <a:r>
              <a:rPr lang="zh-CN" altLang="en-US" b="1" dirty="0"/>
              <a:t>运算及其性质</a:t>
            </a:r>
            <a:endParaRPr lang="zh-CN" altLang="en-US" dirty="0"/>
          </a:p>
        </p:txBody>
      </p:sp>
      <p:sp>
        <p:nvSpPr>
          <p:cNvPr id="28675" name="内容占位符 2"/>
          <p:cNvSpPr>
            <a:spLocks noGrp="1"/>
          </p:cNvSpPr>
          <p:nvPr>
            <p:ph idx="1"/>
          </p:nvPr>
        </p:nvSpPr>
        <p:spPr>
          <a:xfrm>
            <a:off x="457200" y="1143000"/>
            <a:ext cx="8229600" cy="4987925"/>
          </a:xfrm>
          <a:ln/>
        </p:spPr>
        <p:txBody>
          <a:bodyPr vert="horz" wrap="square" lIns="91440" tIns="45720" rIns="91440" bIns="45720" anchor="t"/>
          <a:p>
            <a:r>
              <a:rPr lang="zh-CN" altLang="en-US" sz="2800" dirty="0"/>
              <a:t>一般的二元运算的性质。</a:t>
            </a:r>
            <a:endParaRPr lang="en-US" altLang="zh-CN" sz="2800" dirty="0"/>
          </a:p>
          <a:p>
            <a:pPr>
              <a:buNone/>
            </a:pPr>
            <a:r>
              <a:rPr lang="zh-CN" altLang="en-US" sz="2800" dirty="0"/>
              <a:t>    封闭性</a:t>
            </a:r>
            <a:endParaRPr lang="en-US" altLang="zh-CN" sz="2800" dirty="0"/>
          </a:p>
          <a:p>
            <a:pPr>
              <a:buNone/>
            </a:pPr>
            <a:r>
              <a:rPr lang="zh-CN" altLang="en-US" sz="2800" dirty="0"/>
              <a:t>    结合性</a:t>
            </a:r>
            <a:endParaRPr lang="en-US" altLang="zh-CN" sz="2800" dirty="0"/>
          </a:p>
          <a:p>
            <a:pPr>
              <a:buNone/>
            </a:pPr>
            <a:r>
              <a:rPr lang="zh-CN" altLang="en-US" sz="2800" dirty="0"/>
              <a:t>    交换性</a:t>
            </a:r>
            <a:endParaRPr lang="en-US" altLang="zh-CN" sz="2800" dirty="0"/>
          </a:p>
          <a:p>
            <a:pPr>
              <a:buNone/>
            </a:pPr>
            <a:r>
              <a:rPr lang="zh-CN" altLang="en-US" sz="2800" dirty="0"/>
              <a:t>    分配性</a:t>
            </a:r>
            <a:endParaRPr lang="en-US" altLang="zh-CN" sz="2800" dirty="0"/>
          </a:p>
          <a:p>
            <a:pPr>
              <a:buNone/>
            </a:pPr>
            <a:r>
              <a:rPr lang="zh-CN" altLang="en-US" sz="2800" dirty="0">
                <a:solidFill>
                  <a:srgbClr val="FF0000"/>
                </a:solidFill>
              </a:rPr>
              <a:t>    吸收律</a:t>
            </a:r>
            <a:endParaRPr lang="en-US" altLang="zh-CN" sz="2800" dirty="0">
              <a:solidFill>
                <a:srgbClr val="FF0000"/>
              </a:solidFill>
            </a:endParaRPr>
          </a:p>
          <a:p>
            <a:pPr>
              <a:buNone/>
            </a:pPr>
            <a:r>
              <a:rPr lang="zh-CN" altLang="en-US" sz="2800" dirty="0">
                <a:solidFill>
                  <a:srgbClr val="FF0000"/>
                </a:solidFill>
              </a:rPr>
              <a:t>    幂等律</a:t>
            </a:r>
            <a:endParaRPr lang="en-US" altLang="zh-CN" sz="2800" dirty="0">
              <a:solidFill>
                <a:srgbClr val="FF0000"/>
              </a:solidFill>
            </a:endParaRPr>
          </a:p>
          <a:p>
            <a:pPr>
              <a:buNone/>
            </a:pPr>
            <a:r>
              <a:rPr lang="zh-CN" altLang="en-US" sz="2800" dirty="0"/>
              <a:t>    消去律</a:t>
            </a:r>
            <a:endParaRPr lang="en-US" altLang="zh-CN" sz="2800" dirty="0"/>
          </a:p>
          <a:p>
            <a:r>
              <a:rPr lang="zh-CN" altLang="en-US" sz="2800" dirty="0"/>
              <a:t>特殊元素</a:t>
            </a:r>
            <a:endParaRPr lang="en-US" altLang="zh-CN"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8678"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ln/>
        </p:spPr>
        <p:txBody>
          <a:bodyPr vert="horz" wrap="square" lIns="91440" tIns="45720" rIns="91440" bIns="45720" anchor="t"/>
          <a:p>
            <a:r>
              <a:rPr lang="zh-CN" altLang="en-US" dirty="0"/>
              <a:t>二元运算</a:t>
            </a:r>
            <a:endParaRPr lang="zh-CN" altLang="en-US" dirty="0"/>
          </a:p>
        </p:txBody>
      </p:sp>
      <p:sp>
        <p:nvSpPr>
          <p:cNvPr id="21507" name="内容占位符 2"/>
          <p:cNvSpPr>
            <a:spLocks noGrp="1"/>
          </p:cNvSpPr>
          <p:nvPr>
            <p:ph idx="1"/>
          </p:nvPr>
        </p:nvSpPr>
        <p:spPr>
          <a:xfrm>
            <a:off x="457200" y="1285875"/>
            <a:ext cx="8229600" cy="4845050"/>
          </a:xfrm>
          <a:ln/>
        </p:spPr>
        <p:txBody>
          <a:bodyPr vert="horz" wrap="square" lIns="91440" tIns="45720" rIns="91440" bIns="45720" anchor="t"/>
          <a:p>
            <a:r>
              <a:rPr lang="zh-CN" altLang="en-US" sz="2800" dirty="0"/>
              <a:t>定义：设</a:t>
            </a:r>
            <a:r>
              <a:rPr lang="en-US" altLang="zh-CN" sz="2800" dirty="0"/>
              <a:t>A</a:t>
            </a:r>
            <a:r>
              <a:rPr lang="zh-CN" altLang="en-US" sz="2800" dirty="0"/>
              <a:t>为任意非空集合，函数</a:t>
            </a:r>
            <a:r>
              <a:rPr lang="en-US" altLang="zh-CN" sz="2800" dirty="0"/>
              <a:t>f</a:t>
            </a:r>
            <a:r>
              <a:rPr lang="zh-CN" altLang="en-US" sz="2800" dirty="0"/>
              <a:t>：</a:t>
            </a:r>
            <a:r>
              <a:rPr lang="en-US" altLang="zh-CN" sz="2800" dirty="0"/>
              <a:t>A×A→</a:t>
            </a:r>
            <a:r>
              <a:rPr lang="en-US" altLang="zh-CN" sz="2800" b="1" dirty="0">
                <a:solidFill>
                  <a:srgbClr val="3333FF"/>
                </a:solidFill>
              </a:rPr>
              <a:t>A</a:t>
            </a:r>
            <a:r>
              <a:rPr lang="zh-CN" altLang="en-US" sz="2800" dirty="0"/>
              <a:t>称为集合</a:t>
            </a:r>
            <a:r>
              <a:rPr lang="en-US" altLang="zh-CN" sz="2800" dirty="0"/>
              <a:t>A</a:t>
            </a:r>
            <a:r>
              <a:rPr lang="zh-CN" altLang="en-US" sz="2800" dirty="0"/>
              <a:t>上的一个</a:t>
            </a:r>
            <a:r>
              <a:rPr lang="zh-CN" altLang="en-US" sz="2800" b="1" dirty="0">
                <a:solidFill>
                  <a:srgbClr val="3333FF"/>
                </a:solidFill>
              </a:rPr>
              <a:t>二元运算</a:t>
            </a:r>
            <a:r>
              <a:rPr lang="zh-CN" altLang="en-US" sz="2800" dirty="0"/>
              <a:t>。</a:t>
            </a:r>
            <a:endParaRPr lang="en-US" altLang="zh-CN" sz="2800" dirty="0"/>
          </a:p>
          <a:p>
            <a:r>
              <a:rPr lang="zh-CN" altLang="en-US" sz="2800" dirty="0"/>
              <a:t>推广：设</a:t>
            </a:r>
            <a:r>
              <a:rPr lang="en-US" altLang="zh-CN" sz="2800" dirty="0"/>
              <a:t>A</a:t>
            </a:r>
            <a:r>
              <a:rPr lang="zh-CN" altLang="en-US" sz="2800" dirty="0"/>
              <a:t>为任意非空集合，函数</a:t>
            </a:r>
            <a:r>
              <a:rPr lang="en-US" altLang="zh-CN" sz="2800" dirty="0"/>
              <a:t>f</a:t>
            </a:r>
            <a:r>
              <a:rPr lang="zh-CN" altLang="en-US" sz="2800" dirty="0"/>
              <a:t>：</a:t>
            </a:r>
            <a:r>
              <a:rPr lang="en-US" altLang="zh-CN" sz="2800" dirty="0"/>
              <a:t>A</a:t>
            </a:r>
            <a:r>
              <a:rPr lang="en-US" altLang="zh-CN" sz="2800" baseline="30000" dirty="0"/>
              <a:t>n</a:t>
            </a:r>
            <a:r>
              <a:rPr lang="en-US" altLang="zh-CN" sz="2800" dirty="0"/>
              <a:t>→</a:t>
            </a:r>
            <a:r>
              <a:rPr lang="en-US" altLang="zh-CN" sz="2800" b="1" dirty="0">
                <a:solidFill>
                  <a:srgbClr val="3333FF"/>
                </a:solidFill>
              </a:rPr>
              <a:t>A</a:t>
            </a:r>
            <a:r>
              <a:rPr lang="zh-CN" altLang="en-US" sz="2800" dirty="0"/>
              <a:t>称为</a:t>
            </a:r>
            <a:r>
              <a:rPr lang="zh-CN" altLang="en-US" sz="2800" b="1" dirty="0">
                <a:solidFill>
                  <a:srgbClr val="3333FF"/>
                </a:solidFill>
              </a:rPr>
              <a:t>集合</a:t>
            </a:r>
            <a:r>
              <a:rPr lang="en-US" altLang="zh-CN" sz="2800" b="1" dirty="0">
                <a:solidFill>
                  <a:srgbClr val="3333FF"/>
                </a:solidFill>
              </a:rPr>
              <a:t>A</a:t>
            </a:r>
            <a:r>
              <a:rPr lang="zh-CN" altLang="en-US" sz="2800" b="1" dirty="0">
                <a:solidFill>
                  <a:srgbClr val="3333FF"/>
                </a:solidFill>
              </a:rPr>
              <a:t>上</a:t>
            </a:r>
            <a:r>
              <a:rPr lang="zh-CN" altLang="en-US" sz="2800" dirty="0"/>
              <a:t>的一个</a:t>
            </a:r>
            <a:r>
              <a:rPr lang="en-US" altLang="zh-CN" sz="2800" b="1" dirty="0">
                <a:solidFill>
                  <a:srgbClr val="3333FF"/>
                </a:solidFill>
              </a:rPr>
              <a:t>n</a:t>
            </a:r>
            <a:r>
              <a:rPr lang="zh-CN" altLang="en-US" sz="2800" b="1" dirty="0">
                <a:solidFill>
                  <a:srgbClr val="3333FF"/>
                </a:solidFill>
              </a:rPr>
              <a:t>元运算</a:t>
            </a:r>
            <a:r>
              <a:rPr lang="zh-CN" altLang="en-US" sz="2800" dirty="0"/>
              <a:t>。</a:t>
            </a:r>
            <a:endParaRPr lang="en-US" altLang="zh-CN" sz="2800" dirty="0"/>
          </a:p>
          <a:p>
            <a:r>
              <a:rPr lang="zh-CN" altLang="en-US" sz="2800" dirty="0"/>
              <a:t>判断一种运算是否是</a:t>
            </a:r>
            <a:r>
              <a:rPr lang="en-US" altLang="zh-CN" sz="2800" dirty="0"/>
              <a:t>A</a:t>
            </a:r>
            <a:r>
              <a:rPr lang="zh-CN" altLang="en-US" sz="2800" dirty="0"/>
              <a:t>上的二元运算，最根本是运算关于集合是封闭的。</a:t>
            </a:r>
            <a:endParaRPr lang="zh-CN" altLang="en-US" sz="2800" dirty="0"/>
          </a:p>
          <a:p>
            <a:endParaRPr lang="en-US" altLang="zh-CN" sz="2800"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7F2F4CE-F036-46D4-80BB-A5317D6A5E2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0726"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1507">
                                            <p:txEl>
                                              <p:charRg st="0" end="37"/>
                                            </p:txEl>
                                          </p:spTgt>
                                        </p:tgtEl>
                                        <p:attrNameLst>
                                          <p:attrName>style.visibility</p:attrName>
                                        </p:attrNameLst>
                                      </p:cBhvr>
                                      <p:to>
                                        <p:strVal val="visible"/>
                                      </p:to>
                                    </p:set>
                                    <p:animEffect transition="in" filter="diamond(in)">
                                      <p:cBhvr>
                                        <p:cTn id="7" dur="2000"/>
                                        <p:tgtEl>
                                          <p:spTgt spid="21507">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1507">
                                            <p:txEl>
                                              <p:charRg st="37" end="73"/>
                                            </p:txEl>
                                          </p:spTgt>
                                        </p:tgtEl>
                                        <p:attrNameLst>
                                          <p:attrName>style.visibility</p:attrName>
                                        </p:attrNameLst>
                                      </p:cBhvr>
                                      <p:to>
                                        <p:strVal val="visible"/>
                                      </p:to>
                                    </p:set>
                                    <p:animEffect transition="in" filter="strips(downLeft)">
                                      <p:cBhvr>
                                        <p:cTn id="12" dur="500"/>
                                        <p:tgtEl>
                                          <p:spTgt spid="21507">
                                            <p:txEl>
                                              <p:charRg st="37"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07">
                                            <p:txEl>
                                              <p:charRg st="73" end="106"/>
                                            </p:txEl>
                                          </p:spTgt>
                                        </p:tgtEl>
                                        <p:attrNameLst>
                                          <p:attrName>style.visibility</p:attrName>
                                        </p:attrNameLst>
                                      </p:cBhvr>
                                      <p:to>
                                        <p:strVal val="visible"/>
                                      </p:to>
                                    </p:set>
                                    <p:animEffect transition="in" filter="box(in)">
                                      <p:cBhvr>
                                        <p:cTn id="17" dur="500"/>
                                        <p:tgtEl>
                                          <p:spTgt spid="21507">
                                            <p:txEl>
                                              <p:charRg st="73"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457200" y="277813"/>
            <a:ext cx="8229600" cy="793750"/>
          </a:xfrm>
          <a:ln/>
        </p:spPr>
        <p:txBody>
          <a:bodyPr vert="horz" wrap="square" lIns="91440" tIns="45720" rIns="91440" bIns="45720" anchor="t"/>
          <a:p>
            <a:r>
              <a:rPr lang="zh-CN" altLang="en-US" dirty="0"/>
              <a:t>封闭性</a:t>
            </a:r>
            <a:endParaRPr lang="zh-CN" altLang="en-US" dirty="0"/>
          </a:p>
        </p:txBody>
      </p:sp>
      <p:sp>
        <p:nvSpPr>
          <p:cNvPr id="18435" name="内容占位符 2"/>
          <p:cNvSpPr>
            <a:spLocks noGrp="1"/>
          </p:cNvSpPr>
          <p:nvPr>
            <p:ph idx="1"/>
          </p:nvPr>
        </p:nvSpPr>
        <p:spPr>
          <a:xfrm>
            <a:off x="457200" y="1143000"/>
            <a:ext cx="8329613" cy="4987925"/>
          </a:xfrm>
          <a:ln/>
        </p:spPr>
        <p:txBody>
          <a:bodyPr vert="horz" wrap="square" lIns="91440" tIns="45720" rIns="91440" bIns="45720" anchor="t"/>
          <a:p>
            <a:pPr>
              <a:lnSpc>
                <a:spcPct val="125000"/>
              </a:lnSpc>
            </a:pPr>
            <a:r>
              <a:rPr lang="zh-CN" altLang="en-US" sz="2400" dirty="0"/>
              <a:t>定义：设</a:t>
            </a:r>
            <a:r>
              <a:rPr lang="en-US" altLang="zh-CN" sz="2400" b="1" dirty="0">
                <a:latin typeface="宋体" panose="02010600030101010101" pitchFamily="2" charset="-122"/>
              </a:rPr>
              <a:t>*</a:t>
            </a:r>
            <a:r>
              <a:rPr lang="zh-CN" altLang="en-US" sz="2400" dirty="0"/>
              <a:t>是定义在集合</a:t>
            </a:r>
            <a:r>
              <a:rPr lang="en-US" altLang="zh-CN" sz="2400" dirty="0"/>
              <a:t>A</a:t>
            </a:r>
            <a:r>
              <a:rPr lang="zh-CN" altLang="en-US" sz="2400" dirty="0"/>
              <a:t>上的二元运算，如果对于任意的</a:t>
            </a:r>
            <a:r>
              <a:rPr lang="en-US" altLang="zh-CN" sz="2400" dirty="0"/>
              <a:t>x</a:t>
            </a:r>
            <a:r>
              <a:rPr lang="zh-CN" altLang="en-US" sz="2400" dirty="0"/>
              <a:t>，</a:t>
            </a:r>
            <a:r>
              <a:rPr lang="en-US" altLang="zh-CN" sz="2400" dirty="0"/>
              <a:t>y∈A</a:t>
            </a:r>
            <a:r>
              <a:rPr lang="zh-CN" altLang="en-US" sz="2400" dirty="0"/>
              <a:t>，都有</a:t>
            </a:r>
            <a:r>
              <a:rPr lang="en-US" altLang="zh-CN" sz="2400" b="1" dirty="0"/>
              <a:t>x*y∈A</a:t>
            </a:r>
            <a:r>
              <a:rPr lang="zh-CN" altLang="en-US" sz="2400" dirty="0"/>
              <a:t>，则称</a:t>
            </a:r>
            <a:r>
              <a:rPr lang="zh-CN" altLang="en-US" sz="2400" b="1" dirty="0"/>
              <a:t>二元运算*在</a:t>
            </a:r>
            <a:r>
              <a:rPr lang="en-US" altLang="zh-CN" sz="2400" b="1" dirty="0"/>
              <a:t>A</a:t>
            </a:r>
            <a:r>
              <a:rPr lang="zh-CN" altLang="en-US" sz="2400" b="1" dirty="0"/>
              <a:t>上是封闭</a:t>
            </a:r>
            <a:r>
              <a:rPr lang="zh-CN" altLang="en-US" sz="2400" dirty="0"/>
              <a:t>的。</a:t>
            </a:r>
            <a:r>
              <a:rPr lang="zh-CN" altLang="zh-CN" sz="2400" dirty="0"/>
              <a:t>——</a:t>
            </a:r>
            <a:r>
              <a:rPr lang="zh-CN" altLang="en-US" sz="2400" dirty="0"/>
              <a:t>运算表中的每个元素都属于</a:t>
            </a:r>
            <a:r>
              <a:rPr lang="en-US" altLang="zh-CN" sz="2400" dirty="0"/>
              <a:t>A</a:t>
            </a:r>
            <a:r>
              <a:rPr lang="zh-CN" altLang="zh-CN" sz="2400" dirty="0"/>
              <a:t> </a:t>
            </a:r>
            <a:r>
              <a:rPr lang="zh-CN" altLang="en-US" sz="2400" dirty="0"/>
              <a:t>。</a:t>
            </a:r>
            <a:endParaRPr lang="en-US" altLang="zh-CN" sz="2400" b="1" dirty="0"/>
          </a:p>
          <a:p>
            <a:pPr>
              <a:lnSpc>
                <a:spcPct val="125000"/>
              </a:lnSpc>
              <a:buNone/>
            </a:pPr>
            <a:r>
              <a:rPr lang="en-US" altLang="zh-CN" sz="2400" dirty="0"/>
              <a:t>【</a:t>
            </a:r>
            <a:r>
              <a:rPr lang="zh-CN" altLang="en-US" sz="2400" dirty="0"/>
              <a:t>例</a:t>
            </a:r>
            <a:r>
              <a:rPr lang="en-US" altLang="zh-CN" sz="2400" dirty="0"/>
              <a:t>】</a:t>
            </a:r>
            <a:r>
              <a:rPr lang="zh-CN" altLang="en-US" sz="2400" dirty="0"/>
              <a:t>设</a:t>
            </a:r>
            <a:r>
              <a:rPr lang="en-US" altLang="zh-CN" sz="2400" dirty="0"/>
              <a:t>A={x</a:t>
            </a:r>
            <a:r>
              <a:rPr lang="zh-CN" altLang="en-US" sz="2400" dirty="0"/>
              <a:t>｜</a:t>
            </a:r>
            <a:r>
              <a:rPr lang="en-US" altLang="zh-CN" sz="2400" dirty="0"/>
              <a:t>x=2</a:t>
            </a:r>
            <a:r>
              <a:rPr lang="en-US" altLang="zh-CN" sz="2400" baseline="30000" dirty="0"/>
              <a:t>n</a:t>
            </a:r>
            <a:r>
              <a:rPr lang="en-US" altLang="zh-CN" sz="2400" dirty="0"/>
              <a:t>,n</a:t>
            </a:r>
            <a:r>
              <a:rPr lang="en-US" altLang="zh-CN" sz="2400" dirty="0">
                <a:sym typeface="Symbol" panose="05050102010706020507" pitchFamily="18" charset="2"/>
              </a:rPr>
              <a:t></a:t>
            </a:r>
            <a:r>
              <a:rPr lang="en-US" altLang="zh-CN" sz="2400" dirty="0"/>
              <a:t>N}</a:t>
            </a:r>
            <a:r>
              <a:rPr lang="zh-CN" altLang="en-US" sz="2400" dirty="0"/>
              <a:t>， 问</a:t>
            </a:r>
            <a:r>
              <a:rPr lang="en-US" altLang="zh-CN" sz="2400" dirty="0"/>
              <a:t>&lt;A</a:t>
            </a:r>
            <a:r>
              <a:rPr lang="zh-CN" altLang="en-US" sz="2400" dirty="0"/>
              <a:t>，</a:t>
            </a:r>
            <a:r>
              <a:rPr lang="en-US" altLang="zh-CN" sz="2400" dirty="0">
                <a:sym typeface="Symbol" panose="05050102010706020507" pitchFamily="18" charset="2"/>
              </a:rPr>
              <a:t></a:t>
            </a:r>
            <a:r>
              <a:rPr lang="en-US" altLang="zh-CN" sz="2400" dirty="0"/>
              <a:t>&gt;</a:t>
            </a:r>
            <a:r>
              <a:rPr lang="zh-CN" altLang="en-US" sz="2400" dirty="0"/>
              <a:t>，</a:t>
            </a:r>
            <a:r>
              <a:rPr lang="en-US" altLang="zh-CN" sz="2400" dirty="0"/>
              <a:t>&lt;A</a:t>
            </a:r>
            <a:r>
              <a:rPr lang="zh-CN" altLang="en-US" sz="2400" dirty="0"/>
              <a:t>，</a:t>
            </a:r>
            <a:r>
              <a:rPr lang="en-US" altLang="zh-CN" sz="2400" dirty="0"/>
              <a:t>+&gt;</a:t>
            </a:r>
            <a:r>
              <a:rPr lang="zh-CN" altLang="en-US" sz="2400" dirty="0"/>
              <a:t>，</a:t>
            </a:r>
            <a:r>
              <a:rPr lang="en-US" altLang="zh-CN" sz="2400" dirty="0"/>
              <a:t>&lt;A</a:t>
            </a:r>
            <a:r>
              <a:rPr lang="zh-CN" altLang="en-US" sz="2400" dirty="0"/>
              <a:t>，</a:t>
            </a:r>
            <a:r>
              <a:rPr lang="en-US" altLang="zh-CN" sz="2400" dirty="0"/>
              <a:t>/&gt;</a:t>
            </a:r>
            <a:r>
              <a:rPr lang="zh-CN" altLang="en-US" sz="2400" dirty="0"/>
              <a:t>封闭吗？</a:t>
            </a:r>
            <a:endParaRPr lang="zh-CN" altLang="en-US" sz="2400" dirty="0"/>
          </a:p>
          <a:p>
            <a:pPr>
              <a:lnSpc>
                <a:spcPct val="125000"/>
              </a:lnSpc>
              <a:buNone/>
            </a:pPr>
            <a:r>
              <a:rPr lang="zh-CN" altLang="en-US" sz="2400" dirty="0"/>
              <a:t>解：</a:t>
            </a:r>
            <a:endParaRPr lang="en-US" altLang="zh-CN" sz="2400" dirty="0"/>
          </a:p>
          <a:p>
            <a:pPr>
              <a:buNone/>
            </a:pPr>
            <a:r>
              <a:rPr lang="zh-CN" altLang="en-US" sz="2400" dirty="0"/>
              <a:t>（</a:t>
            </a:r>
            <a:r>
              <a:rPr lang="en-US" altLang="zh-CN" sz="2400" dirty="0"/>
              <a:t>1</a:t>
            </a:r>
            <a:r>
              <a:rPr lang="zh-CN" altLang="en-US" sz="2400" dirty="0"/>
              <a:t>）</a:t>
            </a:r>
            <a:r>
              <a:rPr lang="en-US" altLang="zh-CN" sz="2400" dirty="0">
                <a:sym typeface="Symbol" panose="05050102010706020507" pitchFamily="18" charset="2"/>
              </a:rPr>
              <a:t></a:t>
            </a:r>
            <a:r>
              <a:rPr lang="en-US" altLang="zh-CN" sz="2400" dirty="0"/>
              <a:t>2</a:t>
            </a:r>
            <a:r>
              <a:rPr lang="en-US" altLang="zh-CN" sz="2400" baseline="30000" dirty="0"/>
              <a:t>r</a:t>
            </a:r>
            <a:r>
              <a:rPr lang="en-US" altLang="zh-CN" sz="2400" dirty="0"/>
              <a:t>,2</a:t>
            </a:r>
            <a:r>
              <a:rPr lang="en-US" altLang="zh-CN" sz="2400" baseline="30000" dirty="0"/>
              <a:t>s</a:t>
            </a:r>
            <a:r>
              <a:rPr lang="en-US" altLang="zh-CN" sz="2400" dirty="0">
                <a:sym typeface="Symbol" panose="05050102010706020507" pitchFamily="18" charset="2"/>
              </a:rPr>
              <a:t></a:t>
            </a:r>
            <a:r>
              <a:rPr lang="en-US" altLang="zh-CN" sz="2400" dirty="0"/>
              <a:t>A</a:t>
            </a:r>
            <a:r>
              <a:rPr lang="zh-CN" altLang="en-US" sz="2400" dirty="0"/>
              <a:t>，</a:t>
            </a:r>
            <a:r>
              <a:rPr lang="en-US" altLang="zh-CN" sz="2400" dirty="0"/>
              <a:t> 2</a:t>
            </a:r>
            <a:r>
              <a:rPr lang="en-US" altLang="zh-CN" sz="2400" baseline="30000" dirty="0"/>
              <a:t>r</a:t>
            </a:r>
            <a:r>
              <a:rPr lang="zh-CN" altLang="zh-CN" sz="2400" dirty="0"/>
              <a:t>×</a:t>
            </a:r>
            <a:r>
              <a:rPr lang="en-US" altLang="zh-CN" sz="2400" dirty="0"/>
              <a:t>2</a:t>
            </a:r>
            <a:r>
              <a:rPr lang="en-US" altLang="zh-CN" sz="2400" baseline="30000" dirty="0"/>
              <a:t>s</a:t>
            </a:r>
            <a:r>
              <a:rPr lang="en-US" altLang="zh-CN" sz="2400" dirty="0"/>
              <a:t>=2</a:t>
            </a:r>
            <a:r>
              <a:rPr lang="en-US" altLang="zh-CN" sz="2400" baseline="30000" dirty="0"/>
              <a:t>r+s</a:t>
            </a:r>
            <a:r>
              <a:rPr lang="en-US" altLang="zh-CN" sz="2400" dirty="0">
                <a:sym typeface="Symbol" panose="05050102010706020507" pitchFamily="18" charset="2"/>
              </a:rPr>
              <a:t></a:t>
            </a:r>
            <a:r>
              <a:rPr lang="en-US" altLang="zh-CN" sz="2400" dirty="0"/>
              <a:t>A, r+s</a:t>
            </a:r>
            <a:r>
              <a:rPr lang="en-US" altLang="zh-CN" sz="2400" dirty="0">
                <a:sym typeface="Symbol" panose="05050102010706020507" pitchFamily="18" charset="2"/>
              </a:rPr>
              <a:t></a:t>
            </a:r>
            <a:r>
              <a:rPr lang="en-US" altLang="zh-CN" sz="2400" dirty="0"/>
              <a:t>N  </a:t>
            </a:r>
            <a:r>
              <a:rPr lang="zh-CN" altLang="zh-CN" sz="2400" dirty="0"/>
              <a:t>∴</a:t>
            </a:r>
            <a:r>
              <a:rPr lang="en-US" altLang="zh-CN" sz="2400" dirty="0"/>
              <a:t>&lt;A</a:t>
            </a:r>
            <a:r>
              <a:rPr lang="zh-CN" altLang="en-US" sz="2400" dirty="0"/>
              <a:t>，</a:t>
            </a:r>
            <a:r>
              <a:rPr lang="en-US" altLang="zh-CN" sz="2400" dirty="0"/>
              <a:t>x&gt;</a:t>
            </a:r>
            <a:r>
              <a:rPr lang="zh-CN" altLang="en-US" sz="2400" dirty="0"/>
              <a:t>运算封闭</a:t>
            </a:r>
            <a:endParaRPr lang="zh-CN" altLang="en-US" sz="2400" dirty="0"/>
          </a:p>
          <a:p>
            <a:pPr>
              <a:buNone/>
            </a:pPr>
            <a:r>
              <a:rPr lang="zh-CN" altLang="en-US" sz="2400" dirty="0"/>
              <a:t>（</a:t>
            </a:r>
            <a:r>
              <a:rPr lang="en-US" altLang="zh-CN" sz="2400" dirty="0"/>
              <a:t>2</a:t>
            </a:r>
            <a:r>
              <a:rPr lang="zh-CN" altLang="en-US" sz="2400" dirty="0"/>
              <a:t>）</a:t>
            </a:r>
            <a:r>
              <a:rPr lang="en-US" altLang="zh-CN" sz="2400" dirty="0"/>
              <a:t>∵2,4</a:t>
            </a:r>
            <a:r>
              <a:rPr lang="en-US" altLang="zh-CN" sz="2400" dirty="0">
                <a:sym typeface="Symbol" panose="05050102010706020507" pitchFamily="18" charset="2"/>
              </a:rPr>
              <a:t></a:t>
            </a:r>
            <a:r>
              <a:rPr lang="en-US" altLang="zh-CN" sz="2400" dirty="0"/>
              <a:t>A</a:t>
            </a:r>
            <a:r>
              <a:rPr lang="zh-CN" altLang="en-US" sz="2400" dirty="0"/>
              <a:t>，</a:t>
            </a:r>
            <a:r>
              <a:rPr lang="en-US" altLang="zh-CN" sz="2400" dirty="0"/>
              <a:t>2+4</a:t>
            </a:r>
            <a:r>
              <a:rPr lang="en-US" altLang="zh-CN" sz="2400" dirty="0">
                <a:sym typeface="Symbol" panose="05050102010706020507" pitchFamily="18" charset="2"/>
              </a:rPr>
              <a:t></a:t>
            </a:r>
            <a:r>
              <a:rPr lang="en-US" altLang="zh-CN" sz="2400" dirty="0"/>
              <a:t>A</a:t>
            </a:r>
            <a:r>
              <a:rPr lang="zh-CN" altLang="en-US" sz="2400" dirty="0"/>
              <a:t>，</a:t>
            </a:r>
            <a:r>
              <a:rPr lang="en-US" altLang="zh-CN" sz="2400" dirty="0"/>
              <a:t>∴&lt;A</a:t>
            </a:r>
            <a:r>
              <a:rPr lang="zh-CN" altLang="en-US" sz="2400" dirty="0"/>
              <a:t>，</a:t>
            </a:r>
            <a:r>
              <a:rPr lang="en-US" altLang="zh-CN" sz="2400" dirty="0"/>
              <a:t>+&gt;</a:t>
            </a:r>
            <a:r>
              <a:rPr lang="zh-CN" altLang="en-US" sz="2400" dirty="0"/>
              <a:t>运算不封闭</a:t>
            </a:r>
            <a:endParaRPr lang="zh-CN" altLang="en-US" sz="2400" dirty="0"/>
          </a:p>
          <a:p>
            <a:pPr>
              <a:buNone/>
            </a:pPr>
            <a:r>
              <a:rPr lang="zh-CN" altLang="en-US" sz="2400" dirty="0"/>
              <a:t>（</a:t>
            </a:r>
            <a:r>
              <a:rPr lang="en-US" altLang="zh-CN" sz="2400" dirty="0"/>
              <a:t>3</a:t>
            </a:r>
            <a:r>
              <a:rPr lang="zh-CN" altLang="en-US" sz="2400" dirty="0"/>
              <a:t>）</a:t>
            </a:r>
            <a:r>
              <a:rPr lang="en-US" altLang="zh-CN" sz="2400" dirty="0"/>
              <a:t>∵2,4</a:t>
            </a:r>
            <a:r>
              <a:rPr lang="en-US" altLang="zh-CN" sz="2400" dirty="0">
                <a:sym typeface="Symbol" panose="05050102010706020507" pitchFamily="18" charset="2"/>
              </a:rPr>
              <a:t></a:t>
            </a:r>
            <a:r>
              <a:rPr lang="en-US" altLang="zh-CN" sz="2400" dirty="0"/>
              <a:t>A</a:t>
            </a:r>
            <a:r>
              <a:rPr lang="zh-CN" altLang="en-US" sz="2400" dirty="0"/>
              <a:t>，</a:t>
            </a:r>
            <a:r>
              <a:rPr lang="en-US" altLang="zh-CN" sz="2400" dirty="0"/>
              <a:t>2/4</a:t>
            </a:r>
            <a:r>
              <a:rPr lang="en-US" altLang="zh-CN" sz="2400" dirty="0">
                <a:sym typeface="Symbol" panose="05050102010706020507" pitchFamily="18" charset="2"/>
              </a:rPr>
              <a:t></a:t>
            </a:r>
            <a:r>
              <a:rPr lang="en-US" altLang="zh-CN" sz="2400" dirty="0"/>
              <a:t>A</a:t>
            </a:r>
            <a:r>
              <a:rPr lang="zh-CN" altLang="en-US" sz="2400" dirty="0"/>
              <a:t>，</a:t>
            </a:r>
            <a:r>
              <a:rPr lang="en-US" altLang="zh-CN" sz="2400" dirty="0"/>
              <a:t>∴&lt;A</a:t>
            </a:r>
            <a:r>
              <a:rPr lang="zh-CN" altLang="en-US" sz="2400" dirty="0"/>
              <a:t>，</a:t>
            </a:r>
            <a:r>
              <a:rPr lang="en-US" altLang="zh-CN" sz="2400" dirty="0"/>
              <a:t>/&gt;</a:t>
            </a:r>
            <a:r>
              <a:rPr lang="zh-CN" altLang="en-US" sz="2400" dirty="0"/>
              <a:t>运算不封闭</a:t>
            </a:r>
            <a:endParaRPr lang="zh-CN" altLang="en-US" sz="2400"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1750"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charRg st="73" end="116"/>
                                            </p:txEl>
                                          </p:spTgt>
                                        </p:tgtEl>
                                        <p:attrNameLst>
                                          <p:attrName>style.visibility</p:attrName>
                                        </p:attrNameLst>
                                      </p:cBhvr>
                                      <p:to>
                                        <p:strVal val="visible"/>
                                      </p:to>
                                    </p:set>
                                    <p:anim calcmode="lin" valueType="num">
                                      <p:cBhvr additive="base">
                                        <p:cTn id="7" dur="500" fill="hold"/>
                                        <p:tgtEl>
                                          <p:spTgt spid="18435">
                                            <p:txEl>
                                              <p:charRg st="73" end="1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73" end="1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116" end="119"/>
                                            </p:txEl>
                                          </p:spTgt>
                                        </p:tgtEl>
                                        <p:attrNameLst>
                                          <p:attrName>style.visibility</p:attrName>
                                        </p:attrNameLst>
                                      </p:cBhvr>
                                      <p:to>
                                        <p:strVal val="visible"/>
                                      </p:to>
                                    </p:set>
                                    <p:anim calcmode="lin" valueType="num">
                                      <p:cBhvr additive="base">
                                        <p:cTn id="13" dur="500" fill="hold"/>
                                        <p:tgtEl>
                                          <p:spTgt spid="18435">
                                            <p:txEl>
                                              <p:charRg st="116" end="11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116" end="11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435">
                                            <p:txEl>
                                              <p:charRg st="119" end="164"/>
                                            </p:txEl>
                                          </p:spTgt>
                                        </p:tgtEl>
                                        <p:attrNameLst>
                                          <p:attrName>style.visibility</p:attrName>
                                        </p:attrNameLst>
                                      </p:cBhvr>
                                      <p:to>
                                        <p:strVal val="visible"/>
                                      </p:to>
                                    </p:set>
                                    <p:anim calcmode="lin" valueType="num">
                                      <p:cBhvr additive="base">
                                        <p:cTn id="17" dur="500" fill="hold"/>
                                        <p:tgtEl>
                                          <p:spTgt spid="18435">
                                            <p:txEl>
                                              <p:charRg st="119" end="16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charRg st="119" end="16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435">
                                            <p:txEl>
                                              <p:charRg st="164" end="192"/>
                                            </p:txEl>
                                          </p:spTgt>
                                        </p:tgtEl>
                                        <p:attrNameLst>
                                          <p:attrName>style.visibility</p:attrName>
                                        </p:attrNameLst>
                                      </p:cBhvr>
                                      <p:to>
                                        <p:strVal val="visible"/>
                                      </p:to>
                                    </p:set>
                                    <p:anim calcmode="lin" valueType="num">
                                      <p:cBhvr additive="base">
                                        <p:cTn id="23" dur="500" fill="hold"/>
                                        <p:tgtEl>
                                          <p:spTgt spid="18435">
                                            <p:txEl>
                                              <p:charRg st="164" end="19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charRg st="164" end="19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435">
                                            <p:txEl>
                                              <p:charRg st="192" end="220"/>
                                            </p:txEl>
                                          </p:spTgt>
                                        </p:tgtEl>
                                        <p:attrNameLst>
                                          <p:attrName>style.visibility</p:attrName>
                                        </p:attrNameLst>
                                      </p:cBhvr>
                                      <p:to>
                                        <p:strVal val="visible"/>
                                      </p:to>
                                    </p:set>
                                    <p:anim calcmode="lin" valueType="num">
                                      <p:cBhvr additive="base">
                                        <p:cTn id="29" dur="500" fill="hold"/>
                                        <p:tgtEl>
                                          <p:spTgt spid="18435">
                                            <p:txEl>
                                              <p:charRg st="192" end="22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435">
                                            <p:txEl>
                                              <p:charRg st="192" end="2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ln/>
        </p:spPr>
        <p:txBody>
          <a:bodyPr vert="horz" wrap="square" lIns="91440" tIns="45720" rIns="91440" bIns="45720" anchor="t"/>
          <a:p>
            <a:r>
              <a:rPr lang="zh-CN" altLang="en-US" dirty="0"/>
              <a:t>结合性</a:t>
            </a:r>
            <a:endParaRPr lang="zh-CN" altLang="en-US" dirty="0"/>
          </a:p>
        </p:txBody>
      </p:sp>
      <p:sp>
        <p:nvSpPr>
          <p:cNvPr id="23555" name="内容占位符 2"/>
          <p:cNvSpPr>
            <a:spLocks noGrp="1"/>
          </p:cNvSpPr>
          <p:nvPr>
            <p:ph idx="1"/>
          </p:nvPr>
        </p:nvSpPr>
        <p:spPr>
          <a:xfrm>
            <a:off x="457200" y="1000125"/>
            <a:ext cx="8229600" cy="5130800"/>
          </a:xfrm>
          <a:ln/>
        </p:spPr>
        <p:txBody>
          <a:bodyPr vert="horz" wrap="square" lIns="91440" tIns="45720" rIns="91440" bIns="45720" anchor="t"/>
          <a:p>
            <a:pPr>
              <a:lnSpc>
                <a:spcPct val="125000"/>
              </a:lnSpc>
            </a:pPr>
            <a:r>
              <a:rPr lang="zh-CN" altLang="en-US" sz="2400" dirty="0"/>
              <a:t>定义：设*是定义在集合</a:t>
            </a:r>
            <a:r>
              <a:rPr lang="en-US" altLang="zh-CN" sz="2400" dirty="0"/>
              <a:t>A</a:t>
            </a:r>
            <a:r>
              <a:rPr lang="zh-CN" altLang="en-US" sz="2400" dirty="0"/>
              <a:t>上的二元运算，如果对于任意的</a:t>
            </a:r>
            <a:r>
              <a:rPr lang="en-US" altLang="zh-CN" sz="2400" dirty="0"/>
              <a:t>x,y,z∈A</a:t>
            </a:r>
            <a:r>
              <a:rPr lang="zh-CN" altLang="en-US" sz="2400" dirty="0"/>
              <a:t>，都有</a:t>
            </a:r>
            <a:r>
              <a:rPr lang="en-US" altLang="zh-CN" sz="2400" dirty="0"/>
              <a:t>(x</a:t>
            </a:r>
            <a:r>
              <a:rPr lang="en-US" altLang="zh-CN" sz="2400" b="1" dirty="0">
                <a:latin typeface="宋体" panose="02010600030101010101" pitchFamily="2" charset="-122"/>
              </a:rPr>
              <a:t>*</a:t>
            </a:r>
            <a:r>
              <a:rPr lang="en-US" altLang="zh-CN" sz="2400" dirty="0"/>
              <a:t>y)</a:t>
            </a:r>
            <a:r>
              <a:rPr lang="en-US" altLang="zh-CN" sz="2400" b="1" dirty="0">
                <a:latin typeface="宋体" panose="02010600030101010101" pitchFamily="2" charset="-122"/>
              </a:rPr>
              <a:t>*</a:t>
            </a:r>
            <a:r>
              <a:rPr lang="en-US" altLang="zh-CN" sz="2400" dirty="0"/>
              <a:t>z</a:t>
            </a:r>
            <a:r>
              <a:rPr lang="zh-CN" altLang="en-US" sz="2400" dirty="0"/>
              <a:t>＝</a:t>
            </a:r>
            <a:r>
              <a:rPr lang="en-US" altLang="zh-CN" sz="2400" dirty="0"/>
              <a:t>x</a:t>
            </a:r>
            <a:r>
              <a:rPr lang="en-US" altLang="zh-CN" sz="2400" b="1" dirty="0">
                <a:latin typeface="宋体" panose="02010600030101010101" pitchFamily="2" charset="-122"/>
              </a:rPr>
              <a:t>*</a:t>
            </a:r>
            <a:r>
              <a:rPr lang="en-US" altLang="zh-CN" sz="2400" dirty="0"/>
              <a:t>(y</a:t>
            </a:r>
            <a:r>
              <a:rPr lang="en-US" altLang="zh-CN" sz="2400" b="1" dirty="0">
                <a:latin typeface="宋体" panose="02010600030101010101" pitchFamily="2" charset="-122"/>
              </a:rPr>
              <a:t>*</a:t>
            </a:r>
            <a:r>
              <a:rPr lang="en-US" altLang="zh-CN" sz="2400" dirty="0"/>
              <a:t>z)</a:t>
            </a:r>
            <a:r>
              <a:rPr lang="zh-CN" altLang="en-US" sz="2400" dirty="0"/>
              <a:t>，则称该二元运算*是可结合的。</a:t>
            </a:r>
            <a:endParaRPr lang="zh-CN" altLang="en-US" sz="2400" dirty="0"/>
          </a:p>
          <a:p>
            <a:pPr>
              <a:lnSpc>
                <a:spcPct val="125000"/>
              </a:lnSpc>
              <a:buNone/>
            </a:pPr>
            <a:r>
              <a:rPr lang="en-US" altLang="zh-CN" sz="2400" dirty="0"/>
              <a:t>   【</a:t>
            </a:r>
            <a:r>
              <a:rPr lang="zh-CN" altLang="en-US" sz="2400" dirty="0"/>
              <a:t>例</a:t>
            </a:r>
            <a:r>
              <a:rPr lang="en-US" altLang="zh-CN" sz="2400" dirty="0"/>
              <a:t>】</a:t>
            </a:r>
            <a:r>
              <a:rPr lang="zh-CN" altLang="en-US" sz="2400" dirty="0"/>
              <a:t>设</a:t>
            </a:r>
            <a:r>
              <a:rPr lang="en-US" altLang="zh-CN" sz="2400" dirty="0"/>
              <a:t>A</a:t>
            </a:r>
            <a:r>
              <a:rPr lang="zh-CN" altLang="en-US" sz="2400" dirty="0"/>
              <a:t>是一个非空集合，★是</a:t>
            </a:r>
            <a:r>
              <a:rPr lang="en-US" altLang="zh-CN" sz="2400" dirty="0"/>
              <a:t>A</a:t>
            </a:r>
            <a:r>
              <a:rPr lang="zh-CN" altLang="en-US" sz="2400" dirty="0"/>
              <a:t>上的二元运算，对于任意</a:t>
            </a:r>
            <a:r>
              <a:rPr lang="en-US" altLang="zh-CN" sz="2400" dirty="0"/>
              <a:t>a</a:t>
            </a:r>
            <a:r>
              <a:rPr lang="zh-CN" altLang="en-US" sz="2400" dirty="0"/>
              <a:t>，</a:t>
            </a:r>
            <a:r>
              <a:rPr lang="en-US" altLang="zh-CN" sz="2400" dirty="0"/>
              <a:t>b∈A</a:t>
            </a:r>
            <a:r>
              <a:rPr lang="zh-CN" altLang="en-US" sz="2400" dirty="0"/>
              <a:t>，有</a:t>
            </a:r>
            <a:r>
              <a:rPr lang="en-US" altLang="zh-CN" sz="2400" dirty="0"/>
              <a:t>a★b</a:t>
            </a:r>
            <a:r>
              <a:rPr lang="zh-CN" altLang="en-US" sz="2400" dirty="0"/>
              <a:t>＝</a:t>
            </a:r>
            <a:r>
              <a:rPr lang="en-US" altLang="zh-CN" sz="2400" dirty="0"/>
              <a:t>b</a:t>
            </a:r>
            <a:r>
              <a:rPr lang="zh-CN" altLang="en-US" sz="2400" dirty="0"/>
              <a:t>，证明 ★ 是可结合运算。</a:t>
            </a:r>
            <a:endParaRPr lang="zh-CN" altLang="en-US" sz="2400" dirty="0"/>
          </a:p>
          <a:p>
            <a:pPr>
              <a:lnSpc>
                <a:spcPct val="125000"/>
              </a:lnSpc>
              <a:buNone/>
            </a:pPr>
            <a:r>
              <a:rPr lang="zh-CN" altLang="en-US" sz="2400" dirty="0"/>
              <a:t>    证明：</a:t>
            </a:r>
            <a:r>
              <a:rPr lang="zh-CN" altLang="zh-CN" sz="2400" dirty="0"/>
              <a:t> </a:t>
            </a:r>
            <a:endParaRPr lang="en-US" altLang="zh-CN" sz="2400" dirty="0"/>
          </a:p>
          <a:p>
            <a:pPr>
              <a:lnSpc>
                <a:spcPct val="125000"/>
              </a:lnSpc>
              <a:buNone/>
            </a:pPr>
            <a:r>
              <a:rPr lang="zh-CN" altLang="en-US" sz="2400" dirty="0"/>
              <a:t>                </a:t>
            </a:r>
            <a:r>
              <a:rPr lang="zh-CN" altLang="zh-CN" sz="2400" dirty="0"/>
              <a:t>∵</a:t>
            </a:r>
            <a:r>
              <a:rPr lang="zh-CN" altLang="en-US" sz="2400" dirty="0"/>
              <a:t>对于任意的</a:t>
            </a:r>
            <a:r>
              <a:rPr lang="en-US" altLang="zh-CN" sz="2400" dirty="0"/>
              <a:t>a</a:t>
            </a:r>
            <a:r>
              <a:rPr lang="zh-CN" altLang="en-US" sz="2400" dirty="0"/>
              <a:t>，</a:t>
            </a:r>
            <a:r>
              <a:rPr lang="en-US" altLang="zh-CN" sz="2400" dirty="0"/>
              <a:t>b</a:t>
            </a:r>
            <a:r>
              <a:rPr lang="zh-CN" altLang="en-US" sz="2400" dirty="0"/>
              <a:t>，</a:t>
            </a:r>
            <a:r>
              <a:rPr lang="en-US" altLang="zh-CN" sz="2400" dirty="0"/>
              <a:t>c∈A</a:t>
            </a:r>
            <a:endParaRPr lang="en-US" altLang="zh-CN" sz="2400" dirty="0"/>
          </a:p>
          <a:p>
            <a:pPr>
              <a:lnSpc>
                <a:spcPct val="125000"/>
              </a:lnSpc>
              <a:buNone/>
            </a:pPr>
            <a:r>
              <a:rPr lang="zh-CN" altLang="en-US" sz="2400" dirty="0"/>
              <a:t>                   有</a:t>
            </a:r>
            <a:r>
              <a:rPr lang="en-US" altLang="zh-CN" sz="2400" dirty="0"/>
              <a:t>  (a★b)★c</a:t>
            </a:r>
            <a:r>
              <a:rPr lang="zh-CN" altLang="en-US" sz="2400" dirty="0"/>
              <a:t>＝</a:t>
            </a:r>
            <a:r>
              <a:rPr lang="en-US" altLang="zh-CN" sz="2400" dirty="0"/>
              <a:t>b★c</a:t>
            </a:r>
            <a:r>
              <a:rPr lang="zh-CN" altLang="en-US" sz="2400" dirty="0"/>
              <a:t>＝</a:t>
            </a:r>
            <a:r>
              <a:rPr lang="en-US" altLang="zh-CN" sz="2400" dirty="0"/>
              <a:t>c</a:t>
            </a:r>
            <a:endParaRPr lang="en-US" altLang="zh-CN" sz="2400" dirty="0"/>
          </a:p>
          <a:p>
            <a:pPr>
              <a:lnSpc>
                <a:spcPct val="125000"/>
              </a:lnSpc>
              <a:buNone/>
            </a:pPr>
            <a:r>
              <a:rPr lang="en-US" altLang="zh-CN" sz="2400" dirty="0"/>
              <a:t>                          a★(b★c) </a:t>
            </a:r>
            <a:r>
              <a:rPr lang="zh-CN" altLang="en-US" sz="2400" dirty="0"/>
              <a:t>＝</a:t>
            </a:r>
            <a:r>
              <a:rPr lang="en-US" altLang="zh-CN" sz="2400" dirty="0"/>
              <a:t>a★c</a:t>
            </a:r>
            <a:r>
              <a:rPr lang="zh-CN" altLang="en-US" sz="2400" dirty="0"/>
              <a:t>＝</a:t>
            </a:r>
            <a:r>
              <a:rPr lang="en-US" altLang="zh-CN" sz="2400" dirty="0"/>
              <a:t>c</a:t>
            </a:r>
            <a:endParaRPr lang="en-US" altLang="zh-CN" sz="2400" dirty="0"/>
          </a:p>
          <a:p>
            <a:pPr>
              <a:lnSpc>
                <a:spcPct val="125000"/>
              </a:lnSpc>
              <a:buNone/>
            </a:pPr>
            <a:r>
              <a:rPr lang="en-US" altLang="zh-CN" sz="2400" dirty="0"/>
              <a:t>                </a:t>
            </a:r>
            <a:r>
              <a:rPr lang="zh-CN" altLang="zh-CN" sz="2400" dirty="0"/>
              <a:t>∴</a:t>
            </a:r>
            <a:r>
              <a:rPr lang="zh-CN" altLang="en-US" sz="2400" dirty="0"/>
              <a:t>     </a:t>
            </a:r>
            <a:r>
              <a:rPr lang="en-US" altLang="zh-CN" sz="2400" dirty="0"/>
              <a:t>(a★b)★c</a:t>
            </a:r>
            <a:r>
              <a:rPr lang="zh-CN" altLang="en-US" sz="2400" dirty="0"/>
              <a:t>＝</a:t>
            </a:r>
            <a:r>
              <a:rPr lang="en-US" altLang="zh-CN" sz="2400" dirty="0"/>
              <a:t>a★(b★c)</a:t>
            </a:r>
            <a:endParaRPr lang="en-US" altLang="zh-CN"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err="1"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33798"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3555">
                                            <p:txEl>
                                              <p:charRg st="67" end="123"/>
                                            </p:txEl>
                                          </p:spTgt>
                                        </p:tgtEl>
                                        <p:attrNameLst>
                                          <p:attrName>style.visibility</p:attrName>
                                        </p:attrNameLst>
                                      </p:cBhvr>
                                      <p:to>
                                        <p:strVal val="visible"/>
                                      </p:to>
                                    </p:set>
                                    <p:animEffect transition="in" filter="strips(downLeft)">
                                      <p:cBhvr>
                                        <p:cTn id="7" dur="500"/>
                                        <p:tgtEl>
                                          <p:spTgt spid="23555">
                                            <p:txEl>
                                              <p:charRg st="67" end="1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charRg st="123" end="132"/>
                                            </p:txEl>
                                          </p:spTgt>
                                        </p:tgtEl>
                                        <p:attrNameLst>
                                          <p:attrName>style.visibility</p:attrName>
                                        </p:attrNameLst>
                                      </p:cBhvr>
                                      <p:to>
                                        <p:strVal val="visible"/>
                                      </p:to>
                                    </p:set>
                                    <p:animEffect transition="in" filter="blinds(horizontal)">
                                      <p:cBhvr>
                                        <p:cTn id="12" dur="500"/>
                                        <p:tgtEl>
                                          <p:spTgt spid="23555">
                                            <p:txEl>
                                              <p:charRg st="123" end="1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charRg st="132" end="162"/>
                                            </p:txEl>
                                          </p:spTgt>
                                        </p:tgtEl>
                                        <p:attrNameLst>
                                          <p:attrName>style.visibility</p:attrName>
                                        </p:attrNameLst>
                                      </p:cBhvr>
                                      <p:to>
                                        <p:strVal val="visible"/>
                                      </p:to>
                                    </p:set>
                                    <p:animEffect transition="in" filter="blinds(horizontal)">
                                      <p:cBhvr>
                                        <p:cTn id="17" dur="500"/>
                                        <p:tgtEl>
                                          <p:spTgt spid="23555">
                                            <p:txEl>
                                              <p:charRg st="132" end="1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5">
                                            <p:txEl>
                                              <p:charRg st="162" end="198"/>
                                            </p:txEl>
                                          </p:spTgt>
                                        </p:tgtEl>
                                        <p:attrNameLst>
                                          <p:attrName>style.visibility</p:attrName>
                                        </p:attrNameLst>
                                      </p:cBhvr>
                                      <p:to>
                                        <p:strVal val="visible"/>
                                      </p:to>
                                    </p:set>
                                    <p:animEffect transition="in" filter="blinds(horizontal)">
                                      <p:cBhvr>
                                        <p:cTn id="22" dur="500"/>
                                        <p:tgtEl>
                                          <p:spTgt spid="23555">
                                            <p:txEl>
                                              <p:charRg st="162" end="1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555">
                                            <p:txEl>
                                              <p:charRg st="198" end="239"/>
                                            </p:txEl>
                                          </p:spTgt>
                                        </p:tgtEl>
                                        <p:attrNameLst>
                                          <p:attrName>style.visibility</p:attrName>
                                        </p:attrNameLst>
                                      </p:cBhvr>
                                      <p:to>
                                        <p:strVal val="visible"/>
                                      </p:to>
                                    </p:set>
                                    <p:animEffect transition="in" filter="blinds(horizontal)">
                                      <p:cBhvr>
                                        <p:cTn id="27" dur="500"/>
                                        <p:tgtEl>
                                          <p:spTgt spid="23555">
                                            <p:txEl>
                                              <p:charRg st="198" end="23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555">
                                            <p:txEl>
                                              <p:charRg st="239" end="277"/>
                                            </p:txEl>
                                          </p:spTgt>
                                        </p:tgtEl>
                                        <p:attrNameLst>
                                          <p:attrName>style.visibility</p:attrName>
                                        </p:attrNameLst>
                                      </p:cBhvr>
                                      <p:to>
                                        <p:strVal val="visible"/>
                                      </p:to>
                                    </p:set>
                                    <p:animEffect transition="in" filter="blinds(horizontal)">
                                      <p:cBhvr>
                                        <p:cTn id="32" dur="500"/>
                                        <p:tgtEl>
                                          <p:spTgt spid="23555">
                                            <p:txEl>
                                              <p:charRg st="239" end="2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8625" y="785813"/>
            <a:ext cx="8429625" cy="4530725"/>
          </a:xfrm>
          <a:ln/>
        </p:spPr>
        <p:txBody>
          <a:bodyPr vert="horz" wrap="square" lIns="91440" tIns="45720" rIns="91440" bIns="45720" anchor="t"/>
          <a:p>
            <a:pPr>
              <a:buNone/>
            </a:pPr>
            <a:r>
              <a:rPr lang="en-US" altLang="zh-CN" sz="2800" dirty="0"/>
              <a:t>【</a:t>
            </a:r>
            <a:r>
              <a:rPr lang="zh-CN" altLang="en-US" sz="2800" dirty="0"/>
              <a:t>例</a:t>
            </a:r>
            <a:r>
              <a:rPr lang="en-US" altLang="zh-CN" sz="2800" dirty="0"/>
              <a:t>】</a:t>
            </a:r>
            <a:r>
              <a:rPr lang="zh-CN" altLang="zh-CN" sz="2800" dirty="0"/>
              <a:t>在自然数集</a:t>
            </a:r>
            <a:r>
              <a:rPr lang="en-US" altLang="zh-CN" sz="2800" dirty="0"/>
              <a:t>N</a:t>
            </a:r>
            <a:r>
              <a:rPr lang="zh-CN" altLang="zh-CN" sz="2800" dirty="0"/>
              <a:t>上，运算 </a:t>
            </a:r>
            <a:r>
              <a:rPr lang="en-US" altLang="zh-CN" sz="2800" u="sng" dirty="0"/>
              <a:t>         </a:t>
            </a:r>
            <a:r>
              <a:rPr lang="zh-CN" altLang="zh-CN" sz="2800" dirty="0"/>
              <a:t>是不可结合的。</a:t>
            </a:r>
            <a:endParaRPr lang="zh-CN" altLang="zh-CN" sz="2800" dirty="0"/>
          </a:p>
          <a:p>
            <a:pPr lvl="1">
              <a:buNone/>
            </a:pPr>
            <a:r>
              <a:rPr lang="en-US" altLang="zh-CN" sz="2800" dirty="0"/>
              <a:t>(A)  a*b=a+b+3</a:t>
            </a:r>
            <a:endParaRPr lang="zh-CN" altLang="zh-CN" sz="2800" dirty="0"/>
          </a:p>
          <a:p>
            <a:pPr lvl="1">
              <a:buNone/>
            </a:pPr>
            <a:r>
              <a:rPr lang="en-US" altLang="zh-CN" sz="2800" dirty="0"/>
              <a:t>(B)  a*b=min{a,b}</a:t>
            </a:r>
            <a:endParaRPr lang="zh-CN" altLang="zh-CN" sz="2800" dirty="0"/>
          </a:p>
          <a:p>
            <a:pPr lvl="1">
              <a:buNone/>
            </a:pPr>
            <a:r>
              <a:rPr lang="en-US" altLang="zh-CN" sz="2800" dirty="0"/>
              <a:t>(C)  a*b=a+2b</a:t>
            </a:r>
            <a:endParaRPr lang="zh-CN" altLang="zh-CN" sz="2800" dirty="0"/>
          </a:p>
          <a:p>
            <a:pPr lvl="1">
              <a:buNone/>
            </a:pPr>
            <a:r>
              <a:rPr lang="en-US" altLang="zh-CN" sz="2800" dirty="0"/>
              <a:t>(D)  a*b=a</a:t>
            </a:r>
            <a:r>
              <a:rPr lang="en-US" altLang="zh-CN" sz="2000" dirty="0"/>
              <a:t>·</a:t>
            </a:r>
            <a:r>
              <a:rPr lang="en-US" altLang="zh-CN" sz="2800" dirty="0"/>
              <a:t>b(mod 3)</a:t>
            </a:r>
            <a:endParaRPr lang="en-US" altLang="zh-CN" sz="2800" dirty="0"/>
          </a:p>
          <a:p>
            <a:pPr lvl="1">
              <a:buNone/>
            </a:pPr>
            <a:r>
              <a:rPr lang="zh-CN" altLang="en-US" sz="2800" dirty="0"/>
              <a:t>答案为</a:t>
            </a:r>
            <a:r>
              <a:rPr lang="en-US" altLang="zh-CN" sz="2800" dirty="0"/>
              <a:t>C</a:t>
            </a:r>
            <a:endParaRPr lang="en-US" altLang="zh-CN" sz="2800" dirty="0"/>
          </a:p>
          <a:p>
            <a:pPr lvl="1">
              <a:buNone/>
            </a:pPr>
            <a:r>
              <a:rPr lang="zh-CN" altLang="en-US" sz="2800" dirty="0"/>
              <a:t>容易验证：</a:t>
            </a:r>
            <a:endParaRPr lang="en-US" altLang="zh-CN" sz="2800" dirty="0"/>
          </a:p>
          <a:p>
            <a:pPr lvl="1">
              <a:buNone/>
            </a:pPr>
            <a:r>
              <a:rPr lang="en-US" altLang="zh-CN" sz="2800" dirty="0"/>
              <a:t>(a*b)*c=(a+2b)*c=a+2b+2c</a:t>
            </a:r>
            <a:endParaRPr lang="en-US" altLang="zh-CN" sz="2800" dirty="0"/>
          </a:p>
          <a:p>
            <a:pPr lvl="1">
              <a:buNone/>
            </a:pPr>
            <a:r>
              <a:rPr lang="en-US" altLang="zh-CN" sz="2800" dirty="0"/>
              <a:t>a*(b*c)=a+2(b*c)=a+2(b+2c)=a+2b+4c</a:t>
            </a:r>
            <a:endParaRPr lang="zh-CN" altLang="zh-CN" sz="2800"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9493456-2E57-45A9-B932-DB33B9607E5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4821"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98" end="103"/>
                                            </p:txEl>
                                          </p:spTgt>
                                        </p:tgtEl>
                                        <p:attrNameLst>
                                          <p:attrName>style.visibility</p:attrName>
                                        </p:attrNameLst>
                                      </p:cBhvr>
                                      <p:to>
                                        <p:strVal val="visible"/>
                                      </p:to>
                                    </p:set>
                                    <p:animEffect transition="in" filter="blinds(horizontal)">
                                      <p:cBhvr>
                                        <p:cTn id="7" dur="500"/>
                                        <p:tgtEl>
                                          <p:spTgt spid="3">
                                            <p:txEl>
                                              <p:charRg st="98" end="10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charRg st="103" end="109"/>
                                            </p:txEl>
                                          </p:spTgt>
                                        </p:tgtEl>
                                        <p:attrNameLst>
                                          <p:attrName>style.visibility</p:attrName>
                                        </p:attrNameLst>
                                      </p:cBhvr>
                                      <p:to>
                                        <p:strVal val="visible"/>
                                      </p:to>
                                    </p:set>
                                    <p:anim calcmode="lin" valueType="num">
                                      <p:cBhvr additive="base">
                                        <p:cTn id="12" dur="500" fill="hold"/>
                                        <p:tgtEl>
                                          <p:spTgt spid="3">
                                            <p:txEl>
                                              <p:charRg st="103" end="10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charRg st="103" end="109"/>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charRg st="109" end="134"/>
                                            </p:txEl>
                                          </p:spTgt>
                                        </p:tgtEl>
                                        <p:attrNameLst>
                                          <p:attrName>style.visibility</p:attrName>
                                        </p:attrNameLst>
                                      </p:cBhvr>
                                      <p:to>
                                        <p:strVal val="visible"/>
                                      </p:to>
                                    </p:set>
                                    <p:anim calcmode="lin" valueType="num">
                                      <p:cBhvr additive="base">
                                        <p:cTn id="16" dur="500" fill="hold"/>
                                        <p:tgtEl>
                                          <p:spTgt spid="3">
                                            <p:txEl>
                                              <p:charRg st="109" end="13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charRg st="109" end="13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charRg st="134" end="169"/>
                                            </p:txEl>
                                          </p:spTgt>
                                        </p:tgtEl>
                                        <p:attrNameLst>
                                          <p:attrName>style.visibility</p:attrName>
                                        </p:attrNameLst>
                                      </p:cBhvr>
                                      <p:to>
                                        <p:strVal val="visible"/>
                                      </p:to>
                                    </p:set>
                                    <p:anim calcmode="lin" valueType="num">
                                      <p:cBhvr additive="base">
                                        <p:cTn id="20" dur="500" fill="hold"/>
                                        <p:tgtEl>
                                          <p:spTgt spid="3">
                                            <p:txEl>
                                              <p:charRg st="134" end="169"/>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charRg st="134"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ln/>
        </p:spPr>
        <p:txBody>
          <a:bodyPr vert="horz" wrap="square" lIns="91440" tIns="45720" rIns="91440" bIns="45720" anchor="t"/>
          <a:p>
            <a:pPr algn="ctr"/>
            <a:r>
              <a:rPr lang="zh-CN" altLang="en-US" dirty="0"/>
              <a:t>第五章   代数结构</a:t>
            </a:r>
            <a:endParaRPr lang="zh-CN" altLang="en-US" dirty="0"/>
          </a:p>
        </p:txBody>
      </p:sp>
      <p:sp>
        <p:nvSpPr>
          <p:cNvPr id="7171" name="内容占位符 2"/>
          <p:cNvSpPr>
            <a:spLocks noGrp="1"/>
          </p:cNvSpPr>
          <p:nvPr>
            <p:ph idx="1"/>
          </p:nvPr>
        </p:nvSpPr>
        <p:spPr>
          <a:xfrm>
            <a:off x="457200" y="1000125"/>
            <a:ext cx="8229600" cy="5130800"/>
          </a:xfrm>
          <a:ln/>
        </p:spPr>
        <p:txBody>
          <a:bodyPr vert="horz" wrap="square" lIns="91440" tIns="45720" rIns="91440" bIns="45720" anchor="t"/>
          <a:p>
            <a:r>
              <a:rPr lang="zh-CN" altLang="en-US" sz="2800" dirty="0">
                <a:hlinkClick r:id="" action="ppaction://noaction"/>
              </a:rPr>
              <a:t>引言</a:t>
            </a:r>
            <a:endParaRPr lang="en-US" altLang="zh-CN" sz="2800" dirty="0"/>
          </a:p>
          <a:p>
            <a:r>
              <a:rPr lang="en-US" altLang="zh-CN" sz="2800" dirty="0"/>
              <a:t>5-1</a:t>
            </a:r>
            <a:r>
              <a:rPr lang="zh-CN" altLang="en-US" sz="2800" dirty="0"/>
              <a:t>  </a:t>
            </a:r>
            <a:r>
              <a:rPr lang="zh-CN" altLang="en-US" sz="2800" dirty="0">
                <a:hlinkClick r:id="rId1" action="ppaction://hlinksldjump"/>
              </a:rPr>
              <a:t>代数系统的引入</a:t>
            </a:r>
            <a:endParaRPr lang="en-US" altLang="zh-CN" sz="2800" dirty="0"/>
          </a:p>
          <a:p>
            <a:r>
              <a:rPr lang="en-US" altLang="zh-CN" sz="2800" dirty="0"/>
              <a:t>5-2</a:t>
            </a:r>
            <a:r>
              <a:rPr lang="zh-CN" altLang="en-US" sz="2800" dirty="0"/>
              <a:t>  </a:t>
            </a:r>
            <a:r>
              <a:rPr lang="zh-CN" altLang="en-US" sz="2800" dirty="0">
                <a:hlinkClick r:id="rId2" action="ppaction://hlinksldjump"/>
              </a:rPr>
              <a:t>运算及其性质</a:t>
            </a:r>
            <a:endParaRPr lang="en-US" altLang="zh-CN" sz="2800" dirty="0"/>
          </a:p>
          <a:p>
            <a:r>
              <a:rPr lang="en-US" altLang="zh-CN" sz="2800" dirty="0"/>
              <a:t>5-3</a:t>
            </a:r>
            <a:r>
              <a:rPr lang="zh-CN" altLang="en-US" sz="2800" dirty="0"/>
              <a:t>  </a:t>
            </a:r>
            <a:r>
              <a:rPr lang="zh-CN" altLang="en-US" sz="2800" dirty="0">
                <a:hlinkClick r:id="rId3" action="ppaction://hlinksldjump"/>
              </a:rPr>
              <a:t>半群和独异点</a:t>
            </a:r>
            <a:endParaRPr lang="en-US" altLang="zh-CN" sz="2800" dirty="0"/>
          </a:p>
          <a:p>
            <a:r>
              <a:rPr lang="en-US" altLang="zh-CN" sz="2800" dirty="0"/>
              <a:t>5-4</a:t>
            </a:r>
            <a:r>
              <a:rPr lang="zh-CN" altLang="en-US" sz="2800" dirty="0"/>
              <a:t>  </a:t>
            </a:r>
            <a:r>
              <a:rPr lang="zh-CN" altLang="en-US" sz="2800" dirty="0">
                <a:hlinkClick r:id="rId4" action="ppaction://hlinksldjump"/>
              </a:rPr>
              <a:t>群与子群</a:t>
            </a:r>
            <a:endParaRPr lang="en-US" altLang="zh-CN" sz="2800" dirty="0"/>
          </a:p>
          <a:p>
            <a:r>
              <a:rPr lang="en-US" altLang="zh-CN" sz="2800" dirty="0"/>
              <a:t>5-5</a:t>
            </a:r>
            <a:r>
              <a:rPr lang="zh-CN" altLang="en-US" sz="2800" dirty="0"/>
              <a:t>  </a:t>
            </a:r>
            <a:r>
              <a:rPr lang="zh-CN" altLang="en-US" sz="2800" dirty="0">
                <a:hlinkClick r:id="" action="ppaction://noaction"/>
              </a:rPr>
              <a:t>阿贝尔群和循环群</a:t>
            </a:r>
            <a:endParaRPr lang="en-US" altLang="zh-CN" sz="2800" dirty="0"/>
          </a:p>
          <a:p>
            <a:r>
              <a:rPr lang="en-US" altLang="zh-CN" sz="2800" dirty="0"/>
              <a:t>5-6</a:t>
            </a:r>
            <a:r>
              <a:rPr lang="zh-CN" altLang="en-US" sz="2800" dirty="0"/>
              <a:t>  置换群与伯恩赛德定理</a:t>
            </a:r>
            <a:endParaRPr lang="en-US" altLang="zh-CN" sz="2800" dirty="0"/>
          </a:p>
          <a:p>
            <a:r>
              <a:rPr lang="en-US" altLang="zh-CN" sz="2800" dirty="0"/>
              <a:t>5-7</a:t>
            </a:r>
            <a:r>
              <a:rPr lang="zh-CN" altLang="en-US" sz="2800" dirty="0"/>
              <a:t>  </a:t>
            </a:r>
            <a:r>
              <a:rPr lang="zh-CN" altLang="en-US" sz="2800" dirty="0">
                <a:hlinkClick r:id="" action="ppaction://noaction"/>
              </a:rPr>
              <a:t>陪集与拉格朗日定理</a:t>
            </a:r>
            <a:endParaRPr lang="en-US" altLang="zh-CN" sz="2800" dirty="0"/>
          </a:p>
          <a:p>
            <a:r>
              <a:rPr lang="en-US" altLang="zh-CN" sz="2800" dirty="0"/>
              <a:t>5-8</a:t>
            </a:r>
            <a:r>
              <a:rPr lang="zh-CN" altLang="en-US" sz="2800" dirty="0"/>
              <a:t>  </a:t>
            </a:r>
            <a:r>
              <a:rPr lang="zh-CN" altLang="en-US" sz="2800" dirty="0">
                <a:hlinkClick r:id="" action="ppaction://noaction"/>
              </a:rPr>
              <a:t>同态与同构</a:t>
            </a:r>
            <a:endParaRPr lang="en-US" altLang="zh-CN" sz="2800" dirty="0"/>
          </a:p>
          <a:p>
            <a:r>
              <a:rPr lang="en-US" altLang="zh-CN" sz="2800" dirty="0"/>
              <a:t>5-9</a:t>
            </a:r>
            <a:r>
              <a:rPr lang="zh-CN" altLang="en-US" sz="2800" dirty="0"/>
              <a:t>  环与域                                        </a:t>
            </a:r>
            <a:r>
              <a:rPr lang="zh-CN" altLang="en-US" sz="2800" dirty="0">
                <a:hlinkClick r:id="" action="ppaction://noaction"/>
              </a:rPr>
              <a:t>本章复习</a:t>
            </a:r>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43239B-9EC6-4264-BEDE-DFD65A2B94E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174"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a:ln/>
        </p:spPr>
        <p:txBody>
          <a:bodyPr vert="horz" wrap="square" lIns="91440" tIns="45720" rIns="91440" bIns="45720" anchor="t"/>
          <a:p>
            <a:r>
              <a:rPr lang="zh-CN" altLang="en-US" dirty="0"/>
              <a:t>交换性</a:t>
            </a:r>
            <a:endParaRPr lang="zh-CN" altLang="en-US" dirty="0"/>
          </a:p>
        </p:txBody>
      </p:sp>
      <p:sp>
        <p:nvSpPr>
          <p:cNvPr id="24579" name="内容占位符 2"/>
          <p:cNvSpPr>
            <a:spLocks noGrp="1"/>
          </p:cNvSpPr>
          <p:nvPr>
            <p:ph idx="1"/>
          </p:nvPr>
        </p:nvSpPr>
        <p:spPr>
          <a:xfrm>
            <a:off x="457200" y="1214438"/>
            <a:ext cx="8401050" cy="4916487"/>
          </a:xfrm>
          <a:ln/>
        </p:spPr>
        <p:txBody>
          <a:bodyPr vert="horz" wrap="square" lIns="91440" tIns="45720" rIns="91440" bIns="45720" anchor="t"/>
          <a:p>
            <a:pPr>
              <a:lnSpc>
                <a:spcPct val="125000"/>
              </a:lnSpc>
            </a:pPr>
            <a:r>
              <a:rPr lang="zh-CN" altLang="en-US" sz="2400" dirty="0"/>
              <a:t>定义：设</a:t>
            </a:r>
            <a:r>
              <a:rPr lang="en-US" altLang="zh-CN" sz="2400" b="1" dirty="0">
                <a:latin typeface="宋体" panose="02010600030101010101" pitchFamily="2" charset="-122"/>
              </a:rPr>
              <a:t>*</a:t>
            </a:r>
            <a:r>
              <a:rPr lang="zh-CN" altLang="en-US" sz="2400" dirty="0"/>
              <a:t>是定义在集合</a:t>
            </a:r>
            <a:r>
              <a:rPr lang="en-US" altLang="zh-CN" sz="2400" dirty="0"/>
              <a:t>A</a:t>
            </a:r>
            <a:r>
              <a:rPr lang="zh-CN" altLang="en-US" sz="2400" dirty="0"/>
              <a:t>上的二元运算， 如果对于任意的</a:t>
            </a:r>
            <a:r>
              <a:rPr lang="en-US" altLang="zh-CN" sz="2400" dirty="0"/>
              <a:t>x</a:t>
            </a:r>
            <a:r>
              <a:rPr lang="zh-CN" altLang="en-US" sz="2400" dirty="0"/>
              <a:t>，</a:t>
            </a:r>
            <a:r>
              <a:rPr lang="en-US" altLang="zh-CN" sz="2400" dirty="0"/>
              <a:t>y∈A</a:t>
            </a:r>
            <a:r>
              <a:rPr lang="zh-CN" altLang="en-US" sz="2400" dirty="0"/>
              <a:t>，都有</a:t>
            </a:r>
            <a:r>
              <a:rPr lang="en-US" altLang="zh-CN" sz="2400" dirty="0"/>
              <a:t>x</a:t>
            </a:r>
            <a:r>
              <a:rPr lang="en-US" altLang="zh-CN" sz="2400" b="1" dirty="0">
                <a:latin typeface="宋体" panose="02010600030101010101" pitchFamily="2" charset="-122"/>
              </a:rPr>
              <a:t>*</a:t>
            </a:r>
            <a:r>
              <a:rPr lang="en-US" altLang="zh-CN" sz="2400" dirty="0"/>
              <a:t>y</a:t>
            </a:r>
            <a:r>
              <a:rPr lang="zh-CN" altLang="en-US" sz="2400" dirty="0"/>
              <a:t>＝</a:t>
            </a:r>
            <a:r>
              <a:rPr lang="en-US" altLang="zh-CN" sz="2400" dirty="0"/>
              <a:t>y</a:t>
            </a:r>
            <a:r>
              <a:rPr lang="en-US" altLang="zh-CN" sz="2400" b="1" dirty="0">
                <a:latin typeface="宋体" panose="02010600030101010101" pitchFamily="2" charset="-122"/>
              </a:rPr>
              <a:t>*</a:t>
            </a:r>
            <a:r>
              <a:rPr lang="en-US" altLang="zh-CN" sz="2400" dirty="0"/>
              <a:t>x</a:t>
            </a:r>
            <a:r>
              <a:rPr lang="zh-CN" altLang="en-US" sz="2400" dirty="0"/>
              <a:t>，则称该二元运算</a:t>
            </a:r>
            <a:r>
              <a:rPr lang="en-US" altLang="zh-CN" sz="2400" b="1" dirty="0">
                <a:latin typeface="宋体" panose="02010600030101010101" pitchFamily="2" charset="-122"/>
              </a:rPr>
              <a:t>*</a:t>
            </a:r>
            <a:r>
              <a:rPr lang="zh-CN" altLang="en-US" sz="2400" dirty="0"/>
              <a:t>是可交换的。</a:t>
            </a:r>
            <a:endParaRPr lang="zh-CN" altLang="en-US" sz="2400" dirty="0"/>
          </a:p>
          <a:p>
            <a:pPr>
              <a:lnSpc>
                <a:spcPct val="125000"/>
              </a:lnSpc>
            </a:pPr>
            <a:r>
              <a:rPr lang="zh-CN" altLang="en-US" sz="2400" dirty="0"/>
              <a:t>特点 </a:t>
            </a:r>
            <a:r>
              <a:rPr lang="zh-CN" altLang="zh-CN" sz="2400" dirty="0"/>
              <a:t>——</a:t>
            </a:r>
            <a:r>
              <a:rPr lang="zh-CN" altLang="en-US" sz="2400" dirty="0"/>
              <a:t> </a:t>
            </a:r>
            <a:r>
              <a:rPr lang="zh-CN" altLang="en-US" sz="2400" b="1" dirty="0">
                <a:solidFill>
                  <a:srgbClr val="C00000"/>
                </a:solidFill>
              </a:rPr>
              <a:t>运算表中的元素关于主对角线对称</a:t>
            </a:r>
            <a:r>
              <a:rPr lang="zh-CN" altLang="en-US" sz="2400" dirty="0"/>
              <a:t>。</a:t>
            </a:r>
            <a:endParaRPr lang="zh-CN" altLang="en-US" sz="2400" dirty="0"/>
          </a:p>
          <a:p>
            <a:pPr>
              <a:lnSpc>
                <a:spcPct val="125000"/>
              </a:lnSpc>
            </a:pPr>
            <a:r>
              <a:rPr lang="en-US" altLang="zh-CN" sz="2400" dirty="0"/>
              <a:t>【</a:t>
            </a:r>
            <a:r>
              <a:rPr lang="zh-CN" altLang="en-US" sz="2400" dirty="0"/>
              <a:t>例</a:t>
            </a:r>
            <a:r>
              <a:rPr lang="en-US" altLang="zh-CN" sz="2400" dirty="0"/>
              <a:t>】</a:t>
            </a:r>
            <a:r>
              <a:rPr lang="zh-CN" altLang="en-US" sz="2400" dirty="0"/>
              <a:t>设</a:t>
            </a:r>
            <a:r>
              <a:rPr lang="en-US" altLang="zh-CN" sz="2400" dirty="0"/>
              <a:t>Q</a:t>
            </a:r>
            <a:r>
              <a:rPr lang="zh-CN" altLang="en-US" sz="2400" dirty="0"/>
              <a:t>是有理数集合，△是</a:t>
            </a:r>
            <a:r>
              <a:rPr lang="en-US" altLang="zh-CN" sz="2400" dirty="0"/>
              <a:t>Q</a:t>
            </a:r>
            <a:r>
              <a:rPr lang="zh-CN" altLang="en-US" sz="2400" dirty="0"/>
              <a:t>上的二元运算，对任意的</a:t>
            </a:r>
            <a:r>
              <a:rPr lang="en-US" altLang="zh-CN" sz="2400" dirty="0"/>
              <a:t>a</a:t>
            </a:r>
            <a:r>
              <a:rPr lang="zh-CN" altLang="en-US" sz="2400" dirty="0"/>
              <a:t>，</a:t>
            </a:r>
            <a:r>
              <a:rPr lang="en-US" altLang="zh-CN" sz="2400" dirty="0"/>
              <a:t>b∈Q</a:t>
            </a:r>
            <a:r>
              <a:rPr lang="zh-CN" altLang="en-US" sz="2400" dirty="0"/>
              <a:t>，</a:t>
            </a:r>
            <a:r>
              <a:rPr lang="en-US" altLang="zh-CN" sz="2400" dirty="0"/>
              <a:t>a△b</a:t>
            </a:r>
            <a:r>
              <a:rPr lang="zh-CN" altLang="en-US" sz="2400" dirty="0"/>
              <a:t>＝</a:t>
            </a:r>
            <a:r>
              <a:rPr lang="en-US" altLang="zh-CN" sz="2400" dirty="0"/>
              <a:t>a+b-a·b</a:t>
            </a:r>
            <a:r>
              <a:rPr lang="zh-CN" altLang="en-US" sz="2400" dirty="0"/>
              <a:t>，问运算△是否可交换。</a:t>
            </a:r>
            <a:endParaRPr lang="en-US" altLang="zh-CN" sz="2400" dirty="0"/>
          </a:p>
          <a:p>
            <a:pPr>
              <a:lnSpc>
                <a:spcPct val="125000"/>
              </a:lnSpc>
            </a:pPr>
            <a:r>
              <a:rPr lang="zh-CN" altLang="en-US" sz="2400" dirty="0"/>
              <a:t>解：</a:t>
            </a:r>
            <a:r>
              <a:rPr lang="zh-CN" altLang="zh-CN" sz="2400" dirty="0"/>
              <a:t> ∵</a:t>
            </a:r>
            <a:r>
              <a:rPr lang="en-US" altLang="zh-CN" sz="2400" dirty="0"/>
              <a:t> </a:t>
            </a:r>
            <a:r>
              <a:rPr lang="zh-CN" altLang="en-US" sz="2400" dirty="0"/>
              <a:t>对于</a:t>
            </a:r>
            <a:r>
              <a:rPr lang="en-US" altLang="zh-CN" sz="2400" dirty="0">
                <a:sym typeface="Symbol" panose="05050102010706020507" pitchFamily="18" charset="2"/>
              </a:rPr>
              <a:t></a:t>
            </a:r>
            <a:r>
              <a:rPr lang="en-US" altLang="zh-CN" sz="2400" dirty="0"/>
              <a:t>a,b</a:t>
            </a:r>
            <a:r>
              <a:rPr lang="zh-CN" altLang="zh-CN" sz="2400" dirty="0"/>
              <a:t>∈</a:t>
            </a:r>
            <a:r>
              <a:rPr lang="en-US" altLang="zh-CN" sz="2400" dirty="0"/>
              <a:t>A</a:t>
            </a:r>
            <a:r>
              <a:rPr lang="zh-CN" altLang="zh-CN" sz="2400" dirty="0"/>
              <a:t>，</a:t>
            </a:r>
            <a:r>
              <a:rPr lang="zh-CN" altLang="en-US" sz="2400" dirty="0"/>
              <a:t>有</a:t>
            </a:r>
            <a:r>
              <a:rPr lang="zh-CN" altLang="zh-CN" sz="2400" dirty="0"/>
              <a:t> </a:t>
            </a:r>
            <a:endParaRPr lang="en-US" altLang="zh-CN" sz="2400" dirty="0"/>
          </a:p>
          <a:p>
            <a:pPr>
              <a:lnSpc>
                <a:spcPct val="125000"/>
              </a:lnSpc>
              <a:buNone/>
            </a:pPr>
            <a:r>
              <a:rPr lang="zh-CN" altLang="en-US" sz="2400" dirty="0"/>
              <a:t>                 </a:t>
            </a:r>
            <a:r>
              <a:rPr lang="en-US" altLang="zh-CN" sz="2400" dirty="0"/>
              <a:t>a△b</a:t>
            </a:r>
            <a:r>
              <a:rPr lang="zh-CN" altLang="en-US" sz="2400" dirty="0"/>
              <a:t>＝</a:t>
            </a:r>
            <a:r>
              <a:rPr lang="en-US" altLang="zh-CN" sz="2400" dirty="0"/>
              <a:t>a+b-a·b</a:t>
            </a:r>
            <a:r>
              <a:rPr lang="zh-CN" altLang="en-US" sz="2400" dirty="0"/>
              <a:t>＝</a:t>
            </a:r>
            <a:r>
              <a:rPr lang="en-US" altLang="zh-CN" sz="2400" dirty="0"/>
              <a:t>b+a-b·a</a:t>
            </a:r>
            <a:r>
              <a:rPr lang="zh-CN" altLang="en-US" sz="2400" dirty="0"/>
              <a:t>＝</a:t>
            </a:r>
            <a:r>
              <a:rPr lang="en-US" altLang="zh-CN" sz="2400" dirty="0"/>
              <a:t>b△a</a:t>
            </a:r>
            <a:endParaRPr lang="en-US" altLang="zh-CN" sz="2400" dirty="0"/>
          </a:p>
          <a:p>
            <a:pPr>
              <a:lnSpc>
                <a:spcPct val="125000"/>
              </a:lnSpc>
              <a:buNone/>
            </a:pPr>
            <a:r>
              <a:rPr lang="en-US" altLang="zh-CN" sz="2400" dirty="0"/>
              <a:t>            </a:t>
            </a:r>
            <a:r>
              <a:rPr lang="zh-CN" altLang="zh-CN" sz="2400" dirty="0"/>
              <a:t>∴</a:t>
            </a:r>
            <a:r>
              <a:rPr lang="zh-CN" altLang="en-US" sz="2400" dirty="0"/>
              <a:t>运算△是可交换的。</a:t>
            </a:r>
            <a:endParaRPr lang="zh-CN" altLang="en-US"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6870"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charRg st="58" end="81"/>
                                            </p:txEl>
                                          </p:spTgt>
                                        </p:tgtEl>
                                        <p:attrNameLst>
                                          <p:attrName>style.visibility</p:attrName>
                                        </p:attrNameLst>
                                      </p:cBhvr>
                                      <p:to>
                                        <p:strVal val="visible"/>
                                      </p:to>
                                    </p:set>
                                    <p:animEffect transition="in" filter="blinds(horizontal)">
                                      <p:cBhvr>
                                        <p:cTn id="7" dur="500"/>
                                        <p:tgtEl>
                                          <p:spTgt spid="24579">
                                            <p:txEl>
                                              <p:charRg st="58" end="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charRg st="81" end="136"/>
                                            </p:txEl>
                                          </p:spTgt>
                                        </p:tgtEl>
                                        <p:attrNameLst>
                                          <p:attrName>style.visibility</p:attrName>
                                        </p:attrNameLst>
                                      </p:cBhvr>
                                      <p:to>
                                        <p:strVal val="visible"/>
                                      </p:to>
                                    </p:set>
                                    <p:animEffect transition="in" filter="blinds(horizontal)">
                                      <p:cBhvr>
                                        <p:cTn id="12" dur="500"/>
                                        <p:tgtEl>
                                          <p:spTgt spid="24579">
                                            <p:txEl>
                                              <p:charRg st="81" end="1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charRg st="136" end="153"/>
                                            </p:txEl>
                                          </p:spTgt>
                                        </p:tgtEl>
                                        <p:attrNameLst>
                                          <p:attrName>style.visibility</p:attrName>
                                        </p:attrNameLst>
                                      </p:cBhvr>
                                      <p:to>
                                        <p:strVal val="visible"/>
                                      </p:to>
                                    </p:set>
                                    <p:animEffect transition="in" filter="blinds(horizontal)">
                                      <p:cBhvr>
                                        <p:cTn id="17" dur="500"/>
                                        <p:tgtEl>
                                          <p:spTgt spid="24579">
                                            <p:txEl>
                                              <p:charRg st="136" end="1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charRg st="153" end="194"/>
                                            </p:txEl>
                                          </p:spTgt>
                                        </p:tgtEl>
                                        <p:attrNameLst>
                                          <p:attrName>style.visibility</p:attrName>
                                        </p:attrNameLst>
                                      </p:cBhvr>
                                      <p:to>
                                        <p:strVal val="visible"/>
                                      </p:to>
                                    </p:set>
                                    <p:animEffect transition="in" filter="blinds(horizontal)">
                                      <p:cBhvr>
                                        <p:cTn id="22" dur="500"/>
                                        <p:tgtEl>
                                          <p:spTgt spid="24579">
                                            <p:txEl>
                                              <p:charRg st="153" end="1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9">
                                            <p:txEl>
                                              <p:charRg st="194" end="217"/>
                                            </p:txEl>
                                          </p:spTgt>
                                        </p:tgtEl>
                                        <p:attrNameLst>
                                          <p:attrName>style.visibility</p:attrName>
                                        </p:attrNameLst>
                                      </p:cBhvr>
                                      <p:to>
                                        <p:strVal val="visible"/>
                                      </p:to>
                                    </p:set>
                                    <p:animEffect transition="in" filter="blinds(horizontal)">
                                      <p:cBhvr>
                                        <p:cTn id="27" dur="500"/>
                                        <p:tgtEl>
                                          <p:spTgt spid="24579">
                                            <p:txEl>
                                              <p:charRg st="194"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ln/>
        </p:spPr>
        <p:txBody>
          <a:bodyPr vert="horz" wrap="square" lIns="91440" tIns="45720" rIns="91440" bIns="45720" anchor="t"/>
          <a:p>
            <a:r>
              <a:rPr lang="zh-CN" altLang="en-US" dirty="0"/>
              <a:t>分配性</a:t>
            </a:r>
            <a:endParaRPr lang="zh-CN" altLang="en-US" dirty="0"/>
          </a:p>
        </p:txBody>
      </p:sp>
      <p:sp>
        <p:nvSpPr>
          <p:cNvPr id="25603" name="内容占位符 2"/>
          <p:cNvSpPr>
            <a:spLocks noGrp="1"/>
          </p:cNvSpPr>
          <p:nvPr>
            <p:ph idx="1"/>
          </p:nvPr>
        </p:nvSpPr>
        <p:spPr>
          <a:xfrm>
            <a:off x="428625" y="928688"/>
            <a:ext cx="8229600" cy="5214937"/>
          </a:xfrm>
          <a:ln/>
        </p:spPr>
        <p:txBody>
          <a:bodyPr vert="horz" wrap="square" lIns="91440" tIns="45720" rIns="91440" bIns="45720" anchor="t"/>
          <a:p>
            <a:pPr>
              <a:lnSpc>
                <a:spcPct val="125000"/>
              </a:lnSpc>
            </a:pPr>
            <a:r>
              <a:rPr lang="zh-CN" altLang="en-US" sz="2400" dirty="0"/>
              <a:t>定义：</a:t>
            </a:r>
            <a:r>
              <a:rPr lang="en-US" altLang="zh-CN" sz="2400" dirty="0"/>
              <a:t>&lt;A,</a:t>
            </a:r>
            <a:r>
              <a:rPr lang="en-US" altLang="zh-CN" sz="2400" b="1" dirty="0">
                <a:latin typeface="宋体" panose="02010600030101010101" pitchFamily="2" charset="-122"/>
              </a:rPr>
              <a:t> *</a:t>
            </a:r>
            <a:r>
              <a:rPr lang="en-US" altLang="zh-CN" sz="2400" dirty="0"/>
              <a:t>,</a:t>
            </a:r>
            <a:r>
              <a:rPr lang="zh-CN" altLang="zh-CN" sz="2400" dirty="0"/>
              <a:t>△</a:t>
            </a:r>
            <a:r>
              <a:rPr lang="en-US" altLang="zh-CN" sz="2400" dirty="0"/>
              <a:t>&gt;</a:t>
            </a:r>
            <a:r>
              <a:rPr lang="zh-CN" altLang="en-US" sz="2400" dirty="0"/>
              <a:t>，若</a:t>
            </a:r>
            <a:r>
              <a:rPr lang="en-US" altLang="zh-CN" sz="2400" dirty="0">
                <a:sym typeface="Symbol" panose="05050102010706020507" pitchFamily="18" charset="2"/>
              </a:rPr>
              <a:t></a:t>
            </a:r>
            <a:r>
              <a:rPr lang="en-US" altLang="zh-CN" sz="2400" dirty="0"/>
              <a:t>x,y,z</a:t>
            </a:r>
            <a:r>
              <a:rPr lang="en-US" altLang="zh-CN" sz="2400" dirty="0">
                <a:sym typeface="Symbol" panose="05050102010706020507" pitchFamily="18" charset="2"/>
              </a:rPr>
              <a:t></a:t>
            </a:r>
            <a:r>
              <a:rPr lang="en-US" altLang="zh-CN" sz="2400" dirty="0"/>
              <a:t>A</a:t>
            </a:r>
            <a:r>
              <a:rPr lang="zh-CN" altLang="en-US" sz="2400" dirty="0"/>
              <a:t>，有</a:t>
            </a:r>
            <a:r>
              <a:rPr lang="en-US" altLang="zh-CN" sz="2400" dirty="0"/>
              <a:t> </a:t>
            </a:r>
            <a:endParaRPr lang="en-US" altLang="zh-CN" sz="2400" dirty="0"/>
          </a:p>
          <a:p>
            <a:pPr>
              <a:lnSpc>
                <a:spcPct val="125000"/>
              </a:lnSpc>
              <a:buNone/>
            </a:pPr>
            <a:r>
              <a:rPr lang="en-US" altLang="zh-CN" sz="2400" dirty="0"/>
              <a:t>    x</a:t>
            </a:r>
            <a:r>
              <a:rPr lang="en-US" altLang="zh-CN" sz="2400" b="1" dirty="0">
                <a:latin typeface="宋体" panose="02010600030101010101" pitchFamily="2" charset="-122"/>
              </a:rPr>
              <a:t>*</a:t>
            </a:r>
            <a:r>
              <a:rPr lang="en-US" altLang="zh-CN" sz="2400" dirty="0"/>
              <a:t>(y</a:t>
            </a:r>
            <a:r>
              <a:rPr lang="zh-CN" altLang="zh-CN" sz="2400" dirty="0"/>
              <a:t>△</a:t>
            </a:r>
            <a:r>
              <a:rPr lang="en-US" altLang="zh-CN" sz="2400" dirty="0"/>
              <a:t>z)=(x</a:t>
            </a:r>
            <a:r>
              <a:rPr lang="en-US" altLang="zh-CN" sz="2400" b="1" dirty="0">
                <a:latin typeface="宋体" panose="02010600030101010101" pitchFamily="2" charset="-122"/>
              </a:rPr>
              <a:t>*</a:t>
            </a:r>
            <a:r>
              <a:rPr lang="en-US" altLang="zh-CN" sz="2400" dirty="0"/>
              <a:t>y)</a:t>
            </a:r>
            <a:r>
              <a:rPr lang="zh-CN" altLang="zh-CN" sz="2400" dirty="0"/>
              <a:t>△</a:t>
            </a:r>
            <a:r>
              <a:rPr lang="en-US" altLang="zh-CN" sz="2400" dirty="0"/>
              <a:t>(x</a:t>
            </a:r>
            <a:r>
              <a:rPr lang="en-US" altLang="zh-CN" sz="2400" b="1" dirty="0">
                <a:latin typeface="宋体" panose="02010600030101010101" pitchFamily="2" charset="-122"/>
              </a:rPr>
              <a:t>*</a:t>
            </a:r>
            <a:r>
              <a:rPr lang="en-US" altLang="zh-CN" sz="2400" dirty="0"/>
              <a:t>z)</a:t>
            </a:r>
            <a:r>
              <a:rPr lang="zh-CN" altLang="en-US" sz="2400" dirty="0"/>
              <a:t>和</a:t>
            </a:r>
            <a:r>
              <a:rPr lang="en-US" altLang="zh-CN" sz="2400" dirty="0"/>
              <a:t>(y</a:t>
            </a:r>
            <a:r>
              <a:rPr lang="zh-CN" altLang="zh-CN" sz="2400" dirty="0"/>
              <a:t>△</a:t>
            </a:r>
            <a:r>
              <a:rPr lang="en-US" altLang="zh-CN" sz="2400" dirty="0"/>
              <a:t>z)</a:t>
            </a:r>
            <a:r>
              <a:rPr lang="en-US" altLang="zh-CN" sz="2400" b="1" dirty="0">
                <a:latin typeface="宋体" panose="02010600030101010101" pitchFamily="2" charset="-122"/>
              </a:rPr>
              <a:t> *</a:t>
            </a:r>
            <a:r>
              <a:rPr lang="en-US" altLang="zh-CN" sz="2400" dirty="0"/>
              <a:t>x=(y</a:t>
            </a:r>
            <a:r>
              <a:rPr lang="en-US" altLang="zh-CN" sz="2400" b="1" dirty="0">
                <a:latin typeface="宋体" panose="02010600030101010101" pitchFamily="2" charset="-122"/>
              </a:rPr>
              <a:t>*</a:t>
            </a:r>
            <a:r>
              <a:rPr lang="en-US" altLang="zh-CN" sz="2400" dirty="0"/>
              <a:t>x)</a:t>
            </a:r>
            <a:r>
              <a:rPr lang="zh-CN" altLang="zh-CN" sz="2400" dirty="0"/>
              <a:t>△</a:t>
            </a:r>
            <a:r>
              <a:rPr lang="en-US" altLang="zh-CN" sz="2400" dirty="0"/>
              <a:t>(z</a:t>
            </a:r>
            <a:r>
              <a:rPr lang="en-US" altLang="zh-CN" sz="2400" b="1" dirty="0">
                <a:latin typeface="宋体" panose="02010600030101010101" pitchFamily="2" charset="-122"/>
              </a:rPr>
              <a:t>*</a:t>
            </a:r>
            <a:r>
              <a:rPr lang="en-US" altLang="zh-CN" sz="2400" dirty="0"/>
              <a:t>x)</a:t>
            </a:r>
            <a:r>
              <a:rPr lang="zh-CN" altLang="en-US" sz="2400" dirty="0"/>
              <a:t>，</a:t>
            </a:r>
            <a:endParaRPr lang="en-US" altLang="zh-CN" sz="2400" dirty="0"/>
          </a:p>
          <a:p>
            <a:pPr>
              <a:lnSpc>
                <a:spcPct val="125000"/>
              </a:lnSpc>
              <a:buNone/>
            </a:pPr>
            <a:r>
              <a:rPr lang="en-US" altLang="zh-CN" sz="2400" dirty="0"/>
              <a:t>    </a:t>
            </a:r>
            <a:r>
              <a:rPr lang="zh-CN" altLang="en-US" sz="2400" dirty="0"/>
              <a:t>称</a:t>
            </a:r>
            <a:r>
              <a:rPr lang="zh-CN" altLang="en-US" sz="2400" b="1" dirty="0">
                <a:solidFill>
                  <a:srgbClr val="FF0000"/>
                </a:solidFill>
              </a:rPr>
              <a:t>运算</a:t>
            </a:r>
            <a:r>
              <a:rPr lang="en-US" altLang="zh-CN" sz="2400" b="1" dirty="0">
                <a:solidFill>
                  <a:srgbClr val="FF0000"/>
                </a:solidFill>
                <a:latin typeface="宋体" panose="02010600030101010101" pitchFamily="2" charset="-122"/>
              </a:rPr>
              <a:t>*</a:t>
            </a:r>
            <a:r>
              <a:rPr lang="zh-CN" altLang="en-US" sz="2400" b="1" dirty="0">
                <a:solidFill>
                  <a:srgbClr val="FF0000"/>
                </a:solidFill>
              </a:rPr>
              <a:t>对于运算</a:t>
            </a:r>
            <a:r>
              <a:rPr lang="en-US" altLang="zh-CN" sz="2400" b="1" dirty="0">
                <a:solidFill>
                  <a:srgbClr val="FF0000"/>
                </a:solidFill>
              </a:rPr>
              <a:t>△</a:t>
            </a:r>
            <a:r>
              <a:rPr lang="zh-CN" altLang="en-US" sz="2400" dirty="0"/>
              <a:t>是可分配的。</a:t>
            </a:r>
            <a:endParaRPr lang="zh-CN" altLang="zh-CN" sz="2400" dirty="0"/>
          </a:p>
          <a:p>
            <a:pPr>
              <a:lnSpc>
                <a:spcPct val="125000"/>
              </a:lnSpc>
            </a:pPr>
            <a:r>
              <a:rPr lang="zh-CN" altLang="en-US" sz="2400" dirty="0"/>
              <a:t>注：</a:t>
            </a:r>
            <a:endParaRPr lang="zh-CN" altLang="en-US" sz="2400" dirty="0"/>
          </a:p>
          <a:p>
            <a:pPr>
              <a:lnSpc>
                <a:spcPct val="125000"/>
              </a:lnSpc>
              <a:buNone/>
            </a:pPr>
            <a:r>
              <a:rPr lang="zh-CN" altLang="en-US" sz="2400" dirty="0"/>
              <a:t>（</a:t>
            </a:r>
            <a:r>
              <a:rPr lang="en-US" altLang="zh-CN" sz="2400" dirty="0"/>
              <a:t>1</a:t>
            </a:r>
            <a:r>
              <a:rPr lang="zh-CN" altLang="en-US" sz="2400" dirty="0"/>
              <a:t>）</a:t>
            </a:r>
            <a:r>
              <a:rPr lang="en-US" altLang="zh-CN" sz="2400" b="1" dirty="0">
                <a:latin typeface="宋体" panose="02010600030101010101" pitchFamily="2" charset="-122"/>
              </a:rPr>
              <a:t>*</a:t>
            </a:r>
            <a:r>
              <a:rPr lang="zh-CN" altLang="en-US" sz="2400" dirty="0"/>
              <a:t>对</a:t>
            </a:r>
            <a:r>
              <a:rPr lang="zh-CN" altLang="zh-CN" sz="2400" dirty="0"/>
              <a:t>△</a:t>
            </a:r>
            <a:r>
              <a:rPr lang="zh-CN" altLang="en-US" sz="2400" b="1" dirty="0">
                <a:solidFill>
                  <a:srgbClr val="0033CC"/>
                </a:solidFill>
              </a:rPr>
              <a:t>左可分配</a:t>
            </a:r>
            <a:r>
              <a:rPr lang="en-US" altLang="zh-CN" sz="2400" dirty="0">
                <a:sym typeface="Symbol" panose="05050102010706020507" pitchFamily="18" charset="2"/>
              </a:rPr>
              <a:t> </a:t>
            </a:r>
            <a:r>
              <a:rPr lang="en-US" altLang="zh-CN" sz="2400" dirty="0"/>
              <a:t>x,y,z</a:t>
            </a:r>
            <a:r>
              <a:rPr lang="en-US" altLang="zh-CN" sz="2400" dirty="0">
                <a:sym typeface="Symbol" panose="05050102010706020507" pitchFamily="18" charset="2"/>
              </a:rPr>
              <a:t></a:t>
            </a:r>
            <a:r>
              <a:rPr lang="en-US" altLang="zh-CN" sz="2400" dirty="0"/>
              <a:t>A</a:t>
            </a:r>
            <a:r>
              <a:rPr lang="zh-CN" altLang="en-US" sz="2400" dirty="0"/>
              <a:t>，有</a:t>
            </a:r>
            <a:r>
              <a:rPr lang="en-US" altLang="zh-CN" sz="2400" dirty="0"/>
              <a:t>x</a:t>
            </a:r>
            <a:r>
              <a:rPr lang="en-US" altLang="zh-CN" sz="2400" b="1" dirty="0">
                <a:latin typeface="宋体" panose="02010600030101010101" pitchFamily="2" charset="-122"/>
              </a:rPr>
              <a:t>*</a:t>
            </a:r>
            <a:r>
              <a:rPr lang="en-US" altLang="zh-CN" sz="2400" dirty="0"/>
              <a:t>(y</a:t>
            </a:r>
            <a:r>
              <a:rPr lang="zh-CN" altLang="zh-CN" sz="2400" dirty="0"/>
              <a:t>△</a:t>
            </a:r>
            <a:r>
              <a:rPr lang="en-US" altLang="zh-CN" sz="2400" dirty="0"/>
              <a:t>z)=x</a:t>
            </a:r>
            <a:r>
              <a:rPr lang="en-US" altLang="zh-CN" sz="2400" b="1" dirty="0">
                <a:latin typeface="宋体" panose="02010600030101010101" pitchFamily="2" charset="-122"/>
              </a:rPr>
              <a:t>*</a:t>
            </a:r>
            <a:r>
              <a:rPr lang="en-US" altLang="zh-CN" sz="2400" dirty="0"/>
              <a:t>y</a:t>
            </a:r>
            <a:r>
              <a:rPr lang="zh-CN" altLang="zh-CN" sz="2400" dirty="0"/>
              <a:t>△</a:t>
            </a:r>
            <a:r>
              <a:rPr lang="en-US" altLang="zh-CN" sz="2400" dirty="0"/>
              <a:t>x</a:t>
            </a:r>
            <a:r>
              <a:rPr lang="en-US" altLang="zh-CN" sz="2400" b="1" dirty="0">
                <a:latin typeface="宋体" panose="02010600030101010101" pitchFamily="2" charset="-122"/>
              </a:rPr>
              <a:t>*</a:t>
            </a:r>
            <a:r>
              <a:rPr lang="en-US" altLang="zh-CN" sz="2400" dirty="0"/>
              <a:t>z</a:t>
            </a:r>
            <a:endParaRPr lang="zh-CN" altLang="zh-CN" sz="2400" dirty="0"/>
          </a:p>
          <a:p>
            <a:pPr>
              <a:lnSpc>
                <a:spcPct val="125000"/>
              </a:lnSpc>
              <a:buNone/>
            </a:pPr>
            <a:r>
              <a:rPr lang="zh-CN" altLang="en-US" sz="2400" dirty="0"/>
              <a:t>（</a:t>
            </a:r>
            <a:r>
              <a:rPr lang="en-US" altLang="zh-CN" sz="2400" dirty="0"/>
              <a:t>2</a:t>
            </a:r>
            <a:r>
              <a:rPr lang="zh-CN" altLang="en-US" sz="2400" dirty="0"/>
              <a:t>）</a:t>
            </a:r>
            <a:r>
              <a:rPr lang="en-US" altLang="zh-CN" sz="2400" b="1" dirty="0">
                <a:latin typeface="宋体" panose="02010600030101010101" pitchFamily="2" charset="-122"/>
              </a:rPr>
              <a:t>*</a:t>
            </a:r>
            <a:r>
              <a:rPr lang="zh-CN" altLang="en-US" sz="2400" dirty="0"/>
              <a:t>对</a:t>
            </a:r>
            <a:r>
              <a:rPr lang="zh-CN" altLang="zh-CN" sz="2400" dirty="0"/>
              <a:t>△</a:t>
            </a:r>
            <a:r>
              <a:rPr lang="zh-CN" altLang="en-US" sz="2400" b="1" dirty="0">
                <a:solidFill>
                  <a:srgbClr val="0033CC"/>
                </a:solidFill>
              </a:rPr>
              <a:t>右可分配</a:t>
            </a:r>
            <a:r>
              <a:rPr lang="en-US" altLang="zh-CN" sz="2400" dirty="0">
                <a:sym typeface="Symbol" panose="05050102010706020507" pitchFamily="18" charset="2"/>
              </a:rPr>
              <a:t> </a:t>
            </a:r>
            <a:r>
              <a:rPr lang="en-US" altLang="zh-CN" sz="2400" dirty="0"/>
              <a:t>x,y,z</a:t>
            </a:r>
            <a:r>
              <a:rPr lang="en-US" altLang="zh-CN" sz="2400" dirty="0">
                <a:sym typeface="Symbol" panose="05050102010706020507" pitchFamily="18" charset="2"/>
              </a:rPr>
              <a:t></a:t>
            </a:r>
            <a:r>
              <a:rPr lang="en-US" altLang="zh-CN" sz="2400" dirty="0"/>
              <a:t>A</a:t>
            </a:r>
            <a:r>
              <a:rPr lang="zh-CN" altLang="en-US" sz="2400" dirty="0"/>
              <a:t>，有</a:t>
            </a:r>
            <a:r>
              <a:rPr lang="en-US" altLang="zh-CN" sz="2400" dirty="0"/>
              <a:t>(x</a:t>
            </a:r>
            <a:r>
              <a:rPr lang="zh-CN" altLang="zh-CN" sz="2400" dirty="0"/>
              <a:t>△</a:t>
            </a:r>
            <a:r>
              <a:rPr lang="en-US" altLang="zh-CN" sz="2400" dirty="0"/>
              <a:t>y)</a:t>
            </a:r>
            <a:r>
              <a:rPr lang="en-US" altLang="zh-CN" sz="2400" b="1" dirty="0">
                <a:latin typeface="宋体" panose="02010600030101010101" pitchFamily="2" charset="-122"/>
              </a:rPr>
              <a:t>*</a:t>
            </a:r>
            <a:r>
              <a:rPr lang="en-US" altLang="zh-CN" sz="2400" dirty="0"/>
              <a:t>z=x</a:t>
            </a:r>
            <a:r>
              <a:rPr lang="en-US" altLang="zh-CN" sz="2400" b="1" dirty="0">
                <a:latin typeface="宋体" panose="02010600030101010101" pitchFamily="2" charset="-122"/>
              </a:rPr>
              <a:t>*</a:t>
            </a:r>
            <a:r>
              <a:rPr lang="en-US" altLang="zh-CN" sz="2400" dirty="0"/>
              <a:t>z</a:t>
            </a:r>
            <a:r>
              <a:rPr lang="zh-CN" altLang="zh-CN" sz="2400" dirty="0"/>
              <a:t>△</a:t>
            </a:r>
            <a:r>
              <a:rPr lang="en-US" altLang="zh-CN" sz="2400" dirty="0"/>
              <a:t>y</a:t>
            </a:r>
            <a:r>
              <a:rPr lang="en-US" altLang="zh-CN" sz="2400" b="1" dirty="0">
                <a:latin typeface="宋体" panose="02010600030101010101" pitchFamily="2" charset="-122"/>
              </a:rPr>
              <a:t>*</a:t>
            </a:r>
            <a:r>
              <a:rPr lang="en-US" altLang="zh-CN" sz="2400" dirty="0"/>
              <a:t>z</a:t>
            </a:r>
            <a:endParaRPr lang="zh-CN" altLang="zh-CN" sz="2400" dirty="0"/>
          </a:p>
          <a:p>
            <a:pPr>
              <a:lnSpc>
                <a:spcPct val="125000"/>
              </a:lnSpc>
              <a:buNone/>
            </a:pPr>
            <a:r>
              <a:rPr lang="zh-CN" altLang="en-US" sz="2400" dirty="0"/>
              <a:t>  只有当（</a:t>
            </a:r>
            <a:r>
              <a:rPr lang="en-US" altLang="zh-CN" sz="2400" dirty="0"/>
              <a:t>1</a:t>
            </a:r>
            <a:r>
              <a:rPr lang="zh-CN" altLang="en-US" sz="2400" dirty="0"/>
              <a:t>）（</a:t>
            </a:r>
            <a:r>
              <a:rPr lang="en-US" altLang="zh-CN" sz="2400" dirty="0"/>
              <a:t>2</a:t>
            </a:r>
            <a:r>
              <a:rPr lang="zh-CN" altLang="en-US" sz="2400" dirty="0"/>
              <a:t>）两式同时成立时，才能说运算</a:t>
            </a:r>
            <a:r>
              <a:rPr lang="en-US" altLang="zh-CN" sz="2400" b="1" dirty="0">
                <a:latin typeface="宋体" panose="02010600030101010101" pitchFamily="2" charset="-122"/>
              </a:rPr>
              <a:t>*</a:t>
            </a:r>
            <a:r>
              <a:rPr lang="zh-CN" altLang="en-US" sz="2400" dirty="0"/>
              <a:t>对运算</a:t>
            </a:r>
            <a:r>
              <a:rPr lang="zh-CN" altLang="zh-CN" sz="2400" dirty="0"/>
              <a:t>△</a:t>
            </a:r>
            <a:endParaRPr lang="en-US" altLang="zh-CN" sz="2400" dirty="0"/>
          </a:p>
          <a:p>
            <a:pPr>
              <a:lnSpc>
                <a:spcPct val="125000"/>
              </a:lnSpc>
              <a:buNone/>
            </a:pPr>
            <a:r>
              <a:rPr lang="zh-CN" altLang="en-US" sz="2400" dirty="0"/>
              <a:t>  可分配。</a:t>
            </a:r>
            <a:endParaRPr lang="en-US" altLang="zh-CN" sz="2400" dirty="0"/>
          </a:p>
          <a:p>
            <a:pPr>
              <a:lnSpc>
                <a:spcPct val="125000"/>
              </a:lnSpc>
              <a:buNone/>
            </a:pPr>
            <a:r>
              <a:rPr lang="zh-CN" altLang="en-US" sz="2400" dirty="0"/>
              <a:t>    请同学们给出一个熟悉的代数系统，存在满足分配律的两种运算。</a:t>
            </a:r>
            <a:endParaRPr lang="zh-CN" altLang="en-US"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7894"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charRg st="91" end="94"/>
                                            </p:txEl>
                                          </p:spTgt>
                                        </p:tgtEl>
                                        <p:attrNameLst>
                                          <p:attrName>style.visibility</p:attrName>
                                        </p:attrNameLst>
                                      </p:cBhvr>
                                      <p:to>
                                        <p:strVal val="visible"/>
                                      </p:to>
                                    </p:set>
                                    <p:animEffect transition="in" filter="blinds(horizontal)">
                                      <p:cBhvr>
                                        <p:cTn id="7" dur="500"/>
                                        <p:tgtEl>
                                          <p:spTgt spid="25603">
                                            <p:txEl>
                                              <p:charRg st="91" end="9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charRg st="94" end="132"/>
                                            </p:txEl>
                                          </p:spTgt>
                                        </p:tgtEl>
                                        <p:attrNameLst>
                                          <p:attrName>style.visibility</p:attrName>
                                        </p:attrNameLst>
                                      </p:cBhvr>
                                      <p:to>
                                        <p:strVal val="visible"/>
                                      </p:to>
                                    </p:set>
                                    <p:animEffect transition="in" filter="blinds(horizontal)">
                                      <p:cBhvr>
                                        <p:cTn id="12" dur="500"/>
                                        <p:tgtEl>
                                          <p:spTgt spid="25603">
                                            <p:txEl>
                                              <p:charRg st="94" end="13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603">
                                            <p:txEl>
                                              <p:charRg st="132" end="170"/>
                                            </p:txEl>
                                          </p:spTgt>
                                        </p:tgtEl>
                                        <p:attrNameLst>
                                          <p:attrName>style.visibility</p:attrName>
                                        </p:attrNameLst>
                                      </p:cBhvr>
                                      <p:to>
                                        <p:strVal val="visible"/>
                                      </p:to>
                                    </p:set>
                                    <p:animEffect transition="in" filter="blinds(horizontal)">
                                      <p:cBhvr>
                                        <p:cTn id="15" dur="500"/>
                                        <p:tgtEl>
                                          <p:spTgt spid="25603">
                                            <p:txEl>
                                              <p:charRg st="132" end="17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5603">
                                            <p:txEl>
                                              <p:charRg st="170" end="200"/>
                                            </p:txEl>
                                          </p:spTgt>
                                        </p:tgtEl>
                                        <p:attrNameLst>
                                          <p:attrName>style.visibility</p:attrName>
                                        </p:attrNameLst>
                                      </p:cBhvr>
                                      <p:to>
                                        <p:strVal val="visible"/>
                                      </p:to>
                                    </p:set>
                                    <p:anim calcmode="lin" valueType="num">
                                      <p:cBhvr additive="base">
                                        <p:cTn id="20" dur="500" fill="hold"/>
                                        <p:tgtEl>
                                          <p:spTgt spid="25603">
                                            <p:txEl>
                                              <p:charRg st="170" end="20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5603">
                                            <p:txEl>
                                              <p:charRg st="170" end="200"/>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5603">
                                            <p:txEl>
                                              <p:charRg st="200" end="207"/>
                                            </p:txEl>
                                          </p:spTgt>
                                        </p:tgtEl>
                                        <p:attrNameLst>
                                          <p:attrName>style.visibility</p:attrName>
                                        </p:attrNameLst>
                                      </p:cBhvr>
                                      <p:to>
                                        <p:strVal val="visible"/>
                                      </p:to>
                                    </p:set>
                                    <p:anim calcmode="lin" valueType="num">
                                      <p:cBhvr additive="base">
                                        <p:cTn id="24" dur="500" fill="hold"/>
                                        <p:tgtEl>
                                          <p:spTgt spid="25603">
                                            <p:txEl>
                                              <p:charRg st="200" end="20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5603">
                                            <p:txEl>
                                              <p:charRg st="200" end="207"/>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5603">
                                            <p:txEl>
                                              <p:charRg st="207" end="241"/>
                                            </p:txEl>
                                          </p:spTgt>
                                        </p:tgtEl>
                                        <p:attrNameLst>
                                          <p:attrName>style.visibility</p:attrName>
                                        </p:attrNameLst>
                                      </p:cBhvr>
                                      <p:to>
                                        <p:strVal val="visible"/>
                                      </p:to>
                                    </p:set>
                                    <p:animEffect transition="in" filter="blinds(horizontal)">
                                      <p:cBhvr>
                                        <p:cTn id="30" dur="500"/>
                                        <p:tgtEl>
                                          <p:spTgt spid="25603">
                                            <p:txEl>
                                              <p:charRg st="207" end="2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内容占位符 2"/>
          <p:cNvSpPr>
            <a:spLocks noGrp="1"/>
          </p:cNvSpPr>
          <p:nvPr>
            <p:ph idx="1"/>
          </p:nvPr>
        </p:nvSpPr>
        <p:spPr>
          <a:xfrm>
            <a:off x="468313" y="260350"/>
            <a:ext cx="8424862" cy="5845175"/>
          </a:xfrm>
          <a:ln/>
        </p:spPr>
        <p:txBody>
          <a:bodyPr vert="horz" wrap="square" lIns="91440" tIns="45720" rIns="91440" bIns="45720" anchor="t"/>
          <a:p>
            <a:pPr>
              <a:buNone/>
            </a:pPr>
            <a:r>
              <a:rPr lang="en-US" altLang="zh-CN" sz="2400" dirty="0"/>
              <a:t>【</a:t>
            </a:r>
            <a:r>
              <a:rPr lang="zh-CN" altLang="en-US" sz="2400" dirty="0"/>
              <a:t>例</a:t>
            </a:r>
            <a:r>
              <a:rPr lang="en-US" altLang="zh-CN" sz="2400" dirty="0"/>
              <a:t>】</a:t>
            </a:r>
            <a:r>
              <a:rPr lang="zh-CN" altLang="en-US" sz="2400" dirty="0"/>
              <a:t>设</a:t>
            </a:r>
            <a:r>
              <a:rPr lang="en-US" altLang="zh-CN" sz="2400" dirty="0"/>
              <a:t>A={a,b}</a:t>
            </a:r>
            <a:r>
              <a:rPr lang="zh-CN" altLang="en-US" sz="2400" dirty="0"/>
              <a:t>，二元运算</a:t>
            </a:r>
            <a:r>
              <a:rPr lang="en-US" altLang="zh-CN" sz="2400" b="1" dirty="0">
                <a:latin typeface="宋体" panose="02010600030101010101" pitchFamily="2" charset="-122"/>
              </a:rPr>
              <a:t>*</a:t>
            </a:r>
            <a:r>
              <a:rPr lang="zh-CN" altLang="en-US" sz="2400" dirty="0"/>
              <a:t>，</a:t>
            </a:r>
            <a:r>
              <a:rPr lang="en-US" altLang="zh-CN" sz="2400" dirty="0"/>
              <a:t>△</a:t>
            </a:r>
            <a:r>
              <a:rPr lang="zh-CN" altLang="en-US" sz="2400" dirty="0"/>
              <a:t>定义如下表，问分配律成立否？</a:t>
            </a:r>
            <a:endParaRPr lang="en-US" altLang="zh-CN" sz="2400" dirty="0"/>
          </a:p>
          <a:p>
            <a:pPr>
              <a:buNone/>
            </a:pPr>
            <a:endParaRPr lang="en-US" altLang="zh-CN" sz="2400" dirty="0"/>
          </a:p>
          <a:p>
            <a:pPr>
              <a:buNone/>
            </a:pPr>
            <a:endParaRPr lang="en-US" altLang="zh-CN" sz="2400" dirty="0"/>
          </a:p>
          <a:p>
            <a:pPr>
              <a:buNone/>
            </a:pPr>
            <a:r>
              <a:rPr lang="zh-CN" altLang="en-US" sz="2000" dirty="0"/>
              <a:t>解：（</a:t>
            </a:r>
            <a:r>
              <a:rPr lang="en-US" altLang="zh-CN" sz="2000" dirty="0"/>
              <a:t>1</a:t>
            </a:r>
            <a:r>
              <a:rPr lang="zh-CN" altLang="en-US" sz="2000" dirty="0"/>
              <a:t>）运算</a:t>
            </a:r>
            <a:r>
              <a:rPr lang="en-US" altLang="zh-CN" sz="2000" dirty="0"/>
              <a:t>△</a:t>
            </a:r>
            <a:r>
              <a:rPr lang="zh-CN" altLang="en-US" sz="2000" dirty="0"/>
              <a:t>对运算</a:t>
            </a:r>
            <a:r>
              <a:rPr lang="en-US" altLang="zh-CN" sz="2000" b="1" dirty="0">
                <a:latin typeface="宋体" panose="02010600030101010101" pitchFamily="2" charset="-122"/>
              </a:rPr>
              <a:t>*</a:t>
            </a:r>
            <a:r>
              <a:rPr lang="zh-CN" altLang="en-US" sz="2000" dirty="0"/>
              <a:t>可分配，可证；</a:t>
            </a:r>
            <a:endParaRPr lang="zh-CN" altLang="en-US" sz="2000" dirty="0"/>
          </a:p>
          <a:p>
            <a:pPr>
              <a:buNone/>
            </a:pPr>
            <a:r>
              <a:rPr lang="zh-CN" altLang="en-US" sz="2000" dirty="0"/>
              <a:t>即证：</a:t>
            </a:r>
            <a:r>
              <a:rPr lang="en-US" altLang="zh-CN" sz="2000" dirty="0">
                <a:sym typeface="Symbol" panose="05050102010706020507" pitchFamily="18" charset="2"/>
              </a:rPr>
              <a:t></a:t>
            </a:r>
            <a:r>
              <a:rPr lang="en-US" altLang="zh-CN" sz="2000" dirty="0"/>
              <a:t>x,y,z</a:t>
            </a:r>
            <a:r>
              <a:rPr lang="en-US" altLang="zh-CN" sz="2000" dirty="0">
                <a:sym typeface="Symbol" panose="05050102010706020507" pitchFamily="18" charset="2"/>
              </a:rPr>
              <a:t></a:t>
            </a:r>
            <a:r>
              <a:rPr lang="en-US" altLang="zh-CN" sz="2000" dirty="0"/>
              <a:t>A</a:t>
            </a:r>
            <a:r>
              <a:rPr lang="zh-CN" altLang="en-US" sz="2000" dirty="0"/>
              <a:t>，</a:t>
            </a:r>
            <a:r>
              <a:rPr lang="en-US" altLang="zh-CN" sz="2000" dirty="0"/>
              <a:t>x△(y</a:t>
            </a:r>
            <a:r>
              <a:rPr lang="en-US" altLang="zh-CN" sz="2000" b="1" dirty="0">
                <a:latin typeface="宋体" panose="02010600030101010101" pitchFamily="2" charset="-122"/>
              </a:rPr>
              <a:t>*</a:t>
            </a:r>
            <a:r>
              <a:rPr lang="en-US" altLang="zh-CN" sz="2000" dirty="0"/>
              <a:t>z)=(x△y)</a:t>
            </a:r>
            <a:r>
              <a:rPr lang="en-US" altLang="zh-CN" sz="2000" b="1" dirty="0">
                <a:latin typeface="宋体" panose="02010600030101010101" pitchFamily="2" charset="-122"/>
              </a:rPr>
              <a:t>*</a:t>
            </a:r>
            <a:r>
              <a:rPr lang="en-US" altLang="zh-CN" sz="2000" dirty="0"/>
              <a:t>(x</a:t>
            </a:r>
            <a:r>
              <a:rPr lang="zh-CN" altLang="zh-CN" sz="2000" dirty="0"/>
              <a:t>△</a:t>
            </a:r>
            <a:r>
              <a:rPr lang="en-US" altLang="zh-CN" sz="2000" dirty="0"/>
              <a:t>z)</a:t>
            </a:r>
            <a:r>
              <a:rPr lang="zh-CN" altLang="en-US" sz="2000" dirty="0"/>
              <a:t>且</a:t>
            </a:r>
            <a:r>
              <a:rPr lang="en-US" altLang="zh-CN" sz="2000" dirty="0"/>
              <a:t> (y</a:t>
            </a:r>
            <a:r>
              <a:rPr lang="en-US" altLang="zh-CN" sz="2000" b="1" dirty="0">
                <a:latin typeface="宋体" panose="02010600030101010101" pitchFamily="2" charset="-122"/>
              </a:rPr>
              <a:t>*</a:t>
            </a:r>
            <a:r>
              <a:rPr lang="en-US" altLang="zh-CN" sz="2000" dirty="0"/>
              <a:t>z)△x=(y△x)</a:t>
            </a:r>
            <a:r>
              <a:rPr lang="en-US" altLang="zh-CN" sz="2000" b="1" dirty="0">
                <a:latin typeface="宋体" panose="02010600030101010101" pitchFamily="2" charset="-122"/>
              </a:rPr>
              <a:t>*</a:t>
            </a:r>
            <a:r>
              <a:rPr lang="en-US" altLang="zh-CN" sz="2000" dirty="0"/>
              <a:t>(z</a:t>
            </a:r>
            <a:r>
              <a:rPr lang="zh-CN" altLang="zh-CN" sz="2000" dirty="0"/>
              <a:t>△</a:t>
            </a:r>
            <a:r>
              <a:rPr lang="en-US" altLang="zh-CN" sz="2000" dirty="0"/>
              <a:t>x)</a:t>
            </a:r>
            <a:endParaRPr lang="zh-CN" altLang="zh-CN" sz="2000" dirty="0"/>
          </a:p>
          <a:p>
            <a:r>
              <a:rPr lang="zh-CN" altLang="en-US" sz="2000" dirty="0"/>
              <a:t>证明：当</a:t>
            </a:r>
            <a:r>
              <a:rPr lang="en-US" altLang="zh-CN" sz="2000" dirty="0"/>
              <a:t>x=a</a:t>
            </a:r>
            <a:r>
              <a:rPr lang="zh-CN" altLang="en-US" sz="2000" dirty="0"/>
              <a:t>时</a:t>
            </a:r>
            <a:r>
              <a:rPr lang="en-US" altLang="zh-CN" sz="2000" dirty="0"/>
              <a:t>(</a:t>
            </a:r>
            <a:r>
              <a:rPr lang="zh-CN" altLang="zh-CN" sz="2000" dirty="0"/>
              <a:t>△</a:t>
            </a:r>
            <a:r>
              <a:rPr lang="zh-CN" altLang="en-US" sz="2000" dirty="0"/>
              <a:t>运算结果为左侧运算对象</a:t>
            </a:r>
            <a:r>
              <a:rPr lang="en-US" altLang="zh-CN" sz="2000" dirty="0"/>
              <a:t>)</a:t>
            </a:r>
            <a:r>
              <a:rPr lang="zh-CN" altLang="en-US" sz="2000" dirty="0"/>
              <a:t>，</a:t>
            </a:r>
            <a:endParaRPr lang="en-US" altLang="zh-CN" sz="2000" dirty="0"/>
          </a:p>
          <a:p>
            <a:pPr>
              <a:buNone/>
            </a:pPr>
            <a:r>
              <a:rPr lang="zh-CN" altLang="en-US" sz="2000" dirty="0"/>
              <a:t>          即</a:t>
            </a:r>
            <a:r>
              <a:rPr lang="en-US" altLang="zh-CN" sz="2000" dirty="0"/>
              <a:t>x</a:t>
            </a:r>
            <a:r>
              <a:rPr lang="zh-CN" altLang="zh-CN" sz="2000" dirty="0"/>
              <a:t>△</a:t>
            </a:r>
            <a:r>
              <a:rPr lang="en-US" altLang="zh-CN" sz="2000" dirty="0"/>
              <a:t>(y</a:t>
            </a:r>
            <a:r>
              <a:rPr lang="en-US" altLang="zh-CN" sz="2000" b="1" dirty="0">
                <a:latin typeface="宋体" panose="02010600030101010101" pitchFamily="2" charset="-122"/>
              </a:rPr>
              <a:t>*</a:t>
            </a:r>
            <a:r>
              <a:rPr lang="en-US" altLang="zh-CN" sz="2000" dirty="0"/>
              <a:t>z)=x=a</a:t>
            </a:r>
            <a:r>
              <a:rPr lang="zh-CN" altLang="en-US" sz="2000" dirty="0"/>
              <a:t>；</a:t>
            </a:r>
            <a:r>
              <a:rPr lang="en-US" altLang="zh-CN" sz="2000" dirty="0"/>
              <a:t>(x</a:t>
            </a:r>
            <a:r>
              <a:rPr lang="zh-CN" altLang="zh-CN" sz="2000" dirty="0"/>
              <a:t>△</a:t>
            </a:r>
            <a:r>
              <a:rPr lang="en-US" altLang="zh-CN" sz="2000" dirty="0"/>
              <a:t>y)</a:t>
            </a:r>
            <a:r>
              <a:rPr lang="en-US" altLang="zh-CN" sz="2000" b="1" dirty="0">
                <a:latin typeface="宋体" panose="02010600030101010101" pitchFamily="2" charset="-122"/>
              </a:rPr>
              <a:t>*</a:t>
            </a:r>
            <a:r>
              <a:rPr lang="en-US" altLang="zh-CN" sz="2000" dirty="0"/>
              <a:t>(x</a:t>
            </a:r>
            <a:r>
              <a:rPr lang="zh-CN" altLang="zh-CN" sz="2000" dirty="0"/>
              <a:t>△</a:t>
            </a:r>
            <a:r>
              <a:rPr lang="en-US" altLang="zh-CN" sz="2000" dirty="0"/>
              <a:t>z)=x</a:t>
            </a:r>
            <a:r>
              <a:rPr lang="en-US" altLang="zh-CN" sz="2000" b="1" dirty="0">
                <a:latin typeface="宋体" panose="02010600030101010101" pitchFamily="2" charset="-122"/>
              </a:rPr>
              <a:t>*</a:t>
            </a:r>
            <a:r>
              <a:rPr lang="en-US" altLang="zh-CN" sz="2000" dirty="0"/>
              <a:t>x=x=a</a:t>
            </a:r>
            <a:r>
              <a:rPr lang="zh-CN" altLang="en-US" sz="2000" dirty="0"/>
              <a:t>；</a:t>
            </a:r>
            <a:endParaRPr lang="zh-CN" altLang="en-US" sz="2000" dirty="0"/>
          </a:p>
          <a:p>
            <a:pPr>
              <a:buNone/>
            </a:pPr>
            <a:r>
              <a:rPr lang="zh-CN" altLang="en-US" sz="2000" dirty="0"/>
              <a:t>         </a:t>
            </a:r>
            <a:r>
              <a:rPr lang="en-US" altLang="zh-CN" sz="2000" dirty="0"/>
              <a:t>      </a:t>
            </a:r>
            <a:r>
              <a:rPr lang="zh-CN" altLang="en-US" sz="2000" dirty="0"/>
              <a:t>当</a:t>
            </a:r>
            <a:r>
              <a:rPr lang="en-US" altLang="zh-CN" sz="2000" dirty="0"/>
              <a:t>x=b</a:t>
            </a:r>
            <a:r>
              <a:rPr lang="zh-CN" altLang="en-US" sz="2000" dirty="0"/>
              <a:t>时</a:t>
            </a:r>
            <a:r>
              <a:rPr lang="en-US" altLang="zh-CN" sz="2000" dirty="0"/>
              <a:t>(</a:t>
            </a:r>
            <a:r>
              <a:rPr lang="zh-CN" altLang="zh-CN" sz="2000" dirty="0"/>
              <a:t>△</a:t>
            </a:r>
            <a:r>
              <a:rPr lang="zh-CN" altLang="en-US" sz="2000" dirty="0"/>
              <a:t>运算结果为右侧运算对象</a:t>
            </a:r>
            <a:r>
              <a:rPr lang="en-US" altLang="zh-CN" sz="2000" dirty="0"/>
              <a:t>) </a:t>
            </a:r>
            <a:r>
              <a:rPr lang="zh-CN" altLang="en-US" sz="2000" dirty="0"/>
              <a:t>，</a:t>
            </a:r>
            <a:endParaRPr lang="en-US" altLang="zh-CN" sz="2000" dirty="0"/>
          </a:p>
          <a:p>
            <a:pPr>
              <a:buNone/>
            </a:pPr>
            <a:r>
              <a:rPr lang="zh-CN" altLang="en-US" sz="2000" dirty="0"/>
              <a:t>          即</a:t>
            </a:r>
            <a:r>
              <a:rPr lang="en-US" altLang="zh-CN" sz="2000" dirty="0"/>
              <a:t>x</a:t>
            </a:r>
            <a:r>
              <a:rPr lang="zh-CN" altLang="zh-CN" sz="2000" dirty="0"/>
              <a:t>△</a:t>
            </a:r>
            <a:r>
              <a:rPr lang="en-US" altLang="zh-CN" sz="2000" dirty="0"/>
              <a:t>(y</a:t>
            </a:r>
            <a:r>
              <a:rPr lang="en-US" altLang="zh-CN" sz="2000" b="1" dirty="0">
                <a:latin typeface="宋体" panose="02010600030101010101" pitchFamily="2" charset="-122"/>
              </a:rPr>
              <a:t>*</a:t>
            </a:r>
            <a:r>
              <a:rPr lang="en-US" altLang="zh-CN" sz="2000" dirty="0"/>
              <a:t>z)=y</a:t>
            </a:r>
            <a:r>
              <a:rPr lang="en-US" altLang="zh-CN" sz="2000" b="1" dirty="0">
                <a:latin typeface="宋体" panose="02010600030101010101" pitchFamily="2" charset="-122"/>
              </a:rPr>
              <a:t>*</a:t>
            </a:r>
            <a:r>
              <a:rPr lang="en-US" altLang="zh-CN" sz="2000" dirty="0"/>
              <a:t>z</a:t>
            </a:r>
            <a:r>
              <a:rPr lang="zh-CN" altLang="en-US" sz="2000" dirty="0"/>
              <a:t>；</a:t>
            </a:r>
            <a:r>
              <a:rPr lang="en-US" altLang="zh-CN" sz="2000" dirty="0"/>
              <a:t>(x</a:t>
            </a:r>
            <a:r>
              <a:rPr lang="zh-CN" altLang="zh-CN" sz="2000" dirty="0"/>
              <a:t>△</a:t>
            </a:r>
            <a:r>
              <a:rPr lang="en-US" altLang="zh-CN" sz="2000" dirty="0"/>
              <a:t>y)</a:t>
            </a:r>
            <a:r>
              <a:rPr lang="en-US" altLang="zh-CN" sz="2000" b="1" dirty="0">
                <a:latin typeface="宋体" panose="02010600030101010101" pitchFamily="2" charset="-122"/>
              </a:rPr>
              <a:t>*</a:t>
            </a:r>
            <a:r>
              <a:rPr lang="en-US" altLang="zh-CN" sz="2000" dirty="0"/>
              <a:t>(x</a:t>
            </a:r>
            <a:r>
              <a:rPr lang="zh-CN" altLang="zh-CN" sz="2000" dirty="0"/>
              <a:t>△</a:t>
            </a:r>
            <a:r>
              <a:rPr lang="en-US" altLang="zh-CN" sz="2000" dirty="0"/>
              <a:t>z)=y</a:t>
            </a:r>
            <a:r>
              <a:rPr lang="en-US" altLang="zh-CN" sz="2000" b="1" dirty="0">
                <a:latin typeface="宋体" panose="02010600030101010101" pitchFamily="2" charset="-122"/>
              </a:rPr>
              <a:t>*</a:t>
            </a:r>
            <a:r>
              <a:rPr lang="en-US" altLang="zh-CN" sz="2000" dirty="0"/>
              <a:t>z</a:t>
            </a:r>
            <a:endParaRPr lang="en-US" altLang="zh-CN" sz="2000" dirty="0"/>
          </a:p>
          <a:p>
            <a:pPr>
              <a:buNone/>
            </a:pPr>
            <a:r>
              <a:rPr lang="zh-CN" altLang="en-US" sz="2000" dirty="0"/>
              <a:t>又：通过观察</a:t>
            </a:r>
            <a:r>
              <a:rPr lang="zh-CN" altLang="zh-CN" sz="2000" dirty="0"/>
              <a:t>△</a:t>
            </a:r>
            <a:r>
              <a:rPr lang="zh-CN" altLang="en-US" sz="2000" dirty="0"/>
              <a:t>运算表，可以发现</a:t>
            </a:r>
            <a:r>
              <a:rPr lang="zh-CN" altLang="zh-CN" sz="2000" dirty="0"/>
              <a:t>△</a:t>
            </a:r>
            <a:r>
              <a:rPr lang="zh-CN" altLang="en-US" sz="2000" dirty="0"/>
              <a:t>运算满足</a:t>
            </a:r>
            <a:r>
              <a:rPr lang="zh-CN" altLang="en-US" sz="2000" b="1" dirty="0">
                <a:solidFill>
                  <a:srgbClr val="FF0000"/>
                </a:solidFill>
              </a:rPr>
              <a:t>交换律</a:t>
            </a:r>
            <a:r>
              <a:rPr lang="zh-CN" altLang="en-US" sz="2000" dirty="0"/>
              <a:t>，所以</a:t>
            </a:r>
            <a:r>
              <a:rPr lang="en-US" altLang="zh-CN" sz="2000" dirty="0"/>
              <a:t>x△(y</a:t>
            </a:r>
            <a:r>
              <a:rPr lang="en-US" altLang="zh-CN" sz="2000" b="1" dirty="0">
                <a:latin typeface="宋体" panose="02010600030101010101" pitchFamily="2" charset="-122"/>
              </a:rPr>
              <a:t>*</a:t>
            </a:r>
            <a:r>
              <a:rPr lang="en-US" altLang="zh-CN" sz="2000" dirty="0"/>
              <a:t>z)= (y</a:t>
            </a:r>
            <a:r>
              <a:rPr lang="en-US" altLang="zh-CN" sz="2000" b="1" dirty="0">
                <a:latin typeface="宋体" panose="02010600030101010101" pitchFamily="2" charset="-122"/>
              </a:rPr>
              <a:t>*</a:t>
            </a:r>
            <a:r>
              <a:rPr lang="en-US" altLang="zh-CN" sz="2000" dirty="0"/>
              <a:t>z)△x</a:t>
            </a:r>
            <a:r>
              <a:rPr lang="zh-CN" altLang="en-US" sz="2000" dirty="0"/>
              <a:t>，且</a:t>
            </a:r>
            <a:r>
              <a:rPr lang="en-US" altLang="zh-CN" sz="2000" dirty="0"/>
              <a:t>x△y=y△x</a:t>
            </a:r>
            <a:r>
              <a:rPr lang="zh-CN" altLang="en-US" sz="2000" b="1" dirty="0">
                <a:latin typeface="宋体" panose="02010600030101010101" pitchFamily="2" charset="-122"/>
              </a:rPr>
              <a:t>，</a:t>
            </a:r>
            <a:r>
              <a:rPr lang="en-US" altLang="zh-CN" sz="2000" dirty="0"/>
              <a:t>x</a:t>
            </a:r>
            <a:r>
              <a:rPr lang="zh-CN" altLang="zh-CN" sz="2000" dirty="0"/>
              <a:t>△</a:t>
            </a:r>
            <a:r>
              <a:rPr lang="en-US" altLang="zh-CN" sz="2000" dirty="0"/>
              <a:t>z=z</a:t>
            </a:r>
            <a:r>
              <a:rPr lang="zh-CN" altLang="zh-CN" sz="2000" dirty="0"/>
              <a:t>△</a:t>
            </a:r>
            <a:r>
              <a:rPr lang="en-US" altLang="zh-CN" sz="2000" dirty="0"/>
              <a:t>x</a:t>
            </a:r>
            <a:r>
              <a:rPr lang="zh-CN" altLang="en-US" sz="2000" dirty="0"/>
              <a:t>，由于已经证得</a:t>
            </a:r>
            <a:r>
              <a:rPr lang="en-US" altLang="zh-CN" sz="2000" dirty="0"/>
              <a:t>x△(y</a:t>
            </a:r>
            <a:r>
              <a:rPr lang="en-US" altLang="zh-CN" sz="2000" b="1" dirty="0">
                <a:latin typeface="宋体" panose="02010600030101010101" pitchFamily="2" charset="-122"/>
              </a:rPr>
              <a:t>*</a:t>
            </a:r>
            <a:r>
              <a:rPr lang="en-US" altLang="zh-CN" sz="2000" dirty="0"/>
              <a:t>z)=(x△y)</a:t>
            </a:r>
            <a:r>
              <a:rPr lang="en-US" altLang="zh-CN" sz="2000" b="1" dirty="0">
                <a:latin typeface="宋体" panose="02010600030101010101" pitchFamily="2" charset="-122"/>
              </a:rPr>
              <a:t>*</a:t>
            </a:r>
            <a:r>
              <a:rPr lang="en-US" altLang="zh-CN" sz="2000" dirty="0"/>
              <a:t>(x</a:t>
            </a:r>
            <a:r>
              <a:rPr lang="zh-CN" altLang="zh-CN" sz="2000" dirty="0"/>
              <a:t>△</a:t>
            </a:r>
            <a:r>
              <a:rPr lang="en-US" altLang="zh-CN" sz="2000" dirty="0"/>
              <a:t>z)</a:t>
            </a:r>
            <a:r>
              <a:rPr lang="zh-CN" altLang="en-US" sz="2000" dirty="0"/>
              <a:t>成立，所以</a:t>
            </a:r>
            <a:r>
              <a:rPr lang="en-US" altLang="zh-CN" sz="2000" dirty="0"/>
              <a:t>(y</a:t>
            </a:r>
            <a:r>
              <a:rPr lang="en-US" altLang="zh-CN" sz="2000" b="1" dirty="0">
                <a:latin typeface="宋体" panose="02010600030101010101" pitchFamily="2" charset="-122"/>
              </a:rPr>
              <a:t>*</a:t>
            </a:r>
            <a:r>
              <a:rPr lang="en-US" altLang="zh-CN" sz="2000" dirty="0"/>
              <a:t>z)△x=(y△x)</a:t>
            </a:r>
            <a:r>
              <a:rPr lang="en-US" altLang="zh-CN" sz="2000" b="1" dirty="0">
                <a:latin typeface="宋体" panose="02010600030101010101" pitchFamily="2" charset="-122"/>
              </a:rPr>
              <a:t>*</a:t>
            </a:r>
            <a:r>
              <a:rPr lang="en-US" altLang="zh-CN" sz="2000" dirty="0"/>
              <a:t>(z</a:t>
            </a:r>
            <a:r>
              <a:rPr lang="zh-CN" altLang="zh-CN" sz="2000" dirty="0"/>
              <a:t>△</a:t>
            </a:r>
            <a:r>
              <a:rPr lang="en-US" altLang="zh-CN" sz="2000" dirty="0"/>
              <a:t>x)</a:t>
            </a:r>
            <a:r>
              <a:rPr lang="zh-CN" altLang="en-US" sz="2000" dirty="0"/>
              <a:t>亦成立。</a:t>
            </a:r>
            <a:endParaRPr lang="zh-CN" altLang="zh-CN" sz="2000" dirty="0"/>
          </a:p>
          <a:p>
            <a:pPr>
              <a:buNone/>
            </a:pPr>
            <a:r>
              <a:rPr lang="zh-CN" altLang="en-US" sz="2000" dirty="0"/>
              <a:t>（</a:t>
            </a:r>
            <a:r>
              <a:rPr lang="en-US" altLang="zh-CN" sz="2000" dirty="0"/>
              <a:t>2</a:t>
            </a:r>
            <a:r>
              <a:rPr lang="zh-CN" altLang="en-US" sz="2000" dirty="0"/>
              <a:t>）运算</a:t>
            </a:r>
            <a:r>
              <a:rPr lang="en-US" altLang="zh-CN" sz="2000" b="1" dirty="0">
                <a:latin typeface="宋体" panose="02010600030101010101" pitchFamily="2" charset="-122"/>
              </a:rPr>
              <a:t>*</a:t>
            </a:r>
            <a:r>
              <a:rPr lang="zh-CN" altLang="en-US" sz="2000" dirty="0"/>
              <a:t>对运算</a:t>
            </a:r>
            <a:r>
              <a:rPr lang="en-US" altLang="zh-CN" sz="2000" dirty="0"/>
              <a:t>△</a:t>
            </a:r>
            <a:r>
              <a:rPr lang="zh-CN" altLang="en-US" sz="2000" dirty="0"/>
              <a:t>不可分配，可验；</a:t>
            </a:r>
            <a:endParaRPr lang="en-US" altLang="zh-CN" sz="2000" dirty="0"/>
          </a:p>
          <a:p>
            <a:r>
              <a:rPr lang="zh-CN" altLang="en-US" sz="2000" dirty="0"/>
              <a:t>证：</a:t>
            </a:r>
            <a:r>
              <a:rPr lang="en-US" altLang="zh-CN" sz="2000" dirty="0"/>
              <a:t>∵b</a:t>
            </a:r>
            <a:r>
              <a:rPr lang="en-US" altLang="zh-CN" sz="2000" b="1" dirty="0">
                <a:latin typeface="宋体" panose="02010600030101010101" pitchFamily="2" charset="-122"/>
              </a:rPr>
              <a:t>*</a:t>
            </a:r>
            <a:r>
              <a:rPr lang="en-US" altLang="zh-CN" sz="2000" dirty="0"/>
              <a:t>(a</a:t>
            </a:r>
            <a:r>
              <a:rPr lang="zh-CN" altLang="zh-CN" sz="2000" dirty="0"/>
              <a:t>△</a:t>
            </a:r>
            <a:r>
              <a:rPr lang="en-US" altLang="zh-CN" sz="2000" dirty="0"/>
              <a:t>b)=b</a:t>
            </a:r>
            <a:r>
              <a:rPr lang="en-US" altLang="zh-CN" sz="2000" b="1" dirty="0">
                <a:latin typeface="宋体" panose="02010600030101010101" pitchFamily="2" charset="-122"/>
              </a:rPr>
              <a:t>*</a:t>
            </a:r>
            <a:r>
              <a:rPr lang="en-US" altLang="zh-CN" sz="2000" dirty="0"/>
              <a:t>a=b</a:t>
            </a:r>
            <a:r>
              <a:rPr lang="zh-CN" altLang="en-US" sz="2000" dirty="0"/>
              <a:t>，而 </a:t>
            </a:r>
            <a:r>
              <a:rPr lang="en-US" altLang="zh-CN" sz="2000" dirty="0"/>
              <a:t>(b</a:t>
            </a:r>
            <a:r>
              <a:rPr lang="en-US" altLang="zh-CN" sz="2000" b="1" dirty="0">
                <a:latin typeface="宋体" panose="02010600030101010101" pitchFamily="2" charset="-122"/>
              </a:rPr>
              <a:t>*</a:t>
            </a:r>
            <a:r>
              <a:rPr lang="en-US" altLang="zh-CN" sz="2000" dirty="0"/>
              <a:t>a)</a:t>
            </a:r>
            <a:r>
              <a:rPr lang="zh-CN" altLang="zh-CN" sz="2000" dirty="0"/>
              <a:t>△</a:t>
            </a:r>
            <a:r>
              <a:rPr lang="en-US" altLang="zh-CN" sz="2000" dirty="0"/>
              <a:t>(b</a:t>
            </a:r>
            <a:r>
              <a:rPr lang="en-US" altLang="zh-CN" sz="2000" b="1" dirty="0">
                <a:latin typeface="宋体" panose="02010600030101010101" pitchFamily="2" charset="-122"/>
              </a:rPr>
              <a:t>*</a:t>
            </a:r>
            <a:r>
              <a:rPr lang="en-US" altLang="zh-CN" sz="2000" dirty="0"/>
              <a:t>b)=b</a:t>
            </a:r>
            <a:r>
              <a:rPr lang="zh-CN" altLang="zh-CN" sz="2000" dirty="0"/>
              <a:t>△</a:t>
            </a:r>
            <a:r>
              <a:rPr lang="en-US" altLang="zh-CN" sz="2000" dirty="0"/>
              <a:t>a=a</a:t>
            </a:r>
            <a:endParaRPr lang="en-US" altLang="zh-CN" sz="20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43239B-9EC6-4264-BEDE-DFD65A2B94E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9941"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aphicFrame>
        <p:nvGraphicFramePr>
          <p:cNvPr id="25635" name="Group 35"/>
          <p:cNvGraphicFramePr>
            <a:graphicFrameLocks noGrp="1"/>
          </p:cNvGraphicFramePr>
          <p:nvPr/>
        </p:nvGraphicFramePr>
        <p:xfrm>
          <a:off x="5148263" y="836613"/>
          <a:ext cx="2476500" cy="914400"/>
        </p:xfrm>
        <a:graphic>
          <a:graphicData uri="http://schemas.openxmlformats.org/drawingml/2006/table">
            <a:tbl>
              <a:tblPr/>
              <a:tblGrid>
                <a:gridCol w="865187"/>
                <a:gridCol w="785813"/>
                <a:gridCol w="825500"/>
              </a:tblGrid>
              <a:tr h="269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a:t>
                      </a:r>
                      <a:endParaRPr kumimoji="0"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15875"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noFill/>
                  </a:tcPr>
                </a:tc>
              </a:tr>
            </a:tbl>
          </a:graphicData>
        </a:graphic>
      </p:graphicFrame>
      <p:graphicFrame>
        <p:nvGraphicFramePr>
          <p:cNvPr id="25631" name="Group 31"/>
          <p:cNvGraphicFramePr>
            <a:graphicFrameLocks noGrp="1"/>
          </p:cNvGraphicFramePr>
          <p:nvPr/>
        </p:nvGraphicFramePr>
        <p:xfrm>
          <a:off x="1835150" y="836613"/>
          <a:ext cx="2357438" cy="914400"/>
        </p:xfrm>
        <a:graphic>
          <a:graphicData uri="http://schemas.openxmlformats.org/drawingml/2006/table">
            <a:tbl>
              <a:tblPr/>
              <a:tblGrid>
                <a:gridCol w="785813"/>
                <a:gridCol w="785812"/>
                <a:gridCol w="785813"/>
              </a:tblGrid>
              <a:tr h="2809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a:t>
                      </a:r>
                      <a:endParaRPr kumimoji="0"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b</a:t>
                      </a:r>
                      <a:endParaRPr kumimoji="0"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charRg st="36" end="5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charRg st="56" end="10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charRg st="109" end="13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6">
                                            <p:txEl>
                                              <p:charRg st="133" end="17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6">
                                            <p:txEl>
                                              <p:charRg st="177" end="2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charRg st="214" end="25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charRg st="253" end="36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6">
                                            <p:txEl>
                                              <p:charRg st="367" end="38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6">
                                            <p:txEl>
                                              <p:charRg st="386" end="4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ln/>
        </p:spPr>
        <p:txBody>
          <a:bodyPr vert="horz" wrap="square" lIns="91440" tIns="45720" rIns="91440" bIns="45720" anchor="t"/>
          <a:p>
            <a:r>
              <a:rPr lang="zh-CN" altLang="en-US" dirty="0"/>
              <a:t>吸收律</a:t>
            </a:r>
            <a:endParaRPr lang="zh-CN" altLang="en-US" dirty="0"/>
          </a:p>
        </p:txBody>
      </p:sp>
      <p:sp>
        <p:nvSpPr>
          <p:cNvPr id="27651" name="内容占位符 2"/>
          <p:cNvSpPr>
            <a:spLocks noGrp="1"/>
          </p:cNvSpPr>
          <p:nvPr>
            <p:ph idx="1"/>
          </p:nvPr>
        </p:nvSpPr>
        <p:spPr>
          <a:xfrm>
            <a:off x="428625" y="1000125"/>
            <a:ext cx="8358188" cy="4929188"/>
          </a:xfrm>
          <a:ln/>
        </p:spPr>
        <p:txBody>
          <a:bodyPr vert="horz" wrap="square" lIns="91440" tIns="45720" rIns="91440" bIns="45720" anchor="t"/>
          <a:p>
            <a:pPr>
              <a:buNone/>
            </a:pPr>
            <a:r>
              <a:rPr lang="zh-CN" altLang="en-US" sz="2400" dirty="0"/>
              <a:t>定义：设</a:t>
            </a:r>
            <a:r>
              <a:rPr lang="en-US" altLang="zh-CN" sz="2400" dirty="0"/>
              <a:t>&lt;A,</a:t>
            </a:r>
            <a:r>
              <a:rPr lang="en-US" altLang="zh-CN" sz="2400" b="1" dirty="0">
                <a:latin typeface="宋体" panose="02010600030101010101" pitchFamily="2" charset="-122"/>
              </a:rPr>
              <a:t> *</a:t>
            </a:r>
            <a:r>
              <a:rPr lang="en-US" altLang="zh-CN" sz="2400" dirty="0"/>
              <a:t>,</a:t>
            </a:r>
            <a:r>
              <a:rPr lang="zh-CN" altLang="zh-CN" sz="2400" dirty="0"/>
              <a:t>△</a:t>
            </a:r>
            <a:r>
              <a:rPr lang="en-US" altLang="zh-CN" sz="2400" dirty="0"/>
              <a:t>&gt;</a:t>
            </a:r>
            <a:r>
              <a:rPr lang="zh-CN" altLang="en-US" sz="2400" dirty="0"/>
              <a:t>，若</a:t>
            </a:r>
            <a:r>
              <a:rPr lang="en-US" altLang="zh-CN" sz="2400" dirty="0">
                <a:sym typeface="Symbol" panose="05050102010706020507" pitchFamily="18" charset="2"/>
              </a:rPr>
              <a:t></a:t>
            </a:r>
            <a:r>
              <a:rPr lang="en-US" altLang="zh-CN" sz="2400" dirty="0"/>
              <a:t>x,y,z</a:t>
            </a:r>
            <a:r>
              <a:rPr lang="en-US" altLang="zh-CN" sz="2400" dirty="0">
                <a:sym typeface="Symbol" panose="05050102010706020507" pitchFamily="18" charset="2"/>
              </a:rPr>
              <a:t></a:t>
            </a:r>
            <a:r>
              <a:rPr lang="en-US" altLang="zh-CN" sz="2400" dirty="0"/>
              <a:t>A,</a:t>
            </a:r>
            <a:endParaRPr lang="en-US" altLang="zh-CN" sz="2400" dirty="0"/>
          </a:p>
          <a:p>
            <a:pPr>
              <a:buNone/>
            </a:pPr>
            <a:r>
              <a:rPr lang="en-US" altLang="zh-CN" sz="2400" dirty="0"/>
              <a:t>              </a:t>
            </a:r>
            <a:r>
              <a:rPr lang="zh-CN" altLang="en-US" sz="2400" dirty="0"/>
              <a:t>有</a:t>
            </a:r>
            <a:r>
              <a:rPr lang="en-US" altLang="zh-CN" sz="2400" dirty="0"/>
              <a:t>x</a:t>
            </a:r>
            <a:r>
              <a:rPr lang="en-US" altLang="zh-CN" sz="2400" b="1" dirty="0">
                <a:latin typeface="宋体" panose="02010600030101010101" pitchFamily="2" charset="-122"/>
              </a:rPr>
              <a:t>*</a:t>
            </a:r>
            <a:r>
              <a:rPr lang="en-US" altLang="zh-CN" sz="2400" dirty="0"/>
              <a:t>(x</a:t>
            </a:r>
            <a:r>
              <a:rPr lang="zh-CN" altLang="zh-CN" sz="2400" dirty="0"/>
              <a:t>△</a:t>
            </a:r>
            <a:r>
              <a:rPr lang="en-US" altLang="zh-CN" sz="2400" dirty="0"/>
              <a:t>z)=x</a:t>
            </a:r>
            <a:r>
              <a:rPr lang="zh-CN" altLang="en-US" sz="2400" dirty="0"/>
              <a:t>称运算</a:t>
            </a:r>
            <a:r>
              <a:rPr lang="en-US" altLang="zh-CN" sz="2400" dirty="0"/>
              <a:t>*</a:t>
            </a:r>
            <a:r>
              <a:rPr lang="zh-CN" altLang="en-US" sz="2400" dirty="0"/>
              <a:t>满足吸收律；</a:t>
            </a:r>
            <a:endParaRPr lang="en-US" altLang="zh-CN" sz="2400" dirty="0"/>
          </a:p>
          <a:p>
            <a:pPr>
              <a:buNone/>
            </a:pPr>
            <a:r>
              <a:rPr lang="zh-CN" altLang="en-US" sz="2400" dirty="0"/>
              <a:t>              有</a:t>
            </a:r>
            <a:r>
              <a:rPr lang="en-US" altLang="zh-CN" sz="2400" dirty="0"/>
              <a:t>x</a:t>
            </a:r>
            <a:r>
              <a:rPr lang="zh-CN" altLang="zh-CN" sz="2400" dirty="0"/>
              <a:t>△</a:t>
            </a:r>
            <a:r>
              <a:rPr lang="en-US" altLang="zh-CN" sz="2400" dirty="0"/>
              <a:t>(x</a:t>
            </a:r>
            <a:r>
              <a:rPr lang="en-US" altLang="zh-CN" sz="2400" b="1" dirty="0">
                <a:latin typeface="宋体" panose="02010600030101010101" pitchFamily="2" charset="-122"/>
              </a:rPr>
              <a:t>*</a:t>
            </a:r>
            <a:r>
              <a:rPr lang="en-US" altLang="zh-CN" sz="2400" dirty="0"/>
              <a:t>y)=x</a:t>
            </a:r>
            <a:r>
              <a:rPr lang="zh-CN" altLang="en-US" sz="2400" dirty="0"/>
              <a:t>称运算</a:t>
            </a:r>
            <a:r>
              <a:rPr lang="en-US" altLang="zh-CN" sz="2400" dirty="0"/>
              <a:t>△</a:t>
            </a:r>
            <a:r>
              <a:rPr lang="zh-CN" altLang="en-US" sz="2400" dirty="0"/>
              <a:t>满足吸收律。</a:t>
            </a:r>
            <a:endParaRPr lang="zh-CN" altLang="en-US" sz="2400" dirty="0"/>
          </a:p>
          <a:p>
            <a:pPr>
              <a:buNone/>
            </a:pPr>
            <a:r>
              <a:rPr lang="en-US" altLang="zh-CN" sz="2400" dirty="0"/>
              <a:t>【</a:t>
            </a:r>
            <a:r>
              <a:rPr lang="zh-CN" altLang="en-US" sz="2400" dirty="0"/>
              <a:t>例</a:t>
            </a:r>
            <a:r>
              <a:rPr lang="en-US" altLang="zh-CN" sz="2400" dirty="0"/>
              <a:t>】</a:t>
            </a:r>
            <a:endParaRPr lang="en-US" altLang="zh-CN" sz="2400" dirty="0"/>
          </a:p>
          <a:p>
            <a:pPr>
              <a:buNone/>
            </a:pPr>
            <a:r>
              <a:rPr lang="en-US" altLang="zh-CN" sz="2400" dirty="0"/>
              <a:t>N</a:t>
            </a:r>
            <a:r>
              <a:rPr lang="zh-CN" altLang="en-US" sz="2400" dirty="0"/>
              <a:t>为自然数集</a:t>
            </a:r>
            <a:r>
              <a:rPr lang="en-US" altLang="zh-CN" sz="2400" dirty="0"/>
              <a:t>, </a:t>
            </a:r>
            <a:r>
              <a:rPr lang="en-US" altLang="zh-CN" sz="2400" dirty="0">
                <a:sym typeface="Symbol" panose="05050102010706020507" pitchFamily="18" charset="2"/>
              </a:rPr>
              <a:t></a:t>
            </a:r>
            <a:r>
              <a:rPr lang="en-US" altLang="zh-CN" sz="2400" dirty="0"/>
              <a:t>x,y</a:t>
            </a:r>
            <a:r>
              <a:rPr lang="en-US" altLang="zh-CN" sz="2400" dirty="0">
                <a:sym typeface="Symbol" panose="05050102010706020507" pitchFamily="18" charset="2"/>
              </a:rPr>
              <a:t></a:t>
            </a:r>
            <a:r>
              <a:rPr lang="en-US" altLang="zh-CN" sz="2400" dirty="0"/>
              <a:t>N</a:t>
            </a:r>
            <a:r>
              <a:rPr lang="zh-CN" altLang="en-US" sz="2400" dirty="0"/>
              <a:t>，</a:t>
            </a:r>
            <a:r>
              <a:rPr lang="en-US" altLang="zh-CN" sz="2400" dirty="0"/>
              <a:t>x</a:t>
            </a:r>
            <a:r>
              <a:rPr lang="en-US" altLang="zh-CN" sz="2400" b="1" dirty="0">
                <a:latin typeface="宋体" panose="02010600030101010101" pitchFamily="2" charset="-122"/>
              </a:rPr>
              <a:t>*</a:t>
            </a:r>
            <a:r>
              <a:rPr lang="en-US" altLang="zh-CN" sz="2400" dirty="0"/>
              <a:t>y=max{x,y}</a:t>
            </a:r>
            <a:r>
              <a:rPr lang="zh-CN" altLang="en-US" sz="2400" dirty="0"/>
              <a:t>，</a:t>
            </a:r>
            <a:r>
              <a:rPr lang="en-US" altLang="zh-CN" sz="2400" dirty="0"/>
              <a:t>x</a:t>
            </a:r>
            <a:r>
              <a:rPr lang="zh-CN" altLang="zh-CN" sz="2400" dirty="0"/>
              <a:t>△</a:t>
            </a:r>
            <a:r>
              <a:rPr lang="en-US" altLang="zh-CN" sz="2400" dirty="0"/>
              <a:t>y=min{x,y}</a:t>
            </a:r>
            <a:r>
              <a:rPr lang="zh-CN" altLang="en-US" sz="2400" dirty="0"/>
              <a:t>，</a:t>
            </a:r>
            <a:endParaRPr lang="en-US" altLang="zh-CN" sz="2400" dirty="0"/>
          </a:p>
          <a:p>
            <a:pPr>
              <a:buNone/>
            </a:pPr>
            <a:r>
              <a:rPr lang="zh-CN" altLang="en-US" sz="2400" dirty="0"/>
              <a:t>试证：</a:t>
            </a:r>
            <a:r>
              <a:rPr lang="en-US" altLang="zh-CN" sz="2400" b="1" dirty="0">
                <a:latin typeface="宋体" panose="02010600030101010101" pitchFamily="2" charset="-122"/>
              </a:rPr>
              <a:t>*</a:t>
            </a:r>
            <a:r>
              <a:rPr lang="zh-CN" altLang="en-US" sz="2400" dirty="0"/>
              <a:t>，</a:t>
            </a:r>
            <a:r>
              <a:rPr lang="en-US" altLang="zh-CN" sz="2400" dirty="0"/>
              <a:t>△</a:t>
            </a:r>
            <a:r>
              <a:rPr lang="zh-CN" altLang="en-US" sz="2400" dirty="0"/>
              <a:t>满足吸收律。</a:t>
            </a:r>
            <a:endParaRPr lang="zh-CN" altLang="en-US" sz="2400" dirty="0"/>
          </a:p>
          <a:p>
            <a:pPr>
              <a:buNone/>
            </a:pPr>
            <a:r>
              <a:rPr lang="zh-CN" altLang="en-US" sz="2400" dirty="0"/>
              <a:t>证明：</a:t>
            </a:r>
            <a:endParaRPr lang="en-US" altLang="zh-CN" sz="2400" dirty="0"/>
          </a:p>
          <a:p>
            <a:pPr>
              <a:buNone/>
            </a:pPr>
            <a:r>
              <a:rPr lang="en-US" altLang="zh-CN" sz="2400" dirty="0">
                <a:sym typeface="Symbol" panose="05050102010706020507" pitchFamily="18" charset="2"/>
              </a:rPr>
              <a:t>           </a:t>
            </a:r>
            <a:r>
              <a:rPr lang="en-US" altLang="zh-CN" sz="2400" dirty="0"/>
              <a:t>x,y</a:t>
            </a:r>
            <a:r>
              <a:rPr lang="en-US" altLang="zh-CN" sz="2400" dirty="0">
                <a:sym typeface="Symbol" panose="05050102010706020507" pitchFamily="18" charset="2"/>
              </a:rPr>
              <a:t></a:t>
            </a:r>
            <a:r>
              <a:rPr lang="en-US" altLang="zh-CN" sz="2400" dirty="0"/>
              <a:t>N</a:t>
            </a:r>
            <a:r>
              <a:rPr lang="zh-CN" altLang="en-US" sz="2400" dirty="0"/>
              <a:t>，</a:t>
            </a:r>
            <a:r>
              <a:rPr lang="en-US" altLang="zh-CN" sz="2400" dirty="0"/>
              <a:t>x</a:t>
            </a:r>
            <a:r>
              <a:rPr lang="en-US" altLang="zh-CN" sz="2400" b="1" dirty="0">
                <a:latin typeface="宋体" panose="02010600030101010101" pitchFamily="2" charset="-122"/>
              </a:rPr>
              <a:t>*</a:t>
            </a:r>
            <a:r>
              <a:rPr lang="en-US" altLang="zh-CN" sz="2400" dirty="0"/>
              <a:t>(x</a:t>
            </a:r>
            <a:r>
              <a:rPr lang="zh-CN" altLang="zh-CN" sz="2400" dirty="0"/>
              <a:t>△</a:t>
            </a:r>
            <a:r>
              <a:rPr lang="en-US" altLang="zh-CN" sz="2400" dirty="0"/>
              <a:t>y)=max{x,min{x,y}}=x     </a:t>
            </a:r>
            <a:endParaRPr lang="en-US" altLang="zh-CN" sz="2400" dirty="0"/>
          </a:p>
          <a:p>
            <a:pPr>
              <a:buNone/>
            </a:pPr>
            <a:r>
              <a:rPr lang="zh-CN" altLang="en-US" sz="2400" dirty="0"/>
              <a:t>           </a:t>
            </a:r>
            <a:r>
              <a:rPr lang="zh-CN" altLang="zh-CN" sz="2400" dirty="0"/>
              <a:t>∴</a:t>
            </a:r>
            <a:r>
              <a:rPr lang="zh-CN" altLang="en-US" sz="2400" dirty="0"/>
              <a:t>  </a:t>
            </a:r>
            <a:r>
              <a:rPr lang="en-US" altLang="zh-CN" sz="2400" b="1" dirty="0">
                <a:latin typeface="宋体" panose="02010600030101010101" pitchFamily="2" charset="-122"/>
              </a:rPr>
              <a:t>*</a:t>
            </a:r>
            <a:r>
              <a:rPr lang="zh-CN" altLang="en-US" sz="2400" dirty="0"/>
              <a:t>满足吸收律</a:t>
            </a:r>
            <a:endParaRPr lang="zh-CN" altLang="en-US" sz="2400" dirty="0"/>
          </a:p>
          <a:p>
            <a:pPr>
              <a:buNone/>
            </a:pPr>
            <a:r>
              <a:rPr lang="zh-CN" altLang="en-US" sz="2400" dirty="0"/>
              <a:t>     </a:t>
            </a:r>
            <a:r>
              <a:rPr lang="en-US" altLang="zh-CN" sz="2400" dirty="0"/>
              <a:t>      </a:t>
            </a:r>
            <a:r>
              <a:rPr lang="en-US" altLang="zh-CN" sz="2400" dirty="0">
                <a:sym typeface="Symbol" panose="05050102010706020507" pitchFamily="18" charset="2"/>
              </a:rPr>
              <a:t></a:t>
            </a:r>
            <a:r>
              <a:rPr lang="en-US" altLang="zh-CN" sz="2400" dirty="0"/>
              <a:t>x,y</a:t>
            </a:r>
            <a:r>
              <a:rPr lang="en-US" altLang="zh-CN" sz="2400" dirty="0">
                <a:sym typeface="Symbol" panose="05050102010706020507" pitchFamily="18" charset="2"/>
              </a:rPr>
              <a:t></a:t>
            </a:r>
            <a:r>
              <a:rPr lang="en-US" altLang="zh-CN" sz="2400" dirty="0"/>
              <a:t>N</a:t>
            </a:r>
            <a:r>
              <a:rPr lang="zh-CN" altLang="en-US" sz="2400" dirty="0"/>
              <a:t>，</a:t>
            </a:r>
            <a:r>
              <a:rPr lang="en-US" altLang="zh-CN" sz="2400" dirty="0"/>
              <a:t>x</a:t>
            </a:r>
            <a:r>
              <a:rPr lang="zh-CN" altLang="zh-CN" sz="2400" dirty="0"/>
              <a:t>△</a:t>
            </a:r>
            <a:r>
              <a:rPr lang="en-US" altLang="zh-CN" sz="2400" dirty="0"/>
              <a:t>(x</a:t>
            </a:r>
            <a:r>
              <a:rPr lang="en-US" altLang="zh-CN" sz="2400" b="1" dirty="0">
                <a:latin typeface="宋体" panose="02010600030101010101" pitchFamily="2" charset="-122"/>
              </a:rPr>
              <a:t>*</a:t>
            </a:r>
            <a:r>
              <a:rPr lang="en-US" altLang="zh-CN" sz="2400" dirty="0"/>
              <a:t>y)=min{x,max{x,y}}=x     </a:t>
            </a:r>
            <a:endParaRPr lang="en-US" altLang="zh-CN" sz="2400" dirty="0"/>
          </a:p>
          <a:p>
            <a:pPr>
              <a:buNone/>
            </a:pPr>
            <a:r>
              <a:rPr lang="zh-CN" altLang="en-US" sz="2400" dirty="0"/>
              <a:t>           </a:t>
            </a:r>
            <a:r>
              <a:rPr lang="zh-CN" altLang="zh-CN" sz="2400" dirty="0"/>
              <a:t>∴</a:t>
            </a:r>
            <a:r>
              <a:rPr lang="zh-CN" altLang="en-US" sz="2400" dirty="0"/>
              <a:t> </a:t>
            </a:r>
            <a:r>
              <a:rPr lang="zh-CN" altLang="zh-CN" sz="2400" dirty="0"/>
              <a:t>△</a:t>
            </a:r>
            <a:r>
              <a:rPr lang="zh-CN" altLang="en-US" sz="2400" dirty="0"/>
              <a:t>满足吸收律。</a:t>
            </a: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A6E246C-1DDC-4EDE-90EF-6C512AC5C626}"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990"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charRg st="94" end="98"/>
                                            </p:txEl>
                                          </p:spTgt>
                                        </p:tgtEl>
                                        <p:attrNameLst>
                                          <p:attrName>style.visibility</p:attrName>
                                        </p:attrNameLst>
                                      </p:cBhvr>
                                      <p:to>
                                        <p:strVal val="visible"/>
                                      </p:to>
                                    </p:set>
                                    <p:animEffect transition="in" filter="blinds(horizontal)">
                                      <p:cBhvr>
                                        <p:cTn id="7" dur="500"/>
                                        <p:tgtEl>
                                          <p:spTgt spid="27651">
                                            <p:txEl>
                                              <p:charRg st="94"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651">
                                            <p:txEl>
                                              <p:charRg st="98" end="140"/>
                                            </p:txEl>
                                          </p:spTgt>
                                        </p:tgtEl>
                                        <p:attrNameLst>
                                          <p:attrName>style.visibility</p:attrName>
                                        </p:attrNameLst>
                                      </p:cBhvr>
                                      <p:to>
                                        <p:strVal val="visible"/>
                                      </p:to>
                                    </p:set>
                                    <p:anim calcmode="lin" valueType="num">
                                      <p:cBhvr additive="base">
                                        <p:cTn id="12" dur="500" fill="hold"/>
                                        <p:tgtEl>
                                          <p:spTgt spid="27651">
                                            <p:txEl>
                                              <p:charRg st="98" end="14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651">
                                            <p:txEl>
                                              <p:charRg st="98" end="14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7651">
                                            <p:txEl>
                                              <p:charRg st="140" end="153"/>
                                            </p:txEl>
                                          </p:spTgt>
                                        </p:tgtEl>
                                        <p:attrNameLst>
                                          <p:attrName>style.visibility</p:attrName>
                                        </p:attrNameLst>
                                      </p:cBhvr>
                                      <p:to>
                                        <p:strVal val="visible"/>
                                      </p:to>
                                    </p:set>
                                    <p:anim calcmode="lin" valueType="num">
                                      <p:cBhvr additive="base">
                                        <p:cTn id="16" dur="500" fill="hold"/>
                                        <p:tgtEl>
                                          <p:spTgt spid="27651">
                                            <p:txEl>
                                              <p:charRg st="140" end="15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651">
                                            <p:txEl>
                                              <p:charRg st="140" end="15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51">
                                            <p:txEl>
                                              <p:charRg st="153" end="157"/>
                                            </p:txEl>
                                          </p:spTgt>
                                        </p:tgtEl>
                                        <p:attrNameLst>
                                          <p:attrName>style.visibility</p:attrName>
                                        </p:attrNameLst>
                                      </p:cBhvr>
                                      <p:to>
                                        <p:strVal val="visible"/>
                                      </p:to>
                                    </p:set>
                                    <p:animEffect transition="in" filter="blinds(horizontal)">
                                      <p:cBhvr>
                                        <p:cTn id="22" dur="500"/>
                                        <p:tgtEl>
                                          <p:spTgt spid="27651">
                                            <p:txEl>
                                              <p:charRg st="153" end="1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51">
                                            <p:txEl>
                                              <p:charRg st="157" end="206"/>
                                            </p:txEl>
                                          </p:spTgt>
                                        </p:tgtEl>
                                        <p:attrNameLst>
                                          <p:attrName>style.visibility</p:attrName>
                                        </p:attrNameLst>
                                      </p:cBhvr>
                                      <p:to>
                                        <p:strVal val="visible"/>
                                      </p:to>
                                    </p:set>
                                    <p:anim calcmode="lin" valueType="num">
                                      <p:cBhvr additive="base">
                                        <p:cTn id="27" dur="500" fill="hold"/>
                                        <p:tgtEl>
                                          <p:spTgt spid="27651">
                                            <p:txEl>
                                              <p:charRg st="157" end="20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charRg st="157" end="20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651">
                                            <p:txEl>
                                              <p:charRg st="206" end="227"/>
                                            </p:txEl>
                                          </p:spTgt>
                                        </p:tgtEl>
                                        <p:attrNameLst>
                                          <p:attrName>style.visibility</p:attrName>
                                        </p:attrNameLst>
                                      </p:cBhvr>
                                      <p:to>
                                        <p:strVal val="visible"/>
                                      </p:to>
                                    </p:set>
                                    <p:anim calcmode="lin" valueType="num">
                                      <p:cBhvr additive="base">
                                        <p:cTn id="33" dur="500" fill="hold"/>
                                        <p:tgtEl>
                                          <p:spTgt spid="27651">
                                            <p:txEl>
                                              <p:charRg st="206" end="22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7651">
                                            <p:txEl>
                                              <p:charRg st="206" end="22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7651">
                                            <p:txEl>
                                              <p:charRg st="227" end="276"/>
                                            </p:txEl>
                                          </p:spTgt>
                                        </p:tgtEl>
                                        <p:attrNameLst>
                                          <p:attrName>style.visibility</p:attrName>
                                        </p:attrNameLst>
                                      </p:cBhvr>
                                      <p:to>
                                        <p:strVal val="visible"/>
                                      </p:to>
                                    </p:set>
                                    <p:anim calcmode="lin" valueType="num">
                                      <p:cBhvr additive="base">
                                        <p:cTn id="39" dur="500" fill="hold"/>
                                        <p:tgtEl>
                                          <p:spTgt spid="27651">
                                            <p:txEl>
                                              <p:charRg st="227" end="27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651">
                                            <p:txEl>
                                              <p:charRg st="227" end="27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651">
                                            <p:txEl>
                                              <p:charRg st="276" end="297"/>
                                            </p:txEl>
                                          </p:spTgt>
                                        </p:tgtEl>
                                        <p:attrNameLst>
                                          <p:attrName>style.visibility</p:attrName>
                                        </p:attrNameLst>
                                      </p:cBhvr>
                                      <p:to>
                                        <p:strVal val="visible"/>
                                      </p:to>
                                    </p:set>
                                    <p:anim calcmode="lin" valueType="num">
                                      <p:cBhvr additive="base">
                                        <p:cTn id="43" dur="500" fill="hold"/>
                                        <p:tgtEl>
                                          <p:spTgt spid="27651">
                                            <p:txEl>
                                              <p:charRg st="276" end="29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charRg st="276" end="2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a:ln/>
        </p:spPr>
        <p:txBody>
          <a:bodyPr vert="horz" wrap="square" lIns="91440" tIns="45720" rIns="91440" bIns="45720" anchor="t"/>
          <a:p>
            <a:r>
              <a:rPr lang="zh-CN" altLang="en-US" dirty="0"/>
              <a:t>幂等律</a:t>
            </a:r>
            <a:endParaRPr lang="zh-CN" altLang="en-US" dirty="0"/>
          </a:p>
        </p:txBody>
      </p:sp>
      <p:sp>
        <p:nvSpPr>
          <p:cNvPr id="28675" name="内容占位符 2"/>
          <p:cNvSpPr>
            <a:spLocks noGrp="1"/>
          </p:cNvSpPr>
          <p:nvPr>
            <p:ph idx="1"/>
          </p:nvPr>
        </p:nvSpPr>
        <p:spPr>
          <a:xfrm>
            <a:off x="457200" y="1143000"/>
            <a:ext cx="8043863" cy="4987925"/>
          </a:xfrm>
          <a:ln/>
        </p:spPr>
        <p:txBody>
          <a:bodyPr vert="horz" wrap="square" lIns="91440" tIns="45720" rIns="91440" bIns="45720" anchor="t"/>
          <a:p>
            <a:pPr>
              <a:lnSpc>
                <a:spcPct val="125000"/>
              </a:lnSpc>
            </a:pPr>
            <a:r>
              <a:rPr lang="zh-CN" altLang="en-US" sz="2800" dirty="0"/>
              <a:t>定义：设</a:t>
            </a:r>
            <a:r>
              <a:rPr lang="en-US" altLang="zh-CN" sz="2800" dirty="0"/>
              <a:t>&lt;A</a:t>
            </a:r>
            <a:r>
              <a:rPr lang="zh-CN" altLang="en-US" sz="2800" dirty="0"/>
              <a:t>，</a:t>
            </a:r>
            <a:r>
              <a:rPr lang="en-US" altLang="zh-CN" sz="2800" b="1" dirty="0">
                <a:latin typeface="宋体" panose="02010600030101010101" pitchFamily="2" charset="-122"/>
              </a:rPr>
              <a:t>*</a:t>
            </a:r>
            <a:r>
              <a:rPr lang="en-US" altLang="zh-CN" sz="2800" dirty="0"/>
              <a:t>&gt;</a:t>
            </a:r>
            <a:r>
              <a:rPr lang="zh-CN" altLang="en-US" sz="2800" dirty="0"/>
              <a:t>，若对于</a:t>
            </a:r>
            <a:r>
              <a:rPr lang="en-US" altLang="zh-CN" sz="2800" dirty="0">
                <a:sym typeface="Symbol" panose="05050102010706020507" pitchFamily="18" charset="2"/>
              </a:rPr>
              <a:t></a:t>
            </a:r>
            <a:r>
              <a:rPr lang="en-US" altLang="zh-CN" sz="2800" dirty="0"/>
              <a:t>x</a:t>
            </a:r>
            <a:r>
              <a:rPr lang="en-US" altLang="zh-CN" sz="2800" dirty="0">
                <a:sym typeface="Symbol" panose="05050102010706020507" pitchFamily="18" charset="2"/>
              </a:rPr>
              <a:t></a:t>
            </a:r>
            <a:r>
              <a:rPr lang="en-US" altLang="zh-CN" sz="2800" dirty="0"/>
              <a:t>A</a:t>
            </a:r>
            <a:r>
              <a:rPr lang="zh-CN" altLang="en-US" sz="2800" dirty="0"/>
              <a:t>，有</a:t>
            </a:r>
            <a:r>
              <a:rPr lang="en-US" altLang="zh-CN" sz="2800" dirty="0"/>
              <a:t>x</a:t>
            </a:r>
            <a:r>
              <a:rPr lang="en-US" altLang="zh-CN" sz="2800" b="1" dirty="0">
                <a:latin typeface="宋体" panose="02010600030101010101" pitchFamily="2" charset="-122"/>
              </a:rPr>
              <a:t>*</a:t>
            </a:r>
            <a:r>
              <a:rPr lang="en-US" altLang="zh-CN" sz="2800" dirty="0"/>
              <a:t>x=x</a:t>
            </a:r>
            <a:r>
              <a:rPr lang="zh-CN" altLang="en-US" sz="2800" dirty="0"/>
              <a:t>，则称运算</a:t>
            </a:r>
            <a:r>
              <a:rPr lang="en-US" altLang="zh-CN" sz="2800" b="1" dirty="0">
                <a:latin typeface="宋体" panose="02010600030101010101" pitchFamily="2" charset="-122"/>
              </a:rPr>
              <a:t>*</a:t>
            </a:r>
            <a:r>
              <a:rPr lang="zh-CN" altLang="en-US" sz="2800" dirty="0"/>
              <a:t>是</a:t>
            </a:r>
            <a:r>
              <a:rPr lang="zh-CN" altLang="en-US" sz="2800" b="1" dirty="0">
                <a:latin typeface="Times New Roman" panose="02020603050405020304" pitchFamily="18" charset="0"/>
              </a:rPr>
              <a:t>幂等律</a:t>
            </a:r>
            <a:r>
              <a:rPr lang="zh-CN" altLang="en-US" sz="2800" b="1" dirty="0">
                <a:solidFill>
                  <a:srgbClr val="C00000"/>
                </a:solidFill>
                <a:latin typeface="Times New Roman" panose="02020603050405020304" pitchFamily="18" charset="0"/>
              </a:rPr>
              <a:t>（注意此处的</a:t>
            </a:r>
            <a:r>
              <a:rPr lang="en-US" altLang="zh-CN" sz="2800" dirty="0">
                <a:solidFill>
                  <a:srgbClr val="C00000"/>
                </a:solidFill>
                <a:sym typeface="Symbol" panose="05050102010706020507" pitchFamily="18" charset="2"/>
              </a:rPr>
              <a:t></a:t>
            </a:r>
            <a:r>
              <a:rPr lang="en-US" altLang="zh-CN" sz="2800" dirty="0">
                <a:solidFill>
                  <a:srgbClr val="C00000"/>
                </a:solidFill>
              </a:rPr>
              <a:t>x </a:t>
            </a:r>
            <a:r>
              <a:rPr lang="zh-CN" altLang="en-US" sz="2800" b="1" dirty="0">
                <a:solidFill>
                  <a:srgbClr val="C00000"/>
                </a:solidFill>
                <a:latin typeface="Times New Roman" panose="02020603050405020304" pitchFamily="18" charset="0"/>
              </a:rPr>
              <a:t>）</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125000"/>
              </a:lnSpc>
            </a:pPr>
            <a:r>
              <a:rPr lang="zh-CN" altLang="en-US" sz="2800" dirty="0">
                <a:latin typeface="Times New Roman" panose="02020603050405020304" pitchFamily="18" charset="0"/>
              </a:rPr>
              <a:t>如果</a:t>
            </a:r>
            <a:r>
              <a:rPr lang="en-US" altLang="zh-CN" sz="2800" dirty="0">
                <a:latin typeface="Times New Roman" panose="02020603050405020304" pitchFamily="18" charset="0"/>
              </a:rPr>
              <a:t>S</a:t>
            </a:r>
            <a:r>
              <a:rPr lang="zh-CN" altLang="en-US" sz="2800" dirty="0">
                <a:latin typeface="Times New Roman" panose="02020603050405020304" pitchFamily="18" charset="0"/>
              </a:rPr>
              <a:t>中的某些</a:t>
            </a:r>
            <a:r>
              <a:rPr lang="en-US" altLang="zh-CN" sz="2800" dirty="0"/>
              <a:t>x</a:t>
            </a:r>
            <a:r>
              <a:rPr lang="zh-CN" altLang="en-US" sz="2800" dirty="0">
                <a:latin typeface="Times New Roman" panose="02020603050405020304" pitchFamily="18" charset="0"/>
              </a:rPr>
              <a:t>满足</a:t>
            </a:r>
            <a:r>
              <a:rPr lang="en-US" altLang="zh-CN" sz="2800" dirty="0"/>
              <a:t>x</a:t>
            </a:r>
            <a:r>
              <a:rPr lang="en-US" altLang="zh-CN" sz="2800" b="1" dirty="0">
                <a:latin typeface="宋体" panose="02010600030101010101" pitchFamily="2" charset="-122"/>
              </a:rPr>
              <a:t>*</a:t>
            </a:r>
            <a:r>
              <a:rPr lang="en-US" altLang="zh-CN" sz="2800" dirty="0"/>
              <a:t>x=x </a:t>
            </a:r>
            <a:r>
              <a:rPr lang="zh-CN" altLang="en-US" sz="2800" dirty="0">
                <a:latin typeface="Times New Roman" panose="02020603050405020304" pitchFamily="18" charset="0"/>
              </a:rPr>
              <a:t>，则称</a:t>
            </a:r>
            <a:r>
              <a:rPr lang="en-US" altLang="zh-CN" sz="2800" dirty="0"/>
              <a:t>x</a:t>
            </a:r>
            <a:r>
              <a:rPr lang="zh-CN" altLang="en-US" sz="2800" dirty="0">
                <a:latin typeface="Times New Roman" panose="02020603050405020304" pitchFamily="18" charset="0"/>
              </a:rPr>
              <a:t>为运算</a:t>
            </a:r>
            <a:r>
              <a:rPr lang="en-US" altLang="zh-CN" sz="2800" b="1" dirty="0">
                <a:latin typeface="宋体" panose="02010600030101010101" pitchFamily="2" charset="-122"/>
              </a:rPr>
              <a:t>*</a:t>
            </a:r>
            <a:r>
              <a:rPr lang="zh-CN" altLang="en-US" sz="2800" dirty="0">
                <a:latin typeface="Times New Roman" panose="02020603050405020304" pitchFamily="18" charset="0"/>
              </a:rPr>
              <a:t>的</a:t>
            </a:r>
            <a:r>
              <a:rPr lang="zh-CN" altLang="en-US" sz="2800" b="1" dirty="0">
                <a:latin typeface="Times New Roman" panose="02020603050405020304" pitchFamily="18" charset="0"/>
              </a:rPr>
              <a:t>幂等元</a:t>
            </a:r>
            <a:r>
              <a:rPr lang="zh-CN" altLang="en-US" sz="2800" dirty="0">
                <a:latin typeface="Times New Roman" panose="02020603050405020304" pitchFamily="18" charset="0"/>
              </a:rPr>
              <a:t>。</a:t>
            </a:r>
            <a:endParaRPr lang="en-US" altLang="zh-CN" sz="2800" dirty="0"/>
          </a:p>
          <a:p>
            <a:pPr>
              <a:lnSpc>
                <a:spcPct val="125000"/>
              </a:lnSpc>
            </a:pPr>
            <a:r>
              <a:rPr lang="zh-CN" altLang="en-US" sz="2800" b="1" dirty="0">
                <a:solidFill>
                  <a:srgbClr val="C00000"/>
                </a:solidFill>
              </a:rPr>
              <a:t>特征：</a:t>
            </a:r>
            <a:r>
              <a:rPr lang="zh-CN" altLang="zh-CN" sz="2800" b="1" dirty="0">
                <a:solidFill>
                  <a:srgbClr val="C00000"/>
                </a:solidFill>
              </a:rPr>
              <a:t>——</a:t>
            </a:r>
            <a:r>
              <a:rPr lang="zh-CN" altLang="en-US" sz="2800" b="1" dirty="0">
                <a:solidFill>
                  <a:srgbClr val="C00000"/>
                </a:solidFill>
              </a:rPr>
              <a:t>运算表中主对角线上的每个元素关于主对角线与它所在行</a:t>
            </a:r>
            <a:r>
              <a:rPr lang="en-US" altLang="zh-CN" sz="2800" b="1" dirty="0">
                <a:solidFill>
                  <a:srgbClr val="C00000"/>
                </a:solidFill>
              </a:rPr>
              <a:t>(</a:t>
            </a:r>
            <a:r>
              <a:rPr lang="zh-CN" altLang="en-US" sz="2800" b="1" dirty="0">
                <a:solidFill>
                  <a:srgbClr val="C00000"/>
                </a:solidFill>
              </a:rPr>
              <a:t>列</a:t>
            </a:r>
            <a:r>
              <a:rPr lang="en-US" altLang="zh-CN" sz="2800" b="1" dirty="0">
                <a:solidFill>
                  <a:srgbClr val="C00000"/>
                </a:solidFill>
              </a:rPr>
              <a:t>)</a:t>
            </a:r>
            <a:r>
              <a:rPr lang="zh-CN" altLang="en-US" sz="2800" b="1" dirty="0">
                <a:solidFill>
                  <a:srgbClr val="C00000"/>
                </a:solidFill>
              </a:rPr>
              <a:t>的表头元素相同</a:t>
            </a:r>
            <a:r>
              <a:rPr lang="en-US" altLang="zh-CN" sz="2800" b="1" dirty="0">
                <a:solidFill>
                  <a:srgbClr val="C00000"/>
                </a:solidFill>
              </a:rPr>
              <a:t>.</a:t>
            </a:r>
            <a:endParaRPr lang="en-US" altLang="zh-CN" sz="2800" b="1" dirty="0">
              <a:solidFill>
                <a:srgbClr val="C00000"/>
              </a:solidFill>
            </a:endParaRPr>
          </a:p>
          <a:p>
            <a:pPr>
              <a:buNone/>
            </a:pPr>
            <a:endParaRPr lang="en-US" altLang="zh-CN" sz="2400" dirty="0"/>
          </a:p>
          <a:p>
            <a:endParaRPr lang="zh-CN" altLang="en-US"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EA2922-A174-43E3-8886-C05EA5C04C1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4038"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charRg st="46" end="76"/>
                                            </p:txEl>
                                          </p:spTgt>
                                        </p:tgtEl>
                                        <p:attrNameLst>
                                          <p:attrName>style.visibility</p:attrName>
                                        </p:attrNameLst>
                                      </p:cBhvr>
                                      <p:to>
                                        <p:strVal val="visible"/>
                                      </p:to>
                                    </p:set>
                                    <p:animEffect transition="in" filter="blinds(horizontal)">
                                      <p:cBhvr>
                                        <p:cTn id="7" dur="500"/>
                                        <p:tgtEl>
                                          <p:spTgt spid="28675">
                                            <p:txEl>
                                              <p:charRg st="46" end="7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charRg st="76" end="118"/>
                                            </p:txEl>
                                          </p:spTgt>
                                        </p:tgtEl>
                                        <p:attrNameLst>
                                          <p:attrName>style.visibility</p:attrName>
                                        </p:attrNameLst>
                                      </p:cBhvr>
                                      <p:to>
                                        <p:strVal val="visible"/>
                                      </p:to>
                                    </p:set>
                                    <p:animEffect transition="in" filter="blinds(horizontal)">
                                      <p:cBhvr>
                                        <p:cTn id="12" dur="500"/>
                                        <p:tgtEl>
                                          <p:spTgt spid="28675">
                                            <p:txEl>
                                              <p:charRg st="76"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内容占位符 2"/>
          <p:cNvSpPr>
            <a:spLocks noGrp="1"/>
          </p:cNvSpPr>
          <p:nvPr>
            <p:ph idx="1"/>
          </p:nvPr>
        </p:nvSpPr>
        <p:spPr>
          <a:xfrm>
            <a:off x="468313" y="620713"/>
            <a:ext cx="8229600" cy="5273675"/>
          </a:xfrm>
          <a:ln/>
        </p:spPr>
        <p:txBody>
          <a:bodyPr vert="horz" wrap="square" lIns="91440" tIns="45720" rIns="91440" bIns="45720" anchor="t"/>
          <a:p>
            <a:pPr>
              <a:lnSpc>
                <a:spcPct val="125000"/>
              </a:lnSpc>
              <a:buNone/>
            </a:pPr>
            <a:r>
              <a:rPr lang="en-US" altLang="zh-CN" sz="2800" dirty="0"/>
              <a:t>【</a:t>
            </a:r>
            <a:r>
              <a:rPr lang="zh-CN" altLang="en-US" sz="2800" dirty="0"/>
              <a:t>例</a:t>
            </a:r>
            <a:r>
              <a:rPr lang="en-US" altLang="zh-CN" sz="2800" dirty="0"/>
              <a:t>】</a:t>
            </a:r>
            <a:r>
              <a:rPr lang="zh-CN" altLang="en-US" sz="2800" dirty="0"/>
              <a:t>设</a:t>
            </a:r>
            <a:r>
              <a:rPr lang="en-US" altLang="zh-CN" sz="2800" dirty="0"/>
              <a:t>ρ(s)</a:t>
            </a:r>
            <a:r>
              <a:rPr lang="zh-CN" altLang="en-US" sz="2800" dirty="0"/>
              <a:t>是集合</a:t>
            </a:r>
            <a:r>
              <a:rPr lang="en-US" altLang="zh-CN" sz="2800" dirty="0"/>
              <a:t>S</a:t>
            </a:r>
            <a:r>
              <a:rPr lang="zh-CN" altLang="en-US" sz="2800" dirty="0"/>
              <a:t>的幂集，在</a:t>
            </a:r>
            <a:r>
              <a:rPr lang="en-US" altLang="zh-CN" sz="2800" dirty="0"/>
              <a:t>ρ(s)</a:t>
            </a:r>
            <a:r>
              <a:rPr lang="zh-CN" altLang="en-US" sz="2800" dirty="0"/>
              <a:t>上定义的两个二元运算，集合的“并”运算</a:t>
            </a:r>
            <a:r>
              <a:rPr lang="zh-CN" altLang="zh-CN" sz="2800" dirty="0"/>
              <a:t>∪</a:t>
            </a:r>
            <a:r>
              <a:rPr lang="zh-CN" altLang="en-US" sz="2800" dirty="0"/>
              <a:t>和集合的“交”运算</a:t>
            </a:r>
            <a:r>
              <a:rPr lang="zh-CN" altLang="zh-CN" sz="2800" dirty="0"/>
              <a:t>∩</a:t>
            </a:r>
            <a:r>
              <a:rPr lang="zh-CN" altLang="en-US" sz="2800" dirty="0"/>
              <a:t>，验证</a:t>
            </a:r>
            <a:r>
              <a:rPr lang="zh-CN" altLang="zh-CN" sz="2800" dirty="0"/>
              <a:t>∪</a:t>
            </a:r>
            <a:r>
              <a:rPr lang="en-US" altLang="zh-CN" sz="2800" dirty="0"/>
              <a:t>,</a:t>
            </a:r>
            <a:r>
              <a:rPr lang="zh-CN" altLang="zh-CN" sz="2800" dirty="0"/>
              <a:t>∩满足幂等律。</a:t>
            </a:r>
            <a:endParaRPr lang="en-US" altLang="zh-CN" sz="2800" dirty="0"/>
          </a:p>
          <a:p>
            <a:pPr>
              <a:lnSpc>
                <a:spcPct val="125000"/>
              </a:lnSpc>
              <a:buNone/>
            </a:pPr>
            <a:r>
              <a:rPr lang="zh-CN" altLang="en-US" sz="2800" dirty="0"/>
              <a:t>证明：对于任意的</a:t>
            </a:r>
            <a:r>
              <a:rPr lang="en-US" altLang="zh-CN" sz="2800" dirty="0"/>
              <a:t>A∈ρ(s)</a:t>
            </a:r>
            <a:r>
              <a:rPr lang="zh-CN" altLang="en-US" sz="2800" dirty="0"/>
              <a:t>，有</a:t>
            </a:r>
            <a:r>
              <a:rPr lang="en-US" altLang="zh-CN" sz="2800" dirty="0"/>
              <a:t>A</a:t>
            </a:r>
            <a:r>
              <a:rPr lang="zh-CN" altLang="zh-CN" sz="2800" dirty="0"/>
              <a:t>∪</a:t>
            </a:r>
            <a:r>
              <a:rPr lang="en-US" altLang="zh-CN" sz="2800" dirty="0"/>
              <a:t>A=A</a:t>
            </a:r>
            <a:r>
              <a:rPr lang="zh-CN" altLang="en-US" sz="2800" dirty="0"/>
              <a:t>和</a:t>
            </a:r>
            <a:r>
              <a:rPr lang="en-US" altLang="zh-CN" sz="2800" dirty="0"/>
              <a:t>A</a:t>
            </a:r>
            <a:r>
              <a:rPr lang="zh-CN" altLang="zh-CN" sz="2800" dirty="0"/>
              <a:t>∩</a:t>
            </a:r>
            <a:r>
              <a:rPr lang="en-US" altLang="zh-CN" sz="2800" dirty="0"/>
              <a:t>A=A</a:t>
            </a:r>
            <a:r>
              <a:rPr lang="zh-CN" altLang="en-US" sz="2800" dirty="0"/>
              <a:t>，因此运算</a:t>
            </a:r>
            <a:r>
              <a:rPr lang="zh-CN" altLang="zh-CN" sz="2800" dirty="0"/>
              <a:t>∪</a:t>
            </a:r>
            <a:r>
              <a:rPr lang="zh-CN" altLang="en-US" sz="2800" dirty="0"/>
              <a:t>和</a:t>
            </a:r>
            <a:r>
              <a:rPr lang="zh-CN" altLang="zh-CN" sz="2800" dirty="0"/>
              <a:t>∩</a:t>
            </a:r>
            <a:r>
              <a:rPr lang="zh-CN" altLang="en-US" sz="2800" dirty="0"/>
              <a:t>都满足</a:t>
            </a:r>
            <a:r>
              <a:rPr lang="zh-CN" altLang="zh-CN" sz="2800" dirty="0"/>
              <a:t>等幂律</a:t>
            </a:r>
            <a:r>
              <a:rPr lang="zh-CN" altLang="en-US" sz="2800" dirty="0"/>
              <a:t>。</a:t>
            </a:r>
            <a:endParaRPr lang="en-US" altLang="zh-CN" sz="2800" dirty="0"/>
          </a:p>
          <a:p>
            <a:pPr>
              <a:lnSpc>
                <a:spcPct val="125000"/>
              </a:lnSpc>
              <a:buNone/>
            </a:pPr>
            <a:r>
              <a:rPr lang="en-US" altLang="zh-CN" sz="2800" dirty="0"/>
              <a:t>【</a:t>
            </a:r>
            <a:r>
              <a:rPr lang="zh-CN" altLang="en-US" sz="2800" dirty="0"/>
              <a:t>例</a:t>
            </a:r>
            <a:r>
              <a:rPr lang="en-US" altLang="zh-CN" sz="2800" dirty="0"/>
              <a:t>】R</a:t>
            </a:r>
            <a:r>
              <a:rPr lang="zh-CN" altLang="en-US" sz="2800" dirty="0"/>
              <a:t>集合上</a:t>
            </a:r>
            <a:r>
              <a:rPr lang="zh-CN" altLang="en-US" sz="2800" dirty="0">
                <a:latin typeface="Times New Roman" panose="02020603050405020304" pitchFamily="18" charset="0"/>
              </a:rPr>
              <a:t>普通的加法和乘法满足幂等律吗？</a:t>
            </a:r>
            <a:endParaRPr lang="en-US" altLang="zh-CN" sz="2800" dirty="0">
              <a:latin typeface="Times New Roman" panose="02020603050405020304" pitchFamily="18" charset="0"/>
            </a:endParaRPr>
          </a:p>
          <a:p>
            <a:pPr>
              <a:lnSpc>
                <a:spcPct val="125000"/>
              </a:lnSpc>
              <a:buNone/>
            </a:pPr>
            <a:r>
              <a:rPr lang="zh-CN" altLang="en-US" sz="2800" dirty="0">
                <a:latin typeface="Times New Roman" panose="02020603050405020304" pitchFamily="18" charset="0"/>
              </a:rPr>
              <a:t>    普通的加法和乘法不适合幂等律。但0是加法的幂等元（</a:t>
            </a:r>
            <a:r>
              <a:rPr lang="en-US" altLang="zh-CN" sz="2800" dirty="0">
                <a:latin typeface="Times New Roman" panose="02020603050405020304" pitchFamily="18" charset="0"/>
              </a:rPr>
              <a:t>0+0=0</a:t>
            </a:r>
            <a:r>
              <a:rPr lang="zh-CN" altLang="en-US" sz="2800" dirty="0">
                <a:latin typeface="Times New Roman" panose="02020603050405020304" pitchFamily="18" charset="0"/>
              </a:rPr>
              <a:t>），0和1是乘法的幂等元（</a:t>
            </a:r>
            <a:r>
              <a:rPr lang="en-US" altLang="zh-CN" sz="2800" dirty="0">
                <a:latin typeface="Times New Roman" panose="02020603050405020304" pitchFamily="18" charset="0"/>
              </a:rPr>
              <a:t>0*0=0</a:t>
            </a:r>
            <a:r>
              <a:rPr lang="zh-CN" altLang="en-US" sz="2800" dirty="0">
                <a:latin typeface="Times New Roman" panose="02020603050405020304" pitchFamily="18" charset="0"/>
              </a:rPr>
              <a:t>且</a:t>
            </a:r>
            <a:r>
              <a:rPr lang="en-US" altLang="zh-CN" sz="2800" dirty="0">
                <a:latin typeface="Times New Roman" panose="02020603050405020304" pitchFamily="18" charset="0"/>
              </a:rPr>
              <a:t>1*1=1</a:t>
            </a:r>
            <a:r>
              <a:rPr lang="zh-CN" altLang="en-US" sz="2800" dirty="0">
                <a:latin typeface="Times New Roman" panose="02020603050405020304" pitchFamily="18" charset="0"/>
              </a:rPr>
              <a:t>）。</a:t>
            </a:r>
            <a:endParaRPr lang="zh-CN" altLang="zh-CN" sz="2800"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5061"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charRg st="64" end="107"/>
                                            </p:txEl>
                                          </p:spTgt>
                                        </p:tgtEl>
                                        <p:attrNameLst>
                                          <p:attrName>style.visibility</p:attrName>
                                        </p:attrNameLst>
                                      </p:cBhvr>
                                      <p:to>
                                        <p:strVal val="visible"/>
                                      </p:to>
                                    </p:set>
                                    <p:anim calcmode="lin" valueType="num">
                                      <p:cBhvr additive="base">
                                        <p:cTn id="7" dur="500" fill="hold"/>
                                        <p:tgtEl>
                                          <p:spTgt spid="29698">
                                            <p:txEl>
                                              <p:charRg st="64" end="10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charRg st="64" end="10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8">
                                            <p:txEl>
                                              <p:charRg st="107" end="130"/>
                                            </p:txEl>
                                          </p:spTgt>
                                        </p:tgtEl>
                                        <p:attrNameLst>
                                          <p:attrName>style.visibility</p:attrName>
                                        </p:attrNameLst>
                                      </p:cBhvr>
                                      <p:to>
                                        <p:strVal val="visible"/>
                                      </p:to>
                                    </p:set>
                                    <p:anim calcmode="lin" valueType="num">
                                      <p:cBhvr additive="base">
                                        <p:cTn id="13" dur="500" fill="hold"/>
                                        <p:tgtEl>
                                          <p:spTgt spid="29698">
                                            <p:txEl>
                                              <p:charRg st="107" end="1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charRg st="107" end="1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8">
                                            <p:txEl>
                                              <p:charRg st="130" end="191"/>
                                            </p:txEl>
                                          </p:spTgt>
                                        </p:tgtEl>
                                        <p:attrNameLst>
                                          <p:attrName>style.visibility</p:attrName>
                                        </p:attrNameLst>
                                      </p:cBhvr>
                                      <p:to>
                                        <p:strVal val="visible"/>
                                      </p:to>
                                    </p:set>
                                    <p:anim calcmode="lin" valueType="num">
                                      <p:cBhvr additive="base">
                                        <p:cTn id="19" dur="500" fill="hold"/>
                                        <p:tgtEl>
                                          <p:spTgt spid="29698">
                                            <p:txEl>
                                              <p:charRg st="130" end="19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8">
                                            <p:txEl>
                                              <p:charRg st="130" end="1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a:ln/>
        </p:spPr>
        <p:txBody>
          <a:bodyPr vert="horz" wrap="square" lIns="91440" tIns="45720" rIns="91440" bIns="45720" anchor="t"/>
          <a:p>
            <a:r>
              <a:rPr lang="zh-CN" altLang="en-US" dirty="0"/>
              <a:t>消去律</a:t>
            </a:r>
            <a:endParaRPr lang="zh-CN" altLang="en-US" dirty="0"/>
          </a:p>
        </p:txBody>
      </p:sp>
      <p:sp>
        <p:nvSpPr>
          <p:cNvPr id="3" name="内容占位符 2"/>
          <p:cNvSpPr>
            <a:spLocks noGrp="1"/>
          </p:cNvSpPr>
          <p:nvPr>
            <p:ph idx="1"/>
          </p:nvPr>
        </p:nvSpPr>
        <p:spPr>
          <a:xfrm>
            <a:off x="457200" y="981075"/>
            <a:ext cx="8229600" cy="5184775"/>
          </a:xfrm>
          <a:ln/>
        </p:spPr>
        <p:txBody>
          <a:bodyPr vert="horz" wrap="square" lIns="91440" tIns="45720" rIns="91440" bIns="45720" anchor="t"/>
          <a:p>
            <a:pPr>
              <a:buNone/>
            </a:pPr>
            <a:r>
              <a:rPr lang="zh-CN" altLang="en-US" sz="2800" dirty="0">
                <a:latin typeface="Times New Roman" panose="02020603050405020304" pitchFamily="18" charset="0"/>
              </a:rPr>
              <a:t>定义：设</a:t>
            </a:r>
            <a:r>
              <a:rPr lang="en-US" altLang="zh-CN" sz="2800" b="1" dirty="0">
                <a:latin typeface="宋体" panose="02010600030101010101" pitchFamily="2" charset="-122"/>
              </a:rPr>
              <a:t>*</a:t>
            </a:r>
            <a:r>
              <a:rPr lang="zh-CN" altLang="en-US" sz="2800" dirty="0">
                <a:latin typeface="Times New Roman" panose="02020603050405020304" pitchFamily="18" charset="0"/>
              </a:rPr>
              <a:t>为</a:t>
            </a:r>
            <a:r>
              <a:rPr lang="en-US" altLang="zh-CN" sz="2800" i="1" dirty="0">
                <a:latin typeface="Times New Roman" panose="02020603050405020304" pitchFamily="18" charset="0"/>
              </a:rPr>
              <a:t>S</a:t>
            </a:r>
            <a:r>
              <a:rPr lang="zh-CN" altLang="en-US" sz="2800" dirty="0">
                <a:latin typeface="Times New Roman" panose="02020603050405020304" pitchFamily="18" charset="0"/>
              </a:rPr>
              <a:t>上的二元运算，如果对于任意的</a:t>
            </a:r>
            <a:endParaRPr lang="en-US" altLang="zh-CN" sz="2800" dirty="0">
              <a:latin typeface="Times New Roman" panose="02020603050405020304" pitchFamily="18" charset="0"/>
            </a:endParaRPr>
          </a:p>
          <a:p>
            <a:pPr>
              <a:buNone/>
            </a:pPr>
            <a:r>
              <a:rPr lang="zh-CN" altLang="en-US" sz="2800" dirty="0">
                <a:sym typeface="Symbol" panose="05050102010706020507" pitchFamily="18" charset="2"/>
              </a:rPr>
              <a:t>           </a:t>
            </a:r>
            <a:r>
              <a:rPr lang="en-US" altLang="zh-CN" sz="2800" dirty="0">
                <a:sym typeface="Symbol" panose="05050102010706020507" pitchFamily="18" charset="2"/>
              </a:rPr>
              <a:t></a:t>
            </a:r>
            <a:r>
              <a:rPr lang="en-US" altLang="zh-CN" sz="2800" i="1" dirty="0">
                <a:latin typeface="Times New Roman" panose="02020603050405020304" pitchFamily="18" charset="0"/>
              </a:rPr>
              <a:t>x,y,z</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zh-CN" altLang="en-US" sz="2800" dirty="0">
                <a:latin typeface="Times New Roman" panose="02020603050405020304" pitchFamily="18" charset="0"/>
              </a:rPr>
              <a:t>满足以下条件：</a:t>
            </a:r>
            <a:endParaRPr lang="zh-CN" altLang="en-US" sz="2800" dirty="0">
              <a:latin typeface="Times New Roman" panose="02020603050405020304" pitchFamily="18" charset="0"/>
            </a:endParaRPr>
          </a:p>
          <a:p>
            <a:pPr>
              <a:buNone/>
            </a:pPr>
            <a:r>
              <a:rPr lang="en-US" altLang="zh-CN" sz="2800" dirty="0">
                <a:latin typeface="Times New Roman" panose="02020603050405020304" pitchFamily="18" charset="0"/>
              </a:rPr>
              <a:t>（1）</a:t>
            </a:r>
            <a:r>
              <a:rPr lang="zh-CN" altLang="en-US" sz="2800" dirty="0">
                <a:latin typeface="Times New Roman" panose="02020603050405020304" pitchFamily="18" charset="0"/>
              </a:rPr>
              <a:t>若</a:t>
            </a:r>
            <a:r>
              <a:rPr lang="en-US" altLang="zh-CN" sz="2800" i="1" dirty="0">
                <a:latin typeface="Times New Roman" panose="02020603050405020304" pitchFamily="18" charset="0"/>
              </a:rPr>
              <a:t>x</a:t>
            </a:r>
            <a:r>
              <a:rPr lang="en-US" altLang="zh-CN" sz="2800" b="1" dirty="0">
                <a:latin typeface="宋体" panose="02010600030101010101" pitchFamily="2" charset="-122"/>
              </a:rPr>
              <a:t>*</a:t>
            </a:r>
            <a:r>
              <a:rPr lang="en-US" altLang="zh-CN" sz="2800" i="1" dirty="0">
                <a:latin typeface="Times New Roman" panose="02020603050405020304" pitchFamily="18" charset="0"/>
              </a:rPr>
              <a:t>y</a:t>
            </a:r>
            <a:r>
              <a:rPr lang="en-US" altLang="zh-CN" sz="2800"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x</a:t>
            </a:r>
            <a:r>
              <a:rPr lang="en-US" altLang="zh-CN" sz="2800" b="1" dirty="0">
                <a:latin typeface="宋体" panose="02010600030101010101" pitchFamily="2" charset="-122"/>
              </a:rPr>
              <a:t>*</a:t>
            </a:r>
            <a:r>
              <a:rPr lang="en-US" altLang="zh-CN" sz="2800" i="1" dirty="0">
                <a:latin typeface="Times New Roman" panose="02020603050405020304" pitchFamily="18" charset="0"/>
              </a:rPr>
              <a:t>z</a:t>
            </a:r>
            <a:r>
              <a:rPr lang="zh-CN" altLang="en-US" sz="2800" dirty="0">
                <a:latin typeface="Times New Roman" panose="02020603050405020304" pitchFamily="18" charset="0"/>
              </a:rPr>
              <a:t> ，则</a:t>
            </a:r>
            <a:r>
              <a:rPr lang="en-US" altLang="zh-CN" sz="2800" i="1" dirty="0">
                <a:latin typeface="Times New Roman" panose="02020603050405020304" pitchFamily="18" charset="0"/>
              </a:rPr>
              <a:t>y</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z</a:t>
            </a:r>
            <a:r>
              <a:rPr lang="zh-CN" altLang="en-US" sz="2800" dirty="0">
                <a:latin typeface="Times New Roman" panose="02020603050405020304" pitchFamily="18" charset="0"/>
              </a:rPr>
              <a:t> 	（左消去律）</a:t>
            </a:r>
            <a:endParaRPr lang="zh-CN" altLang="en-US" sz="2800" dirty="0">
              <a:latin typeface="Times New Roman" panose="02020603050405020304" pitchFamily="18" charset="0"/>
            </a:endParaRPr>
          </a:p>
          <a:p>
            <a:pPr>
              <a:buNone/>
            </a:pPr>
            <a:r>
              <a:rPr lang="zh-CN" altLang="en-US" sz="2800" dirty="0">
                <a:latin typeface="Times New Roman" panose="02020603050405020304" pitchFamily="18" charset="0"/>
              </a:rPr>
              <a:t>（2）若</a:t>
            </a:r>
            <a:r>
              <a:rPr lang="en-US" altLang="zh-CN" sz="2800" i="1" dirty="0">
                <a:latin typeface="Times New Roman" panose="02020603050405020304" pitchFamily="18" charset="0"/>
              </a:rPr>
              <a:t>y</a:t>
            </a:r>
            <a:r>
              <a:rPr lang="en-US" altLang="zh-CN" sz="2800" b="1" dirty="0">
                <a:latin typeface="宋体" panose="02010600030101010101" pitchFamily="2" charset="-122"/>
              </a:rPr>
              <a:t>*</a:t>
            </a:r>
            <a:r>
              <a:rPr lang="en-US" altLang="zh-CN" sz="2800" i="1" dirty="0">
                <a:latin typeface="Times New Roman" panose="02020603050405020304" pitchFamily="18" charset="0"/>
              </a:rPr>
              <a:t>x</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z</a:t>
            </a:r>
            <a:r>
              <a:rPr lang="en-US" altLang="zh-CN" sz="2800" b="1" dirty="0">
                <a:latin typeface="宋体" panose="02010600030101010101" pitchFamily="2" charset="-122"/>
              </a:rPr>
              <a:t>*</a:t>
            </a:r>
            <a:r>
              <a:rPr lang="en-US" altLang="zh-CN" sz="2800" i="1" dirty="0">
                <a:latin typeface="Times New Roman" panose="02020603050405020304" pitchFamily="18" charset="0"/>
              </a:rPr>
              <a:t>x</a:t>
            </a:r>
            <a:r>
              <a:rPr lang="zh-CN" altLang="en-US" sz="2800" dirty="0">
                <a:latin typeface="Times New Roman" panose="02020603050405020304" pitchFamily="18" charset="0"/>
              </a:rPr>
              <a:t> ，则</a:t>
            </a:r>
            <a:r>
              <a:rPr lang="en-US" altLang="zh-CN" sz="2800" i="1" dirty="0">
                <a:latin typeface="Times New Roman" panose="02020603050405020304" pitchFamily="18" charset="0"/>
              </a:rPr>
              <a:t>y</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z</a:t>
            </a:r>
            <a:r>
              <a:rPr lang="zh-CN" altLang="en-US" sz="2800" dirty="0">
                <a:latin typeface="Times New Roman" panose="02020603050405020304" pitchFamily="18" charset="0"/>
              </a:rPr>
              <a:t> 	（右消去律）</a:t>
            </a:r>
            <a:endParaRPr lang="zh-CN" altLang="en-US" sz="2800" dirty="0">
              <a:latin typeface="Times New Roman" panose="02020603050405020304" pitchFamily="18" charset="0"/>
            </a:endParaRPr>
          </a:p>
          <a:p>
            <a:pPr>
              <a:buNone/>
            </a:pPr>
            <a:r>
              <a:rPr lang="zh-CN" altLang="en-US" sz="2800" dirty="0">
                <a:latin typeface="Times New Roman" panose="02020603050405020304" pitchFamily="18" charset="0"/>
              </a:rPr>
              <a:t>则称</a:t>
            </a:r>
            <a:r>
              <a:rPr lang="en-US" altLang="zh-CN" sz="2800" b="1" dirty="0">
                <a:latin typeface="宋体" panose="02010600030101010101" pitchFamily="2" charset="-122"/>
              </a:rPr>
              <a:t>*</a:t>
            </a:r>
            <a:r>
              <a:rPr lang="zh-CN" altLang="en-US" sz="2800" dirty="0">
                <a:latin typeface="Times New Roman" panose="02020603050405020304" pitchFamily="18" charset="0"/>
              </a:rPr>
              <a:t>运算满足消去律。</a:t>
            </a:r>
            <a:endParaRPr lang="zh-CN" altLang="en-US" sz="2800" dirty="0">
              <a:latin typeface="Times New Roman" panose="02020603050405020304" pitchFamily="18" charset="0"/>
            </a:endParaRPr>
          </a:p>
          <a:p>
            <a:pPr>
              <a:buNone/>
            </a:pPr>
            <a:r>
              <a:rPr lang="en-US" altLang="zh-CN" sz="2400" dirty="0">
                <a:latin typeface="Times New Roman" panose="02020603050405020304" pitchFamily="18" charset="0"/>
              </a:rPr>
              <a:t>【</a:t>
            </a:r>
            <a:r>
              <a:rPr lang="zh-CN" altLang="en-US" sz="2400" dirty="0">
                <a:latin typeface="Times New Roman" panose="02020603050405020304" pitchFamily="18" charset="0"/>
              </a:rPr>
              <a:t>例</a:t>
            </a:r>
            <a:r>
              <a:rPr lang="en-US" altLang="zh-CN" sz="2400" dirty="0">
                <a:latin typeface="Times New Roman" panose="02020603050405020304" pitchFamily="18" charset="0"/>
              </a:rPr>
              <a:t>】</a:t>
            </a:r>
            <a:r>
              <a:rPr lang="zh-CN" altLang="en-US" sz="2400" dirty="0">
                <a:latin typeface="Times New Roman" panose="02020603050405020304" pitchFamily="18" charset="0"/>
              </a:rPr>
              <a:t>整数集合上的加法和乘法。</a:t>
            </a:r>
            <a:endParaRPr lang="en-US" altLang="zh-CN" sz="2400" dirty="0">
              <a:latin typeface="Times New Roman" panose="02020603050405020304" pitchFamily="18" charset="0"/>
            </a:endParaRPr>
          </a:p>
          <a:p>
            <a:pPr>
              <a:buNone/>
            </a:pPr>
            <a:r>
              <a:rPr lang="zh-CN" altLang="en-US" sz="2400" dirty="0">
                <a:latin typeface="Times New Roman" panose="02020603050405020304" pitchFamily="18" charset="0"/>
              </a:rPr>
              <a:t>           加法满足消去律；乘法不满足。</a:t>
            </a:r>
            <a:endParaRPr lang="en-US" altLang="zh-CN" sz="2400" dirty="0">
              <a:latin typeface="Times New Roman" panose="02020603050405020304" pitchFamily="18" charset="0"/>
            </a:endParaRPr>
          </a:p>
          <a:p>
            <a:pPr>
              <a:buNone/>
            </a:pPr>
            <a:r>
              <a:rPr lang="zh-CN" altLang="en-US" sz="2400" dirty="0">
                <a:latin typeface="Times New Roman" panose="02020603050405020304" pitchFamily="18" charset="0"/>
              </a:rPr>
              <a:t>           （但</a:t>
            </a:r>
            <a:r>
              <a:rPr lang="en-US" altLang="zh-CN" sz="2400" i="1" dirty="0">
                <a:latin typeface="Times New Roman" panose="02020603050405020304" pitchFamily="18" charset="0"/>
              </a:rPr>
              <a:t>x</a:t>
            </a:r>
            <a:r>
              <a:rPr lang="en-US" altLang="zh-CN" sz="2400" dirty="0">
                <a:latin typeface="Times New Roman" panose="02020603050405020304" pitchFamily="18" charset="0"/>
                <a:sym typeface="Euclid Symbol" pitchFamily="18" charset="2"/>
              </a:rPr>
              <a:t></a:t>
            </a:r>
            <a:r>
              <a:rPr lang="en-US" altLang="zh-CN" sz="2400" i="1" dirty="0">
                <a:latin typeface="Times New Roman" panose="02020603050405020304" pitchFamily="18" charset="0"/>
                <a:sym typeface="Symbol" panose="05050102010706020507" pitchFamily="18" charset="2"/>
              </a:rPr>
              <a:t>0</a:t>
            </a:r>
            <a:r>
              <a:rPr lang="zh-CN" altLang="en-US" sz="2400" dirty="0">
                <a:latin typeface="Times New Roman" panose="02020603050405020304" pitchFamily="18" charset="0"/>
                <a:sym typeface="Symbol" panose="05050102010706020507" pitchFamily="18" charset="2"/>
              </a:rPr>
              <a:t>时乘法满足消去律）</a:t>
            </a:r>
            <a:endParaRPr lang="zh-CN" altLang="en-US" sz="2400" dirty="0">
              <a:latin typeface="Times New Roman" panose="02020603050405020304" pitchFamily="18" charset="0"/>
            </a:endParaRPr>
          </a:p>
          <a:p>
            <a:pPr>
              <a:buNone/>
            </a:pPr>
            <a:r>
              <a:rPr lang="en-US" altLang="zh-CN" sz="2400" dirty="0">
                <a:latin typeface="Times New Roman" panose="02020603050405020304" pitchFamily="18" charset="0"/>
              </a:rPr>
              <a:t>【</a:t>
            </a:r>
            <a:r>
              <a:rPr lang="zh-CN" altLang="en-US" sz="2400" dirty="0">
                <a:latin typeface="Times New Roman" panose="02020603050405020304" pitchFamily="18" charset="0"/>
              </a:rPr>
              <a:t>例</a:t>
            </a:r>
            <a:r>
              <a:rPr lang="en-US" altLang="zh-CN" sz="2400" dirty="0">
                <a:latin typeface="Times New Roman" panose="02020603050405020304" pitchFamily="18" charset="0"/>
              </a:rPr>
              <a:t>】</a:t>
            </a:r>
            <a:r>
              <a:rPr lang="zh-CN" altLang="en-US" sz="2400" dirty="0">
                <a:latin typeface="Times New Roman" panose="02020603050405020304" pitchFamily="18" charset="0"/>
              </a:rPr>
              <a:t>幂集</a:t>
            </a:r>
            <a:r>
              <a:rPr lang="en-US" altLang="zh-CN" sz="2400" dirty="0"/>
              <a:t>ρ(s)</a:t>
            </a:r>
            <a:r>
              <a:rPr lang="zh-CN" altLang="en-US" sz="2400" dirty="0">
                <a:latin typeface="Times New Roman" panose="02020603050405020304" pitchFamily="18" charset="0"/>
              </a:rPr>
              <a:t>上的</a:t>
            </a:r>
            <a:r>
              <a:rPr lang="zh-CN" altLang="zh-CN" sz="2400" dirty="0"/>
              <a:t>∪</a:t>
            </a:r>
            <a:r>
              <a:rPr lang="en-US" altLang="zh-CN" sz="2400" dirty="0"/>
              <a:t>,</a:t>
            </a:r>
            <a:r>
              <a:rPr lang="zh-CN" altLang="zh-CN" sz="2400" dirty="0"/>
              <a:t>∩</a:t>
            </a:r>
            <a:r>
              <a:rPr lang="zh-CN" altLang="en-US" sz="2400" dirty="0">
                <a:latin typeface="Times New Roman" panose="02020603050405020304" pitchFamily="18" charset="0"/>
              </a:rPr>
              <a:t>运算。</a:t>
            </a:r>
            <a:endParaRPr lang="en-US" altLang="zh-CN" sz="2400" dirty="0">
              <a:latin typeface="Times New Roman" panose="02020603050405020304" pitchFamily="18" charset="0"/>
            </a:endParaRPr>
          </a:p>
          <a:p>
            <a:pPr>
              <a:buNone/>
            </a:pPr>
            <a:r>
              <a:rPr lang="zh-CN" altLang="en-US" sz="2400" dirty="0">
                <a:latin typeface="Times New Roman" panose="02020603050405020304" pitchFamily="18" charset="0"/>
              </a:rPr>
              <a:t>            一般不满足消去律，如</a:t>
            </a:r>
            <a:r>
              <a:rPr lang="en-US" altLang="zh-CN" sz="2400" dirty="0"/>
              <a:t>A</a:t>
            </a:r>
            <a:r>
              <a:rPr lang="zh-CN" altLang="zh-CN" sz="2400" dirty="0"/>
              <a:t>∪</a:t>
            </a:r>
            <a:r>
              <a:rPr lang="zh-CN" altLang="en-US" sz="2400" dirty="0"/>
              <a:t>E</a:t>
            </a:r>
            <a:r>
              <a:rPr lang="en-US" altLang="zh-CN" sz="2400" dirty="0"/>
              <a:t>= B</a:t>
            </a:r>
            <a:r>
              <a:rPr lang="zh-CN" altLang="zh-CN" sz="2400" dirty="0"/>
              <a:t>∪</a:t>
            </a:r>
            <a:r>
              <a:rPr lang="zh-CN" altLang="en-US" sz="2400" dirty="0"/>
              <a:t>E。</a:t>
            </a:r>
            <a:endParaRPr lang="en-US" altLang="zh-CN" sz="2400" dirty="0"/>
          </a:p>
          <a:p>
            <a:pPr>
              <a:buNone/>
            </a:pPr>
            <a:r>
              <a:rPr lang="en-US" altLang="zh-CN" sz="2400" dirty="0"/>
              <a:t>   </a:t>
            </a:r>
            <a:r>
              <a:rPr lang="zh-CN" altLang="en-US" sz="2400" dirty="0"/>
              <a:t>问：</a:t>
            </a:r>
            <a:r>
              <a:rPr lang="zh-CN" altLang="zh-CN" sz="2400" dirty="0"/>
              <a:t>∪</a:t>
            </a:r>
            <a:r>
              <a:rPr lang="zh-CN" altLang="en-US" sz="2400" dirty="0"/>
              <a:t>运算不满足消去律，一定是由零元</a:t>
            </a:r>
            <a:r>
              <a:rPr lang="en-US" altLang="zh-CN" sz="2400" dirty="0"/>
              <a:t>E</a:t>
            </a:r>
            <a:r>
              <a:rPr lang="zh-CN" altLang="en-US" sz="2400" dirty="0"/>
              <a:t>引起的吗？</a:t>
            </a:r>
            <a:endParaRPr lang="zh-CN" altLang="en-US"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6086"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119" end="135"/>
                                            </p:txEl>
                                          </p:spTgt>
                                        </p:tgtEl>
                                        <p:attrNameLst>
                                          <p:attrName>style.visibility</p:attrName>
                                        </p:attrNameLst>
                                      </p:cBhvr>
                                      <p:to>
                                        <p:strVal val="visible"/>
                                      </p:to>
                                    </p:set>
                                    <p:animEffect transition="in" filter="blinds(horizontal)">
                                      <p:cBhvr>
                                        <p:cTn id="7" dur="500"/>
                                        <p:tgtEl>
                                          <p:spTgt spid="3">
                                            <p:txEl>
                                              <p:charRg st="119" end="1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charRg st="135" end="161"/>
                                            </p:txEl>
                                          </p:spTgt>
                                        </p:tgtEl>
                                        <p:attrNameLst>
                                          <p:attrName>style.visibility</p:attrName>
                                        </p:attrNameLst>
                                      </p:cBhvr>
                                      <p:to>
                                        <p:strVal val="visible"/>
                                      </p:to>
                                    </p:set>
                                    <p:anim calcmode="lin" valueType="num">
                                      <p:cBhvr additive="base">
                                        <p:cTn id="12" dur="500" fill="hold"/>
                                        <p:tgtEl>
                                          <p:spTgt spid="3">
                                            <p:txEl>
                                              <p:charRg st="135" end="16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charRg st="135" end="16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charRg st="161" end="187"/>
                                            </p:txEl>
                                          </p:spTgt>
                                        </p:tgtEl>
                                        <p:attrNameLst>
                                          <p:attrName>style.visibility</p:attrName>
                                        </p:attrNameLst>
                                      </p:cBhvr>
                                      <p:to>
                                        <p:strVal val="visible"/>
                                      </p:to>
                                    </p:set>
                                    <p:anim calcmode="lin" valueType="num">
                                      <p:cBhvr additive="base">
                                        <p:cTn id="18" dur="500" fill="hold"/>
                                        <p:tgtEl>
                                          <p:spTgt spid="3">
                                            <p:txEl>
                                              <p:charRg st="161" end="18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charRg st="161" end="187"/>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charRg st="187" end="205"/>
                                            </p:txEl>
                                          </p:spTgt>
                                        </p:tgtEl>
                                        <p:attrNameLst>
                                          <p:attrName>style.visibility</p:attrName>
                                        </p:attrNameLst>
                                      </p:cBhvr>
                                      <p:to>
                                        <p:strVal val="visible"/>
                                      </p:to>
                                    </p:set>
                                    <p:animEffect transition="in" filter="blinds(horizontal)">
                                      <p:cBhvr>
                                        <p:cTn id="24" dur="500"/>
                                        <p:tgtEl>
                                          <p:spTgt spid="3">
                                            <p:txEl>
                                              <p:charRg st="187" end="20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charRg st="205" end="237"/>
                                            </p:txEl>
                                          </p:spTgt>
                                        </p:tgtEl>
                                        <p:attrNameLst>
                                          <p:attrName>style.visibility</p:attrName>
                                        </p:attrNameLst>
                                      </p:cBhvr>
                                      <p:to>
                                        <p:strVal val="visible"/>
                                      </p:to>
                                    </p:set>
                                    <p:anim calcmode="lin" valueType="num">
                                      <p:cBhvr additive="base">
                                        <p:cTn id="29" dur="500" fill="hold"/>
                                        <p:tgtEl>
                                          <p:spTgt spid="3">
                                            <p:txEl>
                                              <p:charRg st="205" end="23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charRg st="205" end="23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charRg st="237" end="265"/>
                                            </p:txEl>
                                          </p:spTgt>
                                        </p:tgtEl>
                                        <p:attrNameLst>
                                          <p:attrName>style.visibility</p:attrName>
                                        </p:attrNameLst>
                                      </p:cBhvr>
                                      <p:to>
                                        <p:strVal val="visible"/>
                                      </p:to>
                                    </p:set>
                                    <p:anim calcmode="lin" valueType="num">
                                      <p:cBhvr additive="base">
                                        <p:cTn id="35" dur="500" fill="hold"/>
                                        <p:tgtEl>
                                          <p:spTgt spid="3">
                                            <p:txEl>
                                              <p:charRg st="237" end="26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charRg st="237" end="2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ln/>
        </p:spPr>
        <p:txBody>
          <a:bodyPr vert="horz" wrap="square" lIns="91440" tIns="45720" rIns="91440" bIns="45720" anchor="t"/>
          <a:p>
            <a:r>
              <a:rPr lang="zh-CN" altLang="zh-CN" b="1" dirty="0"/>
              <a:t>特殊元素</a:t>
            </a:r>
            <a:endParaRPr lang="zh-CN" altLang="en-US" dirty="0"/>
          </a:p>
        </p:txBody>
      </p:sp>
      <p:sp>
        <p:nvSpPr>
          <p:cNvPr id="32771" name="内容占位符 2"/>
          <p:cNvSpPr>
            <a:spLocks noGrp="1"/>
          </p:cNvSpPr>
          <p:nvPr>
            <p:ph idx="1"/>
          </p:nvPr>
        </p:nvSpPr>
        <p:spPr>
          <a:xfrm>
            <a:off x="457200" y="1643063"/>
            <a:ext cx="8229600" cy="4487862"/>
          </a:xfrm>
          <a:ln/>
        </p:spPr>
        <p:txBody>
          <a:bodyPr vert="horz" wrap="square" lIns="91440" tIns="45720" rIns="91440" bIns="45720" anchor="t"/>
          <a:p>
            <a:r>
              <a:rPr lang="zh-CN" altLang="zh-CN" sz="2800" dirty="0"/>
              <a:t>在某些代数系统中存在着一些特定的元素</a:t>
            </a:r>
            <a:r>
              <a:rPr lang="zh-CN" altLang="en-US" sz="2800" dirty="0"/>
              <a:t>，</a:t>
            </a:r>
            <a:r>
              <a:rPr lang="zh-CN" altLang="zh-CN" sz="2800" dirty="0"/>
              <a:t>它们对于系统的一元或二元运算起着重要的作用</a:t>
            </a:r>
            <a:r>
              <a:rPr lang="zh-CN" altLang="en-US" sz="2800" dirty="0"/>
              <a:t>。</a:t>
            </a:r>
            <a:endParaRPr lang="en-US" altLang="zh-CN" sz="2800" dirty="0"/>
          </a:p>
          <a:p>
            <a:r>
              <a:rPr lang="zh-CN" altLang="zh-CN" sz="2800" dirty="0"/>
              <a:t>例</a:t>
            </a:r>
            <a:r>
              <a:rPr lang="zh-CN" altLang="en-US" sz="2800" dirty="0"/>
              <a:t>：</a:t>
            </a:r>
            <a:r>
              <a:rPr lang="en-US" altLang="zh-CN" sz="2800" dirty="0"/>
              <a:t>&lt;Z,+&gt;</a:t>
            </a:r>
            <a:r>
              <a:rPr lang="zh-CN" altLang="zh-CN" sz="2800" dirty="0"/>
              <a:t>中的</a:t>
            </a:r>
            <a:r>
              <a:rPr lang="en-US" altLang="zh-CN" sz="2800" dirty="0"/>
              <a:t>+</a:t>
            </a:r>
            <a:r>
              <a:rPr lang="zh-CN" altLang="zh-CN" sz="2800" dirty="0"/>
              <a:t>运算有</a:t>
            </a:r>
            <a:r>
              <a:rPr lang="zh-CN" altLang="en-US" sz="2800" dirty="0">
                <a:solidFill>
                  <a:srgbClr val="FF0000"/>
                </a:solidFill>
              </a:rPr>
              <a:t>幺元</a:t>
            </a:r>
            <a:r>
              <a:rPr lang="en-US" altLang="zh-CN" sz="2800" dirty="0"/>
              <a:t>0</a:t>
            </a:r>
            <a:r>
              <a:rPr lang="zh-CN" altLang="en-US" sz="2800" dirty="0"/>
              <a:t>，也称为</a:t>
            </a:r>
            <a:r>
              <a:rPr lang="zh-CN" altLang="zh-CN" sz="2800" dirty="0">
                <a:solidFill>
                  <a:srgbClr val="FF0000"/>
                </a:solidFill>
              </a:rPr>
              <a:t>单位元</a:t>
            </a:r>
            <a:r>
              <a:rPr lang="zh-CN" altLang="en-US" sz="2800" dirty="0"/>
              <a:t>。</a:t>
            </a:r>
            <a:endParaRPr lang="en-US" altLang="zh-CN" sz="2800" dirty="0"/>
          </a:p>
          <a:p>
            <a:r>
              <a:rPr lang="zh-CN" altLang="en-US" sz="2800" dirty="0"/>
              <a:t>例：矩阵乘法运算中的单位矩阵（对角线元素为</a:t>
            </a:r>
            <a:r>
              <a:rPr lang="en-US" altLang="zh-CN" sz="2800" dirty="0"/>
              <a:t>1</a:t>
            </a:r>
            <a:r>
              <a:rPr lang="zh-CN" altLang="en-US" sz="2800" dirty="0"/>
              <a:t>，其余元素为</a:t>
            </a:r>
            <a:r>
              <a:rPr lang="en-US" altLang="zh-CN" sz="2800" dirty="0"/>
              <a:t>0</a:t>
            </a:r>
            <a:r>
              <a:rPr lang="zh-CN" altLang="en-US" sz="2800" dirty="0"/>
              <a:t>的矩阵）。</a:t>
            </a:r>
            <a:endParaRPr lang="en-US" altLang="zh-CN" sz="2800" dirty="0"/>
          </a:p>
          <a:p>
            <a:r>
              <a:rPr lang="zh-CN" altLang="en-US" sz="2800" dirty="0"/>
              <a:t>将这些特殊元素作为代数系统的性质进行讨论，</a:t>
            </a:r>
            <a:r>
              <a:rPr lang="zh-CN" altLang="zh-CN" sz="2800" dirty="0"/>
              <a:t>这时称这些元素为该代数系统的</a:t>
            </a:r>
            <a:r>
              <a:rPr lang="zh-CN" altLang="zh-CN" sz="2800" b="1" dirty="0">
                <a:solidFill>
                  <a:srgbClr val="0033CC"/>
                </a:solidFill>
              </a:rPr>
              <a:t>特异元素</a:t>
            </a:r>
            <a:r>
              <a:rPr lang="zh-CN" altLang="zh-CN" sz="2800" dirty="0"/>
              <a:t>或</a:t>
            </a:r>
            <a:r>
              <a:rPr lang="zh-CN" altLang="zh-CN" sz="2800" b="1" dirty="0">
                <a:solidFill>
                  <a:srgbClr val="0033CC"/>
                </a:solidFill>
              </a:rPr>
              <a:t>代数常数</a:t>
            </a:r>
            <a:r>
              <a:rPr lang="zh-CN" altLang="zh-CN" sz="2800" dirty="0"/>
              <a:t>。</a:t>
            </a:r>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7F2F4CE-F036-46D4-80BB-A5317D6A5E2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8134"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charRg st="0" end="42"/>
                                            </p:txEl>
                                          </p:spTgt>
                                        </p:tgtEl>
                                        <p:attrNameLst>
                                          <p:attrName>style.visibility</p:attrName>
                                        </p:attrNameLst>
                                      </p:cBhvr>
                                      <p:to>
                                        <p:strVal val="visible"/>
                                      </p:to>
                                    </p:set>
                                    <p:animEffect transition="in" filter="blinds(horizontal)">
                                      <p:cBhvr>
                                        <p:cTn id="7" dur="500"/>
                                        <p:tgtEl>
                                          <p:spTgt spid="32771">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771">
                                            <p:txEl>
                                              <p:charRg st="42" end="67"/>
                                            </p:txEl>
                                          </p:spTgt>
                                        </p:tgtEl>
                                        <p:attrNameLst>
                                          <p:attrName>style.visibility</p:attrName>
                                        </p:attrNameLst>
                                      </p:cBhvr>
                                      <p:to>
                                        <p:strVal val="visible"/>
                                      </p:to>
                                    </p:set>
                                    <p:anim calcmode="lin" valueType="num">
                                      <p:cBhvr additive="base">
                                        <p:cTn id="12" dur="500" fill="hold"/>
                                        <p:tgtEl>
                                          <p:spTgt spid="32771">
                                            <p:txEl>
                                              <p:charRg st="42" end="6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771">
                                            <p:txEl>
                                              <p:charRg st="42" end="67"/>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2771">
                                            <p:txEl>
                                              <p:charRg st="67" end="102"/>
                                            </p:txEl>
                                          </p:spTgt>
                                        </p:tgtEl>
                                        <p:attrNameLst>
                                          <p:attrName>style.visibility</p:attrName>
                                        </p:attrNameLst>
                                      </p:cBhvr>
                                      <p:to>
                                        <p:strVal val="visible"/>
                                      </p:to>
                                    </p:set>
                                    <p:anim calcmode="lin" valueType="num">
                                      <p:cBhvr additive="base">
                                        <p:cTn id="16" dur="500" fill="hold"/>
                                        <p:tgtEl>
                                          <p:spTgt spid="32771">
                                            <p:txEl>
                                              <p:charRg st="67" end="10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2771">
                                            <p:txEl>
                                              <p:charRg st="67" end="10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2771">
                                            <p:txEl>
                                              <p:charRg st="102" end="148"/>
                                            </p:txEl>
                                          </p:spTgt>
                                        </p:tgtEl>
                                        <p:attrNameLst>
                                          <p:attrName>style.visibility</p:attrName>
                                        </p:attrNameLst>
                                      </p:cBhvr>
                                      <p:to>
                                        <p:strVal val="visible"/>
                                      </p:to>
                                    </p:set>
                                    <p:anim calcmode="lin" valueType="num">
                                      <p:cBhvr additive="base">
                                        <p:cTn id="22" dur="500" fill="hold"/>
                                        <p:tgtEl>
                                          <p:spTgt spid="32771">
                                            <p:txEl>
                                              <p:charRg st="102" end="14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2771">
                                            <p:txEl>
                                              <p:charRg st="102" end="1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ln/>
        </p:spPr>
        <p:txBody>
          <a:bodyPr vert="horz" wrap="square" lIns="91440" tIns="45720" rIns="91440" bIns="45720" anchor="t"/>
          <a:p>
            <a:r>
              <a:rPr lang="zh-CN" altLang="en-US" dirty="0"/>
              <a:t>幺元</a:t>
            </a:r>
            <a:endParaRPr lang="zh-CN" altLang="en-US" dirty="0"/>
          </a:p>
        </p:txBody>
      </p:sp>
      <p:sp>
        <p:nvSpPr>
          <p:cNvPr id="35843" name="内容占位符 2"/>
          <p:cNvSpPr>
            <a:spLocks noGrp="1"/>
          </p:cNvSpPr>
          <p:nvPr>
            <p:ph idx="1"/>
          </p:nvPr>
        </p:nvSpPr>
        <p:spPr>
          <a:xfrm>
            <a:off x="214313" y="1285875"/>
            <a:ext cx="9286875" cy="4735513"/>
          </a:xfrm>
          <a:ln/>
        </p:spPr>
        <p:txBody>
          <a:bodyPr vert="horz" wrap="square" lIns="91440" tIns="45720" rIns="91440" bIns="45720" anchor="t"/>
          <a:p>
            <a:r>
              <a:rPr lang="zh-CN" altLang="en-US" sz="2800" dirty="0"/>
              <a:t>定义：设</a:t>
            </a:r>
            <a:r>
              <a:rPr lang="en-US" altLang="zh-CN" sz="2800" dirty="0"/>
              <a:t>&lt;A,</a:t>
            </a:r>
            <a:r>
              <a:rPr lang="en-US" altLang="zh-CN" sz="2800" b="1" dirty="0">
                <a:latin typeface="宋体" panose="02010600030101010101" pitchFamily="2" charset="-122"/>
              </a:rPr>
              <a:t> *</a:t>
            </a:r>
            <a:r>
              <a:rPr lang="en-US" altLang="zh-CN" sz="2800" dirty="0"/>
              <a:t>&gt; </a:t>
            </a:r>
            <a:r>
              <a:rPr lang="zh-CN" altLang="en-US" sz="2800" dirty="0"/>
              <a:t>，</a:t>
            </a:r>
            <a:r>
              <a:rPr lang="en-US" altLang="zh-CN" sz="2800" dirty="0"/>
              <a:t>e</a:t>
            </a:r>
            <a:r>
              <a:rPr lang="en-US" altLang="zh-CN" sz="2800" baseline="-25000" dirty="0"/>
              <a:t>R</a:t>
            </a:r>
            <a:r>
              <a:rPr lang="en-US" altLang="zh-CN" sz="2800" dirty="0"/>
              <a:t>,e</a:t>
            </a:r>
            <a:r>
              <a:rPr lang="en-US" altLang="zh-CN" sz="2800" baseline="-25000" dirty="0"/>
              <a:t>L</a:t>
            </a:r>
            <a:r>
              <a:rPr lang="en-US" altLang="zh-CN" sz="2800" dirty="0"/>
              <a:t>,e</a:t>
            </a:r>
            <a:r>
              <a:rPr lang="en-US" altLang="zh-CN" sz="2800" dirty="0">
                <a:sym typeface="Symbol" panose="05050102010706020507" pitchFamily="18" charset="2"/>
              </a:rPr>
              <a:t></a:t>
            </a:r>
            <a:r>
              <a:rPr lang="en-US" altLang="zh-CN" sz="2800" dirty="0"/>
              <a:t>A</a:t>
            </a:r>
            <a:r>
              <a:rPr lang="zh-CN" altLang="zh-CN" sz="2800" dirty="0"/>
              <a:t>，</a:t>
            </a:r>
            <a:r>
              <a:rPr lang="zh-CN" altLang="en-US" sz="2800" dirty="0"/>
              <a:t>有</a:t>
            </a:r>
            <a:endParaRPr lang="en-US" altLang="zh-CN" sz="2800" dirty="0"/>
          </a:p>
          <a:p>
            <a:r>
              <a:rPr lang="zh-CN" altLang="zh-CN" sz="2800" dirty="0"/>
              <a:t>若</a:t>
            </a:r>
            <a:r>
              <a:rPr lang="en-US" altLang="zh-CN" sz="2800" dirty="0">
                <a:sym typeface="Symbol" panose="05050102010706020507" pitchFamily="18" charset="2"/>
              </a:rPr>
              <a:t></a:t>
            </a:r>
            <a:r>
              <a:rPr lang="en-US" altLang="zh-CN" sz="2800" dirty="0"/>
              <a:t>x</a:t>
            </a:r>
            <a:r>
              <a:rPr lang="en-US" altLang="zh-CN" sz="2800" dirty="0">
                <a:sym typeface="Symbol" panose="05050102010706020507" pitchFamily="18" charset="2"/>
              </a:rPr>
              <a:t></a:t>
            </a:r>
            <a:r>
              <a:rPr lang="en-US" altLang="zh-CN" sz="2800" dirty="0"/>
              <a:t>A</a:t>
            </a:r>
            <a:r>
              <a:rPr lang="zh-CN" altLang="zh-CN" sz="2800" dirty="0"/>
              <a:t>，有</a:t>
            </a:r>
            <a:r>
              <a:rPr lang="en-US" altLang="zh-CN" sz="2800" dirty="0"/>
              <a:t>e</a:t>
            </a:r>
            <a:r>
              <a:rPr lang="en-US" altLang="zh-CN" sz="2800" baseline="-25000" dirty="0"/>
              <a:t>L</a:t>
            </a:r>
            <a:r>
              <a:rPr lang="en-US" altLang="zh-CN" sz="2800" b="1" dirty="0">
                <a:latin typeface="宋体" panose="02010600030101010101" pitchFamily="2" charset="-122"/>
              </a:rPr>
              <a:t>*</a:t>
            </a:r>
            <a:r>
              <a:rPr lang="en-US" altLang="zh-CN" sz="2800" dirty="0"/>
              <a:t>x=x</a:t>
            </a:r>
            <a:r>
              <a:rPr lang="zh-CN" altLang="zh-CN" sz="2800" dirty="0"/>
              <a:t>，称</a:t>
            </a:r>
            <a:r>
              <a:rPr lang="en-US" altLang="zh-CN" sz="2800" dirty="0"/>
              <a:t>e</a:t>
            </a:r>
            <a:r>
              <a:rPr lang="en-US" altLang="zh-CN" sz="2800" baseline="-25000" dirty="0"/>
              <a:t>L</a:t>
            </a:r>
            <a:r>
              <a:rPr lang="zh-CN" altLang="zh-CN" sz="2800" dirty="0"/>
              <a:t>为</a:t>
            </a:r>
            <a:r>
              <a:rPr lang="en-US" altLang="zh-CN" sz="2800" dirty="0"/>
              <a:t>A</a:t>
            </a:r>
            <a:r>
              <a:rPr lang="zh-CN" altLang="en-US" sz="2800" dirty="0"/>
              <a:t>中关于</a:t>
            </a:r>
            <a:r>
              <a:rPr lang="zh-CN" altLang="zh-CN" sz="2800" dirty="0"/>
              <a:t>运算</a:t>
            </a:r>
            <a:r>
              <a:rPr lang="en-US" altLang="zh-CN" sz="2800" b="1" dirty="0">
                <a:latin typeface="宋体" panose="02010600030101010101" pitchFamily="2" charset="-122"/>
              </a:rPr>
              <a:t>*</a:t>
            </a:r>
            <a:r>
              <a:rPr lang="zh-CN" altLang="zh-CN" sz="2800" dirty="0"/>
              <a:t>的左幺元</a:t>
            </a:r>
            <a:r>
              <a:rPr lang="zh-CN" altLang="en-US" sz="2800" dirty="0"/>
              <a:t>；</a:t>
            </a:r>
            <a:endParaRPr lang="en-US" altLang="zh-CN" sz="2800" dirty="0"/>
          </a:p>
          <a:p>
            <a:r>
              <a:rPr lang="zh-CN" altLang="zh-CN" sz="2800" dirty="0"/>
              <a:t>若</a:t>
            </a:r>
            <a:r>
              <a:rPr lang="en-US" altLang="zh-CN" sz="2800" dirty="0">
                <a:sym typeface="Symbol" panose="05050102010706020507" pitchFamily="18" charset="2"/>
              </a:rPr>
              <a:t></a:t>
            </a:r>
            <a:r>
              <a:rPr lang="en-US" altLang="zh-CN" sz="2800" dirty="0"/>
              <a:t>x</a:t>
            </a:r>
            <a:r>
              <a:rPr lang="en-US" altLang="zh-CN" sz="2800" dirty="0">
                <a:sym typeface="Symbol" panose="05050102010706020507" pitchFamily="18" charset="2"/>
              </a:rPr>
              <a:t></a:t>
            </a:r>
            <a:r>
              <a:rPr lang="en-US" altLang="zh-CN" sz="2800" dirty="0"/>
              <a:t>A</a:t>
            </a:r>
            <a:r>
              <a:rPr lang="zh-CN" altLang="zh-CN" sz="2800" dirty="0"/>
              <a:t>，有</a:t>
            </a:r>
            <a:r>
              <a:rPr lang="en-US" altLang="zh-CN" sz="2800" dirty="0"/>
              <a:t>x</a:t>
            </a:r>
            <a:r>
              <a:rPr lang="en-US" altLang="zh-CN" sz="2800" b="1" dirty="0">
                <a:latin typeface="宋体" panose="02010600030101010101" pitchFamily="2" charset="-122"/>
              </a:rPr>
              <a:t>*</a:t>
            </a:r>
            <a:r>
              <a:rPr lang="en-US" altLang="zh-CN" sz="2800" dirty="0"/>
              <a:t>e</a:t>
            </a:r>
            <a:r>
              <a:rPr lang="en-US" altLang="zh-CN" sz="2800" baseline="-25000" dirty="0"/>
              <a:t>R</a:t>
            </a:r>
            <a:r>
              <a:rPr lang="en-US" altLang="zh-CN" sz="2800" dirty="0"/>
              <a:t>=x</a:t>
            </a:r>
            <a:r>
              <a:rPr lang="zh-CN" altLang="zh-CN" sz="2800" dirty="0"/>
              <a:t>，称</a:t>
            </a:r>
            <a:r>
              <a:rPr lang="en-US" altLang="zh-CN" sz="2800" dirty="0"/>
              <a:t>e</a:t>
            </a:r>
            <a:r>
              <a:rPr lang="en-US" altLang="zh-CN" sz="2800" baseline="-25000" dirty="0"/>
              <a:t>R</a:t>
            </a:r>
            <a:r>
              <a:rPr lang="zh-CN" altLang="zh-CN" sz="2800" dirty="0"/>
              <a:t>为</a:t>
            </a:r>
            <a:r>
              <a:rPr lang="en-US" altLang="zh-CN" sz="2800" dirty="0"/>
              <a:t>A</a:t>
            </a:r>
            <a:r>
              <a:rPr lang="zh-CN" altLang="en-US" sz="2800" dirty="0"/>
              <a:t>中关于</a:t>
            </a:r>
            <a:r>
              <a:rPr lang="zh-CN" altLang="zh-CN" sz="2800" dirty="0"/>
              <a:t>运算</a:t>
            </a:r>
            <a:r>
              <a:rPr lang="en-US" altLang="zh-CN" sz="2800" b="1" dirty="0">
                <a:latin typeface="宋体" panose="02010600030101010101" pitchFamily="2" charset="-122"/>
              </a:rPr>
              <a:t>*</a:t>
            </a:r>
            <a:r>
              <a:rPr lang="zh-CN" altLang="zh-CN" sz="2800" dirty="0"/>
              <a:t>的右幺元</a:t>
            </a:r>
            <a:r>
              <a:rPr lang="zh-CN" altLang="en-US" sz="2800" dirty="0"/>
              <a:t>；</a:t>
            </a:r>
            <a:endParaRPr lang="en-US" altLang="zh-CN" sz="2800" dirty="0"/>
          </a:p>
          <a:p>
            <a:r>
              <a:rPr lang="zh-CN" altLang="zh-CN" sz="2800" dirty="0"/>
              <a:t>若</a:t>
            </a:r>
            <a:r>
              <a:rPr lang="en-US" altLang="zh-CN" sz="2800" dirty="0">
                <a:sym typeface="Symbol" panose="05050102010706020507" pitchFamily="18" charset="2"/>
              </a:rPr>
              <a:t></a:t>
            </a:r>
            <a:r>
              <a:rPr lang="en-US" altLang="zh-CN" sz="2800" dirty="0"/>
              <a:t>x</a:t>
            </a:r>
            <a:r>
              <a:rPr lang="en-US" altLang="zh-CN" sz="2800" dirty="0">
                <a:sym typeface="Symbol" panose="05050102010706020507" pitchFamily="18" charset="2"/>
              </a:rPr>
              <a:t></a:t>
            </a:r>
            <a:r>
              <a:rPr lang="en-US" altLang="zh-CN" sz="2800" dirty="0"/>
              <a:t>A</a:t>
            </a:r>
            <a:r>
              <a:rPr lang="zh-CN" altLang="zh-CN" sz="2800" dirty="0"/>
              <a:t>，有</a:t>
            </a:r>
            <a:r>
              <a:rPr lang="en-US" altLang="zh-CN" sz="2800" dirty="0"/>
              <a:t>e</a:t>
            </a:r>
            <a:r>
              <a:rPr lang="en-US" altLang="zh-CN" sz="2800" b="1" dirty="0">
                <a:latin typeface="宋体" panose="02010600030101010101" pitchFamily="2" charset="-122"/>
              </a:rPr>
              <a:t>*</a:t>
            </a:r>
            <a:r>
              <a:rPr lang="en-US" altLang="zh-CN" sz="2800" dirty="0"/>
              <a:t>x=x</a:t>
            </a:r>
            <a:r>
              <a:rPr lang="en-US" altLang="zh-CN" sz="2800" b="1" dirty="0">
                <a:latin typeface="宋体" panose="02010600030101010101" pitchFamily="2" charset="-122"/>
              </a:rPr>
              <a:t>*</a:t>
            </a:r>
            <a:r>
              <a:rPr lang="en-US" altLang="zh-CN" sz="2800" dirty="0"/>
              <a:t>e=x</a:t>
            </a:r>
            <a:r>
              <a:rPr lang="zh-CN" altLang="zh-CN" sz="2800" dirty="0"/>
              <a:t>，称</a:t>
            </a:r>
            <a:r>
              <a:rPr lang="en-US" altLang="zh-CN" sz="2800" dirty="0"/>
              <a:t>e</a:t>
            </a:r>
            <a:r>
              <a:rPr lang="zh-CN" altLang="zh-CN" sz="2800" dirty="0"/>
              <a:t>为</a:t>
            </a:r>
            <a:r>
              <a:rPr lang="en-US" altLang="zh-CN" sz="2800" dirty="0"/>
              <a:t>A</a:t>
            </a:r>
            <a:r>
              <a:rPr lang="zh-CN" altLang="en-US" sz="2800" dirty="0"/>
              <a:t>中关于</a:t>
            </a:r>
            <a:r>
              <a:rPr lang="zh-CN" altLang="zh-CN" sz="2800" dirty="0"/>
              <a:t>运算</a:t>
            </a:r>
            <a:r>
              <a:rPr lang="en-US" altLang="zh-CN" sz="2800" b="1" dirty="0">
                <a:latin typeface="宋体" panose="02010600030101010101" pitchFamily="2" charset="-122"/>
              </a:rPr>
              <a:t>*</a:t>
            </a:r>
            <a:r>
              <a:rPr lang="zh-CN" altLang="zh-CN" sz="2800" dirty="0"/>
              <a:t>的幺元</a:t>
            </a:r>
            <a:r>
              <a:rPr lang="zh-CN" altLang="en-US" sz="2800" dirty="0"/>
              <a:t>，即元素</a:t>
            </a:r>
            <a:r>
              <a:rPr lang="en-US" altLang="zh-CN" sz="2800" dirty="0"/>
              <a:t>e</a:t>
            </a:r>
            <a:r>
              <a:rPr lang="zh-CN" altLang="en-US" sz="2800" dirty="0"/>
              <a:t>既是左幺元又是右幺元。</a:t>
            </a:r>
            <a:endParaRPr lang="en-US" altLang="zh-CN" sz="2800" dirty="0"/>
          </a:p>
          <a:p>
            <a:r>
              <a:rPr lang="zh-CN" altLang="en-US" sz="2800" dirty="0"/>
              <a:t>幺元也称为“单位元”。</a:t>
            </a:r>
            <a:endParaRPr lang="en-US" altLang="zh-CN" sz="2800" dirty="0"/>
          </a:p>
          <a:p>
            <a:endParaRPr lang="zh-CN" altLang="zh-CN"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3FDB28-CDE3-446F-8A90-51D0CB58275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9158"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charRg st="0" end="24"/>
                                            </p:txEl>
                                          </p:spTgt>
                                        </p:tgtEl>
                                        <p:attrNameLst>
                                          <p:attrName>style.visibility</p:attrName>
                                        </p:attrNameLst>
                                      </p:cBhvr>
                                      <p:to>
                                        <p:strVal val="visible"/>
                                      </p:to>
                                    </p:set>
                                    <p:animEffect transition="in" filter="blinds(horizontal)">
                                      <p:cBhvr>
                                        <p:cTn id="7" dur="500"/>
                                        <p:tgtEl>
                                          <p:spTgt spid="35843">
                                            <p:txEl>
                                              <p:charRg st="0" end="2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843">
                                            <p:txEl>
                                              <p:charRg st="24" end="55"/>
                                            </p:txEl>
                                          </p:spTgt>
                                        </p:tgtEl>
                                        <p:attrNameLst>
                                          <p:attrName>style.visibility</p:attrName>
                                        </p:attrNameLst>
                                      </p:cBhvr>
                                      <p:to>
                                        <p:strVal val="visible"/>
                                      </p:to>
                                    </p:set>
                                    <p:animEffect transition="in" filter="blinds(horizontal)">
                                      <p:cBhvr>
                                        <p:cTn id="10" dur="500"/>
                                        <p:tgtEl>
                                          <p:spTgt spid="35843">
                                            <p:txEl>
                                              <p:charRg st="24" end="5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843">
                                            <p:txEl>
                                              <p:charRg st="55" end="86"/>
                                            </p:txEl>
                                          </p:spTgt>
                                        </p:tgtEl>
                                        <p:attrNameLst>
                                          <p:attrName>style.visibility</p:attrName>
                                        </p:attrNameLst>
                                      </p:cBhvr>
                                      <p:to>
                                        <p:strVal val="visible"/>
                                      </p:to>
                                    </p:set>
                                    <p:animEffect transition="in" filter="blinds(horizontal)">
                                      <p:cBhvr>
                                        <p:cTn id="13" dur="500"/>
                                        <p:tgtEl>
                                          <p:spTgt spid="35843">
                                            <p:txEl>
                                              <p:charRg st="55" end="8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5843">
                                            <p:txEl>
                                              <p:charRg st="86" end="133"/>
                                            </p:txEl>
                                          </p:spTgt>
                                        </p:tgtEl>
                                        <p:attrNameLst>
                                          <p:attrName>style.visibility</p:attrName>
                                        </p:attrNameLst>
                                      </p:cBhvr>
                                      <p:to>
                                        <p:strVal val="visible"/>
                                      </p:to>
                                    </p:set>
                                    <p:animEffect transition="in" filter="blinds(horizontal)">
                                      <p:cBhvr>
                                        <p:cTn id="18" dur="500"/>
                                        <p:tgtEl>
                                          <p:spTgt spid="35843">
                                            <p:txEl>
                                              <p:charRg st="86" end="13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5843">
                                            <p:txEl>
                                              <p:charRg st="133" end="145"/>
                                            </p:txEl>
                                          </p:spTgt>
                                        </p:tgtEl>
                                        <p:attrNameLst>
                                          <p:attrName>style.visibility</p:attrName>
                                        </p:attrNameLst>
                                      </p:cBhvr>
                                      <p:to>
                                        <p:strVal val="visible"/>
                                      </p:to>
                                    </p:set>
                                    <p:animEffect transition="in" filter="blinds(horizontal)">
                                      <p:cBhvr>
                                        <p:cTn id="23" dur="500"/>
                                        <p:tgtEl>
                                          <p:spTgt spid="35843">
                                            <p:txEl>
                                              <p:charRg st="133"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8625" y="714375"/>
            <a:ext cx="8229600" cy="4643438"/>
          </a:xfrm>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a:t>
            </a:r>
            <a:r>
              <a:rPr lang="zh-CN" altLang="en-US" sz="2400" dirty="0"/>
              <a:t>设集合</a:t>
            </a:r>
            <a:r>
              <a:rPr lang="en-US" altLang="zh-CN" sz="2400" dirty="0"/>
              <a:t>S</a:t>
            </a:r>
            <a:r>
              <a:rPr lang="zh-CN" altLang="en-US" sz="2400" dirty="0"/>
              <a:t>＝</a:t>
            </a:r>
            <a:r>
              <a:rPr lang="en-US" altLang="zh-CN" sz="2400" dirty="0"/>
              <a:t>{α</a:t>
            </a:r>
            <a:r>
              <a:rPr lang="zh-CN" altLang="en-US" sz="2400" dirty="0"/>
              <a:t>，</a:t>
            </a:r>
            <a:r>
              <a:rPr lang="en-US" altLang="zh-CN" sz="2400" dirty="0"/>
              <a:t>β</a:t>
            </a:r>
            <a:r>
              <a:rPr lang="zh-CN" altLang="en-US" sz="2400" dirty="0"/>
              <a:t>，</a:t>
            </a:r>
            <a:r>
              <a:rPr lang="en-US" altLang="zh-CN" sz="2400" dirty="0"/>
              <a:t>γ</a:t>
            </a:r>
            <a:r>
              <a:rPr lang="zh-CN" altLang="en-US" sz="2400" dirty="0"/>
              <a:t>，</a:t>
            </a:r>
            <a:r>
              <a:rPr lang="en-US" altLang="zh-CN" sz="2400" dirty="0"/>
              <a:t>δ}</a:t>
            </a:r>
            <a:r>
              <a:rPr lang="zh-CN" altLang="en-US" sz="2400" dirty="0"/>
              <a:t>，在</a:t>
            </a:r>
            <a:r>
              <a:rPr lang="en-US" altLang="zh-CN" sz="2400" dirty="0"/>
              <a:t>S</a:t>
            </a:r>
            <a:r>
              <a:rPr lang="zh-CN" altLang="en-US" sz="2400" dirty="0"/>
              <a:t>上定义的两个二元运算</a:t>
            </a:r>
            <a:r>
              <a:rPr lang="en-US" altLang="zh-CN" sz="2400" b="1" dirty="0">
                <a:latin typeface="宋体" panose="02010600030101010101" pitchFamily="2" charset="-122"/>
              </a:rPr>
              <a:t>*</a:t>
            </a:r>
            <a:r>
              <a:rPr lang="zh-CN" altLang="en-US" sz="2400" dirty="0"/>
              <a:t>和★如下表所示。试指出左幺元或右幺元。</a:t>
            </a:r>
            <a:endParaRPr lang="en-US" altLang="zh-CN" sz="2400" dirty="0"/>
          </a:p>
          <a:p>
            <a:pPr eaLnBrk="1" hangingPunct="1">
              <a:buNone/>
            </a:pPr>
            <a:endParaRPr lang="en-US" altLang="zh-CN" sz="2400" dirty="0"/>
          </a:p>
          <a:p>
            <a:pPr eaLnBrk="1" hangingPunct="1">
              <a:buNone/>
            </a:pPr>
            <a:endParaRPr lang="en-US" altLang="zh-CN" sz="2400" dirty="0"/>
          </a:p>
          <a:p>
            <a:pPr eaLnBrk="1" hangingPunct="1">
              <a:buNone/>
            </a:pPr>
            <a:endParaRPr lang="en-US" altLang="zh-CN" sz="2400" dirty="0"/>
          </a:p>
          <a:p>
            <a:pPr eaLnBrk="1" hangingPunct="1">
              <a:buNone/>
            </a:pPr>
            <a:endParaRPr lang="en-US" altLang="zh-CN" sz="2400" dirty="0"/>
          </a:p>
          <a:p>
            <a:pPr eaLnBrk="1" hangingPunct="1">
              <a:buNone/>
            </a:pPr>
            <a:endParaRPr lang="en-US" altLang="zh-CN" sz="2400" dirty="0"/>
          </a:p>
          <a:p>
            <a:pPr eaLnBrk="1" hangingPunct="1">
              <a:buNone/>
            </a:pPr>
            <a:endParaRPr lang="en-US" altLang="zh-CN" sz="2400" dirty="0"/>
          </a:p>
          <a:p>
            <a:pPr eaLnBrk="1" hangingPunct="1">
              <a:buNone/>
            </a:pPr>
            <a:endParaRPr lang="en-US" altLang="zh-CN" sz="2400" dirty="0">
              <a:latin typeface="黑体" panose="02010609060101010101" pitchFamily="49" charset="-122"/>
              <a:ea typeface="黑体" panose="02010609060101010101" pitchFamily="49" charset="-122"/>
            </a:endParaRPr>
          </a:p>
          <a:p>
            <a:pPr eaLnBrk="1" hangingPunct="1">
              <a:buNone/>
            </a:pPr>
            <a:r>
              <a:rPr lang="zh-CN" altLang="zh-CN" sz="2400" dirty="0">
                <a:solidFill>
                  <a:srgbClr val="C00000"/>
                </a:solidFill>
                <a:latin typeface="黑体" panose="02010609060101010101" pitchFamily="49" charset="-122"/>
                <a:ea typeface="黑体" panose="02010609060101010101" pitchFamily="49" charset="-122"/>
              </a:rPr>
              <a:t>——幺元所对应的行和列依次与运算表的行和列一致</a:t>
            </a:r>
            <a:r>
              <a:rPr lang="zh-CN" altLang="en-US" sz="2400" dirty="0">
                <a:solidFill>
                  <a:srgbClr val="C00000"/>
                </a:solidFill>
                <a:latin typeface="黑体" panose="02010609060101010101" pitchFamily="49" charset="-122"/>
                <a:ea typeface="黑体" panose="02010609060101010101" pitchFamily="49" charset="-122"/>
              </a:rPr>
              <a:t>。</a:t>
            </a:r>
            <a:endParaRPr lang="zh-CN" altLang="en-US" sz="2400" dirty="0">
              <a:solidFill>
                <a:srgbClr val="C00000"/>
              </a:solidFill>
              <a:latin typeface="黑体" panose="02010609060101010101" pitchFamily="49" charset="-122"/>
              <a:ea typeface="黑体" panose="02010609060101010101" pitchFamily="49" charset="-122"/>
            </a:endParaRPr>
          </a:p>
          <a:p>
            <a:pPr eaLnBrk="1" hangingPunct="1">
              <a:buNone/>
            </a:pPr>
            <a:r>
              <a:rPr lang="zh-CN" altLang="en-US" sz="2400" dirty="0"/>
              <a:t>       该例中存在幺元吗？</a:t>
            </a:r>
            <a:endParaRPr lang="zh-CN" altLang="en-US"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3FDB28-CDE3-446F-8A90-51D0CB58275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0181"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50182" name="Picture 7" descr="C:\Users\LiaoFF\Desktop\离散PPT中图片\图片1.png"/>
          <p:cNvPicPr>
            <a:picLocks noChangeAspect="1"/>
          </p:cNvPicPr>
          <p:nvPr/>
        </p:nvPicPr>
        <p:blipFill>
          <a:blip r:embed="rId1"/>
          <a:stretch>
            <a:fillRect/>
          </a:stretch>
        </p:blipFill>
        <p:spPr>
          <a:xfrm>
            <a:off x="811213" y="1798638"/>
            <a:ext cx="7577137" cy="25669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charRg st="58" end="83"/>
                                            </p:txEl>
                                          </p:spTgt>
                                        </p:tgtEl>
                                        <p:attrNameLst>
                                          <p:attrName>style.visibility</p:attrName>
                                        </p:attrNameLst>
                                      </p:cBhvr>
                                      <p:to>
                                        <p:strVal val="visible"/>
                                      </p:to>
                                    </p:set>
                                    <p:animEffect transition="in" filter="checkerboard(across)">
                                      <p:cBhvr>
                                        <p:cTn id="7" dur="500"/>
                                        <p:tgtEl>
                                          <p:spTgt spid="3">
                                            <p:txEl>
                                              <p:charRg st="58" end="8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charRg st="83" end="100"/>
                                            </p:txEl>
                                          </p:spTgt>
                                        </p:tgtEl>
                                        <p:attrNameLst>
                                          <p:attrName>style.visibility</p:attrName>
                                        </p:attrNameLst>
                                      </p:cBhvr>
                                      <p:to>
                                        <p:strVal val="visible"/>
                                      </p:to>
                                    </p:set>
                                    <p:animEffect transition="in" filter="checkerboard(across)">
                                      <p:cBhvr>
                                        <p:cTn id="12" dur="500"/>
                                        <p:tgtEl>
                                          <p:spTgt spid="3">
                                            <p:txEl>
                                              <p:charRg st="83"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内容占位符 2"/>
          <p:cNvSpPr>
            <a:spLocks noGrp="1"/>
          </p:cNvSpPr>
          <p:nvPr>
            <p:ph idx="1"/>
          </p:nvPr>
        </p:nvSpPr>
        <p:spPr>
          <a:xfrm>
            <a:off x="457200" y="981075"/>
            <a:ext cx="8229600" cy="5149850"/>
          </a:xfrm>
          <a:ln/>
        </p:spPr>
        <p:txBody>
          <a:bodyPr vert="horz" wrap="square" lIns="91440" tIns="45720" rIns="91440" bIns="45720" anchor="t"/>
          <a:p>
            <a:r>
              <a:rPr lang="zh-CN" altLang="zh-CN" sz="2400" dirty="0"/>
              <a:t>代数系统也称为近世代数或抽象代数，是近代数学的重要分支。</a:t>
            </a:r>
            <a:endParaRPr lang="en-US" altLang="zh-CN" sz="2400" dirty="0"/>
          </a:p>
          <a:p>
            <a:r>
              <a:rPr lang="zh-CN" altLang="zh-CN" sz="2400" dirty="0"/>
              <a:t>法国数学家伽罗瓦〔</a:t>
            </a:r>
            <a:r>
              <a:rPr lang="en-US" altLang="zh-CN" sz="2400" dirty="0"/>
              <a:t>1811-1832</a:t>
            </a:r>
            <a:r>
              <a:rPr lang="zh-CN" altLang="zh-CN" sz="2400" dirty="0"/>
              <a:t>〕在</a:t>
            </a:r>
            <a:r>
              <a:rPr lang="en-US" altLang="zh-CN" sz="2400" dirty="0"/>
              <a:t>1832</a:t>
            </a:r>
            <a:r>
              <a:rPr lang="zh-CN" altLang="zh-CN" sz="2400" dirty="0"/>
              <a:t>年运用「群」的思想彻底解决了用根式求解代数方程的可能性问题</a:t>
            </a:r>
            <a:r>
              <a:rPr lang="zh-CN" altLang="en-US" sz="2400" dirty="0"/>
              <a:t>，成</a:t>
            </a:r>
            <a:r>
              <a:rPr lang="zh-CN" altLang="zh-CN" sz="2400" dirty="0"/>
              <a:t>为近世代数的创始人</a:t>
            </a:r>
            <a:r>
              <a:rPr lang="zh-CN" altLang="en-US" sz="2400" dirty="0"/>
              <a:t>。</a:t>
            </a:r>
            <a:endParaRPr lang="en-US" altLang="zh-CN" sz="2400" dirty="0"/>
          </a:p>
          <a:p>
            <a:r>
              <a:rPr lang="zh-CN" altLang="zh-CN" sz="2400" dirty="0"/>
              <a:t>中国数学家在抽象代数学的研究始于</a:t>
            </a:r>
            <a:r>
              <a:rPr lang="en-US" altLang="zh-CN" sz="2400" dirty="0"/>
              <a:t>30</a:t>
            </a:r>
            <a:r>
              <a:rPr lang="zh-CN" altLang="zh-CN" sz="2400" dirty="0"/>
              <a:t>年代。当中已在许多方面取得了有意义和重要的成果，其中尤以曾炯之、华罗庚和周炜良的工作更为显著。</a:t>
            </a:r>
            <a:endParaRPr lang="en-US" altLang="zh-CN" sz="2400" dirty="0"/>
          </a:p>
          <a:p>
            <a:r>
              <a:rPr lang="zh-CN" altLang="zh-CN" sz="2400" dirty="0"/>
              <a:t>抽象代数学对于全部现代数学和一些其它科学领域都有重要的影响。</a:t>
            </a:r>
            <a:endParaRPr lang="en-US" altLang="zh-CN" sz="2400" dirty="0"/>
          </a:p>
          <a:p>
            <a:r>
              <a:rPr lang="zh-CN" altLang="en-US" sz="2400" dirty="0"/>
              <a:t>备注放大给学生看。</a:t>
            </a:r>
            <a:endParaRPr lang="en-US" altLang="zh-CN" sz="2400" dirty="0"/>
          </a:p>
          <a:p>
            <a:endParaRPr lang="en-US" altLang="zh-CN" sz="2400" dirty="0"/>
          </a:p>
          <a:p>
            <a:endParaRPr lang="en-US" altLang="zh-CN"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7F2F4CE-F036-46D4-80BB-A5317D6A5E2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197"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0825" y="908050"/>
            <a:ext cx="8572500" cy="4459288"/>
          </a:xfrm>
          <a:ln/>
        </p:spPr>
        <p:txBody>
          <a:bodyPr vert="horz" wrap="square" lIns="91440" tIns="45720" rIns="91440" bIns="45720" anchor="t"/>
          <a:p>
            <a:pPr marL="609600" indent="-609600" eaLnBrk="1" hangingPunct="1"/>
            <a:r>
              <a:rPr lang="zh-CN" altLang="en-US" sz="2800" dirty="0"/>
              <a:t>定理：</a:t>
            </a:r>
            <a:r>
              <a:rPr lang="en-US" altLang="zh-CN" sz="2800" dirty="0"/>
              <a:t> </a:t>
            </a:r>
            <a:r>
              <a:rPr lang="zh-CN" altLang="en-US" sz="2800" dirty="0"/>
              <a:t>设</a:t>
            </a:r>
            <a:r>
              <a:rPr lang="en-US" altLang="zh-CN" sz="2800" dirty="0"/>
              <a:t>&lt;A,</a:t>
            </a:r>
            <a:r>
              <a:rPr lang="zh-CN" altLang="en-US" sz="2800" dirty="0"/>
              <a:t> </a:t>
            </a:r>
            <a:r>
              <a:rPr lang="en-US" altLang="zh-CN" sz="2800" b="1" dirty="0">
                <a:latin typeface="宋体" panose="02010600030101010101" pitchFamily="2" charset="-122"/>
              </a:rPr>
              <a:t>*</a:t>
            </a:r>
            <a:r>
              <a:rPr lang="en-US" altLang="zh-CN" sz="2800" dirty="0"/>
              <a:t>&gt;</a:t>
            </a:r>
            <a:r>
              <a:rPr lang="zh-CN" altLang="en-US" sz="2800" dirty="0"/>
              <a:t>，若</a:t>
            </a:r>
            <a:r>
              <a:rPr lang="en-US" altLang="zh-CN" sz="2800" dirty="0"/>
              <a:t>e</a:t>
            </a:r>
            <a:r>
              <a:rPr lang="en-US" altLang="zh-CN" sz="2800" baseline="-25000" dirty="0"/>
              <a:t>l</a:t>
            </a:r>
            <a:r>
              <a:rPr lang="zh-CN" altLang="en-US" sz="2800" dirty="0"/>
              <a:t>和</a:t>
            </a:r>
            <a:r>
              <a:rPr lang="en-US" altLang="zh-CN" sz="2800" dirty="0"/>
              <a:t>e</a:t>
            </a:r>
            <a:r>
              <a:rPr lang="en-US" altLang="zh-CN" sz="2800" baseline="-25000" dirty="0"/>
              <a:t>r</a:t>
            </a:r>
            <a:r>
              <a:rPr lang="zh-CN" altLang="en-US" sz="2800" dirty="0"/>
              <a:t>分别是</a:t>
            </a:r>
            <a:r>
              <a:rPr lang="en-US" altLang="zh-CN" sz="2800" b="1" dirty="0">
                <a:latin typeface="宋体" panose="02010600030101010101" pitchFamily="2" charset="-122"/>
              </a:rPr>
              <a:t>*</a:t>
            </a:r>
            <a:r>
              <a:rPr lang="zh-CN" altLang="en-US" sz="2800" dirty="0"/>
              <a:t>的左、右幺元，则</a:t>
            </a:r>
            <a:r>
              <a:rPr lang="en-US" altLang="zh-CN" sz="2800" dirty="0"/>
              <a:t>e</a:t>
            </a:r>
            <a:r>
              <a:rPr lang="en-US" altLang="zh-CN" sz="2800" baseline="-25000" dirty="0"/>
              <a:t>l</a:t>
            </a:r>
            <a:r>
              <a:rPr lang="en-US" altLang="zh-CN" sz="2800" dirty="0"/>
              <a:t>=e</a:t>
            </a:r>
            <a:r>
              <a:rPr lang="en-US" altLang="zh-CN" sz="2800" baseline="-25000" dirty="0"/>
              <a:t>r</a:t>
            </a:r>
            <a:r>
              <a:rPr lang="en-US" altLang="zh-CN" sz="2800" dirty="0"/>
              <a:t>=e</a:t>
            </a:r>
            <a:r>
              <a:rPr lang="zh-CN" altLang="en-US" sz="2800" dirty="0"/>
              <a:t>，且</a:t>
            </a:r>
            <a:r>
              <a:rPr lang="en-US" altLang="zh-CN" sz="2800" dirty="0"/>
              <a:t>A</a:t>
            </a:r>
            <a:r>
              <a:rPr lang="zh-CN" altLang="en-US" sz="2800" dirty="0"/>
              <a:t>中的幺元是唯一的。</a:t>
            </a:r>
            <a:endParaRPr lang="en-US" altLang="zh-CN" sz="2800" dirty="0"/>
          </a:p>
          <a:p>
            <a:pPr marL="609600" indent="-609600" eaLnBrk="1" hangingPunct="1">
              <a:buNone/>
            </a:pPr>
            <a:r>
              <a:rPr lang="zh-CN" altLang="en-US" sz="2800" dirty="0"/>
              <a:t>证明：</a:t>
            </a:r>
            <a:r>
              <a:rPr lang="en-US" altLang="zh-CN" sz="2800" i="1" dirty="0"/>
              <a:t>e</a:t>
            </a:r>
            <a:r>
              <a:rPr lang="en-US" altLang="zh-CN" sz="2800" i="1" baseline="-30000" dirty="0"/>
              <a:t>l</a:t>
            </a:r>
            <a:r>
              <a:rPr lang="en-US" altLang="zh-CN" sz="2800" b="1" dirty="0">
                <a:latin typeface="宋体" panose="02010600030101010101" pitchFamily="2" charset="-122"/>
              </a:rPr>
              <a:t>*</a:t>
            </a:r>
            <a:r>
              <a:rPr lang="en-US" altLang="zh-CN" sz="2800" i="1" dirty="0"/>
              <a:t>e</a:t>
            </a:r>
            <a:r>
              <a:rPr lang="en-US" altLang="zh-CN" sz="2800" i="1" baseline="-30000" dirty="0"/>
              <a:t>r</a:t>
            </a:r>
            <a:r>
              <a:rPr lang="en-US" altLang="zh-CN" sz="2800" baseline="-30000" dirty="0"/>
              <a:t> </a:t>
            </a:r>
            <a:r>
              <a:rPr lang="en-US" altLang="zh-CN" sz="2800" dirty="0"/>
              <a:t>＝ </a:t>
            </a:r>
            <a:r>
              <a:rPr lang="en-US" altLang="zh-CN" sz="2800" i="1" dirty="0"/>
              <a:t>e</a:t>
            </a:r>
            <a:r>
              <a:rPr lang="en-US" altLang="zh-CN" sz="2800" i="1" baseline="-30000" dirty="0"/>
              <a:t>r</a:t>
            </a:r>
            <a:r>
              <a:rPr lang="en-US" altLang="zh-CN" sz="2800" dirty="0"/>
              <a:t>  (</a:t>
            </a:r>
            <a:r>
              <a:rPr lang="en-US" altLang="zh-CN" sz="2800" i="1" dirty="0"/>
              <a:t>e</a:t>
            </a:r>
            <a:r>
              <a:rPr lang="en-US" altLang="zh-CN" sz="2800" i="1" baseline="-30000" dirty="0"/>
              <a:t>l</a:t>
            </a:r>
            <a:r>
              <a:rPr lang="zh-CN" altLang="en-US" sz="2800" dirty="0">
                <a:ea typeface="黑体" panose="02010609060101010101" pitchFamily="49" charset="-122"/>
              </a:rPr>
              <a:t>为左幺元，将</a:t>
            </a:r>
            <a:r>
              <a:rPr lang="en-US" altLang="zh-CN" sz="2800" i="1" dirty="0"/>
              <a:t>e</a:t>
            </a:r>
            <a:r>
              <a:rPr lang="en-US" altLang="zh-CN" sz="2800" i="1" baseline="-30000" dirty="0"/>
              <a:t>r</a:t>
            </a:r>
            <a:r>
              <a:rPr lang="zh-CN" altLang="en-US" sz="2800" dirty="0"/>
              <a:t>视为普通元素) </a:t>
            </a:r>
            <a:endParaRPr lang="zh-CN" altLang="en-US" sz="2800" dirty="0"/>
          </a:p>
          <a:p>
            <a:pPr marL="609600" indent="-609600" eaLnBrk="1" hangingPunct="1">
              <a:buNone/>
            </a:pPr>
            <a:r>
              <a:rPr lang="en-US" altLang="zh-CN" sz="2800" i="1" dirty="0"/>
              <a:t>           e</a:t>
            </a:r>
            <a:r>
              <a:rPr lang="en-US" altLang="zh-CN" sz="2800" i="1" baseline="-30000" dirty="0"/>
              <a:t>l</a:t>
            </a:r>
            <a:r>
              <a:rPr lang="en-US" altLang="zh-CN" sz="2800" baseline="-30000" dirty="0"/>
              <a:t> </a:t>
            </a:r>
            <a:r>
              <a:rPr lang="en-US" altLang="zh-CN" sz="2800" dirty="0"/>
              <a:t>＝ </a:t>
            </a:r>
            <a:r>
              <a:rPr lang="en-US" altLang="zh-CN" sz="2800" i="1" dirty="0"/>
              <a:t>e</a:t>
            </a:r>
            <a:r>
              <a:rPr lang="en-US" altLang="zh-CN" sz="2800" i="1" baseline="-30000" dirty="0"/>
              <a:t>l</a:t>
            </a:r>
            <a:r>
              <a:rPr lang="en-US" altLang="zh-CN" sz="2800" b="1" dirty="0">
                <a:latin typeface="宋体" panose="02010600030101010101" pitchFamily="2" charset="-122"/>
              </a:rPr>
              <a:t>*</a:t>
            </a:r>
            <a:r>
              <a:rPr lang="en-US" altLang="zh-CN" sz="2800" i="1" dirty="0"/>
              <a:t>e</a:t>
            </a:r>
            <a:r>
              <a:rPr lang="en-US" altLang="zh-CN" sz="2800" i="1" baseline="-30000" dirty="0"/>
              <a:t>r</a:t>
            </a:r>
            <a:r>
              <a:rPr lang="en-US" altLang="zh-CN" sz="2800" dirty="0"/>
              <a:t>  (</a:t>
            </a:r>
            <a:r>
              <a:rPr lang="en-US" altLang="zh-CN" sz="2800" i="1" dirty="0"/>
              <a:t>e</a:t>
            </a:r>
            <a:r>
              <a:rPr lang="en-US" altLang="zh-CN" sz="2800" i="1" baseline="-30000" dirty="0"/>
              <a:t>r</a:t>
            </a:r>
            <a:r>
              <a:rPr lang="zh-CN" altLang="en-US" sz="2800" dirty="0">
                <a:ea typeface="黑体" panose="02010609060101010101" pitchFamily="49" charset="-122"/>
              </a:rPr>
              <a:t>为右幺元，将</a:t>
            </a:r>
            <a:r>
              <a:rPr lang="en-US" altLang="zh-CN" sz="2800" i="1" dirty="0"/>
              <a:t>e</a:t>
            </a:r>
            <a:r>
              <a:rPr lang="en-US" altLang="zh-CN" sz="2800" i="1" baseline="-30000" dirty="0"/>
              <a:t>l</a:t>
            </a:r>
            <a:r>
              <a:rPr lang="zh-CN" altLang="en-US" sz="2800" dirty="0"/>
              <a:t>视为普通元素)</a:t>
            </a:r>
            <a:endParaRPr lang="zh-CN" altLang="en-US" sz="2800" dirty="0"/>
          </a:p>
          <a:p>
            <a:pPr marL="609600" indent="-609600">
              <a:buNone/>
            </a:pPr>
            <a:r>
              <a:rPr lang="zh-CN" altLang="en-US" sz="2800" dirty="0">
                <a:ea typeface="黑体" panose="02010609060101010101" pitchFamily="49" charset="-122"/>
              </a:rPr>
              <a:t>         </a:t>
            </a:r>
            <a:r>
              <a:rPr lang="zh-CN" altLang="zh-CN" sz="2800" dirty="0"/>
              <a:t>∴</a:t>
            </a:r>
            <a:r>
              <a:rPr lang="zh-CN" altLang="en-US" sz="2800" dirty="0"/>
              <a:t>   </a:t>
            </a:r>
            <a:r>
              <a:rPr lang="en-US" altLang="zh-CN" sz="2800" i="1" dirty="0"/>
              <a:t>e</a:t>
            </a:r>
            <a:r>
              <a:rPr lang="en-US" altLang="zh-CN" sz="2800" i="1" baseline="-30000" dirty="0"/>
              <a:t>l </a:t>
            </a:r>
            <a:r>
              <a:rPr lang="en-US" altLang="zh-CN" sz="2800" dirty="0"/>
              <a:t>= </a:t>
            </a:r>
            <a:r>
              <a:rPr lang="en-US" altLang="zh-CN" sz="2800" i="1" dirty="0"/>
              <a:t>e</a:t>
            </a:r>
            <a:r>
              <a:rPr lang="en-US" altLang="zh-CN" sz="2800" i="1" baseline="-30000" dirty="0"/>
              <a:t>r</a:t>
            </a:r>
            <a:r>
              <a:rPr lang="en-US" altLang="zh-CN" sz="2800" dirty="0"/>
              <a:t>，</a:t>
            </a:r>
            <a:r>
              <a:rPr lang="zh-CN" altLang="en-US" sz="2800" dirty="0">
                <a:ea typeface="黑体" panose="02010609060101010101" pitchFamily="49" charset="-122"/>
              </a:rPr>
              <a:t>将这个幺元记作</a:t>
            </a:r>
            <a:r>
              <a:rPr lang="en-US" altLang="zh-CN" sz="2800" i="1" dirty="0"/>
              <a:t>e</a:t>
            </a:r>
            <a:r>
              <a:rPr lang="en-US" altLang="zh-CN" sz="2800" dirty="0"/>
              <a:t>。</a:t>
            </a:r>
            <a:endParaRPr lang="en-US" altLang="zh-CN" sz="2800" dirty="0"/>
          </a:p>
          <a:p>
            <a:pPr marL="609600" indent="-609600">
              <a:buNone/>
            </a:pPr>
            <a:r>
              <a:rPr lang="zh-CN" altLang="en-US" sz="2800" dirty="0">
                <a:ea typeface="黑体" panose="02010609060101010101" pitchFamily="49" charset="-122"/>
              </a:rPr>
              <a:t>        假设</a:t>
            </a:r>
            <a:r>
              <a:rPr lang="en-US" altLang="zh-CN" sz="2800" i="1" dirty="0"/>
              <a:t>e</a:t>
            </a:r>
            <a:r>
              <a:rPr lang="en-US" altLang="zh-CN" sz="2800" dirty="0">
                <a:sym typeface="Symbol" panose="05050102010706020507" pitchFamily="18" charset="2"/>
              </a:rPr>
              <a:t></a:t>
            </a:r>
            <a:r>
              <a:rPr lang="zh-CN" altLang="en-US" sz="2800" dirty="0">
                <a:ea typeface="黑体" panose="02010609060101010101" pitchFamily="49" charset="-122"/>
              </a:rPr>
              <a:t>也是</a:t>
            </a:r>
            <a:r>
              <a:rPr lang="en-US" altLang="zh-CN" sz="2800" i="1" dirty="0"/>
              <a:t>A</a:t>
            </a:r>
            <a:r>
              <a:rPr lang="zh-CN" altLang="en-US" sz="2800" dirty="0">
                <a:ea typeface="黑体" panose="02010609060101010101" pitchFamily="49" charset="-122"/>
              </a:rPr>
              <a:t>中的幺元，则有</a:t>
            </a:r>
            <a:endParaRPr lang="zh-CN" altLang="en-US" sz="2800" dirty="0">
              <a:ea typeface="黑体" panose="02010609060101010101" pitchFamily="49" charset="-122"/>
            </a:endParaRPr>
          </a:p>
          <a:p>
            <a:pPr marL="609600" indent="-609600">
              <a:buNone/>
            </a:pPr>
            <a:r>
              <a:rPr lang="en-US" altLang="zh-CN" sz="2800" dirty="0"/>
              <a:t> 			</a:t>
            </a:r>
            <a:r>
              <a:rPr lang="en-US" altLang="zh-CN" sz="2800" i="1" dirty="0"/>
              <a:t>e</a:t>
            </a:r>
            <a:r>
              <a:rPr lang="en-US" altLang="zh-CN" sz="2800" dirty="0">
                <a:sym typeface="Symbol" panose="05050102010706020507" pitchFamily="18" charset="2"/>
              </a:rPr>
              <a:t></a:t>
            </a:r>
            <a:r>
              <a:rPr lang="en-US" altLang="zh-CN" sz="2800" dirty="0"/>
              <a:t> = </a:t>
            </a:r>
            <a:r>
              <a:rPr lang="en-US" altLang="zh-CN" sz="2800" i="1" dirty="0"/>
              <a:t>e</a:t>
            </a:r>
            <a:r>
              <a:rPr lang="en-US" altLang="zh-CN" sz="2800" b="1" dirty="0">
                <a:latin typeface="宋体" panose="02010600030101010101" pitchFamily="2" charset="-122"/>
              </a:rPr>
              <a:t>*</a:t>
            </a:r>
            <a:r>
              <a:rPr lang="en-US" altLang="zh-CN" sz="2800" i="1" dirty="0"/>
              <a:t>e </a:t>
            </a:r>
            <a:r>
              <a:rPr lang="en-US" altLang="zh-CN" sz="2800" dirty="0">
                <a:sym typeface="Symbol" panose="05050102010706020507" pitchFamily="18" charset="2"/>
              </a:rPr>
              <a:t></a:t>
            </a:r>
            <a:r>
              <a:rPr lang="en-US" altLang="zh-CN" sz="2800" dirty="0"/>
              <a:t>= </a:t>
            </a:r>
            <a:r>
              <a:rPr lang="en-US" altLang="zh-CN" sz="2800" i="1" dirty="0"/>
              <a:t>e</a:t>
            </a:r>
            <a:endParaRPr lang="en-US" altLang="zh-CN" sz="2800" i="1" dirty="0"/>
          </a:p>
          <a:p>
            <a:pPr marL="609600" indent="-609600">
              <a:buNone/>
            </a:pPr>
            <a:r>
              <a:rPr lang="zh-CN" altLang="en-US" sz="2800" dirty="0"/>
              <a:t>        </a:t>
            </a:r>
            <a:r>
              <a:rPr lang="zh-CN" altLang="zh-CN" sz="2800" dirty="0"/>
              <a:t>∴</a:t>
            </a:r>
            <a:r>
              <a:rPr lang="zh-CN" altLang="en-US" sz="2800" dirty="0"/>
              <a:t>  </a:t>
            </a:r>
            <a:r>
              <a:rPr lang="en-US" altLang="zh-CN" sz="2800" i="1" dirty="0"/>
              <a:t>e</a:t>
            </a:r>
            <a:r>
              <a:rPr lang="zh-CN" altLang="en-US" sz="2800" dirty="0"/>
              <a:t> </a:t>
            </a:r>
            <a:r>
              <a:rPr lang="zh-CN" altLang="en-US" sz="2800" dirty="0">
                <a:ea typeface="黑体" panose="02010609060101010101" pitchFamily="49" charset="-122"/>
              </a:rPr>
              <a:t>是</a:t>
            </a:r>
            <a:r>
              <a:rPr lang="en-US" altLang="zh-CN" sz="2800" i="1" dirty="0"/>
              <a:t>A</a:t>
            </a:r>
            <a:r>
              <a:rPr lang="zh-CN" altLang="en-US" sz="2800" dirty="0">
                <a:ea typeface="黑体" panose="02010609060101010101" pitchFamily="49" charset="-122"/>
              </a:rPr>
              <a:t>中关于运算</a:t>
            </a:r>
            <a:r>
              <a:rPr lang="en-US" altLang="zh-CN" sz="2800" b="1" dirty="0">
                <a:latin typeface="宋体" panose="02010600030101010101" pitchFamily="2" charset="-122"/>
              </a:rPr>
              <a:t>*</a:t>
            </a:r>
            <a:r>
              <a:rPr lang="zh-CN" altLang="en-US" sz="2800" dirty="0">
                <a:ea typeface="黑体" panose="02010609060101010101" pitchFamily="49" charset="-122"/>
              </a:rPr>
              <a:t>的唯一的幺元</a:t>
            </a:r>
            <a:r>
              <a:rPr lang="zh-CN" altLang="en-US" sz="2800" dirty="0"/>
              <a:t>。</a:t>
            </a:r>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3FDB28-CDE3-446F-8A90-51D0CB58275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2229"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50" end="85"/>
                                            </p:txEl>
                                          </p:spTgt>
                                        </p:tgtEl>
                                        <p:attrNameLst>
                                          <p:attrName>style.visibility</p:attrName>
                                        </p:attrNameLst>
                                      </p:cBhvr>
                                      <p:to>
                                        <p:strVal val="visible"/>
                                      </p:to>
                                    </p:set>
                                    <p:animEffect transition="in" filter="blinds(horizontal)">
                                      <p:cBhvr>
                                        <p:cTn id="7" dur="500"/>
                                        <p:tgtEl>
                                          <p:spTgt spid="3">
                                            <p:txEl>
                                              <p:charRg st="50" end="8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85" end="127"/>
                                            </p:txEl>
                                          </p:spTgt>
                                        </p:tgtEl>
                                        <p:attrNameLst>
                                          <p:attrName>style.visibility</p:attrName>
                                        </p:attrNameLst>
                                      </p:cBhvr>
                                      <p:to>
                                        <p:strVal val="visible"/>
                                      </p:to>
                                    </p:set>
                                    <p:animEffect transition="in" filter="blinds(horizontal)">
                                      <p:cBhvr>
                                        <p:cTn id="12" dur="500"/>
                                        <p:tgtEl>
                                          <p:spTgt spid="3">
                                            <p:txEl>
                                              <p:charRg st="85" end="1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charRg st="127" end="158"/>
                                            </p:txEl>
                                          </p:spTgt>
                                        </p:tgtEl>
                                        <p:attrNameLst>
                                          <p:attrName>style.visibility</p:attrName>
                                        </p:attrNameLst>
                                      </p:cBhvr>
                                      <p:to>
                                        <p:strVal val="visible"/>
                                      </p:to>
                                    </p:set>
                                    <p:animEffect transition="in" filter="strips(downLeft)">
                                      <p:cBhvr>
                                        <p:cTn id="17" dur="500"/>
                                        <p:tgtEl>
                                          <p:spTgt spid="3">
                                            <p:txEl>
                                              <p:charRg st="127" end="1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charRg st="158" end="181"/>
                                            </p:txEl>
                                          </p:spTgt>
                                        </p:tgtEl>
                                        <p:attrNameLst>
                                          <p:attrName>style.visibility</p:attrName>
                                        </p:attrNameLst>
                                      </p:cBhvr>
                                      <p:to>
                                        <p:strVal val="visible"/>
                                      </p:to>
                                    </p:set>
                                    <p:anim calcmode="lin" valueType="num">
                                      <p:cBhvr additive="base">
                                        <p:cTn id="22" dur="500" fill="hold"/>
                                        <p:tgtEl>
                                          <p:spTgt spid="3">
                                            <p:txEl>
                                              <p:charRg st="158" end="18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charRg st="158" end="18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charRg st="181" end="199"/>
                                            </p:txEl>
                                          </p:spTgt>
                                        </p:tgtEl>
                                        <p:attrNameLst>
                                          <p:attrName>style.visibility</p:attrName>
                                        </p:attrNameLst>
                                      </p:cBhvr>
                                      <p:to>
                                        <p:strVal val="visible"/>
                                      </p:to>
                                    </p:set>
                                    <p:anim calcmode="lin" valueType="num">
                                      <p:cBhvr additive="base">
                                        <p:cTn id="26" dur="500" fill="hold"/>
                                        <p:tgtEl>
                                          <p:spTgt spid="3">
                                            <p:txEl>
                                              <p:charRg st="181" end="199"/>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charRg st="181" end="199"/>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charRg st="199" end="228"/>
                                            </p:txEl>
                                          </p:spTgt>
                                        </p:tgtEl>
                                        <p:attrNameLst>
                                          <p:attrName>style.visibility</p:attrName>
                                        </p:attrNameLst>
                                      </p:cBhvr>
                                      <p:to>
                                        <p:strVal val="visible"/>
                                      </p:to>
                                    </p:set>
                                    <p:anim calcmode="lin" valueType="num">
                                      <p:cBhvr additive="base">
                                        <p:cTn id="32" dur="500" fill="hold"/>
                                        <p:tgtEl>
                                          <p:spTgt spid="3">
                                            <p:txEl>
                                              <p:charRg st="199" end="22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charRg st="199" end="2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ln/>
        </p:spPr>
        <p:txBody>
          <a:bodyPr vert="horz" wrap="square" lIns="91440" tIns="45720" rIns="91440" bIns="45720" anchor="t"/>
          <a:p>
            <a:r>
              <a:rPr lang="zh-CN" altLang="en-US" dirty="0"/>
              <a:t>零元</a:t>
            </a:r>
            <a:endParaRPr lang="zh-CN" altLang="en-US" dirty="0"/>
          </a:p>
        </p:txBody>
      </p:sp>
      <p:sp>
        <p:nvSpPr>
          <p:cNvPr id="3" name="内容占位符 2"/>
          <p:cNvSpPr>
            <a:spLocks noGrp="1"/>
          </p:cNvSpPr>
          <p:nvPr>
            <p:ph idx="1"/>
          </p:nvPr>
        </p:nvSpPr>
        <p:spPr>
          <a:xfrm>
            <a:off x="457200" y="1000125"/>
            <a:ext cx="8229600" cy="54292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定义：</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设</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&lt;A,</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&gt; </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25000" noProof="0" dirty="0" smtClean="0">
                <a:ln>
                  <a:noFill/>
                </a:ln>
                <a:solidFill>
                  <a:schemeClr val="tx1"/>
                </a:solidFill>
                <a:effectLst/>
                <a:uLnTx/>
                <a:uFillTx/>
                <a:latin typeface="+mn-lt"/>
                <a:ea typeface="+mn-ea"/>
                <a:cs typeface="+mn-cs"/>
              </a:rPr>
              <a:t>R</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25000" noProof="0" dirty="0" smtClean="0">
                <a:ln>
                  <a:noFill/>
                </a:ln>
                <a:solidFill>
                  <a:schemeClr val="tx1"/>
                </a:solidFill>
                <a:effectLst/>
                <a:uLnTx/>
                <a:uFillTx/>
                <a:latin typeface="+mn-lt"/>
                <a:ea typeface="+mn-ea"/>
                <a:cs typeface="+mn-cs"/>
              </a:rPr>
              <a:t>L</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，有</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若</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x</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A</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，有</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25000" noProof="0" dirty="0" smtClean="0">
                <a:ln>
                  <a:noFill/>
                </a:ln>
                <a:solidFill>
                  <a:schemeClr val="tx1"/>
                </a:solidFill>
                <a:effectLst/>
                <a:uLnTx/>
                <a:uFillTx/>
                <a:latin typeface="+mn-lt"/>
                <a:ea typeface="+mn-ea"/>
                <a:cs typeface="+mn-cs"/>
              </a:rPr>
              <a:t>L</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x=</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25000" noProof="0" dirty="0" smtClean="0">
                <a:ln>
                  <a:noFill/>
                </a:ln>
                <a:solidFill>
                  <a:schemeClr val="tx1"/>
                </a:solidFill>
                <a:effectLst/>
                <a:uLnTx/>
                <a:uFillTx/>
                <a:latin typeface="+mn-lt"/>
                <a:ea typeface="+mn-ea"/>
                <a:cs typeface="+mn-cs"/>
              </a:rPr>
              <a:t>L</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，称</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25000" noProof="0" dirty="0" smtClean="0">
                <a:ln>
                  <a:noFill/>
                </a:ln>
                <a:solidFill>
                  <a:schemeClr val="tx1"/>
                </a:solidFill>
                <a:effectLst/>
                <a:uLnTx/>
                <a:uFillTx/>
                <a:latin typeface="+mn-lt"/>
                <a:ea typeface="+mn-ea"/>
                <a:cs typeface="+mn-cs"/>
              </a:rPr>
              <a:t>L</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为运算</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的左零元</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若</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x</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A</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，有</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x</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25000" noProof="0" dirty="0" smtClean="0">
                <a:ln>
                  <a:noFill/>
                </a:ln>
                <a:solidFill>
                  <a:schemeClr val="tx1"/>
                </a:solidFill>
                <a:effectLst/>
                <a:uLnTx/>
                <a:uFillTx/>
                <a:latin typeface="+mn-lt"/>
                <a:ea typeface="+mn-ea"/>
                <a:cs typeface="+mn-cs"/>
              </a:rPr>
              <a:t>R</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25000" noProof="0" dirty="0" smtClean="0">
                <a:ln>
                  <a:noFill/>
                </a:ln>
                <a:solidFill>
                  <a:schemeClr val="tx1"/>
                </a:solidFill>
                <a:effectLst/>
                <a:uLnTx/>
                <a:uFillTx/>
                <a:latin typeface="+mn-lt"/>
                <a:ea typeface="+mn-ea"/>
                <a:cs typeface="+mn-cs"/>
              </a:rPr>
              <a:t>R</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，称</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25000" noProof="0" dirty="0" smtClean="0">
                <a:ln>
                  <a:noFill/>
                </a:ln>
                <a:solidFill>
                  <a:schemeClr val="tx1"/>
                </a:solidFill>
                <a:effectLst/>
                <a:uLnTx/>
                <a:uFillTx/>
                <a:latin typeface="+mn-lt"/>
                <a:ea typeface="+mn-ea"/>
                <a:cs typeface="+mn-cs"/>
              </a:rPr>
              <a:t>R</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为运算</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的右零</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元；</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若</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x</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A</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，有</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*x=x*</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，称</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为运算</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的零元。</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即</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既是左零元又是右零元。</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例</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设集合</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S</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浅色，深色</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，定义在</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S</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上的一个二元运算</a:t>
            </a:r>
            <a:r>
              <a:rPr kumimoji="0" lang="en-US" altLang="zh-CN"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如表</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5-2.3</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所示，试指出零元和幺元。</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——零元所对应的行和列中的元素都与该元素相同</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3FDB28-CDE3-446F-8A90-51D0CB58275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3254"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7" name="Picture 4" descr="O:\离散\1\教学内容\5.2 运算及性质.files\5_23.gif"/>
          <p:cNvPicPr>
            <a:picLocks noChangeAspect="1"/>
          </p:cNvPicPr>
          <p:nvPr/>
        </p:nvPicPr>
        <p:blipFill>
          <a:blip r:embed="rId1" r:link="rId2"/>
          <a:stretch>
            <a:fillRect/>
          </a:stretch>
        </p:blipFill>
        <p:spPr>
          <a:xfrm>
            <a:off x="214313" y="4000500"/>
            <a:ext cx="8569325" cy="1720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121" end="170"/>
                                            </p:txEl>
                                          </p:spTgt>
                                        </p:tgtEl>
                                        <p:attrNameLst>
                                          <p:attrName>style.visibility</p:attrName>
                                        </p:attrNameLst>
                                      </p:cBhvr>
                                      <p:to>
                                        <p:strVal val="visible"/>
                                      </p:to>
                                    </p:set>
                                    <p:anim calcmode="lin" valueType="num">
                                      <p:cBhvr additive="base">
                                        <p:cTn id="7" dur="500" fill="hold"/>
                                        <p:tgtEl>
                                          <p:spTgt spid="3">
                                            <p:txEl>
                                              <p:charRg st="121" end="1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121" end="17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charRg st="174" end="198"/>
                                            </p:txEl>
                                          </p:spTgt>
                                        </p:tgtEl>
                                        <p:attrNameLst>
                                          <p:attrName>style.visibility</p:attrName>
                                        </p:attrNameLst>
                                      </p:cBhvr>
                                      <p:to>
                                        <p:strVal val="visible"/>
                                      </p:to>
                                    </p:set>
                                    <p:animEffect transition="in" filter="blinds(horizontal)">
                                      <p:cBhvr>
                                        <p:cTn id="18" dur="500"/>
                                        <p:tgtEl>
                                          <p:spTgt spid="3">
                                            <p:txEl>
                                              <p:charRg st="174"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内容占位符 2"/>
          <p:cNvSpPr>
            <a:spLocks noGrp="1"/>
          </p:cNvSpPr>
          <p:nvPr>
            <p:ph idx="1"/>
          </p:nvPr>
        </p:nvSpPr>
        <p:spPr>
          <a:xfrm>
            <a:off x="428625" y="571500"/>
            <a:ext cx="8229600" cy="5345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例</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代数系统</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A=&lt;{a</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b</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&gt;</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用下表定义，请指出左（右）幺元、零元，并考察</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运算是否满足结合律和交换律。</a:t>
            </a:r>
            <a:endParaRPr kumimoji="0" lang="zh-CN" altLang="en-US"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解：</a:t>
            </a: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b</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是左幺元，无右幺元，所以运算</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无幺元；</a:t>
            </a:r>
            <a:endPar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是右零元，</a:t>
            </a:r>
            <a:r>
              <a:rPr kumimoji="0" lang="en-US" altLang="zh-CN"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b</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是右零元，无左零元，所以运算</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无零元。不满足结合律及交换律。</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endParaRPr kumimoji="0" lang="zh-CN" altLang="en-US" sz="28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EA2922-A174-43E3-8886-C05EA5C04C1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err="1"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55301"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aphicFrame>
        <p:nvGraphicFramePr>
          <p:cNvPr id="7" name="表格 6"/>
          <p:cNvGraphicFramePr>
            <a:graphicFrameLocks noGrp="1"/>
          </p:cNvGraphicFramePr>
          <p:nvPr/>
        </p:nvGraphicFramePr>
        <p:xfrm>
          <a:off x="2124075" y="2276475"/>
          <a:ext cx="4143375" cy="1928813"/>
        </p:xfrm>
        <a:graphic>
          <a:graphicData uri="http://schemas.openxmlformats.org/drawingml/2006/table">
            <a:tbl>
              <a:tblPr firstRow="1" bandRow="1">
                <a:tableStyleId>{5C22544A-7EE6-4342-B048-85BDC9FD1C3A}</a:tableStyleId>
              </a:tblPr>
              <a:tblGrid>
                <a:gridCol w="1035844"/>
                <a:gridCol w="1035844"/>
                <a:gridCol w="1035844"/>
                <a:gridCol w="1035844"/>
              </a:tblGrid>
              <a:tr h="482203">
                <a:tc>
                  <a:txBody>
                    <a:bodyPr/>
                    <a:lstStyle/>
                    <a:p>
                      <a:pPr algn="ctr">
                        <a:spcAft>
                          <a:spcPts val="0"/>
                        </a:spcAft>
                      </a:pPr>
                      <a:r>
                        <a:rPr lang="en-US" altLang="zh-CN" sz="2800" b="1" dirty="0" smtClean="0">
                          <a:latin typeface="宋体" panose="02010600030101010101" pitchFamily="2" charset="-122"/>
                        </a:rPr>
                        <a:t>*</a:t>
                      </a:r>
                      <a:endParaRPr lang="zh-CN" sz="2800" kern="100" dirty="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2800" b="1" kern="100">
                          <a:latin typeface="宋体" panose="02010600030101010101" pitchFamily="2" charset="-122"/>
                          <a:ea typeface="宋体" panose="02010600030101010101" pitchFamily="2" charset="-122"/>
                        </a:rPr>
                        <a:t>a</a:t>
                      </a:r>
                      <a:endParaRPr lang="zh-CN" sz="2800" kern="10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US" sz="2800" b="1" kern="100">
                          <a:latin typeface="宋体" panose="02010600030101010101" pitchFamily="2" charset="-122"/>
                          <a:ea typeface="宋体" panose="02010600030101010101" pitchFamily="2" charset="-122"/>
                        </a:rPr>
                        <a:t>b</a:t>
                      </a:r>
                      <a:endParaRPr lang="zh-CN" sz="2800" kern="100">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Aft>
                          <a:spcPts val="0"/>
                        </a:spcAft>
                      </a:pPr>
                      <a:r>
                        <a:rPr lang="en-US" sz="2800" b="1" kern="100">
                          <a:latin typeface="宋体" panose="02010600030101010101" pitchFamily="2" charset="-122"/>
                          <a:ea typeface="宋体" panose="02010600030101010101" pitchFamily="2" charset="-122"/>
                        </a:rPr>
                        <a:t>c</a:t>
                      </a:r>
                      <a:endParaRPr lang="zh-CN" sz="2800" kern="100">
                        <a:latin typeface="Times New Roman" panose="02020603050405020304"/>
                        <a:ea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r>
              <a:tr h="482203">
                <a:tc>
                  <a:txBody>
                    <a:bodyPr/>
                    <a:lstStyle/>
                    <a:p>
                      <a:pPr algn="ctr">
                        <a:spcAft>
                          <a:spcPts val="0"/>
                        </a:spcAft>
                      </a:pPr>
                      <a:r>
                        <a:rPr lang="en-US" sz="2800" b="1" kern="100">
                          <a:latin typeface="宋体" panose="02010600030101010101" pitchFamily="2" charset="-122"/>
                          <a:ea typeface="宋体" panose="02010600030101010101" pitchFamily="2" charset="-122"/>
                        </a:rPr>
                        <a:t>a</a:t>
                      </a:r>
                      <a:endParaRPr lang="zh-CN" sz="2800" kern="10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2800" kern="100" dirty="0">
                          <a:latin typeface="宋体" panose="02010600030101010101" pitchFamily="2" charset="-122"/>
                          <a:ea typeface="宋体" panose="02010600030101010101" pitchFamily="2" charset="-122"/>
                        </a:rPr>
                        <a:t>a</a:t>
                      </a:r>
                      <a:endParaRPr lang="zh-CN" sz="2800" kern="100" dirty="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US" sz="2800" kern="100">
                          <a:latin typeface="宋体" panose="02010600030101010101" pitchFamily="2" charset="-122"/>
                          <a:ea typeface="宋体" panose="02010600030101010101" pitchFamily="2" charset="-122"/>
                        </a:rPr>
                        <a:t>b</a:t>
                      </a:r>
                      <a:endParaRPr lang="zh-CN" sz="2800" kern="100">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Aft>
                          <a:spcPts val="0"/>
                        </a:spcAft>
                      </a:pPr>
                      <a:r>
                        <a:rPr lang="en-US" sz="2800" kern="100">
                          <a:latin typeface="宋体" panose="02010600030101010101" pitchFamily="2" charset="-122"/>
                          <a:ea typeface="宋体" panose="02010600030101010101" pitchFamily="2" charset="-122"/>
                        </a:rPr>
                        <a:t>b</a:t>
                      </a:r>
                      <a:endParaRPr lang="zh-CN" sz="2800" kern="100">
                        <a:latin typeface="Times New Roman" panose="02020603050405020304"/>
                        <a:ea typeface="宋体" panose="02010600030101010101" pitchFamily="2" charset="-122"/>
                      </a:endParaRPr>
                    </a:p>
                  </a:txBody>
                  <a:tcPr marL="68580" marR="68580" marT="0" marB="0">
                    <a:lnT w="12700" cap="flat" cmpd="sng" algn="ctr">
                      <a:solidFill>
                        <a:schemeClr val="tx1"/>
                      </a:solidFill>
                      <a:prstDash val="solid"/>
                      <a:round/>
                      <a:headEnd type="none" w="med" len="med"/>
                      <a:tailEnd type="none" w="med" len="med"/>
                    </a:lnT>
                  </a:tcPr>
                </a:tc>
              </a:tr>
              <a:tr h="482203">
                <a:tc>
                  <a:txBody>
                    <a:bodyPr/>
                    <a:lstStyle/>
                    <a:p>
                      <a:pPr algn="ctr">
                        <a:spcAft>
                          <a:spcPts val="0"/>
                        </a:spcAft>
                      </a:pPr>
                      <a:r>
                        <a:rPr lang="en-US" sz="2800" b="1" kern="100" dirty="0">
                          <a:latin typeface="宋体" panose="02010600030101010101" pitchFamily="2" charset="-122"/>
                          <a:ea typeface="宋体" panose="02010600030101010101" pitchFamily="2" charset="-122"/>
                        </a:rPr>
                        <a:t>b</a:t>
                      </a:r>
                      <a:endParaRPr lang="zh-CN" sz="2800" kern="100" dirty="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2800" kern="100">
                          <a:latin typeface="宋体" panose="02010600030101010101" pitchFamily="2" charset="-122"/>
                          <a:ea typeface="宋体" panose="02010600030101010101" pitchFamily="2" charset="-122"/>
                        </a:rPr>
                        <a:t>a</a:t>
                      </a:r>
                      <a:endParaRPr lang="zh-CN" sz="2800" kern="10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2800" kern="100" dirty="0">
                          <a:latin typeface="宋体" panose="02010600030101010101" pitchFamily="2" charset="-122"/>
                          <a:ea typeface="宋体" panose="02010600030101010101" pitchFamily="2" charset="-122"/>
                        </a:rPr>
                        <a:t>b</a:t>
                      </a:r>
                      <a:endParaRPr lang="zh-CN" sz="2800" kern="100" dirty="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800" kern="100">
                          <a:latin typeface="宋体" panose="02010600030101010101" pitchFamily="2" charset="-122"/>
                          <a:ea typeface="宋体" panose="02010600030101010101" pitchFamily="2" charset="-122"/>
                        </a:rPr>
                        <a:t>c</a:t>
                      </a:r>
                      <a:endParaRPr lang="zh-CN" sz="2800" kern="100">
                        <a:latin typeface="Times New Roman" panose="02020603050405020304"/>
                        <a:ea typeface="宋体" panose="02010600030101010101" pitchFamily="2" charset="-122"/>
                      </a:endParaRPr>
                    </a:p>
                  </a:txBody>
                  <a:tcPr marL="68580" marR="68580" marT="0" marB="0"/>
                </a:tc>
              </a:tr>
              <a:tr h="482203">
                <a:tc>
                  <a:txBody>
                    <a:bodyPr/>
                    <a:lstStyle/>
                    <a:p>
                      <a:pPr algn="ctr">
                        <a:spcAft>
                          <a:spcPts val="0"/>
                        </a:spcAft>
                      </a:pPr>
                      <a:r>
                        <a:rPr lang="en-US" sz="2800" b="1" kern="100">
                          <a:latin typeface="宋体" panose="02010600030101010101" pitchFamily="2" charset="-122"/>
                          <a:ea typeface="宋体" panose="02010600030101010101" pitchFamily="2" charset="-122"/>
                        </a:rPr>
                        <a:t>c</a:t>
                      </a:r>
                      <a:endParaRPr lang="zh-CN" sz="2800" kern="100">
                        <a:latin typeface="Times New Roman" panose="02020603050405020304"/>
                        <a:ea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en-US" sz="2800" kern="100">
                          <a:latin typeface="宋体" panose="02010600030101010101" pitchFamily="2" charset="-122"/>
                          <a:ea typeface="宋体" panose="02010600030101010101" pitchFamily="2" charset="-122"/>
                        </a:rPr>
                        <a:t>a</a:t>
                      </a:r>
                      <a:endParaRPr lang="zh-CN" sz="2800" kern="100">
                        <a:latin typeface="Times New Roman" panose="02020603050405020304"/>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spcAft>
                          <a:spcPts val="0"/>
                        </a:spcAft>
                      </a:pPr>
                      <a:r>
                        <a:rPr lang="en-US" sz="2800" kern="100">
                          <a:latin typeface="宋体" panose="02010600030101010101" pitchFamily="2" charset="-122"/>
                          <a:ea typeface="宋体" panose="02010600030101010101" pitchFamily="2" charset="-122"/>
                        </a:rPr>
                        <a:t>b</a:t>
                      </a:r>
                      <a:endParaRPr lang="zh-CN" sz="2800" kern="100">
                        <a:latin typeface="Times New Roman" panose="02020603050405020304"/>
                        <a:ea typeface="宋体" panose="02010600030101010101" pitchFamily="2" charset="-122"/>
                      </a:endParaRPr>
                    </a:p>
                  </a:txBody>
                  <a:tcPr marL="68580" marR="68580" marT="0" marB="0"/>
                </a:tc>
                <a:tc>
                  <a:txBody>
                    <a:bodyPr/>
                    <a:lstStyle/>
                    <a:p>
                      <a:pPr algn="ctr">
                        <a:spcAft>
                          <a:spcPts val="0"/>
                        </a:spcAft>
                      </a:pPr>
                      <a:r>
                        <a:rPr lang="en-US" sz="2800" kern="100" dirty="0">
                          <a:latin typeface="宋体" panose="02010600030101010101" pitchFamily="2" charset="-122"/>
                          <a:ea typeface="宋体" panose="02010600030101010101" pitchFamily="2" charset="-122"/>
                        </a:rPr>
                        <a:t>a</a:t>
                      </a:r>
                      <a:endParaRPr lang="zh-CN" sz="2800" kern="100" dirty="0">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xEl>
                                              <p:charRg st="64" end="87"/>
                                            </p:txEl>
                                          </p:spTgt>
                                        </p:tgtEl>
                                        <p:attrNameLst>
                                          <p:attrName>style.visibility</p:attrName>
                                        </p:attrNameLst>
                                      </p:cBhvr>
                                      <p:to>
                                        <p:strVal val="visible"/>
                                      </p:to>
                                    </p:set>
                                    <p:anim calcmode="lin" valueType="num">
                                      <p:cBhvr additive="base">
                                        <p:cTn id="7" dur="500" fill="hold"/>
                                        <p:tgtEl>
                                          <p:spTgt spid="32770">
                                            <p:txEl>
                                              <p:charRg st="64" end="8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charRg st="64" end="8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0">
                                            <p:txEl>
                                              <p:charRg st="87" end="128"/>
                                            </p:txEl>
                                          </p:spTgt>
                                        </p:tgtEl>
                                        <p:attrNameLst>
                                          <p:attrName>style.visibility</p:attrName>
                                        </p:attrNameLst>
                                      </p:cBhvr>
                                      <p:to>
                                        <p:strVal val="visible"/>
                                      </p:to>
                                    </p:set>
                                    <p:anim calcmode="lin" valueType="num">
                                      <p:cBhvr additive="base">
                                        <p:cTn id="13" dur="500" fill="hold"/>
                                        <p:tgtEl>
                                          <p:spTgt spid="32770">
                                            <p:txEl>
                                              <p:charRg st="87" end="1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0">
                                            <p:txEl>
                                              <p:charRg st="87" end="1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内容占位符 2"/>
          <p:cNvSpPr>
            <a:spLocks noGrp="1"/>
          </p:cNvSpPr>
          <p:nvPr>
            <p:ph idx="1"/>
          </p:nvPr>
        </p:nvSpPr>
        <p:spPr>
          <a:xfrm>
            <a:off x="428625" y="1071563"/>
            <a:ext cx="8229600" cy="4530725"/>
          </a:xfrm>
          <a:ln/>
        </p:spPr>
        <p:txBody>
          <a:bodyPr vert="horz" wrap="square" lIns="91440" tIns="45720" rIns="91440" bIns="45720" anchor="t"/>
          <a:p>
            <a:pPr>
              <a:buNone/>
            </a:pPr>
            <a:r>
              <a:rPr lang="en-US" altLang="zh-CN" dirty="0"/>
              <a:t>【</a:t>
            </a:r>
            <a:r>
              <a:rPr lang="zh-CN" altLang="en-US" dirty="0"/>
              <a:t>例</a:t>
            </a:r>
            <a:r>
              <a:rPr lang="en-US" altLang="zh-CN" dirty="0"/>
              <a:t>】</a:t>
            </a:r>
            <a:r>
              <a:rPr lang="zh-CN" altLang="en-US" dirty="0"/>
              <a:t>指出代数系统</a:t>
            </a:r>
            <a:r>
              <a:rPr lang="en-US" altLang="zh-CN" dirty="0"/>
              <a:t>&lt;I,×&gt;</a:t>
            </a:r>
            <a:r>
              <a:rPr lang="zh-CN" altLang="en-US" dirty="0"/>
              <a:t>、</a:t>
            </a:r>
            <a:r>
              <a:rPr lang="en-US" altLang="zh-CN" dirty="0"/>
              <a:t>&lt;ρ(s),</a:t>
            </a:r>
            <a:r>
              <a:rPr lang="zh-CN" altLang="zh-CN" dirty="0"/>
              <a:t>∪</a:t>
            </a:r>
            <a:r>
              <a:rPr lang="en-US" altLang="zh-CN" dirty="0"/>
              <a:t>,</a:t>
            </a:r>
            <a:r>
              <a:rPr lang="zh-CN" altLang="zh-CN" dirty="0"/>
              <a:t>∩</a:t>
            </a:r>
            <a:r>
              <a:rPr lang="en-US" altLang="zh-CN" dirty="0"/>
              <a:t>&gt;</a:t>
            </a:r>
            <a:r>
              <a:rPr lang="zh-CN" altLang="en-US" dirty="0"/>
              <a:t>和</a:t>
            </a:r>
            <a:r>
              <a:rPr lang="en-US" altLang="zh-CN" dirty="0"/>
              <a:t>&lt;N,+&gt;</a:t>
            </a:r>
            <a:r>
              <a:rPr lang="zh-CN" altLang="en-US" dirty="0"/>
              <a:t>的幺元和零元。</a:t>
            </a:r>
            <a:endParaRPr lang="zh-CN" altLang="en-US" dirty="0"/>
          </a:p>
          <a:p>
            <a:pPr>
              <a:buNone/>
            </a:pPr>
            <a:r>
              <a:rPr lang="zh-CN" altLang="en-US" dirty="0"/>
              <a:t>解：</a:t>
            </a:r>
            <a:endParaRPr lang="zh-CN" altLang="en-US" dirty="0"/>
          </a:p>
          <a:p>
            <a:pPr>
              <a:buNone/>
            </a:pPr>
            <a:r>
              <a:rPr lang="zh-CN" altLang="en-US" dirty="0"/>
              <a:t>（</a:t>
            </a:r>
            <a:r>
              <a:rPr lang="en-US" altLang="zh-CN" dirty="0"/>
              <a:t>1</a:t>
            </a:r>
            <a:r>
              <a:rPr lang="zh-CN" altLang="en-US" dirty="0"/>
              <a:t>）</a:t>
            </a:r>
            <a:r>
              <a:rPr lang="en-US" altLang="zh-CN" dirty="0"/>
              <a:t>&lt;I,×&gt;</a:t>
            </a:r>
            <a:r>
              <a:rPr lang="zh-CN" altLang="en-US" dirty="0">
                <a:latin typeface="黑体" panose="02010609060101010101" pitchFamily="49" charset="-122"/>
                <a:ea typeface="黑体" panose="02010609060101010101" pitchFamily="49" charset="-122"/>
              </a:rPr>
              <a:t>的幺元为</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，零元为</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buNone/>
            </a:pPr>
            <a:r>
              <a:rPr lang="zh-CN" altLang="en-US" dirty="0"/>
              <a:t>（</a:t>
            </a:r>
            <a:r>
              <a:rPr lang="en-US" altLang="zh-CN" dirty="0"/>
              <a:t>2</a:t>
            </a:r>
            <a:r>
              <a:rPr lang="zh-CN" altLang="en-US" dirty="0"/>
              <a:t>）</a:t>
            </a:r>
            <a:r>
              <a:rPr lang="en-US" altLang="zh-CN" dirty="0"/>
              <a:t>&lt;ρ(s),</a:t>
            </a:r>
            <a:r>
              <a:rPr lang="zh-CN" altLang="zh-CN" dirty="0"/>
              <a:t>∪</a:t>
            </a:r>
            <a:r>
              <a:rPr lang="en-US" altLang="zh-CN" dirty="0"/>
              <a:t>,</a:t>
            </a:r>
            <a:r>
              <a:rPr lang="zh-CN" altLang="zh-CN" dirty="0"/>
              <a:t>∩</a:t>
            </a:r>
            <a:r>
              <a:rPr lang="en-US" altLang="zh-CN" dirty="0"/>
              <a:t>&gt;</a:t>
            </a:r>
            <a:r>
              <a:rPr lang="zh-CN" altLang="en-US" dirty="0">
                <a:latin typeface="黑体" panose="02010609060101010101" pitchFamily="49" charset="-122"/>
                <a:ea typeface="黑体" panose="02010609060101010101" pitchFamily="49" charset="-122"/>
              </a:rPr>
              <a:t>对运算</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sz="2800" dirty="0">
                <a:latin typeface="Times New Roman" panose="02020603050405020304" pitchFamily="18" charset="0"/>
                <a:sym typeface="Symbol" panose="05050102010706020507" pitchFamily="18" charset="2"/>
              </a:rPr>
              <a:t></a:t>
            </a:r>
            <a:r>
              <a:rPr lang="zh-CN" altLang="en-US" dirty="0">
                <a:latin typeface="黑体" panose="02010609060101010101" pitchFamily="49" charset="-122"/>
                <a:ea typeface="黑体" panose="02010609060101010101" pitchFamily="49" charset="-122"/>
              </a:rPr>
              <a:t>是幺元，</a:t>
            </a:r>
            <a:r>
              <a:rPr lang="en-US" altLang="zh-CN" dirty="0">
                <a:latin typeface="黑体" panose="02010609060101010101" pitchFamily="49" charset="-122"/>
                <a:ea typeface="黑体" panose="02010609060101010101" pitchFamily="49" charset="-122"/>
              </a:rPr>
              <a:t>S</a:t>
            </a:r>
            <a:r>
              <a:rPr lang="zh-CN" altLang="en-US" dirty="0">
                <a:latin typeface="黑体" panose="02010609060101010101" pitchFamily="49" charset="-122"/>
                <a:ea typeface="黑体" panose="02010609060101010101" pitchFamily="49" charset="-122"/>
              </a:rPr>
              <a:t>是零元；对运算</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S</a:t>
            </a:r>
            <a:r>
              <a:rPr lang="zh-CN" altLang="en-US" dirty="0">
                <a:latin typeface="黑体" panose="02010609060101010101" pitchFamily="49" charset="-122"/>
                <a:ea typeface="黑体" panose="02010609060101010101" pitchFamily="49" charset="-122"/>
              </a:rPr>
              <a:t>是幺元，</a:t>
            </a:r>
            <a:r>
              <a:rPr lang="en-US" altLang="zh-CN" sz="2800" dirty="0">
                <a:latin typeface="Times New Roman" panose="02020603050405020304" pitchFamily="18" charset="0"/>
                <a:sym typeface="Symbol" panose="05050102010706020507" pitchFamily="18" charset="2"/>
              </a:rPr>
              <a:t></a:t>
            </a:r>
            <a:r>
              <a:rPr lang="zh-CN" altLang="en-US" dirty="0">
                <a:latin typeface="黑体" panose="02010609060101010101" pitchFamily="49" charset="-122"/>
                <a:ea typeface="黑体" panose="02010609060101010101" pitchFamily="49" charset="-122"/>
              </a:rPr>
              <a:t>是零元。</a:t>
            </a:r>
            <a:endParaRPr lang="en-US" altLang="zh-CN" dirty="0">
              <a:latin typeface="黑体" panose="02010609060101010101" pitchFamily="49" charset="-122"/>
              <a:ea typeface="黑体" panose="02010609060101010101" pitchFamily="49" charset="-122"/>
            </a:endParaRPr>
          </a:p>
          <a:p>
            <a:pPr>
              <a:buNone/>
            </a:pPr>
            <a:r>
              <a:rPr lang="zh-CN" altLang="en-US" dirty="0"/>
              <a:t>（</a:t>
            </a:r>
            <a:r>
              <a:rPr lang="en-US" altLang="zh-CN" dirty="0"/>
              <a:t>3</a:t>
            </a:r>
            <a:r>
              <a:rPr lang="zh-CN" altLang="en-US" dirty="0"/>
              <a:t>）</a:t>
            </a:r>
            <a:r>
              <a:rPr lang="en-US" altLang="zh-CN" dirty="0"/>
              <a:t>&lt;N,+&gt;</a:t>
            </a:r>
            <a:r>
              <a:rPr lang="zh-CN" altLang="en-US" dirty="0">
                <a:latin typeface="黑体" panose="02010609060101010101" pitchFamily="49" charset="-122"/>
                <a:ea typeface="黑体" panose="02010609060101010101" pitchFamily="49" charset="-122"/>
              </a:rPr>
              <a:t>有幺元</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，无零元。</a:t>
            </a:r>
            <a:endParaRPr lang="zh-CN" altLang="en-US" dirty="0">
              <a:latin typeface="黑体" panose="02010609060101010101" pitchFamily="49" charset="-122"/>
              <a:ea typeface="黑体" panose="02010609060101010101" pitchFamily="49" charset="-122"/>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EA2922-A174-43E3-8886-C05EA5C04C1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7349"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4">
                                            <p:txEl>
                                              <p:charRg st="39" end="42"/>
                                            </p:txEl>
                                          </p:spTgt>
                                        </p:tgtEl>
                                        <p:attrNameLst>
                                          <p:attrName>style.visibility</p:attrName>
                                        </p:attrNameLst>
                                      </p:cBhvr>
                                      <p:to>
                                        <p:strVal val="visible"/>
                                      </p:to>
                                    </p:set>
                                    <p:anim calcmode="lin" valueType="num">
                                      <p:cBhvr additive="base">
                                        <p:cTn id="7" dur="500" fill="hold"/>
                                        <p:tgtEl>
                                          <p:spTgt spid="33794">
                                            <p:txEl>
                                              <p:charRg st="39" end="4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4">
                                            <p:txEl>
                                              <p:charRg st="39" end="4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3794">
                                            <p:txEl>
                                              <p:charRg st="42" end="62"/>
                                            </p:txEl>
                                          </p:spTgt>
                                        </p:tgtEl>
                                        <p:attrNameLst>
                                          <p:attrName>style.visibility</p:attrName>
                                        </p:attrNameLst>
                                      </p:cBhvr>
                                      <p:to>
                                        <p:strVal val="visible"/>
                                      </p:to>
                                    </p:set>
                                    <p:animEffect transition="in" filter="strips(downLeft)">
                                      <p:cBhvr>
                                        <p:cTn id="13" dur="500"/>
                                        <p:tgtEl>
                                          <p:spTgt spid="33794">
                                            <p:txEl>
                                              <p:charRg st="42" end="6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3794">
                                            <p:txEl>
                                              <p:charRg st="62" end="106"/>
                                            </p:txEl>
                                          </p:spTgt>
                                        </p:tgtEl>
                                        <p:attrNameLst>
                                          <p:attrName>style.visibility</p:attrName>
                                        </p:attrNameLst>
                                      </p:cBhvr>
                                      <p:to>
                                        <p:strVal val="visible"/>
                                      </p:to>
                                    </p:set>
                                    <p:animEffect transition="in" filter="strips(downLeft)">
                                      <p:cBhvr>
                                        <p:cTn id="18" dur="500"/>
                                        <p:tgtEl>
                                          <p:spTgt spid="33794">
                                            <p:txEl>
                                              <p:charRg st="62" end="10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3794">
                                            <p:txEl>
                                              <p:charRg st="106" end="124"/>
                                            </p:txEl>
                                          </p:spTgt>
                                        </p:tgtEl>
                                        <p:attrNameLst>
                                          <p:attrName>style.visibility</p:attrName>
                                        </p:attrNameLst>
                                      </p:cBhvr>
                                      <p:to>
                                        <p:strVal val="visible"/>
                                      </p:to>
                                    </p:set>
                                    <p:animEffect transition="in" filter="strips(downLeft)">
                                      <p:cBhvr>
                                        <p:cTn id="23" dur="500"/>
                                        <p:tgtEl>
                                          <p:spTgt spid="33794">
                                            <p:txEl>
                                              <p:charRg st="106"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内容占位符 2"/>
          <p:cNvSpPr>
            <a:spLocks noGrp="1"/>
          </p:cNvSpPr>
          <p:nvPr>
            <p:ph idx="1"/>
          </p:nvPr>
        </p:nvSpPr>
        <p:spPr>
          <a:xfrm>
            <a:off x="457200" y="785813"/>
            <a:ext cx="8186738" cy="5345112"/>
          </a:xfrm>
          <a:ln/>
        </p:spPr>
        <p:txBody>
          <a:bodyPr vert="horz" wrap="square" lIns="91440" tIns="45720" rIns="91440" bIns="45720" anchor="t"/>
          <a:p>
            <a:pPr>
              <a:lnSpc>
                <a:spcPct val="125000"/>
              </a:lnSpc>
              <a:spcBef>
                <a:spcPct val="40000"/>
              </a:spcBef>
              <a:buNone/>
            </a:pPr>
            <a:r>
              <a:rPr lang="zh-CN" altLang="en-US" sz="2800" dirty="0">
                <a:latin typeface="Times New Roman" panose="02020603050405020304" pitchFamily="18" charset="0"/>
              </a:rPr>
              <a:t>定理：设</a:t>
            </a:r>
            <a:r>
              <a:rPr lang="en-US" altLang="zh-CN" sz="2800" dirty="0"/>
              <a:t>&lt;A,</a:t>
            </a:r>
            <a:r>
              <a:rPr lang="en-US" altLang="zh-CN" sz="2800" b="1" dirty="0">
                <a:latin typeface="宋体" panose="02010600030101010101" pitchFamily="2" charset="-122"/>
              </a:rPr>
              <a:t> *</a:t>
            </a:r>
            <a:r>
              <a:rPr lang="en-US" altLang="zh-CN" sz="2800" dirty="0"/>
              <a:t>&gt; </a:t>
            </a:r>
            <a:r>
              <a:rPr lang="zh-CN" altLang="en-US" sz="2800" dirty="0">
                <a:latin typeface="Times New Roman" panose="02020603050405020304" pitchFamily="18" charset="0"/>
              </a:rPr>
              <a:t>，</a:t>
            </a:r>
            <a:r>
              <a:rPr lang="en-US" altLang="zh-CN" sz="2800" i="1" dirty="0">
                <a:latin typeface="Times New Roman" panose="02020603050405020304" pitchFamily="18" charset="0"/>
                <a:sym typeface="Symbol" panose="05050102010706020507" pitchFamily="18" charset="2"/>
              </a:rPr>
              <a:t></a:t>
            </a:r>
            <a:r>
              <a:rPr lang="en-US" altLang="zh-CN" sz="2800" i="1" baseline="-30000" dirty="0">
                <a:latin typeface="Times New Roman" panose="02020603050405020304" pitchFamily="18" charset="0"/>
              </a:rPr>
              <a:t>l</a:t>
            </a:r>
            <a:r>
              <a:rPr lang="zh-CN" altLang="en-US" sz="2800" dirty="0">
                <a:latin typeface="Times New Roman" panose="02020603050405020304" pitchFamily="18" charset="0"/>
              </a:rPr>
              <a:t>和</a:t>
            </a:r>
            <a:r>
              <a:rPr lang="en-US" altLang="zh-CN" sz="2800" i="1" dirty="0">
                <a:latin typeface="Times New Roman" panose="02020603050405020304" pitchFamily="18" charset="0"/>
                <a:sym typeface="Symbol" panose="05050102010706020507" pitchFamily="18" charset="2"/>
              </a:rPr>
              <a:t></a:t>
            </a:r>
            <a:r>
              <a:rPr lang="en-US" altLang="zh-CN" sz="2800" i="1" baseline="-30000" dirty="0">
                <a:latin typeface="Times New Roman" panose="02020603050405020304" pitchFamily="18" charset="0"/>
              </a:rPr>
              <a:t>r</a:t>
            </a:r>
            <a:r>
              <a:rPr lang="zh-CN" altLang="en-US" sz="2800" dirty="0">
                <a:latin typeface="Times New Roman" panose="02020603050405020304" pitchFamily="18" charset="0"/>
              </a:rPr>
              <a:t>分别为运算</a:t>
            </a:r>
            <a:r>
              <a:rPr lang="en-US" altLang="zh-CN" sz="2800" b="1" dirty="0">
                <a:latin typeface="宋体" panose="02010600030101010101" pitchFamily="2" charset="-122"/>
              </a:rPr>
              <a:t>*</a:t>
            </a:r>
            <a:r>
              <a:rPr lang="zh-CN" altLang="en-US" sz="2800" dirty="0">
                <a:latin typeface="Times New Roman" panose="02020603050405020304" pitchFamily="18" charset="0"/>
              </a:rPr>
              <a:t>的左零元和右零元，则有</a:t>
            </a:r>
            <a:r>
              <a:rPr lang="en-US" altLang="zh-CN" sz="2800" i="1" dirty="0">
                <a:latin typeface="Times New Roman" panose="02020603050405020304" pitchFamily="18" charset="0"/>
                <a:sym typeface="Symbol" panose="05050102010706020507" pitchFamily="18" charset="2"/>
              </a:rPr>
              <a:t></a:t>
            </a:r>
            <a:r>
              <a:rPr lang="en-US" altLang="zh-CN" sz="2800" i="1" baseline="-30000" dirty="0">
                <a:latin typeface="Times New Roman" panose="02020603050405020304" pitchFamily="18" charset="0"/>
              </a:rPr>
              <a:t>l </a:t>
            </a:r>
            <a:r>
              <a:rPr lang="en-US" altLang="zh-CN" sz="2800" dirty="0">
                <a:latin typeface="Times New Roman" panose="02020603050405020304" pitchFamily="18" charset="0"/>
              </a:rPr>
              <a:t>= </a:t>
            </a:r>
            <a:r>
              <a:rPr lang="en-US" altLang="zh-CN" sz="2800" i="1" dirty="0">
                <a:latin typeface="Times New Roman" panose="02020603050405020304" pitchFamily="18" charset="0"/>
                <a:sym typeface="Symbol" panose="05050102010706020507" pitchFamily="18" charset="2"/>
              </a:rPr>
              <a:t></a:t>
            </a:r>
            <a:r>
              <a:rPr lang="en-US" altLang="zh-CN" sz="2800" i="1" baseline="-30000" dirty="0">
                <a:latin typeface="Times New Roman" panose="02020603050405020304" pitchFamily="18" charset="0"/>
              </a:rPr>
              <a:t>r </a:t>
            </a:r>
            <a:r>
              <a:rPr lang="en-US" altLang="zh-CN" sz="2800" dirty="0">
                <a:latin typeface="Times New Roman" panose="02020603050405020304" pitchFamily="18" charset="0"/>
              </a:rPr>
              <a:t>= </a:t>
            </a:r>
            <a:r>
              <a:rPr lang="en-US" altLang="zh-CN" sz="2800" i="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且</a:t>
            </a:r>
            <a:r>
              <a:rPr lang="en-US" altLang="zh-CN" sz="2800" i="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为</a:t>
            </a:r>
            <a:r>
              <a:rPr lang="en-US" altLang="zh-CN" sz="2800" dirty="0">
                <a:latin typeface="Times New Roman" panose="02020603050405020304" pitchFamily="18" charset="0"/>
              </a:rPr>
              <a:t>A</a:t>
            </a:r>
            <a:r>
              <a:rPr lang="zh-CN" altLang="en-US" sz="2800" dirty="0">
                <a:latin typeface="Times New Roman" panose="02020603050405020304" pitchFamily="18" charset="0"/>
              </a:rPr>
              <a:t>上关于运算</a:t>
            </a:r>
            <a:r>
              <a:rPr lang="en-US" altLang="zh-CN" sz="2800" b="1" dirty="0">
                <a:latin typeface="宋体" panose="02010600030101010101" pitchFamily="2" charset="-122"/>
              </a:rPr>
              <a:t>*</a:t>
            </a:r>
            <a:r>
              <a:rPr lang="zh-CN" altLang="en-US" sz="2800" dirty="0">
                <a:latin typeface="Times New Roman" panose="02020603050405020304" pitchFamily="18" charset="0"/>
              </a:rPr>
              <a:t>的唯一的零元。</a:t>
            </a:r>
            <a:endParaRPr lang="en-US" altLang="zh-CN" sz="2800" dirty="0">
              <a:latin typeface="Times New Roman" panose="02020603050405020304" pitchFamily="18" charset="0"/>
            </a:endParaRPr>
          </a:p>
          <a:p>
            <a:pPr>
              <a:lnSpc>
                <a:spcPct val="125000"/>
              </a:lnSpc>
              <a:buNone/>
            </a:pPr>
            <a:r>
              <a:rPr lang="zh-CN" altLang="en-US" sz="2800" dirty="0">
                <a:sym typeface="Symbol" panose="05050102010706020507" pitchFamily="18" charset="2"/>
              </a:rPr>
              <a:t>证明：方法与证明“幺元唯一”极为相似，请同学们自己证明。  </a:t>
            </a:r>
            <a:endParaRPr lang="en-US" altLang="zh-CN" sz="2800" dirty="0">
              <a:sym typeface="Symbol" panose="05050102010706020507" pitchFamily="18" charset="2"/>
            </a:endParaRPr>
          </a:p>
          <a:p>
            <a:pPr>
              <a:lnSpc>
                <a:spcPct val="110000"/>
              </a:lnSpc>
              <a:spcBef>
                <a:spcPct val="40000"/>
              </a:spcBef>
              <a:buNone/>
            </a:pPr>
            <a:endParaRPr lang="zh-CN" altLang="en-US" sz="2400" dirty="0">
              <a:latin typeface="Times New Roman" panose="02020603050405020304" pitchFamily="18" charset="0"/>
            </a:endParaRPr>
          </a:p>
          <a:p>
            <a:pPr>
              <a:buNone/>
            </a:pP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3FDB28-CDE3-446F-8A90-51D0CB58275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9397"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714375"/>
            <a:ext cx="8229600" cy="5416550"/>
          </a:xfrm>
          <a:ln/>
        </p:spPr>
        <p:txBody>
          <a:bodyPr vert="horz" wrap="square" lIns="91440" tIns="45720" rIns="91440" bIns="45720" anchor="t"/>
          <a:p>
            <a:pPr>
              <a:buNone/>
            </a:pPr>
            <a:r>
              <a:rPr lang="zh-CN" altLang="en-US" sz="2800" dirty="0"/>
              <a:t>定理：</a:t>
            </a:r>
            <a:r>
              <a:rPr lang="zh-CN" altLang="en-US" sz="2800" dirty="0">
                <a:latin typeface="Times New Roman" panose="02020603050405020304" pitchFamily="18" charset="0"/>
              </a:rPr>
              <a:t>设</a:t>
            </a:r>
            <a:r>
              <a:rPr lang="en-US" altLang="zh-CN" sz="2800" dirty="0"/>
              <a:t>&lt;A,</a:t>
            </a:r>
            <a:r>
              <a:rPr lang="en-US" altLang="zh-CN" sz="2800" b="1" dirty="0">
                <a:latin typeface="宋体" panose="02010600030101010101" pitchFamily="2" charset="-122"/>
              </a:rPr>
              <a:t> *</a:t>
            </a:r>
            <a:r>
              <a:rPr lang="en-US" altLang="zh-CN" sz="2800" dirty="0"/>
              <a:t>&gt; </a:t>
            </a:r>
            <a:r>
              <a:rPr lang="zh-CN" altLang="en-US" sz="2800" dirty="0">
                <a:latin typeface="Times New Roman" panose="02020603050405020304" pitchFamily="18" charset="0"/>
              </a:rPr>
              <a:t>，</a:t>
            </a:r>
            <a:r>
              <a:rPr lang="en-US" altLang="zh-CN" sz="2800" i="1" dirty="0">
                <a:latin typeface="Times New Roman" panose="02020603050405020304" pitchFamily="18" charset="0"/>
              </a:rPr>
              <a:t>e</a:t>
            </a:r>
            <a:r>
              <a:rPr lang="zh-CN" altLang="en-US" sz="2800" dirty="0">
                <a:latin typeface="Times New Roman" panose="02020603050405020304" pitchFamily="18" charset="0"/>
              </a:rPr>
              <a:t> 和</a:t>
            </a:r>
            <a:r>
              <a:rPr lang="en-US" altLang="zh-CN" sz="2800" i="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分别为运算</a:t>
            </a:r>
            <a:r>
              <a:rPr lang="en-US" altLang="zh-CN" sz="2800" b="1" dirty="0">
                <a:latin typeface="宋体" panose="02010600030101010101" pitchFamily="2" charset="-122"/>
              </a:rPr>
              <a:t>*</a:t>
            </a:r>
            <a:r>
              <a:rPr lang="zh-CN" altLang="en-US" sz="2800" dirty="0">
                <a:latin typeface="Times New Roman" panose="02020603050405020304" pitchFamily="18" charset="0"/>
              </a:rPr>
              <a:t>的幺元和零元，如果</a:t>
            </a:r>
            <a:r>
              <a:rPr lang="en-US" altLang="zh-CN" sz="2800" i="1" dirty="0">
                <a:latin typeface="Times New Roman" panose="02020603050405020304" pitchFamily="18" charset="0"/>
              </a:rPr>
              <a:t>A</a:t>
            </a:r>
            <a:r>
              <a:rPr lang="zh-CN" altLang="en-US" sz="2800" dirty="0">
                <a:latin typeface="Times New Roman" panose="02020603050405020304" pitchFamily="18" charset="0"/>
              </a:rPr>
              <a:t>中元素个数大于</a:t>
            </a:r>
            <a:r>
              <a:rPr lang="en-US" altLang="zh-CN" sz="2800" dirty="0">
                <a:latin typeface="Times New Roman" panose="02020603050405020304" pitchFamily="18" charset="0"/>
              </a:rPr>
              <a:t>1</a:t>
            </a:r>
            <a:r>
              <a:rPr lang="zh-CN" altLang="en-US" sz="2800" dirty="0">
                <a:latin typeface="Times New Roman" panose="02020603050405020304" pitchFamily="18" charset="0"/>
              </a:rPr>
              <a:t>，则</a:t>
            </a:r>
            <a:r>
              <a:rPr lang="en-US" altLang="zh-CN" sz="2800" i="1" dirty="0">
                <a:latin typeface="Times New Roman" panose="02020603050405020304" pitchFamily="18" charset="0"/>
              </a:rPr>
              <a:t>e</a:t>
            </a:r>
            <a:r>
              <a:rPr lang="en-US" altLang="zh-CN" sz="2800" dirty="0">
                <a:latin typeface="Times New Roman" panose="02020603050405020304" pitchFamily="18" charset="0"/>
                <a:sym typeface="Euclid Symbol" pitchFamily="18" charset="2"/>
              </a:rPr>
              <a:t></a:t>
            </a:r>
            <a:r>
              <a:rPr lang="en-US" altLang="zh-CN" sz="2800" i="1"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Symbol" panose="05050102010706020507" pitchFamily="18" charset="2"/>
              </a:rPr>
              <a:t>。</a:t>
            </a:r>
            <a:endParaRPr lang="en-US" altLang="zh-CN" sz="2800" dirty="0">
              <a:latin typeface="Times New Roman" panose="02020603050405020304" pitchFamily="18" charset="0"/>
              <a:sym typeface="Symbol" panose="05050102010706020507" pitchFamily="18" charset="2"/>
            </a:endParaRPr>
          </a:p>
          <a:p>
            <a:pPr>
              <a:buNone/>
            </a:pPr>
            <a:r>
              <a:rPr lang="zh-CN" altLang="en-US" sz="2800" dirty="0">
                <a:latin typeface="Times New Roman" panose="02020603050405020304" pitchFamily="18" charset="0"/>
                <a:sym typeface="Symbol" panose="05050102010706020507" pitchFamily="18" charset="2"/>
              </a:rPr>
              <a:t>证明：</a:t>
            </a:r>
            <a:r>
              <a:rPr lang="zh-CN" altLang="en-US" sz="2800" dirty="0">
                <a:ea typeface="黑体" panose="02010609060101010101" pitchFamily="49" charset="-122"/>
              </a:rPr>
              <a:t>用反证法。</a:t>
            </a:r>
            <a:endParaRPr lang="zh-CN" altLang="en-US" sz="2800" dirty="0">
              <a:ea typeface="黑体" panose="02010609060101010101" pitchFamily="49" charset="-122"/>
            </a:endParaRPr>
          </a:p>
          <a:p>
            <a:pPr>
              <a:buNone/>
            </a:pPr>
            <a:r>
              <a:rPr lang="zh-CN" altLang="en-US" sz="2800" dirty="0">
                <a:ea typeface="黑体" panose="02010609060101010101" pitchFamily="49" charset="-122"/>
              </a:rPr>
              <a:t>          假设</a:t>
            </a:r>
            <a:r>
              <a:rPr lang="zh-CN" altLang="en-US" sz="2800" i="1" dirty="0"/>
              <a:t> </a:t>
            </a:r>
            <a:r>
              <a:rPr lang="en-US" altLang="zh-CN" sz="2800" i="1" dirty="0"/>
              <a:t>e </a:t>
            </a:r>
            <a:r>
              <a:rPr lang="en-US" altLang="zh-CN" sz="2800" dirty="0"/>
              <a:t>=</a:t>
            </a:r>
            <a:r>
              <a:rPr lang="en-US" altLang="zh-CN" sz="2800" i="1" dirty="0">
                <a:sym typeface="Symbol" panose="05050102010706020507" pitchFamily="18" charset="2"/>
              </a:rPr>
              <a:t></a:t>
            </a:r>
            <a:r>
              <a:rPr lang="zh-CN" altLang="en-US" sz="2800" i="1" dirty="0"/>
              <a:t> </a:t>
            </a:r>
            <a:r>
              <a:rPr lang="zh-CN" altLang="en-US" sz="2800" dirty="0">
                <a:sym typeface="Symbol" panose="05050102010706020507" pitchFamily="18" charset="2"/>
              </a:rPr>
              <a:t>，</a:t>
            </a:r>
            <a:r>
              <a:rPr lang="zh-CN" altLang="en-US" sz="2800" dirty="0">
                <a:ea typeface="黑体" panose="02010609060101010101" pitchFamily="49" charset="-122"/>
                <a:sym typeface="Symbol" panose="05050102010706020507" pitchFamily="18" charset="2"/>
              </a:rPr>
              <a:t>则</a:t>
            </a:r>
            <a:r>
              <a:rPr lang="zh-CN" altLang="en-US" sz="2800" dirty="0">
                <a:sym typeface="Symbol" panose="05050102010706020507" pitchFamily="18" charset="2"/>
              </a:rPr>
              <a:t></a:t>
            </a:r>
            <a:r>
              <a:rPr lang="en-US" altLang="zh-CN" sz="2800" i="1" dirty="0">
                <a:sym typeface="Symbol" panose="05050102010706020507" pitchFamily="18" charset="2"/>
              </a:rPr>
              <a:t>x</a:t>
            </a:r>
            <a:r>
              <a:rPr lang="en-US" altLang="zh-CN" sz="2800" dirty="0">
                <a:ea typeface="黑体" panose="02010609060101010101" pitchFamily="49" charset="-122"/>
                <a:sym typeface="Symbol" panose="05050102010706020507" pitchFamily="18" charset="2"/>
              </a:rPr>
              <a:t>∈A</a:t>
            </a:r>
            <a:r>
              <a:rPr lang="zh-CN" altLang="en-US" sz="2800" dirty="0">
                <a:ea typeface="黑体" panose="02010609060101010101" pitchFamily="49" charset="-122"/>
                <a:sym typeface="Symbol" panose="05050102010706020507" pitchFamily="18" charset="2"/>
              </a:rPr>
              <a:t>有</a:t>
            </a:r>
            <a:endParaRPr lang="zh-CN" altLang="en-US" sz="2800" dirty="0">
              <a:ea typeface="黑体" panose="02010609060101010101" pitchFamily="49" charset="-122"/>
              <a:sym typeface="Symbol" panose="05050102010706020507" pitchFamily="18" charset="2"/>
            </a:endParaRPr>
          </a:p>
          <a:p>
            <a:pPr>
              <a:buNone/>
            </a:pPr>
            <a:r>
              <a:rPr lang="en-US" altLang="zh-CN" sz="2800" dirty="0"/>
              <a:t>		</a:t>
            </a:r>
            <a:r>
              <a:rPr lang="zh-CN" altLang="en-US" sz="2800" dirty="0"/>
              <a:t>       </a:t>
            </a:r>
            <a:r>
              <a:rPr lang="en-US" altLang="zh-CN" sz="2800" i="1" dirty="0"/>
              <a:t>x </a:t>
            </a:r>
            <a:r>
              <a:rPr lang="en-US" altLang="zh-CN" sz="2800" dirty="0">
                <a:ea typeface="黑体" panose="02010609060101010101" pitchFamily="49" charset="-122"/>
              </a:rPr>
              <a:t>＝</a:t>
            </a:r>
            <a:r>
              <a:rPr lang="en-US" altLang="zh-CN" sz="2800" dirty="0"/>
              <a:t> </a:t>
            </a:r>
            <a:r>
              <a:rPr lang="en-US" altLang="zh-CN" sz="2800" i="1" dirty="0"/>
              <a:t>x</a:t>
            </a:r>
            <a:r>
              <a:rPr lang="en-US" altLang="zh-CN" sz="2800" dirty="0"/>
              <a:t> </a:t>
            </a:r>
            <a:r>
              <a:rPr lang="en-US" altLang="zh-CN" sz="2800" b="1" dirty="0">
                <a:latin typeface="宋体" panose="02010600030101010101" pitchFamily="2" charset="-122"/>
              </a:rPr>
              <a:t>*</a:t>
            </a:r>
            <a:r>
              <a:rPr lang="en-US" altLang="zh-CN" sz="2800" i="1" dirty="0">
                <a:sym typeface="Symbol" panose="05050102010706020507" pitchFamily="18" charset="2"/>
              </a:rPr>
              <a:t>e </a:t>
            </a:r>
            <a:r>
              <a:rPr lang="en-US" altLang="zh-CN" sz="2800" dirty="0">
                <a:ea typeface="黑体" panose="02010609060101010101" pitchFamily="49" charset="-122"/>
              </a:rPr>
              <a:t>＝</a:t>
            </a:r>
            <a:r>
              <a:rPr lang="en-US" altLang="zh-CN" sz="2800" dirty="0">
                <a:sym typeface="Symbol" panose="05050102010706020507" pitchFamily="18" charset="2"/>
              </a:rPr>
              <a:t> </a:t>
            </a:r>
            <a:r>
              <a:rPr lang="en-US" altLang="zh-CN" sz="2800" i="1" dirty="0">
                <a:sym typeface="Symbol" panose="05050102010706020507" pitchFamily="18" charset="2"/>
              </a:rPr>
              <a:t>x</a:t>
            </a:r>
            <a:r>
              <a:rPr lang="en-US" altLang="zh-CN" sz="2800" dirty="0">
                <a:sym typeface="Symbol" panose="05050102010706020507" pitchFamily="18" charset="2"/>
              </a:rPr>
              <a:t> </a:t>
            </a:r>
            <a:r>
              <a:rPr lang="en-US" altLang="zh-CN" sz="2800" b="1" dirty="0">
                <a:latin typeface="宋体" panose="02010600030101010101" pitchFamily="2" charset="-122"/>
              </a:rPr>
              <a:t>*</a:t>
            </a:r>
            <a:r>
              <a:rPr lang="en-US" altLang="zh-CN" sz="2800" i="1" dirty="0">
                <a:sym typeface="Symbol" panose="05050102010706020507" pitchFamily="18" charset="2"/>
              </a:rPr>
              <a:t> </a:t>
            </a:r>
            <a:r>
              <a:rPr lang="en-US" altLang="zh-CN" sz="2800" dirty="0">
                <a:ea typeface="黑体" panose="02010609060101010101" pitchFamily="49" charset="-122"/>
              </a:rPr>
              <a:t>＝</a:t>
            </a:r>
            <a:r>
              <a:rPr lang="en-US" altLang="zh-CN" sz="2800" dirty="0">
                <a:sym typeface="Symbol" panose="05050102010706020507" pitchFamily="18" charset="2"/>
              </a:rPr>
              <a:t> </a:t>
            </a:r>
            <a:r>
              <a:rPr lang="en-US" altLang="zh-CN" sz="2800" i="1" dirty="0">
                <a:sym typeface="Symbol" panose="05050102010706020507" pitchFamily="18" charset="2"/>
              </a:rPr>
              <a:t></a:t>
            </a:r>
            <a:endParaRPr lang="en-US" altLang="zh-CN" sz="2800" i="1" dirty="0">
              <a:sym typeface="Symbol" panose="05050102010706020507" pitchFamily="18" charset="2"/>
            </a:endParaRPr>
          </a:p>
          <a:p>
            <a:pPr>
              <a:buNone/>
            </a:pPr>
            <a:r>
              <a:rPr lang="zh-CN" altLang="en-US" sz="2800" dirty="0">
                <a:ea typeface="黑体" panose="02010609060101010101" pitchFamily="49" charset="-122"/>
                <a:sym typeface="Symbol" panose="05050102010706020507" pitchFamily="18" charset="2"/>
              </a:rPr>
              <a:t>          这表示</a:t>
            </a:r>
            <a:r>
              <a:rPr lang="en-US" altLang="zh-CN" sz="2800" dirty="0">
                <a:ea typeface="黑体" panose="02010609060101010101" pitchFamily="49" charset="-122"/>
                <a:sym typeface="Symbol" panose="05050102010706020507" pitchFamily="18" charset="2"/>
              </a:rPr>
              <a:t>A</a:t>
            </a:r>
            <a:r>
              <a:rPr lang="zh-CN" altLang="en-US" sz="2800" dirty="0">
                <a:ea typeface="黑体" panose="02010609060101010101" pitchFamily="49" charset="-122"/>
                <a:sym typeface="Symbol" panose="05050102010706020507" pitchFamily="18" charset="2"/>
              </a:rPr>
              <a:t>中元素都是相同的，全都为</a:t>
            </a:r>
            <a:r>
              <a:rPr lang="en-US" altLang="zh-CN" sz="2800" i="1" dirty="0">
                <a:sym typeface="Symbol" panose="05050102010706020507" pitchFamily="18" charset="2"/>
              </a:rPr>
              <a:t></a:t>
            </a:r>
            <a:endParaRPr lang="en-US" altLang="zh-CN" sz="2800" dirty="0">
              <a:sym typeface="Symbol" panose="05050102010706020507" pitchFamily="18" charset="2"/>
            </a:endParaRPr>
          </a:p>
          <a:p>
            <a:pPr>
              <a:buNone/>
            </a:pPr>
            <a:r>
              <a:rPr lang="zh-CN" altLang="en-US" sz="2800" dirty="0">
                <a:ea typeface="黑体" panose="02010609060101010101" pitchFamily="49" charset="-122"/>
                <a:sym typeface="Symbol" panose="05050102010706020507" pitchFamily="18" charset="2"/>
              </a:rPr>
              <a:t>          这与</a:t>
            </a:r>
            <a:r>
              <a:rPr lang="en-US" altLang="zh-CN" sz="2800" dirty="0">
                <a:ea typeface="黑体" panose="02010609060101010101" pitchFamily="49" charset="-122"/>
                <a:sym typeface="Symbol" panose="05050102010706020507" pitchFamily="18" charset="2"/>
              </a:rPr>
              <a:t>A</a:t>
            </a:r>
            <a:r>
              <a:rPr lang="zh-CN" altLang="en-US" sz="2800" dirty="0">
                <a:ea typeface="黑体" panose="02010609060101010101" pitchFamily="49" charset="-122"/>
                <a:sym typeface="Symbol" panose="05050102010706020507" pitchFamily="18" charset="2"/>
              </a:rPr>
              <a:t>中至少含有两个元素矛盾。</a:t>
            </a:r>
            <a:endParaRPr lang="zh-CN" altLang="en-US" sz="2800" dirty="0">
              <a:ea typeface="黑体" panose="02010609060101010101" pitchFamily="49" charset="-122"/>
              <a:sym typeface="Symbol" panose="05050102010706020507" pitchFamily="18" charset="2"/>
            </a:endParaRPr>
          </a:p>
          <a:p>
            <a:pPr>
              <a:buNone/>
            </a:pPr>
            <a:r>
              <a:rPr lang="zh-CN" altLang="en-US" sz="2800" dirty="0">
                <a:ea typeface="黑体" panose="02010609060101010101" pitchFamily="49" charset="-122"/>
                <a:sym typeface="Symbol" panose="05050102010706020507" pitchFamily="18" charset="2"/>
              </a:rPr>
              <a:t>          所以，假设不成立，即</a:t>
            </a:r>
            <a:r>
              <a:rPr lang="en-US" altLang="zh-CN" sz="2800" i="1" dirty="0"/>
              <a:t>e</a:t>
            </a:r>
            <a:r>
              <a:rPr lang="en-US" altLang="zh-CN" sz="2800" dirty="0">
                <a:sym typeface="Euclid Symbol" pitchFamily="18" charset="2"/>
              </a:rPr>
              <a:t></a:t>
            </a:r>
            <a:r>
              <a:rPr lang="en-US" altLang="zh-CN" sz="2800" i="1" dirty="0">
                <a:sym typeface="Symbol" panose="05050102010706020507" pitchFamily="18" charset="2"/>
              </a:rPr>
              <a:t></a:t>
            </a:r>
            <a:r>
              <a:rPr lang="en-US" altLang="zh-CN" sz="2800" dirty="0">
                <a:sym typeface="Symbol" panose="05050102010706020507" pitchFamily="18" charset="2"/>
              </a:rPr>
              <a:t>。</a:t>
            </a:r>
            <a:endParaRPr lang="zh-CN" altLang="en-US" sz="2800" dirty="0">
              <a:sym typeface="Symbol" panose="05050102010706020507" pitchFamily="18" charset="2"/>
            </a:endParaRPr>
          </a:p>
          <a:p>
            <a:pPr>
              <a:buNone/>
            </a:pPr>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3FDB28-CDE3-446F-8A90-51D0CB58275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1445"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47" end="56"/>
                                            </p:txEl>
                                          </p:spTgt>
                                        </p:tgtEl>
                                        <p:attrNameLst>
                                          <p:attrName>style.visibility</p:attrName>
                                        </p:attrNameLst>
                                      </p:cBhvr>
                                      <p:to>
                                        <p:strVal val="visible"/>
                                      </p:to>
                                    </p:set>
                                    <p:anim calcmode="lin" valueType="num">
                                      <p:cBhvr additive="base">
                                        <p:cTn id="7" dur="500" fill="hold"/>
                                        <p:tgtEl>
                                          <p:spTgt spid="3">
                                            <p:txEl>
                                              <p:charRg st="47" end="5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47" end="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charRg st="56" end="82"/>
                                            </p:txEl>
                                          </p:spTgt>
                                        </p:tgtEl>
                                        <p:attrNameLst>
                                          <p:attrName>style.visibility</p:attrName>
                                        </p:attrNameLst>
                                      </p:cBhvr>
                                      <p:to>
                                        <p:strVal val="visible"/>
                                      </p:to>
                                    </p:set>
                                    <p:animEffect transition="in" filter="blinds(horizontal)">
                                      <p:cBhvr>
                                        <p:cTn id="13" dur="500"/>
                                        <p:tgtEl>
                                          <p:spTgt spid="3">
                                            <p:txEl>
                                              <p:charRg st="56" end="8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82" end="111"/>
                                            </p:txEl>
                                          </p:spTgt>
                                        </p:tgtEl>
                                        <p:attrNameLst>
                                          <p:attrName>style.visibility</p:attrName>
                                        </p:attrNameLst>
                                      </p:cBhvr>
                                      <p:to>
                                        <p:strVal val="visible"/>
                                      </p:to>
                                    </p:set>
                                    <p:animEffect transition="in" filter="blinds(horizontal)">
                                      <p:cBhvr>
                                        <p:cTn id="16" dur="500"/>
                                        <p:tgtEl>
                                          <p:spTgt spid="3">
                                            <p:txEl>
                                              <p:charRg st="82" end="11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3">
                                            <p:txEl>
                                              <p:charRg st="111" end="139"/>
                                            </p:txEl>
                                          </p:spTgt>
                                        </p:tgtEl>
                                        <p:attrNameLst>
                                          <p:attrName>style.visibility</p:attrName>
                                        </p:attrNameLst>
                                      </p:cBhvr>
                                      <p:to>
                                        <p:strVal val="visible"/>
                                      </p:to>
                                    </p:set>
                                    <p:animEffect transition="in" filter="strips(downLeft)">
                                      <p:cBhvr>
                                        <p:cTn id="21" dur="500"/>
                                        <p:tgtEl>
                                          <p:spTgt spid="3">
                                            <p:txEl>
                                              <p:charRg st="111" end="13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3">
                                            <p:txEl>
                                              <p:charRg st="139" end="165"/>
                                            </p:txEl>
                                          </p:spTgt>
                                        </p:tgtEl>
                                        <p:attrNameLst>
                                          <p:attrName>style.visibility</p:attrName>
                                        </p:attrNameLst>
                                      </p:cBhvr>
                                      <p:to>
                                        <p:strVal val="visible"/>
                                      </p:to>
                                    </p:set>
                                    <p:animEffect transition="in" filter="strips(downLeft)">
                                      <p:cBhvr>
                                        <p:cTn id="26" dur="500"/>
                                        <p:tgtEl>
                                          <p:spTgt spid="3">
                                            <p:txEl>
                                              <p:charRg st="139" end="16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charRg st="165" end="190"/>
                                            </p:txEl>
                                          </p:spTgt>
                                        </p:tgtEl>
                                        <p:attrNameLst>
                                          <p:attrName>style.visibility</p:attrName>
                                        </p:attrNameLst>
                                      </p:cBhvr>
                                      <p:to>
                                        <p:strVal val="visible"/>
                                      </p:to>
                                    </p:set>
                                    <p:anim calcmode="lin" valueType="num">
                                      <p:cBhvr additive="base">
                                        <p:cTn id="31" dur="500" fill="hold"/>
                                        <p:tgtEl>
                                          <p:spTgt spid="3">
                                            <p:txEl>
                                              <p:charRg st="165" end="19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165" end="1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ln/>
        </p:spPr>
        <p:txBody>
          <a:bodyPr vert="horz" wrap="square" lIns="91440" tIns="45720" rIns="91440" bIns="45720" anchor="t"/>
          <a:p>
            <a:r>
              <a:rPr lang="zh-CN" altLang="en-US" b="1" dirty="0"/>
              <a:t>逆元</a:t>
            </a:r>
            <a:endParaRPr lang="zh-CN" altLang="en-US" dirty="0"/>
          </a:p>
        </p:txBody>
      </p:sp>
      <p:sp>
        <p:nvSpPr>
          <p:cNvPr id="44035" name="内容占位符 2"/>
          <p:cNvSpPr>
            <a:spLocks noGrp="1"/>
          </p:cNvSpPr>
          <p:nvPr>
            <p:ph idx="1"/>
          </p:nvPr>
        </p:nvSpPr>
        <p:spPr>
          <a:xfrm>
            <a:off x="428625" y="1143000"/>
            <a:ext cx="8358188" cy="4845050"/>
          </a:xfrm>
          <a:ln/>
        </p:spPr>
        <p:txBody>
          <a:bodyPr vert="horz" wrap="square" lIns="91440" tIns="45720" rIns="91440" bIns="45720" anchor="t"/>
          <a:p>
            <a:pPr>
              <a:lnSpc>
                <a:spcPct val="125000"/>
              </a:lnSpc>
            </a:pPr>
            <a:r>
              <a:rPr lang="zh-CN" altLang="en-US" sz="2800" dirty="0"/>
              <a:t>定义：设代数系统</a:t>
            </a:r>
            <a:r>
              <a:rPr lang="en-US" altLang="zh-CN" sz="2800" dirty="0"/>
              <a:t>&lt;A,</a:t>
            </a:r>
            <a:r>
              <a:rPr lang="en-US" altLang="zh-CN" sz="2800" b="1" dirty="0">
                <a:latin typeface="宋体" panose="02010600030101010101" pitchFamily="2" charset="-122"/>
              </a:rPr>
              <a:t> *</a:t>
            </a:r>
            <a:r>
              <a:rPr lang="en-US" altLang="zh-CN" sz="2800" dirty="0"/>
              <a:t>&gt; </a:t>
            </a:r>
            <a:r>
              <a:rPr lang="zh-CN" altLang="en-US" sz="2800" dirty="0"/>
              <a:t>，</a:t>
            </a:r>
            <a:r>
              <a:rPr lang="en-US" altLang="zh-CN" sz="2800" dirty="0"/>
              <a:t>e</a:t>
            </a:r>
            <a:r>
              <a:rPr lang="zh-CN" altLang="en-US" sz="2800" dirty="0"/>
              <a:t>是运算</a:t>
            </a:r>
            <a:r>
              <a:rPr lang="en-US" altLang="zh-CN" sz="2800" b="1" dirty="0">
                <a:latin typeface="宋体" panose="02010600030101010101" pitchFamily="2" charset="-122"/>
              </a:rPr>
              <a:t>*</a:t>
            </a:r>
            <a:r>
              <a:rPr lang="zh-CN" altLang="en-US" sz="2800" dirty="0"/>
              <a:t>的幺元；</a:t>
            </a:r>
            <a:endParaRPr lang="zh-CN" altLang="en-US" sz="2800" dirty="0"/>
          </a:p>
          <a:p>
            <a:pPr eaLnBrk="1" hangingPunct="1">
              <a:lnSpc>
                <a:spcPct val="125000"/>
              </a:lnSpc>
              <a:buNone/>
            </a:pPr>
            <a:r>
              <a:rPr lang="zh-CN" altLang="en-US" sz="2800" dirty="0"/>
              <a:t>   若对某一元素</a:t>
            </a:r>
            <a:r>
              <a:rPr lang="en-US" altLang="zh-CN" sz="2800" dirty="0"/>
              <a:t>a∈A</a:t>
            </a:r>
            <a:r>
              <a:rPr lang="zh-CN" altLang="en-US" sz="2800" dirty="0"/>
              <a:t>，</a:t>
            </a:r>
            <a:r>
              <a:rPr lang="zh-CN" altLang="en-US" sz="2800" dirty="0">
                <a:sym typeface="Symbol" panose="05050102010706020507" pitchFamily="18" charset="2"/>
              </a:rPr>
              <a:t></a:t>
            </a:r>
            <a:r>
              <a:rPr lang="en-US" altLang="zh-CN" sz="2800" dirty="0"/>
              <a:t>b</a:t>
            </a:r>
            <a:r>
              <a:rPr lang="en-US" altLang="zh-CN" sz="2800" baseline="-25000" dirty="0"/>
              <a:t>l</a:t>
            </a:r>
            <a:r>
              <a:rPr lang="en-US" altLang="zh-CN" sz="2800" dirty="0"/>
              <a:t>∈ A</a:t>
            </a:r>
            <a:r>
              <a:rPr lang="zh-CN" altLang="en-US" sz="2800" dirty="0"/>
              <a:t>，使</a:t>
            </a:r>
            <a:r>
              <a:rPr lang="en-US" altLang="zh-CN" sz="2800" dirty="0"/>
              <a:t>b</a:t>
            </a:r>
            <a:r>
              <a:rPr lang="en-US" altLang="zh-CN" sz="2800" baseline="-25000" dirty="0"/>
              <a:t>l</a:t>
            </a:r>
            <a:r>
              <a:rPr lang="en-US" altLang="zh-CN" sz="2800" b="1" dirty="0">
                <a:latin typeface="宋体" panose="02010600030101010101" pitchFamily="2" charset="-122"/>
              </a:rPr>
              <a:t>*</a:t>
            </a:r>
            <a:r>
              <a:rPr lang="en-US" altLang="zh-CN" sz="2800" dirty="0"/>
              <a:t>a </a:t>
            </a:r>
            <a:r>
              <a:rPr lang="zh-CN" altLang="en-US" sz="2800" dirty="0"/>
              <a:t>＝</a:t>
            </a:r>
            <a:r>
              <a:rPr lang="en-US" altLang="zh-CN" sz="2800" dirty="0"/>
              <a:t>e</a:t>
            </a:r>
            <a:r>
              <a:rPr lang="zh-CN" altLang="en-US" sz="2800" dirty="0"/>
              <a:t>，则称</a:t>
            </a:r>
            <a:endParaRPr lang="en-US" altLang="zh-CN" sz="2800" dirty="0"/>
          </a:p>
          <a:p>
            <a:pPr eaLnBrk="1" hangingPunct="1">
              <a:lnSpc>
                <a:spcPct val="125000"/>
              </a:lnSpc>
              <a:buNone/>
            </a:pPr>
            <a:r>
              <a:rPr lang="zh-CN" altLang="en-US" sz="2800" dirty="0"/>
              <a:t>   </a:t>
            </a:r>
            <a:r>
              <a:rPr lang="en-US" altLang="zh-CN" sz="2800" dirty="0"/>
              <a:t>b</a:t>
            </a:r>
            <a:r>
              <a:rPr lang="en-US" altLang="zh-CN" sz="2800" baseline="-25000" dirty="0"/>
              <a:t>l</a:t>
            </a:r>
            <a:r>
              <a:rPr lang="zh-CN" altLang="en-US" sz="2800" dirty="0"/>
              <a:t>为</a:t>
            </a:r>
            <a:r>
              <a:rPr lang="en-US" altLang="zh-CN" sz="2800" dirty="0"/>
              <a:t>a</a:t>
            </a:r>
            <a:r>
              <a:rPr lang="zh-CN" altLang="en-US" sz="2800" dirty="0"/>
              <a:t>的左逆元，也称</a:t>
            </a:r>
            <a:r>
              <a:rPr lang="en-US" altLang="zh-CN" sz="2800" dirty="0"/>
              <a:t>a</a:t>
            </a:r>
            <a:r>
              <a:rPr lang="zh-CN" altLang="en-US" sz="2800" dirty="0"/>
              <a:t>是左可逆的。 </a:t>
            </a:r>
            <a:endParaRPr lang="zh-CN" altLang="en-US" sz="2800" dirty="0"/>
          </a:p>
          <a:p>
            <a:pPr eaLnBrk="1" hangingPunct="1">
              <a:lnSpc>
                <a:spcPct val="125000"/>
              </a:lnSpc>
              <a:buNone/>
            </a:pPr>
            <a:r>
              <a:rPr lang="zh-CN" altLang="en-US" sz="2800" dirty="0"/>
              <a:t>   若对某一元素</a:t>
            </a:r>
            <a:r>
              <a:rPr lang="en-US" altLang="zh-CN" sz="2800" dirty="0"/>
              <a:t>a∈A</a:t>
            </a:r>
            <a:r>
              <a:rPr lang="zh-CN" altLang="en-US" sz="2800" dirty="0"/>
              <a:t>，</a:t>
            </a:r>
            <a:r>
              <a:rPr lang="en-US" altLang="zh-CN" sz="2800" dirty="0">
                <a:sym typeface="Symbol" panose="05050102010706020507" pitchFamily="18" charset="2"/>
              </a:rPr>
              <a:t></a:t>
            </a:r>
            <a:r>
              <a:rPr lang="en-US" altLang="zh-CN" sz="2800" dirty="0"/>
              <a:t>b</a:t>
            </a:r>
            <a:r>
              <a:rPr lang="en-US" altLang="zh-CN" sz="2800" baseline="-25000" dirty="0"/>
              <a:t>r</a:t>
            </a:r>
            <a:r>
              <a:rPr lang="en-US" altLang="zh-CN" sz="2800" dirty="0"/>
              <a:t>∈ A</a:t>
            </a:r>
            <a:r>
              <a:rPr lang="zh-CN" altLang="en-US" sz="2800" dirty="0"/>
              <a:t>，使</a:t>
            </a:r>
            <a:r>
              <a:rPr lang="en-US" altLang="zh-CN" sz="2800" dirty="0"/>
              <a:t>a</a:t>
            </a:r>
            <a:r>
              <a:rPr lang="en-US" altLang="zh-CN" sz="2800" b="1" dirty="0">
                <a:latin typeface="宋体" panose="02010600030101010101" pitchFamily="2" charset="-122"/>
              </a:rPr>
              <a:t>*</a:t>
            </a:r>
            <a:r>
              <a:rPr lang="en-US" altLang="zh-CN" sz="2800" dirty="0"/>
              <a:t>b</a:t>
            </a:r>
            <a:r>
              <a:rPr lang="en-US" altLang="zh-CN" sz="2800" baseline="-25000" dirty="0"/>
              <a:t>r </a:t>
            </a:r>
            <a:r>
              <a:rPr lang="zh-CN" altLang="en-US" sz="2800" dirty="0"/>
              <a:t>＝</a:t>
            </a:r>
            <a:r>
              <a:rPr lang="en-US" altLang="zh-CN" sz="2800" dirty="0"/>
              <a:t>e</a:t>
            </a:r>
            <a:r>
              <a:rPr lang="zh-CN" altLang="en-US" sz="2800" dirty="0"/>
              <a:t>，则称</a:t>
            </a:r>
            <a:endParaRPr lang="en-US" altLang="zh-CN" sz="2800" dirty="0"/>
          </a:p>
          <a:p>
            <a:pPr eaLnBrk="1" hangingPunct="1">
              <a:lnSpc>
                <a:spcPct val="125000"/>
              </a:lnSpc>
              <a:buNone/>
            </a:pPr>
            <a:r>
              <a:rPr lang="zh-CN" altLang="en-US" sz="2800" dirty="0"/>
              <a:t>   </a:t>
            </a:r>
            <a:r>
              <a:rPr lang="en-US" altLang="zh-CN" sz="2800" dirty="0"/>
              <a:t>b</a:t>
            </a:r>
            <a:r>
              <a:rPr lang="en-US" altLang="zh-CN" sz="2800" baseline="-25000" dirty="0"/>
              <a:t>r</a:t>
            </a:r>
            <a:r>
              <a:rPr lang="zh-CN" altLang="en-US" sz="2800" dirty="0"/>
              <a:t>为</a:t>
            </a:r>
            <a:r>
              <a:rPr lang="en-US" altLang="zh-CN" sz="2800" dirty="0"/>
              <a:t>a</a:t>
            </a:r>
            <a:r>
              <a:rPr lang="zh-CN" altLang="en-US" sz="2800" dirty="0"/>
              <a:t>的右逆元，也称</a:t>
            </a:r>
            <a:r>
              <a:rPr lang="en-US" altLang="zh-CN" sz="2800" dirty="0"/>
              <a:t>a</a:t>
            </a:r>
            <a:r>
              <a:rPr lang="zh-CN" altLang="en-US" sz="2800" dirty="0"/>
              <a:t>是右可逆的。</a:t>
            </a:r>
            <a:endParaRPr lang="en-US" altLang="zh-CN" sz="2800" dirty="0"/>
          </a:p>
          <a:p>
            <a:pPr eaLnBrk="1" hangingPunct="1">
              <a:lnSpc>
                <a:spcPct val="125000"/>
              </a:lnSpc>
              <a:buNone/>
            </a:pPr>
            <a:r>
              <a:rPr lang="zh-CN" altLang="en-US" sz="2800" dirty="0"/>
              <a:t>   如果一个元素</a:t>
            </a:r>
            <a:r>
              <a:rPr lang="en-US" altLang="zh-CN" sz="2800" dirty="0"/>
              <a:t>b</a:t>
            </a:r>
            <a:r>
              <a:rPr lang="zh-CN" altLang="en-US" sz="2800" dirty="0"/>
              <a:t>，既是</a:t>
            </a:r>
            <a:r>
              <a:rPr lang="en-US" altLang="zh-CN" sz="2800" dirty="0"/>
              <a:t>a</a:t>
            </a:r>
            <a:r>
              <a:rPr lang="zh-CN" altLang="en-US" sz="2800" dirty="0"/>
              <a:t>的左逆元又是</a:t>
            </a:r>
            <a:r>
              <a:rPr lang="en-US" altLang="zh-CN" sz="2800" dirty="0"/>
              <a:t>a</a:t>
            </a:r>
            <a:r>
              <a:rPr lang="zh-CN" altLang="en-US" sz="2800" dirty="0"/>
              <a:t>的右逆元，则称</a:t>
            </a:r>
            <a:r>
              <a:rPr lang="en-US" altLang="zh-CN" sz="2800" dirty="0"/>
              <a:t>b</a:t>
            </a:r>
            <a:r>
              <a:rPr lang="zh-CN" altLang="en-US" sz="2800" dirty="0"/>
              <a:t>是</a:t>
            </a:r>
            <a:r>
              <a:rPr lang="en-US" altLang="zh-CN" sz="2800" dirty="0"/>
              <a:t>a </a:t>
            </a:r>
            <a:r>
              <a:rPr lang="zh-CN" altLang="en-US" sz="2800" dirty="0"/>
              <a:t>的逆元。</a:t>
            </a:r>
            <a:endParaRPr lang="en-US" altLang="zh-CN" sz="2800" dirty="0"/>
          </a:p>
          <a:p>
            <a:pPr eaLnBrk="1" hangingPunct="1">
              <a:lnSpc>
                <a:spcPct val="125000"/>
              </a:lnSpc>
            </a:pPr>
            <a:endParaRPr lang="en-US" altLang="zh-CN"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EA2922-A174-43E3-8886-C05EA5C04C1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2470"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charRg st="0" end="26"/>
                                            </p:txEl>
                                          </p:spTgt>
                                        </p:tgtEl>
                                        <p:attrNameLst>
                                          <p:attrName>style.visibility</p:attrName>
                                        </p:attrNameLst>
                                      </p:cBhvr>
                                      <p:to>
                                        <p:strVal val="visible"/>
                                      </p:to>
                                    </p:set>
                                    <p:animEffect transition="in" filter="blinds(horizontal)">
                                      <p:cBhvr>
                                        <p:cTn id="7" dur="500"/>
                                        <p:tgtEl>
                                          <p:spTgt spid="44035">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charRg st="26" end="58"/>
                                            </p:txEl>
                                          </p:spTgt>
                                        </p:tgtEl>
                                        <p:attrNameLst>
                                          <p:attrName>style.visibility</p:attrName>
                                        </p:attrNameLst>
                                      </p:cBhvr>
                                      <p:to>
                                        <p:strVal val="visible"/>
                                      </p:to>
                                    </p:set>
                                    <p:animEffect transition="in" filter="blinds(horizontal)">
                                      <p:cBhvr>
                                        <p:cTn id="12" dur="500"/>
                                        <p:tgtEl>
                                          <p:spTgt spid="44035">
                                            <p:txEl>
                                              <p:charRg st="26" end="58"/>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4035">
                                            <p:txEl>
                                              <p:charRg st="58" end="81"/>
                                            </p:txEl>
                                          </p:spTgt>
                                        </p:tgtEl>
                                        <p:attrNameLst>
                                          <p:attrName>style.visibility</p:attrName>
                                        </p:attrNameLst>
                                      </p:cBhvr>
                                      <p:to>
                                        <p:strVal val="visible"/>
                                      </p:to>
                                    </p:set>
                                    <p:animEffect transition="in" filter="blinds(horizontal)">
                                      <p:cBhvr>
                                        <p:cTn id="15" dur="500"/>
                                        <p:tgtEl>
                                          <p:spTgt spid="44035">
                                            <p:txEl>
                                              <p:charRg st="58" end="8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4035">
                                            <p:txEl>
                                              <p:charRg st="81" end="113"/>
                                            </p:txEl>
                                          </p:spTgt>
                                        </p:tgtEl>
                                        <p:attrNameLst>
                                          <p:attrName>style.visibility</p:attrName>
                                        </p:attrNameLst>
                                      </p:cBhvr>
                                      <p:to>
                                        <p:strVal val="visible"/>
                                      </p:to>
                                    </p:set>
                                    <p:animEffect transition="in" filter="blinds(horizontal)">
                                      <p:cBhvr>
                                        <p:cTn id="18" dur="500"/>
                                        <p:tgtEl>
                                          <p:spTgt spid="44035">
                                            <p:txEl>
                                              <p:charRg st="81" end="11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4035">
                                            <p:txEl>
                                              <p:charRg st="113" end="135"/>
                                            </p:txEl>
                                          </p:spTgt>
                                        </p:tgtEl>
                                        <p:attrNameLst>
                                          <p:attrName>style.visibility</p:attrName>
                                        </p:attrNameLst>
                                      </p:cBhvr>
                                      <p:to>
                                        <p:strVal val="visible"/>
                                      </p:to>
                                    </p:set>
                                    <p:animEffect transition="in" filter="blinds(horizontal)">
                                      <p:cBhvr>
                                        <p:cTn id="21" dur="500"/>
                                        <p:tgtEl>
                                          <p:spTgt spid="44035">
                                            <p:txEl>
                                              <p:charRg st="113" end="13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4035">
                                            <p:txEl>
                                              <p:charRg st="135" end="172"/>
                                            </p:txEl>
                                          </p:spTgt>
                                        </p:tgtEl>
                                        <p:attrNameLst>
                                          <p:attrName>style.visibility</p:attrName>
                                        </p:attrNameLst>
                                      </p:cBhvr>
                                      <p:to>
                                        <p:strVal val="visible"/>
                                      </p:to>
                                    </p:set>
                                    <p:animEffect transition="in" filter="blinds(horizontal)">
                                      <p:cBhvr>
                                        <p:cTn id="26" dur="500"/>
                                        <p:tgtEl>
                                          <p:spTgt spid="44035">
                                            <p:txEl>
                                              <p:charRg st="135"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内容占位符 2"/>
          <p:cNvSpPr>
            <a:spLocks noGrp="1"/>
          </p:cNvSpPr>
          <p:nvPr>
            <p:ph idx="1"/>
          </p:nvPr>
        </p:nvSpPr>
        <p:spPr>
          <a:xfrm>
            <a:off x="357188" y="500063"/>
            <a:ext cx="8429625" cy="5643562"/>
          </a:xfrm>
          <a:ln/>
        </p:spPr>
        <p:txBody>
          <a:bodyPr vert="horz" wrap="square" lIns="91440" tIns="45720" rIns="91440" bIns="45720" anchor="t"/>
          <a:p>
            <a:pPr algn="just" eaLnBrk="1" hangingPunct="1">
              <a:buFontTx/>
              <a:buNone/>
            </a:pPr>
            <a:r>
              <a:rPr lang="en-US" altLang="zh-CN" sz="2800" dirty="0"/>
              <a:t>【</a:t>
            </a:r>
            <a:r>
              <a:rPr lang="zh-CN" altLang="en-US" sz="2800" dirty="0"/>
              <a:t>例</a:t>
            </a:r>
            <a:r>
              <a:rPr lang="en-US" altLang="zh-CN" sz="2800" dirty="0"/>
              <a:t>1】</a:t>
            </a:r>
            <a:r>
              <a:rPr lang="zh-CN" altLang="en-US" sz="2800" dirty="0"/>
              <a:t>考虑代数系统</a:t>
            </a:r>
            <a:r>
              <a:rPr lang="en-US" altLang="zh-CN" sz="2800" dirty="0"/>
              <a:t>&lt;</a:t>
            </a:r>
            <a:r>
              <a:rPr lang="en-US" altLang="zh-CN" sz="2800" i="1" dirty="0"/>
              <a:t>R</a:t>
            </a:r>
            <a:r>
              <a:rPr lang="en-US" altLang="zh-CN" sz="2800" dirty="0"/>
              <a:t>,</a:t>
            </a:r>
            <a:r>
              <a:rPr lang="zh-CN" altLang="en-US" sz="2800" dirty="0"/>
              <a:t>＋</a:t>
            </a:r>
            <a:r>
              <a:rPr lang="en-US" altLang="zh-CN" sz="2800" dirty="0"/>
              <a:t>,</a:t>
            </a:r>
            <a:r>
              <a:rPr lang="en-US" altLang="zh-CN" sz="2800" dirty="0">
                <a:latin typeface="Courier New" panose="02070309020205020404" pitchFamily="49" charset="0"/>
              </a:rPr>
              <a:t>·</a:t>
            </a:r>
            <a:r>
              <a:rPr lang="en-US" altLang="zh-CN" sz="2800" dirty="0"/>
              <a:t>&gt;</a:t>
            </a:r>
            <a:r>
              <a:rPr lang="zh-CN" altLang="en-US" sz="2800" dirty="0"/>
              <a:t>，其中</a:t>
            </a:r>
            <a:r>
              <a:rPr lang="en-US" altLang="zh-CN" sz="2800" i="1" dirty="0"/>
              <a:t>R</a:t>
            </a:r>
            <a:r>
              <a:rPr lang="zh-CN" altLang="en-US" sz="2800" dirty="0"/>
              <a:t>是实数集，＋和</a:t>
            </a:r>
            <a:r>
              <a:rPr lang="en-US" altLang="zh-CN" sz="2800" dirty="0">
                <a:latin typeface="Courier New" panose="02070309020205020404" pitchFamily="49" charset="0"/>
              </a:rPr>
              <a:t>·</a:t>
            </a:r>
            <a:r>
              <a:rPr lang="zh-CN" altLang="en-US" sz="2800" dirty="0"/>
              <a:t>是通常的加法和乘法。 问：</a:t>
            </a:r>
            <a:endParaRPr lang="en-US" altLang="zh-CN" sz="2800" dirty="0"/>
          </a:p>
          <a:p>
            <a:pPr algn="just" eaLnBrk="1" hangingPunct="1">
              <a:buFontTx/>
              <a:buNone/>
            </a:pPr>
            <a:r>
              <a:rPr lang="zh-CN" altLang="en-US" sz="2800" dirty="0"/>
              <a:t>每个元素是否都有逆元？若有逆元，逆元是什么？</a:t>
            </a:r>
            <a:endParaRPr lang="en-US" altLang="zh-CN" sz="2800" dirty="0"/>
          </a:p>
          <a:p>
            <a:pPr algn="just" eaLnBrk="1" hangingPunct="1">
              <a:buNone/>
            </a:pPr>
            <a:r>
              <a:rPr lang="zh-CN" altLang="en-US" sz="2800" dirty="0">
                <a:solidFill>
                  <a:srgbClr val="C00000"/>
                </a:solidFill>
                <a:latin typeface="黑体" panose="02010609060101010101" pitchFamily="49" charset="-122"/>
                <a:ea typeface="黑体" panose="02010609060101010101" pitchFamily="49" charset="-122"/>
              </a:rPr>
              <a:t>对运算＋而言， </a:t>
            </a:r>
            <a:r>
              <a:rPr lang="en-US" altLang="zh-CN" sz="2800" dirty="0">
                <a:solidFill>
                  <a:srgbClr val="C00000"/>
                </a:solidFill>
                <a:latin typeface="黑体" panose="02010609060101010101" pitchFamily="49" charset="-122"/>
                <a:ea typeface="黑体" panose="02010609060101010101" pitchFamily="49" charset="-122"/>
              </a:rPr>
              <a:t>R</a:t>
            </a:r>
            <a:r>
              <a:rPr lang="zh-CN" altLang="en-US" sz="2800" dirty="0">
                <a:solidFill>
                  <a:srgbClr val="C00000"/>
                </a:solidFill>
                <a:latin typeface="黑体" panose="02010609060101010101" pitchFamily="49" charset="-122"/>
                <a:ea typeface="黑体" panose="02010609060101010101" pitchFamily="49" charset="-122"/>
              </a:rPr>
              <a:t>中的任何元素</a:t>
            </a:r>
            <a:r>
              <a:rPr lang="en-US" altLang="zh-CN" sz="2800" dirty="0">
                <a:solidFill>
                  <a:srgbClr val="C00000"/>
                </a:solidFill>
                <a:latin typeface="黑体" panose="02010609060101010101" pitchFamily="49" charset="-122"/>
                <a:ea typeface="黑体" panose="02010609060101010101" pitchFamily="49" charset="-122"/>
              </a:rPr>
              <a:t>a</a:t>
            </a:r>
            <a:r>
              <a:rPr lang="zh-CN" altLang="en-US" sz="2800" dirty="0">
                <a:solidFill>
                  <a:srgbClr val="C00000"/>
                </a:solidFill>
                <a:latin typeface="黑体" panose="02010609060101010101" pitchFamily="49" charset="-122"/>
                <a:ea typeface="黑体" panose="02010609060101010101" pitchFamily="49" charset="-122"/>
              </a:rPr>
              <a:t>都有逆元</a:t>
            </a:r>
            <a:r>
              <a:rPr lang="en-US" altLang="zh-CN" sz="2800" dirty="0">
                <a:solidFill>
                  <a:srgbClr val="C00000"/>
                </a:solidFill>
                <a:latin typeface="黑体" panose="02010609060101010101" pitchFamily="49" charset="-122"/>
                <a:ea typeface="黑体" panose="02010609060101010101" pitchFamily="49" charset="-122"/>
              </a:rPr>
              <a:t>-a</a:t>
            </a:r>
            <a:r>
              <a:rPr lang="zh-CN" altLang="en-US" sz="2800" dirty="0">
                <a:solidFill>
                  <a:srgbClr val="C00000"/>
                </a:solidFill>
                <a:latin typeface="黑体" panose="02010609060101010101" pitchFamily="49" charset="-122"/>
                <a:ea typeface="黑体" panose="02010609060101010101" pitchFamily="49" charset="-122"/>
              </a:rPr>
              <a:t>。 </a:t>
            </a:r>
            <a:endParaRPr lang="zh-CN" altLang="en-US" sz="2800" dirty="0">
              <a:solidFill>
                <a:srgbClr val="C00000"/>
              </a:solidFill>
              <a:latin typeface="黑体" panose="02010609060101010101" pitchFamily="49" charset="-122"/>
              <a:ea typeface="黑体" panose="02010609060101010101" pitchFamily="49" charset="-122"/>
            </a:endParaRPr>
          </a:p>
          <a:p>
            <a:pPr eaLnBrk="1" hangingPunct="1">
              <a:buNone/>
            </a:pPr>
            <a:r>
              <a:rPr lang="zh-CN" altLang="en-US" sz="2800" dirty="0">
                <a:solidFill>
                  <a:srgbClr val="C00000"/>
                </a:solidFill>
                <a:latin typeface="黑体" panose="02010609060101010101" pitchFamily="49" charset="-122"/>
                <a:ea typeface="黑体" panose="02010609060101010101" pitchFamily="49" charset="-122"/>
              </a:rPr>
              <a:t>对运算</a:t>
            </a:r>
            <a:r>
              <a:rPr lang="en-US" altLang="zh-CN" sz="2800" dirty="0">
                <a:solidFill>
                  <a:srgbClr val="C00000"/>
                </a:solidFill>
                <a:latin typeface="黑体" panose="02010609060101010101" pitchFamily="49" charset="-122"/>
                <a:ea typeface="黑体" panose="02010609060101010101" pitchFamily="49" charset="-122"/>
              </a:rPr>
              <a:t>·</a:t>
            </a:r>
            <a:r>
              <a:rPr lang="zh-CN" altLang="en-US" sz="2800" dirty="0">
                <a:solidFill>
                  <a:srgbClr val="C00000"/>
                </a:solidFill>
                <a:latin typeface="黑体" panose="02010609060101010101" pitchFamily="49" charset="-122"/>
                <a:ea typeface="黑体" panose="02010609060101010101" pitchFamily="49" charset="-122"/>
              </a:rPr>
              <a:t>而言， </a:t>
            </a:r>
            <a:r>
              <a:rPr lang="en-US" altLang="zh-CN" sz="2800" dirty="0">
                <a:solidFill>
                  <a:srgbClr val="C00000"/>
                </a:solidFill>
                <a:latin typeface="黑体" panose="02010609060101010101" pitchFamily="49" charset="-122"/>
                <a:ea typeface="黑体" panose="02010609060101010101" pitchFamily="49" charset="-122"/>
              </a:rPr>
              <a:t>R</a:t>
            </a:r>
            <a:r>
              <a:rPr lang="zh-CN" altLang="en-US" sz="2800" dirty="0">
                <a:solidFill>
                  <a:srgbClr val="C00000"/>
                </a:solidFill>
                <a:latin typeface="黑体" panose="02010609060101010101" pitchFamily="49" charset="-122"/>
                <a:ea typeface="黑体" panose="02010609060101010101" pitchFamily="49" charset="-122"/>
              </a:rPr>
              <a:t>中除了数</a:t>
            </a:r>
            <a:r>
              <a:rPr lang="en-US" altLang="zh-CN" sz="2800" dirty="0">
                <a:solidFill>
                  <a:srgbClr val="C00000"/>
                </a:solidFill>
                <a:latin typeface="黑体" panose="02010609060101010101" pitchFamily="49" charset="-122"/>
                <a:ea typeface="黑体" panose="02010609060101010101" pitchFamily="49" charset="-122"/>
              </a:rPr>
              <a:t>0</a:t>
            </a:r>
            <a:r>
              <a:rPr lang="zh-CN" altLang="en-US" sz="2800" dirty="0">
                <a:solidFill>
                  <a:srgbClr val="C00000"/>
                </a:solidFill>
                <a:latin typeface="黑体" panose="02010609060101010101" pitchFamily="49" charset="-122"/>
                <a:ea typeface="黑体" panose="02010609060101010101" pitchFamily="49" charset="-122"/>
              </a:rPr>
              <a:t>外任何元素</a:t>
            </a:r>
            <a:r>
              <a:rPr lang="en-US" altLang="zh-CN" sz="2800" dirty="0">
                <a:solidFill>
                  <a:srgbClr val="C00000"/>
                </a:solidFill>
                <a:latin typeface="黑体" panose="02010609060101010101" pitchFamily="49" charset="-122"/>
                <a:ea typeface="黑体" panose="02010609060101010101" pitchFamily="49" charset="-122"/>
              </a:rPr>
              <a:t>a</a:t>
            </a:r>
            <a:r>
              <a:rPr lang="zh-CN" altLang="en-US" sz="2800" dirty="0">
                <a:solidFill>
                  <a:srgbClr val="C00000"/>
                </a:solidFill>
                <a:latin typeface="黑体" panose="02010609060101010101" pitchFamily="49" charset="-122"/>
                <a:ea typeface="黑体" panose="02010609060101010101" pitchFamily="49" charset="-122"/>
              </a:rPr>
              <a:t>都有逆元</a:t>
            </a:r>
            <a:r>
              <a:rPr lang="en-US" altLang="zh-CN" sz="2800" dirty="0">
                <a:solidFill>
                  <a:srgbClr val="C00000"/>
                </a:solidFill>
                <a:latin typeface="黑体" panose="02010609060101010101" pitchFamily="49" charset="-122"/>
                <a:ea typeface="黑体" panose="02010609060101010101" pitchFamily="49" charset="-122"/>
              </a:rPr>
              <a:t>1/a </a:t>
            </a:r>
            <a:r>
              <a:rPr lang="zh-CN" altLang="en-US" sz="2800" dirty="0">
                <a:solidFill>
                  <a:srgbClr val="C00000"/>
                </a:solidFill>
                <a:latin typeface="黑体" panose="02010609060101010101" pitchFamily="49" charset="-122"/>
                <a:ea typeface="黑体" panose="02010609060101010101" pitchFamily="49" charset="-122"/>
              </a:rPr>
              <a:t>，元素</a:t>
            </a:r>
            <a:r>
              <a:rPr lang="en-US" altLang="zh-CN" sz="2800" dirty="0">
                <a:solidFill>
                  <a:srgbClr val="C00000"/>
                </a:solidFill>
                <a:latin typeface="黑体" panose="02010609060101010101" pitchFamily="49" charset="-122"/>
                <a:ea typeface="黑体" panose="02010609060101010101" pitchFamily="49" charset="-122"/>
              </a:rPr>
              <a:t>0</a:t>
            </a:r>
            <a:r>
              <a:rPr lang="zh-CN" altLang="en-US" sz="2800" dirty="0">
                <a:solidFill>
                  <a:srgbClr val="C00000"/>
                </a:solidFill>
                <a:latin typeface="黑体" panose="02010609060101010101" pitchFamily="49" charset="-122"/>
                <a:ea typeface="黑体" panose="02010609060101010101" pitchFamily="49" charset="-122"/>
              </a:rPr>
              <a:t>无逆元。</a:t>
            </a:r>
            <a:endParaRPr lang="en-US" altLang="zh-CN" sz="2800" dirty="0">
              <a:solidFill>
                <a:srgbClr val="C00000"/>
              </a:solidFill>
              <a:latin typeface="黑体" panose="02010609060101010101" pitchFamily="49" charset="-122"/>
              <a:ea typeface="黑体" panose="02010609060101010101" pitchFamily="49" charset="-122"/>
            </a:endParaRPr>
          </a:p>
          <a:p>
            <a:pPr algn="just" eaLnBrk="1" hangingPunct="1">
              <a:buNone/>
            </a:pPr>
            <a:r>
              <a:rPr lang="en-US" altLang="zh-CN" sz="2800" dirty="0"/>
              <a:t>【</a:t>
            </a:r>
            <a:r>
              <a:rPr lang="zh-CN" altLang="en-US" sz="2800" dirty="0"/>
              <a:t>例</a:t>
            </a:r>
            <a:r>
              <a:rPr lang="en-US" altLang="zh-CN" sz="2800" dirty="0"/>
              <a:t>2】</a:t>
            </a:r>
            <a:r>
              <a:rPr lang="zh-CN" altLang="zh-CN" sz="2800" dirty="0"/>
              <a:t>指出代数系统</a:t>
            </a:r>
            <a:r>
              <a:rPr lang="en-US" altLang="zh-CN" sz="2800" dirty="0"/>
              <a:t>&lt;N,</a:t>
            </a:r>
            <a:r>
              <a:rPr lang="zh-CN" altLang="en-US" sz="2800" dirty="0"/>
              <a:t> ＋</a:t>
            </a:r>
            <a:r>
              <a:rPr lang="en-US" altLang="zh-CN" sz="2800" dirty="0"/>
              <a:t>&gt;</a:t>
            </a:r>
            <a:r>
              <a:rPr lang="zh-CN" altLang="zh-CN" sz="2800" dirty="0"/>
              <a:t>的逆元</a:t>
            </a:r>
            <a:r>
              <a:rPr lang="zh-CN" altLang="en-US" sz="2800" dirty="0"/>
              <a:t>，其中</a:t>
            </a:r>
            <a:r>
              <a:rPr lang="en-US" altLang="zh-CN" sz="2800" i="1" dirty="0"/>
              <a:t>N</a:t>
            </a:r>
            <a:r>
              <a:rPr lang="zh-CN" altLang="en-US" sz="2800" dirty="0"/>
              <a:t>是自然数集， ＋是通常的加法。</a:t>
            </a:r>
            <a:endParaRPr lang="en-US" altLang="zh-CN" sz="2800" dirty="0"/>
          </a:p>
          <a:p>
            <a:pPr algn="just" eaLnBrk="1" hangingPunct="1">
              <a:buNone/>
            </a:pPr>
            <a:r>
              <a:rPr lang="zh-CN" altLang="en-US" sz="2800" dirty="0">
                <a:solidFill>
                  <a:srgbClr val="C00000"/>
                </a:solidFill>
              </a:rPr>
              <a:t>   </a:t>
            </a:r>
            <a:r>
              <a:rPr lang="en-US" altLang="zh-CN" sz="2800" dirty="0">
                <a:solidFill>
                  <a:srgbClr val="C00000"/>
                </a:solidFill>
                <a:latin typeface="黑体" panose="02010609060101010101" pitchFamily="49" charset="-122"/>
                <a:ea typeface="黑体" panose="02010609060101010101" pitchFamily="49" charset="-122"/>
              </a:rPr>
              <a:t>&lt;N,+&gt;</a:t>
            </a:r>
            <a:r>
              <a:rPr lang="zh-CN" altLang="zh-CN" sz="2800" dirty="0">
                <a:solidFill>
                  <a:srgbClr val="C00000"/>
                </a:solidFill>
                <a:latin typeface="黑体" panose="02010609060101010101" pitchFamily="49" charset="-122"/>
                <a:ea typeface="黑体" panose="02010609060101010101" pitchFamily="49" charset="-122"/>
              </a:rPr>
              <a:t>中</a:t>
            </a:r>
            <a:r>
              <a:rPr lang="zh-CN" altLang="en-US" sz="2800" dirty="0">
                <a:solidFill>
                  <a:srgbClr val="C00000"/>
                </a:solidFill>
                <a:latin typeface="黑体" panose="02010609060101010101" pitchFamily="49" charset="-122"/>
                <a:ea typeface="黑体" panose="02010609060101010101" pitchFamily="49" charset="-122"/>
              </a:rPr>
              <a:t>，</a:t>
            </a:r>
            <a:r>
              <a:rPr lang="zh-CN" altLang="zh-CN" sz="2800" dirty="0">
                <a:solidFill>
                  <a:srgbClr val="C00000"/>
                </a:solidFill>
                <a:latin typeface="黑体" panose="02010609060101010101" pitchFamily="49" charset="-122"/>
                <a:ea typeface="黑体" panose="02010609060101010101" pitchFamily="49" charset="-122"/>
              </a:rPr>
              <a:t>仅幺元</a:t>
            </a:r>
            <a:r>
              <a:rPr lang="en-US" altLang="zh-CN" sz="2800" dirty="0">
                <a:solidFill>
                  <a:srgbClr val="C00000"/>
                </a:solidFill>
                <a:latin typeface="黑体" panose="02010609060101010101" pitchFamily="49" charset="-122"/>
                <a:ea typeface="黑体" panose="02010609060101010101" pitchFamily="49" charset="-122"/>
              </a:rPr>
              <a:t>0</a:t>
            </a:r>
            <a:r>
              <a:rPr lang="zh-CN" altLang="zh-CN" sz="2800" dirty="0">
                <a:solidFill>
                  <a:srgbClr val="C00000"/>
                </a:solidFill>
                <a:latin typeface="黑体" panose="02010609060101010101" pitchFamily="49" charset="-122"/>
                <a:ea typeface="黑体" panose="02010609060101010101" pitchFamily="49" charset="-122"/>
              </a:rPr>
              <a:t>有逆元</a:t>
            </a:r>
            <a:r>
              <a:rPr lang="en-US" altLang="zh-CN" sz="2800" dirty="0">
                <a:solidFill>
                  <a:srgbClr val="C00000"/>
                </a:solidFill>
                <a:latin typeface="黑体" panose="02010609060101010101" pitchFamily="49" charset="-122"/>
                <a:ea typeface="黑体" panose="02010609060101010101" pitchFamily="49" charset="-122"/>
              </a:rPr>
              <a:t>0</a:t>
            </a:r>
            <a:r>
              <a:rPr lang="zh-CN" altLang="zh-CN" sz="2800" dirty="0">
                <a:solidFill>
                  <a:srgbClr val="C00000"/>
                </a:solidFill>
              </a:rPr>
              <a:t>。</a:t>
            </a:r>
            <a:endParaRPr lang="en-US" altLang="zh-CN" sz="2800" dirty="0">
              <a:solidFill>
                <a:srgbClr val="C00000"/>
              </a:solidFill>
            </a:endParaRPr>
          </a:p>
          <a:p>
            <a:pPr algn="just" eaLnBrk="1" hangingPunct="1">
              <a:buNone/>
            </a:pPr>
            <a:endParaRPr lang="zh-CN" altLang="zh-CN" sz="2800" dirty="0"/>
          </a:p>
          <a:p>
            <a:pPr algn="just" eaLnBrk="1" hangingPunct="1">
              <a:buFontTx/>
              <a:buNone/>
            </a:pPr>
            <a:endParaRPr lang="zh-CN" altLang="en-US" sz="2800" dirty="0"/>
          </a:p>
          <a:p>
            <a:pPr algn="just" eaLnBrk="1" hangingPunct="1">
              <a:buFontTx/>
              <a:buNone/>
            </a:pPr>
            <a:r>
              <a:rPr lang="zh-CN" altLang="en-US" sz="2400" dirty="0"/>
              <a:t> </a:t>
            </a:r>
            <a:endParaRPr lang="zh-CN" altLang="en-US"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711A05-2F98-49E4-92CE-3DFCA7311E7A}"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err="1"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63493"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6">
                                            <p:txEl>
                                              <p:charRg st="66" end="91"/>
                                            </p:txEl>
                                          </p:spTgt>
                                        </p:tgtEl>
                                        <p:attrNameLst>
                                          <p:attrName>style.visibility</p:attrName>
                                        </p:attrNameLst>
                                      </p:cBhvr>
                                      <p:to>
                                        <p:strVal val="visible"/>
                                      </p:to>
                                    </p:set>
                                    <p:animEffect transition="in" filter="blinds(horizontal)">
                                      <p:cBhvr>
                                        <p:cTn id="7" dur="500"/>
                                        <p:tgtEl>
                                          <p:spTgt spid="41986">
                                            <p:txEl>
                                              <p:charRg st="66" end="9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6">
                                            <p:txEl>
                                              <p:charRg st="91" end="128"/>
                                            </p:txEl>
                                          </p:spTgt>
                                        </p:tgtEl>
                                        <p:attrNameLst>
                                          <p:attrName>style.visibility</p:attrName>
                                        </p:attrNameLst>
                                      </p:cBhvr>
                                      <p:to>
                                        <p:strVal val="visible"/>
                                      </p:to>
                                    </p:set>
                                    <p:animEffect transition="in" filter="blinds(horizontal)">
                                      <p:cBhvr>
                                        <p:cTn id="12" dur="500"/>
                                        <p:tgtEl>
                                          <p:spTgt spid="41986">
                                            <p:txEl>
                                              <p:charRg st="91" end="1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986">
                                            <p:txEl>
                                              <p:charRg st="167" end="187"/>
                                            </p:txEl>
                                          </p:spTgt>
                                        </p:tgtEl>
                                        <p:attrNameLst>
                                          <p:attrName>style.visibility</p:attrName>
                                        </p:attrNameLst>
                                      </p:cBhvr>
                                      <p:to>
                                        <p:strVal val="visible"/>
                                      </p:to>
                                    </p:set>
                                    <p:animEffect transition="in" filter="blinds(horizontal)">
                                      <p:cBhvr>
                                        <p:cTn id="17" dur="500"/>
                                        <p:tgtEl>
                                          <p:spTgt spid="41986">
                                            <p:txEl>
                                              <p:charRg st="167"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5288" y="836613"/>
            <a:ext cx="8208962" cy="4968875"/>
          </a:xfrm>
          <a:ln/>
        </p:spPr>
        <p:txBody>
          <a:bodyPr vert="horz" wrap="square" lIns="91440" tIns="45720" rIns="91440" bIns="45720" anchor="t"/>
          <a:p>
            <a:pPr>
              <a:buNone/>
            </a:pPr>
            <a:r>
              <a:rPr lang="en-US" altLang="zh-CN" sz="2600" dirty="0">
                <a:latin typeface="Times New Roman" panose="02020603050405020304" pitchFamily="18" charset="0"/>
              </a:rPr>
              <a:t>【</a:t>
            </a:r>
            <a:r>
              <a:rPr lang="zh-CN" altLang="en-US" sz="2600" dirty="0">
                <a:latin typeface="Times New Roman" panose="02020603050405020304" pitchFamily="18" charset="0"/>
              </a:rPr>
              <a:t>例</a:t>
            </a:r>
            <a:r>
              <a:rPr lang="en-US" altLang="zh-CN" sz="2600" dirty="0">
                <a:latin typeface="Times New Roman" panose="02020603050405020304" pitchFamily="18" charset="0"/>
              </a:rPr>
              <a:t>3】</a:t>
            </a:r>
            <a:r>
              <a:rPr lang="zh-CN" altLang="zh-CN" sz="2600" dirty="0">
                <a:latin typeface="Times New Roman" panose="02020603050405020304" pitchFamily="18" charset="0"/>
              </a:rPr>
              <a:t>代数系统</a:t>
            </a:r>
            <a:r>
              <a:rPr lang="en-US" altLang="zh-CN" sz="2600" dirty="0"/>
              <a:t>&lt;</a:t>
            </a:r>
            <a:r>
              <a:rPr lang="en-US" altLang="zh-CN" sz="2600" i="1" dirty="0">
                <a:latin typeface="Times New Roman" panose="02020603050405020304" pitchFamily="18" charset="0"/>
              </a:rPr>
              <a:t>Z</a:t>
            </a:r>
            <a:r>
              <a:rPr lang="en-US" altLang="zh-CN" sz="2600" baseline="30000" dirty="0">
                <a:latin typeface="Times New Roman" panose="02020603050405020304" pitchFamily="18" charset="0"/>
              </a:rPr>
              <a:t>+</a:t>
            </a:r>
            <a:r>
              <a:rPr lang="en-US" altLang="zh-CN" sz="2600" dirty="0"/>
              <a:t>,</a:t>
            </a:r>
            <a:r>
              <a:rPr lang="en-US" altLang="zh-CN" sz="2600" dirty="0">
                <a:latin typeface="Times New Roman" panose="02020603050405020304" pitchFamily="18" charset="0"/>
                <a:sym typeface="Symbol" panose="05050102010706020507" pitchFamily="18" charset="2"/>
              </a:rPr>
              <a:t> </a:t>
            </a:r>
            <a:r>
              <a:rPr lang="en-US" altLang="zh-CN" sz="2600" dirty="0"/>
              <a:t>&gt;</a:t>
            </a:r>
            <a:r>
              <a:rPr lang="zh-CN" altLang="en-US" sz="2600" dirty="0">
                <a:latin typeface="Times New Roman" panose="02020603050405020304" pitchFamily="18" charset="0"/>
              </a:rPr>
              <a:t>是否满足交换律，结合律，幂等律？并指出其特殊元素。其中运算</a:t>
            </a:r>
            <a:r>
              <a:rPr lang="en-US" altLang="zh-CN" sz="2600"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sym typeface="Symbol" panose="05050102010706020507" pitchFamily="18" charset="2"/>
              </a:rPr>
              <a:t>表示：</a:t>
            </a:r>
            <a:r>
              <a:rPr lang="en-US" altLang="zh-CN" sz="26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r>
              <a:rPr lang="en-US" altLang="zh-CN" sz="2600" i="1" dirty="0">
                <a:latin typeface="Times New Roman" panose="02020603050405020304" pitchFamily="18" charset="0"/>
              </a:rPr>
              <a:t>Z</a:t>
            </a:r>
            <a:r>
              <a:rPr lang="en-US" altLang="zh-CN" sz="2600" baseline="30000" dirty="0">
                <a:latin typeface="Times New Roman" panose="02020603050405020304" pitchFamily="18" charset="0"/>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y</a:t>
            </a:r>
            <a:r>
              <a:rPr lang="en-US" altLang="zh-CN" sz="2600" dirty="0">
                <a:latin typeface="Times New Roman" panose="02020603050405020304" pitchFamily="18" charset="0"/>
              </a:rPr>
              <a:t>＝lcm</a:t>
            </a:r>
            <a:r>
              <a:rPr lang="en-US" altLang="zh-CN" sz="2600" i="1" dirty="0">
                <a:latin typeface="Times New Roman" panose="02020603050405020304" pitchFamily="18" charset="0"/>
              </a:rPr>
              <a:t>(x,y)</a:t>
            </a:r>
            <a:r>
              <a:rPr lang="en-US" altLang="zh-CN" sz="2600" dirty="0">
                <a:latin typeface="Times New Roman" panose="02020603050405020304" pitchFamily="18" charset="0"/>
              </a:rPr>
              <a:t>，</a:t>
            </a:r>
            <a:r>
              <a:rPr lang="zh-CN" altLang="en-US" sz="2600" dirty="0">
                <a:latin typeface="Times New Roman" panose="02020603050405020304" pitchFamily="18" charset="0"/>
              </a:rPr>
              <a:t>即求</a:t>
            </a:r>
            <a:r>
              <a:rPr lang="en-US" altLang="zh-CN" sz="2600" i="1" dirty="0">
                <a:latin typeface="Times New Roman" panose="02020603050405020304" pitchFamily="18" charset="0"/>
              </a:rPr>
              <a:t>x</a:t>
            </a:r>
            <a:r>
              <a:rPr lang="zh-CN" altLang="en-US" sz="2600" dirty="0">
                <a:latin typeface="Times New Roman" panose="02020603050405020304" pitchFamily="18" charset="0"/>
              </a:rPr>
              <a:t>和</a:t>
            </a:r>
            <a:r>
              <a:rPr lang="en-US" altLang="zh-CN" sz="2600" i="1" dirty="0">
                <a:latin typeface="Times New Roman" panose="02020603050405020304" pitchFamily="18" charset="0"/>
              </a:rPr>
              <a:t>y</a:t>
            </a:r>
            <a:r>
              <a:rPr lang="zh-CN" altLang="en-US" sz="2600" dirty="0">
                <a:latin typeface="Times New Roman" panose="02020603050405020304" pitchFamily="18" charset="0"/>
              </a:rPr>
              <a:t>的最小公倍数。</a:t>
            </a:r>
            <a:endParaRPr lang="en-US" altLang="zh-CN" sz="2600" dirty="0">
              <a:latin typeface="Times New Roman" panose="02020603050405020304" pitchFamily="18" charset="0"/>
            </a:endParaRPr>
          </a:p>
          <a:p>
            <a:pPr>
              <a:buNone/>
            </a:pPr>
            <a:r>
              <a:rPr lang="en-US" altLang="zh-CN" sz="2600" dirty="0">
                <a:latin typeface="Times New Roman" panose="02020603050405020304" pitchFamily="18" charset="0"/>
              </a:rPr>
              <a:t>    (</a:t>
            </a:r>
            <a:r>
              <a:rPr lang="zh-CN" altLang="en-US" sz="2600" dirty="0">
                <a:latin typeface="Times New Roman" panose="02020603050405020304" pitchFamily="18" charset="0"/>
              </a:rPr>
              <a:t>其中，</a:t>
            </a:r>
            <a:r>
              <a:rPr lang="en-US" altLang="zh-CN" sz="2600" i="1" dirty="0">
                <a:latin typeface="Times New Roman" panose="02020603050405020304" pitchFamily="18" charset="0"/>
              </a:rPr>
              <a:t>Z</a:t>
            </a:r>
            <a:r>
              <a:rPr lang="en-US" altLang="zh-CN" sz="2600" baseline="30000" dirty="0">
                <a:latin typeface="Times New Roman" panose="02020603050405020304" pitchFamily="18" charset="0"/>
              </a:rPr>
              <a:t>+</a:t>
            </a:r>
            <a:r>
              <a:rPr lang="zh-CN" altLang="en-US" sz="2600" dirty="0">
                <a:latin typeface="Times New Roman" panose="02020603050405020304" pitchFamily="18" charset="0"/>
              </a:rPr>
              <a:t>表示正整数集合</a:t>
            </a:r>
            <a:r>
              <a:rPr lang="en-US" altLang="zh-CN" sz="2600" dirty="0">
                <a:latin typeface="Times New Roman" panose="02020603050405020304" pitchFamily="18" charset="0"/>
              </a:rPr>
              <a:t>)</a:t>
            </a:r>
            <a:endParaRPr lang="en-US" altLang="zh-CN" sz="2600" dirty="0">
              <a:latin typeface="Times New Roman" panose="02020603050405020304" pitchFamily="18" charset="0"/>
            </a:endParaRPr>
          </a:p>
          <a:p>
            <a:pPr>
              <a:buNone/>
            </a:pPr>
            <a:r>
              <a:rPr lang="zh-CN" altLang="en-US" sz="2600" dirty="0">
                <a:latin typeface="Times New Roman" panose="02020603050405020304" pitchFamily="18" charset="0"/>
              </a:rPr>
              <a:t>解：</a:t>
            </a:r>
            <a:endParaRPr lang="en-US" altLang="zh-CN" sz="2600" dirty="0">
              <a:latin typeface="Times New Roman" panose="02020603050405020304" pitchFamily="18" charset="0"/>
            </a:endParaRPr>
          </a:p>
          <a:p>
            <a:pPr>
              <a:buNone/>
            </a:pPr>
            <a:r>
              <a:rPr lang="zh-CN" altLang="en-US" sz="2600" dirty="0">
                <a:sym typeface="Symbol" panose="05050102010706020507" pitchFamily="18" charset="2"/>
              </a:rPr>
              <a:t>     </a:t>
            </a:r>
            <a:r>
              <a:rPr lang="en-US" altLang="zh-CN" sz="2600" dirty="0">
                <a:sym typeface="Symbol" panose="05050102010706020507" pitchFamily="18" charset="2"/>
              </a:rPr>
              <a:t></a:t>
            </a:r>
            <a:r>
              <a:rPr lang="zh-CN" altLang="en-US" sz="2600" dirty="0">
                <a:ea typeface="黑体" panose="02010609060101010101" pitchFamily="49" charset="-122"/>
                <a:sym typeface="Symbol" panose="05050102010706020507" pitchFamily="18" charset="2"/>
              </a:rPr>
              <a:t>运算可交换、可结合、是幂等的。</a:t>
            </a:r>
            <a:endParaRPr lang="en-US" altLang="zh-CN" sz="2600" dirty="0">
              <a:ea typeface="黑体" panose="02010609060101010101" pitchFamily="49" charset="-122"/>
              <a:sym typeface="Symbol" panose="05050102010706020507" pitchFamily="18" charset="2"/>
            </a:endParaRPr>
          </a:p>
          <a:p>
            <a:pPr>
              <a:buNone/>
            </a:pPr>
            <a:r>
              <a:rPr lang="zh-CN" altLang="en-US" sz="2600" dirty="0">
                <a:sym typeface="Symbol" panose="05050102010706020507" pitchFamily="18" charset="2"/>
              </a:rPr>
              <a:t>     因为</a:t>
            </a:r>
            <a:r>
              <a:rPr lang="en-US" altLang="zh-CN" sz="2600" dirty="0">
                <a:sym typeface="Symbol" panose="05050102010706020507" pitchFamily="18" charset="2"/>
              </a:rPr>
              <a:t></a:t>
            </a:r>
            <a:r>
              <a:rPr lang="en-US" altLang="zh-CN" sz="2600" i="1" dirty="0"/>
              <a:t>x</a:t>
            </a:r>
            <a:r>
              <a:rPr lang="en-US" altLang="zh-CN" sz="2600" dirty="0">
                <a:sym typeface="Symbol" panose="05050102010706020507" pitchFamily="18" charset="2"/>
              </a:rPr>
              <a:t></a:t>
            </a:r>
            <a:r>
              <a:rPr lang="en-US" altLang="zh-CN" sz="2600" i="1" dirty="0"/>
              <a:t>Z</a:t>
            </a:r>
            <a:r>
              <a:rPr lang="en-US" altLang="zh-CN" sz="2600" baseline="30000" dirty="0"/>
              <a:t>+</a:t>
            </a:r>
            <a:r>
              <a:rPr lang="en-US" altLang="zh-CN" sz="2600" dirty="0"/>
              <a:t>，</a:t>
            </a:r>
            <a:r>
              <a:rPr lang="zh-CN" altLang="en-US" sz="2600" dirty="0"/>
              <a:t>都有</a:t>
            </a:r>
            <a:r>
              <a:rPr lang="en-US" altLang="zh-CN" sz="2600" i="1" dirty="0"/>
              <a:t>x</a:t>
            </a:r>
            <a:r>
              <a:rPr lang="en-US" altLang="zh-CN" sz="2600" dirty="0">
                <a:sym typeface="Symbol" panose="05050102010706020507" pitchFamily="18" charset="2"/>
              </a:rPr>
              <a:t></a:t>
            </a:r>
            <a:r>
              <a:rPr lang="en-US" altLang="zh-CN" sz="2600" dirty="0"/>
              <a:t>1=1</a:t>
            </a:r>
            <a:r>
              <a:rPr lang="en-US" altLang="zh-CN" sz="2600" dirty="0">
                <a:sym typeface="Symbol" panose="05050102010706020507" pitchFamily="18" charset="2"/>
              </a:rPr>
              <a:t></a:t>
            </a:r>
            <a:r>
              <a:rPr lang="en-US" altLang="zh-CN" sz="2600" i="1" dirty="0"/>
              <a:t>x</a:t>
            </a:r>
            <a:r>
              <a:rPr lang="en-US" altLang="zh-CN" sz="2600" dirty="0"/>
              <a:t>=</a:t>
            </a:r>
            <a:r>
              <a:rPr lang="en-US" altLang="zh-CN" sz="2600" i="1" dirty="0"/>
              <a:t>x</a:t>
            </a:r>
            <a:r>
              <a:rPr lang="en-US" altLang="zh-CN" sz="2600" dirty="0"/>
              <a:t> ，</a:t>
            </a:r>
            <a:r>
              <a:rPr lang="zh-CN" altLang="en-US" sz="2600" dirty="0"/>
              <a:t>所以</a:t>
            </a:r>
            <a:r>
              <a:rPr lang="en-US" altLang="zh-CN" sz="2600" dirty="0"/>
              <a:t>1</a:t>
            </a:r>
            <a:r>
              <a:rPr lang="zh-CN" altLang="en-US" sz="2600" dirty="0">
                <a:ea typeface="黑体" panose="02010609060101010101" pitchFamily="49" charset="-122"/>
              </a:rPr>
              <a:t>为单位元。</a:t>
            </a:r>
            <a:endParaRPr lang="en-US" altLang="zh-CN" sz="2600" dirty="0">
              <a:ea typeface="黑体" panose="02010609060101010101" pitchFamily="49" charset="-122"/>
            </a:endParaRPr>
          </a:p>
          <a:p>
            <a:pPr>
              <a:buNone/>
            </a:pPr>
            <a:r>
              <a:rPr lang="zh-CN" altLang="en-US" sz="2600" dirty="0">
                <a:ea typeface="黑体" panose="02010609060101010101" pitchFamily="49" charset="-122"/>
              </a:rPr>
              <a:t>     不存在零元。</a:t>
            </a:r>
            <a:endParaRPr lang="en-US" altLang="zh-CN" sz="2600" dirty="0">
              <a:ea typeface="黑体" panose="02010609060101010101" pitchFamily="49" charset="-122"/>
            </a:endParaRPr>
          </a:p>
          <a:p>
            <a:pPr>
              <a:buNone/>
            </a:pPr>
            <a:r>
              <a:rPr lang="zh-CN" altLang="en-US" sz="2600" dirty="0">
                <a:ea typeface="黑体" panose="02010609060101010101" pitchFamily="49" charset="-122"/>
              </a:rPr>
              <a:t>     只有1有逆元，是它自己，其它正整数无逆元。</a:t>
            </a:r>
            <a:endParaRPr lang="zh-CN" altLang="en-US" sz="2600" dirty="0">
              <a:ea typeface="黑体" panose="02010609060101010101" pitchFamily="49" charset="-122"/>
            </a:endParaRPr>
          </a:p>
          <a:p>
            <a:pPr>
              <a:buNone/>
            </a:pPr>
            <a:endParaRPr lang="zh-CN" altLang="en-US" dirty="0">
              <a:latin typeface="Times New Roman" panose="02020603050405020304" pitchFamily="18" charset="0"/>
            </a:endParaRPr>
          </a:p>
          <a:p>
            <a:pPr>
              <a:buNone/>
            </a:pP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5541"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102" end="105"/>
                                            </p:txEl>
                                          </p:spTgt>
                                        </p:tgtEl>
                                        <p:attrNameLst>
                                          <p:attrName>style.visibility</p:attrName>
                                        </p:attrNameLst>
                                      </p:cBhvr>
                                      <p:to>
                                        <p:strVal val="visible"/>
                                      </p:to>
                                    </p:set>
                                    <p:animEffect transition="in" filter="blinds(horizontal)">
                                      <p:cBhvr>
                                        <p:cTn id="7" dur="500"/>
                                        <p:tgtEl>
                                          <p:spTgt spid="3">
                                            <p:txEl>
                                              <p:charRg st="102" end="10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105" end="127"/>
                                            </p:txEl>
                                          </p:spTgt>
                                        </p:tgtEl>
                                        <p:attrNameLst>
                                          <p:attrName>style.visibility</p:attrName>
                                        </p:attrNameLst>
                                      </p:cBhvr>
                                      <p:to>
                                        <p:strVal val="visible"/>
                                      </p:to>
                                    </p:set>
                                    <p:animEffect transition="in" filter="blinds(horizontal)">
                                      <p:cBhvr>
                                        <p:cTn id="10" dur="500"/>
                                        <p:tgtEl>
                                          <p:spTgt spid="3">
                                            <p:txEl>
                                              <p:charRg st="105" end="12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127" end="162"/>
                                            </p:txEl>
                                          </p:spTgt>
                                        </p:tgtEl>
                                        <p:attrNameLst>
                                          <p:attrName>style.visibility</p:attrName>
                                        </p:attrNameLst>
                                      </p:cBhvr>
                                      <p:to>
                                        <p:strVal val="visible"/>
                                      </p:to>
                                    </p:set>
                                    <p:animEffect transition="in" filter="blinds(horizontal)">
                                      <p:cBhvr>
                                        <p:cTn id="13" dur="500"/>
                                        <p:tgtEl>
                                          <p:spTgt spid="3">
                                            <p:txEl>
                                              <p:charRg st="127" end="16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162" end="174"/>
                                            </p:txEl>
                                          </p:spTgt>
                                        </p:tgtEl>
                                        <p:attrNameLst>
                                          <p:attrName>style.visibility</p:attrName>
                                        </p:attrNameLst>
                                      </p:cBhvr>
                                      <p:to>
                                        <p:strVal val="visible"/>
                                      </p:to>
                                    </p:set>
                                    <p:animEffect transition="in" filter="blinds(horizontal)">
                                      <p:cBhvr>
                                        <p:cTn id="16" dur="500"/>
                                        <p:tgtEl>
                                          <p:spTgt spid="3">
                                            <p:txEl>
                                              <p:charRg st="162" end="17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charRg st="174" end="201"/>
                                            </p:txEl>
                                          </p:spTgt>
                                        </p:tgtEl>
                                        <p:attrNameLst>
                                          <p:attrName>style.visibility</p:attrName>
                                        </p:attrNameLst>
                                      </p:cBhvr>
                                      <p:to>
                                        <p:strVal val="visible"/>
                                      </p:to>
                                    </p:set>
                                    <p:animEffect transition="in" filter="blinds(horizontal)">
                                      <p:cBhvr>
                                        <p:cTn id="19" dur="500"/>
                                        <p:tgtEl>
                                          <p:spTgt spid="3">
                                            <p:txEl>
                                              <p:charRg st="174" end="2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4"/>
          <p:cNvSpPr>
            <a:spLocks noGrp="1"/>
          </p:cNvSpPr>
          <p:nvPr>
            <p:ph idx="1"/>
          </p:nvPr>
        </p:nvSpPr>
        <p:spPr>
          <a:xfrm>
            <a:off x="214313" y="357188"/>
            <a:ext cx="8929687" cy="1447800"/>
          </a:xfrm>
          <a:ln/>
        </p:spPr>
        <p:txBody>
          <a:bodyPr vert="horz" wrap="square" lIns="91440" tIns="45720" rIns="91440" bIns="45720" anchor="t"/>
          <a:p>
            <a:pPr>
              <a:buNone/>
            </a:pPr>
            <a:r>
              <a:rPr lang="en-US" altLang="zh-CN" sz="2400" dirty="0">
                <a:latin typeface="Times New Roman" panose="02020603050405020304" pitchFamily="18" charset="0"/>
              </a:rPr>
              <a:t>【</a:t>
            </a:r>
            <a:r>
              <a:rPr lang="zh-CN" altLang="en-US" sz="2400" dirty="0">
                <a:latin typeface="Times New Roman" panose="02020603050405020304" pitchFamily="18" charset="0"/>
              </a:rPr>
              <a:t>例</a:t>
            </a:r>
            <a:r>
              <a:rPr lang="en-US" altLang="zh-CN" sz="2400" dirty="0">
                <a:latin typeface="Times New Roman" panose="02020603050405020304" pitchFamily="18" charset="0"/>
              </a:rPr>
              <a:t>4】</a:t>
            </a:r>
            <a:r>
              <a:rPr lang="zh-CN" altLang="en-US" sz="2400" dirty="0">
                <a:latin typeface="Times New Roman" panose="02020603050405020304" pitchFamily="18" charset="0"/>
              </a:rPr>
              <a:t>设</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a,b,c</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zh-CN" altLang="en-US" sz="2400" dirty="0">
                <a:latin typeface="Times New Roman" panose="02020603050405020304" pitchFamily="18" charset="0"/>
              </a:rPr>
              <a:t>上的二元运算</a:t>
            </a:r>
            <a:r>
              <a:rPr lang="zh-CN" altLang="en-US"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Wingdings 2" panose="05020102010507070707" pitchFamily="18" charset="2"/>
              </a:rPr>
              <a:t>如表所示。</a:t>
            </a:r>
            <a:endParaRPr lang="zh-CN" altLang="en-US" sz="2400" dirty="0">
              <a:latin typeface="Times New Roman" panose="02020603050405020304" pitchFamily="18" charset="0"/>
              <a:sym typeface="Wingdings 2" panose="05020102010507070707" pitchFamily="18" charset="2"/>
            </a:endParaRPr>
          </a:p>
          <a:p>
            <a:pPr>
              <a:buNone/>
            </a:pPr>
            <a:r>
              <a:rPr lang="zh-CN" altLang="en-US" sz="2400" dirty="0">
                <a:latin typeface="Times New Roman" panose="02020603050405020304" pitchFamily="18" charset="0"/>
                <a:sym typeface="Wingdings 2" panose="05020102010507070707" pitchFamily="18" charset="2"/>
              </a:rPr>
              <a:t>(1)说明</a:t>
            </a:r>
            <a:r>
              <a:rPr lang="zh-CN" altLang="en-US"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Wingdings 2" panose="05020102010507070707" pitchFamily="18" charset="2"/>
              </a:rPr>
              <a:t>运算是否满足交换律、幂等律。</a:t>
            </a:r>
            <a:endParaRPr lang="zh-CN" altLang="en-US" sz="2400" dirty="0">
              <a:latin typeface="Times New Roman" panose="02020603050405020304" pitchFamily="18" charset="0"/>
              <a:sym typeface="Wingdings 2" panose="05020102010507070707" pitchFamily="18" charset="2"/>
            </a:endParaRPr>
          </a:p>
          <a:p>
            <a:pPr>
              <a:buNone/>
            </a:pPr>
            <a:r>
              <a:rPr lang="zh-CN" altLang="en-US" sz="2400" dirty="0">
                <a:latin typeface="Times New Roman" panose="02020603050405020304" pitchFamily="18" charset="0"/>
                <a:sym typeface="Wingdings 2" panose="05020102010507070707" pitchFamily="18" charset="2"/>
              </a:rPr>
              <a:t>(2)求出关于</a:t>
            </a:r>
            <a:r>
              <a:rPr lang="zh-CN" altLang="en-US"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Wingdings 2" panose="05020102010507070707" pitchFamily="18" charset="2"/>
              </a:rPr>
              <a:t>运算的幺元、零元和所有可逆元素的逆元。</a:t>
            </a:r>
            <a:endParaRPr lang="zh-CN" altLang="en-US" sz="2400" dirty="0">
              <a:latin typeface="Times New Roman" panose="02020603050405020304" pitchFamily="18" charset="0"/>
              <a:sym typeface="Wingdings 2" panose="05020102010507070707" pitchFamily="18" charset="2"/>
            </a:endParaRPr>
          </a:p>
        </p:txBody>
      </p:sp>
      <p:graphicFrame>
        <p:nvGraphicFramePr>
          <p:cNvPr id="519173" name="Group 5"/>
          <p:cNvGraphicFramePr>
            <a:graphicFrameLocks noGrp="1"/>
          </p:cNvGraphicFramePr>
          <p:nvPr/>
        </p:nvGraphicFramePr>
        <p:xfrm>
          <a:off x="714375" y="1857375"/>
          <a:ext cx="2362200" cy="1584325"/>
        </p:xfrm>
        <a:graphic>
          <a:graphicData uri="http://schemas.openxmlformats.org/drawingml/2006/table">
            <a:tbl>
              <a:tblPr/>
              <a:tblGrid>
                <a:gridCol w="590550"/>
                <a:gridCol w="590550"/>
                <a:gridCol w="590550"/>
                <a:gridCol w="590550"/>
              </a:tblGrid>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9204" name="Rectangle 36"/>
          <p:cNvSpPr/>
          <p:nvPr/>
        </p:nvSpPr>
        <p:spPr>
          <a:xfrm>
            <a:off x="428625" y="3714750"/>
            <a:ext cx="8001000" cy="2438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buClrTx/>
              <a:buSzTx/>
              <a:buNone/>
            </a:pP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zh-CN" altLang="en-US" sz="2400" dirty="0">
                <a:latin typeface="黑体" panose="02010609060101010101" pitchFamily="49" charset="-122"/>
                <a:ea typeface="黑体" panose="02010609060101010101" pitchFamily="49" charset="-122"/>
                <a:sym typeface="Wingdings 2" panose="05020102010507070707" pitchFamily="18" charset="2"/>
              </a:rPr>
              <a:t>运算满足交换律，不满足幂等律。幺元是</a:t>
            </a:r>
            <a:r>
              <a:rPr lang="en-US" altLang="zh-CN" sz="2400" i="1" dirty="0">
                <a:sym typeface="Wingdings 2" panose="05020102010507070707" pitchFamily="18" charset="2"/>
              </a:rPr>
              <a:t>a</a:t>
            </a:r>
            <a:r>
              <a:rPr lang="en-US" altLang="zh-CN" sz="2400" dirty="0">
                <a:latin typeface="黑体" panose="02010609060101010101" pitchFamily="49" charset="-122"/>
                <a:ea typeface="黑体" panose="02010609060101010101" pitchFamily="49" charset="-122"/>
                <a:sym typeface="Wingdings 2" panose="05020102010507070707" pitchFamily="18" charset="2"/>
              </a:rPr>
              <a:t>，</a:t>
            </a:r>
            <a:r>
              <a:rPr lang="zh-CN" altLang="en-US" sz="2400" dirty="0">
                <a:latin typeface="黑体" panose="02010609060101010101" pitchFamily="49" charset="-122"/>
                <a:ea typeface="黑体" panose="02010609060101010101" pitchFamily="49" charset="-122"/>
                <a:sym typeface="Wingdings 2" panose="05020102010507070707" pitchFamily="18" charset="2"/>
              </a:rPr>
              <a:t>没有零元，且</a:t>
            </a:r>
            <a:r>
              <a:rPr lang="en-US" altLang="zh-CN" sz="2400" i="1" dirty="0">
                <a:sym typeface="Wingdings 2" panose="05020102010507070707" pitchFamily="18" charset="2"/>
              </a:rPr>
              <a:t>a</a:t>
            </a:r>
            <a:r>
              <a:rPr lang="en-US" altLang="zh-CN" sz="2400" i="1" baseline="30000" dirty="0">
                <a:sym typeface="Wingdings 2" panose="05020102010507070707" pitchFamily="18" charset="2"/>
              </a:rPr>
              <a:t>-1</a:t>
            </a:r>
            <a:r>
              <a:rPr lang="en-US" altLang="zh-CN" sz="2400" dirty="0">
                <a:sym typeface="Wingdings 2" panose="05020102010507070707" pitchFamily="18" charset="2"/>
              </a:rPr>
              <a:t>=</a:t>
            </a:r>
            <a:r>
              <a:rPr lang="en-US" altLang="zh-CN" sz="2400" i="1" dirty="0">
                <a:sym typeface="Wingdings 2" panose="05020102010507070707" pitchFamily="18" charset="2"/>
              </a:rPr>
              <a:t>a</a:t>
            </a:r>
            <a:r>
              <a:rPr lang="en-US" altLang="zh-CN" sz="2400" dirty="0">
                <a:sym typeface="Wingdings 2" panose="05020102010507070707" pitchFamily="18" charset="2"/>
              </a:rPr>
              <a:t>，</a:t>
            </a:r>
            <a:r>
              <a:rPr lang="en-US" altLang="zh-CN" sz="2400" i="1" dirty="0">
                <a:sym typeface="Wingdings 2" panose="05020102010507070707" pitchFamily="18" charset="2"/>
              </a:rPr>
              <a:t>b</a:t>
            </a:r>
            <a:r>
              <a:rPr lang="en-US" altLang="zh-CN" sz="2400" baseline="30000" dirty="0">
                <a:sym typeface="Wingdings 2" panose="05020102010507070707" pitchFamily="18" charset="2"/>
              </a:rPr>
              <a:t>-1</a:t>
            </a:r>
            <a:r>
              <a:rPr lang="en-US" altLang="zh-CN" sz="2400" dirty="0">
                <a:sym typeface="Wingdings 2" panose="05020102010507070707" pitchFamily="18" charset="2"/>
              </a:rPr>
              <a:t>=</a:t>
            </a:r>
            <a:r>
              <a:rPr lang="en-US" altLang="zh-CN" sz="2400" i="1" dirty="0">
                <a:sym typeface="Wingdings 2" panose="05020102010507070707" pitchFamily="18" charset="2"/>
              </a:rPr>
              <a:t>c</a:t>
            </a:r>
            <a:r>
              <a:rPr lang="en-US" altLang="zh-CN" sz="2400" dirty="0">
                <a:sym typeface="Wingdings 2" panose="05020102010507070707" pitchFamily="18" charset="2"/>
              </a:rPr>
              <a:t>，</a:t>
            </a:r>
            <a:r>
              <a:rPr lang="en-US" altLang="zh-CN" sz="2400" i="1" dirty="0">
                <a:sym typeface="Wingdings 2" panose="05020102010507070707" pitchFamily="18" charset="2"/>
              </a:rPr>
              <a:t>c</a:t>
            </a:r>
            <a:r>
              <a:rPr lang="en-US" altLang="zh-CN" sz="2400" baseline="30000" dirty="0">
                <a:sym typeface="Wingdings 2" panose="05020102010507070707" pitchFamily="18" charset="2"/>
              </a:rPr>
              <a:t>-1</a:t>
            </a:r>
            <a:r>
              <a:rPr lang="en-US" altLang="zh-CN" sz="2400" dirty="0">
                <a:sym typeface="Wingdings 2" panose="05020102010507070707" pitchFamily="18" charset="2"/>
              </a:rPr>
              <a:t>=</a:t>
            </a:r>
            <a:r>
              <a:rPr lang="en-US" altLang="zh-CN" sz="2400" i="1" dirty="0">
                <a:sym typeface="Wingdings 2" panose="05020102010507070707" pitchFamily="18" charset="2"/>
              </a:rPr>
              <a:t>b</a:t>
            </a:r>
            <a:r>
              <a:rPr lang="en-US" altLang="zh-CN" sz="2400" dirty="0">
                <a:sym typeface="Wingdings 2" panose="05020102010507070707" pitchFamily="18" charset="2"/>
              </a:rPr>
              <a:t>。</a:t>
            </a:r>
            <a:endParaRPr lang="en-US" altLang="zh-CN" sz="2400" dirty="0">
              <a:sym typeface="Symbol" panose="05050102010706020507" pitchFamily="18" charset="2"/>
            </a:endParaRPr>
          </a:p>
          <a:p>
            <a:pPr marL="342900" lvl="0" indent="-342900" eaLnBrk="1" hangingPunct="1">
              <a:buClrTx/>
              <a:buSzTx/>
              <a:buNone/>
            </a:pP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zh-CN" altLang="en-US" sz="2400" dirty="0">
                <a:latin typeface="黑体" panose="02010609060101010101" pitchFamily="49" charset="-122"/>
                <a:ea typeface="黑体" panose="02010609060101010101" pitchFamily="49" charset="-122"/>
                <a:sym typeface="Wingdings 2" panose="05020102010507070707" pitchFamily="18" charset="2"/>
              </a:rPr>
              <a:t>运算满足交换律和幂等律。幺元是</a:t>
            </a:r>
            <a:r>
              <a:rPr lang="en-US" altLang="zh-CN" sz="2400" i="1" dirty="0">
                <a:sym typeface="Wingdings 2" panose="05020102010507070707" pitchFamily="18" charset="2"/>
              </a:rPr>
              <a:t>a</a:t>
            </a:r>
            <a:r>
              <a:rPr lang="en-US" altLang="zh-CN" sz="2400" dirty="0">
                <a:latin typeface="黑体" panose="02010609060101010101" pitchFamily="49" charset="-122"/>
                <a:ea typeface="黑体" panose="02010609060101010101" pitchFamily="49" charset="-122"/>
                <a:sym typeface="Wingdings 2" panose="05020102010507070707" pitchFamily="18" charset="2"/>
              </a:rPr>
              <a:t>，</a:t>
            </a:r>
            <a:r>
              <a:rPr lang="zh-CN" altLang="en-US" sz="2400" dirty="0">
                <a:latin typeface="黑体" panose="02010609060101010101" pitchFamily="49" charset="-122"/>
                <a:ea typeface="黑体" panose="02010609060101010101" pitchFamily="49" charset="-122"/>
                <a:sym typeface="Wingdings 2" panose="05020102010507070707" pitchFamily="18" charset="2"/>
              </a:rPr>
              <a:t>零元是</a:t>
            </a:r>
            <a:r>
              <a:rPr lang="en-US" altLang="zh-CN" sz="2400" i="1" dirty="0">
                <a:sym typeface="Wingdings 2" panose="05020102010507070707" pitchFamily="18" charset="2"/>
              </a:rPr>
              <a:t>b</a:t>
            </a:r>
            <a:r>
              <a:rPr lang="en-US" altLang="zh-CN" sz="2400" dirty="0">
                <a:sym typeface="Wingdings 2" panose="05020102010507070707" pitchFamily="18" charset="2"/>
              </a:rPr>
              <a:t>，</a:t>
            </a:r>
            <a:r>
              <a:rPr lang="zh-CN" altLang="en-US" sz="2400" dirty="0">
                <a:latin typeface="黑体" panose="02010609060101010101" pitchFamily="49" charset="-122"/>
                <a:ea typeface="黑体" panose="02010609060101010101" pitchFamily="49" charset="-122"/>
                <a:sym typeface="Wingdings 2" panose="05020102010507070707" pitchFamily="18" charset="2"/>
              </a:rPr>
              <a:t>只有</a:t>
            </a:r>
            <a:r>
              <a:rPr lang="en-US" altLang="zh-CN" sz="2400" i="1" dirty="0">
                <a:sym typeface="Wingdings 2" panose="05020102010507070707" pitchFamily="18" charset="2"/>
              </a:rPr>
              <a:t>a</a:t>
            </a:r>
            <a:r>
              <a:rPr lang="zh-CN" altLang="en-US" sz="2400" dirty="0">
                <a:latin typeface="黑体" panose="02010609060101010101" pitchFamily="49" charset="-122"/>
                <a:ea typeface="黑体" panose="02010609060101010101" pitchFamily="49" charset="-122"/>
                <a:sym typeface="Wingdings 2" panose="05020102010507070707" pitchFamily="18" charset="2"/>
              </a:rPr>
              <a:t>有逆元</a:t>
            </a:r>
            <a:r>
              <a:rPr lang="zh-CN" altLang="en-US" sz="2400" dirty="0">
                <a:sym typeface="Wingdings 2" panose="05020102010507070707" pitchFamily="18" charset="2"/>
              </a:rPr>
              <a:t>，</a:t>
            </a:r>
            <a:r>
              <a:rPr lang="en-US" altLang="zh-CN" sz="2400" i="1" dirty="0">
                <a:sym typeface="Wingdings 2" panose="05020102010507070707" pitchFamily="18" charset="2"/>
              </a:rPr>
              <a:t>a</a:t>
            </a:r>
            <a:r>
              <a:rPr lang="en-US" altLang="zh-CN" sz="2400" baseline="30000" dirty="0">
                <a:sym typeface="Wingdings 2" panose="05020102010507070707" pitchFamily="18" charset="2"/>
              </a:rPr>
              <a:t>-1</a:t>
            </a:r>
            <a:r>
              <a:rPr lang="en-US" altLang="zh-CN" sz="2400" dirty="0">
                <a:sym typeface="Wingdings 2" panose="05020102010507070707" pitchFamily="18" charset="2"/>
              </a:rPr>
              <a:t>=</a:t>
            </a:r>
            <a:r>
              <a:rPr lang="en-US" altLang="zh-CN" sz="2400" i="1" dirty="0">
                <a:sym typeface="Wingdings 2" panose="05020102010507070707" pitchFamily="18" charset="2"/>
              </a:rPr>
              <a:t>a</a:t>
            </a:r>
            <a:r>
              <a:rPr lang="en-US" altLang="zh-CN" sz="2400" dirty="0">
                <a:sym typeface="Wingdings 2" panose="05020102010507070707" pitchFamily="18" charset="2"/>
              </a:rPr>
              <a:t>。</a:t>
            </a:r>
            <a:endParaRPr lang="zh-CN" altLang="en-US" sz="2400" dirty="0">
              <a:sym typeface="Symbol" panose="05050102010706020507" pitchFamily="18" charset="2"/>
            </a:endParaRPr>
          </a:p>
          <a:p>
            <a:pPr marL="342900" lvl="0" indent="-342900" eaLnBrk="1" hangingPunct="1">
              <a:buClrTx/>
              <a:buSzTx/>
              <a:buNone/>
            </a:pPr>
            <a:r>
              <a:rPr lang="zh-CN" altLang="en-US" sz="2400" dirty="0">
                <a:latin typeface="黑体" panose="02010609060101010101" pitchFamily="49" charset="-122"/>
                <a:ea typeface="黑体" panose="02010609060101010101" pitchFamily="49" charset="-122"/>
                <a:sym typeface="Wingdings 2" panose="05020102010507070707" pitchFamily="18" charset="2"/>
              </a:rPr>
              <a:t>运算满足幂等律，不满足交换律。没有幺元</a:t>
            </a:r>
            <a:r>
              <a:rPr lang="en-US" altLang="zh-CN" sz="2400" dirty="0">
                <a:latin typeface="黑体" panose="02010609060101010101" pitchFamily="49" charset="-122"/>
                <a:ea typeface="黑体" panose="02010609060101010101" pitchFamily="49" charset="-122"/>
                <a:sym typeface="Wingdings 2" panose="05020102010507070707" pitchFamily="18" charset="2"/>
              </a:rPr>
              <a:t>，</a:t>
            </a:r>
            <a:r>
              <a:rPr lang="zh-CN" altLang="en-US" sz="2400" dirty="0">
                <a:latin typeface="黑体" panose="02010609060101010101" pitchFamily="49" charset="-122"/>
                <a:ea typeface="黑体" panose="02010609060101010101" pitchFamily="49" charset="-122"/>
                <a:sym typeface="Wingdings 2" panose="05020102010507070707" pitchFamily="18" charset="2"/>
              </a:rPr>
              <a:t>没有零元，更谈不上逆元</a:t>
            </a:r>
            <a:r>
              <a:rPr lang="en-US" altLang="zh-CN" sz="2400" dirty="0">
                <a:latin typeface="黑体" panose="02010609060101010101" pitchFamily="49" charset="-122"/>
                <a:ea typeface="黑体" panose="02010609060101010101" pitchFamily="49" charset="-122"/>
                <a:sym typeface="Wingdings 2" panose="05020102010507070707" pitchFamily="18" charset="2"/>
              </a:rPr>
              <a:t>。</a:t>
            </a:r>
            <a:endParaRPr lang="zh-CN" altLang="en-US" sz="2400" dirty="0">
              <a:latin typeface="黑体" panose="02010609060101010101" pitchFamily="49" charset="-122"/>
              <a:ea typeface="黑体" panose="02010609060101010101" pitchFamily="49" charset="-122"/>
              <a:sym typeface="Wingdings 2" panose="05020102010507070707" pitchFamily="18" charset="2"/>
            </a:endParaRPr>
          </a:p>
        </p:txBody>
      </p:sp>
      <p:graphicFrame>
        <p:nvGraphicFramePr>
          <p:cNvPr id="519206" name="Group 38"/>
          <p:cNvGraphicFramePr>
            <a:graphicFrameLocks noGrp="1"/>
          </p:cNvGraphicFramePr>
          <p:nvPr/>
        </p:nvGraphicFramePr>
        <p:xfrm>
          <a:off x="3571875" y="1857375"/>
          <a:ext cx="2362200" cy="1584325"/>
        </p:xfrm>
        <a:graphic>
          <a:graphicData uri="http://schemas.openxmlformats.org/drawingml/2006/table">
            <a:tbl>
              <a:tblPr/>
              <a:tblGrid>
                <a:gridCol w="590550"/>
                <a:gridCol w="590550"/>
                <a:gridCol w="590550"/>
                <a:gridCol w="590550"/>
              </a:tblGrid>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19237" name="Group 69"/>
          <p:cNvGraphicFramePr>
            <a:graphicFrameLocks noGrp="1"/>
          </p:cNvGraphicFramePr>
          <p:nvPr/>
        </p:nvGraphicFramePr>
        <p:xfrm>
          <a:off x="6286500" y="1857375"/>
          <a:ext cx="2362200" cy="1584325"/>
        </p:xfrm>
        <a:graphic>
          <a:graphicData uri="http://schemas.openxmlformats.org/drawingml/2006/table">
            <a:tbl>
              <a:tblPr/>
              <a:tblGrid>
                <a:gridCol w="590550"/>
                <a:gridCol w="590550"/>
                <a:gridCol w="590550"/>
                <a:gridCol w="590550"/>
              </a:tblGrid>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Wingdings 2" panose="05020102010507070707" pitchFamily="18" charset="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Wingdings 2" panose="05020102010507070707" pitchFamily="18" charset="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42" marB="45642"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19173"/>
                                        </p:tgtEl>
                                        <p:attrNameLst>
                                          <p:attrName>style.visibility</p:attrName>
                                        </p:attrNameLst>
                                      </p:cBhvr>
                                      <p:to>
                                        <p:strVal val="visible"/>
                                      </p:to>
                                    </p:set>
                                    <p:anim calcmode="lin" valueType="num">
                                      <p:cBhvr>
                                        <p:cTn id="7" dur="500" fill="hold"/>
                                        <p:tgtEl>
                                          <p:spTgt spid="519173"/>
                                        </p:tgtEl>
                                        <p:attrNameLst>
                                          <p:attrName>ppt_x</p:attrName>
                                        </p:attrNameLst>
                                      </p:cBhvr>
                                      <p:tavLst>
                                        <p:tav tm="0">
                                          <p:val>
                                            <p:strVal val="#ppt_x-#ppt_w/2"/>
                                          </p:val>
                                        </p:tav>
                                        <p:tav tm="100000">
                                          <p:val>
                                            <p:strVal val="#ppt_x"/>
                                          </p:val>
                                        </p:tav>
                                      </p:tavLst>
                                    </p:anim>
                                    <p:anim calcmode="lin" valueType="num">
                                      <p:cBhvr>
                                        <p:cTn id="8" dur="500" fill="hold"/>
                                        <p:tgtEl>
                                          <p:spTgt spid="519173"/>
                                        </p:tgtEl>
                                        <p:attrNameLst>
                                          <p:attrName>ppt_y</p:attrName>
                                        </p:attrNameLst>
                                      </p:cBhvr>
                                      <p:tavLst>
                                        <p:tav tm="0">
                                          <p:val>
                                            <p:strVal val="#ppt_y"/>
                                          </p:val>
                                        </p:tav>
                                        <p:tav tm="100000">
                                          <p:val>
                                            <p:strVal val="#ppt_y"/>
                                          </p:val>
                                        </p:tav>
                                      </p:tavLst>
                                    </p:anim>
                                    <p:anim calcmode="lin" valueType="num">
                                      <p:cBhvr>
                                        <p:cTn id="9" dur="500" fill="hold"/>
                                        <p:tgtEl>
                                          <p:spTgt spid="519173"/>
                                        </p:tgtEl>
                                        <p:attrNameLst>
                                          <p:attrName>ppt_w</p:attrName>
                                        </p:attrNameLst>
                                      </p:cBhvr>
                                      <p:tavLst>
                                        <p:tav tm="0">
                                          <p:val>
                                            <p:fltVal val="0.000000"/>
                                          </p:val>
                                        </p:tav>
                                        <p:tav tm="100000">
                                          <p:val>
                                            <p:strVal val="#ppt_w"/>
                                          </p:val>
                                        </p:tav>
                                      </p:tavLst>
                                    </p:anim>
                                    <p:anim calcmode="lin" valueType="num">
                                      <p:cBhvr>
                                        <p:cTn id="10" dur="500" fill="hold"/>
                                        <p:tgtEl>
                                          <p:spTgt spid="51917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519206"/>
                                        </p:tgtEl>
                                        <p:attrNameLst>
                                          <p:attrName>style.visibility</p:attrName>
                                        </p:attrNameLst>
                                      </p:cBhvr>
                                      <p:to>
                                        <p:strVal val="visible"/>
                                      </p:to>
                                    </p:set>
                                    <p:anim calcmode="lin" valueType="num">
                                      <p:cBhvr>
                                        <p:cTn id="15" dur="500" fill="hold"/>
                                        <p:tgtEl>
                                          <p:spTgt spid="519206"/>
                                        </p:tgtEl>
                                        <p:attrNameLst>
                                          <p:attrName>ppt_x</p:attrName>
                                        </p:attrNameLst>
                                      </p:cBhvr>
                                      <p:tavLst>
                                        <p:tav tm="0">
                                          <p:val>
                                            <p:strVal val="#ppt_x-#ppt_w/2"/>
                                          </p:val>
                                        </p:tav>
                                        <p:tav tm="100000">
                                          <p:val>
                                            <p:strVal val="#ppt_x"/>
                                          </p:val>
                                        </p:tav>
                                      </p:tavLst>
                                    </p:anim>
                                    <p:anim calcmode="lin" valueType="num">
                                      <p:cBhvr>
                                        <p:cTn id="16" dur="500" fill="hold"/>
                                        <p:tgtEl>
                                          <p:spTgt spid="519206"/>
                                        </p:tgtEl>
                                        <p:attrNameLst>
                                          <p:attrName>ppt_y</p:attrName>
                                        </p:attrNameLst>
                                      </p:cBhvr>
                                      <p:tavLst>
                                        <p:tav tm="0">
                                          <p:val>
                                            <p:strVal val="#ppt_y"/>
                                          </p:val>
                                        </p:tav>
                                        <p:tav tm="100000">
                                          <p:val>
                                            <p:strVal val="#ppt_y"/>
                                          </p:val>
                                        </p:tav>
                                      </p:tavLst>
                                    </p:anim>
                                    <p:anim calcmode="lin" valueType="num">
                                      <p:cBhvr>
                                        <p:cTn id="17" dur="500" fill="hold"/>
                                        <p:tgtEl>
                                          <p:spTgt spid="519206"/>
                                        </p:tgtEl>
                                        <p:attrNameLst>
                                          <p:attrName>ppt_w</p:attrName>
                                        </p:attrNameLst>
                                      </p:cBhvr>
                                      <p:tavLst>
                                        <p:tav tm="0">
                                          <p:val>
                                            <p:fltVal val="0.000000"/>
                                          </p:val>
                                        </p:tav>
                                        <p:tav tm="100000">
                                          <p:val>
                                            <p:strVal val="#ppt_w"/>
                                          </p:val>
                                        </p:tav>
                                      </p:tavLst>
                                    </p:anim>
                                    <p:anim calcmode="lin" valueType="num">
                                      <p:cBhvr>
                                        <p:cTn id="18" dur="500" fill="hold"/>
                                        <p:tgtEl>
                                          <p:spTgt spid="51920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519237"/>
                                        </p:tgtEl>
                                        <p:attrNameLst>
                                          <p:attrName>style.visibility</p:attrName>
                                        </p:attrNameLst>
                                      </p:cBhvr>
                                      <p:to>
                                        <p:strVal val="visible"/>
                                      </p:to>
                                    </p:set>
                                    <p:anim calcmode="lin" valueType="num">
                                      <p:cBhvr>
                                        <p:cTn id="23" dur="500" fill="hold"/>
                                        <p:tgtEl>
                                          <p:spTgt spid="519237"/>
                                        </p:tgtEl>
                                        <p:attrNameLst>
                                          <p:attrName>ppt_x</p:attrName>
                                        </p:attrNameLst>
                                      </p:cBhvr>
                                      <p:tavLst>
                                        <p:tav tm="0">
                                          <p:val>
                                            <p:strVal val="#ppt_x-#ppt_w/2"/>
                                          </p:val>
                                        </p:tav>
                                        <p:tav tm="100000">
                                          <p:val>
                                            <p:strVal val="#ppt_x"/>
                                          </p:val>
                                        </p:tav>
                                      </p:tavLst>
                                    </p:anim>
                                    <p:anim calcmode="lin" valueType="num">
                                      <p:cBhvr>
                                        <p:cTn id="24" dur="500" fill="hold"/>
                                        <p:tgtEl>
                                          <p:spTgt spid="519237"/>
                                        </p:tgtEl>
                                        <p:attrNameLst>
                                          <p:attrName>ppt_y</p:attrName>
                                        </p:attrNameLst>
                                      </p:cBhvr>
                                      <p:tavLst>
                                        <p:tav tm="0">
                                          <p:val>
                                            <p:strVal val="#ppt_y"/>
                                          </p:val>
                                        </p:tav>
                                        <p:tav tm="100000">
                                          <p:val>
                                            <p:strVal val="#ppt_y"/>
                                          </p:val>
                                        </p:tav>
                                      </p:tavLst>
                                    </p:anim>
                                    <p:anim calcmode="lin" valueType="num">
                                      <p:cBhvr>
                                        <p:cTn id="25" dur="500" fill="hold"/>
                                        <p:tgtEl>
                                          <p:spTgt spid="519237"/>
                                        </p:tgtEl>
                                        <p:attrNameLst>
                                          <p:attrName>ppt_w</p:attrName>
                                        </p:attrNameLst>
                                      </p:cBhvr>
                                      <p:tavLst>
                                        <p:tav tm="0">
                                          <p:val>
                                            <p:fltVal val="0.000000"/>
                                          </p:val>
                                        </p:tav>
                                        <p:tav tm="100000">
                                          <p:val>
                                            <p:strVal val="#ppt_w"/>
                                          </p:val>
                                        </p:tav>
                                      </p:tavLst>
                                    </p:anim>
                                    <p:anim calcmode="lin" valueType="num">
                                      <p:cBhvr>
                                        <p:cTn id="26" dur="500" fill="hold"/>
                                        <p:tgtEl>
                                          <p:spTgt spid="51923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19204">
                                            <p:txEl>
                                              <p:charRg st="0" end="46"/>
                                            </p:txEl>
                                          </p:spTgt>
                                        </p:tgtEl>
                                        <p:attrNameLst>
                                          <p:attrName>style.visibility</p:attrName>
                                        </p:attrNameLst>
                                      </p:cBhvr>
                                      <p:to>
                                        <p:strVal val="visible"/>
                                      </p:to>
                                    </p:set>
                                    <p:animEffect transition="in" filter="wipe(up)">
                                      <p:cBhvr>
                                        <p:cTn id="31" dur="500"/>
                                        <p:tgtEl>
                                          <p:spTgt spid="519204">
                                            <p:txEl>
                                              <p:charRg st="0" end="4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19204">
                                            <p:txEl>
                                              <p:charRg st="46" end="83"/>
                                            </p:txEl>
                                          </p:spTgt>
                                        </p:tgtEl>
                                        <p:attrNameLst>
                                          <p:attrName>style.visibility</p:attrName>
                                        </p:attrNameLst>
                                      </p:cBhvr>
                                      <p:to>
                                        <p:strVal val="visible"/>
                                      </p:to>
                                    </p:set>
                                    <p:animEffect transition="in" filter="wipe(up)">
                                      <p:cBhvr>
                                        <p:cTn id="36" dur="500"/>
                                        <p:tgtEl>
                                          <p:spTgt spid="519204">
                                            <p:txEl>
                                              <p:charRg st="46" end="8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19204">
                                            <p:txEl>
                                              <p:charRg st="83" end="117"/>
                                            </p:txEl>
                                          </p:spTgt>
                                        </p:tgtEl>
                                        <p:attrNameLst>
                                          <p:attrName>style.visibility</p:attrName>
                                        </p:attrNameLst>
                                      </p:cBhvr>
                                      <p:to>
                                        <p:strVal val="visible"/>
                                      </p:to>
                                    </p:set>
                                    <p:animEffect transition="in" filter="wipe(up)">
                                      <p:cBhvr>
                                        <p:cTn id="41" dur="500"/>
                                        <p:tgtEl>
                                          <p:spTgt spid="519204">
                                            <p:txEl>
                                              <p:charRg st="83"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0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内容占位符 2"/>
          <p:cNvSpPr>
            <a:spLocks noGrp="1"/>
          </p:cNvSpPr>
          <p:nvPr>
            <p:ph idx="1"/>
          </p:nvPr>
        </p:nvSpPr>
        <p:spPr>
          <a:xfrm>
            <a:off x="457200" y="714375"/>
            <a:ext cx="8229600" cy="5416550"/>
          </a:xfrm>
          <a:ln/>
        </p:spPr>
        <p:txBody>
          <a:bodyPr vert="horz" wrap="square" lIns="91440" tIns="45720" rIns="91440" bIns="45720" anchor="t"/>
          <a:p>
            <a:pPr>
              <a:lnSpc>
                <a:spcPct val="125000"/>
              </a:lnSpc>
            </a:pPr>
            <a:r>
              <a:rPr lang="zh-CN" altLang="en-US" dirty="0"/>
              <a:t>本章讨论的数学结构就是</a:t>
            </a:r>
            <a:r>
              <a:rPr lang="zh-CN" altLang="en-US" b="1" dirty="0">
                <a:solidFill>
                  <a:srgbClr val="C00000"/>
                </a:solidFill>
              </a:rPr>
              <a:t>由集合上定义若干运算而组成的系统</a:t>
            </a:r>
            <a:r>
              <a:rPr lang="zh-CN" altLang="zh-CN" b="1" dirty="0">
                <a:solidFill>
                  <a:srgbClr val="C00000"/>
                </a:solidFill>
              </a:rPr>
              <a:t>——</a:t>
            </a:r>
            <a:r>
              <a:rPr lang="zh-CN" altLang="en-US" b="1" dirty="0">
                <a:solidFill>
                  <a:srgbClr val="C00000"/>
                </a:solidFill>
              </a:rPr>
              <a:t>代数系统</a:t>
            </a:r>
            <a:r>
              <a:rPr lang="zh-CN" altLang="en-US" dirty="0">
                <a:solidFill>
                  <a:srgbClr val="C00000"/>
                </a:solidFill>
              </a:rPr>
              <a:t>。</a:t>
            </a:r>
            <a:endParaRPr lang="en-US" altLang="zh-CN" dirty="0">
              <a:solidFill>
                <a:srgbClr val="C00000"/>
              </a:solidFill>
            </a:endParaRPr>
          </a:p>
          <a:p>
            <a:pPr>
              <a:lnSpc>
                <a:spcPct val="125000"/>
              </a:lnSpc>
            </a:pPr>
            <a:r>
              <a:rPr lang="zh-CN" altLang="en-US" dirty="0"/>
              <a:t>在计算机科学中，研究机器可计算性语言、算法计算的复杂性、刻划抽象的数据结构等等，都需要现代代数系统知识。</a:t>
            </a:r>
            <a:endParaRPr lang="zh-CN" altLang="en-US"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245"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7" name="Picture 4" descr="NA00864_">
            <a:hlinkClick r:id="rId1" action="ppaction://hlinksldjump"/>
          </p:cNvPr>
          <p:cNvPicPr>
            <a:picLocks noChangeAspect="1"/>
          </p:cNvPicPr>
          <p:nvPr/>
        </p:nvPicPr>
        <p:blipFill>
          <a:blip r:embed="rId2"/>
          <a:stretch>
            <a:fillRect/>
          </a:stretch>
        </p:blipFill>
        <p:spPr>
          <a:xfrm flipH="1">
            <a:off x="8458200" y="6267450"/>
            <a:ext cx="506413" cy="438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000000"/>
                                          </p:val>
                                        </p:tav>
                                        <p:tav tm="100000">
                                          <p:val>
                                            <p:strVal val="#ppt_w"/>
                                          </p:val>
                                        </p:tav>
                                      </p:tavLst>
                                    </p:anim>
                                    <p:anim calcmode="lin" valueType="num">
                                      <p:cBhvr>
                                        <p:cTn id="8" dur="500" fill="hold"/>
                                        <p:tgtEl>
                                          <p:spTgt spid="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内容占位符 2"/>
          <p:cNvSpPr>
            <a:spLocks noGrp="1"/>
          </p:cNvSpPr>
          <p:nvPr>
            <p:ph idx="1"/>
          </p:nvPr>
        </p:nvSpPr>
        <p:spPr>
          <a:xfrm>
            <a:off x="500063" y="571500"/>
            <a:ext cx="8229600" cy="5500688"/>
          </a:xfrm>
          <a:ln/>
        </p:spPr>
        <p:txBody>
          <a:bodyPr vert="horz" wrap="square" lIns="91440" tIns="45720" rIns="91440" bIns="45720" anchor="t"/>
          <a:p>
            <a:pPr>
              <a:buNone/>
            </a:pPr>
            <a:r>
              <a:rPr lang="en-US" altLang="zh-CN" sz="2400" dirty="0">
                <a:latin typeface="宋体" panose="02010600030101010101" pitchFamily="2" charset="-122"/>
              </a:rPr>
              <a:t>【</a:t>
            </a:r>
            <a:r>
              <a:rPr lang="zh-CN" altLang="en-US" sz="2400" dirty="0">
                <a:latin typeface="宋体" panose="02010600030101010101" pitchFamily="2" charset="-122"/>
              </a:rPr>
              <a:t>例</a:t>
            </a:r>
            <a:r>
              <a:rPr lang="en-US" altLang="zh-CN" sz="2400" dirty="0">
                <a:latin typeface="宋体" panose="02010600030101010101" pitchFamily="2" charset="-122"/>
              </a:rPr>
              <a:t>5】</a:t>
            </a:r>
            <a:r>
              <a:rPr lang="zh-CN" altLang="en-US" sz="2400" b="1" dirty="0">
                <a:latin typeface="宋体" panose="02010600030101010101" pitchFamily="2" charset="-122"/>
              </a:rPr>
              <a:t>设集合</a:t>
            </a:r>
            <a:r>
              <a:rPr lang="en-US" altLang="zh-CN" sz="2400" b="1" dirty="0">
                <a:latin typeface="宋体" panose="02010600030101010101" pitchFamily="2" charset="-122"/>
              </a:rPr>
              <a:t>S={α,β,γ,δ,ε}</a:t>
            </a:r>
            <a:r>
              <a:rPr lang="zh-CN" altLang="en-US" sz="2400" b="1" dirty="0">
                <a:latin typeface="宋体" panose="02010600030101010101" pitchFamily="2" charset="-122"/>
              </a:rPr>
              <a:t>，定义在</a:t>
            </a:r>
            <a:r>
              <a:rPr lang="en-US" altLang="zh-CN" sz="2400" b="1" dirty="0">
                <a:latin typeface="宋体" panose="02010600030101010101" pitchFamily="2" charset="-122"/>
              </a:rPr>
              <a:t>S</a:t>
            </a:r>
            <a:r>
              <a:rPr lang="zh-CN" altLang="en-US" sz="2400" b="1" dirty="0">
                <a:latin typeface="宋体" panose="02010600030101010101" pitchFamily="2" charset="-122"/>
              </a:rPr>
              <a:t>上的一个二元运算*如表所示。试指出代数系统</a:t>
            </a:r>
            <a:r>
              <a:rPr lang="en-US" altLang="zh-CN" sz="2400" b="1" dirty="0">
                <a:latin typeface="宋体" panose="02010600030101010101" pitchFamily="2" charset="-122"/>
              </a:rPr>
              <a:t>&lt;S,*&gt;</a:t>
            </a:r>
            <a:r>
              <a:rPr lang="zh-CN" altLang="en-US" sz="2400" b="1" dirty="0">
                <a:latin typeface="宋体" panose="02010600030101010101" pitchFamily="2" charset="-122"/>
              </a:rPr>
              <a:t>中的特殊元素。</a:t>
            </a:r>
            <a:endParaRPr lang="en-US" altLang="zh-CN" sz="2400" b="1" dirty="0">
              <a:latin typeface="宋体" panose="02010600030101010101" pitchFamily="2" charset="-122"/>
            </a:endParaRPr>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r>
              <a:rPr lang="zh-CN" altLang="en-US" sz="2400" dirty="0"/>
              <a:t>    </a:t>
            </a:r>
            <a:r>
              <a:rPr lang="en-US" altLang="zh-CN" sz="2400" b="1" dirty="0">
                <a:solidFill>
                  <a:srgbClr val="C00000"/>
                </a:solidFill>
              </a:rPr>
              <a:t>a,b</a:t>
            </a:r>
            <a:r>
              <a:rPr lang="zh-CN" altLang="zh-CN" sz="2400" b="1" dirty="0">
                <a:solidFill>
                  <a:srgbClr val="C00000"/>
                </a:solidFill>
              </a:rPr>
              <a:t>互逆</a:t>
            </a:r>
            <a:r>
              <a:rPr lang="zh-CN" altLang="en-US" sz="2400" b="1" dirty="0">
                <a:solidFill>
                  <a:srgbClr val="C00000"/>
                </a:solidFill>
              </a:rPr>
              <a:t>：</a:t>
            </a:r>
            <a:r>
              <a:rPr lang="en-US" altLang="zh-CN" sz="2400" b="1" dirty="0">
                <a:solidFill>
                  <a:srgbClr val="C00000"/>
                </a:solidFill>
              </a:rPr>
              <a:t>a</a:t>
            </a:r>
            <a:r>
              <a:rPr lang="zh-CN" altLang="zh-CN" sz="2400" b="1" dirty="0">
                <a:solidFill>
                  <a:srgbClr val="C00000"/>
                </a:solidFill>
              </a:rPr>
              <a:t>所在行</a:t>
            </a:r>
            <a:r>
              <a:rPr lang="zh-CN" altLang="en-US" sz="2400" b="1" dirty="0">
                <a:solidFill>
                  <a:srgbClr val="C00000"/>
                </a:solidFill>
              </a:rPr>
              <a:t>、</a:t>
            </a:r>
            <a:r>
              <a:rPr lang="en-US" altLang="zh-CN" sz="2400" b="1" dirty="0">
                <a:solidFill>
                  <a:srgbClr val="C00000"/>
                </a:solidFill>
              </a:rPr>
              <a:t>b</a:t>
            </a:r>
            <a:r>
              <a:rPr lang="zh-CN" altLang="zh-CN" sz="2400" b="1" dirty="0">
                <a:solidFill>
                  <a:srgbClr val="C00000"/>
                </a:solidFill>
              </a:rPr>
              <a:t>所在列的元素</a:t>
            </a:r>
            <a:r>
              <a:rPr lang="zh-CN" altLang="en-US" sz="2400" b="1" dirty="0">
                <a:solidFill>
                  <a:srgbClr val="C00000"/>
                </a:solidFill>
              </a:rPr>
              <a:t>，以及</a:t>
            </a:r>
            <a:r>
              <a:rPr lang="en-US" altLang="zh-CN" sz="2400" b="1" dirty="0">
                <a:solidFill>
                  <a:srgbClr val="C00000"/>
                </a:solidFill>
              </a:rPr>
              <a:t>b</a:t>
            </a:r>
            <a:r>
              <a:rPr lang="zh-CN" altLang="zh-CN" sz="2400" b="1" dirty="0">
                <a:solidFill>
                  <a:srgbClr val="C00000"/>
                </a:solidFill>
              </a:rPr>
              <a:t>所在行</a:t>
            </a:r>
            <a:r>
              <a:rPr lang="zh-CN" altLang="en-US" sz="2400" b="1" dirty="0">
                <a:solidFill>
                  <a:srgbClr val="C00000"/>
                </a:solidFill>
              </a:rPr>
              <a:t>、</a:t>
            </a:r>
            <a:r>
              <a:rPr lang="en-US" altLang="zh-CN" sz="2400" b="1" dirty="0">
                <a:solidFill>
                  <a:srgbClr val="C00000"/>
                </a:solidFill>
              </a:rPr>
              <a:t>a</a:t>
            </a:r>
            <a:r>
              <a:rPr lang="zh-CN" altLang="zh-CN" sz="2400" b="1" dirty="0">
                <a:solidFill>
                  <a:srgbClr val="C00000"/>
                </a:solidFill>
              </a:rPr>
              <a:t>所在列的元素都是幺元。</a:t>
            </a:r>
            <a:r>
              <a:rPr lang="zh-CN" altLang="en-US" sz="2400" b="1" dirty="0">
                <a:latin typeface="宋体" panose="02010600030101010101" pitchFamily="2" charset="-122"/>
              </a:rPr>
              <a:t>如上例中的</a:t>
            </a:r>
            <a:r>
              <a:rPr lang="en-US" altLang="zh-CN" sz="2400" b="1" dirty="0">
                <a:latin typeface="宋体" panose="02010600030101010101" pitchFamily="2" charset="-122"/>
              </a:rPr>
              <a:t>β</a:t>
            </a:r>
            <a:r>
              <a:rPr lang="zh-CN" altLang="en-US" sz="2400" b="1" dirty="0">
                <a:latin typeface="宋体" panose="02010600030101010101" pitchFamily="2" charset="-122"/>
              </a:rPr>
              <a:t>和</a:t>
            </a:r>
            <a:r>
              <a:rPr lang="en-US" altLang="zh-CN" sz="2400" b="1" dirty="0">
                <a:latin typeface="宋体" panose="02010600030101010101" pitchFamily="2" charset="-122"/>
              </a:rPr>
              <a:t>γ</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3FDB28-CDE3-446F-8A90-51D0CB58275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9637"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aphicFrame>
        <p:nvGraphicFramePr>
          <p:cNvPr id="8" name="表格 7"/>
          <p:cNvGraphicFramePr>
            <a:graphicFrameLocks noGrp="1"/>
          </p:cNvGraphicFramePr>
          <p:nvPr/>
        </p:nvGraphicFramePr>
        <p:xfrm>
          <a:off x="1357313" y="1643063"/>
          <a:ext cx="6096000" cy="3108325"/>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518054">
                <a:tc>
                  <a:txBody>
                    <a:bodyPr/>
                    <a:lstStyle/>
                    <a:p>
                      <a:pPr algn="ctr"/>
                      <a:r>
                        <a:rPr lang="en-US" altLang="zh-CN" sz="2800" dirty="0" smtClean="0"/>
                        <a:t>*</a:t>
                      </a:r>
                      <a:endParaRPr lang="zh-CN" altLang="en-US" sz="2800" dirty="0"/>
                    </a:p>
                  </a:txBody>
                  <a:tcPr marT="45669" marB="45669">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kumimoji="1" lang="en-US" altLang="zh-CN" sz="2800" b="0" u="none" strike="noStrike" cap="none" normalizeH="0" baseline="0" dirty="0" smtClean="0">
                          <a:ln>
                            <a:noFill/>
                          </a:ln>
                          <a:effectLst/>
                        </a:rPr>
                        <a:t>α</a:t>
                      </a:r>
                      <a:endParaRPr lang="zh-CN" altLang="en-US" sz="2800" b="0" dirty="0"/>
                    </a:p>
                  </a:txBody>
                  <a:tcPr marT="45669" marB="45669">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zh-CN" sz="2800" b="0" u="none" strike="noStrike" cap="none" normalizeH="0" baseline="0" dirty="0" smtClean="0">
                          <a:ln>
                            <a:noFill/>
                          </a:ln>
                          <a:effectLst/>
                        </a:rPr>
                        <a:t>β</a:t>
                      </a:r>
                      <a:endParaRPr lang="zh-CN" altLang="en-US" sz="2800" b="0" dirty="0"/>
                    </a:p>
                  </a:txBody>
                  <a:tcPr marT="45669" marB="45669">
                    <a:lnB w="38100" cap="flat" cmpd="sng" algn="ctr">
                      <a:solidFill>
                        <a:schemeClr val="tx1"/>
                      </a:solidFill>
                      <a:prstDash val="solid"/>
                      <a:round/>
                      <a:headEnd type="none" w="med" len="med"/>
                      <a:tailEnd type="none" w="med" len="med"/>
                    </a:lnB>
                  </a:tcPr>
                </a:tc>
                <a:tc>
                  <a:txBody>
                    <a:bodyPr/>
                    <a:lstStyle/>
                    <a:p>
                      <a:pPr algn="ctr"/>
                      <a:r>
                        <a:rPr kumimoji="1" lang="en-US" altLang="zh-CN" sz="2800" b="0" u="none" strike="noStrike" cap="none" normalizeH="0" baseline="0" dirty="0" smtClean="0">
                          <a:ln>
                            <a:noFill/>
                          </a:ln>
                          <a:effectLst/>
                        </a:rPr>
                        <a:t>γ</a:t>
                      </a:r>
                      <a:endParaRPr lang="zh-CN" altLang="en-US" sz="2800" b="0" dirty="0"/>
                    </a:p>
                  </a:txBody>
                  <a:tcPr marT="45669" marB="45669">
                    <a:lnB w="38100" cap="flat" cmpd="sng" algn="ctr">
                      <a:solidFill>
                        <a:schemeClr val="tx1"/>
                      </a:solidFill>
                      <a:prstDash val="solid"/>
                      <a:round/>
                      <a:headEnd type="none" w="med" len="med"/>
                      <a:tailEnd type="none" w="med" len="med"/>
                    </a:lnB>
                  </a:tcPr>
                </a:tc>
                <a:tc>
                  <a:txBody>
                    <a:bodyPr/>
                    <a:lstStyle/>
                    <a:p>
                      <a:pPr algn="ctr"/>
                      <a:r>
                        <a:rPr kumimoji="1" lang="en-US" altLang="zh-CN" sz="2800" b="0" u="none" strike="noStrike" cap="none" normalizeH="0" baseline="0" dirty="0" smtClean="0">
                          <a:ln>
                            <a:noFill/>
                          </a:ln>
                          <a:effectLst/>
                        </a:rPr>
                        <a:t>δ</a:t>
                      </a:r>
                      <a:endParaRPr lang="zh-CN" altLang="en-US" sz="2800" b="0" dirty="0"/>
                    </a:p>
                  </a:txBody>
                  <a:tcPr marT="45669" marB="45669">
                    <a:lnB w="38100" cap="flat" cmpd="sng" algn="ctr">
                      <a:solidFill>
                        <a:schemeClr val="tx1"/>
                      </a:solidFill>
                      <a:prstDash val="solid"/>
                      <a:round/>
                      <a:headEnd type="none" w="med" len="med"/>
                      <a:tailEnd type="none" w="med" len="med"/>
                    </a:lnB>
                  </a:tcPr>
                </a:tc>
                <a:tc>
                  <a:txBody>
                    <a:bodyPr/>
                    <a:lstStyle/>
                    <a:p>
                      <a:pPr algn="ctr"/>
                      <a:r>
                        <a:rPr kumimoji="1" lang="en-US" altLang="zh-CN" sz="2800" b="0" u="none" strike="noStrike" cap="none" normalizeH="0" baseline="0" dirty="0" smtClean="0">
                          <a:ln>
                            <a:noFill/>
                          </a:ln>
                          <a:effectLst/>
                        </a:rPr>
                        <a:t>ε</a:t>
                      </a:r>
                      <a:endParaRPr lang="zh-CN" altLang="en-US" sz="2800" b="0" dirty="0"/>
                    </a:p>
                  </a:txBody>
                  <a:tcPr marT="45669" marB="45669">
                    <a:lnB w="38100" cap="flat" cmpd="sng" algn="ctr">
                      <a:solidFill>
                        <a:schemeClr val="tx1"/>
                      </a:solidFill>
                      <a:prstDash val="solid"/>
                      <a:round/>
                      <a:headEnd type="none" w="med" len="med"/>
                      <a:tailEnd type="none" w="med" len="med"/>
                    </a:lnB>
                  </a:tcPr>
                </a:tc>
              </a:tr>
              <a:tr h="518054">
                <a:tc>
                  <a:txBody>
                    <a:bodyPr/>
                    <a:lstStyle/>
                    <a:p>
                      <a:pPr algn="ctr"/>
                      <a:r>
                        <a:rPr kumimoji="1" lang="en-US" altLang="zh-CN" sz="2800" u="none" strike="noStrike" cap="none" normalizeH="0" baseline="0" dirty="0" smtClean="0">
                          <a:ln>
                            <a:noFill/>
                          </a:ln>
                          <a:effectLst/>
                        </a:rPr>
                        <a:t>α</a:t>
                      </a:r>
                      <a:endParaRPr lang="zh-CN" altLang="en-US" sz="2800" dirty="0"/>
                    </a:p>
                  </a:txBody>
                  <a:tcPr marT="45669" marB="45669">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en-US" altLang="zh-CN" sz="2800" b="1" u="none" strike="noStrike" cap="none" normalizeH="0" baseline="0" dirty="0" smtClean="0">
                          <a:ln>
                            <a:noFill/>
                          </a:ln>
                          <a:solidFill>
                            <a:srgbClr val="C00000"/>
                          </a:solidFill>
                          <a:effectLst/>
                        </a:rPr>
                        <a:t>α</a:t>
                      </a:r>
                      <a:endParaRPr lang="zh-CN" altLang="en-US" sz="2800" b="1" dirty="0">
                        <a:solidFill>
                          <a:srgbClr val="C00000"/>
                        </a:solidFill>
                      </a:endParaRPr>
                    </a:p>
                  </a:txBody>
                  <a:tcPr marT="45669" marB="45669">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zh-CN" sz="2800" u="none" strike="noStrike" cap="none" normalizeH="0" baseline="0" dirty="0" smtClean="0">
                          <a:ln>
                            <a:noFill/>
                          </a:ln>
                          <a:effectLst/>
                        </a:rPr>
                        <a:t>β</a:t>
                      </a:r>
                      <a:endParaRPr lang="zh-CN" altLang="en-US" sz="2800" dirty="0"/>
                    </a:p>
                  </a:txBody>
                  <a:tcPr marT="45669" marB="45669">
                    <a:lnT w="38100" cap="flat" cmpd="sng" algn="ctr">
                      <a:solidFill>
                        <a:schemeClr val="tx1"/>
                      </a:solidFill>
                      <a:prstDash val="solid"/>
                      <a:round/>
                      <a:headEnd type="none" w="med" len="med"/>
                      <a:tailEnd type="none" w="med" len="med"/>
                    </a:lnT>
                  </a:tcPr>
                </a:tc>
                <a:tc>
                  <a:txBody>
                    <a:bodyPr/>
                    <a:lstStyle/>
                    <a:p>
                      <a:pPr algn="ctr"/>
                      <a:r>
                        <a:rPr kumimoji="1" lang="en-US" altLang="zh-CN" sz="2800" u="none" strike="noStrike" cap="none" normalizeH="0" baseline="0" dirty="0" smtClean="0">
                          <a:ln>
                            <a:noFill/>
                          </a:ln>
                          <a:effectLst/>
                        </a:rPr>
                        <a:t>γ</a:t>
                      </a:r>
                      <a:endParaRPr lang="zh-CN" altLang="en-US" sz="2800" dirty="0"/>
                    </a:p>
                  </a:txBody>
                  <a:tcPr marT="45669" marB="45669">
                    <a:lnT w="38100" cap="flat" cmpd="sng" algn="ctr">
                      <a:solidFill>
                        <a:schemeClr val="tx1"/>
                      </a:solidFill>
                      <a:prstDash val="solid"/>
                      <a:round/>
                      <a:headEnd type="none" w="med" len="med"/>
                      <a:tailEnd type="none" w="med" len="med"/>
                    </a:lnT>
                  </a:tcPr>
                </a:tc>
                <a:tc>
                  <a:txBody>
                    <a:bodyPr/>
                    <a:lstStyle/>
                    <a:p>
                      <a:pPr algn="ctr"/>
                      <a:r>
                        <a:rPr kumimoji="1" lang="en-US" altLang="zh-CN" sz="2800" u="none" strike="noStrike" cap="none" normalizeH="0" baseline="0" dirty="0" smtClean="0">
                          <a:ln>
                            <a:noFill/>
                          </a:ln>
                          <a:effectLst/>
                        </a:rPr>
                        <a:t>δ</a:t>
                      </a:r>
                      <a:endParaRPr lang="zh-CN" altLang="en-US" sz="2800" dirty="0"/>
                    </a:p>
                  </a:txBody>
                  <a:tcPr marT="45669" marB="45669">
                    <a:lnT w="38100" cap="flat" cmpd="sng" algn="ctr">
                      <a:solidFill>
                        <a:schemeClr val="tx1"/>
                      </a:solidFill>
                      <a:prstDash val="solid"/>
                      <a:round/>
                      <a:headEnd type="none" w="med" len="med"/>
                      <a:tailEnd type="none" w="med" len="med"/>
                    </a:lnT>
                  </a:tcPr>
                </a:tc>
                <a:tc>
                  <a:txBody>
                    <a:bodyPr/>
                    <a:lstStyle/>
                    <a:p>
                      <a:pPr algn="ctr"/>
                      <a:r>
                        <a:rPr kumimoji="1" lang="en-US" altLang="zh-CN" sz="2800" u="none" strike="noStrike" cap="none" normalizeH="0" baseline="0" dirty="0" smtClean="0">
                          <a:ln>
                            <a:noFill/>
                          </a:ln>
                          <a:effectLst/>
                        </a:rPr>
                        <a:t>ε</a:t>
                      </a:r>
                      <a:endParaRPr lang="zh-CN" altLang="en-US" sz="2800" dirty="0"/>
                    </a:p>
                  </a:txBody>
                  <a:tcPr marT="45669" marB="45669">
                    <a:lnT w="38100" cap="flat" cmpd="sng" algn="ctr">
                      <a:solidFill>
                        <a:schemeClr val="tx1"/>
                      </a:solidFill>
                      <a:prstDash val="solid"/>
                      <a:round/>
                      <a:headEnd type="none" w="med" len="med"/>
                      <a:tailEnd type="none" w="med" len="med"/>
                    </a:lnT>
                  </a:tcPr>
                </a:tc>
              </a:tr>
              <a:tr h="518054">
                <a:tc>
                  <a:txBody>
                    <a:bodyPr/>
                    <a:lstStyle/>
                    <a:p>
                      <a:pPr algn="ctr"/>
                      <a:r>
                        <a:rPr kumimoji="1" lang="en-US" altLang="zh-CN" sz="2800" u="none" strike="noStrike" cap="none" normalizeH="0" baseline="0" dirty="0" smtClean="0">
                          <a:ln>
                            <a:noFill/>
                          </a:ln>
                          <a:effectLst/>
                        </a:rPr>
                        <a:t>β</a:t>
                      </a:r>
                      <a:endParaRPr lang="zh-CN" altLang="en-US" sz="2800" dirty="0"/>
                    </a:p>
                  </a:txBody>
                  <a:tcPr marT="45669" marB="45669">
                    <a:lnR w="38100" cap="flat" cmpd="sng" algn="ctr">
                      <a:solidFill>
                        <a:schemeClr val="tx1"/>
                      </a:solidFill>
                      <a:prstDash val="solid"/>
                      <a:round/>
                      <a:headEnd type="none" w="med" len="med"/>
                      <a:tailEnd type="none" w="med" len="med"/>
                    </a:lnR>
                  </a:tcPr>
                </a:tc>
                <a:tc>
                  <a:txBody>
                    <a:bodyPr/>
                    <a:lstStyle/>
                    <a:p>
                      <a:pPr algn="ctr"/>
                      <a:r>
                        <a:rPr kumimoji="1" lang="en-US" altLang="zh-CN" sz="2800" u="none" strike="noStrike" cap="none" normalizeH="0" baseline="0" dirty="0" smtClean="0">
                          <a:ln>
                            <a:noFill/>
                          </a:ln>
                          <a:effectLst/>
                        </a:rPr>
                        <a:t>β</a:t>
                      </a:r>
                      <a:endParaRPr lang="zh-CN" altLang="en-US" sz="2800" dirty="0"/>
                    </a:p>
                  </a:txBody>
                  <a:tcPr marT="45669" marB="45669">
                    <a:lnL w="381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1" lang="en-US" altLang="zh-CN" sz="2800" u="none" strike="noStrike" cap="none" normalizeH="0" baseline="0" dirty="0" smtClean="0">
                          <a:ln>
                            <a:noFill/>
                          </a:ln>
                          <a:effectLst/>
                        </a:rPr>
                        <a:t>δ</a:t>
                      </a:r>
                      <a:endParaRPr lang="zh-CN" altLang="en-US" sz="2800" dirty="0" smtClean="0"/>
                    </a:p>
                  </a:txBody>
                  <a:tcPr marT="45669" marB="45669"/>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1" lang="en-US" altLang="zh-CN" sz="2800" b="1" u="none" strike="noStrike" cap="none" normalizeH="0" baseline="0" dirty="0" smtClean="0">
                          <a:ln>
                            <a:noFill/>
                          </a:ln>
                          <a:solidFill>
                            <a:srgbClr val="C00000"/>
                          </a:solidFill>
                          <a:effectLst/>
                        </a:rPr>
                        <a:t>α</a:t>
                      </a:r>
                      <a:endParaRPr lang="zh-CN" altLang="en-US" sz="2800" b="1" dirty="0" smtClean="0">
                        <a:solidFill>
                          <a:srgbClr val="C00000"/>
                        </a:solidFill>
                      </a:endParaRPr>
                    </a:p>
                  </a:txBody>
                  <a:tcPr marT="45669" marB="45669"/>
                </a:tc>
                <a:tc>
                  <a:txBody>
                    <a:bodyPr/>
                    <a:lstStyle/>
                    <a:p>
                      <a:pPr algn="ctr"/>
                      <a:r>
                        <a:rPr kumimoji="1" lang="en-US" altLang="zh-CN" sz="2800" u="none" strike="noStrike" cap="none" normalizeH="0" baseline="0" dirty="0" smtClean="0">
                          <a:ln>
                            <a:noFill/>
                          </a:ln>
                          <a:effectLst/>
                        </a:rPr>
                        <a:t>γ</a:t>
                      </a:r>
                      <a:endParaRPr lang="zh-CN" altLang="en-US" sz="2800" dirty="0"/>
                    </a:p>
                  </a:txBody>
                  <a:tcPr marT="45669" marB="45669"/>
                </a:tc>
                <a:tc>
                  <a:txBody>
                    <a:bodyPr/>
                    <a:lstStyle/>
                    <a:p>
                      <a:pPr algn="ctr"/>
                      <a:r>
                        <a:rPr kumimoji="1" lang="en-US" altLang="zh-CN" sz="2800" u="none" strike="noStrike" cap="none" normalizeH="0" baseline="0" dirty="0" smtClean="0">
                          <a:ln>
                            <a:noFill/>
                          </a:ln>
                          <a:effectLst/>
                        </a:rPr>
                        <a:t>ε</a:t>
                      </a:r>
                      <a:endParaRPr lang="zh-CN" altLang="en-US" sz="2800" dirty="0"/>
                    </a:p>
                  </a:txBody>
                  <a:tcPr marT="45669" marB="45669"/>
                </a:tc>
              </a:tr>
              <a:tr h="518054">
                <a:tc>
                  <a:txBody>
                    <a:bodyPr/>
                    <a:lstStyle/>
                    <a:p>
                      <a:pPr algn="ctr"/>
                      <a:r>
                        <a:rPr kumimoji="1" lang="en-US" altLang="zh-CN" sz="2800" u="none" strike="noStrike" cap="none" normalizeH="0" baseline="0" dirty="0" smtClean="0">
                          <a:ln>
                            <a:noFill/>
                          </a:ln>
                          <a:effectLst/>
                        </a:rPr>
                        <a:t>γ</a:t>
                      </a:r>
                      <a:endParaRPr lang="zh-CN" altLang="en-US" sz="2800" dirty="0"/>
                    </a:p>
                  </a:txBody>
                  <a:tcPr marT="45669" marB="45669">
                    <a:lnR w="38100" cap="flat" cmpd="sng" algn="ctr">
                      <a:solidFill>
                        <a:schemeClr val="tx1"/>
                      </a:solidFill>
                      <a:prstDash val="solid"/>
                      <a:round/>
                      <a:headEnd type="none" w="med" len="med"/>
                      <a:tailEnd type="none" w="med" len="med"/>
                    </a:lnR>
                  </a:tcPr>
                </a:tc>
                <a:tc>
                  <a:txBody>
                    <a:bodyPr/>
                    <a:lstStyle/>
                    <a:p>
                      <a:pPr algn="ctr"/>
                      <a:r>
                        <a:rPr kumimoji="1" lang="en-US" altLang="zh-CN" sz="2800" u="none" strike="noStrike" cap="none" normalizeH="0" baseline="0" dirty="0" smtClean="0">
                          <a:ln>
                            <a:noFill/>
                          </a:ln>
                          <a:effectLst/>
                        </a:rPr>
                        <a:t>γ</a:t>
                      </a:r>
                      <a:endParaRPr lang="zh-CN" altLang="en-US" sz="2800" dirty="0"/>
                    </a:p>
                  </a:txBody>
                  <a:tcPr marT="45669" marB="45669">
                    <a:lnL w="381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1" lang="en-US" altLang="zh-CN" sz="2800" b="1" u="none" strike="noStrike" cap="none" normalizeH="0" baseline="0" dirty="0" smtClean="0">
                          <a:ln>
                            <a:noFill/>
                          </a:ln>
                          <a:solidFill>
                            <a:srgbClr val="C00000"/>
                          </a:solidFill>
                          <a:effectLst/>
                        </a:rPr>
                        <a:t>α</a:t>
                      </a:r>
                      <a:endParaRPr lang="zh-CN" altLang="en-US" sz="2800" b="1" dirty="0" smtClean="0">
                        <a:solidFill>
                          <a:srgbClr val="C00000"/>
                        </a:solidFill>
                      </a:endParaRPr>
                    </a:p>
                  </a:txBody>
                  <a:tcPr marT="45669" marB="45669"/>
                </a:tc>
                <a:tc>
                  <a:txBody>
                    <a:bodyPr/>
                    <a:lstStyle/>
                    <a:p>
                      <a:pPr algn="ctr"/>
                      <a:r>
                        <a:rPr kumimoji="1" lang="en-US" altLang="zh-CN" sz="2800" u="none" strike="noStrike" cap="none" normalizeH="0" baseline="0" dirty="0" smtClean="0">
                          <a:ln>
                            <a:noFill/>
                          </a:ln>
                          <a:effectLst/>
                        </a:rPr>
                        <a:t>β</a:t>
                      </a:r>
                      <a:endParaRPr lang="zh-CN" altLang="en-US" sz="2800" dirty="0"/>
                    </a:p>
                  </a:txBody>
                  <a:tcPr marT="45669" marB="45669"/>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1" lang="en-US" altLang="zh-CN" sz="2800" b="1" u="none" strike="noStrike" cap="none" normalizeH="0" baseline="0" dirty="0" smtClean="0">
                          <a:ln>
                            <a:noFill/>
                          </a:ln>
                          <a:solidFill>
                            <a:srgbClr val="C00000"/>
                          </a:solidFill>
                          <a:effectLst/>
                        </a:rPr>
                        <a:t>α</a:t>
                      </a:r>
                      <a:endParaRPr lang="zh-CN" altLang="en-US" sz="2800" b="1" dirty="0" smtClean="0">
                        <a:solidFill>
                          <a:srgbClr val="C00000"/>
                        </a:solidFill>
                      </a:endParaRPr>
                    </a:p>
                  </a:txBody>
                  <a:tcPr marT="45669" marB="45669"/>
                </a:tc>
                <a:tc>
                  <a:txBody>
                    <a:bodyPr/>
                    <a:lstStyle/>
                    <a:p>
                      <a:pPr algn="ctr"/>
                      <a:r>
                        <a:rPr kumimoji="1" lang="en-US" altLang="zh-CN" sz="2800" u="none" strike="noStrike" cap="none" normalizeH="0" baseline="0" dirty="0" smtClean="0">
                          <a:ln>
                            <a:noFill/>
                          </a:ln>
                          <a:effectLst/>
                        </a:rPr>
                        <a:t>ε</a:t>
                      </a:r>
                      <a:endParaRPr lang="zh-CN" altLang="en-US" sz="2800" dirty="0"/>
                    </a:p>
                  </a:txBody>
                  <a:tcPr marT="45669" marB="45669"/>
                </a:tc>
              </a:tr>
              <a:tr h="518054">
                <a:tc>
                  <a:txBody>
                    <a:bodyPr/>
                    <a:lstStyle/>
                    <a:p>
                      <a:pPr algn="ctr"/>
                      <a:r>
                        <a:rPr kumimoji="1" lang="en-US" altLang="zh-CN" sz="2800" u="none" strike="noStrike" cap="none" normalizeH="0" baseline="0" dirty="0" smtClean="0">
                          <a:ln>
                            <a:noFill/>
                          </a:ln>
                          <a:effectLst/>
                        </a:rPr>
                        <a:t>δ</a:t>
                      </a:r>
                      <a:endParaRPr lang="zh-CN" altLang="en-US" sz="2800" dirty="0"/>
                    </a:p>
                  </a:txBody>
                  <a:tcPr marT="45669" marB="45669">
                    <a:lnR w="38100" cap="flat" cmpd="sng" algn="ctr">
                      <a:solidFill>
                        <a:schemeClr val="tx1"/>
                      </a:solidFill>
                      <a:prstDash val="solid"/>
                      <a:round/>
                      <a:headEnd type="none" w="med" len="med"/>
                      <a:tailEnd type="none" w="med" len="med"/>
                    </a:lnR>
                  </a:tcPr>
                </a:tc>
                <a:tc>
                  <a:txBody>
                    <a:bodyPr/>
                    <a:lstStyle/>
                    <a:p>
                      <a:pPr algn="ctr"/>
                      <a:r>
                        <a:rPr kumimoji="1" lang="en-US" altLang="zh-CN" sz="2800" u="none" strike="noStrike" cap="none" normalizeH="0" baseline="0" dirty="0" smtClean="0">
                          <a:ln>
                            <a:noFill/>
                          </a:ln>
                          <a:effectLst/>
                        </a:rPr>
                        <a:t>δ</a:t>
                      </a:r>
                      <a:endParaRPr lang="zh-CN" altLang="en-US" sz="2800" dirty="0"/>
                    </a:p>
                  </a:txBody>
                  <a:tcPr marT="45669" marB="45669">
                    <a:lnL w="381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1" lang="en-US" altLang="zh-CN" sz="2800" b="1" u="none" strike="noStrike" cap="none" normalizeH="0" baseline="0" dirty="0" smtClean="0">
                          <a:ln>
                            <a:noFill/>
                          </a:ln>
                          <a:solidFill>
                            <a:srgbClr val="C00000"/>
                          </a:solidFill>
                          <a:effectLst/>
                        </a:rPr>
                        <a:t>α</a:t>
                      </a:r>
                      <a:endParaRPr lang="zh-CN" altLang="en-US" sz="2800" b="1" dirty="0" smtClean="0">
                        <a:solidFill>
                          <a:srgbClr val="C00000"/>
                        </a:solidFill>
                      </a:endParaRPr>
                    </a:p>
                  </a:txBody>
                  <a:tcPr marT="45669" marB="45669"/>
                </a:tc>
                <a:tc>
                  <a:txBody>
                    <a:bodyPr/>
                    <a:lstStyle/>
                    <a:p>
                      <a:pPr algn="ctr"/>
                      <a:r>
                        <a:rPr kumimoji="1" lang="en-US" altLang="zh-CN" sz="2800" u="none" strike="noStrike" cap="none" normalizeH="0" baseline="0" dirty="0" smtClean="0">
                          <a:ln>
                            <a:noFill/>
                          </a:ln>
                          <a:effectLst/>
                        </a:rPr>
                        <a:t>γ</a:t>
                      </a:r>
                      <a:endParaRPr lang="zh-CN" altLang="en-US" sz="2800" dirty="0"/>
                    </a:p>
                  </a:txBody>
                  <a:tcPr marT="45669" marB="45669"/>
                </a:tc>
                <a:tc>
                  <a:txBody>
                    <a:bodyPr/>
                    <a:lstStyle/>
                    <a:p>
                      <a:pPr algn="ctr"/>
                      <a:r>
                        <a:rPr kumimoji="1" lang="en-US" altLang="zh-CN" sz="2800" u="none" strike="noStrike" cap="none" normalizeH="0" baseline="0" dirty="0" smtClean="0">
                          <a:ln>
                            <a:noFill/>
                          </a:ln>
                          <a:effectLst/>
                        </a:rPr>
                        <a:t>δ</a:t>
                      </a:r>
                      <a:endParaRPr lang="zh-CN" altLang="en-US" sz="2800" dirty="0"/>
                    </a:p>
                  </a:txBody>
                  <a:tcPr marT="45669" marB="45669"/>
                </a:tc>
                <a:tc>
                  <a:txBody>
                    <a:bodyPr/>
                    <a:lstStyle/>
                    <a:p>
                      <a:pPr algn="ctr"/>
                      <a:r>
                        <a:rPr kumimoji="1" lang="en-US" altLang="zh-CN" sz="2800" u="none" strike="noStrike" cap="none" normalizeH="0" baseline="0" dirty="0" smtClean="0">
                          <a:ln>
                            <a:noFill/>
                          </a:ln>
                          <a:effectLst/>
                        </a:rPr>
                        <a:t>ε</a:t>
                      </a:r>
                      <a:endParaRPr lang="zh-CN" altLang="en-US" sz="2800" dirty="0"/>
                    </a:p>
                  </a:txBody>
                  <a:tcPr marT="45669" marB="45669"/>
                </a:tc>
              </a:tr>
              <a:tr h="518054">
                <a:tc>
                  <a:txBody>
                    <a:bodyPr/>
                    <a:lstStyle/>
                    <a:p>
                      <a:pPr algn="ctr"/>
                      <a:r>
                        <a:rPr kumimoji="1" lang="en-US" altLang="zh-CN" sz="2800" u="none" strike="noStrike" cap="none" normalizeH="0" baseline="0" dirty="0" smtClean="0">
                          <a:ln>
                            <a:noFill/>
                          </a:ln>
                          <a:effectLst/>
                        </a:rPr>
                        <a:t>ε</a:t>
                      </a:r>
                      <a:endParaRPr lang="zh-CN" altLang="en-US" sz="2800" dirty="0"/>
                    </a:p>
                  </a:txBody>
                  <a:tcPr marT="45669" marB="45669">
                    <a:lnR w="38100" cap="flat" cmpd="sng" algn="ctr">
                      <a:solidFill>
                        <a:schemeClr val="tx1"/>
                      </a:solidFill>
                      <a:prstDash val="solid"/>
                      <a:round/>
                      <a:headEnd type="none" w="med" len="med"/>
                      <a:tailEnd type="none" w="med" len="med"/>
                    </a:lnR>
                  </a:tcPr>
                </a:tc>
                <a:tc>
                  <a:txBody>
                    <a:bodyPr/>
                    <a:lstStyle/>
                    <a:p>
                      <a:pPr algn="ctr"/>
                      <a:r>
                        <a:rPr kumimoji="1" lang="en-US" altLang="zh-CN" sz="2800" u="none" strike="noStrike" cap="none" normalizeH="0" baseline="0" dirty="0" smtClean="0">
                          <a:ln>
                            <a:noFill/>
                          </a:ln>
                          <a:effectLst/>
                        </a:rPr>
                        <a:t>ε</a:t>
                      </a:r>
                      <a:endParaRPr lang="zh-CN" altLang="en-US" sz="2800" dirty="0"/>
                    </a:p>
                  </a:txBody>
                  <a:tcPr marT="45669" marB="45669">
                    <a:lnL w="38100" cap="flat" cmpd="sng" algn="ctr">
                      <a:solidFill>
                        <a:schemeClr val="tx1"/>
                      </a:solidFill>
                      <a:prstDash val="solid"/>
                      <a:round/>
                      <a:headEnd type="none" w="med" len="med"/>
                      <a:tailEnd type="none" w="med" len="med"/>
                    </a:lnL>
                  </a:tcPr>
                </a:tc>
                <a:tc>
                  <a:txBody>
                    <a:bodyPr/>
                    <a:lstStyle/>
                    <a:p>
                      <a:pPr algn="ctr"/>
                      <a:r>
                        <a:rPr kumimoji="1" lang="en-US" altLang="zh-CN" sz="2800" u="none" strike="noStrike" cap="none" normalizeH="0" baseline="0" dirty="0" smtClean="0">
                          <a:ln>
                            <a:noFill/>
                          </a:ln>
                          <a:effectLst/>
                        </a:rPr>
                        <a:t>δ</a:t>
                      </a:r>
                      <a:endParaRPr lang="zh-CN" altLang="en-US" sz="2800" dirty="0"/>
                    </a:p>
                  </a:txBody>
                  <a:tcPr marT="45669" marB="45669"/>
                </a:tc>
                <a:tc>
                  <a:txBody>
                    <a:bodyPr/>
                    <a:lstStyle/>
                    <a:p>
                      <a:pPr algn="ctr"/>
                      <a:r>
                        <a:rPr kumimoji="1" lang="en-US" altLang="zh-CN" sz="2800" b="1" u="none" strike="noStrike" cap="none" normalizeH="0" baseline="0" dirty="0" smtClean="0">
                          <a:ln>
                            <a:noFill/>
                          </a:ln>
                          <a:solidFill>
                            <a:srgbClr val="C00000"/>
                          </a:solidFill>
                          <a:effectLst/>
                        </a:rPr>
                        <a:t>α</a:t>
                      </a:r>
                      <a:endParaRPr lang="zh-CN" altLang="en-US" sz="2800" b="1" dirty="0">
                        <a:solidFill>
                          <a:srgbClr val="C00000"/>
                        </a:solidFill>
                      </a:endParaRPr>
                    </a:p>
                  </a:txBody>
                  <a:tcPr marT="45669" marB="45669"/>
                </a:tc>
                <a:tc>
                  <a:txBody>
                    <a:bodyPr/>
                    <a:lstStyle/>
                    <a:p>
                      <a:pPr algn="ctr"/>
                      <a:r>
                        <a:rPr kumimoji="1" lang="en-US" altLang="zh-CN" sz="2800" u="none" strike="noStrike" cap="none" normalizeH="0" baseline="0" dirty="0" smtClean="0">
                          <a:ln>
                            <a:noFill/>
                          </a:ln>
                          <a:effectLst/>
                        </a:rPr>
                        <a:t>γ</a:t>
                      </a:r>
                      <a:endParaRPr lang="zh-CN" altLang="en-US" sz="2800" dirty="0"/>
                    </a:p>
                  </a:txBody>
                  <a:tcPr marT="45669" marB="45669"/>
                </a:tc>
                <a:tc>
                  <a:txBody>
                    <a:bodyPr/>
                    <a:lstStyle/>
                    <a:p>
                      <a:pPr algn="ctr"/>
                      <a:r>
                        <a:rPr kumimoji="1" lang="en-US" altLang="zh-CN" sz="2800" u="none" strike="noStrike" cap="none" normalizeH="0" baseline="0" dirty="0" smtClean="0">
                          <a:ln>
                            <a:noFill/>
                          </a:ln>
                          <a:effectLst/>
                        </a:rPr>
                        <a:t>ε</a:t>
                      </a:r>
                      <a:endParaRPr lang="zh-CN" altLang="en-US" sz="2800" dirty="0"/>
                    </a:p>
                  </a:txBody>
                  <a:tcPr marT="45669" marB="45669"/>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charRg st="67" end="119"/>
                                            </p:txEl>
                                          </p:spTgt>
                                        </p:tgtEl>
                                        <p:attrNameLst>
                                          <p:attrName>style.visibility</p:attrName>
                                        </p:attrNameLst>
                                      </p:cBhvr>
                                      <p:to>
                                        <p:strVal val="visible"/>
                                      </p:to>
                                    </p:set>
                                    <p:anim calcmode="lin" valueType="num">
                                      <p:cBhvr additive="base">
                                        <p:cTn id="7" dur="500" fill="hold"/>
                                        <p:tgtEl>
                                          <p:spTgt spid="49154">
                                            <p:txEl>
                                              <p:charRg st="67" end="1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charRg st="67" end="1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857250"/>
            <a:ext cx="8229600" cy="52736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幺元</a:t>
            </a:r>
            <a:r>
              <a:rPr kumimoji="0" lang="en-US" altLang="zh-CN" sz="2800" b="1" i="1" u="none" strike="noStrike" kern="0" cap="none" spc="0" normalizeH="0" baseline="0" noProof="0" dirty="0" smtClean="0">
                <a:ln>
                  <a:noFill/>
                </a:ln>
                <a:solidFill>
                  <a:schemeClr val="tx1"/>
                </a:solidFill>
                <a:effectLst/>
                <a:uLnTx/>
                <a:uFillTx/>
                <a:latin typeface="+mn-lt"/>
                <a:ea typeface="+mn-ea"/>
                <a:cs typeface="+mn-cs"/>
              </a:rPr>
              <a:t>e</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和零元</a:t>
            </a:r>
            <a:r>
              <a:rPr kumimoji="0" lang="en-US" altLang="zh-CN" sz="28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是</a:t>
            </a:r>
            <a:r>
              <a:rPr kumimoji="0" lang="zh-CN" altLang="en-US" sz="2800" b="1" i="0" u="none" strike="noStrike" kern="0" cap="none" spc="0" normalizeH="0" baseline="0" noProof="0" dirty="0" smtClean="0">
                <a:ln>
                  <a:noFill/>
                </a:ln>
                <a:solidFill>
                  <a:srgbClr val="C00000"/>
                </a:solidFill>
                <a:effectLst/>
                <a:uLnTx/>
                <a:uFillTx/>
                <a:latin typeface="+mn-lt"/>
                <a:ea typeface="+mn-ea"/>
                <a:cs typeface="+mn-cs"/>
              </a:rPr>
              <a:t>全局</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的概念。</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且：</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如果幺元和零元存在，一定是唯一的</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zh-CN" sz="2800" b="1" i="0" u="none" strike="noStrike" kern="1200" cap="none" spc="0" normalizeH="0" baseline="0" noProof="0" dirty="0" smtClean="0">
                <a:ln>
                  <a:noFill/>
                </a:ln>
                <a:solidFill>
                  <a:schemeClr val="tx1"/>
                </a:solidFill>
                <a:effectLst/>
                <a:uLnTx/>
                <a:uFillTx/>
                <a:latin typeface="+mn-lt"/>
                <a:ea typeface="+mn-ea"/>
                <a:cs typeface="+mn-cs"/>
              </a:rPr>
              <a:t>左逆元、右逆元、</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逆元是</a:t>
            </a:r>
            <a:r>
              <a:rPr kumimoji="0" lang="zh-CN" altLang="en-US" sz="2800" b="1" i="0" u="none" strike="noStrike" kern="0" cap="none" spc="0" normalizeH="0" baseline="0" noProof="0" dirty="0" smtClean="0">
                <a:ln>
                  <a:noFill/>
                </a:ln>
                <a:solidFill>
                  <a:srgbClr val="C00000"/>
                </a:solidFill>
                <a:effectLst/>
                <a:uLnTx/>
                <a:uFillTx/>
                <a:latin typeface="+mn-lt"/>
                <a:ea typeface="+mn-ea"/>
                <a:cs typeface="+mn-cs"/>
              </a:rPr>
              <a:t>局部</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的概念</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它仅针对集合</a:t>
            </a:r>
            <a:r>
              <a:rPr kumimoji="0" lang="en-US" altLang="zh-CN" sz="2800" b="0" i="1" u="none" strike="noStrike" kern="0" cap="none" spc="0" normalizeH="0" baseline="0" noProof="0" dirty="0" smtClean="0">
                <a:ln>
                  <a:noFill/>
                </a:ln>
                <a:solidFill>
                  <a:schemeClr val="tx1"/>
                </a:solidFill>
                <a:effectLst/>
                <a:uLnTx/>
                <a:uFillTx/>
                <a:latin typeface="+mn-lt"/>
                <a:ea typeface="+mn-ea"/>
                <a:cs typeface="+mn-cs"/>
              </a:rPr>
              <a:t>A</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中的某一元素</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一个元素的左逆元不一定等于该元素的右逆元</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一个元素可以有左逆元而没有右逆元，</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一个元素的左（右）逆元可以不止一个</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zh-CN" sz="2800" b="1" i="0" u="none" strike="noStrike" kern="1200" cap="none" spc="0" normalizeH="0" baseline="0" noProof="0" dirty="0" smtClean="0">
                <a:ln>
                  <a:noFill/>
                </a:ln>
                <a:solidFill>
                  <a:srgbClr val="C00000"/>
                </a:solidFill>
                <a:effectLst/>
                <a:uLnTx/>
                <a:uFillTx/>
                <a:latin typeface="+mn-lt"/>
                <a:ea typeface="+mn-ea"/>
                <a:cs typeface="+mn-cs"/>
              </a:rPr>
              <a:t>但</a:t>
            </a:r>
            <a:r>
              <a:rPr kumimoji="0" lang="zh-CN" altLang="en-US" sz="2800" b="1" i="0" u="none" strike="noStrike" kern="1200" cap="none" spc="0" normalizeH="0" baseline="0" noProof="0" dirty="0" smtClean="0">
                <a:ln>
                  <a:noFill/>
                </a:ln>
                <a:solidFill>
                  <a:srgbClr val="C00000"/>
                </a:solidFill>
                <a:effectLst/>
                <a:uLnTx/>
                <a:uFillTx/>
                <a:latin typeface="+mn-lt"/>
                <a:ea typeface="+mn-ea"/>
                <a:cs typeface="+mn-cs"/>
              </a:rPr>
              <a:t>，对于</a:t>
            </a:r>
            <a:r>
              <a:rPr kumimoji="0" lang="zh-CN" altLang="zh-CN" sz="2800" b="1" i="0" u="none" strike="noStrike" kern="1200" cap="none" spc="0" normalizeH="0" baseline="0" noProof="0" dirty="0" smtClean="0">
                <a:ln>
                  <a:noFill/>
                </a:ln>
                <a:solidFill>
                  <a:srgbClr val="C00000"/>
                </a:solidFill>
                <a:effectLst/>
                <a:uLnTx/>
                <a:uFillTx/>
                <a:latin typeface="+mn-lt"/>
                <a:ea typeface="+mn-ea"/>
                <a:cs typeface="+mn-cs"/>
              </a:rPr>
              <a:t>一个元素</a:t>
            </a:r>
            <a:r>
              <a:rPr kumimoji="0" lang="zh-CN" altLang="en-US" sz="2800" b="1" i="0" u="none" strike="noStrike" kern="1200" cap="none" spc="0" normalizeH="0" baseline="0" noProof="0" dirty="0" smtClean="0">
                <a:ln>
                  <a:noFill/>
                </a:ln>
                <a:solidFill>
                  <a:srgbClr val="C00000"/>
                </a:solidFill>
                <a:effectLst/>
                <a:uLnTx/>
                <a:uFillTx/>
                <a:latin typeface="+mn-lt"/>
                <a:ea typeface="+mn-ea"/>
                <a:cs typeface="+mn-cs"/>
              </a:rPr>
              <a:t>而言，</a:t>
            </a:r>
            <a:r>
              <a:rPr kumimoji="0" lang="zh-CN" altLang="zh-CN" sz="2800" b="1" i="0" u="none" strike="noStrike" kern="1200" cap="none" spc="0" normalizeH="0" baseline="0" noProof="0" dirty="0" smtClean="0">
                <a:ln>
                  <a:noFill/>
                </a:ln>
                <a:solidFill>
                  <a:srgbClr val="C00000"/>
                </a:solidFill>
                <a:effectLst/>
                <a:uLnTx/>
                <a:uFillTx/>
                <a:latin typeface="+mn-lt"/>
                <a:ea typeface="+mn-ea"/>
                <a:cs typeface="+mn-cs"/>
              </a:rPr>
              <a:t>若有逆元</a:t>
            </a:r>
            <a:r>
              <a:rPr kumimoji="0" lang="zh-CN" altLang="en-US" sz="2800" b="1" i="0" u="none" strike="noStrike" kern="1200" cap="none" spc="0" normalizeH="0" baseline="0" noProof="0" dirty="0" smtClean="0">
                <a:ln>
                  <a:noFill/>
                </a:ln>
                <a:solidFill>
                  <a:srgbClr val="C00000"/>
                </a:solidFill>
                <a:effectLst/>
                <a:uLnTx/>
                <a:uFillTx/>
                <a:latin typeface="+mn-lt"/>
                <a:ea typeface="+mn-ea"/>
                <a:cs typeface="+mn-cs"/>
              </a:rPr>
              <a:t>，</a:t>
            </a:r>
            <a:r>
              <a:rPr kumimoji="0" lang="zh-CN" altLang="zh-CN" sz="2800" b="1" i="0" u="none" strike="noStrike" kern="1200" cap="none" spc="0" normalizeH="0" baseline="0" noProof="0" dirty="0" smtClean="0">
                <a:ln>
                  <a:noFill/>
                </a:ln>
                <a:solidFill>
                  <a:srgbClr val="C00000"/>
                </a:solidFill>
                <a:effectLst/>
                <a:uLnTx/>
                <a:uFillTx/>
                <a:latin typeface="+mn-lt"/>
                <a:ea typeface="+mn-ea"/>
                <a:cs typeface="+mn-cs"/>
              </a:rPr>
              <a:t>则唯一。</a:t>
            </a:r>
            <a:endParaRPr kumimoji="0" lang="en-US" altLang="zh-CN" sz="2800" b="1" i="0" u="none" strike="noStrike" kern="1200" cap="none" spc="0" normalizeH="0" baseline="0" noProof="0" dirty="0" smtClean="0">
              <a:ln>
                <a:noFill/>
              </a:ln>
              <a:solidFill>
                <a:srgbClr val="C00000"/>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711A05-2F98-49E4-92CE-3DFCA7311E7A}"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1685"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8"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43" end="7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79" end="13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136" end="1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a:spLocks noGrp="1"/>
          </p:cNvSpPr>
          <p:nvPr>
            <p:ph idx="1"/>
          </p:nvPr>
        </p:nvSpPr>
        <p:spPr>
          <a:xfrm>
            <a:off x="395288" y="260350"/>
            <a:ext cx="8353425" cy="6048375"/>
          </a:xfrm>
          <a:ln/>
        </p:spPr>
        <p:txBody>
          <a:bodyPr vert="horz" wrap="square" lIns="91440" tIns="45720" rIns="91440" bIns="45720" anchor="t"/>
          <a:p>
            <a:pPr marL="395605">
              <a:lnSpc>
                <a:spcPct val="90000"/>
              </a:lnSpc>
              <a:buNone/>
            </a:pPr>
            <a:r>
              <a:rPr lang="zh-CN" altLang="en-US" sz="2300" dirty="0"/>
              <a:t>定理： </a:t>
            </a:r>
            <a:r>
              <a:rPr lang="zh-CN" altLang="zh-CN" sz="2300" dirty="0"/>
              <a:t>设</a:t>
            </a:r>
            <a:r>
              <a:rPr lang="zh-CN" altLang="en-US" sz="2300" dirty="0"/>
              <a:t>代数系统</a:t>
            </a:r>
            <a:r>
              <a:rPr lang="en-US" altLang="zh-CN" sz="2300" dirty="0"/>
              <a:t>&lt;A,</a:t>
            </a:r>
            <a:r>
              <a:rPr lang="en-US" altLang="zh-CN" sz="2300" b="1" dirty="0">
                <a:latin typeface="宋体" panose="02010600030101010101" pitchFamily="2" charset="-122"/>
              </a:rPr>
              <a:t>*</a:t>
            </a:r>
            <a:r>
              <a:rPr lang="en-US" altLang="zh-CN" sz="2300" dirty="0"/>
              <a:t>&gt; </a:t>
            </a:r>
            <a:r>
              <a:rPr lang="zh-CN" altLang="en-US" sz="2300" dirty="0">
                <a:latin typeface="Times New Roman" panose="02020603050405020304" pitchFamily="18" charset="0"/>
              </a:rPr>
              <a:t>，</a:t>
            </a:r>
            <a:r>
              <a:rPr lang="en-US" altLang="zh-CN" sz="2300" dirty="0">
                <a:latin typeface="Times New Roman" panose="02020603050405020304" pitchFamily="18" charset="0"/>
              </a:rPr>
              <a:t>A</a:t>
            </a:r>
            <a:r>
              <a:rPr lang="zh-CN" altLang="en-US" sz="2300" dirty="0">
                <a:latin typeface="Times New Roman" panose="02020603050405020304" pitchFamily="18" charset="0"/>
              </a:rPr>
              <a:t>中</a:t>
            </a:r>
            <a:r>
              <a:rPr lang="zh-CN" altLang="en-US" sz="2300" b="1" dirty="0">
                <a:solidFill>
                  <a:srgbClr val="C00000"/>
                </a:solidFill>
                <a:latin typeface="Times New Roman" panose="02020603050405020304" pitchFamily="18" charset="0"/>
              </a:rPr>
              <a:t>存在幺元</a:t>
            </a:r>
            <a:r>
              <a:rPr lang="en-US" altLang="zh-CN" sz="2300" b="1" i="1" dirty="0">
                <a:solidFill>
                  <a:srgbClr val="C00000"/>
                </a:solidFill>
                <a:latin typeface="Times New Roman" panose="02020603050405020304" pitchFamily="18" charset="0"/>
              </a:rPr>
              <a:t>e</a:t>
            </a:r>
            <a:r>
              <a:rPr lang="zh-CN" altLang="en-US" sz="2300" dirty="0">
                <a:latin typeface="Times New Roman" panose="02020603050405020304" pitchFamily="18" charset="0"/>
              </a:rPr>
              <a:t>，且</a:t>
            </a:r>
            <a:r>
              <a:rPr lang="en-US" altLang="zh-CN" sz="2300" dirty="0">
                <a:sym typeface="Symbol" panose="05050102010706020507" pitchFamily="18" charset="2"/>
              </a:rPr>
              <a:t></a:t>
            </a:r>
            <a:r>
              <a:rPr lang="en-US" altLang="zh-CN" sz="2300" i="1" dirty="0">
                <a:latin typeface="Times New Roman" panose="02020603050405020304" pitchFamily="18" charset="0"/>
              </a:rPr>
              <a:t>x</a:t>
            </a:r>
            <a:r>
              <a:rPr lang="en-US" altLang="zh-CN" sz="2300" dirty="0">
                <a:latin typeface="Times New Roman" panose="02020603050405020304" pitchFamily="18" charset="0"/>
              </a:rPr>
              <a:t>∈</a:t>
            </a:r>
            <a:r>
              <a:rPr lang="en-US" altLang="zh-CN" sz="2300" i="1" dirty="0">
                <a:latin typeface="Times New Roman" panose="02020603050405020304" pitchFamily="18" charset="0"/>
              </a:rPr>
              <a:t>A，</a:t>
            </a:r>
            <a:r>
              <a:rPr lang="zh-CN" altLang="en-US" sz="2300" dirty="0">
                <a:latin typeface="Times New Roman" panose="02020603050405020304" pitchFamily="18" charset="0"/>
              </a:rPr>
              <a:t>都</a:t>
            </a:r>
            <a:r>
              <a:rPr lang="zh-CN" altLang="en-US" sz="2300" b="1" dirty="0">
                <a:solidFill>
                  <a:srgbClr val="C00000"/>
                </a:solidFill>
                <a:latin typeface="Times New Roman" panose="02020603050405020304" pitchFamily="18" charset="0"/>
              </a:rPr>
              <a:t>存在左逆元</a:t>
            </a:r>
            <a:r>
              <a:rPr lang="zh-CN" altLang="en-US" sz="2300" dirty="0">
                <a:latin typeface="Times New Roman" panose="02020603050405020304" pitchFamily="18" charset="0"/>
              </a:rPr>
              <a:t>，若</a:t>
            </a:r>
            <a:r>
              <a:rPr lang="en-US" altLang="zh-CN" sz="2300" b="1" dirty="0">
                <a:solidFill>
                  <a:srgbClr val="C00000"/>
                </a:solidFill>
                <a:latin typeface="宋体" panose="02010600030101010101" pitchFamily="2" charset="-122"/>
              </a:rPr>
              <a:t>*</a:t>
            </a:r>
            <a:r>
              <a:rPr lang="zh-CN" altLang="en-US" sz="2300" b="1" dirty="0">
                <a:solidFill>
                  <a:srgbClr val="C00000"/>
                </a:solidFill>
                <a:latin typeface="Times New Roman" panose="02020603050405020304" pitchFamily="18" charset="0"/>
              </a:rPr>
              <a:t>是可结合的</a:t>
            </a:r>
            <a:r>
              <a:rPr lang="zh-CN" altLang="en-US" sz="2300" dirty="0">
                <a:latin typeface="宋体" panose="02010600030101010101" pitchFamily="2" charset="-122"/>
              </a:rPr>
              <a:t>运算，那么</a:t>
            </a:r>
            <a:r>
              <a:rPr lang="en-US" altLang="zh-CN" sz="2300" dirty="0"/>
              <a:t>&lt;A,</a:t>
            </a:r>
            <a:r>
              <a:rPr lang="en-US" altLang="zh-CN" sz="2300" b="1" dirty="0">
                <a:latin typeface="宋体" panose="02010600030101010101" pitchFamily="2" charset="-122"/>
              </a:rPr>
              <a:t> *</a:t>
            </a:r>
            <a:r>
              <a:rPr lang="en-US" altLang="zh-CN" sz="2300" dirty="0"/>
              <a:t>&gt; </a:t>
            </a:r>
            <a:r>
              <a:rPr lang="zh-CN" altLang="en-US" sz="2300" dirty="0"/>
              <a:t>中任何一个元素的左逆元必定也是该元素的右逆元，且每个元素的逆元唯一。</a:t>
            </a:r>
            <a:endParaRPr lang="en-US" altLang="zh-CN" sz="2300" dirty="0">
              <a:latin typeface="Times New Roman" panose="02020603050405020304" pitchFamily="18" charset="0"/>
            </a:endParaRPr>
          </a:p>
          <a:p>
            <a:pPr marL="395605">
              <a:lnSpc>
                <a:spcPct val="90000"/>
              </a:lnSpc>
              <a:buNone/>
            </a:pPr>
            <a:r>
              <a:rPr lang="zh-CN" altLang="en-US" sz="2300" dirty="0">
                <a:latin typeface="Times New Roman" panose="02020603050405020304" pitchFamily="18" charset="0"/>
              </a:rPr>
              <a:t>思路：设</a:t>
            </a:r>
            <a:r>
              <a:rPr lang="en-US" altLang="zh-CN" sz="2300" dirty="0">
                <a:sym typeface="Symbol" panose="05050102010706020507" pitchFamily="18" charset="2"/>
              </a:rPr>
              <a:t></a:t>
            </a:r>
            <a:r>
              <a:rPr lang="en-US" altLang="zh-CN" sz="2300" dirty="0">
                <a:latin typeface="Times New Roman" panose="02020603050405020304" pitchFamily="18" charset="0"/>
              </a:rPr>
              <a:t>x∈A</a:t>
            </a:r>
            <a:r>
              <a:rPr lang="zh-CN" altLang="en-US" sz="2300" dirty="0">
                <a:latin typeface="Times New Roman" panose="02020603050405020304" pitchFamily="18" charset="0"/>
              </a:rPr>
              <a:t>，都</a:t>
            </a:r>
            <a:r>
              <a:rPr lang="zh-CN" altLang="en-US" sz="2300" dirty="0">
                <a:sym typeface="Symbol" panose="05050102010706020507" pitchFamily="18" charset="2"/>
              </a:rPr>
              <a:t></a:t>
            </a:r>
            <a:r>
              <a:rPr lang="zh-CN" altLang="en-US" sz="2300" dirty="0">
                <a:latin typeface="Times New Roman" panose="02020603050405020304" pitchFamily="18" charset="0"/>
              </a:rPr>
              <a:t>左逆元</a:t>
            </a:r>
            <a:r>
              <a:rPr lang="en-US" altLang="zh-CN" sz="2300" dirty="0">
                <a:latin typeface="Times New Roman" panose="02020603050405020304" pitchFamily="18" charset="0"/>
              </a:rPr>
              <a:t>y∈A</a:t>
            </a:r>
            <a:r>
              <a:rPr lang="zh-CN" altLang="en-US" sz="2300" dirty="0">
                <a:latin typeface="Times New Roman" panose="02020603050405020304" pitchFamily="18" charset="0"/>
              </a:rPr>
              <a:t>，且</a:t>
            </a:r>
            <a:r>
              <a:rPr lang="en-US" altLang="zh-CN" sz="2300" dirty="0"/>
              <a:t>&lt;A,</a:t>
            </a:r>
            <a:r>
              <a:rPr lang="en-US" altLang="zh-CN" sz="2300" b="1" dirty="0">
                <a:latin typeface="宋体" panose="02010600030101010101" pitchFamily="2" charset="-122"/>
              </a:rPr>
              <a:t>*</a:t>
            </a:r>
            <a:r>
              <a:rPr lang="en-US" altLang="zh-CN" sz="2300" dirty="0"/>
              <a:t>&gt; </a:t>
            </a:r>
            <a:r>
              <a:rPr lang="zh-CN" altLang="en-US" sz="2300" dirty="0"/>
              <a:t>中幺元为</a:t>
            </a:r>
            <a:r>
              <a:rPr lang="en-US" altLang="zh-CN" sz="2300" dirty="0"/>
              <a:t>e</a:t>
            </a:r>
            <a:r>
              <a:rPr lang="zh-CN" altLang="en-US" sz="2300" dirty="0"/>
              <a:t>；</a:t>
            </a:r>
            <a:endParaRPr lang="zh-CN" altLang="en-US" sz="2300" dirty="0">
              <a:latin typeface="Times New Roman" panose="02020603050405020304" pitchFamily="18" charset="0"/>
            </a:endParaRPr>
          </a:p>
          <a:p>
            <a:pPr marL="395605">
              <a:lnSpc>
                <a:spcPct val="90000"/>
              </a:lnSpc>
              <a:buNone/>
            </a:pPr>
            <a:r>
              <a:rPr lang="en-US" altLang="zh-CN" sz="2300" dirty="0">
                <a:latin typeface="Times New Roman" panose="02020603050405020304" pitchFamily="18" charset="0"/>
              </a:rPr>
              <a:t>(1)</a:t>
            </a:r>
            <a:r>
              <a:rPr lang="zh-CN" altLang="en-US" sz="2300" dirty="0">
                <a:latin typeface="Times New Roman" panose="02020603050405020304" pitchFamily="18" charset="0"/>
              </a:rPr>
              <a:t>根据</a:t>
            </a:r>
            <a:r>
              <a:rPr lang="en-US" altLang="zh-CN" sz="2300" b="1" dirty="0">
                <a:solidFill>
                  <a:srgbClr val="FF0000"/>
                </a:solidFill>
                <a:latin typeface="宋体" panose="02010600030101010101" pitchFamily="2" charset="-122"/>
              </a:rPr>
              <a:t>y*x=e</a:t>
            </a:r>
            <a:r>
              <a:rPr lang="en-US" altLang="zh-CN" sz="2300" dirty="0">
                <a:latin typeface="宋体" panose="02010600030101010101" pitchFamily="2" charset="-122"/>
              </a:rPr>
              <a:t>(y</a:t>
            </a:r>
            <a:r>
              <a:rPr lang="zh-CN" altLang="en-US" sz="2300" dirty="0">
                <a:latin typeface="宋体" panose="02010600030101010101" pitchFamily="2" charset="-122"/>
              </a:rPr>
              <a:t>是</a:t>
            </a:r>
            <a:r>
              <a:rPr lang="en-US" altLang="zh-CN" sz="2300" dirty="0">
                <a:latin typeface="宋体" panose="02010600030101010101" pitchFamily="2" charset="-122"/>
              </a:rPr>
              <a:t>x</a:t>
            </a:r>
            <a:r>
              <a:rPr lang="zh-CN" altLang="en-US" sz="2300" dirty="0">
                <a:latin typeface="宋体" panose="02010600030101010101" pitchFamily="2" charset="-122"/>
              </a:rPr>
              <a:t>的左逆元</a:t>
            </a:r>
            <a:r>
              <a:rPr lang="en-US" altLang="zh-CN" sz="2300" dirty="0">
                <a:latin typeface="宋体" panose="02010600030101010101" pitchFamily="2" charset="-122"/>
              </a:rPr>
              <a:t>)</a:t>
            </a:r>
            <a:r>
              <a:rPr lang="zh-CN" altLang="en-US" sz="2300" dirty="0">
                <a:latin typeface="宋体" panose="02010600030101010101" pitchFamily="2" charset="-122"/>
              </a:rPr>
              <a:t>，证</a:t>
            </a:r>
            <a:r>
              <a:rPr lang="en-US" altLang="zh-CN" sz="2300" b="1" dirty="0">
                <a:solidFill>
                  <a:srgbClr val="FF0000"/>
                </a:solidFill>
                <a:latin typeface="宋体" panose="02010600030101010101" pitchFamily="2" charset="-122"/>
              </a:rPr>
              <a:t>x*y=e</a:t>
            </a:r>
            <a:r>
              <a:rPr lang="en-US" altLang="zh-CN" sz="2300" dirty="0">
                <a:latin typeface="宋体" panose="02010600030101010101" pitchFamily="2" charset="-122"/>
              </a:rPr>
              <a:t>(y</a:t>
            </a:r>
            <a:r>
              <a:rPr lang="zh-CN" altLang="en-US" sz="2300" dirty="0">
                <a:latin typeface="宋体" panose="02010600030101010101" pitchFamily="2" charset="-122"/>
              </a:rPr>
              <a:t>也是</a:t>
            </a:r>
            <a:r>
              <a:rPr lang="en-US" altLang="zh-CN" sz="2300" dirty="0">
                <a:latin typeface="宋体" panose="02010600030101010101" pitchFamily="2" charset="-122"/>
              </a:rPr>
              <a:t>x</a:t>
            </a:r>
            <a:r>
              <a:rPr lang="zh-CN" altLang="en-US" sz="2300" dirty="0">
                <a:latin typeface="宋体" panose="02010600030101010101" pitchFamily="2" charset="-122"/>
              </a:rPr>
              <a:t>的右逆元</a:t>
            </a:r>
            <a:r>
              <a:rPr lang="en-US" altLang="zh-CN" sz="2300" dirty="0">
                <a:latin typeface="宋体" panose="02010600030101010101" pitchFamily="2" charset="-122"/>
              </a:rPr>
              <a:t>)</a:t>
            </a:r>
            <a:r>
              <a:rPr lang="zh-CN" altLang="en-US" sz="2300" dirty="0">
                <a:latin typeface="宋体" panose="02010600030101010101" pitchFamily="2" charset="-122"/>
              </a:rPr>
              <a:t>；</a:t>
            </a:r>
            <a:endParaRPr lang="zh-CN" altLang="en-US" sz="2300" dirty="0">
              <a:latin typeface="宋体" panose="02010600030101010101" pitchFamily="2" charset="-122"/>
            </a:endParaRPr>
          </a:p>
          <a:p>
            <a:pPr marL="395605">
              <a:lnSpc>
                <a:spcPct val="90000"/>
              </a:lnSpc>
              <a:buNone/>
            </a:pPr>
            <a:r>
              <a:rPr lang="en-US" altLang="zh-CN" sz="2300" dirty="0">
                <a:latin typeface="Times New Roman" panose="02020603050405020304" pitchFamily="18" charset="0"/>
              </a:rPr>
              <a:t>(2)</a:t>
            </a:r>
            <a:r>
              <a:rPr lang="zh-CN" altLang="en-US" sz="2300" dirty="0">
                <a:latin typeface="Times New Roman" panose="02020603050405020304" pitchFamily="18" charset="0"/>
              </a:rPr>
              <a:t>假设逆元不唯一，有两个逆元，证它们相等；</a:t>
            </a:r>
            <a:endParaRPr lang="en-US" altLang="zh-CN" sz="2300" dirty="0">
              <a:latin typeface="Times New Roman" panose="02020603050405020304" pitchFamily="18" charset="0"/>
            </a:endParaRPr>
          </a:p>
          <a:p>
            <a:pPr marL="395605">
              <a:lnSpc>
                <a:spcPct val="90000"/>
              </a:lnSpc>
              <a:buNone/>
            </a:pPr>
            <a:r>
              <a:rPr lang="en-US" altLang="zh-CN" sz="2300" dirty="0">
                <a:latin typeface="Times New Roman" panose="02020603050405020304" pitchFamily="18" charset="0"/>
              </a:rPr>
              <a:t>(3)</a:t>
            </a:r>
            <a:r>
              <a:rPr lang="zh-CN" altLang="en-US" sz="2300" b="1" dirty="0">
                <a:solidFill>
                  <a:srgbClr val="FF0000"/>
                </a:solidFill>
                <a:latin typeface="Times New Roman" panose="02020603050405020304" pitchFamily="18" charset="0"/>
              </a:rPr>
              <a:t>巧用幺元</a:t>
            </a:r>
            <a:r>
              <a:rPr lang="en-US" altLang="zh-CN" sz="2300" b="1" dirty="0">
                <a:solidFill>
                  <a:srgbClr val="FF0000"/>
                </a:solidFill>
                <a:latin typeface="Times New Roman" panose="02020603050405020304" pitchFamily="18" charset="0"/>
              </a:rPr>
              <a:t>e</a:t>
            </a:r>
            <a:r>
              <a:rPr lang="zh-CN" altLang="en-US" sz="2300" dirty="0">
                <a:latin typeface="Times New Roman" panose="02020603050405020304" pitchFamily="18" charset="0"/>
              </a:rPr>
              <a:t>，巧用</a:t>
            </a:r>
            <a:r>
              <a:rPr lang="zh-CN" altLang="en-US" sz="2300" b="1" dirty="0">
                <a:solidFill>
                  <a:srgbClr val="FF0000"/>
                </a:solidFill>
                <a:latin typeface="Times New Roman" panose="02020603050405020304" pitchFamily="18" charset="0"/>
              </a:rPr>
              <a:t>结合律</a:t>
            </a:r>
            <a:r>
              <a:rPr lang="zh-CN" altLang="en-US" sz="2300" dirty="0">
                <a:latin typeface="Times New Roman" panose="02020603050405020304" pitchFamily="18" charset="0"/>
              </a:rPr>
              <a:t>。</a:t>
            </a:r>
            <a:endParaRPr lang="zh-CN" altLang="en-US" sz="2300" dirty="0">
              <a:latin typeface="Times New Roman" panose="02020603050405020304" pitchFamily="18" charset="0"/>
            </a:endParaRPr>
          </a:p>
          <a:p>
            <a:pPr marL="395605">
              <a:lnSpc>
                <a:spcPct val="90000"/>
              </a:lnSpc>
              <a:buNone/>
            </a:pPr>
            <a:r>
              <a:rPr lang="zh-CN" altLang="en-US" sz="2300" dirty="0">
                <a:latin typeface="Times New Roman" panose="02020603050405020304" pitchFamily="18" charset="0"/>
              </a:rPr>
              <a:t>证明：</a:t>
            </a:r>
            <a:r>
              <a:rPr lang="en-US" altLang="zh-CN" sz="2300" dirty="0">
                <a:sym typeface="Symbol" panose="05050102010706020507" pitchFamily="18" charset="2"/>
              </a:rPr>
              <a:t></a:t>
            </a:r>
            <a:r>
              <a:rPr lang="en-US" altLang="zh-CN" sz="2300" dirty="0">
                <a:latin typeface="Times New Roman" panose="02020603050405020304" pitchFamily="18" charset="0"/>
              </a:rPr>
              <a:t>x∈A</a:t>
            </a:r>
            <a:r>
              <a:rPr lang="zh-CN" altLang="en-US" sz="2300" dirty="0">
                <a:latin typeface="Times New Roman" panose="02020603050405020304" pitchFamily="18" charset="0"/>
              </a:rPr>
              <a:t>，必存在左逆元</a:t>
            </a:r>
            <a:r>
              <a:rPr lang="en-US" altLang="zh-CN" sz="2300" dirty="0">
                <a:latin typeface="Times New Roman" panose="02020603050405020304" pitchFamily="18" charset="0"/>
              </a:rPr>
              <a:t>(</a:t>
            </a:r>
            <a:r>
              <a:rPr lang="zh-CN" altLang="en-US" sz="2300" dirty="0">
                <a:latin typeface="Times New Roman" panose="02020603050405020304" pitchFamily="18" charset="0"/>
              </a:rPr>
              <a:t>设为</a:t>
            </a:r>
            <a:r>
              <a:rPr lang="en-US" altLang="zh-CN" sz="2300" dirty="0">
                <a:latin typeface="Times New Roman" panose="02020603050405020304" pitchFamily="18" charset="0"/>
              </a:rPr>
              <a:t>y)</a:t>
            </a:r>
            <a:r>
              <a:rPr lang="zh-CN" altLang="en-US" sz="2300" dirty="0">
                <a:latin typeface="Times New Roman" panose="02020603050405020304" pitchFamily="18" charset="0"/>
              </a:rPr>
              <a:t>，而</a:t>
            </a:r>
            <a:r>
              <a:rPr lang="en-US" altLang="zh-CN" sz="2300" dirty="0">
                <a:latin typeface="Times New Roman" panose="02020603050405020304" pitchFamily="18" charset="0"/>
              </a:rPr>
              <a:t>y</a:t>
            </a:r>
            <a:r>
              <a:rPr lang="zh-CN" altLang="en-US" sz="2300" dirty="0">
                <a:latin typeface="Times New Roman" panose="02020603050405020304" pitchFamily="18" charset="0"/>
              </a:rPr>
              <a:t>也必存在左逆元</a:t>
            </a:r>
            <a:r>
              <a:rPr lang="en-US" altLang="zh-CN" sz="2300" dirty="0">
                <a:latin typeface="Times New Roman" panose="02020603050405020304" pitchFamily="18" charset="0"/>
              </a:rPr>
              <a:t>(</a:t>
            </a:r>
            <a:r>
              <a:rPr lang="zh-CN" altLang="en-US" sz="2300" dirty="0">
                <a:latin typeface="Times New Roman" panose="02020603050405020304" pitchFamily="18" charset="0"/>
              </a:rPr>
              <a:t>设为</a:t>
            </a:r>
            <a:r>
              <a:rPr lang="en-US" altLang="zh-CN" sz="2300" dirty="0">
                <a:latin typeface="Times New Roman" panose="02020603050405020304" pitchFamily="18" charset="0"/>
              </a:rPr>
              <a:t>z)</a:t>
            </a:r>
            <a:r>
              <a:rPr lang="zh-CN" altLang="en-US" sz="2300" dirty="0">
                <a:latin typeface="Times New Roman" panose="02020603050405020304" pitchFamily="18" charset="0"/>
              </a:rPr>
              <a:t>；</a:t>
            </a:r>
            <a:endParaRPr lang="en-US" altLang="zh-CN" sz="2300" dirty="0">
              <a:latin typeface="Times New Roman" panose="02020603050405020304" pitchFamily="18" charset="0"/>
            </a:endParaRPr>
          </a:p>
          <a:p>
            <a:pPr marL="395605">
              <a:lnSpc>
                <a:spcPct val="90000"/>
              </a:lnSpc>
              <a:buNone/>
            </a:pPr>
            <a:r>
              <a:rPr lang="zh-CN" altLang="en-US" sz="2300" dirty="0">
                <a:latin typeface="Times New Roman" panose="02020603050405020304" pitchFamily="18" charset="0"/>
              </a:rPr>
              <a:t>第一问：根据</a:t>
            </a:r>
            <a:r>
              <a:rPr lang="en-US" altLang="zh-CN" sz="2300" dirty="0">
                <a:latin typeface="宋体" panose="02010600030101010101" pitchFamily="2" charset="-122"/>
              </a:rPr>
              <a:t>y*x=e</a:t>
            </a:r>
            <a:r>
              <a:rPr lang="zh-CN" altLang="en-US" sz="2300" dirty="0">
                <a:latin typeface="宋体" panose="02010600030101010101" pitchFamily="2" charset="-122"/>
              </a:rPr>
              <a:t>且</a:t>
            </a:r>
            <a:r>
              <a:rPr lang="en-US" altLang="zh-CN" sz="2300" dirty="0">
                <a:latin typeface="宋体" panose="02010600030101010101" pitchFamily="2" charset="-122"/>
              </a:rPr>
              <a:t>z*y=e</a:t>
            </a:r>
            <a:r>
              <a:rPr lang="zh-CN" altLang="en-US" sz="2300" dirty="0">
                <a:latin typeface="宋体" panose="02010600030101010101" pitchFamily="2" charset="-122"/>
              </a:rPr>
              <a:t>，来</a:t>
            </a:r>
            <a:r>
              <a:rPr lang="zh-CN" altLang="en-US" sz="2300" b="1" dirty="0">
                <a:solidFill>
                  <a:srgbClr val="00B0F0"/>
                </a:solidFill>
                <a:latin typeface="宋体" panose="02010600030101010101" pitchFamily="2" charset="-122"/>
              </a:rPr>
              <a:t>推证</a:t>
            </a:r>
            <a:r>
              <a:rPr lang="en-US" altLang="zh-CN" sz="2300" b="1" dirty="0">
                <a:solidFill>
                  <a:srgbClr val="00B0F0"/>
                </a:solidFill>
                <a:latin typeface="宋体" panose="02010600030101010101" pitchFamily="2" charset="-122"/>
              </a:rPr>
              <a:t>x*y=e</a:t>
            </a:r>
            <a:r>
              <a:rPr lang="zh-CN" altLang="en-US" sz="2300" dirty="0">
                <a:latin typeface="宋体" panose="02010600030101010101" pitchFamily="2" charset="-122"/>
              </a:rPr>
              <a:t>；</a:t>
            </a:r>
            <a:endParaRPr lang="en-US" altLang="zh-CN" sz="2300" b="1" dirty="0">
              <a:latin typeface="宋体" panose="02010600030101010101" pitchFamily="2" charset="-122"/>
            </a:endParaRPr>
          </a:p>
          <a:p>
            <a:pPr marL="395605">
              <a:lnSpc>
                <a:spcPct val="90000"/>
              </a:lnSpc>
              <a:buNone/>
            </a:pPr>
            <a:r>
              <a:rPr lang="zh-CN" altLang="en-US" sz="2300" dirty="0">
                <a:latin typeface="宋体" panose="02010600030101010101" pitchFamily="2" charset="-122"/>
              </a:rPr>
              <a:t>              </a:t>
            </a:r>
            <a:r>
              <a:rPr lang="en-US" altLang="zh-CN" sz="2300" b="1" dirty="0">
                <a:latin typeface="宋体" panose="02010600030101010101" pitchFamily="2" charset="-122"/>
              </a:rPr>
              <a:t>x*y</a:t>
            </a:r>
            <a:endParaRPr lang="en-US" altLang="zh-CN" sz="2300" b="1" dirty="0">
              <a:latin typeface="宋体" panose="02010600030101010101" pitchFamily="2" charset="-122"/>
            </a:endParaRPr>
          </a:p>
          <a:p>
            <a:pPr marL="395605">
              <a:lnSpc>
                <a:spcPct val="90000"/>
              </a:lnSpc>
              <a:buNone/>
            </a:pPr>
            <a:r>
              <a:rPr lang="en-US" altLang="zh-CN" sz="2300" b="1" dirty="0">
                <a:latin typeface="宋体" panose="02010600030101010101" pitchFamily="2" charset="-122"/>
              </a:rPr>
              <a:t>            =(e*x)*y</a:t>
            </a:r>
            <a:endParaRPr lang="en-US" altLang="zh-CN" sz="2300" b="1" dirty="0">
              <a:latin typeface="宋体" panose="02010600030101010101" pitchFamily="2" charset="-122"/>
            </a:endParaRPr>
          </a:p>
          <a:p>
            <a:pPr marL="395605">
              <a:lnSpc>
                <a:spcPct val="90000"/>
              </a:lnSpc>
              <a:buNone/>
            </a:pPr>
            <a:r>
              <a:rPr lang="en-US" altLang="zh-CN" sz="2300" b="1" dirty="0">
                <a:latin typeface="宋体" panose="02010600030101010101" pitchFamily="2" charset="-122"/>
              </a:rPr>
              <a:t>            =((z*y)*x)*y</a:t>
            </a:r>
            <a:endParaRPr lang="en-US" altLang="zh-CN" sz="2300" b="1" dirty="0">
              <a:latin typeface="宋体" panose="02010600030101010101" pitchFamily="2" charset="-122"/>
            </a:endParaRPr>
          </a:p>
          <a:p>
            <a:pPr marL="395605">
              <a:lnSpc>
                <a:spcPct val="90000"/>
              </a:lnSpc>
              <a:buNone/>
            </a:pPr>
            <a:r>
              <a:rPr lang="en-US" altLang="zh-CN" sz="2300" b="1" dirty="0">
                <a:latin typeface="宋体" panose="02010600030101010101" pitchFamily="2" charset="-122"/>
              </a:rPr>
              <a:t>            =z*(</a:t>
            </a:r>
            <a:r>
              <a:rPr lang="en-US" altLang="zh-CN" sz="2300" b="1" dirty="0">
                <a:solidFill>
                  <a:srgbClr val="B80000"/>
                </a:solidFill>
                <a:latin typeface="宋体" panose="02010600030101010101" pitchFamily="2" charset="-122"/>
              </a:rPr>
              <a:t>y*x</a:t>
            </a:r>
            <a:r>
              <a:rPr lang="en-US" altLang="zh-CN" sz="2300" b="1" dirty="0">
                <a:latin typeface="宋体" panose="02010600030101010101" pitchFamily="2" charset="-122"/>
              </a:rPr>
              <a:t>*y)= z*(</a:t>
            </a:r>
            <a:r>
              <a:rPr lang="en-US" altLang="zh-CN" sz="2300" b="1" dirty="0">
                <a:solidFill>
                  <a:srgbClr val="B80000"/>
                </a:solidFill>
                <a:latin typeface="宋体" panose="02010600030101010101" pitchFamily="2" charset="-122"/>
              </a:rPr>
              <a:t>e</a:t>
            </a:r>
            <a:r>
              <a:rPr lang="en-US" altLang="zh-CN" sz="2300" b="1" dirty="0">
                <a:latin typeface="宋体" panose="02010600030101010101" pitchFamily="2" charset="-122"/>
              </a:rPr>
              <a:t>*y)= </a:t>
            </a:r>
            <a:r>
              <a:rPr lang="en-US" altLang="zh-CN" sz="2300" b="1" dirty="0">
                <a:solidFill>
                  <a:srgbClr val="B80000"/>
                </a:solidFill>
                <a:latin typeface="宋体" panose="02010600030101010101" pitchFamily="2" charset="-122"/>
              </a:rPr>
              <a:t>z*y</a:t>
            </a:r>
            <a:r>
              <a:rPr lang="en-US" altLang="zh-CN" sz="2300" b="1" dirty="0">
                <a:latin typeface="宋体" panose="02010600030101010101" pitchFamily="2" charset="-122"/>
              </a:rPr>
              <a:t>=e</a:t>
            </a:r>
            <a:endParaRPr lang="en-US" altLang="zh-CN" sz="2300" b="1" dirty="0">
              <a:latin typeface="宋体" panose="02010600030101010101" pitchFamily="2" charset="-122"/>
            </a:endParaRPr>
          </a:p>
          <a:p>
            <a:pPr marL="395605">
              <a:lnSpc>
                <a:spcPct val="90000"/>
              </a:lnSpc>
              <a:buNone/>
            </a:pPr>
            <a:r>
              <a:rPr lang="zh-CN" altLang="en-US" sz="2300" dirty="0">
                <a:latin typeface="宋体" panose="02010600030101010101" pitchFamily="2" charset="-122"/>
              </a:rPr>
              <a:t>  所以 </a:t>
            </a:r>
            <a:r>
              <a:rPr lang="en-US" altLang="zh-CN" sz="2300" dirty="0">
                <a:latin typeface="宋体" panose="02010600030101010101" pitchFamily="2" charset="-122"/>
              </a:rPr>
              <a:t>b</a:t>
            </a:r>
            <a:r>
              <a:rPr lang="zh-CN" altLang="en-US" sz="2300" dirty="0">
                <a:latin typeface="宋体" panose="02010600030101010101" pitchFamily="2" charset="-122"/>
              </a:rPr>
              <a:t>也是</a:t>
            </a:r>
            <a:r>
              <a:rPr lang="en-US" altLang="zh-CN" sz="2300" dirty="0">
                <a:latin typeface="宋体" panose="02010600030101010101" pitchFamily="2" charset="-122"/>
              </a:rPr>
              <a:t>a</a:t>
            </a:r>
            <a:r>
              <a:rPr lang="zh-CN" altLang="en-US" sz="2300" dirty="0">
                <a:latin typeface="宋体" panose="02010600030101010101" pitchFamily="2" charset="-122"/>
              </a:rPr>
              <a:t>的右逆元，即</a:t>
            </a:r>
            <a:r>
              <a:rPr lang="en-US" altLang="zh-CN" sz="2300" dirty="0">
                <a:latin typeface="宋体" panose="02010600030101010101" pitchFamily="2" charset="-122"/>
              </a:rPr>
              <a:t>b</a:t>
            </a:r>
            <a:r>
              <a:rPr lang="zh-CN" altLang="en-US" sz="2300" dirty="0">
                <a:latin typeface="宋体" panose="02010600030101010101" pitchFamily="2" charset="-122"/>
              </a:rPr>
              <a:t>是</a:t>
            </a:r>
            <a:r>
              <a:rPr lang="en-US" altLang="zh-CN" sz="2300" dirty="0">
                <a:latin typeface="宋体" panose="02010600030101010101" pitchFamily="2" charset="-122"/>
              </a:rPr>
              <a:t>a</a:t>
            </a:r>
            <a:r>
              <a:rPr lang="zh-CN" altLang="en-US" sz="2300" dirty="0">
                <a:latin typeface="宋体" panose="02010600030101010101" pitchFamily="2" charset="-122"/>
              </a:rPr>
              <a:t>的逆元。</a:t>
            </a:r>
            <a:endParaRPr lang="en-US" altLang="zh-CN" sz="2300"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charRg st="91" end="123"/>
                                            </p:txEl>
                                          </p:spTgt>
                                        </p:tgtEl>
                                        <p:attrNameLst>
                                          <p:attrName>style.visibility</p:attrName>
                                        </p:attrNameLst>
                                      </p:cBhvr>
                                      <p:to>
                                        <p:strVal val="visible"/>
                                      </p:to>
                                    </p:set>
                                    <p:anim calcmode="lin" valueType="num">
                                      <p:cBhvr additive="base">
                                        <p:cTn id="7" dur="500" fill="hold"/>
                                        <p:tgtEl>
                                          <p:spTgt spid="45058">
                                            <p:txEl>
                                              <p:charRg st="91" end="1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charRg st="91" end="1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charRg st="123" end="161"/>
                                            </p:txEl>
                                          </p:spTgt>
                                        </p:tgtEl>
                                        <p:attrNameLst>
                                          <p:attrName>style.visibility</p:attrName>
                                        </p:attrNameLst>
                                      </p:cBhvr>
                                      <p:to>
                                        <p:strVal val="visible"/>
                                      </p:to>
                                    </p:set>
                                    <p:anim calcmode="lin" valueType="num">
                                      <p:cBhvr additive="base">
                                        <p:cTn id="13" dur="500" fill="hold"/>
                                        <p:tgtEl>
                                          <p:spTgt spid="45058">
                                            <p:txEl>
                                              <p:charRg st="123" end="16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charRg st="123" end="16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8">
                                            <p:txEl>
                                              <p:charRg st="161" end="185"/>
                                            </p:txEl>
                                          </p:spTgt>
                                        </p:tgtEl>
                                        <p:attrNameLst>
                                          <p:attrName>style.visibility</p:attrName>
                                        </p:attrNameLst>
                                      </p:cBhvr>
                                      <p:to>
                                        <p:strVal val="visible"/>
                                      </p:to>
                                    </p:set>
                                    <p:anim calcmode="lin" valueType="num">
                                      <p:cBhvr additive="base">
                                        <p:cTn id="19" dur="500" fill="hold"/>
                                        <p:tgtEl>
                                          <p:spTgt spid="45058">
                                            <p:txEl>
                                              <p:charRg st="161" end="18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8">
                                            <p:txEl>
                                              <p:charRg st="161" end="18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58">
                                            <p:txEl>
                                              <p:charRg st="185" end="201"/>
                                            </p:txEl>
                                          </p:spTgt>
                                        </p:tgtEl>
                                        <p:attrNameLst>
                                          <p:attrName>style.visibility</p:attrName>
                                        </p:attrNameLst>
                                      </p:cBhvr>
                                      <p:to>
                                        <p:strVal val="visible"/>
                                      </p:to>
                                    </p:set>
                                    <p:anim calcmode="lin" valueType="num">
                                      <p:cBhvr additive="base">
                                        <p:cTn id="25" dur="500" fill="hold"/>
                                        <p:tgtEl>
                                          <p:spTgt spid="45058">
                                            <p:txEl>
                                              <p:charRg st="185" end="20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8">
                                            <p:txEl>
                                              <p:charRg st="185" end="20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058">
                                            <p:txEl>
                                              <p:charRg st="201" end="237"/>
                                            </p:txEl>
                                          </p:spTgt>
                                        </p:tgtEl>
                                        <p:attrNameLst>
                                          <p:attrName>style.visibility</p:attrName>
                                        </p:attrNameLst>
                                      </p:cBhvr>
                                      <p:to>
                                        <p:strVal val="visible"/>
                                      </p:to>
                                    </p:set>
                                    <p:anim calcmode="lin" valueType="num">
                                      <p:cBhvr additive="base">
                                        <p:cTn id="31" dur="500" fill="hold"/>
                                        <p:tgtEl>
                                          <p:spTgt spid="45058">
                                            <p:txEl>
                                              <p:charRg st="201" end="23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8">
                                            <p:txEl>
                                              <p:charRg st="201" end="23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058">
                                            <p:txEl>
                                              <p:charRg st="237" end="265"/>
                                            </p:txEl>
                                          </p:spTgt>
                                        </p:tgtEl>
                                        <p:attrNameLst>
                                          <p:attrName>style.visibility</p:attrName>
                                        </p:attrNameLst>
                                      </p:cBhvr>
                                      <p:to>
                                        <p:strVal val="visible"/>
                                      </p:to>
                                    </p:set>
                                    <p:anim calcmode="lin" valueType="num">
                                      <p:cBhvr additive="base">
                                        <p:cTn id="37" dur="500" fill="hold"/>
                                        <p:tgtEl>
                                          <p:spTgt spid="45058">
                                            <p:txEl>
                                              <p:charRg st="237" end="26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8">
                                            <p:txEl>
                                              <p:charRg st="237" end="26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058">
                                            <p:txEl>
                                              <p:charRg st="265" end="283"/>
                                            </p:txEl>
                                          </p:spTgt>
                                        </p:tgtEl>
                                        <p:attrNameLst>
                                          <p:attrName>style.visibility</p:attrName>
                                        </p:attrNameLst>
                                      </p:cBhvr>
                                      <p:to>
                                        <p:strVal val="visible"/>
                                      </p:to>
                                    </p:set>
                                    <p:anim calcmode="lin" valueType="num">
                                      <p:cBhvr additive="base">
                                        <p:cTn id="43" dur="500" fill="hold"/>
                                        <p:tgtEl>
                                          <p:spTgt spid="45058">
                                            <p:txEl>
                                              <p:charRg st="265" end="28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8">
                                            <p:txEl>
                                              <p:charRg st="265" end="28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058">
                                            <p:txEl>
                                              <p:charRg st="283" end="304"/>
                                            </p:txEl>
                                          </p:spTgt>
                                        </p:tgtEl>
                                        <p:attrNameLst>
                                          <p:attrName>style.visibility</p:attrName>
                                        </p:attrNameLst>
                                      </p:cBhvr>
                                      <p:to>
                                        <p:strVal val="visible"/>
                                      </p:to>
                                    </p:set>
                                    <p:anim calcmode="lin" valueType="num">
                                      <p:cBhvr additive="base">
                                        <p:cTn id="49" dur="500" fill="hold"/>
                                        <p:tgtEl>
                                          <p:spTgt spid="45058">
                                            <p:txEl>
                                              <p:charRg st="283" end="30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58">
                                            <p:txEl>
                                              <p:charRg st="283" end="30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5058">
                                            <p:txEl>
                                              <p:charRg st="304" end="329"/>
                                            </p:txEl>
                                          </p:spTgt>
                                        </p:tgtEl>
                                        <p:attrNameLst>
                                          <p:attrName>style.visibility</p:attrName>
                                        </p:attrNameLst>
                                      </p:cBhvr>
                                      <p:to>
                                        <p:strVal val="visible"/>
                                      </p:to>
                                    </p:set>
                                    <p:anim calcmode="lin" valueType="num">
                                      <p:cBhvr additive="base">
                                        <p:cTn id="55" dur="500" fill="hold"/>
                                        <p:tgtEl>
                                          <p:spTgt spid="45058">
                                            <p:txEl>
                                              <p:charRg st="304" end="32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5058">
                                            <p:txEl>
                                              <p:charRg st="304" end="32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5058">
                                            <p:txEl>
                                              <p:charRg st="329" end="368"/>
                                            </p:txEl>
                                          </p:spTgt>
                                        </p:tgtEl>
                                        <p:attrNameLst>
                                          <p:attrName>style.visibility</p:attrName>
                                        </p:attrNameLst>
                                      </p:cBhvr>
                                      <p:to>
                                        <p:strVal val="visible"/>
                                      </p:to>
                                    </p:set>
                                    <p:anim calcmode="lin" valueType="num">
                                      <p:cBhvr additive="base">
                                        <p:cTn id="61" dur="500" fill="hold"/>
                                        <p:tgtEl>
                                          <p:spTgt spid="45058">
                                            <p:txEl>
                                              <p:charRg st="329" end="36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5058">
                                            <p:txEl>
                                              <p:charRg st="329" end="36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5058">
                                            <p:txEl>
                                              <p:charRg st="368" end="391"/>
                                            </p:txEl>
                                          </p:spTgt>
                                        </p:tgtEl>
                                        <p:attrNameLst>
                                          <p:attrName>style.visibility</p:attrName>
                                        </p:attrNameLst>
                                      </p:cBhvr>
                                      <p:to>
                                        <p:strVal val="visible"/>
                                      </p:to>
                                    </p:set>
                                    <p:anim calcmode="lin" valueType="num">
                                      <p:cBhvr additive="base">
                                        <p:cTn id="67" dur="500" fill="hold"/>
                                        <p:tgtEl>
                                          <p:spTgt spid="45058">
                                            <p:txEl>
                                              <p:charRg st="368" end="39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5058">
                                            <p:txEl>
                                              <p:charRg st="368" end="3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a:spLocks noGrp="1"/>
          </p:cNvSpPr>
          <p:nvPr>
            <p:ph idx="1"/>
          </p:nvPr>
        </p:nvSpPr>
        <p:spPr>
          <a:xfrm>
            <a:off x="428625" y="357188"/>
            <a:ext cx="8320088" cy="5715000"/>
          </a:xfrm>
          <a:ln/>
        </p:spPr>
        <p:txBody>
          <a:bodyPr vert="horz" wrap="square" lIns="91440" tIns="45720" rIns="91440" bIns="45720" anchor="t"/>
          <a:p>
            <a:pPr>
              <a:lnSpc>
                <a:spcPct val="90000"/>
              </a:lnSpc>
              <a:buNone/>
            </a:pPr>
            <a:r>
              <a:rPr lang="zh-CN" altLang="en-US" sz="2400" dirty="0"/>
              <a:t>定理： </a:t>
            </a:r>
            <a:r>
              <a:rPr lang="zh-CN" altLang="zh-CN" sz="2400" dirty="0"/>
              <a:t>设</a:t>
            </a:r>
            <a:r>
              <a:rPr lang="zh-CN" altLang="en-US" sz="2400" dirty="0"/>
              <a:t>代数系统</a:t>
            </a:r>
            <a:r>
              <a:rPr lang="en-US" altLang="zh-CN" sz="2400" dirty="0"/>
              <a:t>&lt;A,</a:t>
            </a:r>
            <a:r>
              <a:rPr lang="en-US" altLang="zh-CN" sz="2400" b="1" dirty="0">
                <a:latin typeface="宋体" panose="02010600030101010101" pitchFamily="2" charset="-122"/>
              </a:rPr>
              <a:t>*</a:t>
            </a:r>
            <a:r>
              <a:rPr lang="en-US" altLang="zh-CN" sz="2400" dirty="0"/>
              <a:t>&gt; </a:t>
            </a:r>
            <a:r>
              <a:rPr lang="zh-CN" altLang="en-US" sz="2400" dirty="0">
                <a:latin typeface="Times New Roman" panose="02020603050405020304" pitchFamily="18" charset="0"/>
              </a:rPr>
              <a:t>，</a:t>
            </a:r>
            <a:r>
              <a:rPr lang="en-US" altLang="zh-CN" sz="2400" dirty="0">
                <a:latin typeface="Times New Roman" panose="02020603050405020304" pitchFamily="18" charset="0"/>
              </a:rPr>
              <a:t>A</a:t>
            </a:r>
            <a:r>
              <a:rPr lang="zh-CN" altLang="en-US" sz="2400" dirty="0">
                <a:latin typeface="Times New Roman" panose="02020603050405020304" pitchFamily="18" charset="0"/>
              </a:rPr>
              <a:t>中</a:t>
            </a:r>
            <a:r>
              <a:rPr lang="zh-CN" altLang="en-US" sz="2400" b="1" dirty="0">
                <a:solidFill>
                  <a:srgbClr val="C00000"/>
                </a:solidFill>
                <a:latin typeface="Times New Roman" panose="02020603050405020304" pitchFamily="18" charset="0"/>
              </a:rPr>
              <a:t>存在幺元</a:t>
            </a:r>
            <a:r>
              <a:rPr lang="en-US" altLang="zh-CN" sz="2400" b="1" i="1" dirty="0">
                <a:solidFill>
                  <a:srgbClr val="C00000"/>
                </a:solidFill>
                <a:latin typeface="Times New Roman" panose="02020603050405020304" pitchFamily="18" charset="0"/>
              </a:rPr>
              <a:t>e</a:t>
            </a:r>
            <a:r>
              <a:rPr lang="zh-CN" altLang="en-US" sz="2400" dirty="0">
                <a:latin typeface="Times New Roman" panose="02020603050405020304" pitchFamily="18" charset="0"/>
              </a:rPr>
              <a:t>，且</a:t>
            </a:r>
            <a:r>
              <a:rPr lang="en-US" altLang="zh-CN" sz="2400" dirty="0">
                <a:sym typeface="Symbol" panose="05050102010706020507" pitchFamily="18" charset="2"/>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zh-CN" altLang="en-US" sz="2400" dirty="0">
                <a:latin typeface="Times New Roman" panose="02020603050405020304" pitchFamily="18" charset="0"/>
              </a:rPr>
              <a:t>都</a:t>
            </a:r>
            <a:r>
              <a:rPr lang="zh-CN" altLang="en-US" sz="2400" b="1" dirty="0">
                <a:solidFill>
                  <a:srgbClr val="C00000"/>
                </a:solidFill>
                <a:latin typeface="Times New Roman" panose="02020603050405020304" pitchFamily="18" charset="0"/>
              </a:rPr>
              <a:t>存在左逆元</a:t>
            </a:r>
            <a:r>
              <a:rPr lang="zh-CN" altLang="en-US" sz="2400" dirty="0">
                <a:latin typeface="Times New Roman" panose="02020603050405020304" pitchFamily="18" charset="0"/>
              </a:rPr>
              <a:t>，若</a:t>
            </a:r>
            <a:r>
              <a:rPr lang="en-US" altLang="zh-CN" sz="2400" b="1" dirty="0">
                <a:solidFill>
                  <a:srgbClr val="C00000"/>
                </a:solidFill>
                <a:latin typeface="宋体" panose="02010600030101010101" pitchFamily="2" charset="-122"/>
              </a:rPr>
              <a:t>*</a:t>
            </a:r>
            <a:r>
              <a:rPr lang="zh-CN" altLang="en-US" sz="2400" b="1" dirty="0">
                <a:solidFill>
                  <a:srgbClr val="C00000"/>
                </a:solidFill>
                <a:latin typeface="Times New Roman" panose="02020603050405020304" pitchFamily="18" charset="0"/>
              </a:rPr>
              <a:t>是可结合的</a:t>
            </a:r>
            <a:r>
              <a:rPr lang="zh-CN" altLang="en-US" sz="2400" dirty="0">
                <a:latin typeface="宋体" panose="02010600030101010101" pitchFamily="2" charset="-122"/>
              </a:rPr>
              <a:t>运算，那么</a:t>
            </a:r>
            <a:r>
              <a:rPr lang="en-US" altLang="zh-CN" sz="2400" dirty="0"/>
              <a:t>&lt;A,</a:t>
            </a:r>
            <a:r>
              <a:rPr lang="en-US" altLang="zh-CN" sz="2400" b="1" dirty="0">
                <a:latin typeface="宋体" panose="02010600030101010101" pitchFamily="2" charset="-122"/>
              </a:rPr>
              <a:t> *</a:t>
            </a:r>
            <a:r>
              <a:rPr lang="en-US" altLang="zh-CN" sz="2400" dirty="0"/>
              <a:t>&gt; </a:t>
            </a:r>
            <a:r>
              <a:rPr lang="zh-CN" altLang="en-US" sz="2400" dirty="0"/>
              <a:t>中任何一个元素的左逆元必定也是该元素的右逆元，且每个元素的逆元唯一。</a:t>
            </a:r>
            <a:endParaRPr lang="en-US" altLang="zh-CN" sz="2400" dirty="0">
              <a:latin typeface="Times New Roman" panose="02020603050405020304" pitchFamily="18" charset="0"/>
            </a:endParaRPr>
          </a:p>
          <a:p>
            <a:pPr>
              <a:lnSpc>
                <a:spcPct val="90000"/>
              </a:lnSpc>
              <a:buNone/>
            </a:pPr>
            <a:r>
              <a:rPr lang="zh-CN" altLang="en-US" sz="2400" dirty="0">
                <a:latin typeface="Times New Roman" panose="02020603050405020304" pitchFamily="18" charset="0"/>
              </a:rPr>
              <a:t>思路：设</a:t>
            </a:r>
            <a:r>
              <a:rPr lang="en-US" altLang="zh-CN" sz="2400" dirty="0">
                <a:sym typeface="Symbol" panose="05050102010706020507" pitchFamily="18" charset="2"/>
              </a:rPr>
              <a:t></a:t>
            </a:r>
            <a:r>
              <a:rPr lang="en-US" altLang="zh-CN" sz="2400" dirty="0">
                <a:latin typeface="Times New Roman" panose="02020603050405020304" pitchFamily="18" charset="0"/>
              </a:rPr>
              <a:t>x∈A</a:t>
            </a:r>
            <a:r>
              <a:rPr lang="zh-CN" altLang="en-US" sz="2400" dirty="0">
                <a:latin typeface="Times New Roman" panose="02020603050405020304" pitchFamily="18" charset="0"/>
              </a:rPr>
              <a:t>，都</a:t>
            </a:r>
            <a:r>
              <a:rPr lang="zh-CN" altLang="en-US" sz="2400" dirty="0">
                <a:sym typeface="Symbol" panose="05050102010706020507" pitchFamily="18" charset="2"/>
              </a:rPr>
              <a:t></a:t>
            </a:r>
            <a:r>
              <a:rPr lang="zh-CN" altLang="en-US" sz="2400" dirty="0">
                <a:latin typeface="Times New Roman" panose="02020603050405020304" pitchFamily="18" charset="0"/>
              </a:rPr>
              <a:t>左逆元</a:t>
            </a:r>
            <a:r>
              <a:rPr lang="en-US" altLang="zh-CN" sz="2400" dirty="0">
                <a:latin typeface="Times New Roman" panose="02020603050405020304" pitchFamily="18" charset="0"/>
              </a:rPr>
              <a:t>y∈A</a:t>
            </a:r>
            <a:r>
              <a:rPr lang="zh-CN" altLang="en-US" sz="2400" dirty="0">
                <a:latin typeface="Times New Roman" panose="02020603050405020304" pitchFamily="18" charset="0"/>
              </a:rPr>
              <a:t>，且</a:t>
            </a:r>
            <a:r>
              <a:rPr lang="en-US" altLang="zh-CN" sz="2400" dirty="0"/>
              <a:t>&lt;A,</a:t>
            </a:r>
            <a:r>
              <a:rPr lang="en-US" altLang="zh-CN" sz="2400" b="1" dirty="0">
                <a:latin typeface="宋体" panose="02010600030101010101" pitchFamily="2" charset="-122"/>
              </a:rPr>
              <a:t>*</a:t>
            </a:r>
            <a:r>
              <a:rPr lang="en-US" altLang="zh-CN" sz="2400" dirty="0"/>
              <a:t>&gt; </a:t>
            </a:r>
            <a:r>
              <a:rPr lang="zh-CN" altLang="en-US" sz="2400" dirty="0"/>
              <a:t>中幺元为</a:t>
            </a:r>
            <a:r>
              <a:rPr lang="en-US" altLang="zh-CN" sz="2400" dirty="0"/>
              <a:t>e</a:t>
            </a:r>
            <a:r>
              <a:rPr lang="zh-CN" altLang="en-US" sz="2400" dirty="0"/>
              <a:t>；</a:t>
            </a:r>
            <a:endParaRPr lang="zh-CN" altLang="en-US" sz="2400" dirty="0">
              <a:latin typeface="Times New Roman" panose="02020603050405020304" pitchFamily="18" charset="0"/>
            </a:endParaRPr>
          </a:p>
          <a:p>
            <a:pPr>
              <a:lnSpc>
                <a:spcPct val="90000"/>
              </a:lnSpc>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根据</a:t>
            </a:r>
            <a:r>
              <a:rPr lang="en-US" altLang="zh-CN" sz="2400" b="1" dirty="0">
                <a:solidFill>
                  <a:srgbClr val="FF0000"/>
                </a:solidFill>
                <a:latin typeface="宋体" panose="02010600030101010101" pitchFamily="2" charset="-122"/>
              </a:rPr>
              <a:t>y*x=e</a:t>
            </a:r>
            <a:r>
              <a:rPr lang="en-US" altLang="zh-CN" sz="2400" dirty="0">
                <a:latin typeface="宋体" panose="02010600030101010101" pitchFamily="2" charset="-122"/>
              </a:rPr>
              <a:t>(y</a:t>
            </a:r>
            <a:r>
              <a:rPr lang="zh-CN" altLang="en-US" sz="2400" dirty="0">
                <a:latin typeface="宋体" panose="02010600030101010101" pitchFamily="2" charset="-122"/>
              </a:rPr>
              <a:t>是</a:t>
            </a:r>
            <a:r>
              <a:rPr lang="en-US" altLang="zh-CN" sz="2400" dirty="0">
                <a:latin typeface="宋体" panose="02010600030101010101" pitchFamily="2" charset="-122"/>
              </a:rPr>
              <a:t>x</a:t>
            </a:r>
            <a:r>
              <a:rPr lang="zh-CN" altLang="en-US" sz="2400" dirty="0">
                <a:latin typeface="宋体" panose="02010600030101010101" pitchFamily="2" charset="-122"/>
              </a:rPr>
              <a:t>的左逆元</a:t>
            </a:r>
            <a:r>
              <a:rPr lang="en-US" altLang="zh-CN" sz="2400" dirty="0">
                <a:latin typeface="宋体" panose="02010600030101010101" pitchFamily="2" charset="-122"/>
              </a:rPr>
              <a:t>)</a:t>
            </a:r>
            <a:r>
              <a:rPr lang="zh-CN" altLang="en-US" sz="2400" dirty="0">
                <a:latin typeface="宋体" panose="02010600030101010101" pitchFamily="2" charset="-122"/>
              </a:rPr>
              <a:t>，证</a:t>
            </a:r>
            <a:r>
              <a:rPr lang="en-US" altLang="zh-CN" sz="2400" b="1" dirty="0">
                <a:solidFill>
                  <a:srgbClr val="FF0000"/>
                </a:solidFill>
                <a:latin typeface="宋体" panose="02010600030101010101" pitchFamily="2" charset="-122"/>
              </a:rPr>
              <a:t>x*y=e</a:t>
            </a:r>
            <a:r>
              <a:rPr lang="en-US" altLang="zh-CN" sz="2400" dirty="0">
                <a:latin typeface="宋体" panose="02010600030101010101" pitchFamily="2" charset="-122"/>
              </a:rPr>
              <a:t>(y</a:t>
            </a:r>
            <a:r>
              <a:rPr lang="zh-CN" altLang="en-US" sz="2400" dirty="0">
                <a:latin typeface="宋体" panose="02010600030101010101" pitchFamily="2" charset="-122"/>
              </a:rPr>
              <a:t>也是</a:t>
            </a:r>
            <a:r>
              <a:rPr lang="en-US" altLang="zh-CN" sz="2400" dirty="0">
                <a:latin typeface="宋体" panose="02010600030101010101" pitchFamily="2" charset="-122"/>
              </a:rPr>
              <a:t>x</a:t>
            </a:r>
            <a:r>
              <a:rPr lang="zh-CN" altLang="en-US" sz="2400" dirty="0">
                <a:latin typeface="宋体" panose="02010600030101010101" pitchFamily="2" charset="-122"/>
              </a:rPr>
              <a:t>的右逆元</a:t>
            </a:r>
            <a:r>
              <a:rPr lang="en-US" altLang="zh-CN" sz="2400" dirty="0">
                <a:latin typeface="宋体" panose="02010600030101010101" pitchFamily="2" charset="-122"/>
              </a:rPr>
              <a:t>)</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nSpc>
                <a:spcPct val="90000"/>
              </a:lnSpc>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假设逆元不唯一，有两个逆元，证它们相等；</a:t>
            </a:r>
            <a:endParaRPr lang="en-US" altLang="zh-CN" sz="2400" dirty="0">
              <a:latin typeface="Times New Roman" panose="02020603050405020304" pitchFamily="18" charset="0"/>
            </a:endParaRPr>
          </a:p>
          <a:p>
            <a:pPr>
              <a:lnSpc>
                <a:spcPct val="90000"/>
              </a:lnSpc>
              <a:buNone/>
            </a:pPr>
            <a:r>
              <a:rPr lang="zh-CN" altLang="en-US" sz="2400" dirty="0">
                <a:latin typeface="Times New Roman" panose="02020603050405020304" pitchFamily="18" charset="0"/>
              </a:rPr>
              <a:t>第一问：根据</a:t>
            </a:r>
            <a:r>
              <a:rPr lang="en-US" altLang="zh-CN" sz="2400" dirty="0">
                <a:latin typeface="宋体" panose="02010600030101010101" pitchFamily="2" charset="-122"/>
              </a:rPr>
              <a:t>y*x=e</a:t>
            </a:r>
            <a:r>
              <a:rPr lang="zh-CN" altLang="en-US" sz="2400" dirty="0">
                <a:latin typeface="宋体" panose="02010600030101010101" pitchFamily="2" charset="-122"/>
              </a:rPr>
              <a:t>且</a:t>
            </a:r>
            <a:r>
              <a:rPr lang="en-US" altLang="zh-CN" sz="2400" dirty="0">
                <a:latin typeface="宋体" panose="02010600030101010101" pitchFamily="2" charset="-122"/>
              </a:rPr>
              <a:t>z*y=e</a:t>
            </a:r>
            <a:r>
              <a:rPr lang="zh-CN" altLang="en-US" sz="2400" dirty="0">
                <a:latin typeface="宋体" panose="02010600030101010101" pitchFamily="2" charset="-122"/>
              </a:rPr>
              <a:t>，</a:t>
            </a:r>
            <a:r>
              <a:rPr lang="zh-CN" altLang="en-US" sz="2400" b="1" dirty="0">
                <a:latin typeface="宋体" panose="02010600030101010101" pitchFamily="2" charset="-122"/>
              </a:rPr>
              <a:t>推证</a:t>
            </a:r>
            <a:r>
              <a:rPr lang="en-US" altLang="zh-CN" sz="2400" b="1" dirty="0">
                <a:latin typeface="宋体" panose="02010600030101010101" pitchFamily="2" charset="-122"/>
              </a:rPr>
              <a:t>x*y=e</a:t>
            </a:r>
            <a:r>
              <a:rPr lang="zh-CN" altLang="en-US" sz="2400" dirty="0">
                <a:latin typeface="宋体" panose="02010600030101010101" pitchFamily="2" charset="-122"/>
              </a:rPr>
              <a:t>；</a:t>
            </a:r>
            <a:endParaRPr lang="en-US" altLang="zh-CN" sz="2400" dirty="0">
              <a:latin typeface="Times New Roman" panose="02020603050405020304" pitchFamily="18" charset="0"/>
            </a:endParaRPr>
          </a:p>
          <a:p>
            <a:pPr>
              <a:lnSpc>
                <a:spcPct val="90000"/>
              </a:lnSpc>
              <a:buNone/>
            </a:pPr>
            <a:r>
              <a:rPr lang="zh-CN" altLang="en-US" sz="2400" dirty="0">
                <a:latin typeface="宋体" panose="02010600030101010101" pitchFamily="2" charset="-122"/>
              </a:rPr>
              <a:t>第二问：逆元唯一。</a:t>
            </a:r>
            <a:r>
              <a:rPr lang="zh-CN" altLang="en-US" sz="2400" b="1" u="sng" dirty="0">
                <a:solidFill>
                  <a:srgbClr val="0070C0"/>
                </a:solidFill>
                <a:latin typeface="宋体" panose="02010600030101010101" pitchFamily="2" charset="-122"/>
              </a:rPr>
              <a:t>前面证“唯一”是怎么证的？</a:t>
            </a:r>
            <a:endParaRPr lang="en-US" altLang="zh-CN" sz="2400" b="1" u="sng" dirty="0">
              <a:solidFill>
                <a:srgbClr val="0070C0"/>
              </a:solidFill>
              <a:latin typeface="宋体" panose="02010600030101010101" pitchFamily="2" charset="-122"/>
            </a:endParaRPr>
          </a:p>
          <a:p>
            <a:pPr>
              <a:lnSpc>
                <a:spcPct val="90000"/>
              </a:lnSpc>
              <a:buNone/>
            </a:pPr>
            <a:r>
              <a:rPr lang="en-US" altLang="zh-CN" sz="2400" dirty="0">
                <a:latin typeface="宋体" panose="02010600030101010101" pitchFamily="2" charset="-122"/>
              </a:rPr>
              <a:t>   </a:t>
            </a:r>
            <a:r>
              <a:rPr lang="zh-CN" altLang="en-US" sz="2400" dirty="0">
                <a:latin typeface="宋体" panose="02010600030101010101" pitchFamily="2" charset="-122"/>
              </a:rPr>
              <a:t>假设</a:t>
            </a:r>
            <a:r>
              <a:rPr lang="en-US" altLang="zh-CN" sz="2400" dirty="0">
                <a:sym typeface="Symbol" panose="05050102010706020507" pitchFamily="18" charset="2"/>
              </a:rPr>
              <a:t></a:t>
            </a:r>
            <a:r>
              <a:rPr lang="en-US" altLang="zh-CN" sz="2400" dirty="0">
                <a:latin typeface="Times New Roman" panose="02020603050405020304" pitchFamily="18" charset="0"/>
              </a:rPr>
              <a:t>x∈A</a:t>
            </a:r>
            <a:r>
              <a:rPr lang="zh-CN" altLang="en-US" sz="2400" dirty="0">
                <a:latin typeface="Times New Roman" panose="02020603050405020304" pitchFamily="18" charset="0"/>
              </a:rPr>
              <a:t>，</a:t>
            </a:r>
            <a:r>
              <a:rPr lang="zh-CN" altLang="en-US" sz="2400" dirty="0">
                <a:latin typeface="宋体" panose="02010600030101010101" pitchFamily="2" charset="-122"/>
              </a:rPr>
              <a:t>除了逆元</a:t>
            </a:r>
            <a:r>
              <a:rPr lang="en-US" altLang="zh-CN" sz="2400" dirty="0">
                <a:latin typeface="宋体" panose="02010600030101010101" pitchFamily="2" charset="-122"/>
              </a:rPr>
              <a:t>y</a:t>
            </a:r>
            <a:r>
              <a:rPr lang="zh-CN" altLang="en-US" sz="2400" dirty="0">
                <a:latin typeface="宋体" panose="02010600030101010101" pitchFamily="2" charset="-122"/>
              </a:rPr>
              <a:t>以外，还</a:t>
            </a:r>
            <a:r>
              <a:rPr lang="zh-CN" altLang="en-US" sz="2400" dirty="0">
                <a:sym typeface="Symbol" panose="05050102010706020507" pitchFamily="18" charset="2"/>
              </a:rPr>
              <a:t></a:t>
            </a:r>
            <a:r>
              <a:rPr lang="zh-CN" altLang="en-US" sz="2400" dirty="0">
                <a:latin typeface="宋体" panose="02010600030101010101" pitchFamily="2" charset="-122"/>
              </a:rPr>
              <a:t>另一个逆元</a:t>
            </a:r>
            <a:r>
              <a:rPr lang="en-US" altLang="zh-CN" sz="2400" dirty="0">
                <a:latin typeface="宋体" panose="02010600030101010101" pitchFamily="2" charset="-122"/>
              </a:rPr>
              <a:t>t</a:t>
            </a:r>
            <a:r>
              <a:rPr lang="zh-CN" altLang="en-US" sz="2400" dirty="0">
                <a:latin typeface="宋体" panose="02010600030101010101" pitchFamily="2" charset="-122"/>
              </a:rPr>
              <a:t>，那么</a:t>
            </a:r>
            <a:endParaRPr lang="en-US" altLang="zh-CN" sz="2400" dirty="0">
              <a:latin typeface="宋体" panose="02010600030101010101" pitchFamily="2" charset="-122"/>
            </a:endParaRPr>
          </a:p>
          <a:p>
            <a:pPr>
              <a:lnSpc>
                <a:spcPct val="90000"/>
              </a:lnSpc>
              <a:buNone/>
            </a:pPr>
            <a:r>
              <a:rPr lang="zh-CN" altLang="en-US" sz="2400" dirty="0">
                <a:latin typeface="宋体" panose="02010600030101010101" pitchFamily="2" charset="-122"/>
              </a:rPr>
              <a:t>            </a:t>
            </a:r>
            <a:r>
              <a:rPr lang="en-US" altLang="zh-CN" sz="2400" dirty="0">
                <a:latin typeface="宋体" panose="02010600030101010101" pitchFamily="2" charset="-122"/>
              </a:rPr>
              <a:t>t</a:t>
            </a:r>
            <a:r>
              <a:rPr lang="en-US" altLang="zh-CN" sz="2400" b="1" dirty="0">
                <a:latin typeface="宋体" panose="02010600030101010101" pitchFamily="2" charset="-122"/>
              </a:rPr>
              <a:t>=t*e</a:t>
            </a:r>
            <a:endParaRPr lang="en-US" altLang="zh-CN" sz="2400" b="1" dirty="0">
              <a:latin typeface="宋体" panose="02010600030101010101" pitchFamily="2" charset="-122"/>
            </a:endParaRPr>
          </a:p>
          <a:p>
            <a:pPr>
              <a:lnSpc>
                <a:spcPct val="90000"/>
              </a:lnSpc>
              <a:buNone/>
            </a:pPr>
            <a:r>
              <a:rPr lang="en-US" altLang="zh-CN" sz="2400" b="1" dirty="0">
                <a:latin typeface="宋体" panose="02010600030101010101" pitchFamily="2" charset="-122"/>
              </a:rPr>
              <a:t>             =t*(x*y)   </a:t>
            </a:r>
            <a:r>
              <a:rPr lang="zh-CN" altLang="en-US" sz="2400" b="1" dirty="0">
                <a:solidFill>
                  <a:srgbClr val="FF0000"/>
                </a:solidFill>
                <a:latin typeface="宋体" panose="02010600030101010101" pitchFamily="2" charset="-122"/>
              </a:rPr>
              <a:t>使用第一问结论</a:t>
            </a:r>
            <a:r>
              <a:rPr lang="en-US" altLang="zh-CN" sz="2400" b="1" dirty="0">
                <a:solidFill>
                  <a:srgbClr val="FF0000"/>
                </a:solidFill>
                <a:latin typeface="宋体" panose="02010600030101010101" pitchFamily="2" charset="-122"/>
              </a:rPr>
              <a:t>x*y=e</a:t>
            </a:r>
            <a:endParaRPr lang="en-US" altLang="zh-CN" sz="2400" b="1" dirty="0">
              <a:solidFill>
                <a:srgbClr val="FF0000"/>
              </a:solidFill>
              <a:latin typeface="宋体" panose="02010600030101010101" pitchFamily="2" charset="-122"/>
            </a:endParaRPr>
          </a:p>
          <a:p>
            <a:pPr>
              <a:lnSpc>
                <a:spcPct val="90000"/>
              </a:lnSpc>
              <a:buNone/>
            </a:pPr>
            <a:r>
              <a:rPr lang="en-US" altLang="zh-CN" sz="2400" b="1" dirty="0">
                <a:latin typeface="宋体" panose="02010600030101010101" pitchFamily="2" charset="-122"/>
              </a:rPr>
              <a:t>             =(t*x)*y</a:t>
            </a:r>
            <a:endParaRPr lang="en-US" altLang="zh-CN" sz="2400" b="1" dirty="0">
              <a:latin typeface="宋体" panose="02010600030101010101" pitchFamily="2" charset="-122"/>
            </a:endParaRPr>
          </a:p>
          <a:p>
            <a:pPr>
              <a:lnSpc>
                <a:spcPct val="90000"/>
              </a:lnSpc>
              <a:buNone/>
            </a:pPr>
            <a:r>
              <a:rPr lang="en-US" altLang="zh-CN" sz="2400" b="1" dirty="0">
                <a:latin typeface="宋体" panose="02010600030101010101" pitchFamily="2" charset="-122"/>
              </a:rPr>
              <a:t>             =e*y=y</a:t>
            </a:r>
            <a:endParaRPr lang="en-US" altLang="zh-CN" sz="2400" b="1" dirty="0">
              <a:latin typeface="宋体" panose="02010600030101010101" pitchFamily="2" charset="-122"/>
            </a:endParaRPr>
          </a:p>
          <a:p>
            <a:pPr>
              <a:lnSpc>
                <a:spcPct val="90000"/>
              </a:lnSpc>
              <a:buNone/>
            </a:pPr>
            <a:r>
              <a:rPr lang="zh-CN" altLang="en-US" sz="2400" dirty="0">
                <a:latin typeface="宋体" panose="02010600030101010101" pitchFamily="2" charset="-122"/>
              </a:rPr>
              <a:t>    所以，任意元素的逆元唯一。</a:t>
            </a:r>
            <a:endParaRPr lang="zh-CN" altLang="en-US" sz="2400"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charRg st="212" end="235"/>
                                            </p:txEl>
                                          </p:spTgt>
                                        </p:tgtEl>
                                        <p:attrNameLst>
                                          <p:attrName>style.visibility</p:attrName>
                                        </p:attrNameLst>
                                      </p:cBhvr>
                                      <p:to>
                                        <p:strVal val="visible"/>
                                      </p:to>
                                    </p:set>
                                    <p:anim calcmode="lin" valueType="num">
                                      <p:cBhvr additive="base">
                                        <p:cTn id="7" dur="500" fill="hold"/>
                                        <p:tgtEl>
                                          <p:spTgt spid="45058">
                                            <p:txEl>
                                              <p:charRg st="212" end="2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charRg st="212" end="2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charRg st="235" end="265"/>
                                            </p:txEl>
                                          </p:spTgt>
                                        </p:tgtEl>
                                        <p:attrNameLst>
                                          <p:attrName>style.visibility</p:attrName>
                                        </p:attrNameLst>
                                      </p:cBhvr>
                                      <p:to>
                                        <p:strVal val="visible"/>
                                      </p:to>
                                    </p:set>
                                    <p:anim calcmode="lin" valueType="num">
                                      <p:cBhvr additive="base">
                                        <p:cTn id="13" dur="500" fill="hold"/>
                                        <p:tgtEl>
                                          <p:spTgt spid="45058">
                                            <p:txEl>
                                              <p:charRg st="235" end="26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charRg st="235" end="26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8">
                                            <p:txEl>
                                              <p:charRg st="265" end="283"/>
                                            </p:txEl>
                                          </p:spTgt>
                                        </p:tgtEl>
                                        <p:attrNameLst>
                                          <p:attrName>style.visibility</p:attrName>
                                        </p:attrNameLst>
                                      </p:cBhvr>
                                      <p:to>
                                        <p:strVal val="visible"/>
                                      </p:to>
                                    </p:set>
                                    <p:anim calcmode="lin" valueType="num">
                                      <p:cBhvr additive="base">
                                        <p:cTn id="19" dur="500" fill="hold"/>
                                        <p:tgtEl>
                                          <p:spTgt spid="45058">
                                            <p:txEl>
                                              <p:charRg st="265" end="28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8">
                                            <p:txEl>
                                              <p:charRg st="265" end="28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58">
                                            <p:txEl>
                                              <p:charRg st="283" end="320"/>
                                            </p:txEl>
                                          </p:spTgt>
                                        </p:tgtEl>
                                        <p:attrNameLst>
                                          <p:attrName>style.visibility</p:attrName>
                                        </p:attrNameLst>
                                      </p:cBhvr>
                                      <p:to>
                                        <p:strVal val="visible"/>
                                      </p:to>
                                    </p:set>
                                    <p:anim calcmode="lin" valueType="num">
                                      <p:cBhvr additive="base">
                                        <p:cTn id="25" dur="500" fill="hold"/>
                                        <p:tgtEl>
                                          <p:spTgt spid="45058">
                                            <p:txEl>
                                              <p:charRg st="283" end="32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8">
                                            <p:txEl>
                                              <p:charRg st="283" end="32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058">
                                            <p:txEl>
                                              <p:charRg st="320" end="342"/>
                                            </p:txEl>
                                          </p:spTgt>
                                        </p:tgtEl>
                                        <p:attrNameLst>
                                          <p:attrName>style.visibility</p:attrName>
                                        </p:attrNameLst>
                                      </p:cBhvr>
                                      <p:to>
                                        <p:strVal val="visible"/>
                                      </p:to>
                                    </p:set>
                                    <p:anim calcmode="lin" valueType="num">
                                      <p:cBhvr additive="base">
                                        <p:cTn id="31" dur="500" fill="hold"/>
                                        <p:tgtEl>
                                          <p:spTgt spid="45058">
                                            <p:txEl>
                                              <p:charRg st="320" end="34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8">
                                            <p:txEl>
                                              <p:charRg st="320" end="34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058">
                                            <p:txEl>
                                              <p:charRg st="342" end="362"/>
                                            </p:txEl>
                                          </p:spTgt>
                                        </p:tgtEl>
                                        <p:attrNameLst>
                                          <p:attrName>style.visibility</p:attrName>
                                        </p:attrNameLst>
                                      </p:cBhvr>
                                      <p:to>
                                        <p:strVal val="visible"/>
                                      </p:to>
                                    </p:set>
                                    <p:anim calcmode="lin" valueType="num">
                                      <p:cBhvr additive="base">
                                        <p:cTn id="37" dur="500" fill="hold"/>
                                        <p:tgtEl>
                                          <p:spTgt spid="45058">
                                            <p:txEl>
                                              <p:charRg st="342" end="36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8">
                                            <p:txEl>
                                              <p:charRg st="342" end="36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058">
                                            <p:txEl>
                                              <p:charRg st="362" end="380"/>
                                            </p:txEl>
                                          </p:spTgt>
                                        </p:tgtEl>
                                        <p:attrNameLst>
                                          <p:attrName>style.visibility</p:attrName>
                                        </p:attrNameLst>
                                      </p:cBhvr>
                                      <p:to>
                                        <p:strVal val="visible"/>
                                      </p:to>
                                    </p:set>
                                    <p:anim calcmode="lin" valueType="num">
                                      <p:cBhvr additive="base">
                                        <p:cTn id="43" dur="500" fill="hold"/>
                                        <p:tgtEl>
                                          <p:spTgt spid="45058">
                                            <p:txEl>
                                              <p:charRg st="362" end="38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8">
                                            <p:txEl>
                                              <p:charRg st="362" end="3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a:ln/>
        </p:spPr>
        <p:txBody>
          <a:bodyPr vert="horz" wrap="square" lIns="91440" tIns="45720" rIns="91440" bIns="45720" anchor="t"/>
          <a:p>
            <a:r>
              <a:rPr lang="zh-CN" altLang="en-US" dirty="0"/>
              <a:t>本节学习要求</a:t>
            </a:r>
            <a:endParaRPr lang="zh-CN" altLang="en-US" dirty="0"/>
          </a:p>
        </p:txBody>
      </p:sp>
      <p:sp>
        <p:nvSpPr>
          <p:cNvPr id="57347" name="内容占位符 2"/>
          <p:cNvSpPr>
            <a:spLocks noGrp="1"/>
          </p:cNvSpPr>
          <p:nvPr>
            <p:ph idx="1"/>
          </p:nvPr>
        </p:nvSpPr>
        <p:spPr>
          <a:xfrm>
            <a:off x="457200" y="1600200"/>
            <a:ext cx="8229600" cy="3757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判断给定二元运算的性质和特异元素。</a:t>
            </a:r>
            <a:endPar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作业：</a:t>
            </a:r>
            <a:r>
              <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P120_(1)</a:t>
            </a:r>
            <a:r>
              <a:rPr kumimoji="0" lang="zh-CN" altLang="en-US"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a:t>
            </a:r>
            <a:endParaRPr kumimoji="0" lang="en-US" altLang="zh-CN" sz="30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其中（</a:t>
            </a:r>
            <a:r>
              <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）做在书上即可。</a:t>
            </a:r>
            <a:endPar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(2)</a:t>
            </a:r>
            <a:r>
              <a:rPr kumimoji="0" lang="zh-CN" altLang="en-US"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做在作业本上。</a:t>
            </a:r>
            <a:endPar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平时不做说明的，均做在作业本上。</a:t>
            </a:r>
            <a:endPar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0" lang="en-US" altLang="zh-CN" sz="3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6806"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8" name="Picture 4" descr="NA00864_">
            <a:hlinkClick r:id="rId1" action="ppaction://hlinksldjump"/>
          </p:cNvPr>
          <p:cNvPicPr>
            <a:picLocks noChangeAspect="1"/>
          </p:cNvPicPr>
          <p:nvPr/>
        </p:nvPicPr>
        <p:blipFill>
          <a:blip r:embed="rId2"/>
          <a:stretch>
            <a:fillRect/>
          </a:stretch>
        </p:blipFill>
        <p:spPr>
          <a:xfrm flipH="1">
            <a:off x="8458200" y="6267450"/>
            <a:ext cx="506413" cy="438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a:ln/>
        </p:spPr>
        <p:txBody>
          <a:bodyPr vert="horz" wrap="square" lIns="91440" tIns="45720" rIns="91440" bIns="45720" anchor="t"/>
          <a:p>
            <a:r>
              <a:rPr lang="zh-CN" altLang="zh-CN" b="1" dirty="0"/>
              <a:t>§</a:t>
            </a:r>
            <a:r>
              <a:rPr lang="en-US" altLang="zh-CN" b="1" dirty="0"/>
              <a:t>5.3</a:t>
            </a:r>
            <a:r>
              <a:rPr lang="zh-CN" altLang="en-US" b="1" dirty="0"/>
              <a:t> 半群和独异点</a:t>
            </a:r>
            <a:endParaRPr lang="zh-CN" altLang="en-US" dirty="0"/>
          </a:p>
        </p:txBody>
      </p:sp>
      <p:sp>
        <p:nvSpPr>
          <p:cNvPr id="77827" name="内容占位符 2"/>
          <p:cNvSpPr>
            <a:spLocks noGrp="1"/>
          </p:cNvSpPr>
          <p:nvPr>
            <p:ph idx="1"/>
          </p:nvPr>
        </p:nvSpPr>
        <p:spPr>
          <a:ln/>
        </p:spPr>
        <p:txBody>
          <a:bodyPr vert="horz" wrap="square" lIns="91440" tIns="45720" rIns="91440" bIns="45720" anchor="t"/>
          <a:p>
            <a:r>
              <a:rPr lang="zh-CN" altLang="en-US" dirty="0"/>
              <a:t>群论是代数系统中研究得比较成熟的一个分支，在计算机形式语言，自动机理论，编码理论等得到广泛应用。</a:t>
            </a: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EA2922-A174-43E3-8886-C05EA5C04C10}"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7830"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p:nvPr>
        </p:nvSpPr>
        <p:spPr>
          <a:xfrm>
            <a:off x="428625" y="285750"/>
            <a:ext cx="8229600" cy="1139825"/>
          </a:xfrm>
          <a:ln/>
        </p:spPr>
        <p:txBody>
          <a:bodyPr vert="horz" wrap="square" lIns="91440" tIns="45720" rIns="91440" bIns="45720" anchor="t"/>
          <a:p>
            <a:r>
              <a:rPr lang="zh-CN" altLang="zh-CN" dirty="0"/>
              <a:t>半群、独异点</a:t>
            </a:r>
            <a:endParaRPr lang="zh-CN" altLang="en-US" dirty="0"/>
          </a:p>
        </p:txBody>
      </p:sp>
      <p:sp>
        <p:nvSpPr>
          <p:cNvPr id="78851" name="内容占位符 2"/>
          <p:cNvSpPr>
            <a:spLocks noGrp="1"/>
          </p:cNvSpPr>
          <p:nvPr>
            <p:ph idx="1"/>
          </p:nvPr>
        </p:nvSpPr>
        <p:spPr>
          <a:xfrm>
            <a:off x="500063" y="1143000"/>
            <a:ext cx="8229600" cy="5130800"/>
          </a:xfrm>
          <a:ln/>
        </p:spPr>
        <p:txBody>
          <a:bodyPr vert="horz" wrap="square" lIns="91440" tIns="45720" rIns="91440" bIns="45720" anchor="t"/>
          <a:p>
            <a:pPr>
              <a:buNone/>
            </a:pPr>
            <a:r>
              <a:rPr lang="zh-CN" altLang="en-US" sz="2800" dirty="0"/>
              <a:t>定义：</a:t>
            </a:r>
            <a:endParaRPr lang="en-US" altLang="zh-CN" sz="2800" dirty="0"/>
          </a:p>
          <a:p>
            <a:pPr>
              <a:buNone/>
            </a:pPr>
            <a:r>
              <a:rPr lang="en-US" altLang="zh-CN" sz="2800" dirty="0"/>
              <a:t>(1)</a:t>
            </a:r>
            <a:r>
              <a:rPr lang="zh-CN" altLang="en-US" sz="2800" dirty="0"/>
              <a:t>设</a:t>
            </a:r>
            <a:r>
              <a:rPr lang="en-US" altLang="zh-CN" sz="2800" dirty="0"/>
              <a:t>V</a:t>
            </a:r>
            <a:r>
              <a:rPr lang="zh-CN" altLang="en-US" sz="2800" dirty="0"/>
              <a:t>＝</a:t>
            </a:r>
            <a:r>
              <a:rPr lang="en-US" altLang="zh-CN" sz="2800" dirty="0"/>
              <a:t>&lt;S,</a:t>
            </a:r>
            <a:r>
              <a:rPr lang="en-US" altLang="zh-CN" sz="2800" b="1" dirty="0">
                <a:latin typeface="宋体" panose="02010600030101010101" pitchFamily="2" charset="-122"/>
              </a:rPr>
              <a:t> *</a:t>
            </a:r>
            <a:r>
              <a:rPr lang="en-US" altLang="zh-CN" sz="2800" dirty="0"/>
              <a:t>&gt;</a:t>
            </a:r>
            <a:r>
              <a:rPr lang="zh-CN" altLang="en-US" sz="2800" dirty="0"/>
              <a:t>是代数系统，</a:t>
            </a:r>
            <a:r>
              <a:rPr lang="en-US" altLang="zh-CN" sz="2800" dirty="0"/>
              <a:t> </a:t>
            </a:r>
            <a:r>
              <a:rPr lang="en-US" altLang="zh-CN" sz="2800" b="1" dirty="0">
                <a:solidFill>
                  <a:srgbClr val="C00000"/>
                </a:solidFill>
              </a:rPr>
              <a:t>S </a:t>
            </a:r>
            <a:r>
              <a:rPr lang="zh-CN" altLang="en-US" sz="2800" b="1" dirty="0">
                <a:solidFill>
                  <a:srgbClr val="C00000"/>
                </a:solidFill>
              </a:rPr>
              <a:t>非空</a:t>
            </a:r>
            <a:r>
              <a:rPr lang="zh-CN" altLang="en-US" sz="2800" dirty="0"/>
              <a:t>，</a:t>
            </a:r>
            <a:r>
              <a:rPr lang="en-US" altLang="zh-CN" sz="2800" b="1" dirty="0">
                <a:latin typeface="宋体" panose="02010600030101010101" pitchFamily="2" charset="-122"/>
              </a:rPr>
              <a:t>*</a:t>
            </a:r>
            <a:r>
              <a:rPr lang="zh-CN" altLang="en-US" sz="2800" dirty="0"/>
              <a:t>为</a:t>
            </a:r>
            <a:r>
              <a:rPr lang="en-US" altLang="zh-CN" sz="2800" dirty="0"/>
              <a:t>S</a:t>
            </a:r>
            <a:r>
              <a:rPr lang="zh-CN" altLang="en-US" sz="2800" dirty="0"/>
              <a:t>上的一个二元运算，若</a:t>
            </a:r>
            <a:r>
              <a:rPr lang="zh-CN" altLang="en-US" sz="2800" b="1" dirty="0">
                <a:solidFill>
                  <a:srgbClr val="C00000"/>
                </a:solidFill>
              </a:rPr>
              <a:t>运算</a:t>
            </a:r>
            <a:r>
              <a:rPr lang="en-US" altLang="zh-CN" sz="2800" b="1" dirty="0">
                <a:solidFill>
                  <a:srgbClr val="C00000"/>
                </a:solidFill>
                <a:latin typeface="宋体" panose="02010600030101010101" pitchFamily="2" charset="-122"/>
              </a:rPr>
              <a:t>*</a:t>
            </a:r>
            <a:r>
              <a:rPr lang="zh-CN" altLang="en-US" sz="2800" b="1" dirty="0">
                <a:solidFill>
                  <a:srgbClr val="C00000"/>
                </a:solidFill>
                <a:sym typeface="Symbol" panose="05050102010706020507" pitchFamily="18" charset="2"/>
              </a:rPr>
              <a:t>封闭</a:t>
            </a:r>
            <a:r>
              <a:rPr lang="zh-CN" altLang="en-US" sz="2800" dirty="0">
                <a:sym typeface="Symbol" panose="05050102010706020507" pitchFamily="18" charset="2"/>
              </a:rPr>
              <a:t>，则称</a:t>
            </a:r>
            <a:r>
              <a:rPr lang="en-US" altLang="zh-CN" sz="2800" dirty="0">
                <a:sym typeface="Symbol" panose="05050102010706020507" pitchFamily="18" charset="2"/>
              </a:rPr>
              <a:t>V</a:t>
            </a:r>
            <a:r>
              <a:rPr lang="zh-CN" altLang="en-US" sz="2800" dirty="0">
                <a:sym typeface="Symbol" panose="05050102010706020507" pitchFamily="18" charset="2"/>
              </a:rPr>
              <a:t>为</a:t>
            </a:r>
            <a:r>
              <a:rPr lang="zh-CN" altLang="en-US" sz="2800" b="1" dirty="0">
                <a:solidFill>
                  <a:schemeClr val="accent1"/>
                </a:solidFill>
                <a:sym typeface="Symbol" panose="05050102010706020507" pitchFamily="18" charset="2"/>
              </a:rPr>
              <a:t>广群</a:t>
            </a:r>
            <a:r>
              <a:rPr lang="zh-CN" altLang="en-US" sz="2800" dirty="0">
                <a:sym typeface="Symbol" panose="05050102010706020507" pitchFamily="18" charset="2"/>
              </a:rPr>
              <a:t>。</a:t>
            </a:r>
            <a:endParaRPr lang="en-US" altLang="zh-CN" sz="2800" dirty="0"/>
          </a:p>
          <a:p>
            <a:pPr>
              <a:buNone/>
            </a:pPr>
            <a:r>
              <a:rPr lang="en-US" altLang="zh-CN" sz="2800" dirty="0"/>
              <a:t>(2)</a:t>
            </a:r>
            <a:r>
              <a:rPr lang="zh-CN" altLang="en-US" sz="2800" dirty="0"/>
              <a:t>设</a:t>
            </a:r>
            <a:r>
              <a:rPr lang="en-US" altLang="zh-CN" sz="2800" dirty="0"/>
              <a:t>V</a:t>
            </a:r>
            <a:r>
              <a:rPr lang="zh-CN" altLang="en-US" sz="2800" dirty="0"/>
              <a:t>＝</a:t>
            </a:r>
            <a:r>
              <a:rPr lang="en-US" altLang="zh-CN" sz="2800" dirty="0"/>
              <a:t>&lt;S,</a:t>
            </a:r>
            <a:r>
              <a:rPr lang="en-US" altLang="zh-CN" sz="2800" b="1" dirty="0">
                <a:latin typeface="宋体" panose="02010600030101010101" pitchFamily="2" charset="-122"/>
              </a:rPr>
              <a:t> *</a:t>
            </a:r>
            <a:r>
              <a:rPr lang="en-US" altLang="zh-CN" sz="2800" dirty="0"/>
              <a:t>&gt;</a:t>
            </a:r>
            <a:r>
              <a:rPr lang="zh-CN" altLang="en-US" sz="2800" dirty="0"/>
              <a:t>是代数系统，</a:t>
            </a:r>
            <a:r>
              <a:rPr lang="en-US" altLang="zh-CN" sz="2800" dirty="0"/>
              <a:t> </a:t>
            </a:r>
            <a:r>
              <a:rPr lang="en-US" altLang="zh-CN" sz="2800" b="1" dirty="0">
                <a:solidFill>
                  <a:srgbClr val="C00000"/>
                </a:solidFill>
              </a:rPr>
              <a:t>S </a:t>
            </a:r>
            <a:r>
              <a:rPr lang="zh-CN" altLang="en-US" sz="2800" b="1" dirty="0">
                <a:solidFill>
                  <a:srgbClr val="C00000"/>
                </a:solidFill>
              </a:rPr>
              <a:t>非空</a:t>
            </a:r>
            <a:r>
              <a:rPr lang="zh-CN" altLang="en-US" sz="2800" dirty="0"/>
              <a:t>，</a:t>
            </a:r>
            <a:r>
              <a:rPr lang="en-US" altLang="zh-CN" sz="2800" b="1" dirty="0">
                <a:latin typeface="宋体" panose="02010600030101010101" pitchFamily="2" charset="-122"/>
              </a:rPr>
              <a:t>*</a:t>
            </a:r>
            <a:r>
              <a:rPr lang="zh-CN" altLang="en-US" sz="2800" dirty="0"/>
              <a:t>为</a:t>
            </a:r>
            <a:r>
              <a:rPr lang="en-US" altLang="zh-CN" sz="2800" dirty="0"/>
              <a:t>S</a:t>
            </a:r>
            <a:r>
              <a:rPr lang="zh-CN" altLang="en-US" sz="2800" dirty="0"/>
              <a:t>上的一个二元运算，若</a:t>
            </a:r>
            <a:r>
              <a:rPr lang="zh-CN" altLang="en-US" sz="2800" b="1" dirty="0">
                <a:solidFill>
                  <a:srgbClr val="C00000"/>
                </a:solidFill>
              </a:rPr>
              <a:t>运算</a:t>
            </a:r>
            <a:r>
              <a:rPr lang="en-US" altLang="zh-CN" sz="2800" b="1" dirty="0">
                <a:solidFill>
                  <a:srgbClr val="C00000"/>
                </a:solidFill>
                <a:latin typeface="宋体" panose="02010600030101010101" pitchFamily="2" charset="-122"/>
              </a:rPr>
              <a:t>*</a:t>
            </a:r>
            <a:r>
              <a:rPr lang="zh-CN" altLang="en-US" sz="2800" b="1" dirty="0">
                <a:solidFill>
                  <a:srgbClr val="C00000"/>
                </a:solidFill>
                <a:sym typeface="Symbol" panose="05050102010706020507" pitchFamily="18" charset="2"/>
              </a:rPr>
              <a:t>封闭</a:t>
            </a:r>
            <a:r>
              <a:rPr lang="zh-CN" altLang="en-US" sz="2800" dirty="0">
                <a:sym typeface="Symbol" panose="05050102010706020507" pitchFamily="18" charset="2"/>
              </a:rPr>
              <a:t>，</a:t>
            </a:r>
            <a:r>
              <a:rPr lang="zh-CN" altLang="en-US" sz="2800" b="1" dirty="0">
                <a:solidFill>
                  <a:srgbClr val="C00000"/>
                </a:solidFill>
                <a:sym typeface="Symbol" panose="05050102010706020507" pitchFamily="18" charset="2"/>
              </a:rPr>
              <a:t>且</a:t>
            </a:r>
            <a:r>
              <a:rPr lang="zh-CN" altLang="en-US" sz="2800" b="1" dirty="0">
                <a:solidFill>
                  <a:srgbClr val="C00000"/>
                </a:solidFill>
              </a:rPr>
              <a:t>运算</a:t>
            </a:r>
            <a:r>
              <a:rPr lang="en-US" altLang="zh-CN" sz="2800" b="1" dirty="0">
                <a:solidFill>
                  <a:srgbClr val="C00000"/>
                </a:solidFill>
                <a:latin typeface="宋体" panose="02010600030101010101" pitchFamily="2" charset="-122"/>
              </a:rPr>
              <a:t>*</a:t>
            </a:r>
            <a:r>
              <a:rPr lang="zh-CN" altLang="en-US" sz="2800" b="1" dirty="0">
                <a:solidFill>
                  <a:srgbClr val="C00000"/>
                </a:solidFill>
              </a:rPr>
              <a:t>是可结合</a:t>
            </a:r>
            <a:r>
              <a:rPr lang="zh-CN" altLang="en-US" sz="2800" dirty="0"/>
              <a:t>的，则称</a:t>
            </a:r>
            <a:r>
              <a:rPr lang="en-US" altLang="zh-CN" sz="2800" dirty="0"/>
              <a:t>V</a:t>
            </a:r>
            <a:r>
              <a:rPr lang="zh-CN" altLang="en-US" sz="2800" dirty="0"/>
              <a:t>为</a:t>
            </a:r>
            <a:r>
              <a:rPr lang="zh-CN" altLang="en-US" sz="2800" b="1" dirty="0">
                <a:solidFill>
                  <a:schemeClr val="accent1"/>
                </a:solidFill>
              </a:rPr>
              <a:t>半群</a:t>
            </a:r>
            <a:r>
              <a:rPr lang="zh-CN" altLang="en-US" sz="2800" dirty="0"/>
              <a:t>。</a:t>
            </a:r>
            <a:endParaRPr lang="zh-CN" altLang="en-US" sz="2800" dirty="0"/>
          </a:p>
          <a:p>
            <a:pPr>
              <a:buNone/>
            </a:pPr>
            <a:r>
              <a:rPr lang="en-US" altLang="zh-CN" sz="2800" dirty="0"/>
              <a:t>(3)</a:t>
            </a:r>
            <a:r>
              <a:rPr lang="zh-CN" altLang="en-US" sz="2800" dirty="0"/>
              <a:t>含有幺元的半群称为</a:t>
            </a:r>
            <a:r>
              <a:rPr lang="zh-CN" altLang="en-US" sz="2800" b="1" dirty="0">
                <a:solidFill>
                  <a:schemeClr val="accent1"/>
                </a:solidFill>
              </a:rPr>
              <a:t>独异点</a:t>
            </a:r>
            <a:r>
              <a:rPr lang="zh-CN" altLang="en-US" sz="2800" dirty="0"/>
              <a:t>，也称含幺半群、</a:t>
            </a:r>
            <a:r>
              <a:rPr lang="zh-CN" altLang="zh-CN" sz="2800" dirty="0"/>
              <a:t>单位半群</a:t>
            </a:r>
            <a:r>
              <a:rPr lang="zh-CN" altLang="en-US" sz="2800" dirty="0"/>
              <a:t>。</a:t>
            </a:r>
            <a:endParaRPr lang="en-US" altLang="zh-CN" sz="2800" dirty="0"/>
          </a:p>
          <a:p>
            <a:pPr>
              <a:buNone/>
            </a:pPr>
            <a:r>
              <a:rPr lang="zh-CN" altLang="en-US" sz="2800" dirty="0"/>
              <a:t>    有时也将独异点记作</a:t>
            </a:r>
            <a:r>
              <a:rPr lang="en-US" altLang="zh-CN" sz="2800" dirty="0"/>
              <a:t>&lt;S</a:t>
            </a:r>
            <a:r>
              <a:rPr lang="zh-CN" altLang="en-US" sz="2800" dirty="0"/>
              <a:t>，</a:t>
            </a:r>
            <a:r>
              <a:rPr lang="en-US" altLang="zh-CN" sz="2800" b="1" dirty="0">
                <a:latin typeface="宋体" panose="02010600030101010101" pitchFamily="2" charset="-122"/>
              </a:rPr>
              <a:t>*</a:t>
            </a:r>
            <a:r>
              <a:rPr lang="zh-CN" altLang="en-US" sz="2800" dirty="0"/>
              <a:t>，</a:t>
            </a:r>
            <a:r>
              <a:rPr lang="en-US" altLang="zh-CN" sz="2800" dirty="0"/>
              <a:t>e&gt;</a:t>
            </a:r>
            <a:r>
              <a:rPr lang="zh-CN" altLang="en-US" sz="2800" dirty="0"/>
              <a:t>。 </a:t>
            </a:r>
            <a:endParaRPr lang="zh-CN" altLang="en-US" sz="2800"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711A05-2F98-49E4-92CE-3DFCA7311E7A}"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8854"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内容占位符 2"/>
          <p:cNvSpPr>
            <a:spLocks noGrp="1"/>
          </p:cNvSpPr>
          <p:nvPr>
            <p:ph idx="1"/>
          </p:nvPr>
        </p:nvSpPr>
        <p:spPr>
          <a:xfrm>
            <a:off x="457200" y="549275"/>
            <a:ext cx="8229600" cy="5581650"/>
          </a:xfrm>
          <a:ln/>
        </p:spPr>
        <p:txBody>
          <a:bodyPr vert="horz" wrap="square" lIns="91440" tIns="45720" rIns="91440" bIns="45720" anchor="t"/>
          <a:p>
            <a:pPr>
              <a:buNone/>
            </a:pPr>
            <a:r>
              <a:rPr lang="en-US" altLang="zh-CN" sz="2400" dirty="0"/>
              <a:t>【</a:t>
            </a:r>
            <a:r>
              <a:rPr lang="zh-CN" altLang="en-US" sz="2400" dirty="0"/>
              <a:t>例</a:t>
            </a:r>
            <a:r>
              <a:rPr lang="en-US" altLang="zh-CN" sz="2400" dirty="0"/>
              <a:t>1】</a:t>
            </a:r>
            <a:r>
              <a:rPr lang="zh-CN" altLang="en-US" sz="2400" dirty="0"/>
              <a:t>判断</a:t>
            </a:r>
            <a:r>
              <a:rPr lang="en-US" altLang="zh-CN" sz="2400" dirty="0"/>
              <a:t>&lt;N, × &gt; </a:t>
            </a:r>
            <a:r>
              <a:rPr lang="zh-CN" altLang="en-US" sz="2400" dirty="0"/>
              <a:t>、</a:t>
            </a:r>
            <a:r>
              <a:rPr lang="en-US" altLang="zh-CN" sz="2400" dirty="0"/>
              <a:t> &lt;{0,1}, × &gt; </a:t>
            </a:r>
            <a:r>
              <a:rPr lang="zh-CN" altLang="en-US" sz="2400" dirty="0"/>
              <a:t>、</a:t>
            </a:r>
            <a:r>
              <a:rPr lang="en-US" altLang="zh-CN" sz="2400" dirty="0"/>
              <a:t> &lt;R,-&gt;</a:t>
            </a:r>
            <a:r>
              <a:rPr lang="zh-CN" altLang="en-US" sz="2400" dirty="0"/>
              <a:t>、</a:t>
            </a:r>
            <a:r>
              <a:rPr lang="en-US" altLang="zh-CN" sz="2400" dirty="0"/>
              <a:t> &lt;N-{0}</a:t>
            </a:r>
            <a:r>
              <a:rPr lang="zh-CN" altLang="en-US" sz="2400" dirty="0"/>
              <a:t>，</a:t>
            </a:r>
            <a:r>
              <a:rPr lang="en-US" altLang="zh-CN" sz="2400" dirty="0"/>
              <a:t>+&gt;</a:t>
            </a:r>
            <a:r>
              <a:rPr lang="zh-CN" altLang="en-US" sz="2400" dirty="0"/>
              <a:t>是否半群、独异点？其中，</a:t>
            </a:r>
            <a:r>
              <a:rPr lang="en-US" altLang="zh-CN" sz="2400" dirty="0"/>
              <a:t>N</a:t>
            </a:r>
            <a:r>
              <a:rPr lang="zh-CN" altLang="en-US" sz="2400" dirty="0"/>
              <a:t>为自然数集合，</a:t>
            </a:r>
            <a:r>
              <a:rPr lang="en-US" altLang="zh-CN" sz="2400" dirty="0"/>
              <a:t>R</a:t>
            </a:r>
            <a:r>
              <a:rPr lang="zh-CN" altLang="en-US" sz="2400" dirty="0"/>
              <a:t>为实数集合，</a:t>
            </a:r>
            <a:r>
              <a:rPr lang="en-US" altLang="zh-CN" sz="2400" dirty="0"/>
              <a:t>×</a:t>
            </a:r>
            <a:r>
              <a:rPr lang="zh-CN" altLang="en-US" sz="2400" dirty="0"/>
              <a:t>为普通乘法，</a:t>
            </a:r>
            <a:r>
              <a:rPr lang="en-US" altLang="zh-CN" sz="2400" dirty="0"/>
              <a:t>-</a:t>
            </a:r>
            <a:r>
              <a:rPr lang="zh-CN" altLang="en-US" sz="2400" dirty="0"/>
              <a:t>为普通减法，</a:t>
            </a:r>
            <a:r>
              <a:rPr lang="en-US" altLang="zh-CN" sz="2400" dirty="0"/>
              <a:t>+</a:t>
            </a:r>
            <a:r>
              <a:rPr lang="zh-CN" altLang="en-US" sz="2400" dirty="0"/>
              <a:t>为普通加法。</a:t>
            </a:r>
            <a:endParaRPr lang="zh-CN" altLang="en-US" sz="2400" dirty="0"/>
          </a:p>
          <a:p>
            <a:r>
              <a:rPr lang="zh-CN" altLang="en-US" sz="2400" dirty="0"/>
              <a:t>解：</a:t>
            </a:r>
            <a:endParaRPr lang="en-US" altLang="zh-CN" sz="2400" dirty="0"/>
          </a:p>
          <a:p>
            <a:pPr>
              <a:buNone/>
            </a:pPr>
            <a:r>
              <a:rPr lang="zh-CN" altLang="en-US" sz="2800" dirty="0"/>
              <a:t>（</a:t>
            </a:r>
            <a:r>
              <a:rPr lang="en-US" altLang="zh-CN" sz="2800" dirty="0"/>
              <a:t>1</a:t>
            </a:r>
            <a:r>
              <a:rPr lang="zh-CN" altLang="en-US" sz="2800" dirty="0"/>
              <a:t>）</a:t>
            </a:r>
            <a:r>
              <a:rPr lang="en-US" altLang="zh-CN" sz="2800" dirty="0"/>
              <a:t> &lt;N, ×&gt; </a:t>
            </a:r>
            <a:r>
              <a:rPr lang="zh-CN" altLang="en-US" sz="2800" dirty="0"/>
              <a:t>封闭，可结合，存在幺元</a:t>
            </a:r>
            <a:r>
              <a:rPr lang="en-US" altLang="zh-CN" sz="2800" dirty="0"/>
              <a:t>1</a:t>
            </a:r>
            <a:r>
              <a:rPr lang="zh-CN" altLang="en-US" sz="2800" dirty="0"/>
              <a:t>。</a:t>
            </a:r>
            <a:endParaRPr lang="en-US" altLang="zh-CN" sz="2800" dirty="0"/>
          </a:p>
          <a:p>
            <a:pPr>
              <a:buNone/>
            </a:pPr>
            <a:r>
              <a:rPr lang="zh-CN" altLang="en-US" sz="2800" dirty="0"/>
              <a:t>      （半群、独异点）</a:t>
            </a:r>
            <a:endParaRPr lang="zh-CN" altLang="en-US" sz="2800" dirty="0"/>
          </a:p>
          <a:p>
            <a:pPr>
              <a:buNone/>
            </a:pPr>
            <a:r>
              <a:rPr lang="zh-CN" altLang="en-US" sz="2800" dirty="0"/>
              <a:t>（</a:t>
            </a:r>
            <a:r>
              <a:rPr lang="en-US" altLang="zh-CN" sz="2800" dirty="0"/>
              <a:t>2</a:t>
            </a:r>
            <a:r>
              <a:rPr lang="zh-CN" altLang="en-US" sz="2800" dirty="0"/>
              <a:t>）</a:t>
            </a:r>
            <a:r>
              <a:rPr lang="en-US" altLang="zh-CN" sz="2800" dirty="0"/>
              <a:t> &lt;{0,1}, ×&gt;</a:t>
            </a:r>
            <a:r>
              <a:rPr lang="zh-CN" altLang="en-US" sz="2800" dirty="0"/>
              <a:t>封闭，可结合，存在幺元</a:t>
            </a:r>
            <a:r>
              <a:rPr lang="en-US" altLang="zh-CN" sz="2800" dirty="0"/>
              <a:t>1</a:t>
            </a:r>
            <a:r>
              <a:rPr lang="zh-CN" altLang="en-US" sz="2800" dirty="0"/>
              <a:t>。</a:t>
            </a:r>
            <a:endParaRPr lang="en-US" altLang="zh-CN" sz="2800" dirty="0"/>
          </a:p>
          <a:p>
            <a:pPr>
              <a:buNone/>
            </a:pPr>
            <a:r>
              <a:rPr lang="zh-CN" altLang="en-US" sz="2800" dirty="0"/>
              <a:t>（半群、独异点），且是</a:t>
            </a:r>
            <a:r>
              <a:rPr lang="en-US" altLang="zh-CN" sz="2800" dirty="0"/>
              <a:t>&lt;N, ×&gt;</a:t>
            </a:r>
            <a:r>
              <a:rPr lang="zh-CN" altLang="en-US" sz="2800" dirty="0"/>
              <a:t>的</a:t>
            </a:r>
            <a:r>
              <a:rPr lang="zh-CN" altLang="en-US" sz="2800" dirty="0">
                <a:hlinkClick r:id="" action="ppaction://noaction"/>
              </a:rPr>
              <a:t>子半群</a:t>
            </a:r>
            <a:r>
              <a:rPr lang="zh-CN" altLang="en-US" sz="2800" dirty="0"/>
              <a:t>。</a:t>
            </a:r>
            <a:endParaRPr lang="zh-CN" altLang="en-US" sz="2800" dirty="0"/>
          </a:p>
          <a:p>
            <a:pPr>
              <a:buNone/>
            </a:pPr>
            <a:r>
              <a:rPr lang="zh-CN" altLang="en-US" sz="2800" dirty="0"/>
              <a:t>（</a:t>
            </a:r>
            <a:r>
              <a:rPr lang="en-US" altLang="zh-CN" sz="2800" dirty="0"/>
              <a:t>3</a:t>
            </a:r>
            <a:r>
              <a:rPr lang="zh-CN" altLang="en-US" sz="2800" dirty="0"/>
              <a:t>）</a:t>
            </a:r>
            <a:r>
              <a:rPr lang="en-US" altLang="zh-CN" sz="2800" dirty="0"/>
              <a:t> &lt;R,-&gt;</a:t>
            </a:r>
            <a:r>
              <a:rPr lang="zh-CN" altLang="en-US" sz="2800" dirty="0"/>
              <a:t>封闭，不可结合，为广群，不是半群。</a:t>
            </a:r>
            <a:endParaRPr lang="en-US" altLang="zh-CN" sz="2800" dirty="0"/>
          </a:p>
          <a:p>
            <a:pPr>
              <a:buNone/>
            </a:pPr>
            <a:r>
              <a:rPr lang="zh-CN" altLang="en-US" sz="2800" dirty="0"/>
              <a:t>（</a:t>
            </a:r>
            <a:r>
              <a:rPr lang="en-US" altLang="zh-CN" sz="2800" dirty="0"/>
              <a:t>4</a:t>
            </a:r>
            <a:r>
              <a:rPr lang="zh-CN" altLang="en-US" sz="2800" dirty="0"/>
              <a:t>）</a:t>
            </a:r>
            <a:r>
              <a:rPr lang="en-US" altLang="zh-CN" sz="2800" dirty="0"/>
              <a:t>&lt;N-{0},+&gt;</a:t>
            </a:r>
            <a:r>
              <a:rPr lang="zh-CN" altLang="en-US" sz="2800" dirty="0"/>
              <a:t>虽是一个半群，但关于</a:t>
            </a:r>
            <a:r>
              <a:rPr lang="en-US" altLang="zh-CN" sz="2800" dirty="0"/>
              <a:t>+</a:t>
            </a:r>
            <a:r>
              <a:rPr lang="zh-CN" altLang="en-US" sz="2800" dirty="0"/>
              <a:t>不存在幺元，所以，不是独异点。</a:t>
            </a:r>
            <a:endParaRPr lang="en-US" altLang="zh-CN"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43239B-9EC6-4264-BEDE-DFD65A2B94E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9877"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charRg st="95" end="98"/>
                                            </p:txEl>
                                          </p:spTgt>
                                        </p:tgtEl>
                                        <p:attrNameLst>
                                          <p:attrName>style.visibility</p:attrName>
                                        </p:attrNameLst>
                                      </p:cBhvr>
                                      <p:to>
                                        <p:strVal val="visible"/>
                                      </p:to>
                                    </p:set>
                                    <p:anim calcmode="lin" valueType="num">
                                      <p:cBhvr additive="base">
                                        <p:cTn id="7" dur="500" fill="hold"/>
                                        <p:tgtEl>
                                          <p:spTgt spid="51202">
                                            <p:txEl>
                                              <p:charRg st="95" end="9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charRg st="95" end="9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1202">
                                            <p:txEl>
                                              <p:charRg st="98" end="123"/>
                                            </p:txEl>
                                          </p:spTgt>
                                        </p:tgtEl>
                                        <p:attrNameLst>
                                          <p:attrName>style.visibility</p:attrName>
                                        </p:attrNameLst>
                                      </p:cBhvr>
                                      <p:to>
                                        <p:strVal val="visible"/>
                                      </p:to>
                                    </p:set>
                                    <p:animEffect transition="in" filter="blinds(horizontal)">
                                      <p:cBhvr>
                                        <p:cTn id="13" dur="500"/>
                                        <p:tgtEl>
                                          <p:spTgt spid="51202">
                                            <p:txEl>
                                              <p:charRg st="98" end="12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1202">
                                            <p:txEl>
                                              <p:charRg st="123" end="138"/>
                                            </p:txEl>
                                          </p:spTgt>
                                        </p:tgtEl>
                                        <p:attrNameLst>
                                          <p:attrName>style.visibility</p:attrName>
                                        </p:attrNameLst>
                                      </p:cBhvr>
                                      <p:to>
                                        <p:strVal val="visible"/>
                                      </p:to>
                                    </p:set>
                                    <p:animEffect transition="in" filter="blinds(horizontal)">
                                      <p:cBhvr>
                                        <p:cTn id="18" dur="500"/>
                                        <p:tgtEl>
                                          <p:spTgt spid="51202">
                                            <p:txEl>
                                              <p:charRg st="123" end="13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202">
                                            <p:txEl>
                                              <p:charRg st="138" end="166"/>
                                            </p:txEl>
                                          </p:spTgt>
                                        </p:tgtEl>
                                        <p:attrNameLst>
                                          <p:attrName>style.visibility</p:attrName>
                                        </p:attrNameLst>
                                      </p:cBhvr>
                                      <p:to>
                                        <p:strVal val="visible"/>
                                      </p:to>
                                    </p:set>
                                    <p:anim calcmode="lin" valueType="num">
                                      <p:cBhvr additive="base">
                                        <p:cTn id="23" dur="500" fill="hold"/>
                                        <p:tgtEl>
                                          <p:spTgt spid="51202">
                                            <p:txEl>
                                              <p:charRg st="138" end="16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2">
                                            <p:txEl>
                                              <p:charRg st="138" end="16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1202">
                                            <p:txEl>
                                              <p:charRg st="166" end="189"/>
                                            </p:txEl>
                                          </p:spTgt>
                                        </p:tgtEl>
                                        <p:attrNameLst>
                                          <p:attrName>style.visibility</p:attrName>
                                        </p:attrNameLst>
                                      </p:cBhvr>
                                      <p:to>
                                        <p:strVal val="visible"/>
                                      </p:to>
                                    </p:set>
                                    <p:animEffect transition="in" filter="blinds(horizontal)">
                                      <p:cBhvr>
                                        <p:cTn id="29" dur="500"/>
                                        <p:tgtEl>
                                          <p:spTgt spid="51202">
                                            <p:txEl>
                                              <p:charRg st="166" end="18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02">
                                            <p:txEl>
                                              <p:charRg st="189" end="216"/>
                                            </p:txEl>
                                          </p:spTgt>
                                        </p:tgtEl>
                                        <p:attrNameLst>
                                          <p:attrName>style.visibility</p:attrName>
                                        </p:attrNameLst>
                                      </p:cBhvr>
                                      <p:to>
                                        <p:strVal val="visible"/>
                                      </p:to>
                                    </p:set>
                                    <p:anim calcmode="lin" valueType="num">
                                      <p:cBhvr additive="base">
                                        <p:cTn id="34" dur="500" fill="hold"/>
                                        <p:tgtEl>
                                          <p:spTgt spid="51202">
                                            <p:txEl>
                                              <p:charRg st="189" end="21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1202">
                                            <p:txEl>
                                              <p:charRg st="189" end="21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1202">
                                            <p:txEl>
                                              <p:charRg st="216" end="255"/>
                                            </p:txEl>
                                          </p:spTgt>
                                        </p:tgtEl>
                                        <p:attrNameLst>
                                          <p:attrName>style.visibility</p:attrName>
                                        </p:attrNameLst>
                                      </p:cBhvr>
                                      <p:to>
                                        <p:strVal val="visible"/>
                                      </p:to>
                                    </p:set>
                                    <p:anim calcmode="lin" valueType="num">
                                      <p:cBhvr additive="base">
                                        <p:cTn id="40" dur="500" fill="hold"/>
                                        <p:tgtEl>
                                          <p:spTgt spid="51202">
                                            <p:txEl>
                                              <p:charRg st="216" end="25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1202">
                                            <p:txEl>
                                              <p:charRg st="216" end="2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ln/>
        </p:spPr>
        <p:txBody>
          <a:bodyPr vert="horz" wrap="square" lIns="91440" tIns="45720" rIns="91440" bIns="45720" anchor="t"/>
          <a:p>
            <a:r>
              <a:rPr lang="zh-CN" altLang="en-US" dirty="0"/>
              <a:t>半群与独异点实例</a:t>
            </a:r>
            <a:endParaRPr lang="zh-CN" altLang="en-US" dirty="0"/>
          </a:p>
        </p:txBody>
      </p:sp>
      <p:sp>
        <p:nvSpPr>
          <p:cNvPr id="228355" name="Rectangle 3"/>
          <p:cNvSpPr>
            <a:spLocks noGrp="1"/>
          </p:cNvSpPr>
          <p:nvPr>
            <p:ph idx="1"/>
          </p:nvPr>
        </p:nvSpPr>
        <p:spPr>
          <a:xfrm>
            <a:off x="457200" y="1484313"/>
            <a:ext cx="8229600" cy="4646612"/>
          </a:xfrm>
          <a:ln/>
        </p:spPr>
        <p:txBody>
          <a:bodyPr vert="horz" wrap="square" lIns="91440" tIns="45720" rIns="91440" bIns="45720" anchor="t"/>
          <a:p>
            <a:pPr>
              <a:lnSpc>
                <a:spcPct val="120000"/>
              </a:lnSpc>
              <a:buNone/>
            </a:pPr>
            <a:r>
              <a:rPr lang="en-US" altLang="zh-CN" sz="2600" dirty="0"/>
              <a:t>1</a:t>
            </a:r>
            <a:r>
              <a:rPr lang="zh-CN" altLang="en-US" sz="2600" dirty="0"/>
              <a:t>、</a:t>
            </a:r>
            <a:r>
              <a:rPr lang="en-US" altLang="zh-CN" sz="2600" dirty="0"/>
              <a:t>&lt;Z</a:t>
            </a:r>
            <a:r>
              <a:rPr lang="en-US" altLang="zh-CN" sz="2600" baseline="30000" dirty="0"/>
              <a:t>+</a:t>
            </a:r>
            <a:r>
              <a:rPr lang="en-US" altLang="zh-CN" sz="2600" dirty="0"/>
              <a:t>,+&gt;</a:t>
            </a:r>
            <a:r>
              <a:rPr lang="zh-CN" altLang="en-US" sz="2600" dirty="0"/>
              <a:t>，</a:t>
            </a:r>
            <a:r>
              <a:rPr lang="en-US" altLang="zh-CN" sz="2600" dirty="0"/>
              <a:t>&lt;N,+&gt;</a:t>
            </a:r>
            <a:r>
              <a:rPr lang="zh-CN" altLang="en-US" sz="2600" dirty="0"/>
              <a:t>，</a:t>
            </a:r>
            <a:r>
              <a:rPr lang="en-US" altLang="zh-CN" sz="2600" dirty="0"/>
              <a:t>&lt;Q,+&gt;</a:t>
            </a:r>
            <a:r>
              <a:rPr lang="zh-CN" altLang="en-US" sz="2600" dirty="0"/>
              <a:t>，</a:t>
            </a:r>
            <a:r>
              <a:rPr lang="en-US" altLang="zh-CN" sz="2600" dirty="0"/>
              <a:t>&lt;R,+&gt;</a:t>
            </a:r>
            <a:r>
              <a:rPr lang="zh-CN" altLang="en-US" sz="2600" dirty="0"/>
              <a:t>，其中，</a:t>
            </a:r>
            <a:r>
              <a:rPr lang="en-US" altLang="zh-CN" sz="2600" dirty="0"/>
              <a:t>+</a:t>
            </a:r>
            <a:r>
              <a:rPr lang="zh-CN" altLang="en-US" sz="2600" dirty="0"/>
              <a:t>为普通加法，</a:t>
            </a:r>
            <a:r>
              <a:rPr lang="en-US" altLang="zh-CN" sz="2600" dirty="0"/>
              <a:t>Z</a:t>
            </a:r>
            <a:r>
              <a:rPr lang="en-US" altLang="zh-CN" sz="2600" baseline="30000" dirty="0"/>
              <a:t>+</a:t>
            </a:r>
            <a:r>
              <a:rPr lang="zh-CN" altLang="en-US" sz="2600" dirty="0"/>
              <a:t>表示正整数集合</a:t>
            </a:r>
            <a:r>
              <a:rPr lang="en-US" altLang="zh-CN" sz="2600" dirty="0"/>
              <a:t>(</a:t>
            </a:r>
            <a:r>
              <a:rPr lang="zh-CN" altLang="en-US" sz="2600" dirty="0"/>
              <a:t>不含</a:t>
            </a:r>
            <a:r>
              <a:rPr lang="en-US" altLang="zh-CN" sz="2600" dirty="0"/>
              <a:t>0)</a:t>
            </a:r>
            <a:r>
              <a:rPr lang="zh-CN" altLang="en-US" sz="2600" dirty="0"/>
              <a:t>，</a:t>
            </a:r>
            <a:r>
              <a:rPr lang="en-US" altLang="zh-CN" sz="2600" dirty="0"/>
              <a:t> N</a:t>
            </a:r>
            <a:r>
              <a:rPr lang="zh-CN" altLang="en-US" sz="2600" dirty="0"/>
              <a:t>表示自然数集合，</a:t>
            </a:r>
            <a:r>
              <a:rPr lang="en-US" altLang="zh-CN" sz="2600" dirty="0"/>
              <a:t>Q</a:t>
            </a:r>
            <a:r>
              <a:rPr lang="zh-CN" altLang="en-US" sz="2600" dirty="0"/>
              <a:t>表示有理数集合，</a:t>
            </a:r>
            <a:r>
              <a:rPr lang="en-US" altLang="zh-CN" sz="2600" dirty="0"/>
              <a:t>R</a:t>
            </a:r>
            <a:r>
              <a:rPr lang="zh-CN" altLang="en-US" sz="2600" dirty="0"/>
              <a:t>表示实数集合。</a:t>
            </a:r>
            <a:endParaRPr lang="zh-CN" altLang="en-US" sz="2600" dirty="0"/>
          </a:p>
          <a:p>
            <a:pPr>
              <a:lnSpc>
                <a:spcPct val="120000"/>
              </a:lnSpc>
              <a:buNone/>
            </a:pPr>
            <a:r>
              <a:rPr lang="en-US" altLang="zh-CN" sz="2600" dirty="0"/>
              <a:t>2</a:t>
            </a:r>
            <a:r>
              <a:rPr lang="zh-CN" altLang="en-US" sz="2600" dirty="0"/>
              <a:t>、设</a:t>
            </a:r>
            <a:r>
              <a:rPr lang="en-US" altLang="zh-CN" sz="2600" dirty="0"/>
              <a:t>n</a:t>
            </a:r>
            <a:r>
              <a:rPr lang="zh-CN" altLang="en-US" sz="2800" dirty="0"/>
              <a:t>为</a:t>
            </a:r>
            <a:r>
              <a:rPr lang="en-US" altLang="zh-CN" sz="2800" dirty="0"/>
              <a:t>≥2</a:t>
            </a:r>
            <a:r>
              <a:rPr lang="zh-CN" altLang="en-US" sz="2400" dirty="0"/>
              <a:t>的</a:t>
            </a:r>
            <a:r>
              <a:rPr lang="zh-CN" altLang="en-US" sz="2800" dirty="0"/>
              <a:t>正整数</a:t>
            </a:r>
            <a:r>
              <a:rPr lang="zh-CN" altLang="en-US" sz="2600" dirty="0"/>
              <a:t>，</a:t>
            </a:r>
            <a:r>
              <a:rPr lang="en-US" altLang="zh-CN" sz="2600" dirty="0"/>
              <a:t>&lt;M</a:t>
            </a:r>
            <a:r>
              <a:rPr lang="en-US" altLang="zh-CN" sz="2600" baseline="-25000" dirty="0"/>
              <a:t>n</a:t>
            </a:r>
            <a:r>
              <a:rPr lang="en-US" altLang="zh-CN" sz="2600" dirty="0"/>
              <a:t>(R),+&gt;</a:t>
            </a:r>
            <a:r>
              <a:rPr lang="zh-CN" altLang="en-US" sz="2600" dirty="0"/>
              <a:t>和</a:t>
            </a:r>
            <a:r>
              <a:rPr lang="en-US" altLang="zh-CN" sz="2600" dirty="0"/>
              <a:t>&lt;M</a:t>
            </a:r>
            <a:r>
              <a:rPr lang="en-US" altLang="zh-CN" sz="2600" baseline="-25000" dirty="0"/>
              <a:t>n</a:t>
            </a:r>
            <a:r>
              <a:rPr lang="en-US" altLang="zh-CN" sz="2600" dirty="0"/>
              <a:t>(R),·&gt;</a:t>
            </a:r>
            <a:r>
              <a:rPr lang="zh-CN" altLang="en-US" sz="2600" dirty="0"/>
              <a:t>，其中</a:t>
            </a:r>
            <a:r>
              <a:rPr lang="en-US" altLang="zh-CN" sz="2600" dirty="0"/>
              <a:t>+</a:t>
            </a:r>
            <a:r>
              <a:rPr lang="zh-CN" altLang="en-US" sz="2600" dirty="0"/>
              <a:t>和</a:t>
            </a:r>
            <a:r>
              <a:rPr lang="en-US" altLang="zh-CN" sz="2600" dirty="0"/>
              <a:t>·</a:t>
            </a:r>
            <a:r>
              <a:rPr lang="zh-CN" altLang="en-US" sz="2600" dirty="0"/>
              <a:t>分别表示矩阵加法和矩阵乘法。</a:t>
            </a:r>
            <a:endParaRPr lang="zh-CN" altLang="en-US" sz="2600" dirty="0"/>
          </a:p>
          <a:p>
            <a:pPr>
              <a:lnSpc>
                <a:spcPct val="120000"/>
              </a:lnSpc>
              <a:buNone/>
            </a:pPr>
            <a:r>
              <a:rPr lang="en-US" altLang="zh-CN" sz="2600" dirty="0"/>
              <a:t>3</a:t>
            </a:r>
            <a:r>
              <a:rPr lang="zh-CN" altLang="en-US" sz="2600" dirty="0"/>
              <a:t>、</a:t>
            </a:r>
            <a:r>
              <a:rPr lang="en-US" altLang="zh-CN" sz="2600" dirty="0"/>
              <a:t>&lt;ρ(B),</a:t>
            </a:r>
            <a:r>
              <a:rPr lang="en-US" altLang="zh-CN" sz="2600" dirty="0">
                <a:sym typeface="Symbol" panose="05050102010706020507" pitchFamily="18" charset="2"/>
              </a:rPr>
              <a:t></a:t>
            </a:r>
            <a:r>
              <a:rPr lang="en-US" altLang="zh-CN" sz="2600" dirty="0"/>
              <a:t>&gt;</a:t>
            </a:r>
            <a:r>
              <a:rPr lang="zh-CN" altLang="en-US" sz="2600" dirty="0"/>
              <a:t>，其中</a:t>
            </a:r>
            <a:r>
              <a:rPr lang="zh-CN" altLang="en-US" sz="2600" dirty="0">
                <a:sym typeface="Symbol" panose="05050102010706020507" pitchFamily="18" charset="2"/>
              </a:rPr>
              <a:t></a:t>
            </a:r>
            <a:r>
              <a:rPr lang="zh-CN" altLang="en-US" sz="2600" dirty="0"/>
              <a:t>为集合的对称差运算（ </a:t>
            </a:r>
            <a:r>
              <a:rPr lang="zh-CN" altLang="en-US" sz="2600" dirty="0">
                <a:sym typeface="Symbol" panose="05050102010706020507" pitchFamily="18" charset="2"/>
              </a:rPr>
              <a:t>运算</a:t>
            </a:r>
            <a:r>
              <a:rPr lang="zh-CN" altLang="en-US" sz="2600" dirty="0"/>
              <a:t>性质见第三章集合论） </a:t>
            </a:r>
            <a:r>
              <a:rPr lang="zh-CN" altLang="en-US" sz="2600" dirty="0">
                <a:latin typeface="Times New Roman" panose="02020603050405020304" pitchFamily="18" charset="0"/>
                <a:sym typeface="Symbol" panose="05050102010706020507" pitchFamily="18" charset="2"/>
              </a:rPr>
              <a:t>。</a:t>
            </a:r>
            <a:endParaRPr lang="zh-CN" altLang="en-US" sz="2600" dirty="0"/>
          </a:p>
          <a:p>
            <a:pPr>
              <a:lnSpc>
                <a:spcPct val="120000"/>
              </a:lnSpc>
              <a:buNone/>
            </a:pPr>
            <a:r>
              <a:rPr lang="en-US" altLang="zh-CN" sz="2600" dirty="0"/>
              <a:t>4</a:t>
            </a:r>
            <a:r>
              <a:rPr lang="zh-CN" altLang="en-US" sz="2600" dirty="0"/>
              <a:t>、</a:t>
            </a:r>
            <a:r>
              <a:rPr lang="en-US" altLang="zh-CN" sz="2600" dirty="0"/>
              <a:t>&lt;N</a:t>
            </a:r>
            <a:r>
              <a:rPr lang="en-US" altLang="zh-CN" sz="2600" baseline="-25000" dirty="0"/>
              <a:t>n</a:t>
            </a:r>
            <a:r>
              <a:rPr lang="en-US" altLang="zh-CN" sz="2600" dirty="0"/>
              <a:t>, </a:t>
            </a:r>
            <a:r>
              <a:rPr lang="zh-CN" altLang="en-US" sz="2600" dirty="0"/>
              <a:t>＋</a:t>
            </a:r>
            <a:r>
              <a:rPr lang="en-US" altLang="zh-CN" sz="2600" baseline="-25000" dirty="0"/>
              <a:t>n</a:t>
            </a:r>
            <a:r>
              <a:rPr lang="en-US" altLang="zh-CN" sz="2600" dirty="0"/>
              <a:t>&gt;</a:t>
            </a:r>
            <a:r>
              <a:rPr lang="zh-CN" altLang="en-US" sz="2600" dirty="0"/>
              <a:t>，其中</a:t>
            </a:r>
            <a:r>
              <a:rPr lang="en-US" altLang="zh-CN" sz="2600" dirty="0"/>
              <a:t>Z</a:t>
            </a:r>
            <a:r>
              <a:rPr lang="en-US" altLang="zh-CN" sz="2600" baseline="-25000" dirty="0"/>
              <a:t>n</a:t>
            </a:r>
            <a:r>
              <a:rPr lang="en-US" altLang="zh-CN" sz="2600" dirty="0"/>
              <a:t>={0,1,…,n-1}</a:t>
            </a:r>
            <a:r>
              <a:rPr lang="zh-CN" altLang="en-US" sz="2600" dirty="0"/>
              <a:t>， ＋</a:t>
            </a:r>
            <a:r>
              <a:rPr lang="en-US" altLang="zh-CN" sz="2600" baseline="-25000" dirty="0"/>
              <a:t>n</a:t>
            </a:r>
            <a:r>
              <a:rPr lang="zh-CN" altLang="en-US" sz="2600" dirty="0"/>
              <a:t>为模</a:t>
            </a:r>
            <a:r>
              <a:rPr lang="en-US" altLang="zh-CN" sz="2600" dirty="0"/>
              <a:t>n</a:t>
            </a:r>
            <a:r>
              <a:rPr lang="zh-CN" altLang="en-US" sz="2600" dirty="0"/>
              <a:t>加法。简例见下页。</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charRg st="0" end="80"/>
                                            </p:txEl>
                                          </p:spTgt>
                                        </p:tgtEl>
                                        <p:attrNameLst>
                                          <p:attrName>style.visibility</p:attrName>
                                        </p:attrNameLst>
                                      </p:cBhvr>
                                      <p:to>
                                        <p:strVal val="visible"/>
                                      </p:to>
                                    </p:set>
                                    <p:animEffect transition="in" filter="blinds(horizontal)">
                                      <p:cBhvr>
                                        <p:cTn id="7" dur="500"/>
                                        <p:tgtEl>
                                          <p:spTgt spid="228355">
                                            <p:txEl>
                                              <p:charRg st="0" end="8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charRg st="80" end="132"/>
                                            </p:txEl>
                                          </p:spTgt>
                                        </p:tgtEl>
                                        <p:attrNameLst>
                                          <p:attrName>style.visibility</p:attrName>
                                        </p:attrNameLst>
                                      </p:cBhvr>
                                      <p:to>
                                        <p:strVal val="visible"/>
                                      </p:to>
                                    </p:set>
                                    <p:animEffect transition="in" filter="blinds(horizontal)">
                                      <p:cBhvr>
                                        <p:cTn id="12" dur="500"/>
                                        <p:tgtEl>
                                          <p:spTgt spid="228355">
                                            <p:txEl>
                                              <p:charRg st="80" end="1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5">
                                            <p:txEl>
                                              <p:charRg st="132" end="173"/>
                                            </p:txEl>
                                          </p:spTgt>
                                        </p:tgtEl>
                                        <p:attrNameLst>
                                          <p:attrName>style.visibility</p:attrName>
                                        </p:attrNameLst>
                                      </p:cBhvr>
                                      <p:to>
                                        <p:strVal val="visible"/>
                                      </p:to>
                                    </p:set>
                                    <p:animEffect transition="in" filter="blinds(horizontal)">
                                      <p:cBhvr>
                                        <p:cTn id="17" dur="500"/>
                                        <p:tgtEl>
                                          <p:spTgt spid="228355">
                                            <p:txEl>
                                              <p:charRg st="132" end="1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8355">
                                            <p:txEl>
                                              <p:charRg st="173" end="217"/>
                                            </p:txEl>
                                          </p:spTgt>
                                        </p:tgtEl>
                                        <p:attrNameLst>
                                          <p:attrName>style.visibility</p:attrName>
                                        </p:attrNameLst>
                                      </p:cBhvr>
                                      <p:to>
                                        <p:strVal val="visible"/>
                                      </p:to>
                                    </p:set>
                                    <p:animEffect transition="in" filter="blinds(horizontal)">
                                      <p:cBhvr>
                                        <p:cTn id="22" dur="500"/>
                                        <p:tgtEl>
                                          <p:spTgt spid="228355">
                                            <p:txEl>
                                              <p:charRg st="173"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内容占位符 2"/>
          <p:cNvSpPr>
            <a:spLocks noGrp="1"/>
          </p:cNvSpPr>
          <p:nvPr>
            <p:ph idx="1"/>
          </p:nvPr>
        </p:nvSpPr>
        <p:spPr>
          <a:xfrm>
            <a:off x="457200" y="428625"/>
            <a:ext cx="8329613" cy="1785938"/>
          </a:xfrm>
          <a:ln/>
        </p:spPr>
        <p:txBody>
          <a:bodyPr vert="horz" wrap="square" lIns="91440" tIns="45720" rIns="91440" bIns="45720" anchor="t"/>
          <a:p>
            <a:pPr>
              <a:buNone/>
            </a:pPr>
            <a:r>
              <a:rPr lang="en-US" altLang="zh-CN" sz="2400" dirty="0"/>
              <a:t>【</a:t>
            </a:r>
            <a:r>
              <a:rPr lang="zh-CN" altLang="en-US" sz="2400" dirty="0"/>
              <a:t>例</a:t>
            </a:r>
            <a:r>
              <a:rPr lang="en-US" altLang="zh-CN" sz="2400" dirty="0"/>
              <a:t>】</a:t>
            </a:r>
            <a:r>
              <a:rPr lang="zh-CN" altLang="en-US" sz="2400" dirty="0"/>
              <a:t> </a:t>
            </a:r>
            <a:r>
              <a:rPr lang="en-US" altLang="zh-CN" sz="2400" dirty="0"/>
              <a:t>&lt;</a:t>
            </a:r>
            <a:r>
              <a:rPr lang="en-US" altLang="zh-CN" sz="2400" i="1" dirty="0"/>
              <a:t>N</a:t>
            </a:r>
            <a:r>
              <a:rPr lang="en-US" altLang="zh-CN" sz="2400" baseline="-25000" dirty="0"/>
              <a:t>4</a:t>
            </a:r>
            <a:r>
              <a:rPr lang="zh-CN" altLang="en-US" sz="2400" dirty="0"/>
              <a:t>，</a:t>
            </a:r>
            <a:r>
              <a:rPr lang="en-US" altLang="zh-CN" sz="2400" dirty="0"/>
              <a:t>+</a:t>
            </a:r>
            <a:r>
              <a:rPr lang="en-US" altLang="zh-CN" sz="2400" baseline="-25000" dirty="0"/>
              <a:t>4</a:t>
            </a:r>
            <a:r>
              <a:rPr lang="en-US" altLang="zh-CN" sz="2400" dirty="0"/>
              <a:t>&gt;</a:t>
            </a:r>
            <a:r>
              <a:rPr lang="zh-CN" altLang="en-US" sz="2400" dirty="0"/>
              <a:t>，</a:t>
            </a:r>
            <a:r>
              <a:rPr lang="en-US" altLang="zh-CN" sz="2400" i="1" dirty="0"/>
              <a:t>N</a:t>
            </a:r>
            <a:r>
              <a:rPr lang="en-US" altLang="zh-CN" sz="2400" baseline="-25000" dirty="0"/>
              <a:t>4</a:t>
            </a:r>
            <a:r>
              <a:rPr lang="en-US" altLang="zh-CN" sz="2400" dirty="0"/>
              <a:t>={[0],[1],[2],[3]}</a:t>
            </a:r>
            <a:r>
              <a:rPr lang="zh-CN" altLang="en-US" sz="2400" dirty="0"/>
              <a:t>，</a:t>
            </a:r>
            <a:r>
              <a:rPr lang="en-US" altLang="zh-CN" sz="2400" i="1" dirty="0"/>
              <a:t>N</a:t>
            </a:r>
            <a:r>
              <a:rPr lang="zh-CN" altLang="en-US" sz="2400" dirty="0"/>
              <a:t>上的模</a:t>
            </a:r>
            <a:r>
              <a:rPr lang="en-US" altLang="zh-CN" sz="2400" dirty="0"/>
              <a:t>4</a:t>
            </a:r>
            <a:r>
              <a:rPr lang="zh-CN" altLang="en-US" sz="2400" dirty="0"/>
              <a:t>同余关系，</a:t>
            </a:r>
            <a:r>
              <a:rPr lang="en-US" altLang="zh-CN" sz="2400" i="1" dirty="0"/>
              <a:t> N</a:t>
            </a:r>
            <a:r>
              <a:rPr lang="en-US" altLang="zh-CN" sz="2400" baseline="-25000" dirty="0"/>
              <a:t>4</a:t>
            </a:r>
            <a:r>
              <a:rPr lang="zh-CN" altLang="en-US" sz="2400" dirty="0"/>
              <a:t>上运算</a:t>
            </a:r>
            <a:r>
              <a:rPr lang="en-US" altLang="zh-CN" sz="2400" dirty="0"/>
              <a:t>+</a:t>
            </a:r>
            <a:r>
              <a:rPr lang="en-US" altLang="zh-CN" sz="2400" baseline="-25000" dirty="0"/>
              <a:t>4 </a:t>
            </a:r>
            <a:r>
              <a:rPr lang="zh-CN" altLang="en-US" sz="2400" dirty="0"/>
              <a:t>，定义为：</a:t>
            </a:r>
            <a:endParaRPr lang="en-US" altLang="zh-CN" sz="2400" dirty="0"/>
          </a:p>
          <a:p>
            <a:pPr>
              <a:buNone/>
            </a:pPr>
            <a:r>
              <a:rPr lang="en-US" altLang="zh-CN" sz="2400" dirty="0">
                <a:solidFill>
                  <a:srgbClr val="000000"/>
                </a:solidFill>
              </a:rPr>
              <a:t>∀</a:t>
            </a:r>
            <a:r>
              <a:rPr lang="en-US" altLang="zh-CN" sz="2400" dirty="0"/>
              <a:t>[</a:t>
            </a:r>
            <a:r>
              <a:rPr lang="en-US" altLang="zh-CN" sz="2400" i="1" dirty="0"/>
              <a:t>m</a:t>
            </a:r>
            <a:r>
              <a:rPr lang="en-US" altLang="zh-CN" sz="2400" dirty="0"/>
              <a:t>],[</a:t>
            </a:r>
            <a:r>
              <a:rPr lang="en-US" altLang="zh-CN" sz="2400" i="1" dirty="0"/>
              <a:t>n</a:t>
            </a:r>
            <a:r>
              <a:rPr lang="en-US" altLang="zh-CN" sz="2400" dirty="0"/>
              <a:t>]</a:t>
            </a:r>
            <a:r>
              <a:rPr lang="zh-CN" altLang="en-US" sz="2400" dirty="0"/>
              <a:t>∈</a:t>
            </a:r>
            <a:r>
              <a:rPr lang="en-US" altLang="zh-CN" sz="2400" i="1" dirty="0"/>
              <a:t>N</a:t>
            </a:r>
            <a:r>
              <a:rPr lang="en-US" altLang="zh-CN" sz="2400" baseline="-25000" dirty="0"/>
              <a:t>4</a:t>
            </a:r>
            <a:r>
              <a:rPr lang="zh-CN" altLang="en-US" sz="2400" dirty="0"/>
              <a:t>，</a:t>
            </a:r>
            <a:r>
              <a:rPr lang="en-US" altLang="zh-CN" sz="2400" dirty="0"/>
              <a:t>[</a:t>
            </a:r>
            <a:r>
              <a:rPr lang="en-US" altLang="zh-CN" sz="2400" i="1" dirty="0"/>
              <a:t>m</a:t>
            </a:r>
            <a:r>
              <a:rPr lang="en-US" altLang="zh-CN" sz="2400" dirty="0"/>
              <a:t>]+</a:t>
            </a:r>
            <a:r>
              <a:rPr lang="en-US" altLang="zh-CN" sz="2400" baseline="-25000" dirty="0"/>
              <a:t>4</a:t>
            </a:r>
            <a:r>
              <a:rPr lang="en-US" altLang="zh-CN" sz="2400" dirty="0"/>
              <a:t>[</a:t>
            </a:r>
            <a:r>
              <a:rPr lang="en-US" altLang="zh-CN" sz="2400" i="1" dirty="0"/>
              <a:t>n</a:t>
            </a:r>
            <a:r>
              <a:rPr lang="en-US" altLang="zh-CN" sz="2400" dirty="0"/>
              <a:t>]=</a:t>
            </a:r>
            <a:r>
              <a:rPr lang="zh-CN" altLang="en-US" sz="2400" dirty="0"/>
              <a:t>［</a:t>
            </a:r>
            <a:r>
              <a:rPr lang="en-US" altLang="zh-CN" sz="2400" dirty="0"/>
              <a:t>(</a:t>
            </a:r>
            <a:r>
              <a:rPr lang="en-US" altLang="zh-CN" sz="2400" i="1" dirty="0"/>
              <a:t>m</a:t>
            </a:r>
            <a:r>
              <a:rPr lang="en-US" altLang="zh-CN" sz="2400" dirty="0"/>
              <a:t>+</a:t>
            </a:r>
            <a:r>
              <a:rPr lang="en-US" altLang="zh-CN" sz="2400" i="1" dirty="0"/>
              <a:t>n</a:t>
            </a:r>
            <a:r>
              <a:rPr lang="en-US" altLang="zh-CN" sz="2400" dirty="0"/>
              <a:t>)(</a:t>
            </a:r>
            <a:r>
              <a:rPr lang="en-US" altLang="zh-CN" sz="2400" i="1" dirty="0"/>
              <a:t>m</a:t>
            </a:r>
            <a:r>
              <a:rPr lang="en-US" altLang="zh-CN" sz="2400" dirty="0"/>
              <a:t>od4)</a:t>
            </a:r>
            <a:r>
              <a:rPr lang="zh-CN" altLang="en-US" sz="2400" dirty="0"/>
              <a:t>］，运算表见下。</a:t>
            </a:r>
            <a:endParaRPr lang="en-US" altLang="zh-CN" sz="2400" dirty="0"/>
          </a:p>
          <a:p>
            <a:pPr>
              <a:buNone/>
            </a:pPr>
            <a:r>
              <a:rPr lang="zh-CN" altLang="en-US" sz="2400" dirty="0"/>
              <a:t>  判断</a:t>
            </a:r>
            <a:r>
              <a:rPr lang="en-US" altLang="zh-CN" sz="2400" dirty="0"/>
              <a:t>&lt;</a:t>
            </a:r>
            <a:r>
              <a:rPr lang="en-US" altLang="zh-CN" sz="2400" i="1" dirty="0"/>
              <a:t>N</a:t>
            </a:r>
            <a:r>
              <a:rPr lang="en-US" altLang="zh-CN" sz="2400" baseline="-25000" dirty="0"/>
              <a:t>4</a:t>
            </a:r>
            <a:r>
              <a:rPr lang="zh-CN" altLang="en-US" sz="2400" dirty="0"/>
              <a:t>，</a:t>
            </a:r>
            <a:r>
              <a:rPr lang="en-US" altLang="zh-CN" sz="2400" dirty="0"/>
              <a:t>+</a:t>
            </a:r>
            <a:r>
              <a:rPr lang="en-US" altLang="zh-CN" sz="2400" baseline="-25000" dirty="0"/>
              <a:t>4</a:t>
            </a:r>
            <a:r>
              <a:rPr lang="en-US" altLang="zh-CN" sz="2400" dirty="0"/>
              <a:t>&gt;</a:t>
            </a:r>
            <a:r>
              <a:rPr lang="zh-CN" altLang="en-US" sz="2400" dirty="0"/>
              <a:t>的代数结构。</a:t>
            </a:r>
            <a:endParaRPr lang="en-US" altLang="zh-CN" sz="2400" dirty="0"/>
          </a:p>
          <a:p>
            <a:pPr>
              <a:buNone/>
            </a:pPr>
            <a:r>
              <a:rPr lang="zh-CN" altLang="en-US" sz="2400" dirty="0"/>
              <a:t>注意：此处的</a:t>
            </a:r>
            <a:r>
              <a:rPr lang="en-US" altLang="zh-CN" sz="2400" dirty="0"/>
              <a:t>[0]</a:t>
            </a:r>
            <a:r>
              <a:rPr lang="zh-CN" altLang="en-US" sz="2400" dirty="0"/>
              <a:t>不再是一个数字，而是一群与</a:t>
            </a:r>
            <a:r>
              <a:rPr lang="en-US" altLang="zh-CN" sz="2400" dirty="0"/>
              <a:t>0</a:t>
            </a:r>
            <a:r>
              <a:rPr lang="zh-CN" altLang="en-US" sz="2400" dirty="0"/>
              <a:t>模</a:t>
            </a:r>
            <a:r>
              <a:rPr lang="en-US" altLang="zh-CN" sz="2400" dirty="0"/>
              <a:t>4</a:t>
            </a:r>
            <a:r>
              <a:rPr lang="zh-CN" altLang="en-US" sz="2400" dirty="0"/>
              <a:t>相等的数字，如</a:t>
            </a:r>
            <a:r>
              <a:rPr lang="en-US" altLang="zh-CN" sz="2400" dirty="0"/>
              <a:t>4,8,12</a:t>
            </a:r>
            <a:r>
              <a:rPr lang="zh-CN" altLang="en-US" sz="2400" dirty="0"/>
              <a:t>等。</a:t>
            </a:r>
            <a:endParaRPr lang="zh-CN" altLang="en-US" sz="2400"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104F0B3E-C868-4FB7-A586-FFC9B6131EA1}" type="datetime1">
              <a:rPr kumimoji="0" lang="zh-CN" altLang="en-US" sz="1200" kern="1200" cap="none" spc="0" normalizeH="0" baseline="0" noProof="0">
                <a:latin typeface="+mj-lt"/>
                <a:ea typeface="宋体" panose="02010600030101010101" pitchFamily="2" charset="-122"/>
                <a:cs typeface="+mn-cs"/>
              </a:rPr>
            </a:fld>
            <a:endParaRPr kumimoji="0" lang="en-US" altLang="zh-CN" sz="120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124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kern="1200" cap="none" spc="0" normalizeH="0" baseline="0" noProof="0">
                <a:latin typeface="+mj-lt"/>
                <a:ea typeface="宋体" panose="02010600030101010101" pitchFamily="2" charset="-122"/>
                <a:cs typeface="+mn-cs"/>
              </a:rPr>
              <a:t>离散数学</a:t>
            </a:r>
            <a:endParaRPr kumimoji="0" lang="en-US" altLang="zh-CN" sz="1200" kern="1200" cap="none" spc="0" normalizeH="0" baseline="0" noProof="0">
              <a:latin typeface="+mj-lt"/>
              <a:ea typeface="宋体" panose="02010600030101010101" pitchFamily="2" charset="-122"/>
              <a:cs typeface="+mn-cs"/>
            </a:endParaRPr>
          </a:p>
        </p:txBody>
      </p:sp>
      <p:sp>
        <p:nvSpPr>
          <p:cNvPr id="83973" name="灯片编号占位符 5"/>
          <p:cNvSpPr txBox="1">
            <a:spLocks noGrp="1"/>
          </p:cNvSpPr>
          <p:nvPr/>
        </p:nvSpPr>
        <p:spPr>
          <a:xfrm>
            <a:off x="6300788" y="6243638"/>
            <a:ext cx="1008062"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53254" name="Picture 5" descr="C:\WINDOWS\Desktop\lln2\Img00020.JPG"/>
          <p:cNvPicPr>
            <a:picLocks noChangeAspect="1"/>
          </p:cNvPicPr>
          <p:nvPr/>
        </p:nvPicPr>
        <p:blipFill>
          <a:blip r:embed="rId1"/>
          <a:stretch>
            <a:fillRect/>
          </a:stretch>
        </p:blipFill>
        <p:spPr>
          <a:xfrm>
            <a:off x="1714500" y="3017838"/>
            <a:ext cx="5165725" cy="2714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charRg st="58" end="10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0">
                                            <p:txEl>
                                              <p:charRg st="100" end="1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0">
                                            <p:txEl>
                                              <p:charRg st="118" end="15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idx="4294967295"/>
          </p:nvPr>
        </p:nvSpPr>
        <p:spPr>
          <a:xfrm>
            <a:off x="395288" y="333375"/>
            <a:ext cx="8229600" cy="406400"/>
          </a:xfrm>
          <a:ln/>
        </p:spPr>
        <p:txBody>
          <a:bodyPr vert="horz" wrap="square" lIns="91440" tIns="45720" rIns="91440" bIns="45720" anchor="t"/>
          <a:p>
            <a:r>
              <a:rPr lang="zh-CN" altLang="en-US" dirty="0"/>
              <a:t>代数结构的知识体系</a:t>
            </a:r>
            <a:endParaRPr lang="zh-CN" altLang="en-US" dirty="0"/>
          </a:p>
        </p:txBody>
      </p:sp>
      <p:grpSp>
        <p:nvGrpSpPr>
          <p:cNvPr id="2" name="Group 3"/>
          <p:cNvGrpSpPr/>
          <p:nvPr/>
        </p:nvGrpSpPr>
        <p:grpSpPr>
          <a:xfrm>
            <a:off x="395288" y="1412875"/>
            <a:ext cx="6096000" cy="2057400"/>
            <a:chOff x="240" y="912"/>
            <a:chExt cx="3840" cy="1296"/>
          </a:xfrm>
        </p:grpSpPr>
        <p:sp>
          <p:nvSpPr>
            <p:cNvPr id="12318" name="Line 4"/>
            <p:cNvSpPr/>
            <p:nvPr/>
          </p:nvSpPr>
          <p:spPr>
            <a:xfrm>
              <a:off x="768" y="1584"/>
              <a:ext cx="2784" cy="0"/>
            </a:xfrm>
            <a:prstGeom prst="line">
              <a:avLst/>
            </a:prstGeom>
            <a:ln w="38100" cap="flat" cmpd="sng">
              <a:solidFill>
                <a:schemeClr val="hlink"/>
              </a:solidFill>
              <a:prstDash val="solid"/>
              <a:headEnd type="none" w="med" len="med"/>
              <a:tailEnd type="none" w="med" len="med"/>
            </a:ln>
          </p:spPr>
        </p:sp>
        <p:grpSp>
          <p:nvGrpSpPr>
            <p:cNvPr id="12319" name="Group 5"/>
            <p:cNvGrpSpPr/>
            <p:nvPr/>
          </p:nvGrpSpPr>
          <p:grpSpPr>
            <a:xfrm>
              <a:off x="240" y="912"/>
              <a:ext cx="3840" cy="1296"/>
              <a:chOff x="240" y="912"/>
              <a:chExt cx="3840" cy="1296"/>
            </a:xfrm>
          </p:grpSpPr>
          <p:sp>
            <p:nvSpPr>
              <p:cNvPr id="12320" name="Rectangle 6"/>
              <p:cNvSpPr/>
              <p:nvPr/>
            </p:nvSpPr>
            <p:spPr>
              <a:xfrm>
                <a:off x="240" y="912"/>
                <a:ext cx="1056" cy="288"/>
              </a:xfrm>
              <a:prstGeom prst="rect">
                <a:avLst/>
              </a:prstGeom>
              <a:solidFill>
                <a:srgbClr val="99CCCC"/>
              </a:solidFill>
              <a:ln w="28575" cap="flat" cmpd="sng">
                <a:solidFill>
                  <a:srgbClr val="CAD704"/>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半群与群</a:t>
                </a:r>
                <a:endParaRPr lang="zh-CN" altLang="en-US" sz="2000" dirty="0">
                  <a:ea typeface="黑体" panose="02010609060101010101" pitchFamily="49" charset="-122"/>
                </a:endParaRPr>
              </a:p>
            </p:txBody>
          </p:sp>
          <p:sp>
            <p:nvSpPr>
              <p:cNvPr id="12321" name="Rectangle 7"/>
              <p:cNvSpPr/>
              <p:nvPr/>
            </p:nvSpPr>
            <p:spPr>
              <a:xfrm>
                <a:off x="1680" y="912"/>
                <a:ext cx="960" cy="288"/>
              </a:xfrm>
              <a:prstGeom prst="rect">
                <a:avLst/>
              </a:prstGeom>
              <a:solidFill>
                <a:srgbClr val="99CCCC"/>
              </a:solidFill>
              <a:ln w="28575" cap="flat" cmpd="sng">
                <a:solidFill>
                  <a:srgbClr val="CAD704"/>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环与域</a:t>
                </a:r>
                <a:endParaRPr lang="zh-CN" altLang="en-US" sz="2000" dirty="0">
                  <a:ea typeface="黑体" panose="02010609060101010101" pitchFamily="49" charset="-122"/>
                </a:endParaRPr>
              </a:p>
            </p:txBody>
          </p:sp>
          <p:sp>
            <p:nvSpPr>
              <p:cNvPr id="12322" name="Rectangle 8"/>
              <p:cNvSpPr/>
              <p:nvPr/>
            </p:nvSpPr>
            <p:spPr>
              <a:xfrm>
                <a:off x="2976" y="912"/>
                <a:ext cx="1104" cy="288"/>
              </a:xfrm>
              <a:prstGeom prst="rect">
                <a:avLst/>
              </a:prstGeom>
              <a:solidFill>
                <a:srgbClr val="99CCCC"/>
              </a:solidFill>
              <a:ln w="28575" cap="flat" cmpd="sng">
                <a:solidFill>
                  <a:srgbClr val="CAD704"/>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格与布尔代数</a:t>
                </a:r>
                <a:endParaRPr lang="zh-CN" altLang="en-US" sz="2000" dirty="0">
                  <a:latin typeface="黑体" panose="02010609060101010101" pitchFamily="49" charset="-122"/>
                  <a:ea typeface="黑体" panose="02010609060101010101" pitchFamily="49" charset="-122"/>
                </a:endParaRPr>
              </a:p>
            </p:txBody>
          </p:sp>
          <p:sp>
            <p:nvSpPr>
              <p:cNvPr id="12323" name="Line 9"/>
              <p:cNvSpPr/>
              <p:nvPr/>
            </p:nvSpPr>
            <p:spPr>
              <a:xfrm flipV="1">
                <a:off x="2160" y="1200"/>
                <a:ext cx="0" cy="1008"/>
              </a:xfrm>
              <a:prstGeom prst="line">
                <a:avLst/>
              </a:prstGeom>
              <a:ln w="38100" cap="flat" cmpd="sng">
                <a:solidFill>
                  <a:schemeClr val="hlink"/>
                </a:solidFill>
                <a:prstDash val="solid"/>
                <a:headEnd type="none" w="med" len="med"/>
                <a:tailEnd type="triangle" w="med" len="med"/>
              </a:ln>
            </p:spPr>
          </p:sp>
          <p:sp>
            <p:nvSpPr>
              <p:cNvPr id="12324" name="Line 10"/>
              <p:cNvSpPr/>
              <p:nvPr/>
            </p:nvSpPr>
            <p:spPr>
              <a:xfrm flipV="1">
                <a:off x="3552" y="1200"/>
                <a:ext cx="0" cy="384"/>
              </a:xfrm>
              <a:prstGeom prst="line">
                <a:avLst/>
              </a:prstGeom>
              <a:ln w="38100" cap="flat" cmpd="sng">
                <a:solidFill>
                  <a:schemeClr val="hlink"/>
                </a:solidFill>
                <a:prstDash val="solid"/>
                <a:headEnd type="none" w="med" len="med"/>
                <a:tailEnd type="triangle" w="med" len="med"/>
              </a:ln>
            </p:spPr>
          </p:sp>
          <p:sp>
            <p:nvSpPr>
              <p:cNvPr id="12325" name="Line 11"/>
              <p:cNvSpPr/>
              <p:nvPr/>
            </p:nvSpPr>
            <p:spPr>
              <a:xfrm flipV="1">
                <a:off x="768" y="1200"/>
                <a:ext cx="0" cy="384"/>
              </a:xfrm>
              <a:prstGeom prst="line">
                <a:avLst/>
              </a:prstGeom>
              <a:ln w="38100" cap="flat" cmpd="sng">
                <a:solidFill>
                  <a:schemeClr val="hlink"/>
                </a:solidFill>
                <a:prstDash val="solid"/>
                <a:headEnd type="none" w="med" len="med"/>
                <a:tailEnd type="triangle" w="med" len="med"/>
              </a:ln>
            </p:spPr>
          </p:sp>
          <p:sp>
            <p:nvSpPr>
              <p:cNvPr id="12326" name="Rectangle 12"/>
              <p:cNvSpPr/>
              <p:nvPr/>
            </p:nvSpPr>
            <p:spPr>
              <a:xfrm>
                <a:off x="2160" y="1728"/>
                <a:ext cx="720" cy="288"/>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ea typeface="黑体" panose="02010609060101010101" pitchFamily="49" charset="-122"/>
                  </a:rPr>
                  <a:t>分类</a:t>
                </a:r>
                <a:endParaRPr lang="zh-CN" altLang="en-US" sz="2000" dirty="0">
                  <a:ea typeface="黑体" panose="02010609060101010101" pitchFamily="49" charset="-122"/>
                </a:endParaRPr>
              </a:p>
            </p:txBody>
          </p:sp>
        </p:grpSp>
      </p:grpSp>
      <p:grpSp>
        <p:nvGrpSpPr>
          <p:cNvPr id="4" name="Group 13"/>
          <p:cNvGrpSpPr/>
          <p:nvPr/>
        </p:nvGrpSpPr>
        <p:grpSpPr>
          <a:xfrm>
            <a:off x="2362200" y="3505200"/>
            <a:ext cx="2286000" cy="1219200"/>
            <a:chOff x="1488" y="2208"/>
            <a:chExt cx="1440" cy="768"/>
          </a:xfrm>
        </p:grpSpPr>
        <p:sp>
          <p:nvSpPr>
            <p:cNvPr id="12316" name="Rectangle 14"/>
            <p:cNvSpPr/>
            <p:nvPr/>
          </p:nvSpPr>
          <p:spPr>
            <a:xfrm>
              <a:off x="1488" y="2208"/>
              <a:ext cx="1392" cy="480"/>
            </a:xfrm>
            <a:prstGeom prst="rect">
              <a:avLst/>
            </a:prstGeom>
            <a:solidFill>
              <a:srgbClr val="99CCCC"/>
            </a:solidFill>
            <a:ln w="28575" cap="flat" cmpd="sng">
              <a:solidFill>
                <a:srgbClr val="CAD704"/>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成分：集合及运算</a:t>
              </a:r>
              <a:endParaRPr lang="zh-CN" altLang="en-US" sz="2000" dirty="0">
                <a:latin typeface="黑体" panose="02010609060101010101" pitchFamily="49" charset="-122"/>
                <a:ea typeface="黑体" panose="02010609060101010101" pitchFamily="49" charset="-122"/>
              </a:endParaRPr>
            </a:p>
            <a:p>
              <a:pPr marL="0" lvl="0" indent="0"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公理：运算性质</a:t>
              </a:r>
              <a:endParaRPr lang="zh-CN" altLang="en-US" sz="2000" dirty="0">
                <a:latin typeface="黑体" panose="02010609060101010101" pitchFamily="49" charset="-122"/>
                <a:ea typeface="黑体" panose="02010609060101010101" pitchFamily="49" charset="-122"/>
              </a:endParaRPr>
            </a:p>
          </p:txBody>
        </p:sp>
        <p:sp>
          <p:nvSpPr>
            <p:cNvPr id="12317" name="Rectangle 15"/>
            <p:cNvSpPr/>
            <p:nvPr/>
          </p:nvSpPr>
          <p:spPr>
            <a:xfrm>
              <a:off x="1536" y="2688"/>
              <a:ext cx="1392" cy="288"/>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dirty="0">
                  <a:ea typeface="黑体" panose="02010609060101010101" pitchFamily="49" charset="-122"/>
                </a:rPr>
                <a:t>代数系统的构成</a:t>
              </a:r>
              <a:endParaRPr lang="zh-CN" altLang="en-US" sz="2000" dirty="0">
                <a:ea typeface="黑体" panose="02010609060101010101" pitchFamily="49" charset="-122"/>
              </a:endParaRPr>
            </a:p>
          </p:txBody>
        </p:sp>
      </p:grpSp>
      <p:grpSp>
        <p:nvGrpSpPr>
          <p:cNvPr id="5" name="Group 16"/>
          <p:cNvGrpSpPr/>
          <p:nvPr/>
        </p:nvGrpSpPr>
        <p:grpSpPr>
          <a:xfrm>
            <a:off x="2195513" y="4648200"/>
            <a:ext cx="2376487" cy="1974850"/>
            <a:chOff x="1383" y="2928"/>
            <a:chExt cx="1497" cy="1244"/>
          </a:xfrm>
        </p:grpSpPr>
        <p:sp>
          <p:nvSpPr>
            <p:cNvPr id="12312" name="Rectangle 17"/>
            <p:cNvSpPr/>
            <p:nvPr/>
          </p:nvSpPr>
          <p:spPr>
            <a:xfrm>
              <a:off x="1488" y="3408"/>
              <a:ext cx="1392" cy="480"/>
            </a:xfrm>
            <a:prstGeom prst="rect">
              <a:avLst/>
            </a:prstGeom>
            <a:solidFill>
              <a:srgbClr val="99CCCC"/>
            </a:solidFill>
            <a:ln w="28575" cap="flat" cmpd="sng">
              <a:solidFill>
                <a:srgbClr val="CAD704"/>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代数系统的</a:t>
              </a:r>
              <a:endParaRPr lang="zh-CN" altLang="en-US" sz="2000" dirty="0">
                <a:latin typeface="黑体" panose="02010609060101010101" pitchFamily="49" charset="-122"/>
                <a:ea typeface="黑体" panose="02010609060101010101" pitchFamily="49" charset="-122"/>
              </a:endParaRPr>
            </a:p>
            <a:p>
              <a:pPr marL="0" lvl="0" indent="0" algn="ctr"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同态与同构</a:t>
              </a:r>
              <a:endParaRPr lang="zh-CN" altLang="en-US" sz="2000" dirty="0">
                <a:latin typeface="黑体" panose="02010609060101010101" pitchFamily="49" charset="-122"/>
                <a:ea typeface="黑体" panose="02010609060101010101" pitchFamily="49" charset="-122"/>
              </a:endParaRPr>
            </a:p>
          </p:txBody>
        </p:sp>
        <p:sp>
          <p:nvSpPr>
            <p:cNvPr id="12313" name="Rectangle 18"/>
            <p:cNvSpPr/>
            <p:nvPr/>
          </p:nvSpPr>
          <p:spPr>
            <a:xfrm>
              <a:off x="1383" y="3884"/>
              <a:ext cx="1392" cy="288"/>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dirty="0">
                  <a:latin typeface="黑体" panose="02010609060101010101" pitchFamily="49" charset="-122"/>
                  <a:ea typeface="黑体" panose="02010609060101010101" pitchFamily="49" charset="-122"/>
                </a:rPr>
                <a:t>代数系统间的关系</a:t>
              </a:r>
              <a:endParaRPr lang="zh-CN" altLang="en-US" sz="2800" dirty="0">
                <a:latin typeface="黑体" panose="02010609060101010101" pitchFamily="49" charset="-122"/>
                <a:ea typeface="黑体" panose="02010609060101010101" pitchFamily="49" charset="-122"/>
              </a:endParaRPr>
            </a:p>
          </p:txBody>
        </p:sp>
        <p:sp>
          <p:nvSpPr>
            <p:cNvPr id="12314" name="Line 19"/>
            <p:cNvSpPr/>
            <p:nvPr/>
          </p:nvSpPr>
          <p:spPr>
            <a:xfrm>
              <a:off x="2160" y="2928"/>
              <a:ext cx="0" cy="480"/>
            </a:xfrm>
            <a:prstGeom prst="line">
              <a:avLst/>
            </a:prstGeom>
            <a:ln w="38100" cap="flat" cmpd="sng">
              <a:solidFill>
                <a:schemeClr val="hlink"/>
              </a:solidFill>
              <a:prstDash val="solid"/>
              <a:headEnd type="none" w="med" len="med"/>
              <a:tailEnd type="triangle" w="med" len="med"/>
            </a:ln>
          </p:spPr>
        </p:sp>
        <p:sp>
          <p:nvSpPr>
            <p:cNvPr id="12315" name="Rectangle 20"/>
            <p:cNvSpPr/>
            <p:nvPr/>
          </p:nvSpPr>
          <p:spPr>
            <a:xfrm>
              <a:off x="2160" y="2976"/>
              <a:ext cx="720" cy="288"/>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ea typeface="黑体" panose="02010609060101010101" pitchFamily="49" charset="-122"/>
                </a:rPr>
                <a:t>映射</a:t>
              </a:r>
              <a:endParaRPr lang="zh-CN" altLang="en-US" sz="2000" dirty="0">
                <a:ea typeface="黑体" panose="02010609060101010101" pitchFamily="49" charset="-122"/>
              </a:endParaRPr>
            </a:p>
          </p:txBody>
        </p:sp>
      </p:grpSp>
      <p:grpSp>
        <p:nvGrpSpPr>
          <p:cNvPr id="6" name="Group 21"/>
          <p:cNvGrpSpPr/>
          <p:nvPr/>
        </p:nvGrpSpPr>
        <p:grpSpPr>
          <a:xfrm>
            <a:off x="4572000" y="2667000"/>
            <a:ext cx="4419600" cy="2819400"/>
            <a:chOff x="2880" y="1680"/>
            <a:chExt cx="2784" cy="1776"/>
          </a:xfrm>
        </p:grpSpPr>
        <p:grpSp>
          <p:nvGrpSpPr>
            <p:cNvPr id="12295" name="Group 22"/>
            <p:cNvGrpSpPr/>
            <p:nvPr/>
          </p:nvGrpSpPr>
          <p:grpSpPr>
            <a:xfrm>
              <a:off x="2880" y="1680"/>
              <a:ext cx="2784" cy="1776"/>
              <a:chOff x="2880" y="1680"/>
              <a:chExt cx="2784" cy="1776"/>
            </a:xfrm>
          </p:grpSpPr>
          <p:sp>
            <p:nvSpPr>
              <p:cNvPr id="12297" name="Line 23"/>
              <p:cNvSpPr/>
              <p:nvPr/>
            </p:nvSpPr>
            <p:spPr>
              <a:xfrm>
                <a:off x="3264" y="1968"/>
                <a:ext cx="0" cy="960"/>
              </a:xfrm>
              <a:prstGeom prst="line">
                <a:avLst/>
              </a:prstGeom>
              <a:ln w="38100" cap="flat" cmpd="sng">
                <a:solidFill>
                  <a:schemeClr val="hlink"/>
                </a:solidFill>
                <a:prstDash val="solid"/>
                <a:headEnd type="none" w="med" len="med"/>
                <a:tailEnd type="none" w="med" len="med"/>
              </a:ln>
            </p:spPr>
          </p:sp>
          <p:grpSp>
            <p:nvGrpSpPr>
              <p:cNvPr id="12298" name="Group 24"/>
              <p:cNvGrpSpPr/>
              <p:nvPr/>
            </p:nvGrpSpPr>
            <p:grpSpPr>
              <a:xfrm>
                <a:off x="2880" y="1680"/>
                <a:ext cx="2784" cy="1776"/>
                <a:chOff x="2880" y="1680"/>
                <a:chExt cx="2784" cy="1776"/>
              </a:xfrm>
            </p:grpSpPr>
            <p:sp>
              <p:nvSpPr>
                <p:cNvPr id="12299" name="Rectangle 25"/>
                <p:cNvSpPr/>
                <p:nvPr/>
              </p:nvSpPr>
              <p:spPr>
                <a:xfrm>
                  <a:off x="4320" y="1824"/>
                  <a:ext cx="960" cy="288"/>
                </a:xfrm>
                <a:prstGeom prst="rect">
                  <a:avLst/>
                </a:prstGeom>
                <a:solidFill>
                  <a:srgbClr val="99CCCC"/>
                </a:solidFill>
                <a:ln w="28575" cap="flat" cmpd="sng">
                  <a:solidFill>
                    <a:srgbClr val="CAD704"/>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子代数</a:t>
                  </a:r>
                  <a:endParaRPr lang="zh-CN" altLang="en-US" sz="2000" dirty="0">
                    <a:latin typeface="黑体" panose="02010609060101010101" pitchFamily="49" charset="-122"/>
                    <a:ea typeface="黑体" panose="02010609060101010101" pitchFamily="49" charset="-122"/>
                  </a:endParaRPr>
                </a:p>
              </p:txBody>
            </p:sp>
            <p:sp>
              <p:nvSpPr>
                <p:cNvPr id="12300" name="Rectangle 26"/>
                <p:cNvSpPr/>
                <p:nvPr/>
              </p:nvSpPr>
              <p:spPr>
                <a:xfrm>
                  <a:off x="4320" y="2304"/>
                  <a:ext cx="960" cy="288"/>
                </a:xfrm>
                <a:prstGeom prst="rect">
                  <a:avLst/>
                </a:prstGeom>
                <a:solidFill>
                  <a:srgbClr val="99CCCC"/>
                </a:solidFill>
                <a:ln w="28575" cap="flat" cmpd="sng">
                  <a:solidFill>
                    <a:srgbClr val="CAD704"/>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积代数</a:t>
                  </a:r>
                  <a:endParaRPr lang="zh-CN" altLang="en-US" sz="2000" dirty="0">
                    <a:latin typeface="黑体" panose="02010609060101010101" pitchFamily="49" charset="-122"/>
                    <a:ea typeface="黑体" panose="02010609060101010101" pitchFamily="49" charset="-122"/>
                  </a:endParaRPr>
                </a:p>
              </p:txBody>
            </p:sp>
            <p:sp>
              <p:nvSpPr>
                <p:cNvPr id="12301" name="Rectangle 27"/>
                <p:cNvSpPr/>
                <p:nvPr/>
              </p:nvSpPr>
              <p:spPr>
                <a:xfrm>
                  <a:off x="4320" y="2784"/>
                  <a:ext cx="960" cy="288"/>
                </a:xfrm>
                <a:prstGeom prst="rect">
                  <a:avLst/>
                </a:prstGeom>
                <a:solidFill>
                  <a:srgbClr val="99CCCC"/>
                </a:solidFill>
                <a:ln w="28575" cap="flat" cmpd="sng">
                  <a:solidFill>
                    <a:srgbClr val="CAD704"/>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25000"/>
                    </a:spcBef>
                    <a:buClrTx/>
                    <a:buSzTx/>
                    <a:buFontTx/>
                    <a:buNone/>
                  </a:pPr>
                  <a:r>
                    <a:rPr lang="zh-CN" altLang="en-US" sz="2000" dirty="0">
                      <a:latin typeface="黑体" panose="02010609060101010101" pitchFamily="49" charset="-122"/>
                      <a:ea typeface="黑体" panose="02010609060101010101" pitchFamily="49" charset="-122"/>
                    </a:rPr>
                    <a:t>商代数</a:t>
                  </a:r>
                  <a:endParaRPr lang="zh-CN" altLang="en-US" sz="2000" dirty="0">
                    <a:latin typeface="黑体" panose="02010609060101010101" pitchFamily="49" charset="-122"/>
                    <a:ea typeface="黑体" panose="02010609060101010101" pitchFamily="49" charset="-122"/>
                  </a:endParaRPr>
                </a:p>
              </p:txBody>
            </p:sp>
            <p:sp>
              <p:nvSpPr>
                <p:cNvPr id="12302" name="Rectangle 28"/>
                <p:cNvSpPr/>
                <p:nvPr/>
              </p:nvSpPr>
              <p:spPr>
                <a:xfrm>
                  <a:off x="4128" y="1680"/>
                  <a:ext cx="1536" cy="1776"/>
                </a:xfrm>
                <a:prstGeom prst="rect">
                  <a:avLst/>
                </a:prstGeom>
                <a:noFill/>
                <a:ln w="28575" cap="flat" cmpd="sng">
                  <a:solidFill>
                    <a:srgbClr val="9ED67D"/>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800" dirty="0"/>
                </a:p>
              </p:txBody>
            </p:sp>
            <p:sp>
              <p:nvSpPr>
                <p:cNvPr id="12303" name="Line 29"/>
                <p:cNvSpPr/>
                <p:nvPr/>
              </p:nvSpPr>
              <p:spPr>
                <a:xfrm>
                  <a:off x="2880" y="2448"/>
                  <a:ext cx="1440" cy="0"/>
                </a:xfrm>
                <a:prstGeom prst="line">
                  <a:avLst/>
                </a:prstGeom>
                <a:ln w="38100" cap="flat" cmpd="sng">
                  <a:solidFill>
                    <a:schemeClr val="hlink"/>
                  </a:solidFill>
                  <a:prstDash val="solid"/>
                  <a:headEnd type="none" w="med" len="med"/>
                  <a:tailEnd type="triangle" w="med" len="med"/>
                </a:ln>
              </p:spPr>
            </p:sp>
            <p:sp>
              <p:nvSpPr>
                <p:cNvPr id="12304" name="Line 30"/>
                <p:cNvSpPr/>
                <p:nvPr/>
              </p:nvSpPr>
              <p:spPr>
                <a:xfrm>
                  <a:off x="3264" y="1968"/>
                  <a:ext cx="1056" cy="0"/>
                </a:xfrm>
                <a:prstGeom prst="line">
                  <a:avLst/>
                </a:prstGeom>
                <a:ln w="38100" cap="flat" cmpd="sng">
                  <a:solidFill>
                    <a:schemeClr val="hlink"/>
                  </a:solidFill>
                  <a:prstDash val="solid"/>
                  <a:headEnd type="none" w="med" len="med"/>
                  <a:tailEnd type="triangle" w="med" len="med"/>
                </a:ln>
              </p:spPr>
            </p:sp>
            <p:sp>
              <p:nvSpPr>
                <p:cNvPr id="12305" name="Rectangle 31"/>
                <p:cNvSpPr/>
                <p:nvPr/>
              </p:nvSpPr>
              <p:spPr>
                <a:xfrm>
                  <a:off x="3360" y="2640"/>
                  <a:ext cx="720" cy="288"/>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ea typeface="黑体" panose="02010609060101010101" pitchFamily="49" charset="-122"/>
                    </a:rPr>
                    <a:t>等价关系</a:t>
                  </a:r>
                  <a:endParaRPr lang="zh-CN" altLang="en-US" sz="2000" dirty="0">
                    <a:ea typeface="黑体" panose="02010609060101010101" pitchFamily="49" charset="-122"/>
                  </a:endParaRPr>
                </a:p>
              </p:txBody>
            </p:sp>
            <p:sp>
              <p:nvSpPr>
                <p:cNvPr id="12306" name="Rectangle 32"/>
                <p:cNvSpPr/>
                <p:nvPr/>
              </p:nvSpPr>
              <p:spPr>
                <a:xfrm>
                  <a:off x="3360" y="2160"/>
                  <a:ext cx="720" cy="288"/>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ea typeface="黑体" panose="02010609060101010101" pitchFamily="49" charset="-122"/>
                    </a:rPr>
                    <a:t>笛卡儿积</a:t>
                  </a:r>
                  <a:endParaRPr lang="zh-CN" altLang="en-US" sz="2000" dirty="0">
                    <a:ea typeface="黑体" panose="02010609060101010101" pitchFamily="49" charset="-122"/>
                  </a:endParaRPr>
                </a:p>
              </p:txBody>
            </p:sp>
            <p:sp>
              <p:nvSpPr>
                <p:cNvPr id="12307" name="Rectangle 33"/>
                <p:cNvSpPr/>
                <p:nvPr/>
              </p:nvSpPr>
              <p:spPr>
                <a:xfrm>
                  <a:off x="3360" y="1680"/>
                  <a:ext cx="720" cy="288"/>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ea typeface="黑体" panose="02010609060101010101" pitchFamily="49" charset="-122"/>
                    </a:rPr>
                    <a:t>子集</a:t>
                  </a:r>
                  <a:endParaRPr lang="zh-CN" altLang="en-US" sz="2000" dirty="0">
                    <a:ea typeface="黑体" panose="02010609060101010101" pitchFamily="49" charset="-122"/>
                  </a:endParaRPr>
                </a:p>
              </p:txBody>
            </p:sp>
            <p:sp>
              <p:nvSpPr>
                <p:cNvPr id="12308" name="Line 34"/>
                <p:cNvSpPr/>
                <p:nvPr/>
              </p:nvSpPr>
              <p:spPr>
                <a:xfrm>
                  <a:off x="3264" y="2928"/>
                  <a:ext cx="1056" cy="0"/>
                </a:xfrm>
                <a:prstGeom prst="line">
                  <a:avLst/>
                </a:prstGeom>
                <a:ln w="38100" cap="flat" cmpd="sng">
                  <a:solidFill>
                    <a:schemeClr val="hlink"/>
                  </a:solidFill>
                  <a:prstDash val="solid"/>
                  <a:headEnd type="none" w="med" len="med"/>
                  <a:tailEnd type="triangle" w="med" len="med"/>
                </a:ln>
              </p:spPr>
            </p:sp>
            <p:sp>
              <p:nvSpPr>
                <p:cNvPr id="12309" name="Rectangle 35"/>
                <p:cNvSpPr/>
                <p:nvPr/>
              </p:nvSpPr>
              <p:spPr>
                <a:xfrm>
                  <a:off x="4368" y="3168"/>
                  <a:ext cx="1056" cy="288"/>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latin typeface="黑体" panose="02010609060101010101" pitchFamily="49" charset="-122"/>
                      <a:ea typeface="黑体" panose="02010609060101010101" pitchFamily="49" charset="-122"/>
                    </a:rPr>
                    <a:t>新代数系统</a:t>
                  </a:r>
                  <a:endParaRPr lang="zh-CN" altLang="en-US" sz="2000" dirty="0">
                    <a:latin typeface="黑体" panose="02010609060101010101" pitchFamily="49" charset="-122"/>
                    <a:ea typeface="黑体" panose="02010609060101010101" pitchFamily="49" charset="-122"/>
                  </a:endParaRPr>
                </a:p>
              </p:txBody>
            </p:sp>
            <p:sp>
              <p:nvSpPr>
                <p:cNvPr id="12310" name="Rectangle 36"/>
                <p:cNvSpPr/>
                <p:nvPr/>
              </p:nvSpPr>
              <p:spPr>
                <a:xfrm>
                  <a:off x="5376" y="1728"/>
                  <a:ext cx="240" cy="528"/>
                </a:xfrm>
                <a:prstGeom prst="rect">
                  <a:avLst/>
                </a:prstGeom>
                <a:noFill/>
                <a:ln w="9525">
                  <a:noFill/>
                </a:ln>
              </p:spPr>
              <p:txBody>
                <a:bodyPr vert="eaVert"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latin typeface="黑体" panose="02010609060101010101" pitchFamily="49" charset="-122"/>
                      <a:ea typeface="黑体" panose="02010609060101010101" pitchFamily="49" charset="-122"/>
                    </a:rPr>
                    <a:t>同种的</a:t>
                  </a:r>
                  <a:endParaRPr lang="zh-CN" altLang="en-US" sz="2000" dirty="0">
                    <a:latin typeface="黑体" panose="02010609060101010101" pitchFamily="49" charset="-122"/>
                    <a:ea typeface="黑体" panose="02010609060101010101" pitchFamily="49" charset="-122"/>
                  </a:endParaRPr>
                </a:p>
              </p:txBody>
            </p:sp>
            <p:sp>
              <p:nvSpPr>
                <p:cNvPr id="12311" name="Rectangle 37"/>
                <p:cNvSpPr/>
                <p:nvPr/>
              </p:nvSpPr>
              <p:spPr>
                <a:xfrm>
                  <a:off x="5376" y="2400"/>
                  <a:ext cx="240" cy="720"/>
                </a:xfrm>
                <a:prstGeom prst="rect">
                  <a:avLst/>
                </a:prstGeom>
                <a:noFill/>
                <a:ln w="9525">
                  <a:noFill/>
                </a:ln>
              </p:spPr>
              <p:txBody>
                <a:bodyPr vert="eaVert"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latin typeface="黑体" panose="02010609060101010101" pitchFamily="49" charset="-122"/>
                      <a:ea typeface="黑体" panose="02010609060101010101" pitchFamily="49" charset="-122"/>
                    </a:rPr>
                    <a:t>同类型的</a:t>
                  </a:r>
                  <a:endParaRPr lang="zh-CN" altLang="en-US" sz="2000" dirty="0">
                    <a:latin typeface="黑体" panose="02010609060101010101" pitchFamily="49" charset="-122"/>
                    <a:ea typeface="黑体" panose="02010609060101010101" pitchFamily="49" charset="-122"/>
                  </a:endParaRPr>
                </a:p>
              </p:txBody>
            </p:sp>
          </p:grpSp>
        </p:grpSp>
        <p:sp>
          <p:nvSpPr>
            <p:cNvPr id="12296" name="Rectangle 38"/>
            <p:cNvSpPr/>
            <p:nvPr/>
          </p:nvSpPr>
          <p:spPr>
            <a:xfrm>
              <a:off x="2880" y="2496"/>
              <a:ext cx="480" cy="288"/>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ea typeface="黑体" panose="02010609060101010101" pitchFamily="49" charset="-122"/>
                </a:rPr>
                <a:t>产生</a:t>
              </a:r>
              <a:endParaRPr lang="zh-CN" altLang="en-US" sz="2000" dirty="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a:ln/>
        </p:spPr>
        <p:txBody>
          <a:bodyPr vert="horz" wrap="square" lIns="91440" tIns="45720" rIns="91440" bIns="45720" anchor="t"/>
          <a:p>
            <a:r>
              <a:rPr lang="zh-CN" altLang="en-US" dirty="0"/>
              <a:t>半群中元素的幂</a:t>
            </a:r>
            <a:endParaRPr lang="zh-CN" altLang="en-US" dirty="0"/>
          </a:p>
        </p:txBody>
      </p:sp>
      <p:sp>
        <p:nvSpPr>
          <p:cNvPr id="54275" name="内容占位符 2"/>
          <p:cNvSpPr>
            <a:spLocks noGrp="1"/>
          </p:cNvSpPr>
          <p:nvPr>
            <p:ph idx="1"/>
          </p:nvPr>
        </p:nvSpPr>
        <p:spPr>
          <a:xfrm>
            <a:off x="457200" y="1071563"/>
            <a:ext cx="8229600" cy="5059362"/>
          </a:xfrm>
          <a:ln/>
        </p:spPr>
        <p:txBody>
          <a:bodyPr vert="horz" wrap="square" lIns="91440" tIns="45720" rIns="91440" bIns="45720" anchor="t"/>
          <a:p>
            <a:pPr>
              <a:spcBef>
                <a:spcPct val="25000"/>
              </a:spcBef>
            </a:pPr>
            <a:r>
              <a:rPr lang="zh-CN" altLang="en-US" sz="2400" dirty="0"/>
              <a:t>对于半群中的元素，我们有一种简便的记法。</a:t>
            </a:r>
            <a:endParaRPr lang="en-US" altLang="zh-CN" sz="2400" dirty="0"/>
          </a:p>
          <a:p>
            <a:pPr>
              <a:spcBef>
                <a:spcPct val="25000"/>
              </a:spcBef>
            </a:pPr>
            <a:r>
              <a:rPr lang="zh-CN" altLang="en-US" sz="2400" dirty="0"/>
              <a:t>由于半群</a:t>
            </a:r>
            <a:r>
              <a:rPr lang="en-US" altLang="zh-CN" sz="2400" dirty="0"/>
              <a:t>&lt;S,</a:t>
            </a:r>
            <a:r>
              <a:rPr lang="en-US" altLang="zh-CN" sz="2400" b="1" dirty="0">
                <a:latin typeface="宋体" panose="02010600030101010101" pitchFamily="2" charset="-122"/>
              </a:rPr>
              <a:t>*</a:t>
            </a:r>
            <a:r>
              <a:rPr lang="en-US" altLang="zh-CN" sz="2400" dirty="0"/>
              <a:t>&gt;</a:t>
            </a:r>
            <a:r>
              <a:rPr lang="zh-CN" altLang="en-US" sz="2400" dirty="0"/>
              <a:t>中的运算是可结合的，则可以定义元素的幂，对</a:t>
            </a:r>
            <a:r>
              <a:rPr lang="en-US" altLang="zh-CN" sz="2400" dirty="0">
                <a:sym typeface="Symbol" panose="05050102010706020507" pitchFamily="18" charset="2"/>
              </a:rPr>
              <a:t></a:t>
            </a:r>
            <a:r>
              <a:rPr lang="en-US" altLang="zh-CN" sz="2400" dirty="0"/>
              <a:t>x∈S</a:t>
            </a:r>
            <a:r>
              <a:rPr lang="zh-CN" altLang="en-US" sz="2400" dirty="0"/>
              <a:t>，规定：</a:t>
            </a:r>
            <a:endParaRPr lang="zh-CN" altLang="en-US" sz="2400" dirty="0"/>
          </a:p>
          <a:p>
            <a:pPr>
              <a:spcBef>
                <a:spcPct val="25000"/>
              </a:spcBef>
              <a:buNone/>
            </a:pPr>
            <a:r>
              <a:rPr lang="zh-CN" altLang="en-US" sz="2400" dirty="0"/>
              <a:t>	     </a:t>
            </a:r>
            <a:r>
              <a:rPr lang="en-US" altLang="zh-CN" sz="2800" b="1" dirty="0">
                <a:solidFill>
                  <a:srgbClr val="C00000"/>
                </a:solidFill>
              </a:rPr>
              <a:t>x</a:t>
            </a:r>
            <a:r>
              <a:rPr lang="en-US" altLang="zh-CN" sz="2800" b="1" baseline="30000" dirty="0">
                <a:solidFill>
                  <a:srgbClr val="C00000"/>
                </a:solidFill>
              </a:rPr>
              <a:t>1</a:t>
            </a:r>
            <a:r>
              <a:rPr lang="zh-CN" altLang="en-US" sz="2800" b="1" dirty="0">
                <a:solidFill>
                  <a:srgbClr val="C00000"/>
                </a:solidFill>
              </a:rPr>
              <a:t>＝</a:t>
            </a:r>
            <a:r>
              <a:rPr lang="en-US" altLang="zh-CN" sz="2800" b="1" dirty="0">
                <a:solidFill>
                  <a:srgbClr val="C00000"/>
                </a:solidFill>
              </a:rPr>
              <a:t>x</a:t>
            </a:r>
            <a:endParaRPr lang="en-US" altLang="zh-CN" sz="2800" b="1" dirty="0">
              <a:solidFill>
                <a:srgbClr val="C00000"/>
              </a:solidFill>
            </a:endParaRPr>
          </a:p>
          <a:p>
            <a:pPr>
              <a:spcBef>
                <a:spcPct val="25000"/>
              </a:spcBef>
              <a:buNone/>
            </a:pPr>
            <a:r>
              <a:rPr lang="en-US" altLang="zh-CN" sz="2800" b="1" dirty="0">
                <a:solidFill>
                  <a:srgbClr val="C00000"/>
                </a:solidFill>
              </a:rPr>
              <a:t>			    x</a:t>
            </a:r>
            <a:r>
              <a:rPr lang="en-US" altLang="zh-CN" sz="2800" b="1" baseline="30000" dirty="0">
                <a:solidFill>
                  <a:srgbClr val="C00000"/>
                </a:solidFill>
              </a:rPr>
              <a:t>n+1</a:t>
            </a:r>
            <a:r>
              <a:rPr lang="zh-CN" altLang="en-US" sz="2800" b="1" dirty="0">
                <a:solidFill>
                  <a:srgbClr val="C00000"/>
                </a:solidFill>
              </a:rPr>
              <a:t>＝</a:t>
            </a:r>
            <a:r>
              <a:rPr lang="en-US" altLang="zh-CN" sz="2800" b="1" dirty="0">
                <a:solidFill>
                  <a:srgbClr val="C00000"/>
                </a:solidFill>
              </a:rPr>
              <a:t>x</a:t>
            </a:r>
            <a:r>
              <a:rPr lang="en-US" altLang="zh-CN" sz="2800" b="1" baseline="30000" dirty="0">
                <a:solidFill>
                  <a:srgbClr val="C00000"/>
                </a:solidFill>
              </a:rPr>
              <a:t>n </a:t>
            </a:r>
            <a:r>
              <a:rPr lang="en-US" altLang="zh-CN" sz="2800" b="1" dirty="0">
                <a:solidFill>
                  <a:srgbClr val="C00000"/>
                </a:solidFill>
                <a:latin typeface="宋体" panose="02010600030101010101" pitchFamily="2" charset="-122"/>
              </a:rPr>
              <a:t>*</a:t>
            </a:r>
            <a:r>
              <a:rPr lang="en-US" altLang="zh-CN" sz="2800" b="1" dirty="0">
                <a:solidFill>
                  <a:srgbClr val="C00000"/>
                </a:solidFill>
              </a:rPr>
              <a:t>x, </a:t>
            </a:r>
            <a:r>
              <a:rPr lang="en-US" altLang="zh-CN" sz="2400" dirty="0"/>
              <a:t></a:t>
            </a:r>
            <a:r>
              <a:rPr lang="en-US" altLang="zh-CN" sz="2400" b="1" dirty="0">
                <a:solidFill>
                  <a:srgbClr val="00B0F0"/>
                </a:solidFill>
              </a:rPr>
              <a:t>n∈Z</a:t>
            </a:r>
            <a:r>
              <a:rPr lang="en-US" altLang="zh-CN" sz="2400" b="1" baseline="30000" dirty="0">
                <a:solidFill>
                  <a:srgbClr val="00B0F0"/>
                </a:solidFill>
              </a:rPr>
              <a:t>+</a:t>
            </a:r>
            <a:endParaRPr lang="en-US" altLang="zh-CN" sz="2400" b="1" dirty="0">
              <a:solidFill>
                <a:srgbClr val="00B0F0"/>
              </a:solidFill>
            </a:endParaRPr>
          </a:p>
          <a:p>
            <a:pPr>
              <a:spcBef>
                <a:spcPct val="25000"/>
              </a:spcBef>
              <a:buNone/>
            </a:pPr>
            <a:r>
              <a:rPr lang="en-US" altLang="zh-CN" sz="2400" dirty="0">
                <a:latin typeface="Times New Roman" panose="02020603050405020304" pitchFamily="18" charset="0"/>
              </a:rPr>
              <a:t>   </a:t>
            </a:r>
            <a:r>
              <a:rPr lang="en-US" altLang="zh-CN" sz="2400" dirty="0"/>
              <a:t> </a:t>
            </a:r>
            <a:r>
              <a:rPr lang="zh-CN" altLang="en-US" sz="2400" dirty="0"/>
              <a:t>用数学归纳法不难证明</a:t>
            </a:r>
            <a:r>
              <a:rPr lang="en-US" altLang="zh-CN" sz="2400" dirty="0"/>
              <a:t>x</a:t>
            </a:r>
            <a:r>
              <a:rPr lang="zh-CN" altLang="en-US" sz="2400" dirty="0"/>
              <a:t>的幂遵从以下运算规则：</a:t>
            </a:r>
            <a:endParaRPr lang="zh-CN" altLang="en-US" sz="2400" dirty="0"/>
          </a:p>
          <a:p>
            <a:pPr>
              <a:spcBef>
                <a:spcPct val="25000"/>
              </a:spcBef>
              <a:buNone/>
            </a:pPr>
            <a:r>
              <a:rPr lang="zh-CN" altLang="en-US" sz="2400" dirty="0"/>
              <a:t>	   </a:t>
            </a:r>
            <a:r>
              <a:rPr lang="en-US" altLang="zh-CN" sz="2800" b="1" dirty="0">
                <a:solidFill>
                  <a:srgbClr val="C00000"/>
                </a:solidFill>
              </a:rPr>
              <a:t>x</a:t>
            </a:r>
            <a:r>
              <a:rPr lang="en-US" altLang="zh-CN" sz="2800" b="1" baseline="30000" dirty="0">
                <a:solidFill>
                  <a:srgbClr val="C00000"/>
                </a:solidFill>
              </a:rPr>
              <a:t>n </a:t>
            </a:r>
            <a:r>
              <a:rPr lang="en-US" altLang="zh-CN" sz="2800" b="1" dirty="0">
                <a:solidFill>
                  <a:srgbClr val="C00000"/>
                </a:solidFill>
                <a:latin typeface="宋体" panose="02010600030101010101" pitchFamily="2" charset="-122"/>
              </a:rPr>
              <a:t>*</a:t>
            </a:r>
            <a:r>
              <a:rPr lang="en-US" altLang="zh-CN" sz="2800" b="1" baseline="30000" dirty="0">
                <a:solidFill>
                  <a:srgbClr val="C00000"/>
                </a:solidFill>
              </a:rPr>
              <a:t> </a:t>
            </a:r>
            <a:r>
              <a:rPr lang="en-US" altLang="zh-CN" sz="2800" b="1" dirty="0">
                <a:solidFill>
                  <a:srgbClr val="C00000"/>
                </a:solidFill>
              </a:rPr>
              <a:t>x</a:t>
            </a:r>
            <a:r>
              <a:rPr lang="en-US" altLang="zh-CN" sz="2800" b="1" baseline="30000" dirty="0">
                <a:solidFill>
                  <a:srgbClr val="C00000"/>
                </a:solidFill>
              </a:rPr>
              <a:t>m</a:t>
            </a:r>
            <a:r>
              <a:rPr lang="zh-CN" altLang="en-US" sz="2800" b="1" dirty="0">
                <a:solidFill>
                  <a:srgbClr val="C00000"/>
                </a:solidFill>
              </a:rPr>
              <a:t>＝</a:t>
            </a:r>
            <a:r>
              <a:rPr lang="en-US" altLang="zh-CN" sz="2800" b="1" dirty="0">
                <a:solidFill>
                  <a:srgbClr val="C00000"/>
                </a:solidFill>
              </a:rPr>
              <a:t>x</a:t>
            </a:r>
            <a:r>
              <a:rPr lang="en-US" altLang="zh-CN" sz="2800" b="1" baseline="30000" dirty="0">
                <a:solidFill>
                  <a:srgbClr val="C00000"/>
                </a:solidFill>
              </a:rPr>
              <a:t>n+m</a:t>
            </a:r>
            <a:endParaRPr lang="en-US" altLang="zh-CN" sz="2800" b="1" baseline="30000" dirty="0">
              <a:solidFill>
                <a:srgbClr val="C00000"/>
              </a:solidFill>
            </a:endParaRPr>
          </a:p>
          <a:p>
            <a:pPr>
              <a:spcBef>
                <a:spcPct val="25000"/>
              </a:spcBef>
              <a:buNone/>
            </a:pPr>
            <a:r>
              <a:rPr lang="en-US" altLang="zh-CN" sz="2800" b="1" dirty="0">
                <a:solidFill>
                  <a:srgbClr val="C00000"/>
                </a:solidFill>
              </a:rPr>
              <a:t>	   (x</a:t>
            </a:r>
            <a:r>
              <a:rPr lang="en-US" altLang="zh-CN" sz="2800" b="1" baseline="30000" dirty="0">
                <a:solidFill>
                  <a:srgbClr val="C00000"/>
                </a:solidFill>
              </a:rPr>
              <a:t>n</a:t>
            </a:r>
            <a:r>
              <a:rPr lang="en-US" altLang="zh-CN" sz="2800" b="1" dirty="0">
                <a:solidFill>
                  <a:srgbClr val="C00000"/>
                </a:solidFill>
              </a:rPr>
              <a:t>)</a:t>
            </a:r>
            <a:r>
              <a:rPr lang="en-US" altLang="zh-CN" sz="2800" b="1" baseline="30000" dirty="0">
                <a:solidFill>
                  <a:srgbClr val="C00000"/>
                </a:solidFill>
              </a:rPr>
              <a:t>m</a:t>
            </a:r>
            <a:r>
              <a:rPr lang="zh-CN" altLang="en-US" sz="2800" b="1" dirty="0">
                <a:solidFill>
                  <a:srgbClr val="C00000"/>
                </a:solidFill>
              </a:rPr>
              <a:t>＝</a:t>
            </a:r>
            <a:r>
              <a:rPr lang="en-US" altLang="zh-CN" sz="2800" b="1" dirty="0">
                <a:solidFill>
                  <a:srgbClr val="C00000"/>
                </a:solidFill>
              </a:rPr>
              <a:t>x</a:t>
            </a:r>
            <a:r>
              <a:rPr lang="en-US" altLang="zh-CN" sz="2800" b="1" baseline="30000" dirty="0">
                <a:solidFill>
                  <a:srgbClr val="C00000"/>
                </a:solidFill>
              </a:rPr>
              <a:t>nm</a:t>
            </a:r>
            <a:r>
              <a:rPr lang="en-US" altLang="zh-CN" sz="2800" b="1" dirty="0">
                <a:solidFill>
                  <a:srgbClr val="C00000"/>
                </a:solidFill>
              </a:rPr>
              <a:t> </a:t>
            </a:r>
            <a:r>
              <a:rPr lang="en-US" altLang="zh-CN" sz="2800" dirty="0"/>
              <a:t></a:t>
            </a:r>
            <a:r>
              <a:rPr lang="en-US" altLang="zh-CN" sz="2400" b="1" dirty="0">
                <a:solidFill>
                  <a:srgbClr val="00B0F0"/>
                </a:solidFill>
              </a:rPr>
              <a:t>m,n∈Z</a:t>
            </a:r>
            <a:r>
              <a:rPr lang="en-US" altLang="zh-CN" sz="2400" b="1" baseline="30000" dirty="0">
                <a:solidFill>
                  <a:srgbClr val="00B0F0"/>
                </a:solidFill>
              </a:rPr>
              <a:t>+</a:t>
            </a:r>
            <a:endParaRPr lang="en-US" altLang="zh-CN" sz="2400" b="1" baseline="30000" dirty="0">
              <a:solidFill>
                <a:srgbClr val="00B0F0"/>
              </a:solidFill>
            </a:endParaRPr>
          </a:p>
          <a:p>
            <a:pPr>
              <a:spcBef>
                <a:spcPct val="25000"/>
              </a:spcBef>
            </a:pPr>
            <a:r>
              <a:rPr lang="zh-CN" altLang="en-US" sz="2400" dirty="0"/>
              <a:t>普通乘法的幂、关系的幂、矩阵乘法的幂等都遵从这个幂运算规则。如果有</a:t>
            </a:r>
            <a:r>
              <a:rPr lang="en-US" altLang="zh-CN" sz="2400" i="1" dirty="0"/>
              <a:t>a</a:t>
            </a:r>
            <a:r>
              <a:rPr lang="en-US" altLang="zh-CN" sz="2400" b="1" baseline="30000" dirty="0"/>
              <a:t>2</a:t>
            </a:r>
            <a:r>
              <a:rPr lang="en-US" altLang="zh-CN" sz="2400" dirty="0"/>
              <a:t>=</a:t>
            </a:r>
            <a:r>
              <a:rPr lang="en-US" altLang="zh-CN" sz="2400" i="1" dirty="0"/>
              <a:t>a</a:t>
            </a:r>
            <a:r>
              <a:rPr lang="zh-CN" altLang="en-US" sz="2400" dirty="0"/>
              <a:t>，即</a:t>
            </a:r>
            <a:r>
              <a:rPr lang="en-US" altLang="zh-CN" sz="2400" i="1" dirty="0"/>
              <a:t>a</a:t>
            </a:r>
            <a:r>
              <a:rPr lang="en-US" altLang="zh-CN" sz="2400" b="1" dirty="0">
                <a:latin typeface="宋体" panose="02010600030101010101" pitchFamily="2" charset="-122"/>
              </a:rPr>
              <a:t>*</a:t>
            </a:r>
            <a:r>
              <a:rPr lang="en-US" altLang="zh-CN" sz="2400" i="1" dirty="0"/>
              <a:t>a</a:t>
            </a:r>
            <a:r>
              <a:rPr lang="en-US" altLang="zh-CN" sz="2400" dirty="0"/>
              <a:t>=</a:t>
            </a:r>
            <a:r>
              <a:rPr lang="en-US" altLang="zh-CN" sz="2400" i="1" dirty="0"/>
              <a:t>a</a:t>
            </a:r>
            <a:r>
              <a:rPr lang="zh-CN" altLang="en-US" sz="2400" dirty="0"/>
              <a:t>，则称</a:t>
            </a:r>
            <a:r>
              <a:rPr lang="en-US" altLang="zh-CN" sz="2400" i="1" dirty="0"/>
              <a:t>a</a:t>
            </a:r>
            <a:r>
              <a:rPr lang="zh-CN" altLang="en-US" sz="2400" dirty="0"/>
              <a:t>为半群中的</a:t>
            </a:r>
            <a:r>
              <a:rPr lang="zh-CN" altLang="en-US" sz="2800" b="1" dirty="0">
                <a:solidFill>
                  <a:srgbClr val="C00000"/>
                </a:solidFill>
              </a:rPr>
              <a:t>幂等元</a:t>
            </a:r>
            <a:r>
              <a:rPr lang="zh-CN" altLang="en-US" sz="2400" dirty="0"/>
              <a:t>。</a:t>
            </a: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6022"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charRg st="0"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charRg st="21" end="6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charRg st="60" end="7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5">
                                            <p:txEl>
                                              <p:charRg st="75" end="10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275">
                                            <p:txEl>
                                              <p:charRg st="103" end="13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charRg st="130" end="150"/>
                                            </p:txEl>
                                          </p:spTgt>
                                        </p:tgtEl>
                                        <p:attrNameLst>
                                          <p:attrName>style.visibility</p:attrName>
                                        </p:attrNameLst>
                                      </p:cBhvr>
                                      <p:to>
                                        <p:strVal val="visible"/>
                                      </p:to>
                                    </p:set>
                                    <p:anim calcmode="lin" valueType="num">
                                      <p:cBhvr additive="base">
                                        <p:cTn id="25" dur="500" fill="hold"/>
                                        <p:tgtEl>
                                          <p:spTgt spid="54275">
                                            <p:txEl>
                                              <p:charRg st="130" end="15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charRg st="130" end="15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4275">
                                            <p:txEl>
                                              <p:charRg st="150" end="178"/>
                                            </p:txEl>
                                          </p:spTgt>
                                        </p:tgtEl>
                                        <p:attrNameLst>
                                          <p:attrName>style.visibility</p:attrName>
                                        </p:attrNameLst>
                                      </p:cBhvr>
                                      <p:to>
                                        <p:strVal val="visible"/>
                                      </p:to>
                                    </p:set>
                                    <p:anim calcmode="lin" valueType="num">
                                      <p:cBhvr additive="base">
                                        <p:cTn id="29" dur="500" fill="hold"/>
                                        <p:tgtEl>
                                          <p:spTgt spid="54275">
                                            <p:txEl>
                                              <p:charRg st="150" end="17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4275">
                                            <p:txEl>
                                              <p:charRg st="150" end="17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4275">
                                            <p:txEl>
                                              <p:charRg st="178" end="236"/>
                                            </p:txEl>
                                          </p:spTgt>
                                        </p:tgtEl>
                                        <p:attrNameLst>
                                          <p:attrName>style.visibility</p:attrName>
                                        </p:attrNameLst>
                                      </p:cBhvr>
                                      <p:to>
                                        <p:strVal val="visible"/>
                                      </p:to>
                                    </p:set>
                                    <p:animEffect transition="in" filter="fade">
                                      <p:cBhvr>
                                        <p:cTn id="35" dur="1000"/>
                                        <p:tgtEl>
                                          <p:spTgt spid="54275">
                                            <p:txEl>
                                              <p:charRg st="178" end="236"/>
                                            </p:txEl>
                                          </p:spTgt>
                                        </p:tgtEl>
                                      </p:cBhvr>
                                    </p:animEffect>
                                    <p:anim calcmode="lin" valueType="num">
                                      <p:cBhvr>
                                        <p:cTn id="36" dur="1000" fill="hold"/>
                                        <p:tgtEl>
                                          <p:spTgt spid="54275">
                                            <p:txEl>
                                              <p:charRg st="178" end="236"/>
                                            </p:txEl>
                                          </p:spTgt>
                                        </p:tgtEl>
                                        <p:attrNameLst>
                                          <p:attrName>ppt_x</p:attrName>
                                        </p:attrNameLst>
                                      </p:cBhvr>
                                      <p:tavLst>
                                        <p:tav tm="0">
                                          <p:val>
                                            <p:strVal val="#ppt_x"/>
                                          </p:val>
                                        </p:tav>
                                        <p:tav tm="100000">
                                          <p:val>
                                            <p:strVal val="#ppt_x"/>
                                          </p:val>
                                        </p:tav>
                                      </p:tavLst>
                                    </p:anim>
                                    <p:anim calcmode="lin" valueType="num">
                                      <p:cBhvr>
                                        <p:cTn id="37" dur="1000" fill="hold"/>
                                        <p:tgtEl>
                                          <p:spTgt spid="54275">
                                            <p:txEl>
                                              <p:charRg st="178" end="23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p:nvPr>
        </p:nvSpPr>
        <p:spPr>
          <a:ln/>
        </p:spPr>
        <p:txBody>
          <a:bodyPr vert="horz" wrap="square" lIns="91440" tIns="45720" rIns="91440" bIns="45720" anchor="t"/>
          <a:p>
            <a:r>
              <a:rPr lang="zh-CN" altLang="en-US" dirty="0"/>
              <a:t>独异点中的幂</a:t>
            </a:r>
            <a:endParaRPr lang="zh-CN" altLang="en-US" dirty="0"/>
          </a:p>
        </p:txBody>
      </p:sp>
      <p:sp>
        <p:nvSpPr>
          <p:cNvPr id="55299" name="内容占位符 2"/>
          <p:cNvSpPr>
            <a:spLocks noGrp="1"/>
          </p:cNvSpPr>
          <p:nvPr>
            <p:ph idx="1"/>
          </p:nvPr>
        </p:nvSpPr>
        <p:spPr>
          <a:xfrm>
            <a:off x="457200" y="1143000"/>
            <a:ext cx="8229600" cy="4987925"/>
          </a:xfrm>
          <a:ln/>
        </p:spPr>
        <p:txBody>
          <a:bodyPr vert="horz" wrap="square" lIns="91440" tIns="45720" rIns="91440" bIns="45720" anchor="t"/>
          <a:p>
            <a:r>
              <a:rPr lang="zh-CN" altLang="en-US" sz="2800" dirty="0"/>
              <a:t>独异点是特殊的半群（含有幺元的半群），可以把半群的幂运算推广到独异点中去。</a:t>
            </a:r>
            <a:endParaRPr lang="en-US" altLang="zh-CN" sz="2800" dirty="0"/>
          </a:p>
          <a:p>
            <a:r>
              <a:rPr lang="zh-CN" altLang="en-US" sz="2800" dirty="0"/>
              <a:t>由于独异点</a:t>
            </a:r>
            <a:r>
              <a:rPr lang="en-US" altLang="zh-CN" sz="2800" dirty="0"/>
              <a:t>V=</a:t>
            </a:r>
            <a:r>
              <a:rPr lang="en-US" altLang="zh-CN" sz="2400" dirty="0"/>
              <a:t>&lt;S,</a:t>
            </a:r>
            <a:r>
              <a:rPr lang="en-US" altLang="zh-CN" sz="2400" b="1" dirty="0">
                <a:latin typeface="宋体" panose="02010600030101010101" pitchFamily="2" charset="-122"/>
              </a:rPr>
              <a:t>*</a:t>
            </a:r>
            <a:r>
              <a:rPr lang="en-US" altLang="zh-CN" sz="2400" dirty="0"/>
              <a:t>&gt;</a:t>
            </a:r>
            <a:r>
              <a:rPr lang="zh-CN" altLang="en-US" sz="2800" dirty="0"/>
              <a:t>中含有单位元</a:t>
            </a:r>
            <a:r>
              <a:rPr lang="en-US" altLang="zh-CN" sz="2800" dirty="0"/>
              <a:t>e</a:t>
            </a:r>
            <a:r>
              <a:rPr lang="zh-CN" altLang="en-US" sz="2800" dirty="0"/>
              <a:t>，对于</a:t>
            </a:r>
            <a:r>
              <a:rPr lang="en-US" altLang="zh-CN" sz="2800" dirty="0">
                <a:sym typeface="Symbol" panose="05050102010706020507" pitchFamily="18" charset="2"/>
              </a:rPr>
              <a:t></a:t>
            </a:r>
            <a:r>
              <a:rPr lang="en-US" altLang="zh-CN" sz="2800" dirty="0"/>
              <a:t>x∈S</a:t>
            </a:r>
            <a:r>
              <a:rPr lang="zh-CN" altLang="en-US" sz="2800" dirty="0"/>
              <a:t>，可以</a:t>
            </a:r>
            <a:r>
              <a:rPr lang="zh-CN" altLang="en-US" sz="2800" b="1" dirty="0">
                <a:solidFill>
                  <a:srgbClr val="C00000"/>
                </a:solidFill>
              </a:rPr>
              <a:t>定义</a:t>
            </a:r>
            <a:r>
              <a:rPr lang="en-US" altLang="zh-CN" sz="2800" b="1" dirty="0">
                <a:solidFill>
                  <a:srgbClr val="C00000"/>
                </a:solidFill>
              </a:rPr>
              <a:t>x</a:t>
            </a:r>
            <a:r>
              <a:rPr lang="zh-CN" altLang="en-US" sz="2800" b="1" dirty="0">
                <a:solidFill>
                  <a:srgbClr val="C00000"/>
                </a:solidFill>
              </a:rPr>
              <a:t>的零次幂</a:t>
            </a:r>
            <a:r>
              <a:rPr lang="en-US" altLang="zh-CN" sz="2800" dirty="0"/>
              <a:t>,</a:t>
            </a:r>
            <a:r>
              <a:rPr lang="zh-CN" altLang="en-US" sz="2800" dirty="0"/>
              <a:t>即</a:t>
            </a:r>
            <a:endParaRPr lang="zh-CN" altLang="en-US" sz="2800" dirty="0"/>
          </a:p>
          <a:p>
            <a:pPr>
              <a:buNone/>
            </a:pPr>
            <a:r>
              <a:rPr lang="zh-CN" altLang="en-US" sz="2800" dirty="0"/>
              <a:t>        </a:t>
            </a:r>
            <a:r>
              <a:rPr lang="en-US" altLang="zh-CN" sz="2800" b="1" dirty="0">
                <a:solidFill>
                  <a:srgbClr val="C00000"/>
                </a:solidFill>
              </a:rPr>
              <a:t>x</a:t>
            </a:r>
            <a:r>
              <a:rPr lang="en-US" altLang="zh-CN" sz="2800" b="1" baseline="30000" dirty="0">
                <a:solidFill>
                  <a:srgbClr val="C00000"/>
                </a:solidFill>
              </a:rPr>
              <a:t>0</a:t>
            </a:r>
            <a:r>
              <a:rPr lang="zh-CN" altLang="en-US" sz="2800" b="1" dirty="0">
                <a:solidFill>
                  <a:srgbClr val="C00000"/>
                </a:solidFill>
              </a:rPr>
              <a:t>＝</a:t>
            </a:r>
            <a:r>
              <a:rPr lang="en-US" altLang="zh-CN" sz="2800" b="1" dirty="0">
                <a:solidFill>
                  <a:srgbClr val="C00000"/>
                </a:solidFill>
              </a:rPr>
              <a:t>e</a:t>
            </a:r>
            <a:endParaRPr lang="en-US" altLang="zh-CN" sz="2800" b="1" dirty="0">
              <a:solidFill>
                <a:srgbClr val="C00000"/>
              </a:solidFill>
            </a:endParaRPr>
          </a:p>
          <a:p>
            <a:pPr>
              <a:spcBef>
                <a:spcPct val="25000"/>
              </a:spcBef>
              <a:buNone/>
            </a:pPr>
            <a:r>
              <a:rPr lang="en-US" altLang="zh-CN" sz="2800" b="1" dirty="0">
                <a:solidFill>
                  <a:srgbClr val="C00000"/>
                </a:solidFill>
              </a:rPr>
              <a:t>x</a:t>
            </a:r>
            <a:r>
              <a:rPr lang="en-US" altLang="zh-CN" sz="2800" b="1" baseline="30000" dirty="0">
                <a:solidFill>
                  <a:srgbClr val="C00000"/>
                </a:solidFill>
              </a:rPr>
              <a:t>n </a:t>
            </a:r>
            <a:r>
              <a:rPr lang="en-US" altLang="zh-CN" sz="2800" b="1" dirty="0">
                <a:solidFill>
                  <a:srgbClr val="C00000"/>
                </a:solidFill>
                <a:latin typeface="宋体" panose="02010600030101010101" pitchFamily="2" charset="-122"/>
              </a:rPr>
              <a:t>*</a:t>
            </a:r>
            <a:r>
              <a:rPr lang="en-US" altLang="zh-CN" sz="2800" b="1" baseline="30000" dirty="0">
                <a:solidFill>
                  <a:srgbClr val="C00000"/>
                </a:solidFill>
              </a:rPr>
              <a:t> </a:t>
            </a:r>
            <a:r>
              <a:rPr lang="en-US" altLang="zh-CN" sz="2800" b="1" dirty="0">
                <a:solidFill>
                  <a:srgbClr val="C00000"/>
                </a:solidFill>
              </a:rPr>
              <a:t>x</a:t>
            </a:r>
            <a:r>
              <a:rPr lang="en-US" altLang="zh-CN" sz="2800" b="1" baseline="30000" dirty="0">
                <a:solidFill>
                  <a:srgbClr val="C00000"/>
                </a:solidFill>
              </a:rPr>
              <a:t>m</a:t>
            </a:r>
            <a:r>
              <a:rPr lang="zh-CN" altLang="en-US" sz="2800" b="1" dirty="0">
                <a:solidFill>
                  <a:srgbClr val="C00000"/>
                </a:solidFill>
              </a:rPr>
              <a:t>＝</a:t>
            </a:r>
            <a:r>
              <a:rPr lang="en-US" altLang="zh-CN" sz="2800" b="1" dirty="0">
                <a:solidFill>
                  <a:srgbClr val="C00000"/>
                </a:solidFill>
              </a:rPr>
              <a:t>x</a:t>
            </a:r>
            <a:r>
              <a:rPr lang="en-US" altLang="zh-CN" sz="2800" b="1" baseline="30000" dirty="0">
                <a:solidFill>
                  <a:srgbClr val="C00000"/>
                </a:solidFill>
              </a:rPr>
              <a:t>n+m</a:t>
            </a:r>
            <a:endParaRPr lang="en-US" altLang="zh-CN" sz="2800" b="1" baseline="30000" dirty="0">
              <a:solidFill>
                <a:srgbClr val="C00000"/>
              </a:solidFill>
            </a:endParaRPr>
          </a:p>
          <a:p>
            <a:pPr>
              <a:spcBef>
                <a:spcPct val="25000"/>
              </a:spcBef>
              <a:buNone/>
            </a:pPr>
            <a:r>
              <a:rPr lang="en-US" altLang="zh-CN" sz="2800" b="1" dirty="0">
                <a:solidFill>
                  <a:srgbClr val="C00000"/>
                </a:solidFill>
              </a:rPr>
              <a:t>	</a:t>
            </a:r>
            <a:r>
              <a:rPr lang="zh-CN" altLang="en-US" sz="2800" b="1" dirty="0">
                <a:solidFill>
                  <a:srgbClr val="C00000"/>
                </a:solidFill>
              </a:rPr>
              <a:t>   </a:t>
            </a:r>
            <a:r>
              <a:rPr lang="en-US" altLang="zh-CN" sz="2800" b="1" dirty="0">
                <a:solidFill>
                  <a:srgbClr val="C00000"/>
                </a:solidFill>
              </a:rPr>
              <a:t>(x</a:t>
            </a:r>
            <a:r>
              <a:rPr lang="en-US" altLang="zh-CN" sz="2800" b="1" baseline="30000" dirty="0">
                <a:solidFill>
                  <a:srgbClr val="C00000"/>
                </a:solidFill>
              </a:rPr>
              <a:t>n</a:t>
            </a:r>
            <a:r>
              <a:rPr lang="en-US" altLang="zh-CN" sz="2800" b="1" dirty="0">
                <a:solidFill>
                  <a:srgbClr val="C00000"/>
                </a:solidFill>
              </a:rPr>
              <a:t>)</a:t>
            </a:r>
            <a:r>
              <a:rPr lang="en-US" altLang="zh-CN" sz="2800" b="1" baseline="30000" dirty="0">
                <a:solidFill>
                  <a:srgbClr val="C00000"/>
                </a:solidFill>
              </a:rPr>
              <a:t>m</a:t>
            </a:r>
            <a:r>
              <a:rPr lang="zh-CN" altLang="en-US" sz="2800" b="1" dirty="0">
                <a:solidFill>
                  <a:srgbClr val="C00000"/>
                </a:solidFill>
              </a:rPr>
              <a:t>＝</a:t>
            </a:r>
            <a:r>
              <a:rPr lang="en-US" altLang="zh-CN" sz="2800" b="1" dirty="0">
                <a:solidFill>
                  <a:srgbClr val="C00000"/>
                </a:solidFill>
              </a:rPr>
              <a:t>x</a:t>
            </a:r>
            <a:r>
              <a:rPr lang="en-US" altLang="zh-CN" sz="2800" b="1" baseline="30000" dirty="0">
                <a:solidFill>
                  <a:srgbClr val="C00000"/>
                </a:solidFill>
              </a:rPr>
              <a:t>nm</a:t>
            </a:r>
            <a:r>
              <a:rPr lang="en-US" altLang="zh-CN" sz="2800" b="1" dirty="0">
                <a:solidFill>
                  <a:srgbClr val="C00000"/>
                </a:solidFill>
              </a:rPr>
              <a:t> </a:t>
            </a:r>
            <a:r>
              <a:rPr lang="en-US" altLang="zh-CN" sz="2800" dirty="0"/>
              <a:t></a:t>
            </a:r>
            <a:r>
              <a:rPr lang="en-US" altLang="zh-CN" sz="2800" b="1" dirty="0">
                <a:solidFill>
                  <a:srgbClr val="00B0F0"/>
                </a:solidFill>
              </a:rPr>
              <a:t>n∈N</a:t>
            </a:r>
            <a:endParaRPr lang="en-US" altLang="zh-CN" sz="2800" b="1" dirty="0">
              <a:solidFill>
                <a:srgbClr val="00B0F0"/>
              </a:solidFill>
            </a:endParaRPr>
          </a:p>
          <a:p>
            <a:r>
              <a:rPr lang="zh-CN" altLang="en-US" sz="2800" dirty="0"/>
              <a:t>不难证明，独异点的幂运算也遵从半群的幂运算规则，只不过</a:t>
            </a:r>
            <a:r>
              <a:rPr lang="en-US" altLang="zh-CN" sz="2800" b="1" dirty="0">
                <a:solidFill>
                  <a:srgbClr val="00B0F0"/>
                </a:solidFill>
              </a:rPr>
              <a:t>m</a:t>
            </a:r>
            <a:r>
              <a:rPr lang="zh-CN" altLang="en-US" sz="2800" b="1" dirty="0">
                <a:solidFill>
                  <a:srgbClr val="00B0F0"/>
                </a:solidFill>
              </a:rPr>
              <a:t>和</a:t>
            </a:r>
            <a:r>
              <a:rPr lang="en-US" altLang="zh-CN" sz="2800" b="1" dirty="0">
                <a:solidFill>
                  <a:srgbClr val="00B0F0"/>
                </a:solidFill>
              </a:rPr>
              <a:t>n</a:t>
            </a:r>
            <a:r>
              <a:rPr lang="zh-CN" altLang="en-US" sz="2800" b="1" dirty="0">
                <a:solidFill>
                  <a:srgbClr val="00B0F0"/>
                </a:solidFill>
              </a:rPr>
              <a:t>不限于正整数</a:t>
            </a:r>
            <a:r>
              <a:rPr lang="zh-CN" altLang="en-US" sz="2800" dirty="0">
                <a:solidFill>
                  <a:schemeClr val="hlink"/>
                </a:solidFill>
              </a:rPr>
              <a:t>，</a:t>
            </a:r>
            <a:r>
              <a:rPr lang="zh-CN" altLang="en-US" sz="2800" dirty="0"/>
              <a:t>只要是自然数就成立（包含</a:t>
            </a:r>
            <a:r>
              <a:rPr lang="en-US" altLang="zh-CN" sz="2800" dirty="0"/>
              <a:t>0</a:t>
            </a:r>
            <a:r>
              <a:rPr lang="zh-CN" altLang="en-US" sz="2800" dirty="0"/>
              <a:t>，使得</a:t>
            </a:r>
            <a:r>
              <a:rPr lang="en-US" altLang="zh-CN" sz="2800" dirty="0"/>
              <a:t>x</a:t>
            </a:r>
            <a:r>
              <a:rPr lang="en-US" altLang="zh-CN" sz="2800" baseline="30000" dirty="0"/>
              <a:t>0</a:t>
            </a:r>
            <a:r>
              <a:rPr lang="zh-CN" altLang="en-US" sz="2800" dirty="0"/>
              <a:t>＝</a:t>
            </a:r>
            <a:r>
              <a:rPr lang="en-US" altLang="zh-CN" sz="2800" dirty="0"/>
              <a:t>e</a:t>
            </a:r>
            <a:r>
              <a:rPr lang="zh-CN" altLang="en-US" sz="2800" dirty="0"/>
              <a:t> ）。</a:t>
            </a:r>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7046"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charRg st="38" end="77"/>
                                            </p:txEl>
                                          </p:spTgt>
                                        </p:tgtEl>
                                        <p:attrNameLst>
                                          <p:attrName>style.visibility</p:attrName>
                                        </p:attrNameLst>
                                      </p:cBhvr>
                                      <p:to>
                                        <p:strVal val="visible"/>
                                      </p:to>
                                    </p:set>
                                    <p:anim calcmode="lin" valueType="num">
                                      <p:cBhvr additive="base">
                                        <p:cTn id="7" dur="500" fill="hold"/>
                                        <p:tgtEl>
                                          <p:spTgt spid="55299">
                                            <p:txEl>
                                              <p:charRg st="38" end="7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charRg st="38" end="7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9">
                                            <p:txEl>
                                              <p:charRg st="77" end="94"/>
                                            </p:txEl>
                                          </p:spTgt>
                                        </p:tgtEl>
                                        <p:attrNameLst>
                                          <p:attrName>style.visibility</p:attrName>
                                        </p:attrNameLst>
                                      </p:cBhvr>
                                      <p:to>
                                        <p:strVal val="visible"/>
                                      </p:to>
                                    </p:set>
                                    <p:anim calcmode="lin" valueType="num">
                                      <p:cBhvr additive="base">
                                        <p:cTn id="11" dur="500" fill="hold"/>
                                        <p:tgtEl>
                                          <p:spTgt spid="55299">
                                            <p:txEl>
                                              <p:charRg st="77" end="9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charRg st="77" end="9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5299">
                                            <p:txEl>
                                              <p:charRg st="94" end="113"/>
                                            </p:txEl>
                                          </p:spTgt>
                                        </p:tgtEl>
                                        <p:attrNameLst>
                                          <p:attrName>style.visibility</p:attrName>
                                        </p:attrNameLst>
                                      </p:cBhvr>
                                      <p:to>
                                        <p:strVal val="visible"/>
                                      </p:to>
                                    </p:set>
                                    <p:anim calcmode="lin" valueType="num">
                                      <p:cBhvr additive="base">
                                        <p:cTn id="17" dur="500" fill="hold"/>
                                        <p:tgtEl>
                                          <p:spTgt spid="55299">
                                            <p:txEl>
                                              <p:charRg st="94" end="11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9">
                                            <p:txEl>
                                              <p:charRg st="94" end="11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5299">
                                            <p:txEl>
                                              <p:charRg st="113" end="138"/>
                                            </p:txEl>
                                          </p:spTgt>
                                        </p:tgtEl>
                                        <p:attrNameLst>
                                          <p:attrName>style.visibility</p:attrName>
                                        </p:attrNameLst>
                                      </p:cBhvr>
                                      <p:to>
                                        <p:strVal val="visible"/>
                                      </p:to>
                                    </p:set>
                                    <p:anim calcmode="lin" valueType="num">
                                      <p:cBhvr additive="base">
                                        <p:cTn id="21" dur="500" fill="hold"/>
                                        <p:tgtEl>
                                          <p:spTgt spid="55299">
                                            <p:txEl>
                                              <p:charRg st="113" end="13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9">
                                            <p:txEl>
                                              <p:charRg st="113" end="13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5299">
                                            <p:txEl>
                                              <p:charRg st="138" end="199"/>
                                            </p:txEl>
                                          </p:spTgt>
                                        </p:tgtEl>
                                        <p:attrNameLst>
                                          <p:attrName>style.visibility</p:attrName>
                                        </p:attrNameLst>
                                      </p:cBhvr>
                                      <p:to>
                                        <p:strVal val="visible"/>
                                      </p:to>
                                    </p:set>
                                    <p:anim calcmode="lin" valueType="num">
                                      <p:cBhvr additive="base">
                                        <p:cTn id="27" dur="500" fill="hold"/>
                                        <p:tgtEl>
                                          <p:spTgt spid="55299">
                                            <p:txEl>
                                              <p:charRg st="138" end="19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5299">
                                            <p:txEl>
                                              <p:charRg st="138" end="1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a:ln/>
        </p:spPr>
        <p:txBody>
          <a:bodyPr vert="horz" wrap="square" lIns="91440" tIns="45720" rIns="91440" bIns="45720" anchor="t"/>
          <a:p>
            <a:r>
              <a:rPr lang="zh-CN" altLang="zh-CN" dirty="0"/>
              <a:t>半群的性质</a:t>
            </a:r>
            <a:endParaRPr lang="zh-CN" altLang="en-US" dirty="0"/>
          </a:p>
        </p:txBody>
      </p:sp>
      <p:sp>
        <p:nvSpPr>
          <p:cNvPr id="56323" name="内容占位符 2"/>
          <p:cNvSpPr>
            <a:spLocks noGrp="1"/>
          </p:cNvSpPr>
          <p:nvPr>
            <p:ph idx="1"/>
          </p:nvPr>
        </p:nvSpPr>
        <p:spPr>
          <a:xfrm>
            <a:off x="468313" y="1268413"/>
            <a:ext cx="8401050" cy="4681537"/>
          </a:xfrm>
          <a:ln/>
        </p:spPr>
        <p:txBody>
          <a:bodyPr vert="horz" wrap="square" lIns="91440" tIns="45720" rIns="91440" bIns="45720" anchor="t"/>
          <a:p>
            <a:pPr>
              <a:buNone/>
            </a:pPr>
            <a:r>
              <a:rPr lang="en-US" altLang="zh-CN" sz="2800" dirty="0"/>
              <a:t>1</a:t>
            </a:r>
            <a:r>
              <a:rPr lang="zh-CN" altLang="en-US" sz="2800" dirty="0"/>
              <a:t>、</a:t>
            </a:r>
            <a:r>
              <a:rPr lang="zh-CN" altLang="zh-CN" sz="2800" b="1" dirty="0">
                <a:solidFill>
                  <a:srgbClr val="B80000"/>
                </a:solidFill>
              </a:rPr>
              <a:t>有限半群必有幂等元</a:t>
            </a:r>
            <a:r>
              <a:rPr lang="zh-CN" altLang="zh-CN" sz="2800" dirty="0"/>
              <a:t>。</a:t>
            </a:r>
            <a:r>
              <a:rPr lang="zh-CN" altLang="en-US" sz="2800" dirty="0">
                <a:hlinkClick r:id="" action="ppaction://noaction"/>
              </a:rPr>
              <a:t>证明</a:t>
            </a:r>
            <a:endParaRPr lang="en-US" altLang="zh-CN" sz="2800" dirty="0"/>
          </a:p>
          <a:p>
            <a:pPr>
              <a:buNone/>
            </a:pPr>
            <a:r>
              <a:rPr lang="zh-CN" altLang="en-US" sz="2800" dirty="0"/>
              <a:t>            设</a:t>
            </a:r>
            <a:r>
              <a:rPr lang="en-US" altLang="zh-CN" sz="2800" dirty="0"/>
              <a:t>&lt;S,</a:t>
            </a:r>
            <a:r>
              <a:rPr lang="zh-CN" altLang="en-US" sz="2800" dirty="0"/>
              <a:t> </a:t>
            </a:r>
            <a:r>
              <a:rPr lang="en-US" altLang="zh-CN" sz="2800" b="1" dirty="0">
                <a:latin typeface="宋体" panose="02010600030101010101" pitchFamily="2" charset="-122"/>
              </a:rPr>
              <a:t>*</a:t>
            </a:r>
            <a:r>
              <a:rPr lang="en-US" altLang="zh-CN" sz="2800" dirty="0"/>
              <a:t>&gt;</a:t>
            </a:r>
            <a:r>
              <a:rPr lang="zh-CN" altLang="en-US" sz="2800" dirty="0"/>
              <a:t>是一个半群，如果</a:t>
            </a:r>
            <a:r>
              <a:rPr lang="en-US" altLang="zh-CN" sz="2800" dirty="0"/>
              <a:t>S</a:t>
            </a:r>
            <a:r>
              <a:rPr lang="zh-CN" altLang="en-US" sz="2800" dirty="0"/>
              <a:t>是一个有限集，</a:t>
            </a:r>
            <a:endParaRPr lang="en-US" altLang="zh-CN" sz="2800" dirty="0"/>
          </a:p>
          <a:p>
            <a:pPr>
              <a:buNone/>
            </a:pPr>
            <a:r>
              <a:rPr lang="en-US" altLang="zh-CN" sz="2800" dirty="0"/>
              <a:t>      </a:t>
            </a:r>
            <a:r>
              <a:rPr lang="zh-CN" altLang="en-US" sz="2800" dirty="0"/>
              <a:t>则必</a:t>
            </a:r>
            <a:r>
              <a:rPr lang="zh-CN" altLang="en-US" sz="2800" dirty="0">
                <a:sym typeface="Symbol" panose="05050102010706020507" pitchFamily="18" charset="2"/>
              </a:rPr>
              <a:t> </a:t>
            </a:r>
            <a:r>
              <a:rPr lang="en-US" altLang="zh-CN" sz="2800" dirty="0">
                <a:sym typeface="Symbol" panose="05050102010706020507" pitchFamily="18" charset="2"/>
              </a:rPr>
              <a:t></a:t>
            </a:r>
            <a:r>
              <a:rPr lang="en-US" altLang="zh-CN" sz="2800" dirty="0"/>
              <a:t>a</a:t>
            </a:r>
            <a:r>
              <a:rPr lang="en-US" altLang="zh-CN" sz="2800" dirty="0">
                <a:sym typeface="Symbol" panose="05050102010706020507" pitchFamily="18" charset="2"/>
              </a:rPr>
              <a:t>S</a:t>
            </a:r>
            <a:r>
              <a:rPr lang="zh-CN" altLang="zh-CN" sz="2800" dirty="0"/>
              <a:t>，有</a:t>
            </a:r>
            <a:r>
              <a:rPr lang="en-US" altLang="zh-CN" sz="2800" dirty="0"/>
              <a:t>a</a:t>
            </a:r>
            <a:r>
              <a:rPr lang="en-US" altLang="zh-CN" sz="2800" b="1" dirty="0">
                <a:latin typeface="宋体" panose="02010600030101010101" pitchFamily="2" charset="-122"/>
              </a:rPr>
              <a:t>*</a:t>
            </a:r>
            <a:r>
              <a:rPr lang="en-US" altLang="zh-CN" sz="2800" dirty="0"/>
              <a:t>a=a</a:t>
            </a:r>
            <a:r>
              <a:rPr lang="zh-CN" altLang="en-US" sz="2800" dirty="0"/>
              <a:t>。</a:t>
            </a:r>
            <a:endParaRPr lang="en-US" altLang="zh-CN" sz="2800" dirty="0"/>
          </a:p>
          <a:p>
            <a:pPr>
              <a:buNone/>
            </a:pPr>
            <a:r>
              <a:rPr lang="en-US" altLang="zh-CN" sz="2800" dirty="0"/>
              <a:t>2</a:t>
            </a:r>
            <a:r>
              <a:rPr lang="zh-CN" altLang="zh-CN" sz="2800" dirty="0"/>
              <a:t>、</a:t>
            </a:r>
            <a:r>
              <a:rPr lang="zh-CN" altLang="zh-CN" sz="2800" b="1" dirty="0">
                <a:solidFill>
                  <a:srgbClr val="B80000"/>
                </a:solidFill>
              </a:rPr>
              <a:t>独异点运算表中任何两行两列均不相同</a:t>
            </a:r>
            <a:r>
              <a:rPr lang="zh-CN" altLang="en-US" sz="2800" dirty="0"/>
              <a:t>。</a:t>
            </a:r>
            <a:r>
              <a:rPr lang="zh-CN" altLang="en-US" sz="2800" dirty="0">
                <a:hlinkClick r:id="" action="ppaction://noaction"/>
              </a:rPr>
              <a:t>证明</a:t>
            </a:r>
            <a:endParaRPr lang="en-US" altLang="zh-CN" sz="2800" dirty="0"/>
          </a:p>
          <a:p>
            <a:pPr>
              <a:buNone/>
            </a:pPr>
            <a:r>
              <a:rPr lang="en-US" altLang="zh-CN" sz="2800" dirty="0"/>
              <a:t>3</a:t>
            </a:r>
            <a:r>
              <a:rPr lang="zh-CN" altLang="zh-CN" sz="2800" dirty="0"/>
              <a:t>、若</a:t>
            </a:r>
            <a:r>
              <a:rPr lang="en-US" altLang="zh-CN" sz="2800" dirty="0"/>
              <a:t>&lt;S,</a:t>
            </a:r>
            <a:r>
              <a:rPr lang="zh-CN" altLang="en-US" sz="2800" dirty="0"/>
              <a:t> </a:t>
            </a:r>
            <a:r>
              <a:rPr lang="en-US" altLang="zh-CN" sz="2800" b="1" dirty="0">
                <a:latin typeface="宋体" panose="02010600030101010101" pitchFamily="2" charset="-122"/>
              </a:rPr>
              <a:t>*</a:t>
            </a:r>
            <a:r>
              <a:rPr lang="en-US" altLang="zh-CN" sz="2800" dirty="0"/>
              <a:t>&gt;</a:t>
            </a:r>
            <a:r>
              <a:rPr lang="zh-CN" altLang="zh-CN" sz="2800" dirty="0"/>
              <a:t>是独异点，幺元为</a:t>
            </a:r>
            <a:r>
              <a:rPr lang="en-US" altLang="zh-CN" sz="2800" dirty="0"/>
              <a:t>e, </a:t>
            </a:r>
            <a:r>
              <a:rPr lang="en-US" altLang="zh-CN" sz="2800" dirty="0">
                <a:sym typeface="Symbol" panose="05050102010706020507" pitchFamily="18" charset="2"/>
              </a:rPr>
              <a:t></a:t>
            </a:r>
            <a:r>
              <a:rPr lang="en-US" altLang="zh-CN" sz="2800" dirty="0"/>
              <a:t>a,b</a:t>
            </a:r>
            <a:r>
              <a:rPr lang="en-US" altLang="zh-CN" sz="2800" dirty="0">
                <a:sym typeface="Symbol" panose="05050102010706020507" pitchFamily="18" charset="2"/>
              </a:rPr>
              <a:t>S </a:t>
            </a:r>
            <a:r>
              <a:rPr lang="zh-CN" altLang="zh-CN" sz="2800" dirty="0"/>
              <a:t>，若</a:t>
            </a:r>
            <a:r>
              <a:rPr lang="en-US" altLang="zh-CN" sz="2800" dirty="0"/>
              <a:t>a</a:t>
            </a:r>
            <a:r>
              <a:rPr lang="zh-CN" altLang="zh-CN" sz="2800" dirty="0"/>
              <a:t>，</a:t>
            </a:r>
            <a:r>
              <a:rPr lang="en-US" altLang="zh-CN" sz="2800" dirty="0"/>
              <a:t>b</a:t>
            </a:r>
            <a:r>
              <a:rPr lang="zh-CN" altLang="zh-CN" sz="2800" dirty="0"/>
              <a:t>均有逆元，</a:t>
            </a:r>
            <a:r>
              <a:rPr lang="zh-CN" altLang="en-US" sz="2800" dirty="0"/>
              <a:t>则 </a:t>
            </a:r>
            <a:r>
              <a:rPr lang="en-US" altLang="zh-CN" sz="2800" dirty="0"/>
              <a:t>a)</a:t>
            </a:r>
            <a:r>
              <a:rPr lang="zh-CN" altLang="en-US" sz="2800" dirty="0"/>
              <a:t>  </a:t>
            </a:r>
            <a:r>
              <a:rPr lang="en-US" altLang="zh-CN" sz="2800" b="1" dirty="0">
                <a:solidFill>
                  <a:srgbClr val="B80000"/>
                </a:solidFill>
              </a:rPr>
              <a:t>(a</a:t>
            </a:r>
            <a:r>
              <a:rPr lang="en-US" altLang="zh-CN" sz="2800" b="1" baseline="30000" dirty="0">
                <a:solidFill>
                  <a:srgbClr val="B80000"/>
                </a:solidFill>
              </a:rPr>
              <a:t>-1</a:t>
            </a:r>
            <a:r>
              <a:rPr lang="en-US" altLang="zh-CN" sz="2800" b="1" dirty="0">
                <a:solidFill>
                  <a:srgbClr val="B80000"/>
                </a:solidFill>
              </a:rPr>
              <a:t>)</a:t>
            </a:r>
            <a:r>
              <a:rPr lang="en-US" altLang="zh-CN" sz="2800" b="1" baseline="30000" dirty="0">
                <a:solidFill>
                  <a:srgbClr val="B80000"/>
                </a:solidFill>
              </a:rPr>
              <a:t>-1</a:t>
            </a:r>
            <a:r>
              <a:rPr lang="en-US" altLang="zh-CN" sz="2800" b="1" dirty="0">
                <a:solidFill>
                  <a:srgbClr val="B80000"/>
                </a:solidFill>
              </a:rPr>
              <a:t>=a</a:t>
            </a:r>
            <a:r>
              <a:rPr lang="en-US" altLang="zh-CN" sz="2800" dirty="0"/>
              <a:t>      </a:t>
            </a:r>
            <a:endParaRPr lang="en-US" altLang="zh-CN" sz="2800" dirty="0"/>
          </a:p>
          <a:p>
            <a:pPr>
              <a:buNone/>
            </a:pPr>
            <a:r>
              <a:rPr lang="zh-CN" altLang="en-US" sz="2800" dirty="0"/>
              <a:t>                          </a:t>
            </a:r>
            <a:r>
              <a:rPr lang="en-US" altLang="zh-CN" sz="2800" dirty="0"/>
              <a:t>b)  </a:t>
            </a:r>
            <a:r>
              <a:rPr lang="en-US" altLang="zh-CN" sz="2800" b="1" dirty="0">
                <a:solidFill>
                  <a:srgbClr val="B80000"/>
                </a:solidFill>
              </a:rPr>
              <a:t>(a*b)</a:t>
            </a:r>
            <a:r>
              <a:rPr lang="en-US" altLang="zh-CN" sz="2800" b="1" baseline="30000" dirty="0">
                <a:solidFill>
                  <a:srgbClr val="B80000"/>
                </a:solidFill>
              </a:rPr>
              <a:t>-1</a:t>
            </a:r>
            <a:r>
              <a:rPr lang="en-US" altLang="zh-CN" sz="2800" b="1" dirty="0">
                <a:solidFill>
                  <a:srgbClr val="B80000"/>
                </a:solidFill>
              </a:rPr>
              <a:t>=b</a:t>
            </a:r>
            <a:r>
              <a:rPr lang="en-US" altLang="zh-CN" sz="2800" b="1" baseline="30000" dirty="0">
                <a:solidFill>
                  <a:srgbClr val="B80000"/>
                </a:solidFill>
              </a:rPr>
              <a:t>-1</a:t>
            </a:r>
            <a:r>
              <a:rPr lang="en-US" altLang="zh-CN" sz="2800" b="1" dirty="0">
                <a:solidFill>
                  <a:srgbClr val="B80000"/>
                </a:solidFill>
              </a:rPr>
              <a:t>*a</a:t>
            </a:r>
            <a:r>
              <a:rPr lang="en-US" altLang="zh-CN" sz="2800" b="1" baseline="30000" dirty="0">
                <a:solidFill>
                  <a:srgbClr val="B80000"/>
                </a:solidFill>
              </a:rPr>
              <a:t>-1</a:t>
            </a:r>
            <a:r>
              <a:rPr lang="en-US" altLang="zh-CN" sz="2800" dirty="0"/>
              <a:t>	</a:t>
            </a:r>
            <a:r>
              <a:rPr lang="zh-CN" altLang="en-US" sz="2800" dirty="0">
                <a:hlinkClick r:id="" action="ppaction://noaction"/>
              </a:rPr>
              <a:t>证明</a:t>
            </a:r>
            <a:endParaRPr lang="zh-CN" altLang="zh-CN"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4F0B3E-C868-4FB7-A586-FFC9B6131EA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8070"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charRg st="0" end="15"/>
                                            </p:txEl>
                                          </p:spTgt>
                                        </p:tgtEl>
                                        <p:attrNameLst>
                                          <p:attrName>style.visibility</p:attrName>
                                        </p:attrNameLst>
                                      </p:cBhvr>
                                      <p:to>
                                        <p:strVal val="visible"/>
                                      </p:to>
                                    </p:set>
                                    <p:anim calcmode="lin" valueType="num">
                                      <p:cBhvr additive="base">
                                        <p:cTn id="7" dur="500" fill="hold"/>
                                        <p:tgtEl>
                                          <p:spTgt spid="56323">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charRg st="0" end="1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3">
                                            <p:txEl>
                                              <p:charRg st="15" end="51"/>
                                            </p:txEl>
                                          </p:spTgt>
                                        </p:tgtEl>
                                        <p:attrNameLst>
                                          <p:attrName>style.visibility</p:attrName>
                                        </p:attrNameLst>
                                      </p:cBhvr>
                                      <p:to>
                                        <p:strVal val="visible"/>
                                      </p:to>
                                    </p:set>
                                    <p:anim calcmode="lin" valueType="num">
                                      <p:cBhvr additive="base">
                                        <p:cTn id="11" dur="500" fill="hold"/>
                                        <p:tgtEl>
                                          <p:spTgt spid="56323">
                                            <p:txEl>
                                              <p:charRg st="15" end="5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3">
                                            <p:txEl>
                                              <p:charRg st="15" end="5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323">
                                            <p:txEl>
                                              <p:charRg st="51" end="73"/>
                                            </p:txEl>
                                          </p:spTgt>
                                        </p:tgtEl>
                                        <p:attrNameLst>
                                          <p:attrName>style.visibility</p:attrName>
                                        </p:attrNameLst>
                                      </p:cBhvr>
                                      <p:to>
                                        <p:strVal val="visible"/>
                                      </p:to>
                                    </p:set>
                                    <p:anim calcmode="lin" valueType="num">
                                      <p:cBhvr additive="base">
                                        <p:cTn id="15" dur="500" fill="hold"/>
                                        <p:tgtEl>
                                          <p:spTgt spid="56323">
                                            <p:txEl>
                                              <p:charRg st="51" end="7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323">
                                            <p:txEl>
                                              <p:charRg st="51" end="7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6323">
                                            <p:txEl>
                                              <p:charRg st="73" end="96"/>
                                            </p:txEl>
                                          </p:spTgt>
                                        </p:tgtEl>
                                        <p:attrNameLst>
                                          <p:attrName>style.visibility</p:attrName>
                                        </p:attrNameLst>
                                      </p:cBhvr>
                                      <p:to>
                                        <p:strVal val="visible"/>
                                      </p:to>
                                    </p:set>
                                    <p:anim calcmode="lin" valueType="num">
                                      <p:cBhvr additive="base">
                                        <p:cTn id="21" dur="500" fill="hold"/>
                                        <p:tgtEl>
                                          <p:spTgt spid="56323">
                                            <p:txEl>
                                              <p:charRg st="73" end="9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6323">
                                            <p:txEl>
                                              <p:charRg st="73" end="9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323">
                                            <p:txEl>
                                              <p:charRg st="96" end="155"/>
                                            </p:txEl>
                                          </p:spTgt>
                                        </p:tgtEl>
                                        <p:attrNameLst>
                                          <p:attrName>style.visibility</p:attrName>
                                        </p:attrNameLst>
                                      </p:cBhvr>
                                      <p:to>
                                        <p:strVal val="visible"/>
                                      </p:to>
                                    </p:set>
                                    <p:anim calcmode="lin" valueType="num">
                                      <p:cBhvr additive="base">
                                        <p:cTn id="27" dur="500" fill="hold"/>
                                        <p:tgtEl>
                                          <p:spTgt spid="56323">
                                            <p:txEl>
                                              <p:charRg st="96" end="15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3">
                                            <p:txEl>
                                              <p:charRg st="96" end="15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6323">
                                            <p:txEl>
                                              <p:charRg st="155" end="204"/>
                                            </p:txEl>
                                          </p:spTgt>
                                        </p:tgtEl>
                                        <p:attrNameLst>
                                          <p:attrName>style.visibility</p:attrName>
                                        </p:attrNameLst>
                                      </p:cBhvr>
                                      <p:to>
                                        <p:strVal val="visible"/>
                                      </p:to>
                                    </p:set>
                                    <p:anim calcmode="lin" valueType="num">
                                      <p:cBhvr additive="base">
                                        <p:cTn id="31" dur="500" fill="hold"/>
                                        <p:tgtEl>
                                          <p:spTgt spid="56323">
                                            <p:txEl>
                                              <p:charRg st="155" end="20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323">
                                            <p:txEl>
                                              <p:charRg st="155" end="2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title"/>
          </p:nvPr>
        </p:nvSpPr>
        <p:spPr>
          <a:xfrm>
            <a:off x="457200" y="488950"/>
            <a:ext cx="8229600" cy="1139825"/>
          </a:xfrm>
          <a:ln/>
        </p:spPr>
        <p:txBody>
          <a:bodyPr vert="horz" wrap="square" lIns="91440" tIns="45720" rIns="91440" bIns="45720" anchor="t"/>
          <a:p>
            <a:r>
              <a:rPr lang="zh-CN" altLang="zh-CN" dirty="0"/>
              <a:t>半群的性质</a:t>
            </a:r>
            <a:endParaRPr lang="zh-CN" altLang="en-US" dirty="0"/>
          </a:p>
        </p:txBody>
      </p:sp>
      <p:sp>
        <p:nvSpPr>
          <p:cNvPr id="57347" name="内容占位符 2"/>
          <p:cNvSpPr>
            <a:spLocks noGrp="1"/>
          </p:cNvSpPr>
          <p:nvPr>
            <p:ph idx="1"/>
          </p:nvPr>
        </p:nvSpPr>
        <p:spPr>
          <a:xfrm>
            <a:off x="457200" y="1430338"/>
            <a:ext cx="8218488" cy="44465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、独异点中已经出现</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幺元</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e</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，证明题中可以灵活运用</a:t>
            </a:r>
            <a:r>
              <a:rPr kumimoji="0" lang="en-US" altLang="zh-CN" sz="2800" b="1" i="0" u="none" strike="noStrike" kern="0" cap="none" spc="0" normalizeH="0" baseline="0" noProof="0" dirty="0" smtClean="0">
                <a:ln>
                  <a:noFill/>
                </a:ln>
                <a:solidFill>
                  <a:srgbClr val="FF0000"/>
                </a:solidFill>
                <a:effectLst/>
                <a:uLnTx/>
                <a:uFillTx/>
                <a:latin typeface="宋体" panose="02010600030101010101" pitchFamily="2" charset="-122"/>
                <a:ea typeface="+mn-ea"/>
                <a:cs typeface="+mn-cs"/>
              </a:rPr>
              <a:t>x</a:t>
            </a:r>
            <a:r>
              <a:rPr kumimoji="0" lang="zh-CN" altLang="en-US" sz="2800" b="1" i="0" u="none" strike="noStrike" kern="0" cap="none" spc="0" normalizeH="0" baseline="0" noProof="0" dirty="0" smtClean="0">
                <a:ln>
                  <a:noFill/>
                </a:ln>
                <a:solidFill>
                  <a:srgbClr val="FF000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e</a:t>
            </a:r>
            <a:r>
              <a:rPr kumimoji="0" lang="en-US" altLang="zh-CN" sz="2800" b="1" i="0" u="none" strike="noStrike" kern="0" cap="none" spc="0" normalizeH="0" baseline="0" noProof="0" dirty="0" smtClean="0">
                <a:ln>
                  <a:noFill/>
                </a:ln>
                <a:solidFill>
                  <a:srgbClr val="FF0000"/>
                </a:solidFill>
                <a:effectLst/>
                <a:uLnTx/>
                <a:uFillTx/>
                <a:latin typeface="宋体" panose="02010600030101010101" pitchFamily="2" charset="-122"/>
                <a:ea typeface="+mn-ea"/>
                <a:cs typeface="+mn-cs"/>
              </a:rPr>
              <a:t>*x</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（在有需要的地方将</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x</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扩展为</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e</a:t>
            </a:r>
            <a:r>
              <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*x</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）的方式，凑出</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证明结论。</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证明</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a:t>
            </a:r>
            <a:r>
              <a:rPr kumimoji="0" lang="en-US" altLang="zh-CN" sz="2800" b="1" i="0" u="none" strike="noStrike" kern="0" cap="none" spc="0" normalizeH="0" baseline="30000" noProof="0" dirty="0" smtClean="0">
                <a:ln>
                  <a:noFill/>
                </a:ln>
                <a:solidFill>
                  <a:srgbClr val="FF0000"/>
                </a:solidFill>
                <a:effectLst/>
                <a:uLnTx/>
                <a:uFillTx/>
                <a:latin typeface="+mn-lt"/>
                <a:ea typeface="+mn-ea"/>
                <a:cs typeface="+mn-cs"/>
              </a:rPr>
              <a:t>-1</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0" lang="en-US" altLang="zh-CN" sz="2800" b="1" i="0" u="none" strike="noStrike" kern="0" cap="none" spc="0" normalizeH="0" baseline="30000" noProof="0" dirty="0" smtClean="0">
                <a:ln>
                  <a:noFill/>
                </a:ln>
                <a:solidFill>
                  <a:srgbClr val="FF0000"/>
                </a:solidFill>
                <a:effectLst/>
                <a:uLnTx/>
                <a:uFillTx/>
                <a:latin typeface="+mn-lt"/>
                <a:ea typeface="+mn-ea"/>
                <a:cs typeface="+mn-cs"/>
              </a:rPr>
              <a:t>-1</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题目的思路</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a:t>
            </a:r>
            <a:r>
              <a:rPr kumimoji="0" lang="en-US" altLang="zh-CN" sz="2800" b="1" i="0" u="none" strike="noStrike" kern="0" cap="none" spc="0" normalizeH="0" baseline="30000" noProof="0" dirty="0" smtClean="0">
                <a:ln>
                  <a:noFill/>
                </a:ln>
                <a:solidFill>
                  <a:schemeClr val="tx1"/>
                </a:solidFill>
                <a:effectLst/>
                <a:uLnTx/>
                <a:uFillTx/>
                <a:latin typeface="+mn-lt"/>
                <a:ea typeface="+mn-ea"/>
                <a:cs typeface="+mn-cs"/>
              </a:rPr>
              <a:t>-1</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30000" noProof="0" dirty="0" smtClean="0">
                <a:ln>
                  <a:noFill/>
                </a:ln>
                <a:solidFill>
                  <a:schemeClr val="tx1"/>
                </a:solidFill>
                <a:effectLst/>
                <a:uLnTx/>
                <a:uFillTx/>
                <a:latin typeface="+mn-lt"/>
                <a:ea typeface="+mn-ea"/>
                <a:cs typeface="+mn-cs"/>
              </a:rPr>
              <a:t>-1</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说明</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a:t>
            </a:r>
            <a:r>
              <a:rPr kumimoji="0" lang="en-US" altLang="zh-CN" sz="2800" b="1" i="0" u="none" strike="noStrike" kern="0" cap="none" spc="0" normalizeH="0" baseline="30000" noProof="0" dirty="0" smtClean="0">
                <a:ln>
                  <a:noFill/>
                </a:ln>
                <a:solidFill>
                  <a:schemeClr val="tx1"/>
                </a:solidFill>
                <a:effectLst/>
                <a:uLnTx/>
                <a:uFillTx/>
                <a:latin typeface="+mn-lt"/>
                <a:ea typeface="+mn-ea"/>
                <a:cs typeface="+mn-cs"/>
              </a:rPr>
              <a:t>-1</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的逆元是</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，所以只要证明了</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a:t>
            </a:r>
            <a:r>
              <a:rPr kumimoji="0" lang="en-US" altLang="zh-CN" sz="2800" b="1" i="0" u="none" strike="noStrike" kern="0" cap="none" spc="0" normalizeH="0" baseline="30000" noProof="0" dirty="0" smtClean="0">
                <a:ln>
                  <a:noFill/>
                </a:ln>
                <a:solidFill>
                  <a:srgbClr val="FF0000"/>
                </a:solidFill>
                <a:effectLst/>
                <a:uLnTx/>
                <a:uFillTx/>
                <a:latin typeface="+mn-lt"/>
                <a:ea typeface="+mn-ea"/>
                <a:cs typeface="+mn-cs"/>
              </a:rPr>
              <a:t>-1</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 </a:t>
            </a:r>
            <a:r>
              <a:rPr kumimoji="0" lang="en-US" altLang="zh-CN" sz="2800" b="1" i="0" u="none" strike="noStrike" kern="0" cap="none" spc="0" normalizeH="0" baseline="0" noProof="0" dirty="0" smtClean="0">
                <a:ln>
                  <a:noFill/>
                </a:ln>
                <a:solidFill>
                  <a:srgbClr val="FF000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 </a:t>
            </a:r>
            <a:r>
              <a:rPr kumimoji="0" lang="en-US" altLang="zh-CN" sz="2800" b="1" i="0" u="none" strike="noStrike" kern="0" cap="none" spc="0" normalizeH="0" baseline="0" noProof="0" dirty="0" smtClean="0">
                <a:ln>
                  <a:noFill/>
                </a:ln>
                <a:solidFill>
                  <a:srgbClr val="FF0000"/>
                </a:solidFill>
                <a:effectLst/>
                <a:uLnTx/>
                <a:uFillTx/>
                <a:latin typeface="宋体" panose="02010600030101010101" pitchFamily="2" charset="-122"/>
                <a:ea typeface="+mn-ea"/>
                <a:cs typeface="+mn-cs"/>
              </a:rPr>
              <a:t>* </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(a</a:t>
            </a:r>
            <a:r>
              <a:rPr kumimoji="0" lang="en-US" altLang="zh-CN" sz="2800" b="1" i="0" u="none" strike="noStrike" kern="0" cap="none" spc="0" normalizeH="0" baseline="30000" noProof="0" dirty="0" smtClean="0">
                <a:ln>
                  <a:noFill/>
                </a:ln>
                <a:solidFill>
                  <a:srgbClr val="FF0000"/>
                </a:solidFill>
                <a:effectLst/>
                <a:uLnTx/>
                <a:uFillTx/>
                <a:latin typeface="+mn-lt"/>
                <a:ea typeface="+mn-ea"/>
                <a:cs typeface="+mn-cs"/>
              </a:rPr>
              <a:t>-1</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a:t>
            </a:r>
            <a:r>
              <a:rPr kumimoji="0" lang="en-US" altLang="zh-CN" sz="2800" b="1" i="0" u="none" strike="noStrike" kern="0" cap="none" spc="0" normalizeH="0" baseline="0" noProof="0" dirty="0" smtClean="0">
                <a:ln>
                  <a:noFill/>
                </a:ln>
                <a:solidFill>
                  <a:srgbClr val="FF0000"/>
                </a:solidFill>
                <a:effectLst/>
                <a:uLnTx/>
                <a:uFillTx/>
                <a:latin typeface="+mn-lt"/>
                <a:ea typeface="+mn-ea"/>
                <a:cs typeface="+mn-cs"/>
              </a:rPr>
              <a:t>e</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，即可证明</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a:t>
            </a:r>
            <a:r>
              <a:rPr kumimoji="0" lang="en-US" altLang="zh-CN" sz="2800" b="1" i="0" u="none" strike="noStrike" kern="0" cap="none" spc="0" normalizeH="0" baseline="30000" noProof="0" dirty="0" smtClean="0">
                <a:ln>
                  <a:noFill/>
                </a:ln>
                <a:solidFill>
                  <a:schemeClr val="tx1"/>
                </a:solidFill>
                <a:effectLst/>
                <a:uLnTx/>
                <a:uFillTx/>
                <a:latin typeface="+mn-lt"/>
                <a:ea typeface="+mn-ea"/>
                <a:cs typeface="+mn-cs"/>
              </a:rPr>
              <a:t>-1</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30000" noProof="0" dirty="0" smtClean="0">
                <a:ln>
                  <a:noFill/>
                </a:ln>
                <a:solidFill>
                  <a:schemeClr val="tx1"/>
                </a:solidFill>
                <a:effectLst/>
                <a:uLnTx/>
                <a:uFillTx/>
                <a:latin typeface="+mn-lt"/>
                <a:ea typeface="+mn-ea"/>
                <a:cs typeface="+mn-cs"/>
              </a:rPr>
              <a:t>-1</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这类证明</a:t>
            </a:r>
            <a:r>
              <a:rPr kumimoji="0" lang="en-US" altLang="zh-CN" sz="2800" b="1" i="0" u="none" strike="noStrike" kern="0" cap="none" spc="0" normalizeH="0" baseline="0" noProof="0" dirty="0" smtClean="0">
                <a:ln>
                  <a:noFill/>
                </a:ln>
                <a:solidFill>
                  <a:srgbClr val="0070C0"/>
                </a:solidFill>
                <a:effectLst/>
                <a:uLnTx/>
                <a:uFillTx/>
                <a:latin typeface="+mn-lt"/>
                <a:ea typeface="+mn-ea"/>
                <a:cs typeface="+mn-cs"/>
              </a:rPr>
              <a:t>x</a:t>
            </a:r>
            <a:r>
              <a:rPr kumimoji="0" lang="en-US" altLang="zh-CN" sz="2800" b="1" i="0" u="none" strike="noStrike" kern="0" cap="none" spc="0" normalizeH="0" baseline="30000" noProof="0" dirty="0" smtClean="0">
                <a:ln>
                  <a:noFill/>
                </a:ln>
                <a:solidFill>
                  <a:srgbClr val="0070C0"/>
                </a:solidFill>
                <a:effectLst/>
                <a:uLnTx/>
                <a:uFillTx/>
                <a:latin typeface="+mn-lt"/>
                <a:ea typeface="+mn-ea"/>
                <a:cs typeface="+mn-cs"/>
              </a:rPr>
              <a:t>-1</a:t>
            </a:r>
            <a:r>
              <a:rPr kumimoji="0" lang="en-US" altLang="zh-CN" sz="2800" b="1" i="0" u="none" strike="noStrike" kern="0" cap="none" spc="0" normalizeH="0" baseline="0" noProof="0" dirty="0" smtClean="0">
                <a:ln>
                  <a:noFill/>
                </a:ln>
                <a:solidFill>
                  <a:srgbClr val="0070C0"/>
                </a:solidFill>
                <a:effectLst/>
                <a:uLnTx/>
                <a:uFillTx/>
                <a:latin typeface="+mn-lt"/>
                <a:ea typeface="+mn-ea"/>
                <a:cs typeface="+mn-cs"/>
              </a:rPr>
              <a:t>=y</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的题目，都可以通过证明</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smtClean="0">
                <a:ln>
                  <a:noFill/>
                </a:ln>
                <a:solidFill>
                  <a:srgbClr val="0070C0"/>
                </a:solidFill>
                <a:effectLst/>
                <a:uLnTx/>
                <a:uFillTx/>
                <a:latin typeface="+mn-lt"/>
                <a:ea typeface="+mn-ea"/>
                <a:cs typeface="+mn-cs"/>
              </a:rPr>
              <a:t>x</a:t>
            </a:r>
            <a:r>
              <a:rPr kumimoji="0" lang="en-US" altLang="zh-CN" sz="2800" b="1" i="0" u="none" strike="noStrike" kern="0" cap="none" spc="0" normalizeH="0" baseline="0" noProof="0" dirty="0" smtClean="0">
                <a:ln>
                  <a:noFill/>
                </a:ln>
                <a:solidFill>
                  <a:srgbClr val="0070C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smtClean="0">
                <a:ln>
                  <a:noFill/>
                </a:ln>
                <a:solidFill>
                  <a:srgbClr val="0070C0"/>
                </a:solidFill>
                <a:effectLst/>
                <a:uLnTx/>
                <a:uFillTx/>
                <a:latin typeface="+mn-lt"/>
                <a:ea typeface="+mn-ea"/>
                <a:cs typeface="+mn-cs"/>
              </a:rPr>
              <a:t>y=y</a:t>
            </a:r>
            <a:r>
              <a:rPr kumimoji="0" lang="en-US" altLang="zh-CN" sz="2800" b="1" i="0" u="none" strike="noStrike" kern="0" cap="none" spc="0" normalizeH="0" baseline="0" noProof="0" dirty="0" smtClean="0">
                <a:ln>
                  <a:noFill/>
                </a:ln>
                <a:solidFill>
                  <a:srgbClr val="0070C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smtClean="0">
                <a:ln>
                  <a:noFill/>
                </a:ln>
                <a:solidFill>
                  <a:srgbClr val="0070C0"/>
                </a:solidFill>
                <a:effectLst/>
                <a:uLnTx/>
                <a:uFillTx/>
                <a:latin typeface="+mn-lt"/>
                <a:ea typeface="+mn-ea"/>
                <a:cs typeface="+mn-cs"/>
              </a:rPr>
              <a:t>x=e</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的方式得到证明。</a:t>
            </a:r>
            <a:endPar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zh-CN"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4F0B3E-C868-4FB7-A586-FFC9B6131EA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0118"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charRg st="0" end="5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charRg st="59" end="7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347">
                                            <p:txEl>
                                              <p:charRg st="79" end="113"/>
                                            </p:txEl>
                                          </p:spTgt>
                                        </p:tgtEl>
                                        <p:attrNameLst>
                                          <p:attrName>style.visibility</p:attrName>
                                        </p:attrNameLst>
                                      </p:cBhvr>
                                      <p:to>
                                        <p:strVal val="visible"/>
                                      </p:to>
                                    </p:set>
                                    <p:animEffect transition="in" filter="fade">
                                      <p:cBhvr>
                                        <p:cTn id="15" dur="500"/>
                                        <p:tgtEl>
                                          <p:spTgt spid="57347">
                                            <p:txEl>
                                              <p:charRg st="79" end="11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7347">
                                            <p:txEl>
                                              <p:charRg st="113" end="155"/>
                                            </p:txEl>
                                          </p:spTgt>
                                        </p:tgtEl>
                                        <p:attrNameLst>
                                          <p:attrName>style.visibility</p:attrName>
                                        </p:attrNameLst>
                                      </p:cBhvr>
                                      <p:to>
                                        <p:strVal val="visible"/>
                                      </p:to>
                                    </p:set>
                                    <p:animEffect transition="in" filter="fade">
                                      <p:cBhvr>
                                        <p:cTn id="18" dur="500"/>
                                        <p:tgtEl>
                                          <p:spTgt spid="57347">
                                            <p:txEl>
                                              <p:charRg st="113" end="15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7">
                                            <p:txEl>
                                              <p:charRg st="155" end="17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347">
                                            <p:txEl>
                                              <p:charRg st="179" end="2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1"/>
          <p:cNvSpPr>
            <a:spLocks noGrp="1"/>
          </p:cNvSpPr>
          <p:nvPr>
            <p:ph type="title"/>
          </p:nvPr>
        </p:nvSpPr>
        <p:spPr>
          <a:ln/>
        </p:spPr>
        <p:txBody>
          <a:bodyPr vert="horz" wrap="square" lIns="91440" tIns="45720" rIns="91440" bIns="45720" anchor="t"/>
          <a:p>
            <a:r>
              <a:rPr lang="zh-CN" altLang="en-US" dirty="0"/>
              <a:t>本节本节学习要求</a:t>
            </a:r>
            <a:endParaRPr lang="zh-CN" altLang="en-US" dirty="0"/>
          </a:p>
        </p:txBody>
      </p:sp>
      <p:sp>
        <p:nvSpPr>
          <p:cNvPr id="92163" name="内容占位符 2"/>
          <p:cNvSpPr>
            <a:spLocks noGrp="1"/>
          </p:cNvSpPr>
          <p:nvPr>
            <p:ph idx="1"/>
          </p:nvPr>
        </p:nvSpPr>
        <p:spPr>
          <a:xfrm>
            <a:off x="457200" y="1600200"/>
            <a:ext cx="8229600" cy="3829050"/>
          </a:xfrm>
          <a:ln/>
        </p:spPr>
        <p:txBody>
          <a:bodyPr vert="horz" wrap="square" lIns="91440" tIns="45720" rIns="91440" bIns="45720" anchor="t"/>
          <a:p>
            <a:r>
              <a:rPr lang="zh-CN" altLang="en-US" dirty="0"/>
              <a:t>独异点定义。</a:t>
            </a:r>
            <a:endParaRPr lang="en-US" altLang="zh-CN" dirty="0"/>
          </a:p>
          <a:p>
            <a:r>
              <a:rPr lang="zh-CN" altLang="en-US" dirty="0"/>
              <a:t>证明一个代数系统为独异点。</a:t>
            </a:r>
            <a:endParaRPr lang="en-US" altLang="zh-CN" dirty="0"/>
          </a:p>
          <a:p>
            <a:r>
              <a:rPr lang="zh-CN" altLang="en-US" dirty="0"/>
              <a:t>作业：</a:t>
            </a:r>
            <a:r>
              <a:rPr lang="en-US" altLang="zh-CN" dirty="0"/>
              <a:t>P120</a:t>
            </a:r>
            <a:r>
              <a:rPr lang="zh-CN" altLang="en-US" dirty="0"/>
              <a:t>  </a:t>
            </a:r>
            <a:r>
              <a:rPr lang="en-US" altLang="zh-CN" dirty="0"/>
              <a:t>(3)</a:t>
            </a:r>
            <a:r>
              <a:rPr lang="zh-CN" altLang="en-US" dirty="0"/>
              <a:t>、</a:t>
            </a:r>
            <a:r>
              <a:rPr lang="en-US" altLang="zh-CN" dirty="0"/>
              <a:t>(4)</a:t>
            </a: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2166"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8" name="Picture 4" descr="NA00864_">
            <a:hlinkClick r:id="rId1" action="ppaction://hlinksldjump"/>
          </p:cNvPr>
          <p:cNvPicPr>
            <a:picLocks noChangeAspect="1"/>
          </p:cNvPicPr>
          <p:nvPr/>
        </p:nvPicPr>
        <p:blipFill>
          <a:blip r:embed="rId2"/>
          <a:stretch>
            <a:fillRect/>
          </a:stretch>
        </p:blipFill>
        <p:spPr>
          <a:xfrm flipH="1">
            <a:off x="8458200" y="6267450"/>
            <a:ext cx="506413" cy="438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1"/>
          <p:cNvSpPr>
            <a:spLocks noGrp="1"/>
          </p:cNvSpPr>
          <p:nvPr>
            <p:ph type="title"/>
          </p:nvPr>
        </p:nvSpPr>
        <p:spPr>
          <a:ln/>
        </p:spPr>
        <p:txBody>
          <a:bodyPr vert="horz" wrap="square" lIns="91440" tIns="45720" rIns="91440" bIns="45720" anchor="t"/>
          <a:p>
            <a:r>
              <a:rPr lang="zh-CN" altLang="zh-CN" b="1" dirty="0"/>
              <a:t>§</a:t>
            </a:r>
            <a:r>
              <a:rPr lang="en-US" altLang="zh-CN" b="1" dirty="0"/>
              <a:t>5.4 </a:t>
            </a:r>
            <a:r>
              <a:rPr lang="zh-CN" altLang="zh-CN" b="1" dirty="0"/>
              <a:t>群和子群</a:t>
            </a:r>
            <a:endParaRPr lang="zh-CN" altLang="en-US" dirty="0"/>
          </a:p>
        </p:txBody>
      </p:sp>
      <p:sp>
        <p:nvSpPr>
          <p:cNvPr id="93187" name="内容占位符 2"/>
          <p:cNvSpPr>
            <a:spLocks noGrp="1"/>
          </p:cNvSpPr>
          <p:nvPr>
            <p:ph idx="1"/>
          </p:nvPr>
        </p:nvSpPr>
        <p:spPr>
          <a:ln/>
        </p:spPr>
        <p:txBody>
          <a:bodyPr vert="horz" wrap="square" lIns="91440" tIns="45720" rIns="91440" bIns="45720" anchor="t"/>
          <a:p>
            <a:r>
              <a:rPr lang="zh-CN" altLang="zh-CN" dirty="0"/>
              <a:t>群论是抽象代数发展充分的一个分支，广泛应用于计算</a:t>
            </a:r>
            <a:r>
              <a:rPr lang="zh-CN" altLang="en-US" dirty="0"/>
              <a:t>、</a:t>
            </a:r>
            <a:r>
              <a:rPr lang="zh-CN" altLang="zh-CN" dirty="0"/>
              <a:t>通讯</a:t>
            </a:r>
            <a:r>
              <a:rPr lang="zh-CN" altLang="en-US" dirty="0"/>
              <a:t>、</a:t>
            </a:r>
            <a:r>
              <a:rPr lang="zh-CN" altLang="zh-CN" dirty="0"/>
              <a:t>计算机科学，是我们这一章的重点。</a:t>
            </a:r>
            <a:endParaRPr lang="en-US" altLang="zh-CN" dirty="0"/>
          </a:p>
          <a:p>
            <a:r>
              <a:rPr lang="zh-CN" altLang="zh-CN" dirty="0"/>
              <a:t>群的定义</a:t>
            </a:r>
            <a:endParaRPr lang="en-US" altLang="zh-CN" dirty="0"/>
          </a:p>
          <a:p>
            <a:r>
              <a:rPr lang="zh-CN" altLang="zh-CN" dirty="0"/>
              <a:t>群的性质</a:t>
            </a:r>
            <a:endParaRPr lang="en-US" altLang="zh-CN" dirty="0"/>
          </a:p>
          <a:p>
            <a:r>
              <a:rPr lang="zh-CN" altLang="zh-CN" dirty="0"/>
              <a:t>子群</a:t>
            </a:r>
            <a:endParaRPr lang="en-US" altLang="zh-CN" dirty="0"/>
          </a:p>
          <a:p>
            <a:r>
              <a:rPr lang="zh-CN" altLang="zh-CN" dirty="0"/>
              <a:t>元素的阶</a:t>
            </a: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4F0B3E-C868-4FB7-A586-FFC9B6131EA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3190"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1"/>
          <p:cNvSpPr>
            <a:spLocks noGrp="1"/>
          </p:cNvSpPr>
          <p:nvPr>
            <p:ph type="title"/>
          </p:nvPr>
        </p:nvSpPr>
        <p:spPr>
          <a:ln/>
        </p:spPr>
        <p:txBody>
          <a:bodyPr vert="horz" wrap="square" lIns="91440" tIns="45720" rIns="91440" bIns="45720" anchor="t"/>
          <a:p>
            <a:r>
              <a:rPr lang="zh-CN" altLang="en-US" dirty="0"/>
              <a:t>群</a:t>
            </a:r>
            <a:endParaRPr lang="zh-CN" altLang="en-US" dirty="0"/>
          </a:p>
        </p:txBody>
      </p:sp>
      <p:sp>
        <p:nvSpPr>
          <p:cNvPr id="68611" name="内容占位符 2"/>
          <p:cNvSpPr>
            <a:spLocks noGrp="1"/>
          </p:cNvSpPr>
          <p:nvPr>
            <p:ph idx="1"/>
          </p:nvPr>
        </p:nvSpPr>
        <p:spPr>
          <a:xfrm>
            <a:off x="457200" y="1214438"/>
            <a:ext cx="8472488" cy="4916487"/>
          </a:xfrm>
          <a:ln/>
        </p:spPr>
        <p:txBody>
          <a:bodyPr vert="horz" wrap="square" lIns="91440" tIns="45720" rIns="91440" bIns="45720" anchor="t"/>
          <a:p>
            <a:pPr>
              <a:lnSpc>
                <a:spcPct val="125000"/>
              </a:lnSpc>
            </a:pPr>
            <a:r>
              <a:rPr lang="zh-CN" altLang="zh-CN" sz="2800" dirty="0"/>
              <a:t>定义：</a:t>
            </a:r>
            <a:r>
              <a:rPr lang="zh-CN" altLang="en-US" sz="2800" dirty="0"/>
              <a:t>对于代数系统</a:t>
            </a:r>
            <a:r>
              <a:rPr lang="en-US" altLang="zh-CN" sz="2800" dirty="0"/>
              <a:t>&lt;G,</a:t>
            </a:r>
            <a:r>
              <a:rPr lang="en-US" altLang="zh-CN" sz="2800" b="1" dirty="0">
                <a:latin typeface="宋体" panose="02010600030101010101" pitchFamily="2" charset="-122"/>
              </a:rPr>
              <a:t>*</a:t>
            </a:r>
            <a:r>
              <a:rPr lang="en-US" altLang="zh-CN" sz="2800" dirty="0"/>
              <a:t>&gt;</a:t>
            </a:r>
            <a:r>
              <a:rPr lang="zh-CN" altLang="en-US" sz="2800" dirty="0"/>
              <a:t>，其中</a:t>
            </a:r>
            <a:r>
              <a:rPr lang="en-US" altLang="zh-CN" sz="2800" dirty="0"/>
              <a:t>G</a:t>
            </a:r>
            <a:r>
              <a:rPr lang="zh-CN" altLang="en-US" sz="2800" dirty="0"/>
              <a:t>为非空集合，若</a:t>
            </a:r>
            <a:r>
              <a:rPr lang="zh-CN" altLang="zh-CN" sz="2800" dirty="0"/>
              <a:t>对二元运算</a:t>
            </a:r>
            <a:r>
              <a:rPr lang="en-US" altLang="zh-CN" sz="2800" b="1" dirty="0">
                <a:latin typeface="宋体" panose="02010600030101010101" pitchFamily="2" charset="-122"/>
              </a:rPr>
              <a:t>*</a:t>
            </a:r>
            <a:r>
              <a:rPr lang="zh-CN" altLang="zh-CN" sz="2800" dirty="0"/>
              <a:t>满足下列性质</a:t>
            </a:r>
            <a:r>
              <a:rPr lang="zh-CN" altLang="en-US" sz="2800" dirty="0"/>
              <a:t>，则称</a:t>
            </a:r>
            <a:r>
              <a:rPr lang="en-US" altLang="zh-CN" sz="2800" dirty="0"/>
              <a:t>&lt;G,</a:t>
            </a:r>
            <a:r>
              <a:rPr lang="en-US" altLang="zh-CN" sz="2800" b="1" dirty="0">
                <a:latin typeface="宋体" panose="02010600030101010101" pitchFamily="2" charset="-122"/>
              </a:rPr>
              <a:t>*</a:t>
            </a:r>
            <a:r>
              <a:rPr lang="en-US" altLang="zh-CN" sz="2800" dirty="0"/>
              <a:t>&gt;</a:t>
            </a:r>
            <a:r>
              <a:rPr lang="zh-CN" altLang="en-US" sz="2800" dirty="0"/>
              <a:t>为群：</a:t>
            </a:r>
            <a:endParaRPr lang="zh-CN" altLang="zh-CN" sz="2800" dirty="0"/>
          </a:p>
          <a:p>
            <a:pPr>
              <a:lnSpc>
                <a:spcPct val="125000"/>
              </a:lnSpc>
              <a:buNone/>
            </a:pPr>
            <a:r>
              <a:rPr lang="en-US" altLang="zh-CN" sz="2800" dirty="0"/>
              <a:t>(1)  </a:t>
            </a:r>
            <a:r>
              <a:rPr lang="zh-CN" altLang="zh-CN" sz="2800" dirty="0"/>
              <a:t>运算封闭，即</a:t>
            </a:r>
            <a:r>
              <a:rPr lang="en-US" altLang="zh-CN" sz="2800" dirty="0"/>
              <a:t> </a:t>
            </a:r>
            <a:r>
              <a:rPr lang="en-US" altLang="zh-CN" sz="2800" dirty="0">
                <a:solidFill>
                  <a:srgbClr val="000000"/>
                </a:solidFill>
              </a:rPr>
              <a:t>∀</a:t>
            </a:r>
            <a:r>
              <a:rPr lang="en-US" altLang="zh-CN" sz="2800" dirty="0"/>
              <a:t>a</a:t>
            </a:r>
            <a:r>
              <a:rPr lang="zh-CN" altLang="zh-CN" sz="2800" dirty="0"/>
              <a:t>，</a:t>
            </a:r>
            <a:r>
              <a:rPr lang="en-US" altLang="zh-CN" sz="2800" dirty="0"/>
              <a:t>b</a:t>
            </a:r>
            <a:r>
              <a:rPr lang="en-US" altLang="zh-CN" sz="2800" dirty="0">
                <a:sym typeface="Symbol" panose="05050102010706020507" pitchFamily="18" charset="2"/>
              </a:rPr>
              <a:t></a:t>
            </a:r>
            <a:r>
              <a:rPr lang="en-US" altLang="zh-CN" sz="2800" dirty="0"/>
              <a:t>G</a:t>
            </a:r>
            <a:r>
              <a:rPr lang="zh-CN" altLang="zh-CN" sz="2800" dirty="0"/>
              <a:t>，</a:t>
            </a:r>
            <a:r>
              <a:rPr lang="en-US" altLang="zh-CN" sz="2800" dirty="0"/>
              <a:t>a</a:t>
            </a:r>
            <a:r>
              <a:rPr lang="en-US" altLang="zh-CN" sz="2800" b="1" dirty="0">
                <a:latin typeface="宋体" panose="02010600030101010101" pitchFamily="2" charset="-122"/>
              </a:rPr>
              <a:t>*</a:t>
            </a:r>
            <a:r>
              <a:rPr lang="en-US" altLang="zh-CN" sz="2800" dirty="0"/>
              <a:t>b</a:t>
            </a:r>
            <a:r>
              <a:rPr lang="en-US" altLang="zh-CN" sz="2800" dirty="0">
                <a:sym typeface="Symbol" panose="05050102010706020507" pitchFamily="18" charset="2"/>
              </a:rPr>
              <a:t></a:t>
            </a:r>
            <a:r>
              <a:rPr lang="en-US" altLang="zh-CN" sz="2800" dirty="0"/>
              <a:t>G</a:t>
            </a:r>
            <a:r>
              <a:rPr lang="zh-CN" altLang="zh-CN" sz="2800" dirty="0"/>
              <a:t>；</a:t>
            </a:r>
            <a:endParaRPr lang="zh-CN" altLang="zh-CN" sz="2800" dirty="0"/>
          </a:p>
          <a:p>
            <a:pPr>
              <a:lnSpc>
                <a:spcPct val="125000"/>
              </a:lnSpc>
              <a:buNone/>
            </a:pPr>
            <a:r>
              <a:rPr lang="en-US" altLang="zh-CN" sz="2800" dirty="0"/>
              <a:t>(2) </a:t>
            </a:r>
            <a:r>
              <a:rPr lang="zh-CN" altLang="en-US" sz="2800" dirty="0"/>
              <a:t> 运算</a:t>
            </a:r>
            <a:r>
              <a:rPr lang="en-US" altLang="zh-CN" sz="2800" b="1" dirty="0">
                <a:latin typeface="宋体" panose="02010600030101010101" pitchFamily="2" charset="-122"/>
              </a:rPr>
              <a:t>*</a:t>
            </a:r>
            <a:r>
              <a:rPr lang="zh-CN" altLang="en-US" sz="2800" dirty="0">
                <a:latin typeface="宋体" panose="02010600030101010101" pitchFamily="2" charset="-122"/>
              </a:rPr>
              <a:t>可</a:t>
            </a:r>
            <a:r>
              <a:rPr lang="zh-CN" altLang="zh-CN" sz="2800" dirty="0"/>
              <a:t>结合，即</a:t>
            </a:r>
            <a:r>
              <a:rPr lang="en-US" altLang="zh-CN" sz="2800" dirty="0">
                <a:solidFill>
                  <a:srgbClr val="000000"/>
                </a:solidFill>
              </a:rPr>
              <a:t>∀</a:t>
            </a:r>
            <a:r>
              <a:rPr lang="en-US" altLang="zh-CN" sz="2800" dirty="0"/>
              <a:t>a,b,c</a:t>
            </a:r>
            <a:r>
              <a:rPr lang="en-US" altLang="zh-CN" sz="2800" dirty="0">
                <a:sym typeface="Symbol" panose="05050102010706020507" pitchFamily="18" charset="2"/>
              </a:rPr>
              <a:t></a:t>
            </a:r>
            <a:r>
              <a:rPr lang="en-US" altLang="zh-CN" sz="2800" dirty="0"/>
              <a:t>G</a:t>
            </a:r>
            <a:r>
              <a:rPr lang="zh-CN" altLang="zh-CN" sz="2800" dirty="0"/>
              <a:t>，</a:t>
            </a:r>
            <a:r>
              <a:rPr lang="en-US" altLang="zh-CN" sz="2800" dirty="0"/>
              <a:t>a</a:t>
            </a:r>
            <a:r>
              <a:rPr lang="en-US" altLang="zh-CN" sz="2800" b="1" dirty="0">
                <a:latin typeface="宋体" panose="02010600030101010101" pitchFamily="2" charset="-122"/>
              </a:rPr>
              <a:t>*</a:t>
            </a:r>
            <a:r>
              <a:rPr lang="en-US" altLang="zh-CN" sz="2800" dirty="0"/>
              <a:t>(b</a:t>
            </a:r>
            <a:r>
              <a:rPr lang="en-US" altLang="zh-CN" sz="2800" b="1" dirty="0">
                <a:latin typeface="宋体" panose="02010600030101010101" pitchFamily="2" charset="-122"/>
              </a:rPr>
              <a:t>*</a:t>
            </a:r>
            <a:r>
              <a:rPr lang="en-US" altLang="zh-CN" sz="2800" dirty="0"/>
              <a:t>c)=(a</a:t>
            </a:r>
            <a:r>
              <a:rPr lang="en-US" altLang="zh-CN" sz="2800" b="1" dirty="0">
                <a:latin typeface="宋体" panose="02010600030101010101" pitchFamily="2" charset="-122"/>
              </a:rPr>
              <a:t>*</a:t>
            </a:r>
            <a:r>
              <a:rPr lang="en-US" altLang="zh-CN" sz="2800" dirty="0"/>
              <a:t>b)</a:t>
            </a:r>
            <a:r>
              <a:rPr lang="en-US" altLang="zh-CN" sz="2800" b="1" dirty="0">
                <a:latin typeface="宋体" panose="02010600030101010101" pitchFamily="2" charset="-122"/>
              </a:rPr>
              <a:t>*</a:t>
            </a:r>
            <a:r>
              <a:rPr lang="en-US" altLang="zh-CN" sz="2800" dirty="0"/>
              <a:t>c</a:t>
            </a:r>
            <a:r>
              <a:rPr lang="zh-CN" altLang="zh-CN" sz="2800" dirty="0"/>
              <a:t>；</a:t>
            </a:r>
            <a:endParaRPr lang="zh-CN" altLang="zh-CN" sz="2800" dirty="0"/>
          </a:p>
          <a:p>
            <a:pPr>
              <a:lnSpc>
                <a:spcPct val="125000"/>
              </a:lnSpc>
              <a:buNone/>
            </a:pPr>
            <a:r>
              <a:rPr lang="en-US" altLang="zh-CN" sz="2800" dirty="0"/>
              <a:t>(3)  </a:t>
            </a:r>
            <a:r>
              <a:rPr lang="zh-CN" altLang="zh-CN" sz="2800" dirty="0"/>
              <a:t>存在幺元</a:t>
            </a:r>
            <a:r>
              <a:rPr lang="en-US" altLang="zh-CN" sz="2800" dirty="0"/>
              <a:t>e</a:t>
            </a:r>
            <a:r>
              <a:rPr lang="zh-CN" altLang="zh-CN" sz="2800" dirty="0"/>
              <a:t>，即</a:t>
            </a:r>
            <a:r>
              <a:rPr lang="en-US" altLang="zh-CN" sz="2800" dirty="0">
                <a:solidFill>
                  <a:srgbClr val="000000"/>
                </a:solidFill>
              </a:rPr>
              <a:t>∀</a:t>
            </a:r>
            <a:r>
              <a:rPr lang="en-US" altLang="zh-CN" sz="2800" dirty="0"/>
              <a:t>a</a:t>
            </a:r>
            <a:r>
              <a:rPr lang="en-US" altLang="zh-CN" sz="2800" dirty="0">
                <a:sym typeface="Symbol" panose="05050102010706020507" pitchFamily="18" charset="2"/>
              </a:rPr>
              <a:t></a:t>
            </a:r>
            <a:r>
              <a:rPr lang="en-US" altLang="zh-CN" sz="2800" dirty="0"/>
              <a:t>G</a:t>
            </a:r>
            <a:r>
              <a:rPr lang="zh-CN" altLang="zh-CN" sz="2800" dirty="0"/>
              <a:t>，</a:t>
            </a:r>
            <a:r>
              <a:rPr lang="en-US" altLang="zh-CN" sz="2800" dirty="0"/>
              <a:t>e</a:t>
            </a:r>
            <a:r>
              <a:rPr lang="en-US" altLang="zh-CN" sz="2800" b="1" dirty="0">
                <a:latin typeface="宋体" panose="02010600030101010101" pitchFamily="2" charset="-122"/>
              </a:rPr>
              <a:t>*</a:t>
            </a:r>
            <a:r>
              <a:rPr lang="en-US" altLang="zh-CN" sz="2800" dirty="0"/>
              <a:t>a=a</a:t>
            </a:r>
            <a:r>
              <a:rPr lang="en-US" altLang="zh-CN" sz="2800" b="1" dirty="0">
                <a:latin typeface="宋体" panose="02010600030101010101" pitchFamily="2" charset="-122"/>
              </a:rPr>
              <a:t>*</a:t>
            </a:r>
            <a:r>
              <a:rPr lang="en-US" altLang="zh-CN" sz="2800" dirty="0"/>
              <a:t>e=a</a:t>
            </a:r>
            <a:r>
              <a:rPr lang="zh-CN" altLang="zh-CN" sz="2800" dirty="0"/>
              <a:t>；</a:t>
            </a:r>
            <a:endParaRPr lang="zh-CN" altLang="zh-CN" sz="2800" dirty="0"/>
          </a:p>
          <a:p>
            <a:pPr>
              <a:lnSpc>
                <a:spcPct val="125000"/>
              </a:lnSpc>
              <a:buNone/>
            </a:pPr>
            <a:r>
              <a:rPr lang="en-US" altLang="zh-CN" sz="2800" dirty="0"/>
              <a:t>(4)  G</a:t>
            </a:r>
            <a:r>
              <a:rPr lang="zh-CN" altLang="zh-CN" sz="2800" dirty="0"/>
              <a:t>中每个元素存在逆元。即</a:t>
            </a:r>
            <a:r>
              <a:rPr lang="en-US" altLang="zh-CN" sz="2800" dirty="0"/>
              <a:t> </a:t>
            </a:r>
            <a:r>
              <a:rPr lang="en-US" altLang="zh-CN" sz="2800" dirty="0">
                <a:solidFill>
                  <a:srgbClr val="000000"/>
                </a:solidFill>
              </a:rPr>
              <a:t>∀</a:t>
            </a:r>
            <a:r>
              <a:rPr lang="en-US" altLang="zh-CN" sz="2800" dirty="0"/>
              <a:t>a</a:t>
            </a:r>
            <a:r>
              <a:rPr lang="en-US" altLang="zh-CN" sz="2800" dirty="0">
                <a:sym typeface="Symbol" panose="05050102010706020507" pitchFamily="18" charset="2"/>
              </a:rPr>
              <a:t></a:t>
            </a:r>
            <a:r>
              <a:rPr lang="en-US" altLang="zh-CN" sz="2800" dirty="0"/>
              <a:t>G</a:t>
            </a:r>
            <a:r>
              <a:rPr lang="zh-CN" altLang="zh-CN" sz="2800" dirty="0"/>
              <a:t>，</a:t>
            </a:r>
            <a:r>
              <a:rPr lang="en-US" altLang="zh-CN" sz="2800" dirty="0"/>
              <a:t> </a:t>
            </a:r>
            <a:r>
              <a:rPr lang="en-US" altLang="zh-CN" sz="2800" dirty="0">
                <a:solidFill>
                  <a:srgbClr val="000000"/>
                </a:solidFill>
              </a:rPr>
              <a:t>∃</a:t>
            </a:r>
            <a:r>
              <a:rPr lang="en-US" altLang="zh-CN" sz="2800" dirty="0"/>
              <a:t>a</a:t>
            </a:r>
            <a:r>
              <a:rPr lang="en-US" altLang="zh-CN" sz="2800" baseline="30000" dirty="0"/>
              <a:t>-1</a:t>
            </a:r>
            <a:r>
              <a:rPr lang="en-US" altLang="zh-CN" sz="2800" dirty="0">
                <a:sym typeface="Symbol" panose="05050102010706020507" pitchFamily="18" charset="2"/>
              </a:rPr>
              <a:t></a:t>
            </a:r>
            <a:r>
              <a:rPr lang="en-US" altLang="zh-CN" sz="2800" dirty="0"/>
              <a:t>G,使a</a:t>
            </a:r>
            <a:r>
              <a:rPr lang="en-US" altLang="zh-CN" sz="2800" b="1" dirty="0">
                <a:latin typeface="宋体" panose="02010600030101010101" pitchFamily="2" charset="-122"/>
              </a:rPr>
              <a:t>*</a:t>
            </a:r>
            <a:r>
              <a:rPr lang="en-US" altLang="zh-CN" sz="2800" dirty="0"/>
              <a:t>a</a:t>
            </a:r>
            <a:r>
              <a:rPr lang="en-US" altLang="zh-CN" sz="2800" baseline="30000" dirty="0"/>
              <a:t>-1</a:t>
            </a:r>
            <a:r>
              <a:rPr lang="en-US" altLang="zh-CN" sz="2800" dirty="0"/>
              <a:t>=a</a:t>
            </a:r>
            <a:r>
              <a:rPr lang="en-US" altLang="zh-CN" sz="2800" baseline="30000" dirty="0"/>
              <a:t>-1</a:t>
            </a:r>
            <a:r>
              <a:rPr lang="en-US" altLang="zh-CN" sz="2800" b="1" dirty="0">
                <a:latin typeface="宋体" panose="02010600030101010101" pitchFamily="2" charset="-122"/>
              </a:rPr>
              <a:t>*</a:t>
            </a:r>
            <a:r>
              <a:rPr lang="en-US" altLang="zh-CN" sz="2800" dirty="0"/>
              <a:t>a=e</a:t>
            </a:r>
            <a:endParaRPr lang="en-US" altLang="zh-CN" sz="2800" dirty="0"/>
          </a:p>
          <a:p>
            <a:pPr>
              <a:buNone/>
            </a:pPr>
            <a:r>
              <a:rPr lang="zh-CN" altLang="en-US" sz="2800" dirty="0"/>
              <a:t>    </a:t>
            </a:r>
            <a:endParaRPr lang="zh-CN" altLang="en-US" sz="2800"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711A05-2F98-49E4-92CE-3DFCA7311E7A}"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4214"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8611">
                                            <p:txEl>
                                              <p:charRg st="0" end="49"/>
                                            </p:txEl>
                                          </p:spTgt>
                                        </p:tgtEl>
                                        <p:attrNameLst>
                                          <p:attrName>style.visibility</p:attrName>
                                        </p:attrNameLst>
                                      </p:cBhvr>
                                      <p:to>
                                        <p:strVal val="visible"/>
                                      </p:to>
                                    </p:set>
                                    <p:animEffect transition="in" filter="strips(downLeft)">
                                      <p:cBhvr>
                                        <p:cTn id="7" dur="500"/>
                                        <p:tgtEl>
                                          <p:spTgt spid="68611">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1">
                                            <p:txEl>
                                              <p:charRg st="49" end="75"/>
                                            </p:txEl>
                                          </p:spTgt>
                                        </p:tgtEl>
                                        <p:attrNameLst>
                                          <p:attrName>style.visibility</p:attrName>
                                        </p:attrNameLst>
                                      </p:cBhvr>
                                      <p:to>
                                        <p:strVal val="visible"/>
                                      </p:to>
                                    </p:set>
                                    <p:animEffect transition="in" filter="blinds(horizontal)">
                                      <p:cBhvr>
                                        <p:cTn id="12" dur="500"/>
                                        <p:tgtEl>
                                          <p:spTgt spid="68611">
                                            <p:txEl>
                                              <p:charRg st="49"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1">
                                            <p:txEl>
                                              <p:charRg st="75" end="114"/>
                                            </p:txEl>
                                          </p:spTgt>
                                        </p:tgtEl>
                                        <p:attrNameLst>
                                          <p:attrName>style.visibility</p:attrName>
                                        </p:attrNameLst>
                                      </p:cBhvr>
                                      <p:to>
                                        <p:strVal val="visible"/>
                                      </p:to>
                                    </p:set>
                                    <p:animEffect transition="in" filter="blinds(horizontal)">
                                      <p:cBhvr>
                                        <p:cTn id="17" dur="500"/>
                                        <p:tgtEl>
                                          <p:spTgt spid="68611">
                                            <p:txEl>
                                              <p:charRg st="75" end="1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611">
                                            <p:txEl>
                                              <p:charRg st="114" end="142"/>
                                            </p:txEl>
                                          </p:spTgt>
                                        </p:tgtEl>
                                        <p:attrNameLst>
                                          <p:attrName>style.visibility</p:attrName>
                                        </p:attrNameLst>
                                      </p:cBhvr>
                                      <p:to>
                                        <p:strVal val="visible"/>
                                      </p:to>
                                    </p:set>
                                    <p:animEffect transition="in" filter="blinds(horizontal)">
                                      <p:cBhvr>
                                        <p:cTn id="22" dur="500"/>
                                        <p:tgtEl>
                                          <p:spTgt spid="68611">
                                            <p:txEl>
                                              <p:charRg st="114" end="1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611">
                                            <p:txEl>
                                              <p:charRg st="142" end="188"/>
                                            </p:txEl>
                                          </p:spTgt>
                                        </p:tgtEl>
                                        <p:attrNameLst>
                                          <p:attrName>style.visibility</p:attrName>
                                        </p:attrNameLst>
                                      </p:cBhvr>
                                      <p:to>
                                        <p:strVal val="visible"/>
                                      </p:to>
                                    </p:set>
                                    <p:animEffect transition="in" filter="blinds(horizontal)">
                                      <p:cBhvr>
                                        <p:cTn id="27" dur="500"/>
                                        <p:tgtEl>
                                          <p:spTgt spid="68611">
                                            <p:txEl>
                                              <p:charRg st="142"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1"/>
          <p:cNvSpPr>
            <a:spLocks noGrp="1"/>
          </p:cNvSpPr>
          <p:nvPr>
            <p:ph type="title"/>
          </p:nvPr>
        </p:nvSpPr>
        <p:spPr>
          <a:ln/>
        </p:spPr>
        <p:txBody>
          <a:bodyPr vert="horz" wrap="square" lIns="91440" tIns="45720" rIns="91440" bIns="45720" anchor="t"/>
          <a:p>
            <a:endParaRPr lang="zh-CN" altLang="en-US" dirty="0"/>
          </a:p>
        </p:txBody>
      </p:sp>
      <p:sp>
        <p:nvSpPr>
          <p:cNvPr id="69635" name="内容占位符 2"/>
          <p:cNvSpPr>
            <a:spLocks noGrp="1"/>
          </p:cNvSpPr>
          <p:nvPr>
            <p:ph idx="1"/>
          </p:nvPr>
        </p:nvSpPr>
        <p:spPr>
          <a:ln/>
        </p:spPr>
        <p:txBody>
          <a:bodyPr vert="horz" wrap="square" lIns="91440" tIns="45720" rIns="91440" bIns="45720" anchor="t"/>
          <a:p>
            <a:r>
              <a:rPr lang="zh-CN" altLang="en-US" sz="3200" dirty="0"/>
              <a:t>群是</a:t>
            </a:r>
            <a:r>
              <a:rPr lang="zh-CN" altLang="en-US" sz="3200" b="1" dirty="0">
                <a:solidFill>
                  <a:srgbClr val="C00000"/>
                </a:solidFill>
              </a:rPr>
              <a:t>每个元素都可逆</a:t>
            </a:r>
            <a:r>
              <a:rPr lang="zh-CN" altLang="en-US" sz="3200" dirty="0"/>
              <a:t>的独异点。</a:t>
            </a:r>
            <a:endParaRPr lang="en-US" altLang="zh-CN" sz="3200" dirty="0"/>
          </a:p>
          <a:p>
            <a:endParaRPr lang="en-US" altLang="zh-CN" sz="3200" dirty="0"/>
          </a:p>
          <a:p>
            <a:r>
              <a:rPr lang="zh-CN" altLang="en-US" sz="3200" dirty="0"/>
              <a:t> </a:t>
            </a:r>
            <a:r>
              <a:rPr lang="en-US" altLang="zh-CN" sz="3200" dirty="0"/>
              <a:t>{</a:t>
            </a:r>
            <a:r>
              <a:rPr lang="zh-CN" altLang="en-US" sz="3200" dirty="0"/>
              <a:t>群</a:t>
            </a:r>
            <a:r>
              <a:rPr lang="en-US" altLang="zh-CN" sz="3200" dirty="0"/>
              <a:t>}</a:t>
            </a:r>
            <a:r>
              <a:rPr lang="en-US" altLang="zh-CN" sz="3200" dirty="0">
                <a:sym typeface="Symbol" panose="05050102010706020507" pitchFamily="18" charset="2"/>
              </a:rPr>
              <a:t> </a:t>
            </a:r>
            <a:r>
              <a:rPr lang="zh-CN" altLang="en-US" sz="3200" dirty="0">
                <a:sym typeface="Symbol" panose="05050102010706020507" pitchFamily="18" charset="2"/>
              </a:rPr>
              <a:t> </a:t>
            </a:r>
            <a:r>
              <a:rPr lang="en-US" altLang="zh-CN" sz="3200" dirty="0"/>
              <a:t>{</a:t>
            </a:r>
            <a:r>
              <a:rPr lang="zh-CN" altLang="en-US" sz="3200" dirty="0"/>
              <a:t>独异点</a:t>
            </a:r>
            <a:r>
              <a:rPr lang="en-US" altLang="zh-CN" sz="3200" dirty="0"/>
              <a:t>}</a:t>
            </a:r>
            <a:r>
              <a:rPr lang="en-US" altLang="zh-CN" sz="3200" dirty="0">
                <a:sym typeface="Symbol" panose="05050102010706020507" pitchFamily="18" charset="2"/>
              </a:rPr>
              <a:t> </a:t>
            </a:r>
            <a:r>
              <a:rPr lang="zh-CN" altLang="en-US" sz="3200" dirty="0">
                <a:sym typeface="Symbol" panose="05050102010706020507" pitchFamily="18" charset="2"/>
              </a:rPr>
              <a:t> </a:t>
            </a:r>
            <a:r>
              <a:rPr lang="en-US" altLang="zh-CN" sz="3200" dirty="0"/>
              <a:t>{</a:t>
            </a:r>
            <a:r>
              <a:rPr lang="zh-CN" altLang="en-US" sz="3200" dirty="0"/>
              <a:t>半群</a:t>
            </a:r>
            <a:r>
              <a:rPr lang="en-US" altLang="zh-CN" sz="3200" dirty="0"/>
              <a:t>}</a:t>
            </a:r>
            <a:r>
              <a:rPr lang="en-US" altLang="zh-CN" sz="3200" dirty="0">
                <a:sym typeface="Symbol" panose="05050102010706020507" pitchFamily="18" charset="2"/>
              </a:rPr>
              <a:t> </a:t>
            </a:r>
            <a:r>
              <a:rPr lang="zh-CN" altLang="en-US" sz="3200" dirty="0">
                <a:sym typeface="Symbol" panose="05050102010706020507" pitchFamily="18" charset="2"/>
              </a:rPr>
              <a:t> </a:t>
            </a:r>
            <a:r>
              <a:rPr lang="en-US" altLang="zh-CN" sz="3200" dirty="0"/>
              <a:t>{</a:t>
            </a:r>
            <a:r>
              <a:rPr lang="zh-CN" altLang="en-US" sz="3200" dirty="0"/>
              <a:t>广群</a:t>
            </a:r>
            <a:r>
              <a:rPr lang="en-US" altLang="zh-CN" sz="3200" dirty="0"/>
              <a:t>}</a:t>
            </a: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6262"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charRg st="16" end="43"/>
                                            </p:txEl>
                                          </p:spTgt>
                                        </p:tgtEl>
                                        <p:attrNameLst>
                                          <p:attrName>style.visibility</p:attrName>
                                        </p:attrNameLst>
                                      </p:cBhvr>
                                      <p:to>
                                        <p:strVal val="visible"/>
                                      </p:to>
                                    </p:set>
                                    <p:animEffect transition="in" filter="blinds(horizontal)">
                                      <p:cBhvr>
                                        <p:cTn id="7" dur="500"/>
                                        <p:tgtEl>
                                          <p:spTgt spid="69635">
                                            <p:txEl>
                                              <p:charRg st="16"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
          <p:cNvSpPr>
            <a:spLocks noGrp="1"/>
          </p:cNvSpPr>
          <p:nvPr>
            <p:ph type="title"/>
          </p:nvPr>
        </p:nvSpPr>
        <p:spPr>
          <a:ln/>
        </p:spPr>
        <p:txBody>
          <a:bodyPr vert="horz" wrap="square" lIns="91440" tIns="45720" rIns="91440" bIns="45720" anchor="t"/>
          <a:p>
            <a:endParaRPr lang="zh-CN" altLang="en-US" dirty="0"/>
          </a:p>
        </p:txBody>
      </p:sp>
      <p:sp>
        <p:nvSpPr>
          <p:cNvPr id="75779" name="内容占位符 2"/>
          <p:cNvSpPr>
            <a:spLocks noGrp="1"/>
          </p:cNvSpPr>
          <p:nvPr>
            <p:ph idx="1"/>
          </p:nvPr>
        </p:nvSpPr>
        <p:spPr>
          <a:xfrm>
            <a:off x="457200" y="1600200"/>
            <a:ext cx="8401050" cy="4530725"/>
          </a:xfrm>
          <a:ln/>
        </p:spPr>
        <p:txBody>
          <a:bodyPr vert="horz" wrap="square" lIns="91440" tIns="45720" rIns="91440" bIns="45720" anchor="t"/>
          <a:p>
            <a:pPr>
              <a:buNone/>
            </a:pPr>
            <a:r>
              <a:rPr lang="en-US" altLang="zh-CN" sz="2800" dirty="0"/>
              <a:t>【</a:t>
            </a:r>
            <a:r>
              <a:rPr lang="zh-CN" altLang="en-US" sz="2800" dirty="0"/>
              <a:t>例</a:t>
            </a:r>
            <a:r>
              <a:rPr lang="en-US" altLang="zh-CN" sz="2800" dirty="0"/>
              <a:t>1】</a:t>
            </a:r>
            <a:r>
              <a:rPr lang="zh-CN" altLang="en-US" sz="2800" dirty="0"/>
              <a:t>考察下列代数系统：</a:t>
            </a:r>
            <a:endParaRPr lang="en-US" altLang="zh-CN" sz="2800" dirty="0"/>
          </a:p>
          <a:p>
            <a:pPr>
              <a:buNone/>
            </a:pPr>
            <a:r>
              <a:rPr lang="en-US" altLang="zh-CN" sz="2800" dirty="0"/>
              <a:t>(1)  &lt;I,</a:t>
            </a:r>
            <a:r>
              <a:rPr lang="zh-CN" altLang="en-US" sz="2800" dirty="0"/>
              <a:t>＋</a:t>
            </a:r>
            <a:r>
              <a:rPr lang="en-US" altLang="zh-CN" sz="2800" dirty="0"/>
              <a:t>&gt;</a:t>
            </a:r>
            <a:r>
              <a:rPr lang="zh-CN" altLang="en-US" sz="2800" dirty="0"/>
              <a:t>，</a:t>
            </a:r>
            <a:r>
              <a:rPr lang="en-US" altLang="zh-CN" sz="2800" dirty="0"/>
              <a:t>I</a:t>
            </a:r>
            <a:r>
              <a:rPr lang="zh-CN" altLang="en-US" sz="2800" dirty="0"/>
              <a:t>为整数集合，</a:t>
            </a:r>
            <a:r>
              <a:rPr lang="en-US" altLang="zh-CN" sz="2800" dirty="0"/>
              <a:t>+</a:t>
            </a:r>
            <a:r>
              <a:rPr lang="zh-CN" altLang="en-US" sz="2800" dirty="0"/>
              <a:t>是普通的加法运算；</a:t>
            </a:r>
            <a:endParaRPr lang="en-US" altLang="zh-CN" sz="2800" dirty="0"/>
          </a:p>
          <a:p>
            <a:pPr>
              <a:buNone/>
            </a:pPr>
            <a:r>
              <a:rPr lang="en-US" altLang="zh-CN" sz="2800" dirty="0"/>
              <a:t>(2)  &lt;Q</a:t>
            </a:r>
            <a:r>
              <a:rPr lang="zh-CN" altLang="en-US" sz="2800" dirty="0"/>
              <a:t>－</a:t>
            </a:r>
            <a:r>
              <a:rPr lang="en-US" altLang="zh-CN" sz="2800" dirty="0"/>
              <a:t>{0},</a:t>
            </a:r>
            <a:r>
              <a:rPr lang="en-US" altLang="zh-CN" sz="2800" dirty="0">
                <a:latin typeface="宋体" panose="02010600030101010101" pitchFamily="2" charset="-122"/>
              </a:rPr>
              <a:t>×</a:t>
            </a:r>
            <a:r>
              <a:rPr lang="en-US" altLang="zh-CN" sz="2800" dirty="0"/>
              <a:t>&gt;</a:t>
            </a:r>
            <a:r>
              <a:rPr lang="zh-CN" altLang="en-US" sz="2800" dirty="0"/>
              <a:t>，</a:t>
            </a:r>
            <a:r>
              <a:rPr lang="en-US" altLang="zh-CN" sz="2800" dirty="0"/>
              <a:t>Q</a:t>
            </a:r>
            <a:r>
              <a:rPr lang="zh-CN" altLang="en-US" sz="2800" dirty="0"/>
              <a:t>是有理数集合，</a:t>
            </a:r>
            <a:r>
              <a:rPr lang="en-US" altLang="zh-CN" sz="2800" dirty="0">
                <a:latin typeface="宋体" panose="02010600030101010101" pitchFamily="2" charset="-122"/>
              </a:rPr>
              <a:t>×</a:t>
            </a:r>
            <a:r>
              <a:rPr lang="zh-CN" altLang="en-US" sz="2800" dirty="0"/>
              <a:t>是通常的</a:t>
            </a:r>
            <a:endParaRPr lang="en-US" altLang="zh-CN" sz="2800" dirty="0"/>
          </a:p>
          <a:p>
            <a:pPr>
              <a:buNone/>
            </a:pPr>
            <a:r>
              <a:rPr lang="zh-CN" altLang="en-US" sz="2800" dirty="0"/>
              <a:t>      乘法运算；</a:t>
            </a:r>
            <a:endParaRPr lang="en-US" altLang="zh-CN" sz="2800" dirty="0"/>
          </a:p>
          <a:p>
            <a:pPr>
              <a:buNone/>
            </a:pPr>
            <a:r>
              <a:rPr lang="en-US" altLang="zh-CN" sz="2800" dirty="0"/>
              <a:t>(3)  &lt;ρ(S),</a:t>
            </a:r>
            <a:r>
              <a:rPr lang="zh-CN" altLang="en-US" sz="2800" dirty="0"/>
              <a:t>⊕</a:t>
            </a:r>
            <a:r>
              <a:rPr lang="en-US" altLang="zh-CN" sz="2800" dirty="0"/>
              <a:t>&gt;</a:t>
            </a:r>
            <a:r>
              <a:rPr lang="zh-CN" altLang="en-US" sz="2800" dirty="0"/>
              <a:t>，</a:t>
            </a:r>
            <a:r>
              <a:rPr lang="en-US" altLang="zh-CN" sz="2800" dirty="0"/>
              <a:t>ρ(S)</a:t>
            </a:r>
            <a:r>
              <a:rPr lang="zh-CN" altLang="en-US" sz="2800" dirty="0"/>
              <a:t>为</a:t>
            </a:r>
            <a:r>
              <a:rPr lang="en-US" altLang="zh-CN" sz="2800" dirty="0"/>
              <a:t>S</a:t>
            </a:r>
            <a:r>
              <a:rPr lang="zh-CN" altLang="en-US" sz="2800" dirty="0"/>
              <a:t>的幂集，⊕为对称差运算。</a:t>
            </a:r>
            <a:endParaRPr lang="zh-CN" altLang="en-US" sz="2800" dirty="0"/>
          </a:p>
          <a:p>
            <a:pPr>
              <a:buNone/>
            </a:pPr>
            <a:r>
              <a:rPr lang="zh-CN" altLang="en-US" sz="2800" dirty="0"/>
              <a:t>问：以上代数系统是群吗？</a:t>
            </a:r>
            <a:endParaRPr lang="en-US" altLang="zh-CN" sz="2800" dirty="0"/>
          </a:p>
          <a:p>
            <a:pPr>
              <a:buNone/>
            </a:pPr>
            <a:r>
              <a:rPr lang="zh-CN" altLang="en-US" sz="2800" dirty="0"/>
              <a:t>其中，</a:t>
            </a:r>
            <a:r>
              <a:rPr lang="en-US" altLang="zh-CN" sz="2800" dirty="0"/>
              <a:t>&lt;I,</a:t>
            </a:r>
            <a:r>
              <a:rPr lang="zh-CN" altLang="en-US" sz="2800" dirty="0"/>
              <a:t>＋</a:t>
            </a:r>
            <a:r>
              <a:rPr lang="en-US" altLang="zh-CN" sz="2800" dirty="0"/>
              <a:t>&gt;</a:t>
            </a:r>
            <a:r>
              <a:rPr lang="zh-CN" altLang="en-US" sz="2800" dirty="0"/>
              <a:t>称作整数加群。</a:t>
            </a:r>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4F0B3E-C868-4FB7-A586-FFC9B6131EA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7286"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charRg st="14"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charRg st="43" end="7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9">
                                            <p:txEl>
                                              <p:charRg st="72" end="8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779">
                                            <p:txEl>
                                              <p:charRg st="84" end="11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5779">
                                            <p:txEl>
                                              <p:charRg st="117" end="13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779">
                                            <p:txEl>
                                              <p:charRg st="130" end="1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1"/>
          <p:cNvSpPr>
            <a:spLocks noGrp="1"/>
          </p:cNvSpPr>
          <p:nvPr>
            <p:ph type="title"/>
          </p:nvPr>
        </p:nvSpPr>
        <p:spPr>
          <a:ln/>
        </p:spPr>
        <p:txBody>
          <a:bodyPr vert="horz" wrap="square" lIns="91440" tIns="45720" rIns="91440" bIns="45720" anchor="t"/>
          <a:p>
            <a:endParaRPr lang="zh-CN" altLang="en-US" dirty="0"/>
          </a:p>
        </p:txBody>
      </p:sp>
      <p:sp>
        <p:nvSpPr>
          <p:cNvPr id="99331" name="内容占位符 2"/>
          <p:cNvSpPr>
            <a:spLocks noGrp="1"/>
          </p:cNvSpPr>
          <p:nvPr>
            <p:ph idx="1"/>
          </p:nvPr>
        </p:nvSpPr>
        <p:spPr>
          <a:xfrm>
            <a:off x="457200" y="1600200"/>
            <a:ext cx="8229600" cy="2549525"/>
          </a:xfrm>
          <a:ln/>
        </p:spPr>
        <p:txBody>
          <a:bodyPr vert="horz" wrap="square" lIns="91440" tIns="45720" rIns="91440" bIns="45720" anchor="t"/>
          <a:p>
            <a:pPr>
              <a:buNone/>
            </a:pPr>
            <a:r>
              <a:rPr lang="en-US" altLang="zh-CN" sz="2800" dirty="0"/>
              <a:t>【</a:t>
            </a:r>
            <a:r>
              <a:rPr lang="zh-CN" altLang="en-US" sz="2800" dirty="0"/>
              <a:t>例</a:t>
            </a:r>
            <a:r>
              <a:rPr lang="en-US" altLang="zh-CN" sz="2800" dirty="0"/>
              <a:t>2】Q</a:t>
            </a:r>
            <a:r>
              <a:rPr lang="zh-CN" altLang="zh-CN" sz="2800" dirty="0"/>
              <a:t>是有理集，</a:t>
            </a:r>
            <a:r>
              <a:rPr lang="en-US" altLang="zh-CN" sz="2800" dirty="0"/>
              <a:t>&lt;Q,*&gt;</a:t>
            </a:r>
            <a:r>
              <a:rPr lang="zh-CN" altLang="zh-CN" sz="2800" dirty="0"/>
              <a:t>（其中</a:t>
            </a:r>
            <a:r>
              <a:rPr lang="en-US" altLang="zh-CN" sz="2800" dirty="0"/>
              <a:t>*</a:t>
            </a:r>
            <a:r>
              <a:rPr lang="zh-CN" altLang="zh-CN" sz="2800" dirty="0"/>
              <a:t>为普通乘法）不能构成</a:t>
            </a:r>
            <a:r>
              <a:rPr lang="zh-CN" altLang="zh-CN" sz="2800" u="sng" dirty="0"/>
              <a:t> </a:t>
            </a:r>
            <a:r>
              <a:rPr lang="en-US" altLang="zh-CN" sz="2800" u="sng" dirty="0"/>
              <a:t>              </a:t>
            </a:r>
            <a:r>
              <a:rPr lang="zh-CN" altLang="zh-CN" sz="2800" dirty="0"/>
              <a:t>。</a:t>
            </a:r>
            <a:endParaRPr lang="zh-CN" altLang="zh-CN" sz="2800" dirty="0"/>
          </a:p>
          <a:p>
            <a:pPr>
              <a:buNone/>
            </a:pPr>
            <a:br>
              <a:rPr lang="en-US" altLang="zh-CN" sz="2800" dirty="0"/>
            </a:br>
            <a:r>
              <a:rPr lang="en-US" altLang="zh-CN" sz="2800" dirty="0"/>
              <a:t>   </a:t>
            </a:r>
            <a:r>
              <a:rPr lang="zh-CN" altLang="zh-CN" sz="2800" dirty="0"/>
              <a:t>（</a:t>
            </a:r>
            <a:r>
              <a:rPr lang="en-US" altLang="zh-CN" sz="2800" dirty="0"/>
              <a:t>A</a:t>
            </a:r>
            <a:r>
              <a:rPr lang="zh-CN" altLang="zh-CN" sz="2800" dirty="0"/>
              <a:t>）群</a:t>
            </a:r>
            <a:r>
              <a:rPr lang="en-US" altLang="zh-CN" sz="2800" dirty="0"/>
              <a:t>     </a:t>
            </a:r>
            <a:r>
              <a:rPr lang="zh-CN" altLang="en-US" sz="2800" dirty="0"/>
              <a:t>    </a:t>
            </a:r>
            <a:r>
              <a:rPr lang="zh-CN" altLang="zh-CN" sz="2800" dirty="0"/>
              <a:t>（</a:t>
            </a:r>
            <a:r>
              <a:rPr lang="en-US" altLang="zh-CN" sz="2800" dirty="0"/>
              <a:t>B</a:t>
            </a:r>
            <a:r>
              <a:rPr lang="zh-CN" altLang="zh-CN" sz="2800" dirty="0"/>
              <a:t>）独异点</a:t>
            </a:r>
            <a:r>
              <a:rPr lang="en-US" altLang="zh-CN" sz="2800" dirty="0"/>
              <a:t>    </a:t>
            </a:r>
            <a:endParaRPr lang="en-US" altLang="zh-CN" sz="2800" dirty="0"/>
          </a:p>
          <a:p>
            <a:pPr>
              <a:buNone/>
            </a:pPr>
            <a:r>
              <a:rPr lang="zh-CN" altLang="en-US" sz="2800" dirty="0"/>
              <a:t>      </a:t>
            </a:r>
            <a:r>
              <a:rPr lang="zh-CN" altLang="zh-CN" sz="2800" dirty="0"/>
              <a:t>（</a:t>
            </a:r>
            <a:r>
              <a:rPr lang="en-US" altLang="zh-CN" sz="2800" dirty="0"/>
              <a:t>C</a:t>
            </a:r>
            <a:r>
              <a:rPr lang="zh-CN" altLang="zh-CN" sz="2800" dirty="0"/>
              <a:t>）半群</a:t>
            </a:r>
            <a:r>
              <a:rPr lang="en-US" altLang="zh-CN" sz="2800" dirty="0"/>
              <a:t>    </a:t>
            </a:r>
            <a:r>
              <a:rPr lang="zh-CN" altLang="en-US" sz="2800" dirty="0"/>
              <a:t> </a:t>
            </a:r>
            <a:r>
              <a:rPr lang="en-US" altLang="zh-CN" sz="2800" dirty="0"/>
              <a:t> </a:t>
            </a:r>
            <a:r>
              <a:rPr lang="zh-CN" altLang="zh-CN" sz="2800" dirty="0"/>
              <a:t>（</a:t>
            </a:r>
            <a:r>
              <a:rPr lang="en-US" altLang="zh-CN" sz="2800" dirty="0"/>
              <a:t>D</a:t>
            </a:r>
            <a:r>
              <a:rPr lang="zh-CN" altLang="zh-CN" sz="2800" dirty="0"/>
              <a:t>）交换半群</a:t>
            </a:r>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9493456-2E57-45A9-B932-DB33B9607E5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9334"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ln/>
        </p:spPr>
        <p:txBody>
          <a:bodyPr vert="horz" wrap="square" lIns="91440" tIns="45720" rIns="91440" bIns="45720" anchor="t"/>
          <a:p>
            <a:r>
              <a:rPr lang="zh-CN" altLang="zh-CN" dirty="0"/>
              <a:t>§</a:t>
            </a:r>
            <a:r>
              <a:rPr lang="en-US" altLang="zh-CN" dirty="0"/>
              <a:t>5.1 </a:t>
            </a:r>
            <a:r>
              <a:rPr lang="zh-CN" altLang="en-US" dirty="0"/>
              <a:t>代数系统的引入</a:t>
            </a:r>
            <a:endParaRPr lang="zh-CN" altLang="en-US" dirty="0"/>
          </a:p>
        </p:txBody>
      </p:sp>
      <p:sp>
        <p:nvSpPr>
          <p:cNvPr id="10243" name="内容占位符 2"/>
          <p:cNvSpPr>
            <a:spLocks noGrp="1"/>
          </p:cNvSpPr>
          <p:nvPr>
            <p:ph idx="1"/>
          </p:nvPr>
        </p:nvSpPr>
        <p:spPr>
          <a:xfrm>
            <a:off x="457200" y="1357313"/>
            <a:ext cx="7758113" cy="1639887"/>
          </a:xfrm>
          <a:ln/>
        </p:spPr>
        <p:txBody>
          <a:bodyPr vert="horz" wrap="square" lIns="91440" tIns="45720" rIns="91440" bIns="45720" anchor="t"/>
          <a:p>
            <a:r>
              <a:rPr lang="zh-CN" altLang="en-US" sz="2800" dirty="0"/>
              <a:t>先引进在一个集合</a:t>
            </a:r>
            <a:r>
              <a:rPr lang="en-US" altLang="zh-CN" sz="2800" dirty="0"/>
              <a:t>A</a:t>
            </a:r>
            <a:r>
              <a:rPr lang="zh-CN" altLang="en-US" sz="2800" dirty="0"/>
              <a:t>上的</a:t>
            </a:r>
            <a:r>
              <a:rPr lang="zh-CN" altLang="en-US" sz="2800" b="1" dirty="0">
                <a:solidFill>
                  <a:srgbClr val="C00000"/>
                </a:solidFill>
              </a:rPr>
              <a:t>运算</a:t>
            </a:r>
            <a:r>
              <a:rPr lang="zh-CN" altLang="en-US" sz="2800" dirty="0"/>
              <a:t>概念 。</a:t>
            </a:r>
            <a:endParaRPr lang="en-US" altLang="zh-CN" sz="2800" dirty="0"/>
          </a:p>
          <a:p>
            <a:r>
              <a:rPr lang="en-US" altLang="zh-CN" sz="2800" dirty="0"/>
              <a:t>&lt;R,+&gt;</a:t>
            </a:r>
            <a:r>
              <a:rPr lang="zh-CN" altLang="en-US" sz="2800" dirty="0"/>
              <a:t>，其中</a:t>
            </a:r>
            <a:r>
              <a:rPr lang="en-US" altLang="zh-CN" sz="2800" dirty="0"/>
              <a:t>R</a:t>
            </a:r>
            <a:r>
              <a:rPr lang="zh-CN" altLang="en-US" sz="2800" dirty="0"/>
              <a:t>表示实数集合。</a:t>
            </a:r>
            <a:endParaRPr lang="en-US" altLang="zh-CN" sz="2800"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AAA9F7-8783-4FC9-98EB-B909B894EDF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err="1"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14342"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charRg st="18"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内容占位符 2"/>
          <p:cNvSpPr>
            <a:spLocks noGrp="1"/>
          </p:cNvSpPr>
          <p:nvPr>
            <p:ph idx="1"/>
          </p:nvPr>
        </p:nvSpPr>
        <p:spPr>
          <a:xfrm>
            <a:off x="457200" y="428625"/>
            <a:ext cx="8329613" cy="1785938"/>
          </a:xfrm>
          <a:ln/>
        </p:spPr>
        <p:txBody>
          <a:bodyPr vert="horz" wrap="square" lIns="91440" tIns="45720" rIns="91440" bIns="45720" anchor="t"/>
          <a:p>
            <a:pPr>
              <a:buNone/>
            </a:pPr>
            <a:r>
              <a:rPr lang="en-US" altLang="zh-CN" sz="2400" dirty="0"/>
              <a:t>【</a:t>
            </a:r>
            <a:r>
              <a:rPr lang="zh-CN" altLang="en-US" sz="2400" dirty="0"/>
              <a:t>例</a:t>
            </a:r>
            <a:r>
              <a:rPr lang="en-US" altLang="zh-CN" sz="2400" dirty="0"/>
              <a:t>3】</a:t>
            </a:r>
            <a:r>
              <a:rPr lang="zh-CN" altLang="en-US" sz="2400" dirty="0"/>
              <a:t> </a:t>
            </a:r>
            <a:r>
              <a:rPr lang="en-US" altLang="zh-CN" sz="2400" dirty="0"/>
              <a:t>&lt;</a:t>
            </a:r>
            <a:r>
              <a:rPr lang="en-US" altLang="zh-CN" sz="2400" i="1" dirty="0"/>
              <a:t>N</a:t>
            </a:r>
            <a:r>
              <a:rPr lang="en-US" altLang="zh-CN" sz="2400" baseline="-25000" dirty="0"/>
              <a:t>4 </a:t>
            </a:r>
            <a:r>
              <a:rPr lang="zh-CN" altLang="en-US" sz="2400" dirty="0"/>
              <a:t>，</a:t>
            </a:r>
            <a:r>
              <a:rPr lang="en-US" altLang="zh-CN" sz="2400" dirty="0"/>
              <a:t>+</a:t>
            </a:r>
            <a:r>
              <a:rPr lang="en-US" altLang="zh-CN" sz="2400" baseline="-25000" dirty="0"/>
              <a:t>4</a:t>
            </a:r>
            <a:r>
              <a:rPr lang="en-US" altLang="zh-CN" sz="2400" dirty="0"/>
              <a:t>&gt;</a:t>
            </a:r>
            <a:r>
              <a:rPr lang="zh-CN" altLang="en-US" sz="2400" dirty="0"/>
              <a:t>，</a:t>
            </a:r>
            <a:r>
              <a:rPr lang="en-US" altLang="zh-CN" sz="2400" i="1" dirty="0"/>
              <a:t>N</a:t>
            </a:r>
            <a:r>
              <a:rPr lang="en-US" altLang="zh-CN" sz="2400" baseline="-25000" dirty="0"/>
              <a:t>4</a:t>
            </a:r>
            <a:r>
              <a:rPr lang="en-US" altLang="zh-CN" sz="2400" dirty="0"/>
              <a:t>={[0],[1],[2],[3]}</a:t>
            </a:r>
            <a:r>
              <a:rPr lang="zh-CN" altLang="en-US" sz="2400" dirty="0"/>
              <a:t>，即</a:t>
            </a:r>
            <a:r>
              <a:rPr lang="en-US" altLang="zh-CN" sz="2400" i="1" dirty="0"/>
              <a:t>N</a:t>
            </a:r>
            <a:r>
              <a:rPr lang="zh-CN" altLang="en-US" sz="2400" dirty="0"/>
              <a:t>上的模</a:t>
            </a:r>
            <a:r>
              <a:rPr lang="en-US" altLang="zh-CN" sz="2400" dirty="0"/>
              <a:t>4</a:t>
            </a:r>
            <a:r>
              <a:rPr lang="zh-CN" altLang="en-US" sz="2400" dirty="0"/>
              <a:t>同余关系，</a:t>
            </a:r>
            <a:r>
              <a:rPr lang="en-US" altLang="zh-CN" sz="2400" i="1" dirty="0"/>
              <a:t> N</a:t>
            </a:r>
            <a:r>
              <a:rPr lang="en-US" altLang="zh-CN" sz="2400" baseline="-25000" dirty="0"/>
              <a:t>4</a:t>
            </a:r>
            <a:r>
              <a:rPr lang="zh-CN" altLang="en-US" sz="2400" dirty="0"/>
              <a:t>上运算</a:t>
            </a:r>
            <a:r>
              <a:rPr lang="en-US" altLang="zh-CN" sz="2400" dirty="0"/>
              <a:t>+</a:t>
            </a:r>
            <a:r>
              <a:rPr lang="en-US" altLang="zh-CN" sz="2400" baseline="-25000" dirty="0"/>
              <a:t>4 </a:t>
            </a:r>
            <a:r>
              <a:rPr lang="zh-CN" altLang="en-US" sz="2400" dirty="0"/>
              <a:t>，定义为：</a:t>
            </a:r>
            <a:endParaRPr lang="en-US" altLang="zh-CN" sz="2400" dirty="0"/>
          </a:p>
          <a:p>
            <a:pPr>
              <a:buNone/>
            </a:pPr>
            <a:r>
              <a:rPr lang="en-US" altLang="zh-CN" sz="2400" dirty="0">
                <a:solidFill>
                  <a:srgbClr val="000000"/>
                </a:solidFill>
              </a:rPr>
              <a:t>∀</a:t>
            </a:r>
            <a:r>
              <a:rPr lang="en-US" altLang="zh-CN" sz="2400" dirty="0"/>
              <a:t>[</a:t>
            </a:r>
            <a:r>
              <a:rPr lang="en-US" altLang="zh-CN" sz="2400" i="1" dirty="0"/>
              <a:t>m</a:t>
            </a:r>
            <a:r>
              <a:rPr lang="en-US" altLang="zh-CN" sz="2400" dirty="0"/>
              <a:t>],[</a:t>
            </a:r>
            <a:r>
              <a:rPr lang="en-US" altLang="zh-CN" sz="2400" i="1" dirty="0"/>
              <a:t>n</a:t>
            </a:r>
            <a:r>
              <a:rPr lang="en-US" altLang="zh-CN" sz="2400" dirty="0"/>
              <a:t>]</a:t>
            </a:r>
            <a:r>
              <a:rPr lang="zh-CN" altLang="en-US" sz="2400" dirty="0"/>
              <a:t>∈</a:t>
            </a:r>
            <a:r>
              <a:rPr lang="en-US" altLang="zh-CN" sz="2400" i="1" dirty="0"/>
              <a:t>N</a:t>
            </a:r>
            <a:r>
              <a:rPr lang="en-US" altLang="zh-CN" sz="2400" baseline="-25000" dirty="0"/>
              <a:t>4</a:t>
            </a:r>
            <a:r>
              <a:rPr lang="zh-CN" altLang="en-US" sz="2400" dirty="0"/>
              <a:t>，</a:t>
            </a:r>
            <a:r>
              <a:rPr lang="en-US" altLang="zh-CN" sz="2400" dirty="0"/>
              <a:t>[</a:t>
            </a:r>
            <a:r>
              <a:rPr lang="en-US" altLang="zh-CN" sz="2400" i="1" dirty="0"/>
              <a:t>m</a:t>
            </a:r>
            <a:r>
              <a:rPr lang="en-US" altLang="zh-CN" sz="2400" dirty="0"/>
              <a:t>]+</a:t>
            </a:r>
            <a:r>
              <a:rPr lang="en-US" altLang="zh-CN" sz="2400" baseline="-25000" dirty="0"/>
              <a:t>4</a:t>
            </a:r>
            <a:r>
              <a:rPr lang="en-US" altLang="zh-CN" sz="2400" dirty="0"/>
              <a:t>[</a:t>
            </a:r>
            <a:r>
              <a:rPr lang="en-US" altLang="zh-CN" sz="2400" i="1" dirty="0"/>
              <a:t>n</a:t>
            </a:r>
            <a:r>
              <a:rPr lang="en-US" altLang="zh-CN" sz="2400" dirty="0"/>
              <a:t>]=</a:t>
            </a:r>
            <a:r>
              <a:rPr lang="zh-CN" altLang="en-US" sz="2400" dirty="0"/>
              <a:t>［</a:t>
            </a:r>
            <a:r>
              <a:rPr lang="en-US" altLang="zh-CN" sz="2400" dirty="0"/>
              <a:t>(</a:t>
            </a:r>
            <a:r>
              <a:rPr lang="en-US" altLang="zh-CN" sz="2400" i="1" dirty="0"/>
              <a:t>m</a:t>
            </a:r>
            <a:r>
              <a:rPr lang="en-US" altLang="zh-CN" sz="2400" dirty="0"/>
              <a:t>+</a:t>
            </a:r>
            <a:r>
              <a:rPr lang="en-US" altLang="zh-CN" sz="2400" i="1" dirty="0"/>
              <a:t>n</a:t>
            </a:r>
            <a:r>
              <a:rPr lang="en-US" altLang="zh-CN" sz="2400" dirty="0"/>
              <a:t>)(</a:t>
            </a:r>
            <a:r>
              <a:rPr lang="en-US" altLang="zh-CN" sz="2400" i="1" dirty="0"/>
              <a:t>m</a:t>
            </a:r>
            <a:r>
              <a:rPr lang="en-US" altLang="zh-CN" sz="2400" dirty="0"/>
              <a:t>od4)</a:t>
            </a:r>
            <a:r>
              <a:rPr lang="zh-CN" altLang="en-US" sz="2400" dirty="0"/>
              <a:t>］，运算表见下。</a:t>
            </a:r>
            <a:endParaRPr lang="en-US" altLang="zh-CN" sz="2400" dirty="0"/>
          </a:p>
          <a:p>
            <a:pPr>
              <a:buNone/>
            </a:pPr>
            <a:r>
              <a:rPr lang="zh-CN" altLang="en-US" sz="2400" dirty="0"/>
              <a:t>  判断</a:t>
            </a:r>
            <a:r>
              <a:rPr lang="en-US" altLang="zh-CN" sz="2400" dirty="0"/>
              <a:t>&lt;</a:t>
            </a:r>
            <a:r>
              <a:rPr lang="en-US" altLang="zh-CN" sz="2400" i="1" dirty="0"/>
              <a:t> N</a:t>
            </a:r>
            <a:r>
              <a:rPr lang="en-US" altLang="zh-CN" sz="2400" baseline="-25000" dirty="0"/>
              <a:t>4 </a:t>
            </a:r>
            <a:r>
              <a:rPr lang="zh-CN" altLang="en-US" sz="2400" dirty="0"/>
              <a:t>，</a:t>
            </a:r>
            <a:r>
              <a:rPr lang="en-US" altLang="zh-CN" sz="2400" dirty="0"/>
              <a:t>+</a:t>
            </a:r>
            <a:r>
              <a:rPr lang="en-US" altLang="zh-CN" sz="2400" baseline="-25000" dirty="0"/>
              <a:t>4</a:t>
            </a:r>
            <a:r>
              <a:rPr lang="en-US" altLang="zh-CN" sz="2400" dirty="0"/>
              <a:t>&gt;</a:t>
            </a:r>
            <a:r>
              <a:rPr lang="zh-CN" altLang="en-US" sz="2400" dirty="0"/>
              <a:t>的代数结构。</a:t>
            </a:r>
            <a:endParaRPr lang="zh-CN" altLang="en-US" sz="24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4F0B3E-C868-4FB7-A586-FFC9B6131EA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1381"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01382" name="Picture 5" descr="C:\WINDOWS\Desktop\lln2\Img00020.JPG"/>
          <p:cNvPicPr>
            <a:picLocks noChangeAspect="1"/>
          </p:cNvPicPr>
          <p:nvPr/>
        </p:nvPicPr>
        <p:blipFill>
          <a:blip r:embed="rId1"/>
          <a:stretch>
            <a:fillRect/>
          </a:stretch>
        </p:blipFill>
        <p:spPr>
          <a:xfrm>
            <a:off x="1714500" y="2500313"/>
            <a:ext cx="5165725" cy="2714625"/>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内容占位符 2"/>
          <p:cNvSpPr>
            <a:spLocks noGrp="1"/>
          </p:cNvSpPr>
          <p:nvPr>
            <p:ph idx="1"/>
          </p:nvPr>
        </p:nvSpPr>
        <p:spPr>
          <a:xfrm>
            <a:off x="457200" y="571500"/>
            <a:ext cx="8186738" cy="5429250"/>
          </a:xfrm>
          <a:ln/>
        </p:spPr>
        <p:txBody>
          <a:bodyPr vert="horz" wrap="square" lIns="91440" tIns="45720" rIns="91440" bIns="45720" anchor="t"/>
          <a:p>
            <a:pPr algn="just" eaLnBrk="1" hangingPunct="1">
              <a:buFontTx/>
              <a:buNone/>
            </a:pPr>
            <a:r>
              <a:rPr lang="zh-CN" altLang="en-US" sz="2800" dirty="0"/>
              <a:t>定义</a:t>
            </a:r>
            <a:r>
              <a:rPr lang="en-US" altLang="zh-CN" sz="2800" dirty="0"/>
              <a:t>5-4.2</a:t>
            </a:r>
            <a:r>
              <a:rPr lang="zh-CN" altLang="en-US" sz="2800" dirty="0"/>
              <a:t>：</a:t>
            </a:r>
            <a:r>
              <a:rPr lang="zh-CN" altLang="zh-CN" sz="2800" dirty="0"/>
              <a:t>若</a:t>
            </a:r>
            <a:r>
              <a:rPr lang="en-US" altLang="zh-CN" sz="2800" dirty="0"/>
              <a:t>&lt;G,</a:t>
            </a:r>
            <a:r>
              <a:rPr lang="en-US" altLang="zh-CN" sz="2800" b="1" dirty="0">
                <a:latin typeface="宋体" panose="02010600030101010101" pitchFamily="2" charset="-122"/>
              </a:rPr>
              <a:t>*</a:t>
            </a:r>
            <a:r>
              <a:rPr lang="en-US" altLang="zh-CN" sz="2800" dirty="0"/>
              <a:t>&gt;</a:t>
            </a:r>
            <a:r>
              <a:rPr lang="zh-CN" altLang="en-US" sz="2800" dirty="0"/>
              <a:t>是一个群，如果</a:t>
            </a:r>
            <a:r>
              <a:rPr lang="en-US" altLang="zh-CN" sz="2800" dirty="0"/>
              <a:t>G</a:t>
            </a:r>
            <a:r>
              <a:rPr lang="zh-CN" altLang="en-US" sz="2800" dirty="0"/>
              <a:t>为</a:t>
            </a:r>
            <a:r>
              <a:rPr lang="zh-CN" altLang="zh-CN" sz="2800" dirty="0"/>
              <a:t>有限集，</a:t>
            </a:r>
            <a:r>
              <a:rPr lang="zh-CN" altLang="en-US" sz="2800" dirty="0"/>
              <a:t>则</a:t>
            </a:r>
            <a:r>
              <a:rPr lang="zh-CN" altLang="zh-CN" sz="2800" dirty="0"/>
              <a:t>称</a:t>
            </a:r>
            <a:r>
              <a:rPr lang="en-US" altLang="zh-CN" sz="2800" dirty="0"/>
              <a:t>&lt;G,</a:t>
            </a:r>
            <a:r>
              <a:rPr lang="en-US" altLang="zh-CN" sz="2800" b="1" dirty="0">
                <a:latin typeface="宋体" panose="02010600030101010101" pitchFamily="2" charset="-122"/>
              </a:rPr>
              <a:t> *</a:t>
            </a:r>
            <a:r>
              <a:rPr lang="en-US" altLang="zh-CN" sz="2800" dirty="0"/>
              <a:t>&gt;</a:t>
            </a:r>
            <a:r>
              <a:rPr lang="zh-CN" altLang="zh-CN" sz="2800" dirty="0"/>
              <a:t>为</a:t>
            </a:r>
            <a:r>
              <a:rPr lang="zh-CN" altLang="zh-CN" sz="2800" b="1" dirty="0">
                <a:solidFill>
                  <a:srgbClr val="C00000"/>
                </a:solidFill>
              </a:rPr>
              <a:t>有限群</a:t>
            </a:r>
            <a:r>
              <a:rPr lang="zh-CN" altLang="zh-CN" sz="2800" dirty="0"/>
              <a:t>，</a:t>
            </a:r>
            <a:r>
              <a:rPr lang="en-US" altLang="zh-CN" sz="2800" dirty="0"/>
              <a:t>G</a:t>
            </a:r>
            <a:r>
              <a:rPr lang="zh-CN" altLang="en-US" sz="2800" dirty="0"/>
              <a:t>中元素个数</a:t>
            </a:r>
            <a:r>
              <a:rPr lang="en-US" altLang="zh-CN" sz="2800" dirty="0"/>
              <a:t>|G|</a:t>
            </a:r>
            <a:r>
              <a:rPr lang="zh-CN" altLang="zh-CN" sz="2800" dirty="0"/>
              <a:t>称为群的</a:t>
            </a:r>
            <a:r>
              <a:rPr lang="zh-CN" altLang="zh-CN" sz="2800" b="1" dirty="0">
                <a:solidFill>
                  <a:srgbClr val="C00000"/>
                </a:solidFill>
              </a:rPr>
              <a:t>阶数</a:t>
            </a:r>
            <a:r>
              <a:rPr lang="zh-CN" altLang="en-US" sz="2800" dirty="0"/>
              <a:t>；</a:t>
            </a:r>
            <a:r>
              <a:rPr lang="zh-CN" altLang="zh-CN" sz="2800" dirty="0"/>
              <a:t>若</a:t>
            </a:r>
            <a:r>
              <a:rPr lang="en-US" altLang="zh-CN" sz="2800" dirty="0"/>
              <a:t>G</a:t>
            </a:r>
            <a:r>
              <a:rPr lang="zh-CN" altLang="zh-CN" sz="2800" dirty="0"/>
              <a:t>是无限集，称</a:t>
            </a:r>
            <a:r>
              <a:rPr lang="en-US" altLang="zh-CN" sz="2800" dirty="0"/>
              <a:t>&lt;G,</a:t>
            </a:r>
            <a:r>
              <a:rPr lang="en-US" altLang="zh-CN" sz="2800" b="1" dirty="0">
                <a:latin typeface="宋体" panose="02010600030101010101" pitchFamily="2" charset="-122"/>
              </a:rPr>
              <a:t> *</a:t>
            </a:r>
            <a:r>
              <a:rPr lang="en-US" altLang="zh-CN" sz="2800" dirty="0"/>
              <a:t>&gt;</a:t>
            </a:r>
            <a:r>
              <a:rPr lang="zh-CN" altLang="zh-CN" sz="2800" dirty="0"/>
              <a:t>为</a:t>
            </a:r>
            <a:r>
              <a:rPr lang="zh-CN" altLang="zh-CN" sz="2800" b="1" dirty="0">
                <a:solidFill>
                  <a:srgbClr val="C00000"/>
                </a:solidFill>
              </a:rPr>
              <a:t>无限群</a:t>
            </a:r>
            <a:r>
              <a:rPr lang="zh-CN" altLang="zh-CN" sz="2800" dirty="0"/>
              <a:t>。</a:t>
            </a:r>
            <a:endParaRPr lang="en-US" altLang="zh-CN" sz="2800" dirty="0"/>
          </a:p>
          <a:p>
            <a:pPr algn="just" eaLnBrk="1" hangingPunct="1">
              <a:buFontTx/>
              <a:buNone/>
            </a:pPr>
            <a:r>
              <a:rPr lang="zh-CN" altLang="en-US" sz="2800" dirty="0">
                <a:solidFill>
                  <a:schemeClr val="hlink"/>
                </a:solidFill>
              </a:rPr>
              <a:t>    </a:t>
            </a:r>
            <a:r>
              <a:rPr lang="zh-CN" altLang="en-US" sz="2800" dirty="0"/>
              <a:t>只含幺元的群称为</a:t>
            </a:r>
            <a:r>
              <a:rPr lang="zh-CN" altLang="en-US" sz="2800" b="1" dirty="0">
                <a:solidFill>
                  <a:srgbClr val="C00000"/>
                </a:solidFill>
              </a:rPr>
              <a:t>平凡群</a:t>
            </a:r>
            <a:r>
              <a:rPr lang="zh-CN" altLang="en-US" sz="2800" dirty="0"/>
              <a:t>。</a:t>
            </a:r>
            <a:endParaRPr lang="en-US" altLang="zh-CN" sz="2800" dirty="0"/>
          </a:p>
          <a:p>
            <a:pPr algn="just" eaLnBrk="1" hangingPunct="1">
              <a:buFontTx/>
              <a:buNone/>
            </a:pPr>
            <a:endParaRPr lang="en-US" altLang="zh-CN" sz="2800" dirty="0"/>
          </a:p>
          <a:p>
            <a:pPr>
              <a:buNone/>
            </a:pPr>
            <a:r>
              <a:rPr lang="zh-CN" altLang="en-US" sz="2800" dirty="0"/>
              <a:t>（</a:t>
            </a:r>
            <a:r>
              <a:rPr lang="en-US" altLang="zh-CN" sz="2800" dirty="0"/>
              <a:t>1</a:t>
            </a:r>
            <a:r>
              <a:rPr lang="zh-CN" altLang="en-US" sz="2800" dirty="0"/>
              <a:t>）</a:t>
            </a:r>
            <a:r>
              <a:rPr lang="en-US" altLang="zh-CN" sz="2800" dirty="0"/>
              <a:t>&lt;Z,+&gt;</a:t>
            </a:r>
            <a:r>
              <a:rPr lang="zh-CN" altLang="en-US" sz="2800" dirty="0"/>
              <a:t>，</a:t>
            </a:r>
            <a:r>
              <a:rPr lang="en-US" altLang="zh-CN" sz="2800" dirty="0"/>
              <a:t>&lt;R,+&gt;</a:t>
            </a:r>
            <a:r>
              <a:rPr lang="zh-CN" altLang="en-US" sz="2800" dirty="0"/>
              <a:t>，</a:t>
            </a:r>
            <a:r>
              <a:rPr lang="en-US" altLang="zh-CN" sz="2800" dirty="0"/>
              <a:t>&lt;I,</a:t>
            </a:r>
            <a:r>
              <a:rPr lang="zh-CN" altLang="en-US" sz="2800" dirty="0"/>
              <a:t>＋</a:t>
            </a:r>
            <a:r>
              <a:rPr lang="en-US" altLang="zh-CN" sz="2800" dirty="0"/>
              <a:t>&gt;</a:t>
            </a:r>
            <a:r>
              <a:rPr lang="zh-CN" altLang="en-US" sz="2800" dirty="0"/>
              <a:t>与</a:t>
            </a:r>
            <a:r>
              <a:rPr lang="en-US" altLang="zh-CN" sz="2800" dirty="0"/>
              <a:t>&lt;Q</a:t>
            </a:r>
            <a:r>
              <a:rPr lang="zh-CN" altLang="en-US" sz="2800" dirty="0"/>
              <a:t>－</a:t>
            </a:r>
            <a:r>
              <a:rPr lang="en-US" altLang="zh-CN" sz="2800" dirty="0"/>
              <a:t>{0}</a:t>
            </a:r>
            <a:r>
              <a:rPr lang="zh-CN" altLang="en-US" sz="2800" dirty="0"/>
              <a:t>，</a:t>
            </a:r>
            <a:r>
              <a:rPr lang="en-US" altLang="zh-CN" sz="2800" dirty="0">
                <a:latin typeface="宋体" panose="02010600030101010101" pitchFamily="2" charset="-122"/>
              </a:rPr>
              <a:t>×</a:t>
            </a:r>
            <a:r>
              <a:rPr lang="en-US" altLang="zh-CN" sz="2800" dirty="0"/>
              <a:t>&gt;</a:t>
            </a:r>
            <a:r>
              <a:rPr lang="zh-CN" altLang="en-US" sz="2800" dirty="0"/>
              <a:t>即为无限群。</a:t>
            </a:r>
            <a:endParaRPr lang="en-US" altLang="zh-CN" sz="2800" dirty="0"/>
          </a:p>
          <a:p>
            <a:pPr>
              <a:buNone/>
            </a:pPr>
            <a:r>
              <a:rPr lang="zh-CN" altLang="en-US" sz="2800" dirty="0"/>
              <a:t>（</a:t>
            </a:r>
            <a:r>
              <a:rPr lang="en-US" altLang="zh-CN" sz="2800" dirty="0"/>
              <a:t>2</a:t>
            </a:r>
            <a:r>
              <a:rPr lang="zh-CN" altLang="en-US" sz="2800" dirty="0"/>
              <a:t>）</a:t>
            </a:r>
            <a:r>
              <a:rPr lang="en-US" altLang="zh-CN" sz="2800" dirty="0"/>
              <a:t>&lt;N</a:t>
            </a:r>
            <a:r>
              <a:rPr lang="en-US" altLang="zh-CN" sz="2800" baseline="-30000" dirty="0"/>
              <a:t>n</a:t>
            </a:r>
            <a:r>
              <a:rPr lang="en-US" altLang="zh-CN" sz="2800" dirty="0"/>
              <a:t>, +</a:t>
            </a:r>
            <a:r>
              <a:rPr lang="en-US" altLang="zh-CN" sz="2800" baseline="-25000" dirty="0"/>
              <a:t>n</a:t>
            </a:r>
            <a:r>
              <a:rPr lang="en-US" altLang="zh-CN" sz="2800" dirty="0"/>
              <a:t>&gt;</a:t>
            </a:r>
            <a:r>
              <a:rPr lang="zh-CN" altLang="en-US" sz="2800" dirty="0"/>
              <a:t>是有限群，也是</a:t>
            </a:r>
            <a:r>
              <a:rPr lang="en-US" altLang="zh-CN" sz="2800" dirty="0"/>
              <a:t>n</a:t>
            </a:r>
            <a:r>
              <a:rPr lang="zh-CN" altLang="en-US" sz="2800" dirty="0"/>
              <a:t>阶群。</a:t>
            </a:r>
            <a:endParaRPr lang="zh-CN" altLang="en-US" sz="2800" dirty="0"/>
          </a:p>
          <a:p>
            <a:pPr>
              <a:buNone/>
            </a:pPr>
            <a:r>
              <a:rPr lang="zh-CN" altLang="en-US" sz="2800" dirty="0"/>
              <a:t>（</a:t>
            </a:r>
            <a:r>
              <a:rPr lang="en-US" altLang="zh-CN" sz="2800" dirty="0"/>
              <a:t>3</a:t>
            </a:r>
            <a:r>
              <a:rPr lang="zh-CN" altLang="en-US" sz="2800" dirty="0"/>
              <a:t>）</a:t>
            </a:r>
            <a:r>
              <a:rPr lang="en-US" altLang="zh-CN" sz="2800" dirty="0"/>
              <a:t>&lt;{0},+&gt;</a:t>
            </a:r>
            <a:r>
              <a:rPr lang="zh-CN" altLang="en-US" sz="2800" dirty="0"/>
              <a:t>是平凡群。</a:t>
            </a:r>
            <a:endParaRPr lang="zh-CN" altLang="en-US" sz="2800" dirty="0"/>
          </a:p>
          <a:p>
            <a:pPr>
              <a:buNone/>
            </a:pPr>
            <a:endParaRPr lang="en-US" altLang="zh-CN" sz="2800" dirty="0"/>
          </a:p>
          <a:p>
            <a:pPr algn="just" eaLnBrk="1" hangingPunct="1">
              <a:buFontTx/>
              <a:buNone/>
            </a:pPr>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711A05-2F98-49E4-92CE-3DFCA7311E7A}"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3429"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06">
                                            <p:txEl>
                                              <p:charRg st="94" end="131"/>
                                            </p:txEl>
                                          </p:spTgt>
                                        </p:tgtEl>
                                        <p:attrNameLst>
                                          <p:attrName>style.visibility</p:attrName>
                                        </p:attrNameLst>
                                      </p:cBhvr>
                                      <p:to>
                                        <p:strVal val="visible"/>
                                      </p:to>
                                    </p:set>
                                    <p:animEffect transition="in" filter="blinds(horizontal)">
                                      <p:cBhvr>
                                        <p:cTn id="7" dur="500"/>
                                        <p:tgtEl>
                                          <p:spTgt spid="72706">
                                            <p:txEl>
                                              <p:charRg st="94" end="1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06">
                                            <p:txEl>
                                              <p:charRg st="131" end="154"/>
                                            </p:txEl>
                                          </p:spTgt>
                                        </p:tgtEl>
                                        <p:attrNameLst>
                                          <p:attrName>style.visibility</p:attrName>
                                        </p:attrNameLst>
                                      </p:cBhvr>
                                      <p:to>
                                        <p:strVal val="visible"/>
                                      </p:to>
                                    </p:set>
                                    <p:animEffect transition="in" filter="blinds(horizontal)">
                                      <p:cBhvr>
                                        <p:cTn id="12" dur="500"/>
                                        <p:tgtEl>
                                          <p:spTgt spid="72706">
                                            <p:txEl>
                                              <p:charRg st="131" end="1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706">
                                            <p:txEl>
                                              <p:charRg st="154" end="170"/>
                                            </p:txEl>
                                          </p:spTgt>
                                        </p:tgtEl>
                                        <p:attrNameLst>
                                          <p:attrName>style.visibility</p:attrName>
                                        </p:attrNameLst>
                                      </p:cBhvr>
                                      <p:to>
                                        <p:strVal val="visible"/>
                                      </p:to>
                                    </p:set>
                                    <p:animEffect transition="in" filter="blinds(horizontal)">
                                      <p:cBhvr>
                                        <p:cTn id="17" dur="500"/>
                                        <p:tgtEl>
                                          <p:spTgt spid="72706">
                                            <p:txEl>
                                              <p:charRg st="154"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
          <p:cNvSpPr>
            <a:spLocks noGrp="1"/>
          </p:cNvSpPr>
          <p:nvPr>
            <p:ph type="title"/>
          </p:nvPr>
        </p:nvSpPr>
        <p:spPr>
          <a:ln/>
        </p:spPr>
        <p:txBody>
          <a:bodyPr vert="horz" wrap="square" lIns="91440" tIns="45720" rIns="91440" bIns="45720" anchor="t"/>
          <a:p>
            <a:r>
              <a:rPr lang="zh-CN" altLang="en-US" dirty="0"/>
              <a:t>群的性质</a:t>
            </a:r>
            <a:endParaRPr lang="zh-CN" altLang="en-US" dirty="0"/>
          </a:p>
        </p:txBody>
      </p:sp>
      <p:sp>
        <p:nvSpPr>
          <p:cNvPr id="73731" name="内容占位符 2"/>
          <p:cNvSpPr>
            <a:spLocks noGrp="1"/>
          </p:cNvSpPr>
          <p:nvPr>
            <p:ph idx="1"/>
          </p:nvPr>
        </p:nvSpPr>
        <p:spPr>
          <a:xfrm>
            <a:off x="457200" y="1357313"/>
            <a:ext cx="8229600" cy="4773612"/>
          </a:xfrm>
          <a:ln/>
        </p:spPr>
        <p:txBody>
          <a:bodyPr vert="horz" wrap="square" lIns="91440" tIns="45720" rIns="91440" bIns="45720" anchor="t"/>
          <a:p>
            <a:pPr>
              <a:lnSpc>
                <a:spcPct val="125000"/>
              </a:lnSpc>
              <a:buNone/>
            </a:pPr>
            <a:r>
              <a:rPr lang="en-US" altLang="zh-CN" dirty="0"/>
              <a:t>1</a:t>
            </a:r>
            <a:r>
              <a:rPr lang="zh-CN" altLang="en-US" dirty="0"/>
              <a:t>、群中不可能有零元。</a:t>
            </a:r>
            <a:r>
              <a:rPr lang="zh-CN" altLang="en-US" dirty="0">
                <a:hlinkClick r:id="" action="ppaction://noaction"/>
              </a:rPr>
              <a:t>证明</a:t>
            </a:r>
            <a:endParaRPr lang="en-US" altLang="zh-CN" dirty="0"/>
          </a:p>
          <a:p>
            <a:pPr>
              <a:lnSpc>
                <a:spcPct val="125000"/>
              </a:lnSpc>
              <a:buNone/>
            </a:pPr>
            <a:r>
              <a:rPr lang="en-US" altLang="zh-CN" dirty="0"/>
              <a:t>2</a:t>
            </a:r>
            <a:r>
              <a:rPr lang="zh-CN" altLang="en-US" dirty="0"/>
              <a:t>、群中任一元素的逆元素是唯一的。</a:t>
            </a:r>
            <a:r>
              <a:rPr lang="zh-CN" altLang="en-US" dirty="0">
                <a:hlinkClick r:id="" action="ppaction://noaction"/>
              </a:rPr>
              <a:t>证明</a:t>
            </a:r>
            <a:endParaRPr lang="en-US" altLang="zh-CN" dirty="0"/>
          </a:p>
          <a:p>
            <a:pPr>
              <a:lnSpc>
                <a:spcPct val="125000"/>
              </a:lnSpc>
              <a:buNone/>
            </a:pPr>
            <a:r>
              <a:rPr lang="en-US" altLang="zh-CN" dirty="0"/>
              <a:t>3</a:t>
            </a:r>
            <a:r>
              <a:rPr lang="zh-CN" altLang="en-US" dirty="0"/>
              <a:t>、方程</a:t>
            </a:r>
            <a:r>
              <a:rPr lang="en-US" altLang="zh-CN" i="1" dirty="0"/>
              <a:t>a</a:t>
            </a:r>
            <a:r>
              <a:rPr lang="en-US" altLang="zh-CN" dirty="0"/>
              <a:t>*</a:t>
            </a:r>
            <a:r>
              <a:rPr lang="en-US" altLang="zh-CN" i="1" dirty="0"/>
              <a:t>x</a:t>
            </a:r>
            <a:r>
              <a:rPr lang="zh-CN" altLang="en-US" dirty="0"/>
              <a:t>＝</a:t>
            </a:r>
            <a:r>
              <a:rPr lang="en-US" altLang="zh-CN" i="1" dirty="0"/>
              <a:t>b</a:t>
            </a:r>
            <a:r>
              <a:rPr lang="zh-CN" altLang="en-US" dirty="0"/>
              <a:t>，</a:t>
            </a:r>
            <a:r>
              <a:rPr lang="en-US" altLang="zh-CN" i="1" dirty="0"/>
              <a:t>y</a:t>
            </a:r>
            <a:r>
              <a:rPr lang="en-US" altLang="zh-CN" dirty="0"/>
              <a:t>*</a:t>
            </a:r>
            <a:r>
              <a:rPr lang="en-US" altLang="zh-CN" i="1" dirty="0"/>
              <a:t>a</a:t>
            </a:r>
            <a:r>
              <a:rPr lang="zh-CN" altLang="en-US" dirty="0"/>
              <a:t>＝</a:t>
            </a:r>
            <a:r>
              <a:rPr lang="en-US" altLang="zh-CN" i="1" dirty="0"/>
              <a:t>b</a:t>
            </a:r>
            <a:r>
              <a:rPr lang="zh-CN" altLang="en-US" dirty="0"/>
              <a:t>都有解且有唯一解。</a:t>
            </a:r>
            <a:r>
              <a:rPr lang="zh-CN" altLang="en-US" dirty="0">
                <a:hlinkClick r:id="" action="ppaction://noaction"/>
              </a:rPr>
              <a:t>证明</a:t>
            </a:r>
            <a:endParaRPr lang="en-US" altLang="zh-CN" dirty="0"/>
          </a:p>
          <a:p>
            <a:pPr>
              <a:lnSpc>
                <a:spcPct val="125000"/>
              </a:lnSpc>
              <a:buNone/>
            </a:pPr>
            <a:r>
              <a:rPr lang="zh-CN" altLang="en-US" dirty="0"/>
              <a:t>     </a:t>
            </a:r>
            <a:r>
              <a:rPr lang="en-US" altLang="zh-CN" dirty="0"/>
              <a:t>(</a:t>
            </a:r>
            <a:r>
              <a:rPr lang="zh-CN" altLang="en-US" dirty="0"/>
              <a:t>即方程解的唯一性：该唯一解为</a:t>
            </a:r>
            <a:r>
              <a:rPr lang="en-US" altLang="zh-CN" dirty="0"/>
              <a:t>a</a:t>
            </a:r>
            <a:r>
              <a:rPr lang="en-US" altLang="zh-CN" baseline="30000" dirty="0"/>
              <a:t>-1</a:t>
            </a:r>
            <a:r>
              <a:rPr lang="en-US" altLang="zh-CN" sz="3200" b="1" dirty="0">
                <a:latin typeface="宋体" panose="02010600030101010101" pitchFamily="2" charset="-122"/>
              </a:rPr>
              <a:t>*</a:t>
            </a:r>
            <a:r>
              <a:rPr lang="en-US" altLang="zh-CN" dirty="0"/>
              <a:t>b) </a:t>
            </a:r>
            <a:endParaRPr lang="en-US" altLang="zh-CN" dirty="0"/>
          </a:p>
          <a:p>
            <a:pPr>
              <a:lnSpc>
                <a:spcPct val="125000"/>
              </a:lnSpc>
              <a:buNone/>
            </a:pPr>
            <a:endParaRPr lang="en-US" altLang="zh-CN" dirty="0"/>
          </a:p>
          <a:p>
            <a:pPr>
              <a:lnSpc>
                <a:spcPct val="125000"/>
              </a:lnSpc>
              <a:buNone/>
            </a:pPr>
            <a:r>
              <a:rPr lang="en-US" altLang="zh-CN" dirty="0"/>
              <a:t>                                                          </a:t>
            </a: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4F0B3E-C868-4FB7-A586-FFC9B6131EA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5478"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charRg st="0" end="14"/>
                                            </p:txEl>
                                          </p:spTgt>
                                        </p:tgtEl>
                                        <p:attrNameLst>
                                          <p:attrName>style.visibility</p:attrName>
                                        </p:attrNameLst>
                                      </p:cBhvr>
                                      <p:to>
                                        <p:strVal val="visible"/>
                                      </p:to>
                                    </p:set>
                                    <p:animEffect transition="in" filter="blinds(horizontal)">
                                      <p:cBhvr>
                                        <p:cTn id="7" dur="500"/>
                                        <p:tgtEl>
                                          <p:spTgt spid="73731">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charRg st="14" end="34"/>
                                            </p:txEl>
                                          </p:spTgt>
                                        </p:tgtEl>
                                        <p:attrNameLst>
                                          <p:attrName>style.visibility</p:attrName>
                                        </p:attrNameLst>
                                      </p:cBhvr>
                                      <p:to>
                                        <p:strVal val="visible"/>
                                      </p:to>
                                    </p:set>
                                    <p:animEffect transition="in" filter="blinds(horizontal)">
                                      <p:cBhvr>
                                        <p:cTn id="12" dur="500"/>
                                        <p:tgtEl>
                                          <p:spTgt spid="73731">
                                            <p:txEl>
                                              <p:charRg st="14"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1">
                                            <p:txEl>
                                              <p:charRg st="34" end="61"/>
                                            </p:txEl>
                                          </p:spTgt>
                                        </p:tgtEl>
                                        <p:attrNameLst>
                                          <p:attrName>style.visibility</p:attrName>
                                        </p:attrNameLst>
                                      </p:cBhvr>
                                      <p:to>
                                        <p:strVal val="visible"/>
                                      </p:to>
                                    </p:set>
                                    <p:animEffect transition="in" filter="blinds(horizontal)">
                                      <p:cBhvr>
                                        <p:cTn id="17" dur="500"/>
                                        <p:tgtEl>
                                          <p:spTgt spid="73731">
                                            <p:txEl>
                                              <p:charRg st="34" end="6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3731">
                                            <p:txEl>
                                              <p:charRg st="61" end="89"/>
                                            </p:txEl>
                                          </p:spTgt>
                                        </p:tgtEl>
                                        <p:attrNameLst>
                                          <p:attrName>style.visibility</p:attrName>
                                        </p:attrNameLst>
                                      </p:cBhvr>
                                      <p:to>
                                        <p:strVal val="visible"/>
                                      </p:to>
                                    </p:set>
                                    <p:animEffect transition="in" filter="blinds(horizontal)">
                                      <p:cBhvr>
                                        <p:cTn id="20" dur="500"/>
                                        <p:tgtEl>
                                          <p:spTgt spid="73731">
                                            <p:txEl>
                                              <p:charRg st="61"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
          <p:cNvSpPr>
            <a:spLocks noGrp="1"/>
          </p:cNvSpPr>
          <p:nvPr>
            <p:ph type="title" idx="4294967295"/>
          </p:nvPr>
        </p:nvSpPr>
        <p:spPr>
          <a:ln/>
        </p:spPr>
        <p:txBody>
          <a:bodyPr vert="horz" wrap="square" lIns="91440" tIns="45720" rIns="91440" bIns="45720" anchor="t"/>
          <a:p>
            <a:r>
              <a:rPr lang="zh-CN" altLang="en-US" dirty="0"/>
              <a:t>群的性质</a:t>
            </a:r>
            <a:endParaRPr lang="zh-CN" altLang="en-US" dirty="0"/>
          </a:p>
        </p:txBody>
      </p:sp>
      <p:sp>
        <p:nvSpPr>
          <p:cNvPr id="73731" name="内容占位符 2"/>
          <p:cNvSpPr>
            <a:spLocks noGrp="1"/>
          </p:cNvSpPr>
          <p:nvPr>
            <p:ph idx="1"/>
          </p:nvPr>
        </p:nvSpPr>
        <p:spPr>
          <a:xfrm>
            <a:off x="468313" y="1341438"/>
            <a:ext cx="8229600" cy="4773612"/>
          </a:xfrm>
          <a:ln/>
        </p:spPr>
        <p:txBody>
          <a:bodyPr vert="horz" wrap="square" lIns="91440" tIns="45720" rIns="91440" bIns="45720" anchor="t"/>
          <a:p>
            <a:pPr>
              <a:lnSpc>
                <a:spcPct val="125000"/>
              </a:lnSpc>
              <a:buNone/>
            </a:pPr>
            <a:r>
              <a:rPr lang="en-US" altLang="zh-CN" dirty="0"/>
              <a:t>1</a:t>
            </a:r>
            <a:r>
              <a:rPr lang="zh-CN" altLang="en-US" dirty="0"/>
              <a:t>、群中不可能有零元。</a:t>
            </a:r>
            <a:r>
              <a:rPr lang="zh-CN" altLang="en-US" dirty="0">
                <a:hlinkClick r:id="" action="ppaction://noaction"/>
              </a:rPr>
              <a:t>证明</a:t>
            </a:r>
            <a:endParaRPr lang="en-US" altLang="zh-CN" dirty="0"/>
          </a:p>
          <a:p>
            <a:pPr>
              <a:lnSpc>
                <a:spcPct val="125000"/>
              </a:lnSpc>
              <a:buNone/>
            </a:pPr>
            <a:r>
              <a:rPr lang="en-US" altLang="zh-CN" dirty="0"/>
              <a:t>2</a:t>
            </a:r>
            <a:r>
              <a:rPr lang="zh-CN" altLang="en-US" dirty="0"/>
              <a:t>、群中任一元素的逆元素是唯一的。</a:t>
            </a:r>
            <a:r>
              <a:rPr lang="zh-CN" altLang="en-US" dirty="0">
                <a:hlinkClick r:id="" action="ppaction://noaction"/>
              </a:rPr>
              <a:t>证明</a:t>
            </a:r>
            <a:endParaRPr lang="en-US" altLang="zh-CN" dirty="0"/>
          </a:p>
          <a:p>
            <a:pPr>
              <a:lnSpc>
                <a:spcPct val="125000"/>
              </a:lnSpc>
              <a:buNone/>
            </a:pPr>
            <a:r>
              <a:rPr lang="en-US" altLang="zh-CN" dirty="0"/>
              <a:t>3</a:t>
            </a:r>
            <a:r>
              <a:rPr lang="zh-CN" altLang="en-US" dirty="0"/>
              <a:t>、方程</a:t>
            </a:r>
            <a:r>
              <a:rPr lang="en-US" altLang="zh-CN" i="1" dirty="0"/>
              <a:t>a</a:t>
            </a:r>
            <a:r>
              <a:rPr lang="en-US" altLang="zh-CN" dirty="0"/>
              <a:t>*</a:t>
            </a:r>
            <a:r>
              <a:rPr lang="en-US" altLang="zh-CN" i="1" dirty="0"/>
              <a:t>x</a:t>
            </a:r>
            <a:r>
              <a:rPr lang="zh-CN" altLang="en-US" dirty="0"/>
              <a:t>＝</a:t>
            </a:r>
            <a:r>
              <a:rPr lang="en-US" altLang="zh-CN" i="1" dirty="0"/>
              <a:t>b</a:t>
            </a:r>
            <a:r>
              <a:rPr lang="zh-CN" altLang="en-US" b="1" dirty="0">
                <a:solidFill>
                  <a:srgbClr val="C00000"/>
                </a:solidFill>
              </a:rPr>
              <a:t>有解</a:t>
            </a:r>
            <a:r>
              <a:rPr lang="zh-CN" altLang="en-US" dirty="0"/>
              <a:t>且有</a:t>
            </a:r>
            <a:r>
              <a:rPr lang="zh-CN" altLang="en-US" b="1" dirty="0">
                <a:solidFill>
                  <a:srgbClr val="C00000"/>
                </a:solidFill>
              </a:rPr>
              <a:t>唯一</a:t>
            </a:r>
            <a:r>
              <a:rPr lang="zh-CN" altLang="en-US" dirty="0"/>
              <a:t>解。</a:t>
            </a:r>
            <a:r>
              <a:rPr lang="zh-CN" altLang="en-US" dirty="0">
                <a:hlinkClick r:id="" action="ppaction://noaction"/>
              </a:rPr>
              <a:t>证明</a:t>
            </a:r>
            <a:endParaRPr lang="en-US" altLang="zh-CN" dirty="0"/>
          </a:p>
          <a:p>
            <a:pPr>
              <a:lnSpc>
                <a:spcPct val="125000"/>
              </a:lnSpc>
              <a:buNone/>
            </a:pPr>
            <a:r>
              <a:rPr lang="zh-CN" altLang="en-US" dirty="0"/>
              <a:t>     </a:t>
            </a:r>
            <a:r>
              <a:rPr lang="en-US" altLang="zh-CN" dirty="0"/>
              <a:t>(</a:t>
            </a:r>
            <a:r>
              <a:rPr lang="zh-CN" altLang="en-US" dirty="0"/>
              <a:t>即方程解的唯一性：该唯一解为</a:t>
            </a:r>
            <a:r>
              <a:rPr lang="en-US" altLang="zh-CN" dirty="0"/>
              <a:t>a</a:t>
            </a:r>
            <a:r>
              <a:rPr lang="en-US" altLang="zh-CN" baseline="30000" dirty="0"/>
              <a:t>-1</a:t>
            </a:r>
            <a:r>
              <a:rPr lang="en-US" altLang="zh-CN" sz="3200" b="1" dirty="0">
                <a:latin typeface="宋体" panose="02010600030101010101" pitchFamily="2" charset="-122"/>
              </a:rPr>
              <a:t>*</a:t>
            </a:r>
            <a:r>
              <a:rPr lang="en-US" altLang="zh-CN" dirty="0"/>
              <a:t>b) </a:t>
            </a:r>
            <a:endParaRPr lang="en-US" altLang="zh-CN" dirty="0"/>
          </a:p>
          <a:p>
            <a:pPr>
              <a:lnSpc>
                <a:spcPct val="125000"/>
              </a:lnSpc>
              <a:buNone/>
            </a:pPr>
            <a:r>
              <a:rPr lang="zh-CN" altLang="en-US" dirty="0"/>
              <a:t>作业：证明“群中不可能有零元”。</a:t>
            </a:r>
            <a:r>
              <a:rPr lang="en-US" altLang="zh-CN" dirty="0"/>
              <a:t>                                                          </a:t>
            </a:r>
            <a:endParaRPr lang="zh-CN" altLang="en-US"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104F0B3E-C868-4FB7-A586-FFC9B6131EA1}" type="datetime1">
              <a:rPr kumimoji="0" lang="zh-CN" altLang="en-US" sz="1200" kern="1200" cap="none" spc="0" normalizeH="0" baseline="0" noProof="0">
                <a:latin typeface="+mj-lt"/>
                <a:ea typeface="宋体" panose="02010600030101010101" pitchFamily="2" charset="-122"/>
                <a:cs typeface="+mn-cs"/>
              </a:rPr>
            </a:fld>
            <a:endParaRPr kumimoji="0" lang="en-US" altLang="zh-CN" sz="120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124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kern="1200" cap="none" spc="0" normalizeH="0" baseline="0" noProof="0">
                <a:latin typeface="+mj-lt"/>
                <a:ea typeface="宋体" panose="02010600030101010101" pitchFamily="2" charset="-122"/>
                <a:cs typeface="+mn-cs"/>
              </a:rPr>
              <a:t>离散数学</a:t>
            </a:r>
            <a:endParaRPr kumimoji="0" lang="en-US" altLang="zh-CN" sz="1200" kern="1200" cap="none" spc="0" normalizeH="0" baseline="0" noProof="0">
              <a:latin typeface="+mj-lt"/>
              <a:ea typeface="宋体" panose="02010600030101010101" pitchFamily="2" charset="-122"/>
              <a:cs typeface="+mn-cs"/>
            </a:endParaRPr>
          </a:p>
        </p:txBody>
      </p:sp>
      <p:sp>
        <p:nvSpPr>
          <p:cNvPr id="107526" name="灯片编号占位符 5"/>
          <p:cNvSpPr txBox="1">
            <a:spLocks noGrp="1"/>
          </p:cNvSpPr>
          <p:nvPr/>
        </p:nvSpPr>
        <p:spPr>
          <a:xfrm>
            <a:off x="6300788" y="6243638"/>
            <a:ext cx="1008062"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charRg st="82" end="157"/>
                                            </p:txEl>
                                          </p:spTgt>
                                        </p:tgtEl>
                                        <p:attrNameLst>
                                          <p:attrName>style.visibility</p:attrName>
                                        </p:attrNameLst>
                                      </p:cBhvr>
                                      <p:to>
                                        <p:strVal val="visible"/>
                                      </p:to>
                                    </p:set>
                                    <p:animEffect transition="in" filter="blinds(horizontal)">
                                      <p:cBhvr>
                                        <p:cTn id="7" dur="500"/>
                                        <p:tgtEl>
                                          <p:spTgt spid="73731">
                                            <p:txEl>
                                              <p:charRg st="82"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50825" y="1052513"/>
            <a:ext cx="8686800" cy="5410200"/>
          </a:xfrm>
          <a:ln/>
        </p:spPr>
        <p:txBody>
          <a:bodyPr vert="horz" wrap="square" lIns="91440" tIns="45720" rIns="91440" bIns="45720" anchor="t"/>
          <a:p>
            <a:pPr>
              <a:buNone/>
            </a:pPr>
            <a:r>
              <a:rPr lang="zh-CN" altLang="en-US" sz="2800" dirty="0">
                <a:solidFill>
                  <a:schemeClr val="hlink"/>
                </a:solidFill>
              </a:rPr>
              <a:t>定理</a:t>
            </a:r>
            <a:r>
              <a:rPr lang="en-US" altLang="zh-CN" sz="2800" dirty="0">
                <a:solidFill>
                  <a:schemeClr val="hlink"/>
                </a:solidFill>
              </a:rPr>
              <a:t>5-4.3</a:t>
            </a:r>
            <a:r>
              <a:rPr lang="zh-CN" altLang="en-US" sz="2800" dirty="0">
                <a:solidFill>
                  <a:schemeClr val="hlink"/>
                </a:solidFill>
              </a:rPr>
              <a:t>：</a:t>
            </a:r>
            <a:r>
              <a:rPr lang="en-US" altLang="zh-CN" sz="2800" dirty="0"/>
              <a:t> &lt;G,</a:t>
            </a:r>
            <a:r>
              <a:rPr lang="en-US" altLang="zh-CN" sz="2800" b="1" dirty="0">
                <a:latin typeface="宋体" panose="02010600030101010101" pitchFamily="2" charset="-122"/>
              </a:rPr>
              <a:t> *</a:t>
            </a:r>
            <a:r>
              <a:rPr lang="en-US" altLang="zh-CN" sz="2800" dirty="0"/>
              <a:t>&gt;</a:t>
            </a:r>
            <a:r>
              <a:rPr lang="zh-CN" altLang="en-US" sz="2800" dirty="0"/>
              <a:t>为群</a:t>
            </a:r>
            <a:r>
              <a:rPr lang="en-US" altLang="zh-CN" sz="2800" dirty="0"/>
              <a:t>,</a:t>
            </a:r>
            <a:r>
              <a:rPr lang="zh-CN" altLang="en-US" sz="2800" dirty="0"/>
              <a:t>则</a:t>
            </a:r>
            <a:r>
              <a:rPr lang="en-US" altLang="zh-CN" sz="2800" dirty="0"/>
              <a:t>G</a:t>
            </a:r>
            <a:r>
              <a:rPr lang="zh-CN" altLang="en-US" sz="2800" dirty="0"/>
              <a:t>中适用消去律，即</a:t>
            </a:r>
            <a:endParaRPr lang="en-US" altLang="zh-CN" sz="2800" dirty="0"/>
          </a:p>
          <a:p>
            <a:pPr>
              <a:buNone/>
            </a:pPr>
            <a:r>
              <a:rPr lang="en-US" altLang="zh-CN" sz="2800" dirty="0"/>
              <a:t>  </a:t>
            </a:r>
            <a:r>
              <a:rPr lang="zh-CN" altLang="en-US" sz="2800" dirty="0"/>
              <a:t>对</a:t>
            </a:r>
            <a:r>
              <a:rPr lang="en-US" altLang="zh-CN" sz="2800" dirty="0">
                <a:sym typeface="Symbol" panose="05050102010706020507" pitchFamily="18" charset="2"/>
              </a:rPr>
              <a:t>x</a:t>
            </a:r>
            <a:r>
              <a:rPr lang="en-US" altLang="zh-CN" sz="2800" dirty="0"/>
              <a:t>,y,z∈G </a:t>
            </a:r>
            <a:r>
              <a:rPr lang="zh-CN" altLang="en-US" sz="2800" dirty="0"/>
              <a:t>有</a:t>
            </a:r>
            <a:endParaRPr lang="zh-CN" altLang="en-US" sz="2800" dirty="0"/>
          </a:p>
          <a:p>
            <a:pPr>
              <a:buNone/>
            </a:pPr>
            <a:r>
              <a:rPr lang="zh-CN" altLang="en-US" sz="2800" dirty="0"/>
              <a:t>    </a:t>
            </a:r>
            <a:r>
              <a:rPr lang="en-US" altLang="zh-CN" sz="2800" dirty="0"/>
              <a:t>(1)</a:t>
            </a:r>
            <a:r>
              <a:rPr lang="zh-CN" altLang="en-US" sz="2800" dirty="0"/>
              <a:t> 若</a:t>
            </a:r>
            <a:r>
              <a:rPr lang="en-US" altLang="zh-CN" sz="2800" dirty="0"/>
              <a:t>x</a:t>
            </a:r>
            <a:r>
              <a:rPr lang="en-US" altLang="zh-CN" sz="2800" b="1" dirty="0">
                <a:latin typeface="宋体" panose="02010600030101010101" pitchFamily="2" charset="-122"/>
              </a:rPr>
              <a:t>*</a:t>
            </a:r>
            <a:r>
              <a:rPr lang="en-US" altLang="zh-CN" sz="2800" dirty="0"/>
              <a:t>y</a:t>
            </a:r>
            <a:r>
              <a:rPr lang="zh-CN" altLang="en-US" sz="2800" dirty="0"/>
              <a:t>＝</a:t>
            </a:r>
            <a:r>
              <a:rPr lang="en-US" altLang="zh-CN" sz="2800" dirty="0"/>
              <a:t>x</a:t>
            </a:r>
            <a:r>
              <a:rPr lang="en-US" altLang="zh-CN" sz="2800" b="1" dirty="0">
                <a:latin typeface="宋体" panose="02010600030101010101" pitchFamily="2" charset="-122"/>
              </a:rPr>
              <a:t>*</a:t>
            </a:r>
            <a:r>
              <a:rPr lang="en-US" altLang="zh-CN" sz="2800" dirty="0"/>
              <a:t>z</a:t>
            </a:r>
            <a:r>
              <a:rPr lang="zh-CN" altLang="en-US" sz="2800" dirty="0"/>
              <a:t>，则</a:t>
            </a:r>
            <a:r>
              <a:rPr lang="en-US" altLang="zh-CN" sz="2800" dirty="0"/>
              <a:t>y</a:t>
            </a:r>
            <a:r>
              <a:rPr lang="zh-CN" altLang="en-US" sz="2800" dirty="0"/>
              <a:t>＝</a:t>
            </a:r>
            <a:r>
              <a:rPr lang="en-US" altLang="zh-CN" sz="2800" dirty="0"/>
              <a:t>z</a:t>
            </a:r>
            <a:r>
              <a:rPr lang="zh-CN" altLang="en-US" sz="2800" dirty="0"/>
              <a:t>。</a:t>
            </a:r>
            <a:endParaRPr lang="zh-CN" altLang="en-US" sz="2800" dirty="0"/>
          </a:p>
          <a:p>
            <a:pPr>
              <a:buNone/>
            </a:pPr>
            <a:r>
              <a:rPr lang="zh-CN" altLang="en-US" sz="2800" dirty="0"/>
              <a:t>    </a:t>
            </a:r>
            <a:r>
              <a:rPr lang="en-US" altLang="zh-CN" sz="2800" dirty="0"/>
              <a:t>(2)</a:t>
            </a:r>
            <a:r>
              <a:rPr lang="zh-CN" altLang="en-US" sz="2800" dirty="0"/>
              <a:t> 若</a:t>
            </a:r>
            <a:r>
              <a:rPr lang="en-US" altLang="zh-CN" sz="2800" dirty="0"/>
              <a:t>y</a:t>
            </a:r>
            <a:r>
              <a:rPr lang="en-US" altLang="zh-CN" sz="2800" b="1" dirty="0">
                <a:latin typeface="宋体" panose="02010600030101010101" pitchFamily="2" charset="-122"/>
              </a:rPr>
              <a:t>*</a:t>
            </a:r>
            <a:r>
              <a:rPr lang="en-US" altLang="zh-CN" sz="2800" dirty="0"/>
              <a:t>x</a:t>
            </a:r>
            <a:r>
              <a:rPr lang="zh-CN" altLang="en-US" sz="2800" dirty="0"/>
              <a:t>＝</a:t>
            </a:r>
            <a:r>
              <a:rPr lang="en-US" altLang="zh-CN" sz="2800" dirty="0"/>
              <a:t>z</a:t>
            </a:r>
            <a:r>
              <a:rPr lang="en-US" altLang="zh-CN" sz="2800" b="1" dirty="0">
                <a:latin typeface="宋体" panose="02010600030101010101" pitchFamily="2" charset="-122"/>
              </a:rPr>
              <a:t>*</a:t>
            </a:r>
            <a:r>
              <a:rPr lang="en-US" altLang="zh-CN" sz="2800" dirty="0"/>
              <a:t>x</a:t>
            </a:r>
            <a:r>
              <a:rPr lang="zh-CN" altLang="en-US" sz="2800" dirty="0"/>
              <a:t>，则</a:t>
            </a:r>
            <a:r>
              <a:rPr lang="en-US" altLang="zh-CN" sz="2800" dirty="0"/>
              <a:t>y</a:t>
            </a:r>
            <a:r>
              <a:rPr lang="zh-CN" altLang="en-US" sz="2800" dirty="0"/>
              <a:t>＝</a:t>
            </a:r>
            <a:r>
              <a:rPr lang="en-US" altLang="zh-CN" sz="2800" dirty="0"/>
              <a:t>z</a:t>
            </a:r>
            <a:r>
              <a:rPr lang="zh-CN" altLang="en-US" sz="2800" dirty="0"/>
              <a:t>。</a:t>
            </a:r>
            <a:endParaRPr lang="zh-CN" altLang="en-US" sz="2800" dirty="0"/>
          </a:p>
          <a:p>
            <a:pPr>
              <a:buNone/>
            </a:pPr>
            <a:r>
              <a:rPr lang="zh-CN" altLang="en-US" sz="2800" dirty="0">
                <a:solidFill>
                  <a:schemeClr val="hlink"/>
                </a:solidFill>
              </a:rPr>
              <a:t>证明：（证明思路提示：群中每个元素均有逆元）</a:t>
            </a:r>
            <a:endParaRPr lang="en-US" altLang="zh-CN" sz="2800" dirty="0">
              <a:solidFill>
                <a:schemeClr val="hlink"/>
              </a:solidFill>
            </a:endParaRPr>
          </a:p>
          <a:p>
            <a:pPr>
              <a:buNone/>
            </a:pPr>
            <a:r>
              <a:rPr lang="en-US" altLang="zh-CN" sz="2800" dirty="0"/>
              <a:t>(1)     </a:t>
            </a:r>
            <a:r>
              <a:rPr lang="zh-CN" altLang="en-US" sz="2800" dirty="0"/>
              <a:t>若</a:t>
            </a:r>
            <a:r>
              <a:rPr lang="en-US" altLang="zh-CN" sz="2800" dirty="0"/>
              <a:t>x</a:t>
            </a:r>
            <a:r>
              <a:rPr lang="en-US" altLang="zh-CN" sz="2800" b="1" dirty="0">
                <a:latin typeface="宋体" panose="02010600030101010101" pitchFamily="2" charset="-122"/>
              </a:rPr>
              <a:t>*</a:t>
            </a:r>
            <a:r>
              <a:rPr lang="en-US" altLang="zh-CN" sz="2800" dirty="0"/>
              <a:t>y</a:t>
            </a:r>
            <a:r>
              <a:rPr lang="zh-CN" altLang="en-US" sz="2800" dirty="0"/>
              <a:t>＝</a:t>
            </a:r>
            <a:r>
              <a:rPr lang="en-US" altLang="zh-CN" sz="2800" dirty="0"/>
              <a:t>x</a:t>
            </a:r>
            <a:r>
              <a:rPr lang="en-US" altLang="zh-CN" sz="2800" b="1" dirty="0">
                <a:latin typeface="宋体" panose="02010600030101010101" pitchFamily="2" charset="-122"/>
              </a:rPr>
              <a:t>*</a:t>
            </a:r>
            <a:r>
              <a:rPr lang="en-US" altLang="zh-CN" sz="2800" dirty="0"/>
              <a:t>z</a:t>
            </a:r>
            <a:endParaRPr lang="en-US" altLang="zh-CN" sz="2800" dirty="0"/>
          </a:p>
          <a:p>
            <a:pPr>
              <a:buNone/>
            </a:pPr>
            <a:r>
              <a:rPr lang="en-US" altLang="zh-CN" sz="2800" dirty="0"/>
              <a:t>	 </a:t>
            </a:r>
            <a:r>
              <a:rPr lang="zh-CN" altLang="en-US" sz="2800" dirty="0"/>
              <a:t>则</a:t>
            </a:r>
            <a:r>
              <a:rPr lang="en-US" altLang="zh-CN" sz="2800" dirty="0">
                <a:sym typeface="Symbol" panose="05050102010706020507" pitchFamily="18" charset="2"/>
              </a:rPr>
              <a:t></a:t>
            </a:r>
            <a:r>
              <a:rPr lang="en-US" altLang="zh-CN" sz="2800" dirty="0"/>
              <a:t> x</a:t>
            </a:r>
            <a:r>
              <a:rPr lang="en-US" altLang="zh-CN" sz="2800" baseline="30000" dirty="0"/>
              <a:t>-1</a:t>
            </a:r>
            <a:r>
              <a:rPr lang="en-US" altLang="zh-CN" sz="2800" b="1" dirty="0">
                <a:latin typeface="宋体" panose="02010600030101010101" pitchFamily="2" charset="-122"/>
              </a:rPr>
              <a:t>*</a:t>
            </a:r>
            <a:r>
              <a:rPr lang="en-US" altLang="zh-CN" sz="2800" dirty="0"/>
              <a:t>(x</a:t>
            </a:r>
            <a:r>
              <a:rPr lang="en-US" altLang="zh-CN" sz="2800" b="1" dirty="0">
                <a:latin typeface="宋体" panose="02010600030101010101" pitchFamily="2" charset="-122"/>
              </a:rPr>
              <a:t>*</a:t>
            </a:r>
            <a:r>
              <a:rPr lang="en-US" altLang="zh-CN" sz="2800" dirty="0"/>
              <a:t>y)</a:t>
            </a:r>
            <a:r>
              <a:rPr lang="zh-CN" altLang="en-US" sz="2800" dirty="0"/>
              <a:t>＝</a:t>
            </a:r>
            <a:r>
              <a:rPr lang="en-US" altLang="zh-CN" sz="2800" dirty="0"/>
              <a:t>x</a:t>
            </a:r>
            <a:r>
              <a:rPr lang="en-US" altLang="zh-CN" sz="2800" baseline="30000" dirty="0"/>
              <a:t>-1</a:t>
            </a:r>
            <a:r>
              <a:rPr lang="en-US" altLang="zh-CN" sz="2800" b="1" dirty="0">
                <a:latin typeface="宋体" panose="02010600030101010101" pitchFamily="2" charset="-122"/>
              </a:rPr>
              <a:t>*</a:t>
            </a:r>
            <a:r>
              <a:rPr lang="en-US" altLang="zh-CN" sz="2800" dirty="0"/>
              <a:t>(x</a:t>
            </a:r>
            <a:r>
              <a:rPr lang="en-US" altLang="zh-CN" sz="2800" b="1" dirty="0">
                <a:latin typeface="宋体" panose="02010600030101010101" pitchFamily="2" charset="-122"/>
              </a:rPr>
              <a:t>*</a:t>
            </a:r>
            <a:r>
              <a:rPr lang="en-US" altLang="zh-CN" sz="2800" dirty="0"/>
              <a:t>z)</a:t>
            </a:r>
            <a:endParaRPr lang="en-US" altLang="zh-CN" sz="2800" dirty="0"/>
          </a:p>
          <a:p>
            <a:pPr>
              <a:buNone/>
            </a:pPr>
            <a:r>
              <a:rPr lang="en-US" altLang="zh-CN" sz="2800" dirty="0"/>
              <a:t>	     </a:t>
            </a:r>
            <a:r>
              <a:rPr lang="en-US" altLang="zh-CN" sz="2800" dirty="0">
                <a:sym typeface="Symbol" panose="05050102010706020507" pitchFamily="18" charset="2"/>
              </a:rPr>
              <a:t></a:t>
            </a:r>
            <a:r>
              <a:rPr lang="en-US" altLang="zh-CN" sz="2800" dirty="0"/>
              <a:t> (x</a:t>
            </a:r>
            <a:r>
              <a:rPr lang="en-US" altLang="zh-CN" sz="2800" baseline="30000" dirty="0"/>
              <a:t>-1</a:t>
            </a:r>
            <a:r>
              <a:rPr lang="en-US" altLang="zh-CN" sz="2800" b="1" dirty="0">
                <a:latin typeface="宋体" panose="02010600030101010101" pitchFamily="2" charset="-122"/>
              </a:rPr>
              <a:t>*</a:t>
            </a:r>
            <a:r>
              <a:rPr lang="en-US" altLang="zh-CN" sz="2800" dirty="0"/>
              <a:t>x)</a:t>
            </a:r>
            <a:r>
              <a:rPr lang="en-US" altLang="zh-CN" sz="2800" b="1" dirty="0">
                <a:latin typeface="宋体" panose="02010600030101010101" pitchFamily="2" charset="-122"/>
              </a:rPr>
              <a:t>*</a:t>
            </a:r>
            <a:r>
              <a:rPr lang="en-US" altLang="zh-CN" sz="2800" dirty="0"/>
              <a:t>y</a:t>
            </a:r>
            <a:r>
              <a:rPr lang="zh-CN" altLang="en-US" sz="2800" dirty="0"/>
              <a:t>＝</a:t>
            </a:r>
            <a:r>
              <a:rPr lang="en-US" altLang="zh-CN" sz="2800" dirty="0"/>
              <a:t>(x</a:t>
            </a:r>
            <a:r>
              <a:rPr lang="en-US" altLang="zh-CN" sz="2800" baseline="30000" dirty="0"/>
              <a:t>-1</a:t>
            </a:r>
            <a:r>
              <a:rPr lang="en-US" altLang="zh-CN" sz="2800" b="1" dirty="0">
                <a:latin typeface="宋体" panose="02010600030101010101" pitchFamily="2" charset="-122"/>
              </a:rPr>
              <a:t>*</a:t>
            </a:r>
            <a:r>
              <a:rPr lang="en-US" altLang="zh-CN" sz="2800" dirty="0"/>
              <a:t>x)</a:t>
            </a:r>
            <a:r>
              <a:rPr lang="en-US" altLang="zh-CN" sz="2800" b="1" dirty="0">
                <a:latin typeface="宋体" panose="02010600030101010101" pitchFamily="2" charset="-122"/>
              </a:rPr>
              <a:t>*</a:t>
            </a:r>
            <a:r>
              <a:rPr lang="en-US" altLang="zh-CN" sz="2800" dirty="0"/>
              <a:t>z</a:t>
            </a:r>
            <a:endParaRPr lang="en-US" altLang="zh-CN" sz="2800" dirty="0"/>
          </a:p>
          <a:p>
            <a:pPr>
              <a:buNone/>
            </a:pPr>
            <a:r>
              <a:rPr lang="en-US" altLang="zh-CN" sz="2800" dirty="0"/>
              <a:t>	     </a:t>
            </a:r>
            <a:r>
              <a:rPr lang="en-US" altLang="zh-CN" sz="2800" dirty="0">
                <a:sym typeface="Symbol" panose="05050102010706020507" pitchFamily="18" charset="2"/>
              </a:rPr>
              <a:t></a:t>
            </a:r>
            <a:r>
              <a:rPr lang="en-US" altLang="zh-CN" sz="2800" dirty="0"/>
              <a:t> e</a:t>
            </a:r>
            <a:r>
              <a:rPr lang="en-US" altLang="zh-CN" sz="2800" b="1" dirty="0">
                <a:latin typeface="宋体" panose="02010600030101010101" pitchFamily="2" charset="-122"/>
              </a:rPr>
              <a:t>*</a:t>
            </a:r>
            <a:r>
              <a:rPr lang="en-US" altLang="zh-CN" sz="2800" dirty="0"/>
              <a:t>y</a:t>
            </a:r>
            <a:r>
              <a:rPr lang="zh-CN" altLang="en-US" sz="2800" dirty="0"/>
              <a:t>＝</a:t>
            </a:r>
            <a:r>
              <a:rPr lang="en-US" altLang="zh-CN" sz="2800" dirty="0"/>
              <a:t>e</a:t>
            </a:r>
            <a:r>
              <a:rPr lang="en-US" altLang="zh-CN" sz="2800" b="1" dirty="0">
                <a:latin typeface="宋体" panose="02010600030101010101" pitchFamily="2" charset="-122"/>
              </a:rPr>
              <a:t>*</a:t>
            </a:r>
            <a:r>
              <a:rPr lang="en-US" altLang="zh-CN" sz="2800" dirty="0"/>
              <a:t>z </a:t>
            </a:r>
            <a:r>
              <a:rPr lang="en-US" altLang="zh-CN" sz="2800" dirty="0">
                <a:sym typeface="Symbol" panose="05050102010706020507" pitchFamily="18" charset="2"/>
              </a:rPr>
              <a:t></a:t>
            </a:r>
            <a:r>
              <a:rPr lang="en-US" altLang="zh-CN" sz="2800" dirty="0"/>
              <a:t> y</a:t>
            </a:r>
            <a:r>
              <a:rPr lang="zh-CN" altLang="en-US" sz="2800" dirty="0"/>
              <a:t>＝</a:t>
            </a:r>
            <a:r>
              <a:rPr lang="en-US" altLang="zh-CN" sz="2800" dirty="0"/>
              <a:t>z</a:t>
            </a:r>
            <a:r>
              <a:rPr lang="zh-CN" altLang="en-US" sz="2800" dirty="0">
                <a:solidFill>
                  <a:schemeClr val="hlink"/>
                </a:solidFill>
              </a:rPr>
              <a:t> </a:t>
            </a:r>
            <a:endParaRPr lang="en-US" altLang="zh-CN" sz="2800" dirty="0">
              <a:solidFill>
                <a:schemeClr val="hlink"/>
              </a:solidFill>
            </a:endParaRPr>
          </a:p>
          <a:p>
            <a:pPr>
              <a:buNone/>
            </a:pPr>
            <a:r>
              <a:rPr lang="en-US" altLang="zh-CN" sz="2800" dirty="0"/>
              <a:t>(2)</a:t>
            </a:r>
            <a:r>
              <a:rPr lang="zh-CN" altLang="en-US" sz="2800" dirty="0"/>
              <a:t>同理可证</a:t>
            </a:r>
            <a:endParaRPr lang="zh-CN" altLang="en-US" sz="2800" dirty="0"/>
          </a:p>
        </p:txBody>
      </p:sp>
      <p:sp>
        <p:nvSpPr>
          <p:cNvPr id="108547" name="标题 3"/>
          <p:cNvSpPr>
            <a:spLocks noGrp="1"/>
          </p:cNvSpPr>
          <p:nvPr>
            <p:ph type="title"/>
          </p:nvPr>
        </p:nvSpPr>
        <p:spPr>
          <a:xfrm>
            <a:off x="428625" y="357188"/>
            <a:ext cx="8229600" cy="1139825"/>
          </a:xfrm>
          <a:ln/>
        </p:spPr>
        <p:txBody>
          <a:bodyPr vert="horz" wrap="square" lIns="91440" tIns="45720" rIns="91440" bIns="45720" anchor="t"/>
          <a:p>
            <a:r>
              <a:rPr lang="zh-CN" altLang="en-US" dirty="0"/>
              <a:t>消去律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29"/>
                                            </p:txEl>
                                          </p:spTgt>
                                        </p:tgtEl>
                                        <p:attrNameLst>
                                          <p:attrName>style.visibility</p:attrName>
                                        </p:attrNameLst>
                                      </p:cBhvr>
                                      <p:to>
                                        <p:strVal val="visible"/>
                                      </p:to>
                                    </p:set>
                                    <p:animEffect transition="in" filter="wipe(left)">
                                      <p:cBhvr>
                                        <p:cTn id="7" dur="500"/>
                                        <p:tgtEl>
                                          <p:spTgt spid="2355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29" end="43"/>
                                            </p:txEl>
                                          </p:spTgt>
                                        </p:tgtEl>
                                        <p:attrNameLst>
                                          <p:attrName>style.visibility</p:attrName>
                                        </p:attrNameLst>
                                      </p:cBhvr>
                                      <p:to>
                                        <p:strVal val="visible"/>
                                      </p:to>
                                    </p:set>
                                    <p:animEffect transition="in" filter="wipe(left)">
                                      <p:cBhvr>
                                        <p:cTn id="12" dur="500"/>
                                        <p:tgtEl>
                                          <p:spTgt spid="23555">
                                            <p:txEl>
                                              <p:charRg st="29"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43" end="66"/>
                                            </p:txEl>
                                          </p:spTgt>
                                        </p:tgtEl>
                                        <p:attrNameLst>
                                          <p:attrName>style.visibility</p:attrName>
                                        </p:attrNameLst>
                                      </p:cBhvr>
                                      <p:to>
                                        <p:strVal val="visible"/>
                                      </p:to>
                                    </p:set>
                                    <p:animEffect transition="in" filter="wipe(left)">
                                      <p:cBhvr>
                                        <p:cTn id="17" dur="500"/>
                                        <p:tgtEl>
                                          <p:spTgt spid="23555">
                                            <p:txEl>
                                              <p:charRg st="43"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66" end="89"/>
                                            </p:txEl>
                                          </p:spTgt>
                                        </p:tgtEl>
                                        <p:attrNameLst>
                                          <p:attrName>style.visibility</p:attrName>
                                        </p:attrNameLst>
                                      </p:cBhvr>
                                      <p:to>
                                        <p:strVal val="visible"/>
                                      </p:to>
                                    </p:set>
                                    <p:animEffect transition="in" filter="wipe(left)">
                                      <p:cBhvr>
                                        <p:cTn id="22" dur="500"/>
                                        <p:tgtEl>
                                          <p:spTgt spid="23555">
                                            <p:txEl>
                                              <p:charRg st="66" end="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89" end="112"/>
                                            </p:txEl>
                                          </p:spTgt>
                                        </p:tgtEl>
                                        <p:attrNameLst>
                                          <p:attrName>style.visibility</p:attrName>
                                        </p:attrNameLst>
                                      </p:cBhvr>
                                      <p:to>
                                        <p:strVal val="visible"/>
                                      </p:to>
                                    </p:set>
                                    <p:animEffect transition="in" filter="wipe(left)">
                                      <p:cBhvr>
                                        <p:cTn id="27" dur="500"/>
                                        <p:tgtEl>
                                          <p:spTgt spid="23555">
                                            <p:txEl>
                                              <p:charRg st="89"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112" end="129"/>
                                            </p:txEl>
                                          </p:spTgt>
                                        </p:tgtEl>
                                        <p:attrNameLst>
                                          <p:attrName>style.visibility</p:attrName>
                                        </p:attrNameLst>
                                      </p:cBhvr>
                                      <p:to>
                                        <p:strVal val="visible"/>
                                      </p:to>
                                    </p:set>
                                    <p:animEffect transition="in" filter="wipe(left)">
                                      <p:cBhvr>
                                        <p:cTn id="32" dur="500"/>
                                        <p:tgtEl>
                                          <p:spTgt spid="23555">
                                            <p:txEl>
                                              <p:charRg st="112" end="12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5">
                                            <p:txEl>
                                              <p:charRg st="129" end="154"/>
                                            </p:txEl>
                                          </p:spTgt>
                                        </p:tgtEl>
                                        <p:attrNameLst>
                                          <p:attrName>style.visibility</p:attrName>
                                        </p:attrNameLst>
                                      </p:cBhvr>
                                      <p:to>
                                        <p:strVal val="visible"/>
                                      </p:to>
                                    </p:set>
                                    <p:animEffect transition="in" filter="wipe(left)">
                                      <p:cBhvr>
                                        <p:cTn id="37" dur="500"/>
                                        <p:tgtEl>
                                          <p:spTgt spid="23555">
                                            <p:txEl>
                                              <p:charRg st="129" end="15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5">
                                            <p:txEl>
                                              <p:charRg st="154" end="182"/>
                                            </p:txEl>
                                          </p:spTgt>
                                        </p:tgtEl>
                                        <p:attrNameLst>
                                          <p:attrName>style.visibility</p:attrName>
                                        </p:attrNameLst>
                                      </p:cBhvr>
                                      <p:to>
                                        <p:strVal val="visible"/>
                                      </p:to>
                                    </p:set>
                                    <p:animEffect transition="in" filter="wipe(left)">
                                      <p:cBhvr>
                                        <p:cTn id="42" dur="500"/>
                                        <p:tgtEl>
                                          <p:spTgt spid="23555">
                                            <p:txEl>
                                              <p:charRg st="154" end="18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55">
                                            <p:txEl>
                                              <p:charRg st="182" end="205"/>
                                            </p:txEl>
                                          </p:spTgt>
                                        </p:tgtEl>
                                        <p:attrNameLst>
                                          <p:attrName>style.visibility</p:attrName>
                                        </p:attrNameLst>
                                      </p:cBhvr>
                                      <p:to>
                                        <p:strVal val="visible"/>
                                      </p:to>
                                    </p:set>
                                    <p:animEffect transition="in" filter="wipe(left)">
                                      <p:cBhvr>
                                        <p:cTn id="47" dur="500"/>
                                        <p:tgtEl>
                                          <p:spTgt spid="23555">
                                            <p:txEl>
                                              <p:charRg st="182" end="20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555">
                                            <p:txEl>
                                              <p:charRg st="205" end="213"/>
                                            </p:txEl>
                                          </p:spTgt>
                                        </p:tgtEl>
                                        <p:attrNameLst>
                                          <p:attrName>style.visibility</p:attrName>
                                        </p:attrNameLst>
                                      </p:cBhvr>
                                      <p:to>
                                        <p:strVal val="visible"/>
                                      </p:to>
                                    </p:set>
                                    <p:animEffect transition="in" filter="wipe(left)">
                                      <p:cBhvr>
                                        <p:cTn id="52" dur="500"/>
                                        <p:tgtEl>
                                          <p:spTgt spid="23555">
                                            <p:txEl>
                                              <p:charRg st="205"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
          <p:cNvSpPr>
            <a:spLocks noGrp="1"/>
          </p:cNvSpPr>
          <p:nvPr>
            <p:ph type="title"/>
          </p:nvPr>
        </p:nvSpPr>
        <p:spPr>
          <a:ln/>
        </p:spPr>
        <p:txBody>
          <a:bodyPr vert="horz" wrap="square" lIns="91440" tIns="45720" rIns="91440" bIns="45720" anchor="t"/>
          <a:p>
            <a:r>
              <a:rPr lang="zh-CN" altLang="en-US" dirty="0"/>
              <a:t>群中的幂</a:t>
            </a:r>
            <a:endParaRPr lang="zh-CN" altLang="en-US" dirty="0"/>
          </a:p>
        </p:txBody>
      </p:sp>
      <p:sp>
        <p:nvSpPr>
          <p:cNvPr id="75779" name="内容占位符 2"/>
          <p:cNvSpPr>
            <a:spLocks noGrp="1"/>
          </p:cNvSpPr>
          <p:nvPr>
            <p:ph idx="1"/>
          </p:nvPr>
        </p:nvSpPr>
        <p:spPr>
          <a:xfrm>
            <a:off x="457200" y="1628775"/>
            <a:ext cx="8229600" cy="4502150"/>
          </a:xfrm>
          <a:ln/>
        </p:spPr>
        <p:txBody>
          <a:bodyPr vert="horz" wrap="square" lIns="91440" tIns="45720" rIns="91440" bIns="45720" anchor="t"/>
          <a:p>
            <a:pPr>
              <a:lnSpc>
                <a:spcPct val="110000"/>
              </a:lnSpc>
            </a:pPr>
            <a:r>
              <a:rPr lang="zh-CN" altLang="en-US" sz="2800" dirty="0"/>
              <a:t>对群</a:t>
            </a:r>
            <a:r>
              <a:rPr lang="en-US" altLang="zh-CN" sz="2800" dirty="0"/>
              <a:t>&lt;G,</a:t>
            </a:r>
            <a:r>
              <a:rPr lang="en-US" altLang="zh-CN" sz="2800" b="1" dirty="0">
                <a:latin typeface="宋体" panose="02010600030101010101" pitchFamily="2" charset="-122"/>
              </a:rPr>
              <a:t> *</a:t>
            </a:r>
            <a:r>
              <a:rPr lang="en-US" altLang="zh-CN" sz="2800" dirty="0"/>
              <a:t>&gt;</a:t>
            </a:r>
            <a:r>
              <a:rPr lang="zh-CN" altLang="en-US" sz="2800" dirty="0"/>
              <a:t>中任意元素</a:t>
            </a:r>
            <a:r>
              <a:rPr lang="en-US" altLang="zh-CN" sz="2800" i="1" dirty="0"/>
              <a:t>a</a:t>
            </a:r>
            <a:r>
              <a:rPr lang="zh-CN" altLang="en-US" sz="2800" dirty="0"/>
              <a:t>，我们可与独异点一样来定义它的幂：</a:t>
            </a:r>
            <a:r>
              <a:rPr lang="en-US" altLang="zh-CN" sz="2800" i="1" dirty="0"/>
              <a:t>a</a:t>
            </a:r>
            <a:r>
              <a:rPr lang="en-US" altLang="zh-CN" sz="2800" baseline="30000" dirty="0"/>
              <a:t>0</a:t>
            </a:r>
            <a:r>
              <a:rPr lang="en-US" altLang="zh-CN" sz="2800" dirty="0"/>
              <a:t>=</a:t>
            </a:r>
            <a:r>
              <a:rPr lang="en-US" altLang="zh-CN" sz="2800" i="1" dirty="0"/>
              <a:t>e</a:t>
            </a:r>
            <a:r>
              <a:rPr lang="zh-CN" altLang="en-US" sz="2800" dirty="0"/>
              <a:t>，对任何自然数</a:t>
            </a:r>
            <a:r>
              <a:rPr lang="en-US" altLang="zh-CN" sz="2800" i="1" dirty="0"/>
              <a:t>n</a:t>
            </a:r>
            <a:r>
              <a:rPr lang="zh-CN" altLang="en-US" sz="2800" dirty="0"/>
              <a:t>，</a:t>
            </a:r>
            <a:r>
              <a:rPr lang="en-US" altLang="zh-CN" sz="2800" i="1" dirty="0"/>
              <a:t>a</a:t>
            </a:r>
            <a:r>
              <a:rPr lang="en-US" altLang="zh-CN" sz="2800" i="1" baseline="30000" dirty="0"/>
              <a:t>n</a:t>
            </a:r>
            <a:r>
              <a:rPr lang="en-US" altLang="zh-CN" sz="2800" baseline="30000" dirty="0"/>
              <a:t>+1</a:t>
            </a:r>
            <a:r>
              <a:rPr lang="en-US" altLang="zh-CN" sz="2800" dirty="0"/>
              <a:t>=</a:t>
            </a:r>
            <a:r>
              <a:rPr lang="en-US" altLang="zh-CN" sz="2800" i="1" dirty="0"/>
              <a:t>a</a:t>
            </a:r>
            <a:r>
              <a:rPr lang="en-US" altLang="zh-CN" sz="2800" i="1" baseline="30000" dirty="0"/>
              <a:t>n</a:t>
            </a:r>
            <a:r>
              <a:rPr lang="en-US" altLang="zh-CN" sz="2800" b="1" dirty="0">
                <a:latin typeface="宋体" panose="02010600030101010101" pitchFamily="2" charset="-122"/>
              </a:rPr>
              <a:t>*</a:t>
            </a:r>
            <a:r>
              <a:rPr lang="en-US" altLang="zh-CN" sz="2800" i="1" dirty="0"/>
              <a:t>a</a:t>
            </a:r>
            <a:r>
              <a:rPr lang="zh-CN" altLang="en-US" sz="2800" dirty="0"/>
              <a:t>，群的幂运算有下列性质：</a:t>
            </a:r>
            <a:endParaRPr lang="en-US" altLang="zh-CN" sz="2800" dirty="0"/>
          </a:p>
          <a:p>
            <a:pPr algn="just"/>
            <a:r>
              <a:rPr lang="zh-CN" altLang="en-US" dirty="0"/>
              <a:t>定理：对群</a:t>
            </a:r>
            <a:r>
              <a:rPr lang="en-US" altLang="zh-CN" sz="2800" dirty="0"/>
              <a:t>&lt;G,</a:t>
            </a:r>
            <a:r>
              <a:rPr lang="en-US" altLang="zh-CN" sz="2800" b="1" dirty="0">
                <a:latin typeface="宋体" panose="02010600030101010101" pitchFamily="2" charset="-122"/>
              </a:rPr>
              <a:t> *</a:t>
            </a:r>
            <a:r>
              <a:rPr lang="en-US" altLang="zh-CN" sz="2800" dirty="0"/>
              <a:t>&gt;</a:t>
            </a:r>
            <a:r>
              <a:rPr lang="zh-CN" altLang="en-US" dirty="0"/>
              <a:t>的</a:t>
            </a:r>
            <a:r>
              <a:rPr lang="en-US" altLang="zh-CN" sz="3200" dirty="0">
                <a:sym typeface="Symbol" panose="05050102010706020507" pitchFamily="18" charset="2"/>
              </a:rPr>
              <a:t></a:t>
            </a:r>
            <a:r>
              <a:rPr lang="en-US" altLang="zh-CN" i="1" dirty="0"/>
              <a:t>a</a:t>
            </a:r>
            <a:r>
              <a:rPr lang="en-US" altLang="zh-CN" dirty="0"/>
              <a:t>,</a:t>
            </a:r>
            <a:r>
              <a:rPr lang="en-US" altLang="zh-CN" i="1" dirty="0"/>
              <a:t>b</a:t>
            </a:r>
            <a:r>
              <a:rPr lang="en-US" altLang="zh-CN" sz="3200" dirty="0"/>
              <a:t>∈G</a:t>
            </a:r>
            <a:r>
              <a:rPr lang="zh-CN" altLang="en-US" dirty="0"/>
              <a:t>，有</a:t>
            </a:r>
            <a:endParaRPr lang="zh-CN" altLang="en-US" dirty="0"/>
          </a:p>
          <a:p>
            <a:pPr algn="just">
              <a:buNone/>
            </a:pPr>
            <a:r>
              <a:rPr lang="zh-CN" altLang="en-US" dirty="0"/>
              <a:t>（</a:t>
            </a:r>
            <a:r>
              <a:rPr lang="en-US" altLang="zh-CN" dirty="0"/>
              <a:t>1</a:t>
            </a:r>
            <a:r>
              <a:rPr lang="zh-CN" altLang="en-US" dirty="0"/>
              <a:t>）</a:t>
            </a:r>
            <a:r>
              <a:rPr lang="en-US" altLang="zh-CN" dirty="0"/>
              <a:t>(</a:t>
            </a:r>
            <a:r>
              <a:rPr lang="en-US" altLang="zh-CN" i="1" dirty="0"/>
              <a:t>a</a:t>
            </a:r>
            <a:r>
              <a:rPr lang="en-US" altLang="zh-CN" baseline="30000" dirty="0"/>
              <a:t>-1</a:t>
            </a:r>
            <a:r>
              <a:rPr lang="en-US" altLang="zh-CN" dirty="0"/>
              <a:t>)</a:t>
            </a:r>
            <a:r>
              <a:rPr lang="en-US" altLang="zh-CN" baseline="30000" dirty="0"/>
              <a:t>-1</a:t>
            </a:r>
            <a:r>
              <a:rPr lang="zh-CN" altLang="en-US" dirty="0"/>
              <a:t>＝</a:t>
            </a:r>
            <a:r>
              <a:rPr lang="en-US" altLang="zh-CN" i="1" dirty="0"/>
              <a:t>a</a:t>
            </a:r>
            <a:endParaRPr lang="en-US" altLang="zh-CN" dirty="0"/>
          </a:p>
          <a:p>
            <a:pPr algn="just">
              <a:buNone/>
            </a:pPr>
            <a:r>
              <a:rPr lang="zh-CN" altLang="en-US" dirty="0"/>
              <a:t>（</a:t>
            </a:r>
            <a:r>
              <a:rPr lang="en-US" altLang="zh-CN" dirty="0"/>
              <a:t>2</a:t>
            </a:r>
            <a:r>
              <a:rPr lang="zh-CN" altLang="en-US" dirty="0"/>
              <a:t>）</a:t>
            </a:r>
            <a:r>
              <a:rPr lang="en-US" altLang="zh-CN" dirty="0"/>
              <a:t>(</a:t>
            </a:r>
            <a:r>
              <a:rPr lang="en-US" altLang="zh-CN" i="1" dirty="0"/>
              <a:t>a</a:t>
            </a:r>
            <a:r>
              <a:rPr lang="en-US" altLang="zh-CN" sz="3200" b="1" dirty="0">
                <a:latin typeface="宋体" panose="02010600030101010101" pitchFamily="2" charset="-122"/>
              </a:rPr>
              <a:t>*</a:t>
            </a:r>
            <a:r>
              <a:rPr lang="en-US" altLang="zh-CN" i="1" dirty="0"/>
              <a:t>b</a:t>
            </a:r>
            <a:r>
              <a:rPr lang="en-US" altLang="zh-CN" dirty="0"/>
              <a:t>)</a:t>
            </a:r>
            <a:r>
              <a:rPr lang="en-US" altLang="zh-CN" baseline="30000" dirty="0"/>
              <a:t>-1</a:t>
            </a:r>
            <a:r>
              <a:rPr lang="zh-CN" altLang="en-US" dirty="0"/>
              <a:t>＝</a:t>
            </a:r>
            <a:r>
              <a:rPr lang="en-US" altLang="zh-CN" i="1" dirty="0"/>
              <a:t>b</a:t>
            </a:r>
            <a:r>
              <a:rPr lang="en-US" altLang="zh-CN" baseline="30000" dirty="0"/>
              <a:t>-1</a:t>
            </a:r>
            <a:r>
              <a:rPr lang="en-US" altLang="zh-CN" sz="3200" b="1" dirty="0">
                <a:latin typeface="宋体" panose="02010600030101010101" pitchFamily="2" charset="-122"/>
              </a:rPr>
              <a:t>*</a:t>
            </a:r>
            <a:r>
              <a:rPr lang="en-US" altLang="zh-CN" i="1" dirty="0"/>
              <a:t>a</a:t>
            </a:r>
            <a:r>
              <a:rPr lang="en-US" altLang="zh-CN" baseline="30000" dirty="0"/>
              <a:t>-1</a:t>
            </a:r>
            <a:endParaRPr lang="en-US" altLang="zh-CN" baseline="30000" dirty="0"/>
          </a:p>
          <a:p>
            <a:pPr algn="just">
              <a:buNone/>
            </a:pPr>
            <a:r>
              <a:rPr lang="zh-CN" altLang="en-US" dirty="0"/>
              <a:t>（</a:t>
            </a:r>
            <a:r>
              <a:rPr lang="en-US" altLang="zh-CN" dirty="0"/>
              <a:t>3</a:t>
            </a:r>
            <a:r>
              <a:rPr lang="zh-CN" altLang="en-US" dirty="0"/>
              <a:t>）</a:t>
            </a:r>
            <a:r>
              <a:rPr lang="en-US" altLang="zh-CN" dirty="0"/>
              <a:t>(</a:t>
            </a:r>
            <a:r>
              <a:rPr lang="en-US" altLang="zh-CN" i="1" dirty="0"/>
              <a:t>a</a:t>
            </a:r>
            <a:r>
              <a:rPr lang="en-US" altLang="zh-CN" i="1" baseline="30000" dirty="0"/>
              <a:t>n</a:t>
            </a:r>
            <a:r>
              <a:rPr lang="en-US" altLang="zh-CN" dirty="0"/>
              <a:t>)</a:t>
            </a:r>
            <a:r>
              <a:rPr lang="en-US" altLang="zh-CN" baseline="30000" dirty="0"/>
              <a:t>-1</a:t>
            </a:r>
            <a:r>
              <a:rPr lang="en-US" altLang="zh-CN" dirty="0"/>
              <a:t>=(</a:t>
            </a:r>
            <a:r>
              <a:rPr lang="en-US" altLang="zh-CN" i="1" dirty="0"/>
              <a:t>a</a:t>
            </a:r>
            <a:r>
              <a:rPr lang="en-US" altLang="zh-CN" baseline="30000" dirty="0"/>
              <a:t>-1</a:t>
            </a:r>
            <a:r>
              <a:rPr lang="en-US" altLang="zh-CN" dirty="0"/>
              <a:t>)</a:t>
            </a:r>
            <a:r>
              <a:rPr lang="en-US" altLang="zh-CN" i="1" baseline="30000" dirty="0"/>
              <a:t>n </a:t>
            </a:r>
            <a:r>
              <a:rPr lang="en-US" altLang="zh-CN" dirty="0"/>
              <a:t>(</a:t>
            </a:r>
            <a:r>
              <a:rPr lang="zh-CN" altLang="en-US" dirty="0"/>
              <a:t>记为</a:t>
            </a:r>
            <a:r>
              <a:rPr lang="en-US" altLang="zh-CN" i="1" dirty="0"/>
              <a:t>a</a:t>
            </a:r>
            <a:r>
              <a:rPr lang="en-US" altLang="zh-CN" baseline="30000" dirty="0"/>
              <a:t>-</a:t>
            </a:r>
            <a:r>
              <a:rPr lang="en-US" altLang="zh-CN" i="1" baseline="30000" dirty="0"/>
              <a:t>n</a:t>
            </a:r>
            <a:r>
              <a:rPr lang="en-US" altLang="zh-CN" dirty="0"/>
              <a:t>)      (</a:t>
            </a:r>
            <a:r>
              <a:rPr lang="en-US" altLang="zh-CN" i="1" dirty="0"/>
              <a:t>n</a:t>
            </a:r>
            <a:r>
              <a:rPr lang="zh-CN" altLang="en-US" dirty="0"/>
              <a:t>为自然数</a:t>
            </a:r>
            <a:r>
              <a:rPr lang="en-US" altLang="zh-CN" dirty="0"/>
              <a:t>)  </a:t>
            </a:r>
            <a:r>
              <a:rPr lang="zh-CN" altLang="en-US" dirty="0">
                <a:hlinkClick r:id="" action="ppaction://noaction"/>
              </a:rPr>
              <a:t>证明</a:t>
            </a:r>
            <a:endParaRPr lang="zh-CN" altLang="en-US"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0598"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charRg st="0" end="66"/>
                                            </p:txEl>
                                          </p:spTgt>
                                        </p:tgtEl>
                                        <p:attrNameLst>
                                          <p:attrName>style.visibility</p:attrName>
                                        </p:attrNameLst>
                                      </p:cBhvr>
                                      <p:to>
                                        <p:strVal val="visible"/>
                                      </p:to>
                                    </p:set>
                                    <p:animEffect transition="in" filter="blinds(horizontal)">
                                      <p:cBhvr>
                                        <p:cTn id="7" dur="500"/>
                                        <p:tgtEl>
                                          <p:spTgt spid="75779">
                                            <p:txEl>
                                              <p:charRg st="0"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5779">
                                            <p:txEl>
                                              <p:charRg st="66" end="87"/>
                                            </p:txEl>
                                          </p:spTgt>
                                        </p:tgtEl>
                                        <p:attrNameLst>
                                          <p:attrName>style.visibility</p:attrName>
                                        </p:attrNameLst>
                                      </p:cBhvr>
                                      <p:to>
                                        <p:strVal val="visible"/>
                                      </p:to>
                                    </p:set>
                                    <p:anim calcmode="lin" valueType="num">
                                      <p:cBhvr additive="base">
                                        <p:cTn id="12" dur="500" fill="hold"/>
                                        <p:tgtEl>
                                          <p:spTgt spid="75779">
                                            <p:txEl>
                                              <p:charRg st="66" end="8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5779">
                                            <p:txEl>
                                              <p:charRg st="66" end="87"/>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5779">
                                            <p:txEl>
                                              <p:charRg st="87" end="100"/>
                                            </p:txEl>
                                          </p:spTgt>
                                        </p:tgtEl>
                                        <p:attrNameLst>
                                          <p:attrName>style.visibility</p:attrName>
                                        </p:attrNameLst>
                                      </p:cBhvr>
                                      <p:to>
                                        <p:strVal val="visible"/>
                                      </p:to>
                                    </p:set>
                                    <p:anim calcmode="lin" valueType="num">
                                      <p:cBhvr additive="base">
                                        <p:cTn id="18" dur="500" fill="hold"/>
                                        <p:tgtEl>
                                          <p:spTgt spid="75779">
                                            <p:txEl>
                                              <p:charRg st="87" end="10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5779">
                                            <p:txEl>
                                              <p:charRg st="87" end="10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75779">
                                            <p:txEl>
                                              <p:charRg st="100" end="119"/>
                                            </p:txEl>
                                          </p:spTgt>
                                        </p:tgtEl>
                                        <p:attrNameLst>
                                          <p:attrName>style.visibility</p:attrName>
                                        </p:attrNameLst>
                                      </p:cBhvr>
                                      <p:to>
                                        <p:strVal val="visible"/>
                                      </p:to>
                                    </p:set>
                                    <p:animEffect transition="in" filter="strips(downLeft)">
                                      <p:cBhvr>
                                        <p:cTn id="24" dur="500"/>
                                        <p:tgtEl>
                                          <p:spTgt spid="75779">
                                            <p:txEl>
                                              <p:charRg st="100" end="11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75779">
                                            <p:txEl>
                                              <p:charRg st="119" end="161"/>
                                            </p:txEl>
                                          </p:spTgt>
                                        </p:tgtEl>
                                        <p:attrNameLst>
                                          <p:attrName>style.visibility</p:attrName>
                                        </p:attrNameLst>
                                      </p:cBhvr>
                                      <p:to>
                                        <p:strVal val="visible"/>
                                      </p:to>
                                    </p:set>
                                    <p:animEffect transition="in" filter="strips(downLeft)">
                                      <p:cBhvr>
                                        <p:cTn id="29" dur="500"/>
                                        <p:tgtEl>
                                          <p:spTgt spid="75779">
                                            <p:txEl>
                                              <p:charRg st="119"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
          <p:cNvSpPr>
            <a:spLocks noGrp="1"/>
          </p:cNvSpPr>
          <p:nvPr>
            <p:ph type="title"/>
          </p:nvPr>
        </p:nvSpPr>
        <p:spPr>
          <a:ln/>
        </p:spPr>
        <p:txBody>
          <a:bodyPr vert="horz" wrap="square" lIns="91440" tIns="45720" rIns="91440" bIns="45720" anchor="t"/>
          <a:p>
            <a:r>
              <a:rPr lang="zh-CN" altLang="en-US" dirty="0"/>
              <a:t>元素幂运算</a:t>
            </a:r>
            <a:endParaRPr lang="zh-CN" altLang="en-US" dirty="0"/>
          </a:p>
        </p:txBody>
      </p:sp>
      <p:sp>
        <p:nvSpPr>
          <p:cNvPr id="112643" name="内容占位符 2"/>
          <p:cNvSpPr>
            <a:spLocks noGrp="1"/>
          </p:cNvSpPr>
          <p:nvPr>
            <p:ph idx="1"/>
          </p:nvPr>
        </p:nvSpPr>
        <p:spPr>
          <a:ln/>
        </p:spPr>
        <p:txBody>
          <a:bodyPr vert="horz" wrap="square" lIns="91440" tIns="45720" rIns="91440" bIns="45720" anchor="t"/>
          <a:p>
            <a:pPr algn="just"/>
            <a:r>
              <a:rPr lang="zh-CN" altLang="en-US" dirty="0"/>
              <a:t>定理：对</a:t>
            </a:r>
            <a:r>
              <a:rPr lang="zh-CN" altLang="en-US" b="1" dirty="0">
                <a:solidFill>
                  <a:srgbClr val="FF0000"/>
                </a:solidFill>
              </a:rPr>
              <a:t>群</a:t>
            </a:r>
            <a:r>
              <a:rPr lang="en-US" altLang="zh-CN" sz="2800" dirty="0"/>
              <a:t>&lt;G,</a:t>
            </a:r>
            <a:r>
              <a:rPr lang="en-US" altLang="zh-CN" sz="2800" b="1" dirty="0">
                <a:latin typeface="宋体" panose="02010600030101010101" pitchFamily="2" charset="-122"/>
              </a:rPr>
              <a:t> *</a:t>
            </a:r>
            <a:r>
              <a:rPr lang="en-US" altLang="zh-CN" sz="2800" dirty="0"/>
              <a:t>&gt;</a:t>
            </a:r>
            <a:r>
              <a:rPr lang="zh-CN" altLang="en-US" dirty="0"/>
              <a:t>的任意元素</a:t>
            </a:r>
            <a:r>
              <a:rPr lang="en-US" altLang="zh-CN" i="1" dirty="0"/>
              <a:t>a</a:t>
            </a:r>
            <a:r>
              <a:rPr lang="en-US" altLang="zh-CN" dirty="0"/>
              <a:t>,</a:t>
            </a:r>
            <a:r>
              <a:rPr lang="en-US" altLang="zh-CN" i="1" dirty="0"/>
              <a:t>b</a:t>
            </a:r>
            <a:r>
              <a:rPr lang="zh-CN" altLang="en-US" dirty="0"/>
              <a:t>，及任何整数</a:t>
            </a:r>
            <a:r>
              <a:rPr lang="en-US" altLang="zh-CN" i="1" dirty="0"/>
              <a:t>m</a:t>
            </a:r>
            <a:r>
              <a:rPr lang="en-US" altLang="zh-CN" dirty="0"/>
              <a:t>,</a:t>
            </a:r>
            <a:r>
              <a:rPr lang="en-US" altLang="zh-CN" i="1" dirty="0"/>
              <a:t>n</a:t>
            </a:r>
            <a:r>
              <a:rPr lang="zh-CN" altLang="en-US" dirty="0"/>
              <a:t>，有</a:t>
            </a:r>
            <a:endParaRPr lang="zh-CN" altLang="en-US" dirty="0"/>
          </a:p>
          <a:p>
            <a:pPr algn="just">
              <a:buNone/>
            </a:pPr>
            <a:r>
              <a:rPr lang="zh-CN" altLang="en-US" dirty="0">
                <a:latin typeface="Courier New" panose="02070309020205020404" pitchFamily="49" charset="0"/>
              </a:rPr>
              <a:t>  </a:t>
            </a:r>
            <a:r>
              <a:rPr lang="zh-CN" altLang="en-US" dirty="0"/>
              <a:t>           （</a:t>
            </a:r>
            <a:r>
              <a:rPr lang="en-US" altLang="zh-CN" dirty="0"/>
              <a:t>1</a:t>
            </a:r>
            <a:r>
              <a:rPr lang="zh-CN" altLang="en-US" dirty="0"/>
              <a:t>）</a:t>
            </a:r>
            <a:r>
              <a:rPr lang="en-US" altLang="zh-CN" i="1" dirty="0"/>
              <a:t>a</a:t>
            </a:r>
            <a:r>
              <a:rPr lang="en-US" altLang="zh-CN" i="1" baseline="30000" dirty="0"/>
              <a:t>m</a:t>
            </a:r>
            <a:r>
              <a:rPr lang="en-US" altLang="zh-CN" sz="3200" b="1" dirty="0">
                <a:latin typeface="宋体" panose="02010600030101010101" pitchFamily="2" charset="-122"/>
              </a:rPr>
              <a:t>*</a:t>
            </a:r>
            <a:r>
              <a:rPr lang="en-US" altLang="zh-CN" i="1" dirty="0"/>
              <a:t>a</a:t>
            </a:r>
            <a:r>
              <a:rPr lang="en-US" altLang="zh-CN" i="1" baseline="30000" dirty="0"/>
              <a:t>n</a:t>
            </a:r>
            <a:r>
              <a:rPr lang="en-US" altLang="zh-CN" dirty="0"/>
              <a:t>=</a:t>
            </a:r>
            <a:r>
              <a:rPr lang="en-US" altLang="zh-CN" i="1" dirty="0"/>
              <a:t>a</a:t>
            </a:r>
            <a:r>
              <a:rPr lang="en-US" altLang="zh-CN" i="1" baseline="30000" dirty="0"/>
              <a:t>m</a:t>
            </a:r>
            <a:r>
              <a:rPr lang="en-US" altLang="zh-CN" baseline="30000" dirty="0"/>
              <a:t>+</a:t>
            </a:r>
            <a:r>
              <a:rPr lang="en-US" altLang="zh-CN" i="1" baseline="30000" dirty="0"/>
              <a:t>n</a:t>
            </a:r>
            <a:endParaRPr lang="en-US" altLang="zh-CN" baseline="30000" dirty="0"/>
          </a:p>
          <a:p>
            <a:pPr algn="just">
              <a:buNone/>
            </a:pPr>
            <a:r>
              <a:rPr lang="en-US" altLang="zh-CN" dirty="0"/>
              <a:t>               </a:t>
            </a:r>
            <a:r>
              <a:rPr lang="zh-CN" altLang="en-US" dirty="0"/>
              <a:t>（</a:t>
            </a:r>
            <a:r>
              <a:rPr lang="en-US" altLang="zh-CN" dirty="0"/>
              <a:t>2</a:t>
            </a:r>
            <a:r>
              <a:rPr lang="zh-CN" altLang="en-US" dirty="0"/>
              <a:t>）</a:t>
            </a:r>
            <a:r>
              <a:rPr lang="en-US" altLang="zh-CN" dirty="0"/>
              <a:t>(</a:t>
            </a:r>
            <a:r>
              <a:rPr lang="en-US" altLang="zh-CN" i="1" dirty="0"/>
              <a:t>a</a:t>
            </a:r>
            <a:r>
              <a:rPr lang="en-US" altLang="zh-CN" i="1" baseline="30000" dirty="0"/>
              <a:t>m</a:t>
            </a:r>
            <a:r>
              <a:rPr lang="en-US" altLang="zh-CN" dirty="0"/>
              <a:t>)</a:t>
            </a:r>
            <a:r>
              <a:rPr lang="en-US" altLang="zh-CN" i="1" baseline="30000" dirty="0"/>
              <a:t>n</a:t>
            </a:r>
            <a:r>
              <a:rPr lang="en-US" altLang="zh-CN" dirty="0"/>
              <a:t>=</a:t>
            </a:r>
            <a:r>
              <a:rPr lang="en-US" altLang="zh-CN" i="1" dirty="0"/>
              <a:t>a</a:t>
            </a:r>
            <a:r>
              <a:rPr lang="en-US" altLang="zh-CN" i="1" baseline="30000" dirty="0"/>
              <a:t>mn</a:t>
            </a:r>
            <a:endParaRPr lang="zh-CN" altLang="en-US"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2646"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15"/>
          <p:cNvSpPr/>
          <p:nvPr/>
        </p:nvSpPr>
        <p:spPr>
          <a:xfrm>
            <a:off x="457200" y="1066800"/>
            <a:ext cx="8229600" cy="762000"/>
          </a:xfrm>
          <a:prstGeom prst="rect">
            <a:avLst/>
          </a:prstGeom>
          <a:noFill/>
          <a:ln w="9525">
            <a:noFill/>
          </a:ln>
          <a:effectLst>
            <a:outerShdw dist="17961" dir="2699999" algn="ctr" rotWithShape="0">
              <a:schemeClr val="bg2"/>
            </a:outerShdw>
          </a:effectLst>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800" dirty="0">
              <a:latin typeface="宋体" panose="02010600030101010101" pitchFamily="2" charset="-122"/>
            </a:endParaRPr>
          </a:p>
        </p:txBody>
      </p:sp>
      <p:sp>
        <p:nvSpPr>
          <p:cNvPr id="84995" name="Rectangle 23"/>
          <p:cNvSpPr>
            <a:spLocks noGrp="1"/>
          </p:cNvSpPr>
          <p:nvPr>
            <p:ph idx="1"/>
          </p:nvPr>
        </p:nvSpPr>
        <p:spPr>
          <a:xfrm>
            <a:off x="428625" y="285750"/>
            <a:ext cx="8215313" cy="1143000"/>
          </a:xfrm>
          <a:ln/>
        </p:spPr>
        <p:txBody>
          <a:bodyPr vert="horz" wrap="square" lIns="91440" tIns="45720" rIns="91440" bIns="45720" anchor="t"/>
          <a:p>
            <a:pPr>
              <a:lnSpc>
                <a:spcPct val="120000"/>
              </a:lnSpc>
              <a:buNone/>
            </a:pPr>
            <a:r>
              <a:rPr lang="en-US" altLang="zh-CN" sz="2800" dirty="0">
                <a:latin typeface="Times New Roman" panose="02020603050405020304" pitchFamily="18" charset="0"/>
              </a:rPr>
              <a:t>【</a:t>
            </a: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设</a:t>
            </a:r>
            <a:r>
              <a:rPr lang="en-US" altLang="zh-CN" sz="2800" dirty="0">
                <a:latin typeface="Times New Roman" panose="02020603050405020304" pitchFamily="18" charset="0"/>
              </a:rPr>
              <a:t>S={1,2}，</a:t>
            </a:r>
            <a:r>
              <a:rPr lang="zh-CN" altLang="en-US" sz="2800" dirty="0">
                <a:latin typeface="Times New Roman" panose="02020603050405020304" pitchFamily="18" charset="0"/>
              </a:rPr>
              <a:t>试给出</a:t>
            </a:r>
            <a:r>
              <a:rPr lang="en-US" altLang="zh-CN" sz="2800" dirty="0"/>
              <a:t>ρ</a:t>
            </a:r>
            <a:r>
              <a:rPr lang="en-US" altLang="zh-CN" sz="2800" dirty="0">
                <a:latin typeface="Times New Roman" panose="02020603050405020304" pitchFamily="18" charset="0"/>
              </a:rPr>
              <a:t>(S)</a:t>
            </a:r>
            <a:r>
              <a:rPr lang="zh-CN" altLang="en-US" sz="2800" dirty="0">
                <a:latin typeface="Times New Roman" panose="02020603050405020304" pitchFamily="18" charset="0"/>
              </a:rPr>
              <a:t>上的对称差</a:t>
            </a:r>
            <a:r>
              <a:rPr lang="zh-CN" altLang="en-US"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运算表 ，并指出</a:t>
            </a:r>
            <a:r>
              <a:rPr lang="en-US" altLang="zh-CN" sz="2800" dirty="0"/>
              <a:t>&lt;ρ</a:t>
            </a:r>
            <a:r>
              <a:rPr lang="en-US" altLang="zh-CN" sz="2800" dirty="0">
                <a:latin typeface="Times New Roman" panose="02020603050405020304" pitchFamily="18" charset="0"/>
              </a:rPr>
              <a:t>(S)</a:t>
            </a:r>
            <a:r>
              <a:rPr lang="en-US" altLang="zh-CN" sz="2800" dirty="0"/>
              <a:t>,</a:t>
            </a:r>
            <a:r>
              <a:rPr lang="zh-CN" altLang="en-US" sz="2800" dirty="0">
                <a:latin typeface="Times New Roman" panose="02020603050405020304" pitchFamily="18" charset="0"/>
                <a:sym typeface="Symbol" panose="05050102010706020507" pitchFamily="18" charset="2"/>
              </a:rPr>
              <a:t> </a:t>
            </a:r>
            <a:r>
              <a:rPr lang="en-US" altLang="zh-CN" sz="2800" dirty="0"/>
              <a:t>&gt;</a:t>
            </a:r>
            <a:r>
              <a:rPr lang="zh-CN" altLang="en-US" sz="2800" dirty="0"/>
              <a:t>的代数系统。</a:t>
            </a:r>
            <a:endParaRPr lang="en-US" altLang="zh-CN" sz="2800" dirty="0"/>
          </a:p>
          <a:p>
            <a:pPr>
              <a:lnSpc>
                <a:spcPct val="120000"/>
              </a:lnSpc>
              <a:buNone/>
            </a:pPr>
            <a:endParaRPr lang="en-US" altLang="zh-CN" sz="2800" dirty="0">
              <a:latin typeface="Times New Roman" panose="02020603050405020304" pitchFamily="18" charset="0"/>
            </a:endParaRPr>
          </a:p>
          <a:p>
            <a:pPr>
              <a:lnSpc>
                <a:spcPct val="120000"/>
              </a:lnSpc>
              <a:buNone/>
            </a:pPr>
            <a:endParaRPr lang="en-US" altLang="zh-CN" sz="2800" dirty="0">
              <a:latin typeface="Times New Roman" panose="02020603050405020304" pitchFamily="18" charset="0"/>
            </a:endParaRPr>
          </a:p>
          <a:p>
            <a:pPr>
              <a:lnSpc>
                <a:spcPct val="120000"/>
              </a:lnSpc>
              <a:buNone/>
            </a:pPr>
            <a:endParaRPr lang="en-US" altLang="zh-CN" sz="2800" dirty="0">
              <a:latin typeface="Times New Roman" panose="02020603050405020304" pitchFamily="18" charset="0"/>
            </a:endParaRPr>
          </a:p>
          <a:p>
            <a:pPr>
              <a:lnSpc>
                <a:spcPct val="120000"/>
              </a:lnSpc>
              <a:buNone/>
            </a:pPr>
            <a:endParaRPr lang="en-US" altLang="zh-CN" sz="2800" dirty="0">
              <a:latin typeface="Times New Roman" panose="02020603050405020304" pitchFamily="18" charset="0"/>
            </a:endParaRPr>
          </a:p>
          <a:p>
            <a:pPr>
              <a:lnSpc>
                <a:spcPct val="120000"/>
              </a:lnSpc>
              <a:buNone/>
            </a:pPr>
            <a:endParaRPr lang="en-US" altLang="zh-CN" sz="2800" dirty="0">
              <a:latin typeface="Times New Roman" panose="02020603050405020304" pitchFamily="18" charset="0"/>
            </a:endParaRPr>
          </a:p>
          <a:p>
            <a:pPr>
              <a:lnSpc>
                <a:spcPct val="120000"/>
              </a:lnSpc>
              <a:buNone/>
            </a:pPr>
            <a:endParaRPr lang="en-US" altLang="zh-CN" sz="2800" dirty="0">
              <a:latin typeface="Times New Roman" panose="02020603050405020304" pitchFamily="18" charset="0"/>
            </a:endParaRPr>
          </a:p>
          <a:p>
            <a:pPr>
              <a:lnSpc>
                <a:spcPct val="120000"/>
              </a:lnSpc>
              <a:buNone/>
            </a:pPr>
            <a:endParaRPr lang="en-US" altLang="zh-CN" sz="2800" dirty="0">
              <a:latin typeface="Times New Roman" panose="02020603050405020304" pitchFamily="18" charset="0"/>
            </a:endParaRPr>
          </a:p>
          <a:p>
            <a:pPr>
              <a:lnSpc>
                <a:spcPct val="120000"/>
              </a:lnSpc>
              <a:buNone/>
            </a:pPr>
            <a:r>
              <a:rPr lang="zh-CN" altLang="en-US" sz="2800" dirty="0">
                <a:latin typeface="Times New Roman" panose="02020603050405020304" pitchFamily="18" charset="0"/>
              </a:rPr>
              <a:t>每行和每列的元素出现有什么特点？</a:t>
            </a:r>
            <a:endParaRPr lang="en-US" altLang="zh-CN" sz="2800" dirty="0">
              <a:latin typeface="Times New Roman" panose="02020603050405020304" pitchFamily="18" charset="0"/>
            </a:endParaRPr>
          </a:p>
        </p:txBody>
      </p:sp>
      <p:grpSp>
        <p:nvGrpSpPr>
          <p:cNvPr id="2" name="Group 26"/>
          <p:cNvGrpSpPr/>
          <p:nvPr/>
        </p:nvGrpSpPr>
        <p:grpSpPr>
          <a:xfrm>
            <a:off x="1858963" y="1700213"/>
            <a:ext cx="4800600" cy="3741737"/>
            <a:chOff x="336" y="1356"/>
            <a:chExt cx="3024" cy="2569"/>
          </a:xfrm>
        </p:grpSpPr>
        <p:sp>
          <p:nvSpPr>
            <p:cNvPr id="113669" name="Rectangle 27"/>
            <p:cNvSpPr/>
            <p:nvPr/>
          </p:nvSpPr>
          <p:spPr>
            <a:xfrm>
              <a:off x="864" y="1356"/>
              <a:ext cx="182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800" dirty="0">
                  <a:solidFill>
                    <a:schemeClr val="tx2"/>
                  </a:solidFill>
                </a:rPr>
                <a:t> </a:t>
              </a:r>
              <a:r>
                <a:rPr lang="zh-CN" altLang="en-US" sz="2800" dirty="0">
                  <a:solidFill>
                    <a:schemeClr val="tx2"/>
                  </a:solidFill>
                  <a:ea typeface="黑体" panose="02010609060101010101" pitchFamily="49" charset="-122"/>
                  <a:sym typeface="Symbol" panose="05050102010706020507" pitchFamily="18" charset="2"/>
                </a:rPr>
                <a:t>的</a:t>
              </a:r>
              <a:r>
                <a:rPr lang="zh-CN" altLang="en-US" sz="2800" dirty="0">
                  <a:solidFill>
                    <a:schemeClr val="tx2"/>
                  </a:solidFill>
                  <a:ea typeface="黑体" panose="02010609060101010101" pitchFamily="49" charset="-122"/>
                </a:rPr>
                <a:t>运算表</a:t>
              </a:r>
              <a:endParaRPr lang="zh-CN" altLang="en-US" sz="2800" dirty="0">
                <a:solidFill>
                  <a:schemeClr val="tx2"/>
                </a:solidFill>
                <a:ea typeface="黑体" panose="02010609060101010101" pitchFamily="49" charset="-122"/>
              </a:endParaRPr>
            </a:p>
          </p:txBody>
        </p:sp>
        <p:sp>
          <p:nvSpPr>
            <p:cNvPr id="113670" name="Rectangle 28"/>
            <p:cNvSpPr/>
            <p:nvPr/>
          </p:nvSpPr>
          <p:spPr>
            <a:xfrm>
              <a:off x="2755" y="3501"/>
              <a:ext cx="605"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sym typeface="Symbol" panose="05050102010706020507" pitchFamily="18" charset="2"/>
                </a:rPr>
                <a:t></a:t>
              </a:r>
              <a:endParaRPr lang="zh-CN" altLang="en-US" sz="2800" dirty="0">
                <a:solidFill>
                  <a:schemeClr val="tx2"/>
                </a:solidFill>
              </a:endParaRPr>
            </a:p>
          </p:txBody>
        </p:sp>
        <p:sp>
          <p:nvSpPr>
            <p:cNvPr id="113671" name="Rectangle 29"/>
            <p:cNvSpPr/>
            <p:nvPr/>
          </p:nvSpPr>
          <p:spPr>
            <a:xfrm>
              <a:off x="2151" y="3501"/>
              <a:ext cx="604"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endParaRPr lang="zh-CN" altLang="en-US" sz="2800" dirty="0">
                <a:solidFill>
                  <a:schemeClr val="tx2"/>
                </a:solidFill>
              </a:endParaRPr>
            </a:p>
          </p:txBody>
        </p:sp>
        <p:sp>
          <p:nvSpPr>
            <p:cNvPr id="113672" name="Rectangle 30"/>
            <p:cNvSpPr/>
            <p:nvPr/>
          </p:nvSpPr>
          <p:spPr>
            <a:xfrm>
              <a:off x="1545" y="3501"/>
              <a:ext cx="606"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ndParaRPr>
            </a:p>
          </p:txBody>
        </p:sp>
        <p:sp>
          <p:nvSpPr>
            <p:cNvPr id="113673" name="Rectangle 31"/>
            <p:cNvSpPr/>
            <p:nvPr/>
          </p:nvSpPr>
          <p:spPr>
            <a:xfrm>
              <a:off x="941" y="3501"/>
              <a:ext cx="604"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ndParaRPr>
            </a:p>
          </p:txBody>
        </p:sp>
        <p:sp>
          <p:nvSpPr>
            <p:cNvPr id="113674" name="Rectangle 32"/>
            <p:cNvSpPr/>
            <p:nvPr/>
          </p:nvSpPr>
          <p:spPr>
            <a:xfrm>
              <a:off x="336" y="3501"/>
              <a:ext cx="605"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a typeface="华文中宋" panose="02010600040101010101" pitchFamily="2" charset="-122"/>
              </a:endParaRPr>
            </a:p>
          </p:txBody>
        </p:sp>
        <p:sp>
          <p:nvSpPr>
            <p:cNvPr id="113675" name="Rectangle 33"/>
            <p:cNvSpPr/>
            <p:nvPr/>
          </p:nvSpPr>
          <p:spPr>
            <a:xfrm>
              <a:off x="2755" y="3078"/>
              <a:ext cx="605"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endParaRPr lang="zh-CN" altLang="en-US" sz="2800" dirty="0">
                <a:solidFill>
                  <a:schemeClr val="tx2"/>
                </a:solidFill>
              </a:endParaRPr>
            </a:p>
          </p:txBody>
        </p:sp>
        <p:sp>
          <p:nvSpPr>
            <p:cNvPr id="113676" name="Rectangle 34"/>
            <p:cNvSpPr/>
            <p:nvPr/>
          </p:nvSpPr>
          <p:spPr>
            <a:xfrm>
              <a:off x="2151" y="3078"/>
              <a:ext cx="604"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sym typeface="Symbol" panose="05050102010706020507" pitchFamily="18" charset="2"/>
                </a:rPr>
                <a:t></a:t>
              </a:r>
              <a:endParaRPr lang="zh-CN" altLang="en-US" sz="2800" dirty="0">
                <a:solidFill>
                  <a:schemeClr val="tx2"/>
                </a:solidFill>
              </a:endParaRPr>
            </a:p>
          </p:txBody>
        </p:sp>
        <p:sp>
          <p:nvSpPr>
            <p:cNvPr id="113677" name="Rectangle 35"/>
            <p:cNvSpPr/>
            <p:nvPr/>
          </p:nvSpPr>
          <p:spPr>
            <a:xfrm>
              <a:off x="1545" y="3078"/>
              <a:ext cx="606"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a typeface="华文中宋" panose="02010600040101010101" pitchFamily="2" charset="-122"/>
              </a:endParaRPr>
            </a:p>
          </p:txBody>
        </p:sp>
        <p:sp>
          <p:nvSpPr>
            <p:cNvPr id="113678" name="Rectangle 36"/>
            <p:cNvSpPr/>
            <p:nvPr/>
          </p:nvSpPr>
          <p:spPr>
            <a:xfrm>
              <a:off x="941" y="3078"/>
              <a:ext cx="604"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sym typeface="cajcd fnta7"/>
              </a:endParaRPr>
            </a:p>
          </p:txBody>
        </p:sp>
        <p:sp>
          <p:nvSpPr>
            <p:cNvPr id="113679" name="Rectangle 37"/>
            <p:cNvSpPr/>
            <p:nvPr/>
          </p:nvSpPr>
          <p:spPr>
            <a:xfrm>
              <a:off x="336" y="3078"/>
              <a:ext cx="605"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a typeface="华文中宋" panose="02010600040101010101" pitchFamily="2" charset="-122"/>
              </a:endParaRPr>
            </a:p>
          </p:txBody>
        </p:sp>
        <p:sp>
          <p:nvSpPr>
            <p:cNvPr id="113680" name="Rectangle 38"/>
            <p:cNvSpPr/>
            <p:nvPr/>
          </p:nvSpPr>
          <p:spPr>
            <a:xfrm>
              <a:off x="2755" y="2564"/>
              <a:ext cx="605" cy="51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ndParaRPr>
            </a:p>
          </p:txBody>
        </p:sp>
        <p:sp>
          <p:nvSpPr>
            <p:cNvPr id="113681" name="Rectangle 39"/>
            <p:cNvSpPr/>
            <p:nvPr/>
          </p:nvSpPr>
          <p:spPr>
            <a:xfrm>
              <a:off x="2151" y="2564"/>
              <a:ext cx="604" cy="51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a typeface="华文中宋" panose="02010600040101010101" pitchFamily="2" charset="-122"/>
              </a:endParaRPr>
            </a:p>
          </p:txBody>
        </p:sp>
        <p:sp>
          <p:nvSpPr>
            <p:cNvPr id="113682" name="Rectangle 40"/>
            <p:cNvSpPr/>
            <p:nvPr/>
          </p:nvSpPr>
          <p:spPr>
            <a:xfrm>
              <a:off x="1545" y="2564"/>
              <a:ext cx="606" cy="51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sym typeface="Symbol" panose="05050102010706020507" pitchFamily="18" charset="2"/>
                </a:rPr>
                <a:t></a:t>
              </a:r>
              <a:endParaRPr lang="zh-CN" altLang="en-US" sz="2800" dirty="0">
                <a:solidFill>
                  <a:schemeClr val="tx2"/>
                </a:solidFill>
              </a:endParaRPr>
            </a:p>
          </p:txBody>
        </p:sp>
        <p:sp>
          <p:nvSpPr>
            <p:cNvPr id="113683" name="Rectangle 41"/>
            <p:cNvSpPr/>
            <p:nvPr/>
          </p:nvSpPr>
          <p:spPr>
            <a:xfrm>
              <a:off x="941" y="2564"/>
              <a:ext cx="604" cy="51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endParaRPr lang="zh-CN" altLang="en-US" sz="2800" dirty="0">
                <a:solidFill>
                  <a:schemeClr val="tx2"/>
                </a:solidFill>
              </a:endParaRPr>
            </a:p>
          </p:txBody>
        </p:sp>
        <p:sp>
          <p:nvSpPr>
            <p:cNvPr id="113684" name="Rectangle 42"/>
            <p:cNvSpPr/>
            <p:nvPr/>
          </p:nvSpPr>
          <p:spPr>
            <a:xfrm>
              <a:off x="336" y="2564"/>
              <a:ext cx="605" cy="51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endParaRPr lang="zh-CN" altLang="en-US" sz="2800" dirty="0">
                <a:solidFill>
                  <a:schemeClr val="tx2"/>
                </a:solidFill>
                <a:ea typeface="华文中宋" panose="02010600040101010101" pitchFamily="2" charset="-122"/>
              </a:endParaRPr>
            </a:p>
          </p:txBody>
        </p:sp>
        <p:sp>
          <p:nvSpPr>
            <p:cNvPr id="113685" name="Rectangle 43"/>
            <p:cNvSpPr/>
            <p:nvPr/>
          </p:nvSpPr>
          <p:spPr>
            <a:xfrm>
              <a:off x="2755" y="2141"/>
              <a:ext cx="605"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ndParaRPr>
            </a:p>
          </p:txBody>
        </p:sp>
        <p:sp>
          <p:nvSpPr>
            <p:cNvPr id="113686" name="Rectangle 44"/>
            <p:cNvSpPr/>
            <p:nvPr/>
          </p:nvSpPr>
          <p:spPr>
            <a:xfrm>
              <a:off x="2151" y="2141"/>
              <a:ext cx="604"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ndParaRPr>
            </a:p>
          </p:txBody>
        </p:sp>
        <p:sp>
          <p:nvSpPr>
            <p:cNvPr id="113687" name="Rectangle 45"/>
            <p:cNvSpPr/>
            <p:nvPr/>
          </p:nvSpPr>
          <p:spPr>
            <a:xfrm>
              <a:off x="1545" y="2141"/>
              <a:ext cx="606"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r>
                <a:rPr lang="en-US" altLang="zh-CN" sz="2800" dirty="0">
                  <a:solidFill>
                    <a:schemeClr val="tx2"/>
                  </a:solidFill>
                </a:rPr>
                <a:t> </a:t>
              </a:r>
              <a:endParaRPr lang="zh-CN" altLang="en-US" sz="2800" dirty="0">
                <a:solidFill>
                  <a:schemeClr val="tx2"/>
                </a:solidFill>
              </a:endParaRPr>
            </a:p>
          </p:txBody>
        </p:sp>
        <p:sp>
          <p:nvSpPr>
            <p:cNvPr id="113688" name="Rectangle 46"/>
            <p:cNvSpPr/>
            <p:nvPr/>
          </p:nvSpPr>
          <p:spPr>
            <a:xfrm>
              <a:off x="941" y="2141"/>
              <a:ext cx="604"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sym typeface="Symbol" panose="05050102010706020507" pitchFamily="18" charset="2"/>
                </a:rPr>
                <a:t></a:t>
              </a:r>
              <a:endParaRPr lang="zh-CN" altLang="en-US" sz="2800" dirty="0">
                <a:solidFill>
                  <a:schemeClr val="tx2"/>
                </a:solidFill>
              </a:endParaRPr>
            </a:p>
          </p:txBody>
        </p:sp>
        <p:sp>
          <p:nvSpPr>
            <p:cNvPr id="113689" name="Rectangle 47"/>
            <p:cNvSpPr/>
            <p:nvPr/>
          </p:nvSpPr>
          <p:spPr>
            <a:xfrm>
              <a:off x="336" y="2141"/>
              <a:ext cx="605" cy="423"/>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baseline="-30000" dirty="0">
                  <a:solidFill>
                    <a:schemeClr val="tx2"/>
                  </a:solidFill>
                </a:rPr>
                <a:t> </a:t>
              </a:r>
              <a:r>
                <a:rPr lang="zh-CN" altLang="en-US" sz="2800" dirty="0">
                  <a:solidFill>
                    <a:schemeClr val="tx2"/>
                  </a:solidFill>
                  <a:ea typeface="华文中宋" panose="02010600040101010101" pitchFamily="2" charset="-122"/>
                  <a:sym typeface="Symbol" panose="05050102010706020507" pitchFamily="18" charset="2"/>
                </a:rPr>
                <a:t></a:t>
              </a:r>
              <a:endParaRPr lang="zh-CN" altLang="en-US" sz="2800" dirty="0">
                <a:solidFill>
                  <a:schemeClr val="tx2"/>
                </a:solidFill>
                <a:ea typeface="华文中宋" panose="02010600040101010101" pitchFamily="2" charset="-122"/>
                <a:sym typeface="Symbol" panose="05050102010706020507" pitchFamily="18" charset="2"/>
              </a:endParaRPr>
            </a:p>
          </p:txBody>
        </p:sp>
        <p:sp>
          <p:nvSpPr>
            <p:cNvPr id="113690" name="Rectangle 48"/>
            <p:cNvSpPr/>
            <p:nvPr/>
          </p:nvSpPr>
          <p:spPr>
            <a:xfrm>
              <a:off x="2755" y="1717"/>
              <a:ext cx="605"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i="1" baseline="-30000" dirty="0">
                <a:solidFill>
                  <a:schemeClr val="tx2"/>
                </a:solidFill>
              </a:endParaRPr>
            </a:p>
          </p:txBody>
        </p:sp>
        <p:sp>
          <p:nvSpPr>
            <p:cNvPr id="113691" name="Rectangle 49"/>
            <p:cNvSpPr/>
            <p:nvPr/>
          </p:nvSpPr>
          <p:spPr>
            <a:xfrm>
              <a:off x="2151" y="1717"/>
              <a:ext cx="604"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en-US" altLang="zh-CN"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2</a:t>
              </a:r>
              <a:r>
                <a:rPr lang="en-US" altLang="zh-CN" sz="2800" dirty="0">
                  <a:solidFill>
                    <a:schemeClr val="tx2"/>
                  </a:solidFill>
                  <a:ea typeface="华文中宋" panose="02010600040101010101" pitchFamily="2" charset="-122"/>
                </a:rPr>
                <a:t>}</a:t>
              </a:r>
              <a:endParaRPr lang="zh-CN" altLang="en-US" sz="2800" dirty="0">
                <a:solidFill>
                  <a:schemeClr val="tx2"/>
                </a:solidFill>
              </a:endParaRPr>
            </a:p>
          </p:txBody>
        </p:sp>
        <p:sp>
          <p:nvSpPr>
            <p:cNvPr id="113692" name="Rectangle 50"/>
            <p:cNvSpPr/>
            <p:nvPr/>
          </p:nvSpPr>
          <p:spPr>
            <a:xfrm>
              <a:off x="1545" y="1717"/>
              <a:ext cx="606"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rPr>
                <a:t>{</a:t>
              </a:r>
              <a:r>
                <a:rPr lang="en-US" altLang="zh-CN" sz="2800" i="1" dirty="0">
                  <a:solidFill>
                    <a:schemeClr val="tx2"/>
                  </a:solidFill>
                  <a:ea typeface="华文中宋" panose="02010600040101010101" pitchFamily="2" charset="-122"/>
                </a:rPr>
                <a:t>1</a:t>
              </a:r>
              <a:r>
                <a:rPr lang="en-US" altLang="zh-CN" sz="2800" dirty="0">
                  <a:solidFill>
                    <a:schemeClr val="tx2"/>
                  </a:solidFill>
                  <a:ea typeface="华文中宋" panose="02010600040101010101" pitchFamily="2" charset="-122"/>
                </a:rPr>
                <a:t>}</a:t>
              </a:r>
              <a:endParaRPr lang="zh-CN" altLang="en-US" sz="2800" baseline="-30000" dirty="0">
                <a:solidFill>
                  <a:schemeClr val="tx2"/>
                </a:solidFill>
              </a:endParaRPr>
            </a:p>
          </p:txBody>
        </p:sp>
        <p:sp>
          <p:nvSpPr>
            <p:cNvPr id="113693" name="Rectangle 51"/>
            <p:cNvSpPr/>
            <p:nvPr/>
          </p:nvSpPr>
          <p:spPr>
            <a:xfrm>
              <a:off x="941" y="1717"/>
              <a:ext cx="604"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ea typeface="华文中宋" panose="02010600040101010101" pitchFamily="2" charset="-122"/>
                  <a:sym typeface="Symbol" panose="05050102010706020507" pitchFamily="18" charset="2"/>
                </a:rPr>
                <a:t></a:t>
              </a:r>
              <a:endParaRPr lang="zh-CN" altLang="en-US" sz="2800" dirty="0">
                <a:solidFill>
                  <a:schemeClr val="tx2"/>
                </a:solidFill>
              </a:endParaRPr>
            </a:p>
          </p:txBody>
        </p:sp>
        <p:sp>
          <p:nvSpPr>
            <p:cNvPr id="113694" name="Rectangle 52"/>
            <p:cNvSpPr/>
            <p:nvPr/>
          </p:nvSpPr>
          <p:spPr>
            <a:xfrm>
              <a:off x="336" y="1717"/>
              <a:ext cx="605" cy="424"/>
            </a:xfrm>
            <a:prstGeom prst="rect">
              <a:avLst/>
            </a:prstGeom>
            <a:noFill/>
            <a:ln w="9525">
              <a:noFill/>
            </a:ln>
          </p:spPr>
          <p:txBody>
            <a:bodyPr anchor="ctr" anchorCtr="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None/>
              </a:pPr>
              <a:r>
                <a:rPr lang="zh-CN" altLang="en-US" sz="2800" dirty="0">
                  <a:solidFill>
                    <a:schemeClr val="tx2"/>
                  </a:solidFill>
                  <a:sym typeface="Symbol" panose="05050102010706020507" pitchFamily="18" charset="2"/>
                </a:rPr>
                <a:t></a:t>
              </a:r>
              <a:endParaRPr lang="zh-CN" altLang="en-US" sz="2800" dirty="0">
                <a:solidFill>
                  <a:schemeClr val="tx2"/>
                </a:solidFill>
                <a:sym typeface="Symbol" panose="05050102010706020507" pitchFamily="18" charset="2"/>
              </a:endParaRPr>
            </a:p>
          </p:txBody>
        </p:sp>
        <p:sp>
          <p:nvSpPr>
            <p:cNvPr id="113695" name="Line 53"/>
            <p:cNvSpPr/>
            <p:nvPr/>
          </p:nvSpPr>
          <p:spPr>
            <a:xfrm>
              <a:off x="336" y="1717"/>
              <a:ext cx="3024" cy="0"/>
            </a:xfrm>
            <a:prstGeom prst="line">
              <a:avLst/>
            </a:prstGeom>
            <a:ln w="28575" cap="sq" cmpd="sng">
              <a:solidFill>
                <a:schemeClr val="tx1"/>
              </a:solidFill>
              <a:prstDash val="solid"/>
              <a:headEnd type="none" w="med" len="med"/>
              <a:tailEnd type="none" w="med" len="med"/>
            </a:ln>
          </p:spPr>
        </p:sp>
        <p:sp>
          <p:nvSpPr>
            <p:cNvPr id="113696" name="Line 54"/>
            <p:cNvSpPr/>
            <p:nvPr/>
          </p:nvSpPr>
          <p:spPr>
            <a:xfrm>
              <a:off x="336" y="2141"/>
              <a:ext cx="3024" cy="0"/>
            </a:xfrm>
            <a:prstGeom prst="line">
              <a:avLst/>
            </a:prstGeom>
            <a:ln w="12700" cap="flat" cmpd="sng">
              <a:solidFill>
                <a:schemeClr val="tx1"/>
              </a:solidFill>
              <a:prstDash val="solid"/>
              <a:headEnd type="none" w="med" len="med"/>
              <a:tailEnd type="none" w="med" len="med"/>
            </a:ln>
          </p:spPr>
        </p:sp>
        <p:sp>
          <p:nvSpPr>
            <p:cNvPr id="113697" name="Line 55"/>
            <p:cNvSpPr/>
            <p:nvPr/>
          </p:nvSpPr>
          <p:spPr>
            <a:xfrm>
              <a:off x="336" y="3925"/>
              <a:ext cx="3024" cy="0"/>
            </a:xfrm>
            <a:prstGeom prst="line">
              <a:avLst/>
            </a:prstGeom>
            <a:ln w="28575" cap="sq" cmpd="sng">
              <a:solidFill>
                <a:schemeClr val="tx1"/>
              </a:solidFill>
              <a:prstDash val="solid"/>
              <a:headEnd type="none" w="med" len="med"/>
              <a:tailEnd type="none" w="med" len="med"/>
            </a:ln>
          </p:spPr>
        </p:sp>
        <p:sp>
          <p:nvSpPr>
            <p:cNvPr id="113698" name="Line 56"/>
            <p:cNvSpPr/>
            <p:nvPr/>
          </p:nvSpPr>
          <p:spPr>
            <a:xfrm>
              <a:off x="336" y="1717"/>
              <a:ext cx="0" cy="424"/>
            </a:xfrm>
            <a:prstGeom prst="line">
              <a:avLst/>
            </a:prstGeom>
            <a:ln w="12700">
              <a:noFill/>
            </a:ln>
          </p:spPr>
        </p:sp>
        <p:sp>
          <p:nvSpPr>
            <p:cNvPr id="113699" name="Line 57"/>
            <p:cNvSpPr/>
            <p:nvPr/>
          </p:nvSpPr>
          <p:spPr>
            <a:xfrm>
              <a:off x="941" y="1717"/>
              <a:ext cx="0" cy="2208"/>
            </a:xfrm>
            <a:prstGeom prst="line">
              <a:avLst/>
            </a:prstGeom>
            <a:ln w="12700" cap="flat" cmpd="sng">
              <a:solidFill>
                <a:schemeClr val="tx1"/>
              </a:solidFill>
              <a:prstDash val="solid"/>
              <a:headEnd type="none" w="med" len="med"/>
              <a:tailEnd type="none" w="med" len="med"/>
            </a:ln>
          </p:spPr>
        </p:sp>
        <p:sp>
          <p:nvSpPr>
            <p:cNvPr id="113700" name="Line 58"/>
            <p:cNvSpPr/>
            <p:nvPr/>
          </p:nvSpPr>
          <p:spPr>
            <a:xfrm>
              <a:off x="3360" y="1717"/>
              <a:ext cx="0" cy="424"/>
            </a:xfrm>
            <a:prstGeom prst="line">
              <a:avLst/>
            </a:prstGeom>
            <a:ln w="12700">
              <a:noFill/>
            </a:ln>
          </p:spPr>
        </p:sp>
        <p:sp>
          <p:nvSpPr>
            <p:cNvPr id="113701" name="Line 59"/>
            <p:cNvSpPr/>
            <p:nvPr/>
          </p:nvSpPr>
          <p:spPr>
            <a:xfrm>
              <a:off x="336" y="2141"/>
              <a:ext cx="0" cy="423"/>
            </a:xfrm>
            <a:prstGeom prst="line">
              <a:avLst/>
            </a:prstGeom>
            <a:ln w="12700">
              <a:noFill/>
            </a:ln>
          </p:spPr>
        </p:sp>
        <p:sp>
          <p:nvSpPr>
            <p:cNvPr id="113702" name="Line 60"/>
            <p:cNvSpPr/>
            <p:nvPr/>
          </p:nvSpPr>
          <p:spPr>
            <a:xfrm>
              <a:off x="336" y="2564"/>
              <a:ext cx="0" cy="514"/>
            </a:xfrm>
            <a:prstGeom prst="line">
              <a:avLst/>
            </a:prstGeom>
            <a:ln w="12700">
              <a:noFill/>
            </a:ln>
          </p:spPr>
        </p:sp>
        <p:sp>
          <p:nvSpPr>
            <p:cNvPr id="113703" name="Line 61"/>
            <p:cNvSpPr/>
            <p:nvPr/>
          </p:nvSpPr>
          <p:spPr>
            <a:xfrm>
              <a:off x="336" y="3078"/>
              <a:ext cx="0" cy="423"/>
            </a:xfrm>
            <a:prstGeom prst="line">
              <a:avLst/>
            </a:prstGeom>
            <a:ln w="12700">
              <a:noFill/>
            </a:ln>
          </p:spPr>
        </p:sp>
        <p:sp>
          <p:nvSpPr>
            <p:cNvPr id="113704" name="Line 62"/>
            <p:cNvSpPr/>
            <p:nvPr/>
          </p:nvSpPr>
          <p:spPr>
            <a:xfrm>
              <a:off x="336" y="3501"/>
              <a:ext cx="0" cy="424"/>
            </a:xfrm>
            <a:prstGeom prst="line">
              <a:avLst/>
            </a:prstGeom>
            <a:ln w="12700">
              <a:noFill/>
            </a:ln>
          </p:spPr>
        </p:sp>
        <p:sp>
          <p:nvSpPr>
            <p:cNvPr id="113705" name="Line 63"/>
            <p:cNvSpPr/>
            <p:nvPr/>
          </p:nvSpPr>
          <p:spPr>
            <a:xfrm>
              <a:off x="3360" y="2141"/>
              <a:ext cx="0" cy="423"/>
            </a:xfrm>
            <a:prstGeom prst="line">
              <a:avLst/>
            </a:prstGeom>
            <a:ln w="12700">
              <a:noFill/>
            </a:ln>
          </p:spPr>
        </p:sp>
        <p:sp>
          <p:nvSpPr>
            <p:cNvPr id="113706" name="Line 64"/>
            <p:cNvSpPr/>
            <p:nvPr/>
          </p:nvSpPr>
          <p:spPr>
            <a:xfrm>
              <a:off x="3360" y="2564"/>
              <a:ext cx="0" cy="514"/>
            </a:xfrm>
            <a:prstGeom prst="line">
              <a:avLst/>
            </a:prstGeom>
            <a:ln w="12700">
              <a:noFill/>
            </a:ln>
          </p:spPr>
        </p:sp>
        <p:sp>
          <p:nvSpPr>
            <p:cNvPr id="113707" name="Line 65"/>
            <p:cNvSpPr/>
            <p:nvPr/>
          </p:nvSpPr>
          <p:spPr>
            <a:xfrm>
              <a:off x="3360" y="3078"/>
              <a:ext cx="0" cy="423"/>
            </a:xfrm>
            <a:prstGeom prst="line">
              <a:avLst/>
            </a:prstGeom>
            <a:ln w="12700">
              <a:noFill/>
            </a:ln>
          </p:spPr>
        </p:sp>
        <p:sp>
          <p:nvSpPr>
            <p:cNvPr id="113708" name="Line 66"/>
            <p:cNvSpPr/>
            <p:nvPr/>
          </p:nvSpPr>
          <p:spPr>
            <a:xfrm>
              <a:off x="3360" y="3501"/>
              <a:ext cx="0" cy="424"/>
            </a:xfrm>
            <a:prstGeom prst="line">
              <a:avLst/>
            </a:prstGeom>
            <a:ln w="12700">
              <a:noFill/>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5">
                                            <p:txEl>
                                              <p:charRg st="57" end="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ext Box 2"/>
          <p:cNvSpPr txBox="1"/>
          <p:nvPr/>
        </p:nvSpPr>
        <p:spPr>
          <a:xfrm>
            <a:off x="900113" y="981075"/>
            <a:ext cx="1600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Times New Roman" panose="02020603050405020304" pitchFamily="18" charset="0"/>
              </a:rPr>
              <a:t>表 </a:t>
            </a:r>
            <a:r>
              <a:rPr lang="en-US" altLang="zh-CN" sz="2400" dirty="0">
                <a:latin typeface="Times New Roman" panose="02020603050405020304" pitchFamily="18" charset="0"/>
              </a:rPr>
              <a:t>5.3.4 </a:t>
            </a:r>
            <a:endParaRPr lang="en-US" altLang="zh-CN" sz="2400" dirty="0">
              <a:latin typeface="Times New Roman" panose="02020603050405020304" pitchFamily="18" charset="0"/>
            </a:endParaRPr>
          </a:p>
        </p:txBody>
      </p:sp>
      <p:graphicFrame>
        <p:nvGraphicFramePr>
          <p:cNvPr id="296963" name="Group 3"/>
          <p:cNvGraphicFramePr>
            <a:graphicFrameLocks noGrp="1"/>
          </p:cNvGraphicFramePr>
          <p:nvPr/>
        </p:nvGraphicFramePr>
        <p:xfrm>
          <a:off x="827088" y="1557338"/>
          <a:ext cx="2819400" cy="1096963"/>
        </p:xfrm>
        <a:graphic>
          <a:graphicData uri="http://schemas.openxmlformats.org/drawingml/2006/table">
            <a:tbl>
              <a:tblPr/>
              <a:tblGrid>
                <a:gridCol w="1409700"/>
                <a:gridCol w="1409700"/>
              </a:tblGrid>
              <a:tr h="548481">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43" marB="45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endPar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43" marB="45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8481">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endPar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43" marB="45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endPar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43" marB="45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726" name="Text Box 14"/>
          <p:cNvSpPr txBox="1"/>
          <p:nvPr/>
        </p:nvSpPr>
        <p:spPr>
          <a:xfrm>
            <a:off x="5076825" y="836613"/>
            <a:ext cx="2286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Times New Roman" panose="02020603050405020304" pitchFamily="18" charset="0"/>
              </a:rPr>
              <a:t>   表  </a:t>
            </a:r>
            <a:r>
              <a:rPr lang="en-US" altLang="zh-CN" sz="2400" dirty="0">
                <a:latin typeface="Times New Roman" panose="02020603050405020304" pitchFamily="18" charset="0"/>
              </a:rPr>
              <a:t>5.3.5 </a:t>
            </a:r>
            <a:endParaRPr lang="en-US" altLang="zh-CN" sz="2400" dirty="0">
              <a:latin typeface="Times New Roman" panose="02020603050405020304" pitchFamily="18" charset="0"/>
            </a:endParaRPr>
          </a:p>
        </p:txBody>
      </p:sp>
      <p:graphicFrame>
        <p:nvGraphicFramePr>
          <p:cNvPr id="296990" name="Group 30"/>
          <p:cNvGraphicFramePr>
            <a:graphicFrameLocks noGrp="1"/>
          </p:cNvGraphicFramePr>
          <p:nvPr/>
        </p:nvGraphicFramePr>
        <p:xfrm>
          <a:off x="5148263" y="1341438"/>
          <a:ext cx="2447925" cy="1660525"/>
        </p:xfrm>
        <a:graphic>
          <a:graphicData uri="http://schemas.openxmlformats.org/drawingml/2006/table">
            <a:tbl>
              <a:tblPr/>
              <a:tblGrid>
                <a:gridCol w="665162"/>
                <a:gridCol w="1782763"/>
              </a:tblGrid>
              <a:tr h="5632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e     a</a:t>
                      </a:r>
                      <a:endPar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7237">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e</a:t>
                      </a:r>
                      <a:endPar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a</a:t>
                      </a:r>
                      <a:endPar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e     a</a:t>
                      </a:r>
                      <a:endPar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   a     e</a:t>
                      </a:r>
                      <a:endParaRPr kumimoji="0" lang="en-US" altLang="zh-CN" sz="3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738" name="Text Box 26"/>
          <p:cNvSpPr txBox="1"/>
          <p:nvPr/>
        </p:nvSpPr>
        <p:spPr>
          <a:xfrm>
            <a:off x="3492500" y="2781300"/>
            <a:ext cx="2438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dirty="0">
                <a:latin typeface="Times New Roman" panose="02020603050405020304" pitchFamily="18" charset="0"/>
              </a:rPr>
              <a:t>表  </a:t>
            </a:r>
            <a:r>
              <a:rPr lang="en-US" altLang="zh-CN" sz="2400" dirty="0">
                <a:latin typeface="Times New Roman" panose="02020603050405020304" pitchFamily="18" charset="0"/>
              </a:rPr>
              <a:t>5.3.6 </a:t>
            </a:r>
            <a:endParaRPr lang="en-US" altLang="zh-CN" sz="2400" dirty="0">
              <a:latin typeface="Times New Roman" panose="02020603050405020304" pitchFamily="18" charset="0"/>
            </a:endParaRPr>
          </a:p>
        </p:txBody>
      </p:sp>
      <p:pic>
        <p:nvPicPr>
          <p:cNvPr id="115739" name="Picture 27" descr="Img00022"/>
          <p:cNvPicPr>
            <a:picLocks noChangeAspect="1"/>
          </p:cNvPicPr>
          <p:nvPr/>
        </p:nvPicPr>
        <p:blipFill>
          <a:blip r:embed="rId1"/>
          <a:stretch>
            <a:fillRect/>
          </a:stretch>
        </p:blipFill>
        <p:spPr>
          <a:xfrm>
            <a:off x="2195513" y="3141663"/>
            <a:ext cx="4151312" cy="2895600"/>
          </a:xfrm>
          <a:prstGeom prst="rect">
            <a:avLst/>
          </a:prstGeom>
          <a:noFill/>
          <a:ln w="9525">
            <a:noFill/>
          </a:ln>
        </p:spPr>
      </p:pic>
      <p:sp>
        <p:nvSpPr>
          <p:cNvPr id="115740" name="Rectangle 28"/>
          <p:cNvSpPr/>
          <p:nvPr/>
        </p:nvSpPr>
        <p:spPr>
          <a:xfrm>
            <a:off x="611188" y="333375"/>
            <a:ext cx="41910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buNone/>
            </a:pPr>
            <a:r>
              <a:rPr lang="en-US" altLang="zh-CN" sz="2800" b="1" dirty="0">
                <a:solidFill>
                  <a:srgbClr val="B80000"/>
                </a:solidFill>
              </a:rPr>
              <a:t>1,2,3</a:t>
            </a:r>
            <a:r>
              <a:rPr lang="zh-CN" altLang="en-US" sz="2800" b="1" dirty="0">
                <a:solidFill>
                  <a:srgbClr val="B80000"/>
                </a:solidFill>
              </a:rPr>
              <a:t>阶的群都只有一个。</a:t>
            </a:r>
            <a:endParaRPr lang="zh-CN" altLang="en-US" sz="2800" b="1" dirty="0">
              <a:solidFill>
                <a:srgbClr val="B80000"/>
              </a:solidFill>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3"/>
          <p:cNvSpPr>
            <a:spLocks noGrp="1"/>
          </p:cNvSpPr>
          <p:nvPr>
            <p:ph idx="1"/>
          </p:nvPr>
        </p:nvSpPr>
        <p:spPr>
          <a:xfrm>
            <a:off x="533400" y="428625"/>
            <a:ext cx="8253413" cy="5572125"/>
          </a:xfrm>
          <a:ln/>
        </p:spPr>
        <p:txBody>
          <a:bodyPr vert="horz" wrap="square" lIns="91440" tIns="45720" rIns="91440" bIns="45720" anchor="t"/>
          <a:p>
            <a:pPr algn="just">
              <a:buNone/>
            </a:pPr>
            <a:r>
              <a:rPr lang="en-US" altLang="zh-CN" sz="2400" dirty="0"/>
              <a:t>【</a:t>
            </a:r>
            <a:r>
              <a:rPr lang="zh-CN" altLang="en-US" sz="2400" dirty="0"/>
              <a:t>例</a:t>
            </a:r>
            <a:r>
              <a:rPr lang="en-US" altLang="zh-CN" sz="2400" dirty="0"/>
              <a:t>2】</a:t>
            </a:r>
            <a:r>
              <a:rPr lang="zh-CN" altLang="en-US" sz="2400" dirty="0"/>
              <a:t>设</a:t>
            </a:r>
            <a:r>
              <a:rPr lang="en-US" altLang="zh-CN" sz="2400" i="1" dirty="0"/>
              <a:t>g</a:t>
            </a:r>
            <a:r>
              <a:rPr lang="en-US" altLang="zh-CN" sz="2400" dirty="0"/>
              <a:t>={e,</a:t>
            </a:r>
            <a:r>
              <a:rPr lang="en-US" altLang="zh-CN" sz="2400" i="1" dirty="0"/>
              <a:t>a</a:t>
            </a:r>
            <a:r>
              <a:rPr lang="en-US" altLang="zh-CN" sz="2400" dirty="0"/>
              <a:t>,</a:t>
            </a:r>
            <a:r>
              <a:rPr lang="en-US" altLang="zh-CN" sz="2400" i="1" dirty="0"/>
              <a:t>b</a:t>
            </a:r>
            <a:r>
              <a:rPr lang="en-US" altLang="zh-CN" sz="2400" dirty="0"/>
              <a:t>,</a:t>
            </a:r>
            <a:r>
              <a:rPr lang="en-US" altLang="zh-CN" sz="2400" i="1" dirty="0"/>
              <a:t>c</a:t>
            </a:r>
            <a:r>
              <a:rPr lang="en-US" altLang="zh-CN" sz="2400" dirty="0"/>
              <a:t>}</a:t>
            </a:r>
            <a:r>
              <a:rPr lang="zh-CN" altLang="en-US" sz="2400" dirty="0"/>
              <a:t>，</a:t>
            </a:r>
            <a:r>
              <a:rPr lang="en-US" altLang="zh-CN" sz="2400" b="1" dirty="0">
                <a:latin typeface="宋体" panose="02010600030101010101" pitchFamily="2" charset="-122"/>
              </a:rPr>
              <a:t>*</a:t>
            </a:r>
            <a:r>
              <a:rPr lang="zh-CN" altLang="en-US" sz="2400" dirty="0"/>
              <a:t>为</a:t>
            </a:r>
            <a:r>
              <a:rPr lang="en-US" altLang="zh-CN" sz="2400" i="1" dirty="0"/>
              <a:t>G</a:t>
            </a:r>
            <a:r>
              <a:rPr lang="zh-CN" altLang="en-US" sz="2400" dirty="0"/>
              <a:t>上的二元运算，</a:t>
            </a:r>
            <a:r>
              <a:rPr lang="en-US" altLang="zh-CN" sz="2400" b="1" dirty="0">
                <a:latin typeface="宋体" panose="02010600030101010101" pitchFamily="2" charset="-122"/>
              </a:rPr>
              <a:t>*</a:t>
            </a:r>
            <a:r>
              <a:rPr lang="zh-CN" altLang="en-US" sz="2400" dirty="0"/>
              <a:t>运算表如下。</a:t>
            </a:r>
            <a:endParaRPr lang="en-US" altLang="zh-CN" sz="2400" dirty="0"/>
          </a:p>
          <a:p>
            <a:pPr algn="just">
              <a:buNone/>
            </a:pPr>
            <a:r>
              <a:rPr lang="zh-CN" altLang="en-US" sz="2400" dirty="0"/>
              <a:t>    </a:t>
            </a:r>
            <a:endParaRPr lang="en-US" altLang="zh-CN" sz="2400" dirty="0"/>
          </a:p>
          <a:p>
            <a:pPr algn="just">
              <a:buNone/>
            </a:pPr>
            <a:endParaRPr lang="en-US" altLang="zh-CN" sz="2400" dirty="0"/>
          </a:p>
          <a:p>
            <a:pPr algn="just">
              <a:buNone/>
            </a:pPr>
            <a:endParaRPr lang="en-US" altLang="zh-CN" sz="2400" dirty="0"/>
          </a:p>
          <a:p>
            <a:pPr algn="just">
              <a:buNone/>
            </a:pPr>
            <a:endParaRPr lang="en-US" altLang="zh-CN" sz="2400" dirty="0"/>
          </a:p>
          <a:p>
            <a:pPr algn="just">
              <a:buNone/>
            </a:pPr>
            <a:endParaRPr lang="en-US" altLang="zh-CN" sz="2400" dirty="0"/>
          </a:p>
          <a:p>
            <a:pPr algn="just">
              <a:buNone/>
            </a:pPr>
            <a:endParaRPr lang="en-US" altLang="zh-CN" sz="2400" dirty="0"/>
          </a:p>
          <a:p>
            <a:pPr algn="just">
              <a:buNone/>
            </a:pPr>
            <a:r>
              <a:rPr lang="zh-CN" altLang="en-US" sz="2400" dirty="0"/>
              <a:t>   不难证明</a:t>
            </a:r>
            <a:r>
              <a:rPr lang="en-US" altLang="zh-CN" sz="2400" i="1" dirty="0"/>
              <a:t>G</a:t>
            </a:r>
            <a:r>
              <a:rPr lang="zh-CN" altLang="en-US" sz="2400" dirty="0"/>
              <a:t>是一个群，分析该群的特点，可知：</a:t>
            </a:r>
            <a:endParaRPr lang="en-US" altLang="zh-CN" sz="2400" dirty="0"/>
          </a:p>
          <a:p>
            <a:pPr algn="just">
              <a:buNone/>
            </a:pPr>
            <a:r>
              <a:rPr lang="zh-CN" altLang="en-US" sz="2400" dirty="0"/>
              <a:t>    </a:t>
            </a:r>
            <a:r>
              <a:rPr lang="en-US" altLang="zh-CN" sz="2400" i="1" dirty="0"/>
              <a:t>e</a:t>
            </a:r>
            <a:r>
              <a:rPr lang="zh-CN" altLang="en-US" sz="2400" dirty="0"/>
              <a:t>是</a:t>
            </a:r>
            <a:r>
              <a:rPr lang="en-US" altLang="zh-CN" sz="2400" i="1" dirty="0"/>
              <a:t>G</a:t>
            </a:r>
            <a:r>
              <a:rPr lang="zh-CN" altLang="en-US" sz="2400" dirty="0"/>
              <a:t>中的幺元；</a:t>
            </a:r>
            <a:r>
              <a:rPr lang="en-US" altLang="zh-CN" sz="2400" i="1" dirty="0"/>
              <a:t>G</a:t>
            </a:r>
            <a:r>
              <a:rPr lang="zh-CN" altLang="en-US" sz="2400" dirty="0"/>
              <a:t>中</a:t>
            </a:r>
            <a:r>
              <a:rPr lang="zh-CN" altLang="en-US" sz="2400" dirty="0">
                <a:solidFill>
                  <a:srgbClr val="B80000"/>
                </a:solidFill>
              </a:rPr>
              <a:t>任何元素的逆元就是它自身</a:t>
            </a:r>
            <a:r>
              <a:rPr lang="zh-CN" altLang="en-US" sz="2400" dirty="0"/>
              <a:t>；</a:t>
            </a:r>
            <a:endParaRPr lang="en-US" altLang="zh-CN" sz="2400" dirty="0"/>
          </a:p>
          <a:p>
            <a:pPr algn="just">
              <a:buNone/>
            </a:pPr>
            <a:r>
              <a:rPr lang="zh-CN" altLang="en-US" sz="2400" dirty="0"/>
              <a:t>    在</a:t>
            </a:r>
            <a:r>
              <a:rPr lang="en-US" altLang="zh-CN" sz="2400" i="1" dirty="0"/>
              <a:t>a</a:t>
            </a:r>
            <a:r>
              <a:rPr lang="en-US" altLang="zh-CN" sz="2400" dirty="0"/>
              <a:t>,</a:t>
            </a:r>
            <a:r>
              <a:rPr lang="en-US" altLang="zh-CN" sz="2400" i="1" dirty="0"/>
              <a:t>b</a:t>
            </a:r>
            <a:r>
              <a:rPr lang="en-US" altLang="zh-CN" sz="2400" dirty="0"/>
              <a:t>,c</a:t>
            </a:r>
            <a:r>
              <a:rPr lang="zh-CN" altLang="en-US" sz="2400" dirty="0"/>
              <a:t>三个元素中（即</a:t>
            </a:r>
            <a:r>
              <a:rPr lang="zh-CN" altLang="en-US" sz="2400" dirty="0">
                <a:solidFill>
                  <a:srgbClr val="B80000"/>
                </a:solidFill>
              </a:rPr>
              <a:t>除幺元</a:t>
            </a:r>
            <a:r>
              <a:rPr lang="zh-CN" altLang="en-US" sz="2400" dirty="0"/>
              <a:t>外），</a:t>
            </a:r>
            <a:r>
              <a:rPr lang="zh-CN" altLang="en-US" sz="2400" dirty="0">
                <a:solidFill>
                  <a:srgbClr val="B80000"/>
                </a:solidFill>
              </a:rPr>
              <a:t>任何两个元素运算的结果都等于另一个元素</a:t>
            </a:r>
            <a:r>
              <a:rPr lang="zh-CN" altLang="en-US" sz="2400" dirty="0"/>
              <a:t>；</a:t>
            </a:r>
            <a:endParaRPr lang="en-US" altLang="zh-CN" sz="2400" dirty="0"/>
          </a:p>
          <a:p>
            <a:pPr algn="just">
              <a:buNone/>
            </a:pPr>
            <a:r>
              <a:rPr lang="zh-CN" altLang="en-US" sz="2400" dirty="0"/>
              <a:t>    </a:t>
            </a:r>
            <a:r>
              <a:rPr lang="zh-CN" altLang="en-US" sz="2400" dirty="0">
                <a:solidFill>
                  <a:srgbClr val="B80000"/>
                </a:solidFill>
              </a:rPr>
              <a:t>除幺元外，其余元素都是</a:t>
            </a:r>
            <a:r>
              <a:rPr lang="zh-CN" altLang="en-US" sz="2400" b="1" dirty="0">
                <a:solidFill>
                  <a:srgbClr val="0070C0"/>
                </a:solidFill>
              </a:rPr>
              <a:t>二阶元</a:t>
            </a:r>
            <a:r>
              <a:rPr lang="zh-CN" altLang="en-US" sz="2400" dirty="0">
                <a:solidFill>
                  <a:srgbClr val="B80000"/>
                </a:solidFill>
              </a:rPr>
              <a:t>，即</a:t>
            </a:r>
            <a:r>
              <a:rPr lang="en-US" altLang="zh-CN" sz="2400" dirty="0">
                <a:solidFill>
                  <a:srgbClr val="B80000"/>
                </a:solidFill>
              </a:rPr>
              <a:t>a</a:t>
            </a:r>
            <a:r>
              <a:rPr lang="en-US" altLang="zh-CN" sz="2400" dirty="0">
                <a:solidFill>
                  <a:srgbClr val="B80000"/>
                </a:solidFill>
                <a:latin typeface="宋体" panose="02010600030101010101" pitchFamily="2" charset="-122"/>
              </a:rPr>
              <a:t>*</a:t>
            </a:r>
            <a:r>
              <a:rPr lang="en-US" altLang="zh-CN" sz="2400" dirty="0">
                <a:solidFill>
                  <a:srgbClr val="B80000"/>
                </a:solidFill>
              </a:rPr>
              <a:t>a=a</a:t>
            </a:r>
            <a:r>
              <a:rPr lang="en-US" altLang="zh-CN" sz="2400" baseline="30000" dirty="0">
                <a:solidFill>
                  <a:srgbClr val="B80000"/>
                </a:solidFill>
              </a:rPr>
              <a:t>2</a:t>
            </a:r>
            <a:r>
              <a:rPr lang="en-US" altLang="zh-CN" sz="2400" dirty="0">
                <a:solidFill>
                  <a:srgbClr val="B80000"/>
                </a:solidFill>
              </a:rPr>
              <a:t>=e</a:t>
            </a:r>
            <a:r>
              <a:rPr lang="zh-CN" altLang="en-US" sz="2400" dirty="0"/>
              <a:t>。</a:t>
            </a:r>
            <a:endParaRPr lang="en-US" altLang="zh-CN" sz="2400" dirty="0"/>
          </a:p>
          <a:p>
            <a:pPr algn="just">
              <a:buNone/>
            </a:pPr>
            <a:r>
              <a:rPr lang="zh-CN" altLang="en-US" sz="2400" dirty="0"/>
              <a:t>    这个群称为</a:t>
            </a:r>
            <a:r>
              <a:rPr lang="en-US" altLang="zh-CN" sz="2400" b="1" i="1" dirty="0">
                <a:solidFill>
                  <a:srgbClr val="B80000"/>
                </a:solidFill>
              </a:rPr>
              <a:t>k</a:t>
            </a:r>
            <a:r>
              <a:rPr lang="en-US" altLang="zh-CN" sz="2400" b="1" dirty="0">
                <a:solidFill>
                  <a:srgbClr val="B80000"/>
                </a:solidFill>
              </a:rPr>
              <a:t>l</a:t>
            </a:r>
            <a:r>
              <a:rPr lang="en-US" altLang="zh-CN" sz="2400" b="1" i="1" dirty="0">
                <a:solidFill>
                  <a:srgbClr val="B80000"/>
                </a:solidFill>
              </a:rPr>
              <a:t>ein</a:t>
            </a:r>
            <a:r>
              <a:rPr lang="zh-CN" altLang="en-US" sz="2400" b="1" dirty="0">
                <a:solidFill>
                  <a:srgbClr val="B80000"/>
                </a:solidFill>
              </a:rPr>
              <a:t>四元群</a:t>
            </a:r>
            <a:r>
              <a:rPr lang="zh-CN" altLang="en-US" sz="2400" dirty="0"/>
              <a:t>。 </a:t>
            </a:r>
            <a:endParaRPr lang="zh-CN" altLang="en-US" sz="2400" dirty="0"/>
          </a:p>
        </p:txBody>
      </p:sp>
      <p:pic>
        <p:nvPicPr>
          <p:cNvPr id="116739" name="Picture 6" descr="C:\WINDOWS\Desktop\lln2\Img00021.JPG"/>
          <p:cNvPicPr>
            <a:picLocks noChangeAspect="1"/>
          </p:cNvPicPr>
          <p:nvPr/>
        </p:nvPicPr>
        <p:blipFill>
          <a:blip r:embed="rId1"/>
          <a:stretch>
            <a:fillRect/>
          </a:stretch>
        </p:blipFill>
        <p:spPr>
          <a:xfrm>
            <a:off x="1357313" y="1000125"/>
            <a:ext cx="5205412" cy="250031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0">
                                            <p:txEl>
                                              <p:charRg st="45" end="70"/>
                                            </p:txEl>
                                          </p:spTgt>
                                        </p:tgtEl>
                                        <p:attrNameLst>
                                          <p:attrName>style.visibility</p:attrName>
                                        </p:attrNameLst>
                                      </p:cBhvr>
                                      <p:to>
                                        <p:strVal val="visible"/>
                                      </p:to>
                                    </p:set>
                                    <p:animEffect transition="in" filter="blinds(horizontal)">
                                      <p:cBhvr>
                                        <p:cTn id="7" dur="500"/>
                                        <p:tgtEl>
                                          <p:spTgt spid="83970">
                                            <p:txEl>
                                              <p:charRg st="45" end="7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970">
                                            <p:txEl>
                                              <p:charRg st="70" end="98"/>
                                            </p:txEl>
                                          </p:spTgt>
                                        </p:tgtEl>
                                        <p:attrNameLst>
                                          <p:attrName>style.visibility</p:attrName>
                                        </p:attrNameLst>
                                      </p:cBhvr>
                                      <p:to>
                                        <p:strVal val="visible"/>
                                      </p:to>
                                    </p:set>
                                    <p:animEffect transition="in" filter="blinds(horizontal)">
                                      <p:cBhvr>
                                        <p:cTn id="12" dur="500"/>
                                        <p:tgtEl>
                                          <p:spTgt spid="83970">
                                            <p:txEl>
                                              <p:charRg st="70"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3970">
                                            <p:txEl>
                                              <p:charRg st="98" end="142"/>
                                            </p:txEl>
                                          </p:spTgt>
                                        </p:tgtEl>
                                        <p:attrNameLst>
                                          <p:attrName>style.visibility</p:attrName>
                                        </p:attrNameLst>
                                      </p:cBhvr>
                                      <p:to>
                                        <p:strVal val="visible"/>
                                      </p:to>
                                    </p:set>
                                    <p:animEffect transition="in" filter="blinds(horizontal)">
                                      <p:cBhvr>
                                        <p:cTn id="17" dur="500"/>
                                        <p:tgtEl>
                                          <p:spTgt spid="83970">
                                            <p:txEl>
                                              <p:charRg st="98" end="1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3970">
                                            <p:txEl>
                                              <p:charRg st="142" end="172"/>
                                            </p:txEl>
                                          </p:spTgt>
                                        </p:tgtEl>
                                        <p:attrNameLst>
                                          <p:attrName>style.visibility</p:attrName>
                                        </p:attrNameLst>
                                      </p:cBhvr>
                                      <p:to>
                                        <p:strVal val="visible"/>
                                      </p:to>
                                    </p:set>
                                    <p:animEffect transition="in" filter="blinds(horizontal)">
                                      <p:cBhvr>
                                        <p:cTn id="22" dur="500"/>
                                        <p:tgtEl>
                                          <p:spTgt spid="83970">
                                            <p:txEl>
                                              <p:charRg st="142" end="1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970">
                                            <p:txEl>
                                              <p:charRg st="172" end="192"/>
                                            </p:txEl>
                                          </p:spTgt>
                                        </p:tgtEl>
                                        <p:attrNameLst>
                                          <p:attrName>style.visibility</p:attrName>
                                        </p:attrNameLst>
                                      </p:cBhvr>
                                      <p:to>
                                        <p:strVal val="visible"/>
                                      </p:to>
                                    </p:set>
                                    <p:animEffect transition="in" filter="blinds(horizontal)">
                                      <p:cBhvr>
                                        <p:cTn id="27" dur="500"/>
                                        <p:tgtEl>
                                          <p:spTgt spid="83970">
                                            <p:txEl>
                                              <p:charRg st="172" end="1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内容占位符 2"/>
          <p:cNvSpPr>
            <a:spLocks noGrp="1"/>
          </p:cNvSpPr>
          <p:nvPr>
            <p:ph idx="1"/>
          </p:nvPr>
        </p:nvSpPr>
        <p:spPr>
          <a:xfrm>
            <a:off x="500063" y="260350"/>
            <a:ext cx="8215312" cy="5451475"/>
          </a:xfrm>
          <a:ln/>
        </p:spPr>
        <p:txBody>
          <a:bodyPr vert="horz" wrap="square" lIns="91440" tIns="45720" rIns="91440" bIns="45720" anchor="t"/>
          <a:p>
            <a:r>
              <a:rPr lang="zh-CN" altLang="en-US" sz="2800" dirty="0"/>
              <a:t>一元运算</a:t>
            </a:r>
            <a:endParaRPr lang="en-US" altLang="zh-CN" sz="2800" dirty="0"/>
          </a:p>
          <a:p>
            <a:pPr>
              <a:lnSpc>
                <a:spcPct val="125000"/>
              </a:lnSpc>
              <a:buNone/>
            </a:pPr>
            <a:r>
              <a:rPr lang="zh-CN" altLang="en-US" sz="2400" dirty="0"/>
              <a:t>例</a:t>
            </a:r>
            <a:r>
              <a:rPr lang="en-US" altLang="zh-CN" sz="2400" dirty="0"/>
              <a:t>1</a:t>
            </a:r>
            <a:r>
              <a:rPr lang="zh-CN" altLang="en-US" sz="2400" dirty="0"/>
              <a:t>：将实数集合</a:t>
            </a:r>
            <a:r>
              <a:rPr lang="en-US" altLang="zh-CN" sz="2400" i="1" dirty="0"/>
              <a:t>R</a:t>
            </a:r>
            <a:r>
              <a:rPr lang="zh-CN" altLang="en-US" sz="2400" dirty="0"/>
              <a:t>上的每一个数</a:t>
            </a:r>
            <a:r>
              <a:rPr lang="en-US" altLang="zh-CN" sz="2400" i="1" dirty="0"/>
              <a:t>a</a:t>
            </a:r>
            <a:r>
              <a:rPr lang="en-US" altLang="zh-CN" sz="2400" dirty="0"/>
              <a:t> ≠ 0</a:t>
            </a:r>
            <a:r>
              <a:rPr lang="zh-CN" altLang="en-US" sz="2400" dirty="0"/>
              <a:t>映射成它的倒数     。</a:t>
            </a:r>
            <a:endParaRPr lang="en-US" altLang="zh-CN" sz="2400" dirty="0"/>
          </a:p>
          <a:p>
            <a:pPr>
              <a:lnSpc>
                <a:spcPct val="125000"/>
              </a:lnSpc>
              <a:buNone/>
            </a:pPr>
            <a:r>
              <a:rPr lang="zh-CN" altLang="en-US" sz="2400" dirty="0"/>
              <a:t>例</a:t>
            </a:r>
            <a:r>
              <a:rPr lang="en-US" altLang="zh-CN" sz="2400" dirty="0"/>
              <a:t>2</a:t>
            </a:r>
            <a:r>
              <a:rPr lang="zh-CN" altLang="en-US" sz="2400" dirty="0"/>
              <a:t>：</a:t>
            </a:r>
            <a:r>
              <a:rPr lang="zh-CN" altLang="en-US" sz="2400" dirty="0">
                <a:latin typeface="Times New Roman" panose="02020603050405020304" pitchFamily="18" charset="0"/>
              </a:rPr>
              <a:t>求一个复数的共轭复数（复数集合</a:t>
            </a:r>
            <a:r>
              <a:rPr lang="en-US" altLang="zh-CN" sz="2400" i="1" dirty="0">
                <a:latin typeface="Times New Roman" panose="02020603050405020304" pitchFamily="18" charset="0"/>
              </a:rPr>
              <a:t>C</a:t>
            </a:r>
            <a:r>
              <a:rPr lang="zh-CN" altLang="en-US" sz="2400" dirty="0">
                <a:latin typeface="Times New Roman" panose="02020603050405020304" pitchFamily="18" charset="0"/>
              </a:rPr>
              <a:t>上的一元运算）。 </a:t>
            </a:r>
            <a:endParaRPr lang="en-US" altLang="zh-CN" sz="2400" dirty="0"/>
          </a:p>
          <a:p>
            <a:r>
              <a:rPr lang="zh-CN" altLang="en-US" sz="2800" dirty="0"/>
              <a:t>二元运算</a:t>
            </a:r>
            <a:endParaRPr lang="en-US" altLang="zh-CN" sz="2800" dirty="0"/>
          </a:p>
          <a:p>
            <a:pPr algn="just" eaLnBrk="1" hangingPunct="1">
              <a:lnSpc>
                <a:spcPct val="125000"/>
              </a:lnSpc>
              <a:buFontTx/>
              <a:buNone/>
            </a:pPr>
            <a:r>
              <a:rPr lang="zh-CN" altLang="en-US" sz="2400" dirty="0"/>
              <a:t>例</a:t>
            </a:r>
            <a:r>
              <a:rPr lang="en-US" altLang="zh-CN" sz="2400" dirty="0"/>
              <a:t>3</a:t>
            </a:r>
            <a:r>
              <a:rPr lang="zh-CN" altLang="en-US" sz="2400" dirty="0"/>
              <a:t>：在集合</a:t>
            </a:r>
            <a:r>
              <a:rPr lang="en-US" altLang="zh-CN" sz="2400" dirty="0"/>
              <a:t>R</a:t>
            </a:r>
            <a:r>
              <a:rPr lang="zh-CN" altLang="en-US" sz="2400" dirty="0"/>
              <a:t>上，对任意两个数所进行的普通</a:t>
            </a:r>
            <a:r>
              <a:rPr lang="en-US" altLang="zh-CN" sz="2400" dirty="0"/>
              <a:t>”+”</a:t>
            </a:r>
            <a:r>
              <a:rPr lang="zh-CN" altLang="en-US" sz="2400" dirty="0"/>
              <a:t>和</a:t>
            </a:r>
            <a:r>
              <a:rPr lang="en-US" altLang="zh-CN" sz="2400" dirty="0"/>
              <a:t>”×”</a:t>
            </a:r>
            <a:r>
              <a:rPr lang="zh-CN" altLang="en-US" sz="2400" dirty="0"/>
              <a:t>。</a:t>
            </a:r>
            <a:endParaRPr lang="en-US" altLang="zh-CN" sz="2400" dirty="0"/>
          </a:p>
          <a:p>
            <a:pPr algn="just" eaLnBrk="1" hangingPunct="1">
              <a:lnSpc>
                <a:spcPct val="125000"/>
              </a:lnSpc>
              <a:buFontTx/>
              <a:buNone/>
            </a:pPr>
            <a:r>
              <a:rPr lang="zh-CN" altLang="en-US" sz="2400" dirty="0">
                <a:latin typeface="Times New Roman" panose="02020603050405020304" pitchFamily="18" charset="0"/>
              </a:rPr>
              <a:t>例</a:t>
            </a:r>
            <a:r>
              <a:rPr lang="en-US" altLang="zh-CN" sz="2400" dirty="0">
                <a:latin typeface="Times New Roman" panose="02020603050405020304" pitchFamily="18" charset="0"/>
              </a:rPr>
              <a:t>4</a:t>
            </a:r>
            <a:r>
              <a:rPr lang="zh-CN" altLang="en-US" sz="2400" dirty="0">
                <a:latin typeface="Times New Roman" panose="02020603050405020304" pitchFamily="18" charset="0"/>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f</a:t>
            </a:r>
            <a:r>
              <a:rPr lang="zh-CN" altLang="en-US" sz="2400" dirty="0">
                <a:latin typeface="Times New Roman" panose="02020603050405020304" pitchFamily="18" charset="0"/>
              </a:rPr>
              <a:t>：</a:t>
            </a:r>
            <a:r>
              <a:rPr lang="en-US" altLang="zh-CN" sz="2400" dirty="0">
                <a:solidFill>
                  <a:srgbClr val="FF0000"/>
                </a:solidFill>
              </a:rPr>
              <a:t>N×N→N</a:t>
            </a:r>
            <a:r>
              <a:rPr lang="en-US" altLang="zh-CN" sz="2400" dirty="0"/>
              <a:t>，f(&lt;</a:t>
            </a:r>
            <a:r>
              <a:rPr lang="en-US" altLang="zh-CN" sz="2400" i="1" dirty="0">
                <a:latin typeface="Times New Roman" panose="02020603050405020304" pitchFamily="18" charset="0"/>
              </a:rPr>
              <a:t>x</a:t>
            </a:r>
            <a:r>
              <a:rPr lang="en-US" altLang="zh-CN" sz="2400" dirty="0"/>
              <a:t>,</a:t>
            </a:r>
            <a:r>
              <a:rPr lang="en-US" altLang="zh-CN" sz="2400" i="1" dirty="0">
                <a:latin typeface="Times New Roman" panose="02020603050405020304" pitchFamily="18" charset="0"/>
              </a:rPr>
              <a:t>y</a:t>
            </a:r>
            <a:r>
              <a:rPr lang="en-US" altLang="zh-CN" sz="2400" dirty="0"/>
              <a:t>&gt;)＝</a:t>
            </a:r>
            <a:r>
              <a:rPr lang="en-US" altLang="zh-CN" sz="2400" i="1" dirty="0">
                <a:latin typeface="Times New Roman" panose="02020603050405020304" pitchFamily="18" charset="0"/>
              </a:rPr>
              <a:t>x</a:t>
            </a:r>
            <a:r>
              <a:rPr lang="en-US" altLang="zh-CN" sz="2400" i="1" dirty="0"/>
              <a:t>+</a:t>
            </a:r>
            <a:r>
              <a:rPr lang="en-US" altLang="zh-CN" sz="2400" i="1" dirty="0">
                <a:latin typeface="Times New Roman" panose="02020603050405020304" pitchFamily="18" charset="0"/>
              </a:rPr>
              <a:t>y</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N</a:t>
            </a:r>
            <a:r>
              <a:rPr lang="zh-CN" altLang="en-US" sz="2400" dirty="0">
                <a:latin typeface="Times New Roman" panose="02020603050405020304" pitchFamily="18" charset="0"/>
              </a:rPr>
              <a:t>为</a:t>
            </a:r>
            <a:r>
              <a:rPr lang="zh-CN" altLang="en-US" sz="2400" dirty="0"/>
              <a:t>自然数集合。</a:t>
            </a:r>
            <a:endParaRPr lang="en-US" altLang="zh-CN" sz="2400" i="1" dirty="0">
              <a:latin typeface="Times New Roman" panose="02020603050405020304" pitchFamily="18" charset="0"/>
            </a:endParaRPr>
          </a:p>
          <a:p>
            <a:pPr algn="just" eaLnBrk="1" hangingPunct="1">
              <a:lnSpc>
                <a:spcPct val="125000"/>
              </a:lnSpc>
              <a:buNone/>
            </a:pPr>
            <a:r>
              <a:rPr lang="en-US" altLang="zh-CN" sz="2800" dirty="0"/>
              <a:t>N×N→N</a:t>
            </a:r>
            <a:r>
              <a:rPr lang="zh-CN" altLang="en-US" sz="2800" dirty="0"/>
              <a:t>也可以描述成</a:t>
            </a:r>
            <a:r>
              <a:rPr lang="en-US" altLang="zh-CN" sz="2800" dirty="0">
                <a:solidFill>
                  <a:srgbClr val="006633"/>
                </a:solidFill>
                <a:cs typeface="Times New Roman" panose="02020603050405020304" pitchFamily="18" charset="0"/>
              </a:rPr>
              <a:t>N</a:t>
            </a:r>
            <a:r>
              <a:rPr lang="en-US" altLang="zh-CN" sz="2800" baseline="30000" dirty="0">
                <a:solidFill>
                  <a:srgbClr val="006633"/>
                </a:solidFill>
                <a:cs typeface="Times New Roman" panose="02020603050405020304" pitchFamily="18" charset="0"/>
              </a:rPr>
              <a:t>2</a:t>
            </a:r>
            <a:r>
              <a:rPr lang="en-US" altLang="zh-CN" sz="2800" dirty="0"/>
              <a:t>→N</a:t>
            </a:r>
            <a:r>
              <a:rPr lang="zh-CN" altLang="en-US" sz="2800" dirty="0"/>
              <a:t>。</a:t>
            </a:r>
            <a:endParaRPr lang="en-US" altLang="zh-CN" sz="2800" dirty="0"/>
          </a:p>
          <a:p>
            <a:pPr algn="just" eaLnBrk="1" hangingPunct="1">
              <a:lnSpc>
                <a:spcPct val="125000"/>
              </a:lnSpc>
              <a:buNone/>
            </a:pPr>
            <a:r>
              <a:rPr lang="zh-CN" altLang="en-US" sz="2400" dirty="0"/>
              <a:t>例</a:t>
            </a:r>
            <a:r>
              <a:rPr lang="en-US" altLang="zh-CN" sz="2400" dirty="0"/>
              <a:t>5</a:t>
            </a:r>
            <a:r>
              <a:rPr lang="zh-CN" altLang="en-US" sz="2400" dirty="0"/>
              <a:t>：三元运算</a:t>
            </a:r>
            <a:r>
              <a:rPr lang="en-US" altLang="zh-CN" sz="2400" dirty="0"/>
              <a:t>if x then y else z;</a:t>
            </a:r>
            <a:endParaRPr lang="en-US" altLang="zh-CN" sz="2400" dirty="0"/>
          </a:p>
          <a:p>
            <a:pPr algn="just" eaLnBrk="1" hangingPunct="1">
              <a:lnSpc>
                <a:spcPct val="125000"/>
              </a:lnSpc>
              <a:buFontTx/>
              <a:buNone/>
            </a:pPr>
            <a:r>
              <a:rPr lang="zh-CN" altLang="en-US" sz="2800" dirty="0"/>
              <a:t>以上运算的</a:t>
            </a:r>
            <a:r>
              <a:rPr lang="zh-CN" altLang="en-US" sz="2800" b="1" dirty="0">
                <a:solidFill>
                  <a:srgbClr val="C00000"/>
                </a:solidFill>
              </a:rPr>
              <a:t>共同特征</a:t>
            </a:r>
            <a:r>
              <a:rPr lang="zh-CN" altLang="en-US" sz="2800" dirty="0"/>
              <a:t>：</a:t>
            </a:r>
            <a:endParaRPr lang="en-US" altLang="zh-CN" sz="2800" dirty="0"/>
          </a:p>
          <a:p>
            <a:pPr algn="just" eaLnBrk="1" hangingPunct="1">
              <a:lnSpc>
                <a:spcPct val="125000"/>
              </a:lnSpc>
              <a:buFontTx/>
              <a:buNone/>
            </a:pPr>
            <a:r>
              <a:rPr lang="en-US" altLang="zh-CN" sz="2800" dirty="0"/>
              <a:t>          </a:t>
            </a:r>
            <a:r>
              <a:rPr lang="zh-CN" altLang="en-US" sz="2800" dirty="0"/>
              <a:t>运算结果都是在原来的集合</a:t>
            </a:r>
            <a:r>
              <a:rPr lang="en-US" altLang="zh-CN" sz="2800" dirty="0"/>
              <a:t>R</a:t>
            </a:r>
            <a:r>
              <a:rPr lang="zh-CN" altLang="en-US" sz="2800" dirty="0"/>
              <a:t>或</a:t>
            </a:r>
            <a:r>
              <a:rPr lang="en-US" altLang="zh-CN" sz="2800" dirty="0"/>
              <a:t>N</a:t>
            </a:r>
            <a:r>
              <a:rPr lang="zh-CN" altLang="en-US" sz="2800" dirty="0"/>
              <a:t>中。</a:t>
            </a:r>
            <a:endParaRPr lang="en-US" altLang="zh-CN"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43239B-9EC6-4264-BEDE-DFD65A2B94E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err="1"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16389"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aphicFrame>
        <p:nvGraphicFramePr>
          <p:cNvPr id="11270" name="Object 3"/>
          <p:cNvGraphicFramePr>
            <a:graphicFrameLocks noChangeAspect="1"/>
          </p:cNvGraphicFramePr>
          <p:nvPr/>
        </p:nvGraphicFramePr>
        <p:xfrm>
          <a:off x="7740650" y="692150"/>
          <a:ext cx="504825" cy="625475"/>
        </p:xfrm>
        <a:graphic>
          <a:graphicData uri="http://schemas.openxmlformats.org/presentationml/2006/ole">
            <mc:AlternateContent xmlns:mc="http://schemas.openxmlformats.org/markup-compatibility/2006">
              <mc:Choice xmlns:v="urn:schemas-microsoft-com:vml" Requires="v">
                <p:oleObj spid="_x0000_s3076" name="" r:id="rId1" imgW="152400" imgH="393700" progId="Equation.3">
                  <p:embed/>
                </p:oleObj>
              </mc:Choice>
              <mc:Fallback>
                <p:oleObj name="" r:id="rId1" imgW="152400" imgH="393700" progId="Equation.3">
                  <p:embed/>
                  <p:pic>
                    <p:nvPicPr>
                      <p:cNvPr id="0" name="图片 3075"/>
                      <p:cNvPicPr/>
                      <p:nvPr/>
                    </p:nvPicPr>
                    <p:blipFill>
                      <a:blip r:embed="rId2"/>
                      <a:stretch>
                        <a:fillRect/>
                      </a:stretch>
                    </p:blipFill>
                    <p:spPr>
                      <a:xfrm>
                        <a:off x="7740650" y="692150"/>
                        <a:ext cx="504825" cy="625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charRg st="5"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xEl>
                                              <p:charRg st="39"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6">
                                            <p:txEl>
                                              <p:charRg st="73" end="10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6">
                                            <p:txEl>
                                              <p:charRg st="103" end="13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6">
                                            <p:txEl>
                                              <p:charRg st="139" end="15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6">
                                            <p:txEl>
                                              <p:charRg st="156" end="18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6">
                                            <p:txEl>
                                              <p:charRg st="183" end="19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6">
                                            <p:txEl>
                                              <p:charRg st="194" end="2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8021" name="Group 37"/>
          <p:cNvGraphicFramePr>
            <a:graphicFrameLocks noGrp="1"/>
          </p:cNvGraphicFramePr>
          <p:nvPr>
            <p:ph idx="1"/>
          </p:nvPr>
        </p:nvGraphicFramePr>
        <p:xfrm>
          <a:off x="1258888" y="1922463"/>
          <a:ext cx="5834063" cy="3810000"/>
        </p:xfrm>
        <a:graphic>
          <a:graphicData uri="http://schemas.openxmlformats.org/drawingml/2006/table">
            <a:tbl>
              <a:tblPr/>
              <a:tblGrid>
                <a:gridCol w="1270000"/>
                <a:gridCol w="1268412"/>
                <a:gridCol w="1270000"/>
                <a:gridCol w="1268413"/>
                <a:gridCol w="757237"/>
              </a:tblGrid>
              <a:tr h="71913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zh-CN" altLang="en-US"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e</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endPar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e</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e</a:t>
                      </a:r>
                      <a:endPar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a:t>
                      </a:r>
                      <a:endPar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71596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a:t>
                      </a:r>
                      <a:endPar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endPar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71755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a:t>
                      </a:r>
                      <a:endPar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71755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c</a:t>
                      </a:r>
                      <a:endPar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c</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e</a:t>
                      </a:r>
                      <a:endPar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endParaRPr kumimoji="0" lang="en-US"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098" name="Rectangle 34"/>
          <p:cNvSpPr/>
          <p:nvPr/>
        </p:nvSpPr>
        <p:spPr>
          <a:xfrm>
            <a:off x="1187450" y="371475"/>
            <a:ext cx="7443788" cy="13843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r>
              <a:rPr lang="zh-CN" altLang="en-US" sz="2800" dirty="0"/>
              <a:t>四阶群只有二个：</a:t>
            </a:r>
            <a:endParaRPr lang="en-US" altLang="zh-CN" sz="2800" dirty="0"/>
          </a:p>
          <a:p>
            <a:pPr marL="0" lvl="0" indent="0">
              <a:spcBef>
                <a:spcPct val="0"/>
              </a:spcBef>
              <a:buClrTx/>
              <a:buSzTx/>
              <a:buFontTx/>
              <a:buNone/>
            </a:pPr>
            <a:r>
              <a:rPr lang="zh-CN" altLang="en-US" sz="2800" dirty="0"/>
              <a:t>一个是：</a:t>
            </a:r>
            <a:r>
              <a:rPr lang="en-US" altLang="zh-CN" sz="2800" b="1" dirty="0">
                <a:solidFill>
                  <a:srgbClr val="B80000"/>
                </a:solidFill>
              </a:rPr>
              <a:t>Klein</a:t>
            </a:r>
            <a:r>
              <a:rPr lang="zh-CN" altLang="en-US" sz="2800" b="1" dirty="0">
                <a:solidFill>
                  <a:srgbClr val="B80000"/>
                </a:solidFill>
              </a:rPr>
              <a:t>四元群</a:t>
            </a:r>
            <a:r>
              <a:rPr lang="zh-CN" altLang="en-US" sz="2800" dirty="0"/>
              <a:t>，</a:t>
            </a:r>
            <a:endParaRPr lang="en-US" altLang="zh-CN" sz="2800" dirty="0"/>
          </a:p>
          <a:p>
            <a:pPr marL="0" lvl="0" indent="0">
              <a:spcBef>
                <a:spcPct val="0"/>
              </a:spcBef>
              <a:buClrTx/>
              <a:buSzTx/>
              <a:buFontTx/>
              <a:buNone/>
            </a:pPr>
            <a:r>
              <a:rPr lang="zh-CN" altLang="en-US" sz="2800" dirty="0"/>
              <a:t>另一个：</a:t>
            </a:r>
            <a:r>
              <a:rPr lang="zh-CN" altLang="en-US" sz="2800" b="1" dirty="0">
                <a:solidFill>
                  <a:srgbClr val="0070C0"/>
                </a:solidFill>
              </a:rPr>
              <a:t>循环群</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98">
                                            <p:txEl>
                                              <p:charRg st="9"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98">
                                            <p:txEl>
                                              <p:charRg st="23"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
          <p:cNvSpPr>
            <a:spLocks noGrp="1"/>
          </p:cNvSpPr>
          <p:nvPr>
            <p:ph type="title"/>
          </p:nvPr>
        </p:nvSpPr>
        <p:spPr>
          <a:ln/>
        </p:spPr>
        <p:txBody>
          <a:bodyPr vert="horz" wrap="square" lIns="91440" tIns="45720" rIns="91440" bIns="45720" anchor="t"/>
          <a:p>
            <a:r>
              <a:rPr lang="zh-CN" altLang="en-US" dirty="0"/>
              <a:t>置换</a:t>
            </a:r>
            <a:endParaRPr lang="zh-CN" altLang="en-US" dirty="0"/>
          </a:p>
        </p:txBody>
      </p:sp>
      <p:sp>
        <p:nvSpPr>
          <p:cNvPr id="79875" name="内容占位符 2"/>
          <p:cNvSpPr>
            <a:spLocks noGrp="1"/>
          </p:cNvSpPr>
          <p:nvPr>
            <p:ph idx="1"/>
          </p:nvPr>
        </p:nvSpPr>
        <p:spPr>
          <a:xfrm>
            <a:off x="457200" y="1428750"/>
            <a:ext cx="8229600" cy="4702175"/>
          </a:xfrm>
          <a:ln/>
        </p:spPr>
        <p:txBody>
          <a:bodyPr vert="horz" wrap="square" lIns="91440" tIns="45720" rIns="91440" bIns="45720" anchor="t"/>
          <a:p>
            <a:pPr>
              <a:lnSpc>
                <a:spcPct val="110000"/>
              </a:lnSpc>
            </a:pPr>
            <a:r>
              <a:rPr lang="zh-CN" altLang="en-US" sz="2800" dirty="0"/>
              <a:t>观察上述两例的运算表，可以发现，对于群</a:t>
            </a:r>
            <a:r>
              <a:rPr lang="en-US" altLang="zh-CN" sz="2800" dirty="0"/>
              <a:t>&lt;G,</a:t>
            </a:r>
            <a:r>
              <a:rPr lang="en-US" altLang="zh-CN" sz="2800" b="1" dirty="0">
                <a:latin typeface="宋体" panose="02010600030101010101" pitchFamily="2" charset="-122"/>
              </a:rPr>
              <a:t> *</a:t>
            </a:r>
            <a:r>
              <a:rPr lang="en-US" altLang="zh-CN" sz="2800" dirty="0"/>
              <a:t>&gt;</a:t>
            </a:r>
            <a:r>
              <a:rPr lang="zh-CN" altLang="en-US" sz="2800" dirty="0"/>
              <a:t>中的每个元素，在运算表的每行或每列中出现且仅出现一次。 </a:t>
            </a:r>
            <a:endParaRPr lang="zh-CN" altLang="en-US" sz="2800" dirty="0"/>
          </a:p>
          <a:p>
            <a:pPr>
              <a:lnSpc>
                <a:spcPct val="110000"/>
              </a:lnSpc>
            </a:pPr>
            <a:r>
              <a:rPr lang="zh-CN" altLang="en-US" sz="2800" dirty="0"/>
              <a:t>定义</a:t>
            </a:r>
            <a:r>
              <a:rPr lang="en-US" altLang="zh-CN" sz="2800" dirty="0"/>
              <a:t>5-3.3</a:t>
            </a:r>
            <a:r>
              <a:rPr lang="zh-CN" altLang="en-US" sz="2800" dirty="0"/>
              <a:t>：设</a:t>
            </a:r>
            <a:r>
              <a:rPr lang="en-US" altLang="zh-CN" sz="2800" dirty="0"/>
              <a:t>S</a:t>
            </a:r>
            <a:r>
              <a:rPr lang="zh-CN" altLang="en-US" sz="2800" dirty="0"/>
              <a:t>是一个非空集合，从集合</a:t>
            </a:r>
            <a:r>
              <a:rPr lang="en-US" altLang="zh-CN" sz="2800" dirty="0"/>
              <a:t>S</a:t>
            </a:r>
            <a:r>
              <a:rPr lang="zh-CN" altLang="en-US" sz="2800" dirty="0"/>
              <a:t>到</a:t>
            </a:r>
            <a:r>
              <a:rPr lang="en-US" altLang="zh-CN" sz="2800" dirty="0"/>
              <a:t>S</a:t>
            </a:r>
            <a:r>
              <a:rPr lang="zh-CN" altLang="en-US" sz="2800" dirty="0"/>
              <a:t>的一个</a:t>
            </a:r>
            <a:r>
              <a:rPr lang="zh-CN" altLang="en-US" sz="2800" b="1" dirty="0">
                <a:solidFill>
                  <a:srgbClr val="C00000"/>
                </a:solidFill>
              </a:rPr>
              <a:t>双射</a:t>
            </a:r>
            <a:r>
              <a:rPr lang="zh-CN" altLang="en-US" sz="2800" dirty="0"/>
              <a:t>称为</a:t>
            </a:r>
            <a:r>
              <a:rPr lang="en-US" altLang="zh-CN" sz="2800" dirty="0"/>
              <a:t>S</a:t>
            </a:r>
            <a:r>
              <a:rPr lang="zh-CN" altLang="en-US" sz="2800" dirty="0"/>
              <a:t>的一个置换。</a:t>
            </a:r>
            <a:endParaRPr lang="en-US" altLang="zh-CN" sz="2800" dirty="0"/>
          </a:p>
          <a:p>
            <a:pPr>
              <a:lnSpc>
                <a:spcPct val="110000"/>
              </a:lnSpc>
            </a:pPr>
            <a:r>
              <a:rPr lang="zh-CN" altLang="en-US" sz="2800" dirty="0"/>
              <a:t>定理</a:t>
            </a:r>
            <a:r>
              <a:rPr lang="en-US" altLang="zh-CN" sz="2800" dirty="0"/>
              <a:t>5-4.4</a:t>
            </a:r>
            <a:r>
              <a:rPr lang="zh-CN" altLang="en-US" sz="2800" dirty="0"/>
              <a:t>：</a:t>
            </a:r>
            <a:r>
              <a:rPr lang="zh-CN" altLang="en-US" sz="2800" b="1" dirty="0">
                <a:solidFill>
                  <a:srgbClr val="FF0000"/>
                </a:solidFill>
              </a:rPr>
              <a:t>群</a:t>
            </a:r>
            <a:r>
              <a:rPr lang="en-US" altLang="zh-CN" sz="2800" dirty="0"/>
              <a:t>&lt;G,</a:t>
            </a:r>
            <a:r>
              <a:rPr lang="en-US" altLang="zh-CN" sz="2800" dirty="0">
                <a:latin typeface="宋体" panose="02010600030101010101" pitchFamily="2" charset="-122"/>
              </a:rPr>
              <a:t> *</a:t>
            </a:r>
            <a:r>
              <a:rPr lang="en-US" altLang="zh-CN" sz="2800" dirty="0"/>
              <a:t>&gt;</a:t>
            </a:r>
            <a:r>
              <a:rPr lang="zh-CN" altLang="en-US" sz="2800" dirty="0"/>
              <a:t>的运算表中的</a:t>
            </a:r>
            <a:r>
              <a:rPr lang="zh-CN" altLang="en-US" sz="2800" b="1" dirty="0">
                <a:solidFill>
                  <a:srgbClr val="FF0000"/>
                </a:solidFill>
              </a:rPr>
              <a:t>每一行或每一列都是</a:t>
            </a:r>
            <a:r>
              <a:rPr lang="en-US" altLang="zh-CN" sz="2800" dirty="0"/>
              <a:t>G</a:t>
            </a:r>
            <a:r>
              <a:rPr lang="zh-CN" altLang="en-US" sz="2800" dirty="0"/>
              <a:t>中元素</a:t>
            </a:r>
            <a:r>
              <a:rPr lang="zh-CN" altLang="en-US" sz="2800" b="1" dirty="0"/>
              <a:t>的</a:t>
            </a:r>
            <a:r>
              <a:rPr lang="zh-CN" altLang="en-US" sz="2800" b="1" dirty="0">
                <a:solidFill>
                  <a:srgbClr val="FF0000"/>
                </a:solidFill>
              </a:rPr>
              <a:t>一个置换。</a:t>
            </a:r>
            <a:endParaRPr lang="zh-CN" altLang="en-US" sz="2800" b="1" dirty="0">
              <a:solidFill>
                <a:srgbClr val="FF0000"/>
              </a:solidFill>
            </a:endParaRPr>
          </a:p>
          <a:p>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864204-B67F-4707-BA73-C5F1ABC68C9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0838"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5">
                                            <p:txEl>
                                              <p:charRg st="54" end="93"/>
                                            </p:txEl>
                                          </p:spTgt>
                                        </p:tgtEl>
                                        <p:attrNameLst>
                                          <p:attrName>style.visibility</p:attrName>
                                        </p:attrNameLst>
                                      </p:cBhvr>
                                      <p:to>
                                        <p:strVal val="visible"/>
                                      </p:to>
                                    </p:set>
                                    <p:animEffect transition="in" filter="blinds(horizontal)">
                                      <p:cBhvr>
                                        <p:cTn id="7" dur="500"/>
                                        <p:tgtEl>
                                          <p:spTgt spid="79875">
                                            <p:txEl>
                                              <p:charRg st="54" end="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75">
                                            <p:txEl>
                                              <p:charRg st="0" end="54"/>
                                            </p:txEl>
                                          </p:spTgt>
                                        </p:tgtEl>
                                        <p:attrNameLst>
                                          <p:attrName>style.visibility</p:attrName>
                                        </p:attrNameLst>
                                      </p:cBhvr>
                                      <p:to>
                                        <p:strVal val="visible"/>
                                      </p:to>
                                    </p:set>
                                    <p:animEffect transition="in" filter="blinds(horizontal)">
                                      <p:cBhvr>
                                        <p:cTn id="12" dur="500"/>
                                        <p:tgtEl>
                                          <p:spTgt spid="79875">
                                            <p:txEl>
                                              <p:charRg st="0"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9875">
                                            <p:txEl>
                                              <p:charRg st="93" end="134"/>
                                            </p:txEl>
                                          </p:spTgt>
                                        </p:tgtEl>
                                        <p:attrNameLst>
                                          <p:attrName>style.visibility</p:attrName>
                                        </p:attrNameLst>
                                      </p:cBhvr>
                                      <p:to>
                                        <p:strVal val="visible"/>
                                      </p:to>
                                    </p:set>
                                    <p:animEffect transition="in" filter="strips(downLeft)">
                                      <p:cBhvr>
                                        <p:cTn id="17" dur="500"/>
                                        <p:tgtEl>
                                          <p:spTgt spid="79875">
                                            <p:txEl>
                                              <p:charRg st="93"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
          <p:cNvSpPr>
            <a:spLocks noGrp="1"/>
          </p:cNvSpPr>
          <p:nvPr>
            <p:ph type="title"/>
          </p:nvPr>
        </p:nvSpPr>
        <p:spPr>
          <a:ln/>
        </p:spPr>
        <p:txBody>
          <a:bodyPr vert="horz" wrap="square" lIns="91440" tIns="45720" rIns="91440" bIns="45720" anchor="t"/>
          <a:p>
            <a:r>
              <a:rPr lang="zh-CN" altLang="en-US" dirty="0"/>
              <a:t>本节学习要求及作业</a:t>
            </a:r>
            <a:endParaRPr lang="zh-CN" altLang="en-US" dirty="0"/>
          </a:p>
        </p:txBody>
      </p:sp>
      <p:sp>
        <p:nvSpPr>
          <p:cNvPr id="82947" name="内容占位符 2"/>
          <p:cNvSpPr>
            <a:spLocks noGrp="1"/>
          </p:cNvSpPr>
          <p:nvPr>
            <p:ph idx="1"/>
          </p:nvPr>
        </p:nvSpPr>
        <p:spPr>
          <a:xfrm>
            <a:off x="457200" y="1600200"/>
            <a:ext cx="8229600" cy="3829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群的定义。</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证明一个代数系统为群。</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作业：</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P120</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(6)</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(7)</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1"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sym typeface="Wingdings" panose="05000000000000000000" pitchFamily="2" charset="2"/>
              </a:rPr>
              <a:t>注意：</a:t>
            </a:r>
            <a:r>
              <a:rPr kumimoji="0" lang="en-US" altLang="zh-CN" sz="3200" b="0" i="0" u="none" strike="noStrike" kern="0" cap="none" spc="0" normalizeH="0" baseline="0" noProof="0" dirty="0" smtClean="0">
                <a:ln>
                  <a:noFill/>
                </a:ln>
                <a:solidFill>
                  <a:schemeClr val="tx1"/>
                </a:solidFill>
                <a:effectLst/>
                <a:uLnTx/>
                <a:uFillTx/>
                <a:latin typeface="+mn-lt"/>
                <a:ea typeface="+mn-ea"/>
                <a:sym typeface="Wingdings" panose="05000000000000000000" pitchFamily="2" charset="2"/>
              </a:rPr>
              <a:t>6_(2)_b</a:t>
            </a:r>
            <a:r>
              <a:rPr kumimoji="0" lang="zh-CN" altLang="en-US" sz="3200" b="0" i="0" u="none" strike="noStrike" kern="0" cap="none" spc="0" normalizeH="0" baseline="0" noProof="0" dirty="0" smtClean="0">
                <a:ln>
                  <a:noFill/>
                </a:ln>
                <a:solidFill>
                  <a:schemeClr val="tx1"/>
                </a:solidFill>
                <a:effectLst/>
                <a:uLnTx/>
                <a:uFillTx/>
                <a:latin typeface="+mn-lt"/>
                <a:ea typeface="+mn-ea"/>
                <a:sym typeface="Wingdings" panose="05000000000000000000" pitchFamily="2" charset="2"/>
              </a:rPr>
              <a:t>中使用消去律时小心，分清左右消去律</a:t>
            </a:r>
            <a:r>
              <a:rPr kumimoji="0" lang="zh-CN" altLang="en-US" sz="3200" b="0" i="0" u="none" strike="noStrike" kern="0" cap="none" spc="0" normalizeH="0" baseline="0" noProof="0" dirty="0">
                <a:ln>
                  <a:noFill/>
                </a:ln>
                <a:solidFill>
                  <a:schemeClr val="tx1"/>
                </a:solidFill>
                <a:effectLst/>
                <a:uLnTx/>
                <a:uFillTx/>
                <a:latin typeface="+mn-lt"/>
                <a:ea typeface="+mn-ea"/>
                <a:sym typeface="Wingdings" panose="05000000000000000000" pitchFamily="2" charset="2"/>
              </a:rPr>
              <a:t>。</a:t>
            </a:r>
            <a:endParaRPr kumimoji="0" lang="en-US" altLang="zh-CN" sz="3200" b="0" i="0" u="none" strike="noStrike" kern="0" cap="none" spc="0" normalizeH="0" baseline="0" noProof="0" dirty="0" smtClean="0">
              <a:ln>
                <a:noFill/>
              </a:ln>
              <a:solidFill>
                <a:schemeClr val="tx1"/>
              </a:solidFill>
              <a:effectLst/>
              <a:uLnTx/>
              <a:uFillTx/>
              <a:latin typeface="+mn-lt"/>
              <a:ea typeface="+mn-ea"/>
              <a:sym typeface="Wingdings" panose="05000000000000000000" pitchFamily="2" charset="2"/>
            </a:endParaRPr>
          </a:p>
          <a:p>
            <a:pPr marL="0" marR="0" lvl="1"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200" b="1" i="0" u="none" strike="noStrike" kern="0" cap="none" spc="0" normalizeH="0" baseline="0" noProof="0" dirty="0" smtClean="0">
                <a:ln>
                  <a:noFill/>
                </a:ln>
                <a:solidFill>
                  <a:schemeClr val="tx1"/>
                </a:solidFill>
                <a:effectLst/>
                <a:uLnTx/>
                <a:uFillTx/>
                <a:latin typeface="+mn-lt"/>
                <a:ea typeface="+mn-ea"/>
                <a:sym typeface="Wingdings" panose="05000000000000000000" pitchFamily="2" charset="2"/>
              </a:rPr>
              <a:t>提示：</a:t>
            </a:r>
            <a:r>
              <a:rPr kumimoji="0" lang="zh-CN" altLang="en-US" sz="3200" b="1" i="0" u="none" strike="noStrike" kern="0" cap="none" spc="0" normalizeH="0" baseline="0" noProof="0" dirty="0" smtClean="0">
                <a:ln>
                  <a:noFill/>
                </a:ln>
                <a:solidFill>
                  <a:srgbClr val="FF0000"/>
                </a:solidFill>
                <a:effectLst/>
                <a:uLnTx/>
                <a:uFillTx/>
                <a:latin typeface="+mn-lt"/>
                <a:ea typeface="+mn-ea"/>
                <a:sym typeface="Wingdings" panose="05000000000000000000" pitchFamily="2" charset="2"/>
              </a:rPr>
              <a:t>有左逆元，就满足左消去律；有右逆元，才满足右消去律。</a:t>
            </a:r>
            <a:endParaRPr kumimoji="0" lang="zh-CN" altLang="en-US" sz="3200" b="1" i="0" u="none" strike="noStrike" kern="0" cap="none" spc="0" normalizeH="0" baseline="0" noProof="0" dirty="0" smtClean="0">
              <a:ln>
                <a:noFill/>
              </a:ln>
              <a:solidFill>
                <a:srgbClr val="FF0000"/>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8713E-127D-40FE-BE21-B42A9090F8EC}"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1862"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8" name="Picture 4" descr="NA00864_">
            <a:hlinkClick r:id="rId1" action="ppaction://hlinksldjump"/>
          </p:cNvPr>
          <p:cNvPicPr>
            <a:picLocks noChangeAspect="1"/>
          </p:cNvPicPr>
          <p:nvPr/>
        </p:nvPicPr>
        <p:blipFill>
          <a:blip r:embed="rId2"/>
          <a:stretch>
            <a:fillRect/>
          </a:stretch>
        </p:blipFill>
        <p:spPr>
          <a:xfrm flipH="1">
            <a:off x="8458200" y="6267450"/>
            <a:ext cx="506413" cy="438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188" y="1052513"/>
            <a:ext cx="7848600" cy="4105275"/>
          </a:xfrm>
          <a:ln/>
        </p:spPr>
        <p:txBody>
          <a:bodyPr vert="horz" wrap="square" lIns="91440" tIns="45720" rIns="91440" bIns="45720" anchor="t"/>
          <a:p>
            <a:r>
              <a:rPr lang="zh-CN" altLang="en-US" sz="2800" dirty="0"/>
              <a:t>具有这种特征的运算是</a:t>
            </a:r>
            <a:r>
              <a:rPr lang="zh-CN" altLang="en-US" sz="2800" b="1" dirty="0">
                <a:solidFill>
                  <a:srgbClr val="3333FF"/>
                </a:solidFill>
              </a:rPr>
              <a:t>封闭</a:t>
            </a:r>
            <a:r>
              <a:rPr lang="zh-CN" altLang="en-US" sz="2800" dirty="0"/>
              <a:t>的，简称</a:t>
            </a:r>
            <a:r>
              <a:rPr lang="zh-CN" altLang="en-US" sz="2800" b="1" dirty="0">
                <a:solidFill>
                  <a:srgbClr val="3333FF"/>
                </a:solidFill>
              </a:rPr>
              <a:t>闭运算</a:t>
            </a:r>
            <a:r>
              <a:rPr lang="zh-CN" altLang="en-US" sz="2800" dirty="0"/>
              <a:t>。相反的，没有这种特征的运算就是不封闭的。</a:t>
            </a:r>
            <a:endParaRPr lang="en-US" altLang="zh-CN" sz="2800" dirty="0"/>
          </a:p>
          <a:p>
            <a:pPr>
              <a:lnSpc>
                <a:spcPct val="90000"/>
              </a:lnSpc>
              <a:buNone/>
            </a:pPr>
            <a:r>
              <a:rPr lang="zh-CN" altLang="en-US" sz="2800" dirty="0"/>
              <a:t>例</a:t>
            </a:r>
            <a:r>
              <a:rPr lang="en-US" altLang="zh-CN" sz="2800" dirty="0"/>
              <a:t>6</a:t>
            </a:r>
            <a:r>
              <a:rPr lang="zh-CN" altLang="en-US" sz="2800" dirty="0"/>
              <a:t>：</a:t>
            </a:r>
            <a:r>
              <a:rPr lang="en-US" altLang="zh-CN" sz="2800" i="1" dirty="0">
                <a:latin typeface="Times New Roman" panose="02020603050405020304" pitchFamily="18" charset="0"/>
              </a:rPr>
              <a:t>f</a:t>
            </a:r>
            <a:r>
              <a:rPr lang="zh-CN" altLang="en-US" sz="2800" dirty="0">
                <a:latin typeface="Times New Roman" panose="02020603050405020304" pitchFamily="18" charset="0"/>
              </a:rPr>
              <a:t>：</a:t>
            </a:r>
            <a:r>
              <a:rPr lang="en-US" altLang="zh-CN" sz="2800" dirty="0"/>
              <a:t>N×N→N，f(&lt;</a:t>
            </a:r>
            <a:r>
              <a:rPr lang="en-US" altLang="zh-CN" sz="2800" i="1" dirty="0">
                <a:latin typeface="Times New Roman" panose="02020603050405020304" pitchFamily="18" charset="0"/>
              </a:rPr>
              <a:t>x</a:t>
            </a:r>
            <a:r>
              <a:rPr lang="en-US" altLang="zh-CN" sz="2800" dirty="0"/>
              <a:t>,</a:t>
            </a:r>
            <a:r>
              <a:rPr lang="en-US" altLang="zh-CN" sz="2800" i="1" dirty="0">
                <a:latin typeface="Times New Roman" panose="02020603050405020304" pitchFamily="18" charset="0"/>
              </a:rPr>
              <a:t>y</a:t>
            </a:r>
            <a:r>
              <a:rPr lang="en-US" altLang="zh-CN" sz="2800" dirty="0"/>
              <a:t>&gt;)＝</a:t>
            </a:r>
            <a:r>
              <a:rPr lang="en-US" altLang="zh-CN" sz="2800" i="1" dirty="0">
                <a:latin typeface="Times New Roman" panose="02020603050405020304" pitchFamily="18" charset="0"/>
              </a:rPr>
              <a:t>x </a:t>
            </a:r>
            <a:r>
              <a:rPr lang="en-US" altLang="zh-CN" sz="2800" dirty="0"/>
              <a:t>– </a:t>
            </a:r>
            <a:r>
              <a:rPr lang="en-US" altLang="zh-CN" sz="2800" i="1" dirty="0">
                <a:latin typeface="Times New Roman" panose="02020603050405020304" pitchFamily="18" charset="0"/>
              </a:rPr>
              <a:t>y</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90000"/>
              </a:lnSpc>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运算是否封闭？</a:t>
            </a:r>
            <a:endParaRPr lang="en-US" altLang="zh-CN" sz="2800" dirty="0">
              <a:latin typeface="Times New Roman" panose="02020603050405020304" pitchFamily="18" charset="0"/>
            </a:endParaRPr>
          </a:p>
          <a:p>
            <a:pPr>
              <a:lnSpc>
                <a:spcPct val="90000"/>
              </a:lnSpc>
              <a:buNone/>
            </a:pPr>
            <a:r>
              <a:rPr lang="en-US" altLang="zh-CN" sz="2800" dirty="0"/>
              <a:t>	</a:t>
            </a:r>
            <a:r>
              <a:rPr lang="zh-CN" altLang="en-US" sz="2800" dirty="0"/>
              <a:t>    显然，自然数集合</a:t>
            </a:r>
            <a:r>
              <a:rPr lang="en-US" altLang="zh-CN" sz="2800" dirty="0"/>
              <a:t>N</a:t>
            </a:r>
            <a:r>
              <a:rPr lang="zh-CN" altLang="en-US" sz="2800" dirty="0"/>
              <a:t>对减法</a:t>
            </a:r>
            <a:r>
              <a:rPr lang="zh-CN" altLang="en-US" sz="2800" b="1" dirty="0">
                <a:solidFill>
                  <a:schemeClr val="hlink"/>
                </a:solidFill>
              </a:rPr>
              <a:t>不封闭</a:t>
            </a:r>
            <a:r>
              <a:rPr lang="zh-CN" altLang="en-US" sz="2800" dirty="0"/>
              <a:t>。</a:t>
            </a:r>
            <a:endParaRPr lang="en-US" altLang="zh-CN" sz="2800" dirty="0"/>
          </a:p>
          <a:p>
            <a:pPr>
              <a:lnSpc>
                <a:spcPct val="90000"/>
              </a:lnSpc>
              <a:buNone/>
            </a:pPr>
            <a:endParaRPr lang="en-US" altLang="zh-CN" sz="2800" dirty="0"/>
          </a:p>
          <a:p>
            <a:pPr>
              <a:lnSpc>
                <a:spcPct val="90000"/>
              </a:lnSpc>
              <a:buNone/>
            </a:pPr>
            <a:endParaRPr lang="en-US" altLang="zh-CN" sz="2800" dirty="0"/>
          </a:p>
          <a:p>
            <a:pPr>
              <a:lnSpc>
                <a:spcPct val="90000"/>
              </a:lnSpc>
              <a:buNone/>
            </a:pPr>
            <a:endParaRPr lang="en-US" altLang="zh-CN" sz="2800" dirty="0"/>
          </a:p>
          <a:p>
            <a:pPr>
              <a:lnSpc>
                <a:spcPct val="90000"/>
              </a:lnSpc>
              <a:buNone/>
            </a:pPr>
            <a:r>
              <a:rPr lang="zh-CN" altLang="en-US" sz="2800" dirty="0"/>
              <a:t>        </a:t>
            </a:r>
            <a:endParaRPr lang="en-US" altLang="zh-CN" sz="2800" dirty="0"/>
          </a:p>
          <a:p>
            <a:pPr>
              <a:lnSpc>
                <a:spcPct val="90000"/>
              </a:lnSpc>
              <a:buNone/>
            </a:pPr>
            <a:endParaRPr lang="zh-CN" altLang="en-US" sz="2800" dirty="0"/>
          </a:p>
          <a:p>
            <a:endParaRPr lang="zh-CN" altLang="en-US" sz="2800"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7F2F4CE-F036-46D4-80BB-A5317D6A5E21}"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8437"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41" end="6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68" end="8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85" end="10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110" end="1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内容占位符 2"/>
          <p:cNvSpPr>
            <a:spLocks noGrp="1"/>
          </p:cNvSpPr>
          <p:nvPr>
            <p:ph idx="1"/>
          </p:nvPr>
        </p:nvSpPr>
        <p:spPr>
          <a:xfrm>
            <a:off x="457200" y="1285875"/>
            <a:ext cx="8229600" cy="4845050"/>
          </a:xfrm>
          <a:ln/>
        </p:spPr>
        <p:txBody>
          <a:bodyPr vert="horz" wrap="square" lIns="91440" tIns="45720" rIns="91440" bIns="45720" anchor="t"/>
          <a:p>
            <a:pPr>
              <a:lnSpc>
                <a:spcPct val="123000"/>
              </a:lnSpc>
            </a:pPr>
            <a:r>
              <a:rPr lang="zh-CN" altLang="en-US" sz="2800" b="1" dirty="0">
                <a:solidFill>
                  <a:srgbClr val="C00000"/>
                </a:solidFill>
              </a:rPr>
              <a:t>封闭</a:t>
            </a:r>
            <a:r>
              <a:rPr lang="zh-CN" altLang="en-US" sz="2800" dirty="0"/>
              <a:t>定义：</a:t>
            </a:r>
            <a:r>
              <a:rPr lang="zh-CN" altLang="en-US" sz="2800" b="1" dirty="0"/>
              <a:t>对于集合</a:t>
            </a:r>
            <a:r>
              <a:rPr lang="en-US" altLang="zh-CN" sz="2800" b="1" dirty="0"/>
              <a:t>A</a:t>
            </a:r>
            <a:r>
              <a:rPr lang="zh-CN" altLang="en-US" sz="2800" b="1" dirty="0"/>
              <a:t>，一个从</a:t>
            </a:r>
            <a:r>
              <a:rPr lang="en-US" altLang="zh-CN" sz="2800" b="1" dirty="0">
                <a:solidFill>
                  <a:srgbClr val="006633"/>
                </a:solidFill>
                <a:cs typeface="Times New Roman" panose="02020603050405020304" pitchFamily="18" charset="0"/>
              </a:rPr>
              <a:t>A</a:t>
            </a:r>
            <a:r>
              <a:rPr lang="en-US" altLang="zh-CN" sz="2800" b="1" baseline="30000" dirty="0">
                <a:solidFill>
                  <a:srgbClr val="006633"/>
                </a:solidFill>
                <a:cs typeface="Times New Roman" panose="02020603050405020304" pitchFamily="18" charset="0"/>
              </a:rPr>
              <a:t>n</a:t>
            </a:r>
            <a:r>
              <a:rPr lang="zh-CN" altLang="en-US" sz="2800" b="1" dirty="0"/>
              <a:t>到</a:t>
            </a:r>
            <a:r>
              <a:rPr lang="en-US" altLang="zh-CN" sz="2800" b="1" dirty="0"/>
              <a:t>B</a:t>
            </a:r>
            <a:r>
              <a:rPr lang="zh-CN" altLang="en-US" sz="2800" b="1" dirty="0"/>
              <a:t>的映射，称为集合</a:t>
            </a:r>
            <a:r>
              <a:rPr lang="en-US" altLang="zh-CN" sz="2800" b="1" dirty="0"/>
              <a:t>A</a:t>
            </a:r>
            <a:r>
              <a:rPr lang="zh-CN" altLang="en-US" sz="2800" b="1" dirty="0"/>
              <a:t>上的一个</a:t>
            </a:r>
            <a:r>
              <a:rPr lang="en-US" altLang="zh-CN" sz="2800" b="1" dirty="0">
                <a:solidFill>
                  <a:srgbClr val="3333FF"/>
                </a:solidFill>
              </a:rPr>
              <a:t>n</a:t>
            </a:r>
            <a:r>
              <a:rPr lang="zh-CN" altLang="en-US" sz="2800" b="1" dirty="0">
                <a:solidFill>
                  <a:srgbClr val="3333FF"/>
                </a:solidFill>
              </a:rPr>
              <a:t>元运算</a:t>
            </a:r>
            <a:r>
              <a:rPr lang="zh-CN" altLang="en-US" sz="2800" b="1" dirty="0"/>
              <a:t>。如果</a:t>
            </a:r>
            <a:r>
              <a:rPr lang="en-US" altLang="zh-CN" sz="2800" b="1" dirty="0"/>
              <a:t>B</a:t>
            </a:r>
            <a:r>
              <a:rPr lang="en-US" altLang="zh-CN" sz="2800" b="1" dirty="0">
                <a:sym typeface="Symbol" panose="05050102010706020507" pitchFamily="18" charset="2"/>
              </a:rPr>
              <a:t></a:t>
            </a:r>
            <a:r>
              <a:rPr lang="en-US" altLang="zh-CN" sz="2800" b="1" dirty="0"/>
              <a:t>A</a:t>
            </a:r>
            <a:r>
              <a:rPr lang="zh-CN" altLang="en-US" sz="2800" b="1" dirty="0"/>
              <a:t>，则称该</a:t>
            </a:r>
            <a:r>
              <a:rPr lang="en-US" altLang="zh-CN" sz="2800" b="1" dirty="0"/>
              <a:t>n</a:t>
            </a:r>
            <a:r>
              <a:rPr lang="zh-CN" altLang="en-US" sz="2800" b="1" dirty="0"/>
              <a:t>元运算是</a:t>
            </a:r>
            <a:r>
              <a:rPr lang="zh-CN" altLang="en-US" sz="2800" b="1" dirty="0">
                <a:solidFill>
                  <a:srgbClr val="3333FF"/>
                </a:solidFill>
              </a:rPr>
              <a:t>封闭</a:t>
            </a:r>
            <a:r>
              <a:rPr lang="zh-CN" altLang="en-US" sz="2800" b="1" dirty="0"/>
              <a:t>的。</a:t>
            </a:r>
            <a:endParaRPr lang="en-US" altLang="zh-CN" sz="2800" b="1" dirty="0"/>
          </a:p>
          <a:p>
            <a:pPr>
              <a:lnSpc>
                <a:spcPct val="123000"/>
              </a:lnSpc>
            </a:pPr>
            <a:r>
              <a:rPr lang="zh-CN" altLang="en-US" sz="2800" dirty="0"/>
              <a:t>不是所有的代数系统都是封闭的，但一般情况下，我们</a:t>
            </a:r>
            <a:r>
              <a:rPr lang="zh-CN" altLang="en-US" sz="2800" b="1" dirty="0">
                <a:solidFill>
                  <a:srgbClr val="FF0000"/>
                </a:solidFill>
              </a:rPr>
              <a:t>总是讨论封闭的代数系统</a:t>
            </a:r>
            <a:r>
              <a:rPr lang="zh-CN" altLang="en-US" sz="2800" dirty="0"/>
              <a:t>。</a:t>
            </a:r>
            <a:endParaRPr lang="en-US" altLang="zh-CN" sz="2800" dirty="0"/>
          </a:p>
          <a:p>
            <a:pPr>
              <a:buNone/>
            </a:pPr>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43239B-9EC6-4264-BEDE-DFD65A2B94E5}" type="datetime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9461" name="灯片编号占位符 5"/>
          <p:cNvSpPr txBox="1">
            <a:spLocks noGrp="1"/>
          </p:cNvSpPr>
          <p:nvPr>
            <p:ph type="sldNum" sz="quarter" idx="12"/>
          </p:nvPr>
        </p:nvSpPr>
        <p:spPr>
          <a:xfrm>
            <a:off x="6300788" y="6243638"/>
            <a:ext cx="1008062" cy="457200"/>
          </a:xfrm>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charRg st="55" end="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12103</Words>
  <Application>WPS 演示</Application>
  <PresentationFormat>全屏显示(4:3)</PresentationFormat>
  <Paragraphs>1509</Paragraphs>
  <Slides>72</Slides>
  <Notes>43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93" baseType="lpstr">
      <vt:lpstr>Arial</vt:lpstr>
      <vt:lpstr>宋体</vt:lpstr>
      <vt:lpstr>Wingdings</vt:lpstr>
      <vt:lpstr>Garamond</vt:lpstr>
      <vt:lpstr>黑体</vt:lpstr>
      <vt:lpstr>Times New Roman</vt:lpstr>
      <vt:lpstr>Symbol</vt:lpstr>
      <vt:lpstr>Euclid Symbol</vt:lpstr>
      <vt:lpstr>Symbol</vt:lpstr>
      <vt:lpstr>Courier New</vt:lpstr>
      <vt:lpstr>Wingdings 2</vt:lpstr>
      <vt:lpstr>华文中宋</vt:lpstr>
      <vt:lpstr>cajcd fnta7</vt:lpstr>
      <vt:lpstr>Segoe Print</vt:lpstr>
      <vt:lpstr>Calibri</vt:lpstr>
      <vt:lpstr>隶书</vt:lpstr>
      <vt:lpstr>微软雅黑</vt:lpstr>
      <vt:lpstr>Arial Unicode MS</vt:lpstr>
      <vt:lpstr>Times New Roman</vt:lpstr>
      <vt:lpstr>Edge</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Keykey</dc:creator>
  <cp:lastModifiedBy>Kukukukiki</cp:lastModifiedBy>
  <cp:revision>809</cp:revision>
  <dcterms:created xsi:type="dcterms:W3CDTF">2004-02-06T08:11:24Z</dcterms:created>
  <dcterms:modified xsi:type="dcterms:W3CDTF">2019-05-14T02:03:53Z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