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</p:sldMasterIdLst>
  <p:notesMasterIdLst>
    <p:notesMasterId r:id="rId5"/>
  </p:notesMasterIdLst>
  <p:handoutMasterIdLst>
    <p:handoutMasterId r:id="rId18"/>
  </p:handoutMasterIdLst>
  <p:sldIdLst>
    <p:sldId id="256" r:id="rId4"/>
    <p:sldId id="406" r:id="rId6"/>
    <p:sldId id="542" r:id="rId7"/>
    <p:sldId id="403" r:id="rId8"/>
    <p:sldId id="401" r:id="rId9"/>
    <p:sldId id="399" r:id="rId10"/>
    <p:sldId id="570" r:id="rId11"/>
    <p:sldId id="594" r:id="rId12"/>
    <p:sldId id="593" r:id="rId13"/>
    <p:sldId id="413" r:id="rId14"/>
    <p:sldId id="411" r:id="rId15"/>
    <p:sldId id="412" r:id="rId16"/>
    <p:sldId id="315" r:id="rId1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CC0066"/>
    <a:srgbClr val="B80000"/>
    <a:srgbClr val="FF66CC"/>
    <a:srgbClr val="FFFFCC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419"/>
    <p:restoredTop sz="69242"/>
  </p:normalViewPr>
  <p:slideViewPr>
    <p:cSldViewPr showGuides="1">
      <p:cViewPr varScale="1">
        <p:scale>
          <a:sx n="48" d="100"/>
          <a:sy n="48" d="100"/>
        </p:scale>
        <p:origin x="226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62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99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1D1A55-A77C-468F-A68A-961ACD4CF06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F5E6B3-1807-42A3-9DE5-DB1FD05E10D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717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7412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solidFill>
                  <a:srgbClr val="000000"/>
                </a:solidFill>
              </a:rPr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9460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solidFill>
                  <a:srgbClr val="000000"/>
                </a:solidFill>
              </a:rPr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21508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solidFill>
                  <a:srgbClr val="000000"/>
                </a:solidFill>
              </a:rPr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>
              <a:buFont typeface="Wingdings" panose="05000000000000000000" pitchFamily="2" charset="2"/>
              <a:buChar char="•"/>
            </a:pPr>
            <a:endParaRPr lang="en-US" altLang="zh-CN" dirty="0"/>
          </a:p>
          <a:p>
            <a:pPr lvl="0">
              <a:buChar char="•"/>
            </a:pPr>
            <a:endParaRPr lang="zh-CN" altLang="en-US" dirty="0"/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7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75" name="Line 8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2EA85D-47BD-454E-B2B3-167F4F7F64C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F3B26E-74A3-4592-A085-03E4ADEC8C7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94E241-26D6-4A05-ABDE-A59AAFA0004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0C17A45-4816-4492-957A-84D779C253A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94E241-26D6-4A05-ABDE-A59AAFA0004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0C17A45-4816-4492-957A-84D779C253A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94E241-26D6-4A05-ABDE-A59AAFA0004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0C17A45-4816-4492-957A-84D779C253A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94E241-26D6-4A05-ABDE-A59AAFA0004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0C17A45-4816-4492-957A-84D779C253A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94E241-26D6-4A05-ABDE-A59AAFA0004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0C17A45-4816-4492-957A-84D779C253A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94E241-26D6-4A05-ABDE-A59AAFA0004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0C17A45-4816-4492-957A-84D779C253A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EDAF650-BFE8-497E-9430-1838EEFF473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CD2CD8-FFF7-4F5E-AB46-A8E89E0F3F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EDAF650-BFE8-497E-9430-1838EEFF473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CD2CD8-FFF7-4F5E-AB46-A8E89E0F3F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EDAF650-BFE8-497E-9430-1838EEFF473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CD2CD8-FFF7-4F5E-AB46-A8E89E0F3F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EDAF650-BFE8-497E-9430-1838EEFF473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CD2CD8-FFF7-4F5E-AB46-A8E89E0F3F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94E241-26D6-4A05-ABDE-A59AAFA0004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0C17A45-4816-4492-957A-84D779C253A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EDAF650-BFE8-497E-9430-1838EEFF473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CD2CD8-FFF7-4F5E-AB46-A8E89E0F3F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EDAF650-BFE8-497E-9430-1838EEFF473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CD2CD8-FFF7-4F5E-AB46-A8E89E0F3F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EDAF650-BFE8-497E-9430-1838EEFF473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CD2CD8-FFF7-4F5E-AB46-A8E89E0F3F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EDAF650-BFE8-497E-9430-1838EEFF473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CD2CD8-FFF7-4F5E-AB46-A8E89E0F3F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EDAF650-BFE8-497E-9430-1838EEFF473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CD2CD8-FFF7-4F5E-AB46-A8E89E0F3F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EDAF650-BFE8-497E-9430-1838EEFF473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CD2CD8-FFF7-4F5E-AB46-A8E89E0F3F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EDAF650-BFE8-497E-9430-1838EEFF473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CD2CD8-FFF7-4F5E-AB46-A8E89E0F3F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94E241-26D6-4A05-ABDE-A59AAFA0004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0C17A45-4816-4492-957A-84D779C253A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94E241-26D6-4A05-ABDE-A59AAFA0004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0C17A45-4816-4492-957A-84D779C253A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94E241-26D6-4A05-ABDE-A59AAFA0004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0C17A45-4816-4492-957A-84D779C253A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94E241-26D6-4A05-ABDE-A59AAFA0004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0C17A45-4816-4492-957A-84D779C253A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94E241-26D6-4A05-ABDE-A59AAFA0004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0C17A45-4816-4492-957A-84D779C253A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94E241-26D6-4A05-ABDE-A59AAFA0004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0C17A45-4816-4492-957A-84D779C253A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94E241-26D6-4A05-ABDE-A59AAFA0004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0C17A45-4816-4492-957A-84D779C253A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+mj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94E241-26D6-4A05-ABDE-A59AAFA0004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+mj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0788" y="6243638"/>
            <a:ext cx="10080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0C17A45-4816-4492-957A-84D779C253A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Freeform 7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2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EDAF650-BFE8-497E-9430-1838EEFF473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CD2CD8-FFF7-4F5E-AB46-A8E89E0F3F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t"/>
          <a:p>
            <a:pPr algn="ctr" eaLnBrk="1" hangingPunct="1">
              <a:buClrTx/>
              <a:buSzTx/>
              <a:buFontTx/>
            </a:pPr>
            <a:br>
              <a:rPr lang="en-US" altLang="zh-CN" sz="5400" b="1" dirty="0">
                <a:latin typeface="+mj-lt"/>
                <a:ea typeface="+mj-ea"/>
                <a:cs typeface="+mj-cs"/>
              </a:rPr>
            </a:br>
            <a:r>
              <a:rPr lang="zh-CN" altLang="en-US" sz="5400" b="1" dirty="0">
                <a:latin typeface="+mj-lt"/>
                <a:ea typeface="+mj-ea"/>
                <a:cs typeface="+mj-cs"/>
              </a:rPr>
              <a:t>离 散 数 学</a:t>
            </a:r>
            <a:endParaRPr lang="zh-CN" altLang="en-US" sz="5400" b="1" dirty="0">
              <a:latin typeface="+mj-lt"/>
              <a:ea typeface="+mj-ea"/>
              <a:cs typeface="+mj-cs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subTitle" idx="1"/>
          </p:nvPr>
        </p:nvSpPr>
        <p:spPr>
          <a:xfrm>
            <a:off x="1403350" y="3962400"/>
            <a:ext cx="6840538" cy="2058988"/>
          </a:xfrm>
          <a:ln/>
        </p:spPr>
        <p:txBody>
          <a:bodyPr vert="horz" wrap="square" lIns="91440" tIns="45720" rIns="91440" bIns="45720" anchor="t"/>
          <a:p>
            <a:pPr algn="ctr" eaLnBrk="1" hangingPunct="1">
              <a:spcBef>
                <a:spcPct val="0"/>
              </a:spcBef>
              <a:buClrTx/>
              <a:buSzTx/>
              <a:buFontTx/>
            </a:pPr>
            <a:r>
              <a:rPr lang="zh-CN" altLang="en-US" dirty="0">
                <a:latin typeface="+mn-lt"/>
                <a:ea typeface="+mn-ea"/>
                <a:cs typeface="+mn-cs"/>
              </a:rPr>
              <a:t>浙江工业大学计算机学院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</a:pPr>
            <a:r>
              <a:rPr lang="zh-CN" altLang="en-US" dirty="0">
                <a:latin typeface="+mn-lt"/>
                <a:ea typeface="+mn-ea"/>
                <a:cs typeface="+mn-cs"/>
              </a:rPr>
              <a:t>浙江工业大学软件学院</a:t>
            </a:r>
            <a:endParaRPr lang="zh-CN" altLang="en-US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533400" y="857250"/>
            <a:ext cx="7896225" cy="4572000"/>
          </a:xfrm>
          <a:ln/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习题</a:t>
            </a:r>
            <a:r>
              <a:rPr lang="en-US" altLang="zh-CN" sz="2800" dirty="0"/>
              <a:t>1】</a:t>
            </a:r>
            <a:r>
              <a:rPr lang="zh-CN" altLang="en-US" sz="2800" dirty="0"/>
              <a:t>设</a:t>
            </a:r>
            <a:r>
              <a:rPr lang="en-US" altLang="zh-CN" sz="2800" dirty="0"/>
              <a:t>&lt;G,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&gt;</a:t>
            </a:r>
            <a:r>
              <a:rPr lang="zh-CN" altLang="en-US" sz="2800" dirty="0"/>
              <a:t>为群，</a:t>
            </a:r>
            <a:r>
              <a:rPr lang="en-US" altLang="zh-CN" sz="2800" dirty="0"/>
              <a:t>a,b∈G</a:t>
            </a:r>
            <a:r>
              <a:rPr lang="zh-CN" altLang="en-US" sz="2800" dirty="0"/>
              <a:t>，且 </a:t>
            </a:r>
            <a:r>
              <a:rPr lang="en-US" altLang="zh-CN" sz="2800" dirty="0"/>
              <a:t>(a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b)</a:t>
            </a:r>
            <a:r>
              <a:rPr lang="en-US" altLang="zh-CN" sz="2800" baseline="30000" dirty="0"/>
              <a:t>2</a:t>
            </a:r>
            <a:r>
              <a:rPr lang="zh-CN" altLang="en-US" sz="2800" dirty="0"/>
              <a:t>＝</a:t>
            </a:r>
            <a:r>
              <a:rPr lang="en-US" altLang="zh-CN" sz="2800" dirty="0"/>
              <a:t>a</a:t>
            </a:r>
            <a:r>
              <a:rPr lang="en-US" altLang="zh-CN" sz="2800" baseline="30000" dirty="0"/>
              <a:t>2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b</a:t>
            </a:r>
            <a:r>
              <a:rPr lang="en-US" altLang="zh-CN" sz="2800" baseline="30000" dirty="0"/>
              <a:t>2 </a:t>
            </a:r>
            <a:r>
              <a:rPr lang="zh-CN" altLang="en-US" sz="2800" dirty="0"/>
              <a:t>，证明</a:t>
            </a:r>
            <a:r>
              <a:rPr lang="en-US" altLang="zh-CN" sz="2800" dirty="0"/>
              <a:t>a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b</a:t>
            </a:r>
            <a:r>
              <a:rPr lang="zh-CN" altLang="en-US" sz="2800" dirty="0"/>
              <a:t>＝</a:t>
            </a:r>
            <a:r>
              <a:rPr lang="en-US" altLang="zh-CN" sz="2800" dirty="0"/>
              <a:t>b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a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>
                <a:solidFill>
                  <a:schemeClr val="hlink"/>
                </a:solidFill>
              </a:rPr>
              <a:t>证明：</a:t>
            </a:r>
            <a:r>
              <a:rPr lang="zh-CN" altLang="en-US" sz="2800" dirty="0"/>
              <a:t> 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/>
              <a:t>	由</a:t>
            </a:r>
            <a:r>
              <a:rPr lang="en-US" altLang="zh-CN" sz="2800" dirty="0"/>
              <a:t>(a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b)</a:t>
            </a:r>
            <a:r>
              <a:rPr lang="en-US" altLang="zh-CN" sz="2800" baseline="30000" dirty="0"/>
              <a:t>2</a:t>
            </a:r>
            <a:r>
              <a:rPr lang="zh-CN" altLang="en-US" sz="2800" dirty="0"/>
              <a:t>＝</a:t>
            </a:r>
            <a:r>
              <a:rPr lang="en-US" altLang="zh-CN" sz="2800" dirty="0"/>
              <a:t>a</a:t>
            </a:r>
            <a:r>
              <a:rPr lang="en-US" altLang="zh-CN" sz="2800" baseline="30000" dirty="0"/>
              <a:t>2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b</a:t>
            </a:r>
            <a:r>
              <a:rPr lang="en-US" altLang="zh-CN" sz="2800" baseline="30000" dirty="0"/>
              <a:t>2 </a:t>
            </a:r>
            <a:r>
              <a:rPr lang="zh-CN" altLang="en-US" sz="2800" dirty="0"/>
              <a:t>得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/>
              <a:t>		</a:t>
            </a:r>
            <a:r>
              <a:rPr lang="en-US" altLang="zh-CN" sz="2800" dirty="0"/>
              <a:t>(a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b)</a:t>
            </a:r>
            <a:r>
              <a:rPr lang="en-US" altLang="zh-CN" sz="2800" b="1" dirty="0">
                <a:latin typeface="宋体" panose="02010600030101010101" pitchFamily="2" charset="-122"/>
              </a:rPr>
              <a:t>*(</a:t>
            </a:r>
            <a:r>
              <a:rPr lang="en-US" altLang="zh-CN" sz="2800" dirty="0"/>
              <a:t>a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b)</a:t>
            </a:r>
            <a:r>
              <a:rPr lang="zh-CN" altLang="en-US" sz="2800" dirty="0"/>
              <a:t>＝</a:t>
            </a:r>
            <a:r>
              <a:rPr lang="en-US" altLang="zh-CN" sz="2800" dirty="0"/>
              <a:t>(a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a)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(b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b)</a:t>
            </a:r>
            <a:endParaRPr lang="en-US" altLang="zh-CN" sz="2800" dirty="0"/>
          </a:p>
          <a:p>
            <a:pPr>
              <a:buNone/>
            </a:pPr>
            <a:r>
              <a:rPr lang="zh-CN" altLang="en-US" sz="2800" dirty="0"/>
              <a:t>根据群中的消去律，</a:t>
            </a:r>
            <a:endParaRPr lang="en-US" altLang="zh-CN" sz="2800" dirty="0"/>
          </a:p>
          <a:p>
            <a:pPr>
              <a:buNone/>
            </a:pPr>
            <a:r>
              <a:rPr lang="zh-CN" altLang="en-US" sz="2800" dirty="0"/>
              <a:t>    </a:t>
            </a:r>
            <a:r>
              <a:rPr lang="en-US" altLang="zh-CN" sz="2800" dirty="0"/>
              <a:t>a</a:t>
            </a:r>
            <a:r>
              <a:rPr lang="en-US" altLang="zh-CN" sz="2800" baseline="30000" dirty="0"/>
              <a:t>-1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(a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b)</a:t>
            </a:r>
            <a:r>
              <a:rPr lang="en-US" altLang="zh-CN" sz="2800" b="1" dirty="0">
                <a:latin typeface="宋体" panose="02010600030101010101" pitchFamily="2" charset="-122"/>
              </a:rPr>
              <a:t>*(</a:t>
            </a:r>
            <a:r>
              <a:rPr lang="en-US" altLang="zh-CN" sz="2800" dirty="0"/>
              <a:t>a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b)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b</a:t>
            </a:r>
            <a:r>
              <a:rPr lang="en-US" altLang="zh-CN" sz="2800" baseline="30000" dirty="0"/>
              <a:t>-1</a:t>
            </a:r>
            <a:r>
              <a:rPr lang="zh-CN" altLang="en-US" sz="2800" dirty="0"/>
              <a:t>＝</a:t>
            </a:r>
            <a:r>
              <a:rPr lang="en-US" altLang="zh-CN" sz="2800" dirty="0"/>
              <a:t>a</a:t>
            </a:r>
            <a:r>
              <a:rPr lang="en-US" altLang="zh-CN" sz="2800" baseline="30000" dirty="0"/>
              <a:t>-1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(a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a)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(b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b)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b</a:t>
            </a:r>
            <a:r>
              <a:rPr lang="en-US" altLang="zh-CN" sz="2800" baseline="30000" dirty="0"/>
              <a:t>-1</a:t>
            </a:r>
            <a:endParaRPr lang="en-US" altLang="zh-CN" sz="2800" baseline="30000" dirty="0"/>
          </a:p>
          <a:p>
            <a:pPr>
              <a:buNone/>
            </a:pPr>
            <a:r>
              <a:rPr lang="zh-CN" altLang="en-US" sz="2800" dirty="0"/>
              <a:t>可得 </a:t>
            </a:r>
            <a:r>
              <a:rPr lang="en-US" altLang="zh-CN" sz="2800" dirty="0"/>
              <a:t>b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a</a:t>
            </a:r>
            <a:r>
              <a:rPr lang="zh-CN" altLang="en-US" sz="2800" dirty="0"/>
              <a:t>＝</a:t>
            </a:r>
            <a:r>
              <a:rPr lang="en-US" altLang="zh-CN" sz="2800" dirty="0"/>
              <a:t>a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b</a:t>
            </a:r>
            <a:r>
              <a:rPr lang="zh-CN" altLang="en-US" sz="2800" dirty="0"/>
              <a:t>，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/>
              <a:t>得证。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47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charRg st="47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52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charRg st="52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69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charRg st="69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95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charRg st="95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105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79">
                                            <p:txEl>
                                              <p:charRg st="105" end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149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579">
                                            <p:txEl>
                                              <p:charRg st="149" end="1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161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579">
                                            <p:txEl>
                                              <p:charRg st="161" end="1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Rectangle 3"/>
          <p:cNvSpPr>
            <a:spLocks noGrp="1"/>
          </p:cNvSpPr>
          <p:nvPr>
            <p:ph idx="1"/>
          </p:nvPr>
        </p:nvSpPr>
        <p:spPr>
          <a:xfrm>
            <a:off x="395288" y="260350"/>
            <a:ext cx="8258175" cy="5715000"/>
          </a:xfrm>
          <a:ln/>
        </p:spPr>
        <p:txBody>
          <a:bodyPr vert="horz" wrap="square" lIns="91440" tIns="45720" rIns="91440" bIns="45720" anchor="t"/>
          <a:p>
            <a:pPr algn="just"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习题</a:t>
            </a:r>
            <a:r>
              <a:rPr lang="en-US" altLang="zh-CN" sz="2800" dirty="0"/>
              <a:t>2】</a:t>
            </a:r>
            <a:r>
              <a:rPr lang="zh-CN" altLang="en-US" sz="2800" dirty="0"/>
              <a:t>设</a:t>
            </a:r>
            <a:r>
              <a:rPr lang="en-US" altLang="zh-CN" sz="2800" dirty="0"/>
              <a:t>&lt;G,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&gt;</a:t>
            </a:r>
            <a:r>
              <a:rPr lang="zh-CN" altLang="en-US" sz="2800" dirty="0"/>
              <a:t>是一个独异点</a:t>
            </a:r>
            <a:r>
              <a:rPr lang="en-US" altLang="zh-CN" sz="2800" dirty="0"/>
              <a:t>,</a:t>
            </a:r>
            <a:r>
              <a:rPr lang="zh-CN" altLang="en-US" sz="2800" dirty="0"/>
              <a:t>并且每个元素都有右逆元</a:t>
            </a:r>
            <a:r>
              <a:rPr lang="en-US" altLang="zh-CN" sz="2800" dirty="0"/>
              <a:t>,</a:t>
            </a:r>
            <a:r>
              <a:rPr lang="zh-CN" altLang="en-US" sz="2800" dirty="0"/>
              <a:t>证明</a:t>
            </a:r>
            <a:r>
              <a:rPr lang="en-US" altLang="zh-CN" sz="2800" dirty="0"/>
              <a:t>&lt;G,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&gt;</a:t>
            </a:r>
            <a:r>
              <a:rPr lang="zh-CN" altLang="en-US" sz="2800" dirty="0"/>
              <a:t>为群。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/>
              <a:t>证明：设</a:t>
            </a:r>
            <a:r>
              <a:rPr lang="en-US" altLang="zh-CN" sz="2800" i="1" dirty="0"/>
              <a:t>e</a:t>
            </a:r>
            <a:r>
              <a:rPr lang="zh-CN" altLang="en-US" sz="2800" dirty="0"/>
              <a:t>是</a:t>
            </a:r>
            <a:r>
              <a:rPr lang="en-US" altLang="zh-CN" sz="2800" dirty="0"/>
              <a:t>&lt;G,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&gt;</a:t>
            </a:r>
            <a:r>
              <a:rPr lang="zh-CN" altLang="en-US" sz="2800" dirty="0"/>
              <a:t>中的幺元。</a:t>
            </a:r>
            <a:endParaRPr lang="en-US" altLang="zh-CN" sz="2800" dirty="0"/>
          </a:p>
          <a:p>
            <a:pPr>
              <a:buNone/>
            </a:pPr>
            <a:r>
              <a:rPr lang="zh-CN" altLang="en-US" sz="2800" dirty="0"/>
              <a:t>    每个元素都有右逆元，</a:t>
            </a:r>
            <a:endParaRPr lang="en-US" altLang="zh-CN" sz="2800" dirty="0"/>
          </a:p>
          <a:p>
            <a:pPr>
              <a:buNone/>
            </a:pPr>
            <a:r>
              <a:rPr lang="zh-CN" altLang="en-US" sz="2800" dirty="0"/>
              <a:t>    即</a:t>
            </a:r>
            <a:r>
              <a:rPr lang="en-US" altLang="zh-CN" sz="2800" dirty="0">
                <a:solidFill>
                  <a:srgbClr val="000000"/>
                </a:solidFill>
              </a:rPr>
              <a:t>∀</a:t>
            </a:r>
            <a:r>
              <a:rPr lang="en-US" altLang="zh-CN" sz="2800" i="1" dirty="0"/>
              <a:t>x</a:t>
            </a:r>
            <a:r>
              <a:rPr lang="en-US" altLang="zh-CN" sz="2800" dirty="0"/>
              <a:t>∈</a:t>
            </a:r>
            <a:r>
              <a:rPr lang="en-US" altLang="zh-CN" sz="2800" i="1" dirty="0"/>
              <a:t>G</a:t>
            </a:r>
            <a:r>
              <a:rPr lang="zh-CN" altLang="en-US" sz="2800" dirty="0"/>
              <a:t>，</a:t>
            </a:r>
            <a:r>
              <a:rPr lang="en-US" altLang="zh-CN" sz="2800" dirty="0">
                <a:solidFill>
                  <a:srgbClr val="000000"/>
                </a:solidFill>
              </a:rPr>
              <a:t>∃</a:t>
            </a:r>
            <a:r>
              <a:rPr lang="en-US" altLang="zh-CN" sz="2800" i="1" dirty="0"/>
              <a:t>y</a:t>
            </a:r>
            <a:r>
              <a:rPr lang="en-US" altLang="zh-CN" sz="2800" dirty="0"/>
              <a:t>∈</a:t>
            </a:r>
            <a:r>
              <a:rPr lang="en-US" altLang="zh-CN" sz="2800" i="1" dirty="0"/>
              <a:t>G</a:t>
            </a:r>
            <a:r>
              <a:rPr lang="zh-CN" altLang="en-US" sz="2800" i="1" dirty="0"/>
              <a:t>，</a:t>
            </a:r>
            <a:r>
              <a:rPr lang="zh-CN" altLang="en-US" sz="2800" dirty="0"/>
              <a:t>使得</a:t>
            </a:r>
            <a:r>
              <a:rPr lang="en-US" altLang="zh-CN" sz="2800" i="1" dirty="0"/>
              <a:t>x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i="1" dirty="0"/>
              <a:t>y</a:t>
            </a:r>
            <a:r>
              <a:rPr lang="en-US" altLang="zh-CN" sz="2800" dirty="0"/>
              <a:t>=</a:t>
            </a:r>
            <a:r>
              <a:rPr lang="en-US" altLang="zh-CN" sz="2800" i="1" dirty="0"/>
              <a:t>e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>
              <a:buNone/>
            </a:pPr>
            <a:r>
              <a:rPr lang="zh-CN" altLang="en-US" sz="2800" dirty="0"/>
              <a:t>    而对于此</a:t>
            </a:r>
            <a:r>
              <a:rPr lang="en-US" altLang="zh-CN" sz="2800" i="1" dirty="0"/>
              <a:t>y</a:t>
            </a:r>
            <a:r>
              <a:rPr lang="zh-CN" altLang="en-US" sz="2800" dirty="0"/>
              <a:t>，又</a:t>
            </a:r>
            <a:r>
              <a:rPr lang="en-US" altLang="zh-CN" sz="2800" dirty="0">
                <a:solidFill>
                  <a:srgbClr val="000000"/>
                </a:solidFill>
              </a:rPr>
              <a:t>∃</a:t>
            </a:r>
            <a:r>
              <a:rPr lang="en-US" altLang="zh-CN" sz="2800" i="1" dirty="0"/>
              <a:t>z</a:t>
            </a:r>
            <a:r>
              <a:rPr lang="en-US" altLang="zh-CN" sz="2800" dirty="0"/>
              <a:t>∈</a:t>
            </a:r>
            <a:r>
              <a:rPr lang="en-US" altLang="zh-CN" sz="2800" i="1" dirty="0"/>
              <a:t>G</a:t>
            </a:r>
            <a:r>
              <a:rPr lang="zh-CN" altLang="en-US" sz="2800" i="1" dirty="0"/>
              <a:t>，</a:t>
            </a:r>
            <a:r>
              <a:rPr lang="zh-CN" altLang="en-US" sz="2800" dirty="0"/>
              <a:t>使得</a:t>
            </a:r>
            <a:r>
              <a:rPr lang="en-US" altLang="zh-CN" sz="2800" i="1" dirty="0"/>
              <a:t>y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i="1" dirty="0"/>
              <a:t>z</a:t>
            </a:r>
            <a:r>
              <a:rPr lang="en-US" altLang="zh-CN" sz="2800" dirty="0"/>
              <a:t>=</a:t>
            </a:r>
            <a:r>
              <a:rPr lang="en-US" altLang="zh-CN" sz="2800" i="1" dirty="0"/>
              <a:t>e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>
              <a:buNone/>
            </a:pPr>
            <a:r>
              <a:rPr lang="zh-CN" altLang="en-US" sz="2800" dirty="0"/>
              <a:t>    由于</a:t>
            </a:r>
            <a:r>
              <a:rPr lang="en-US" altLang="zh-CN" sz="2800" dirty="0">
                <a:solidFill>
                  <a:srgbClr val="000000"/>
                </a:solidFill>
              </a:rPr>
              <a:t>∀</a:t>
            </a:r>
            <a:r>
              <a:rPr lang="en-US" altLang="zh-CN" sz="2800" i="1" dirty="0"/>
              <a:t>x</a:t>
            </a:r>
            <a:r>
              <a:rPr lang="en-US" altLang="zh-CN" sz="2800" dirty="0"/>
              <a:t>∈</a:t>
            </a:r>
            <a:r>
              <a:rPr lang="en-US" altLang="zh-CN" sz="2800" i="1" dirty="0"/>
              <a:t>G</a:t>
            </a:r>
            <a:r>
              <a:rPr lang="zh-CN" altLang="en-US" sz="2800" dirty="0"/>
              <a:t>均有</a:t>
            </a:r>
            <a:r>
              <a:rPr lang="en-US" altLang="zh-CN" sz="2800" i="1" dirty="0"/>
              <a:t>x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i="1" dirty="0"/>
              <a:t>e</a:t>
            </a:r>
            <a:r>
              <a:rPr lang="en-US" altLang="zh-CN" sz="2800" dirty="0"/>
              <a:t>=</a:t>
            </a:r>
            <a:r>
              <a:rPr lang="en-US" altLang="zh-CN" sz="2800" i="1" dirty="0"/>
              <a:t>e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i="1" dirty="0"/>
              <a:t>x</a:t>
            </a:r>
            <a:r>
              <a:rPr lang="en-US" altLang="zh-CN" sz="2800" dirty="0"/>
              <a:t>=</a:t>
            </a:r>
            <a:r>
              <a:rPr lang="en-US" altLang="zh-CN" sz="2800" i="1" dirty="0"/>
              <a:t>x</a:t>
            </a:r>
            <a:r>
              <a:rPr lang="zh-CN" altLang="en-US" sz="2800" dirty="0"/>
              <a:t>，因此</a:t>
            </a:r>
            <a:endParaRPr lang="zh-CN" altLang="en-US" sz="2800" dirty="0"/>
          </a:p>
          <a:p>
            <a:pPr algn="just">
              <a:buNone/>
            </a:pPr>
            <a:r>
              <a:rPr lang="zh-CN" altLang="en-US" sz="2800" dirty="0"/>
              <a:t>              </a:t>
            </a:r>
            <a:r>
              <a:rPr lang="en-US" altLang="zh-CN" sz="2800" i="1" dirty="0"/>
              <a:t>z</a:t>
            </a:r>
            <a:r>
              <a:rPr lang="en-US" altLang="zh-CN" sz="2800" dirty="0"/>
              <a:t>=</a:t>
            </a:r>
            <a:r>
              <a:rPr lang="en-US" altLang="zh-CN" sz="2800" i="1" dirty="0"/>
              <a:t>e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i="1" dirty="0"/>
              <a:t>z</a:t>
            </a:r>
            <a:r>
              <a:rPr lang="en-US" altLang="zh-CN" sz="2800" dirty="0"/>
              <a:t>=(</a:t>
            </a:r>
            <a:r>
              <a:rPr lang="en-US" altLang="zh-CN" sz="2800" i="1" dirty="0"/>
              <a:t>x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i="1" dirty="0"/>
              <a:t>y)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i="1" dirty="0"/>
              <a:t>z</a:t>
            </a:r>
            <a:r>
              <a:rPr lang="en-US" altLang="zh-CN" sz="2800" dirty="0"/>
              <a:t> =</a:t>
            </a:r>
            <a:r>
              <a:rPr lang="en-US" altLang="zh-CN" sz="2800" i="1" dirty="0"/>
              <a:t>x</a:t>
            </a:r>
            <a:r>
              <a:rPr lang="en-US" altLang="zh-CN" sz="2800" b="1" dirty="0">
                <a:latin typeface="宋体" panose="02010600030101010101" pitchFamily="2" charset="-122"/>
              </a:rPr>
              <a:t>*(</a:t>
            </a:r>
            <a:r>
              <a:rPr lang="en-US" altLang="zh-CN" sz="2800" i="1" dirty="0"/>
              <a:t>y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i="1" dirty="0"/>
              <a:t>z)</a:t>
            </a:r>
            <a:r>
              <a:rPr lang="en-US" altLang="zh-CN" sz="2800" dirty="0"/>
              <a:t>=</a:t>
            </a:r>
            <a:r>
              <a:rPr lang="en-US" altLang="zh-CN" sz="2800" i="1" dirty="0"/>
              <a:t>x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i="1" dirty="0"/>
              <a:t>e</a:t>
            </a:r>
            <a:r>
              <a:rPr lang="en-US" altLang="zh-CN" sz="2800" dirty="0"/>
              <a:t>=</a:t>
            </a:r>
            <a:r>
              <a:rPr lang="en-US" altLang="zh-CN" sz="2800" i="1" dirty="0"/>
              <a:t>x</a:t>
            </a:r>
            <a:r>
              <a:rPr lang="en-US" altLang="zh-CN" sz="2800" dirty="0"/>
              <a:t></a:t>
            </a:r>
            <a:endParaRPr lang="en-US" altLang="zh-CN" sz="2800" dirty="0"/>
          </a:p>
          <a:p>
            <a:pPr algn="just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则，</a:t>
            </a:r>
            <a:r>
              <a:rPr lang="en-US" altLang="zh-CN" sz="2800" i="1" dirty="0"/>
              <a:t>y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i="1" dirty="0"/>
              <a:t>x</a:t>
            </a:r>
            <a:r>
              <a:rPr lang="en-US" altLang="zh-CN" sz="2800" dirty="0"/>
              <a:t>=</a:t>
            </a:r>
            <a:r>
              <a:rPr lang="en-US" altLang="zh-CN" sz="2800" i="1" dirty="0"/>
              <a:t>y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i="1" dirty="0"/>
              <a:t>z</a:t>
            </a:r>
            <a:r>
              <a:rPr lang="en-US" altLang="zh-CN" sz="2800" dirty="0"/>
              <a:t>=</a:t>
            </a:r>
            <a:r>
              <a:rPr lang="en-US" altLang="zh-CN" sz="2800" i="1" dirty="0"/>
              <a:t>e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pPr algn="just">
              <a:buNone/>
            </a:pPr>
            <a:r>
              <a:rPr lang="zh-CN" altLang="en-US" sz="2800" dirty="0"/>
              <a:t>    即每个元素的右逆元也为该元素的左逆元，</a:t>
            </a:r>
            <a:endParaRPr lang="zh-CN" altLang="en-US" sz="2800" dirty="0"/>
          </a:p>
          <a:p>
            <a:pPr algn="just">
              <a:buNone/>
            </a:pPr>
            <a:r>
              <a:rPr lang="zh-CN" altLang="en-US" sz="2800" dirty="0"/>
              <a:t>    故</a:t>
            </a:r>
            <a:r>
              <a:rPr lang="en-US" altLang="zh-CN" sz="2800" dirty="0">
                <a:solidFill>
                  <a:srgbClr val="000000"/>
                </a:solidFill>
              </a:rPr>
              <a:t>∀</a:t>
            </a:r>
            <a:r>
              <a:rPr lang="en-US" altLang="zh-CN" sz="2800" i="1" dirty="0"/>
              <a:t>x</a:t>
            </a:r>
            <a:r>
              <a:rPr lang="en-US" altLang="zh-CN" sz="2800" dirty="0"/>
              <a:t>∈</a:t>
            </a:r>
            <a:r>
              <a:rPr lang="en-US" altLang="zh-CN" sz="2800" i="1" dirty="0"/>
              <a:t>G</a:t>
            </a:r>
            <a:r>
              <a:rPr lang="zh-CN" altLang="en-US" sz="2800" dirty="0"/>
              <a:t>均有逆元，</a:t>
            </a:r>
            <a:r>
              <a:rPr lang="en-US" altLang="zh-CN" sz="2800" dirty="0"/>
              <a:t> &lt;G,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&gt;</a:t>
            </a:r>
            <a:r>
              <a:rPr lang="zh-CN" altLang="en-US" sz="2800" dirty="0"/>
              <a:t>为群。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charRg st="41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18">
                                            <p:txEl>
                                              <p:charRg st="41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charRg st="58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018">
                                            <p:txEl>
                                              <p:charRg st="58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charRg st="73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6018">
                                            <p:txEl>
                                              <p:charRg st="73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charRg st="97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6018">
                                            <p:txEl>
                                              <p:charRg st="97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charRg st="122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6018">
                                            <p:txEl>
                                              <p:charRg st="122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charRg st="147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6018">
                                            <p:txEl>
                                              <p:charRg st="147" end="1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charRg st="191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6018">
                                            <p:txEl>
                                              <p:charRg st="191" end="2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charRg st="208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6018">
                                            <p:txEl>
                                              <p:charRg st="208" end="2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charRg st="232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6018">
                                            <p:txEl>
                                              <p:charRg st="232" end="2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8723" name="Rectangle 1027"/>
          <p:cNvSpPr>
            <a:spLocks noGrp="1"/>
          </p:cNvSpPr>
          <p:nvPr>
            <p:ph idx="1"/>
          </p:nvPr>
        </p:nvSpPr>
        <p:spPr>
          <a:xfrm>
            <a:off x="304800" y="476250"/>
            <a:ext cx="8839200" cy="5376863"/>
          </a:xfrm>
          <a:ln/>
        </p:spPr>
        <p:txBody>
          <a:bodyPr vert="horz" wrap="square" lIns="91440" tIns="45720" rIns="91440" bIns="45720" anchor="t"/>
          <a:p>
            <a:pPr>
              <a:lnSpc>
                <a:spcPct val="90000"/>
              </a:lnSpc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习题</a:t>
            </a:r>
            <a:r>
              <a:rPr lang="en-US" altLang="zh-CN" sz="2800" dirty="0"/>
              <a:t>3】</a:t>
            </a:r>
            <a:r>
              <a:rPr lang="zh-CN" altLang="en-US" sz="2800" dirty="0"/>
              <a:t>设</a:t>
            </a:r>
            <a:r>
              <a:rPr lang="en-US" altLang="zh-CN" sz="2800" dirty="0"/>
              <a:t>&lt;G,</a:t>
            </a:r>
            <a:r>
              <a:rPr lang="en-US" altLang="zh-CN" sz="2800" b="1" dirty="0">
                <a:latin typeface="宋体" panose="02010600030101010101" pitchFamily="2" charset="-122"/>
              </a:rPr>
              <a:t> *</a:t>
            </a:r>
            <a:r>
              <a:rPr lang="en-US" altLang="zh-CN" sz="2800" dirty="0"/>
              <a:t>&gt;</a:t>
            </a:r>
            <a:r>
              <a:rPr lang="zh-CN" altLang="en-US" sz="2800" dirty="0"/>
              <a:t>为群，</a:t>
            </a:r>
            <a:r>
              <a:rPr lang="en-US" altLang="zh-CN" sz="2800" dirty="0"/>
              <a:t>a,b∈G, k∈Z</a:t>
            </a:r>
            <a:r>
              <a:rPr lang="en-US" altLang="zh-CN" sz="2800" baseline="30000" dirty="0"/>
              <a:t>+</a:t>
            </a:r>
            <a:r>
              <a:rPr lang="zh-CN" altLang="en-US" sz="2800" dirty="0"/>
              <a:t>，证明</a:t>
            </a:r>
            <a:endParaRPr lang="zh-CN" altLang="en-US" sz="2800" dirty="0"/>
          </a:p>
          <a:p>
            <a:pPr>
              <a:lnSpc>
                <a:spcPct val="90000"/>
              </a:lnSpc>
              <a:buNone/>
            </a:pPr>
            <a:r>
              <a:rPr lang="zh-CN" altLang="en-US" sz="2800" dirty="0"/>
              <a:t>	（</a:t>
            </a:r>
            <a:r>
              <a:rPr lang="en-US" altLang="zh-CN" sz="2800" dirty="0"/>
              <a:t>a</a:t>
            </a:r>
            <a:r>
              <a:rPr lang="en-US" altLang="zh-CN" sz="2800" baseline="30000" dirty="0"/>
              <a:t>-1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b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a)</a:t>
            </a:r>
            <a:r>
              <a:rPr lang="en-US" altLang="zh-CN" sz="2800" baseline="30000" dirty="0"/>
              <a:t>k</a:t>
            </a:r>
            <a:r>
              <a:rPr lang="zh-CN" altLang="en-US" sz="2800" dirty="0"/>
              <a:t>＝</a:t>
            </a:r>
            <a:r>
              <a:rPr lang="en-US" altLang="zh-CN" sz="2800" dirty="0"/>
              <a:t>a</a:t>
            </a:r>
            <a:r>
              <a:rPr lang="en-US" altLang="zh-CN" sz="2800" baseline="30000" dirty="0"/>
              <a:t>-1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b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a </a:t>
            </a:r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sym typeface="Wingdings" panose="05000000000000000000" pitchFamily="2" charset="2"/>
              </a:rPr>
              <a:t> b</a:t>
            </a:r>
            <a:r>
              <a:rPr lang="en-US" altLang="zh-CN" sz="2800" baseline="30000" dirty="0"/>
              <a:t>k</a:t>
            </a:r>
            <a:r>
              <a:rPr lang="zh-CN" altLang="en-US" sz="2800" dirty="0"/>
              <a:t>＝</a:t>
            </a:r>
            <a:r>
              <a:rPr lang="en-US" altLang="zh-CN" sz="2800" dirty="0"/>
              <a:t>b</a:t>
            </a:r>
            <a:endParaRPr lang="en-US" altLang="zh-CN" sz="2800" dirty="0"/>
          </a:p>
          <a:p>
            <a:pPr>
              <a:lnSpc>
                <a:spcPct val="90000"/>
              </a:lnSpc>
              <a:buNone/>
            </a:pPr>
            <a:r>
              <a:rPr lang="zh-CN" altLang="en-US" sz="2800" dirty="0">
                <a:solidFill>
                  <a:schemeClr val="hlink"/>
                </a:solidFill>
              </a:rPr>
              <a:t>证明：</a:t>
            </a:r>
            <a:r>
              <a:rPr lang="zh-CN" altLang="en-US" sz="2800" b="1" dirty="0">
                <a:solidFill>
                  <a:srgbClr val="C00000"/>
                </a:solidFill>
              </a:rPr>
              <a:t>必要性</a:t>
            </a:r>
            <a:endParaRPr lang="zh-CN" altLang="en-US" sz="2800" b="1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600" dirty="0"/>
              <a:t>(a</a:t>
            </a:r>
            <a:r>
              <a:rPr lang="en-US" altLang="zh-CN" sz="2600" baseline="30000" dirty="0"/>
              <a:t>-1</a:t>
            </a:r>
            <a:r>
              <a:rPr lang="en-US" altLang="zh-CN" sz="2600" b="1" dirty="0">
                <a:latin typeface="宋体" panose="02010600030101010101" pitchFamily="2" charset="-122"/>
              </a:rPr>
              <a:t>*</a:t>
            </a:r>
            <a:r>
              <a:rPr lang="en-US" altLang="zh-CN" sz="2600" dirty="0"/>
              <a:t>b</a:t>
            </a:r>
            <a:r>
              <a:rPr lang="en-US" altLang="zh-CN" sz="2600" b="1" dirty="0">
                <a:latin typeface="宋体" panose="02010600030101010101" pitchFamily="2" charset="-122"/>
              </a:rPr>
              <a:t>*</a:t>
            </a:r>
            <a:r>
              <a:rPr lang="en-US" altLang="zh-CN" sz="2600" dirty="0"/>
              <a:t>a)</a:t>
            </a:r>
            <a:r>
              <a:rPr lang="en-US" altLang="zh-CN" sz="2600" baseline="30000" dirty="0"/>
              <a:t>k </a:t>
            </a:r>
            <a:r>
              <a:rPr lang="zh-CN" altLang="en-US" sz="2600" dirty="0"/>
              <a:t>＝</a:t>
            </a:r>
            <a:r>
              <a:rPr lang="en-US" altLang="zh-CN" sz="2600" dirty="0"/>
              <a:t>(a</a:t>
            </a:r>
            <a:r>
              <a:rPr lang="en-US" altLang="zh-CN" sz="2600" baseline="30000" dirty="0"/>
              <a:t>-1</a:t>
            </a:r>
            <a:r>
              <a:rPr lang="en-US" altLang="zh-CN" sz="2600" b="1" dirty="0">
                <a:latin typeface="宋体" panose="02010600030101010101" pitchFamily="2" charset="-122"/>
              </a:rPr>
              <a:t>*</a:t>
            </a:r>
            <a:r>
              <a:rPr lang="en-US" altLang="zh-CN" sz="2600" dirty="0"/>
              <a:t>b</a:t>
            </a:r>
            <a:r>
              <a:rPr lang="en-US" altLang="zh-CN" sz="2600" b="1" dirty="0">
                <a:latin typeface="宋体" panose="02010600030101010101" pitchFamily="2" charset="-122"/>
              </a:rPr>
              <a:t>*</a:t>
            </a:r>
            <a:r>
              <a:rPr lang="en-US" altLang="zh-CN" sz="2600" u="sng" dirty="0"/>
              <a:t>a)</a:t>
            </a:r>
            <a:r>
              <a:rPr lang="en-US" altLang="zh-CN" sz="2600" b="1" u="sng" dirty="0">
                <a:latin typeface="宋体" panose="02010600030101010101" pitchFamily="2" charset="-122"/>
              </a:rPr>
              <a:t>*</a:t>
            </a:r>
            <a:r>
              <a:rPr lang="en-US" altLang="zh-CN" sz="2600" u="sng" dirty="0"/>
              <a:t>(a</a:t>
            </a:r>
            <a:r>
              <a:rPr lang="en-US" altLang="zh-CN" sz="2600" u="sng" baseline="30000" dirty="0"/>
              <a:t>-1</a:t>
            </a:r>
            <a:r>
              <a:rPr lang="en-US" altLang="zh-CN" sz="2600" b="1" dirty="0">
                <a:latin typeface="宋体" panose="02010600030101010101" pitchFamily="2" charset="-122"/>
              </a:rPr>
              <a:t>*</a:t>
            </a:r>
            <a:r>
              <a:rPr lang="en-US" altLang="zh-CN" sz="2600" dirty="0"/>
              <a:t>b</a:t>
            </a:r>
            <a:r>
              <a:rPr lang="en-US" altLang="zh-CN" sz="2600" b="1" dirty="0">
                <a:latin typeface="宋体" panose="02010600030101010101" pitchFamily="2" charset="-122"/>
              </a:rPr>
              <a:t>*</a:t>
            </a:r>
            <a:r>
              <a:rPr lang="en-US" altLang="zh-CN" sz="2600" u="sng" dirty="0"/>
              <a:t>a)</a:t>
            </a:r>
            <a:r>
              <a:rPr lang="en-US" altLang="zh-CN" sz="2600" b="1" u="sng" dirty="0">
                <a:latin typeface="宋体" panose="02010600030101010101" pitchFamily="2" charset="-122"/>
              </a:rPr>
              <a:t>*</a:t>
            </a:r>
            <a:r>
              <a:rPr lang="en-US" altLang="zh-CN" sz="2600" u="sng" dirty="0"/>
              <a:t>(a</a:t>
            </a:r>
            <a:r>
              <a:rPr lang="en-US" altLang="zh-CN" sz="2600" u="sng" baseline="30000" dirty="0"/>
              <a:t>-1</a:t>
            </a:r>
            <a:r>
              <a:rPr lang="en-US" altLang="zh-CN" sz="2600" b="1" dirty="0">
                <a:latin typeface="宋体" panose="02010600030101010101" pitchFamily="2" charset="-122"/>
              </a:rPr>
              <a:t>*</a:t>
            </a:r>
            <a:r>
              <a:rPr lang="en-US" altLang="zh-CN" sz="2600" dirty="0"/>
              <a:t>b</a:t>
            </a:r>
            <a:r>
              <a:rPr lang="en-US" altLang="zh-CN" sz="2600" b="1" dirty="0">
                <a:latin typeface="宋体" panose="02010600030101010101" pitchFamily="2" charset="-122"/>
              </a:rPr>
              <a:t>*</a:t>
            </a:r>
            <a:r>
              <a:rPr lang="en-US" altLang="zh-CN" sz="2600" u="sng" dirty="0"/>
              <a:t>a</a:t>
            </a:r>
            <a:r>
              <a:rPr lang="en-US" altLang="zh-CN" sz="2600" dirty="0"/>
              <a:t>)</a:t>
            </a:r>
            <a:r>
              <a:rPr lang="en-US" altLang="zh-CN" sz="2600" b="1" dirty="0">
                <a:latin typeface="宋体" panose="02010600030101010101" pitchFamily="2" charset="-122"/>
              </a:rPr>
              <a:t>*</a:t>
            </a:r>
            <a:r>
              <a:rPr lang="en-US" altLang="zh-CN" sz="2600" dirty="0">
                <a:latin typeface="Times New Roman" panose="02020603050405020304" pitchFamily="18" charset="0"/>
              </a:rPr>
              <a:t>…</a:t>
            </a:r>
            <a:r>
              <a:rPr lang="en-US" altLang="zh-CN" sz="2600" b="1" dirty="0">
                <a:latin typeface="宋体" panose="02010600030101010101" pitchFamily="2" charset="-122"/>
              </a:rPr>
              <a:t>* </a:t>
            </a:r>
            <a:r>
              <a:rPr lang="en-US" altLang="zh-CN" sz="2600" dirty="0"/>
              <a:t>(</a:t>
            </a:r>
            <a:r>
              <a:rPr lang="en-US" altLang="zh-CN" sz="2600" u="sng" dirty="0"/>
              <a:t>a</a:t>
            </a:r>
            <a:r>
              <a:rPr lang="en-US" altLang="zh-CN" sz="2600" u="sng" baseline="30000" dirty="0"/>
              <a:t>-</a:t>
            </a:r>
            <a:r>
              <a:rPr lang="en-US" altLang="zh-CN" sz="2600" baseline="30000" dirty="0"/>
              <a:t>1</a:t>
            </a:r>
            <a:r>
              <a:rPr lang="en-US" altLang="zh-CN" sz="2600" b="1" dirty="0">
                <a:latin typeface="宋体" panose="02010600030101010101" pitchFamily="2" charset="-122"/>
              </a:rPr>
              <a:t>*</a:t>
            </a:r>
            <a:r>
              <a:rPr lang="en-US" altLang="zh-CN" sz="2600" dirty="0"/>
              <a:t>b</a:t>
            </a:r>
            <a:r>
              <a:rPr lang="en-US" altLang="zh-CN" sz="2600" b="1" dirty="0">
                <a:latin typeface="宋体" panose="02010600030101010101" pitchFamily="2" charset="-122"/>
              </a:rPr>
              <a:t>*</a:t>
            </a:r>
            <a:r>
              <a:rPr lang="en-US" altLang="zh-CN" sz="2600" dirty="0"/>
              <a:t>a)</a:t>
            </a:r>
            <a:endParaRPr lang="en-US" altLang="zh-CN" sz="2600" dirty="0"/>
          </a:p>
          <a:p>
            <a:pPr>
              <a:lnSpc>
                <a:spcPct val="90000"/>
              </a:lnSpc>
              <a:buNone/>
            </a:pPr>
            <a:r>
              <a:rPr lang="en-US" altLang="zh-CN" sz="2600" dirty="0"/>
              <a:t> (k</a:t>
            </a:r>
            <a:r>
              <a:rPr lang="zh-CN" altLang="en-US" sz="2600" dirty="0"/>
              <a:t>个</a:t>
            </a:r>
            <a:r>
              <a:rPr lang="en-US" altLang="zh-CN" sz="2600" dirty="0"/>
              <a:t>a</a:t>
            </a:r>
            <a:r>
              <a:rPr lang="en-US" altLang="zh-CN" sz="2600" baseline="30000" dirty="0"/>
              <a:t>-1</a:t>
            </a:r>
            <a:r>
              <a:rPr lang="en-US" altLang="zh-CN" sz="2600" dirty="0"/>
              <a:t>ba)</a:t>
            </a:r>
            <a:r>
              <a:rPr lang="zh-CN" altLang="en-US" sz="2600" dirty="0"/>
              <a:t>＝ </a:t>
            </a:r>
            <a:r>
              <a:rPr lang="en-US" altLang="zh-CN" sz="2600" dirty="0"/>
              <a:t>a</a:t>
            </a:r>
            <a:r>
              <a:rPr lang="en-US" altLang="zh-CN" sz="2600" baseline="30000" dirty="0"/>
              <a:t>-1</a:t>
            </a:r>
            <a:r>
              <a:rPr lang="en-US" altLang="zh-CN" sz="2600" b="1" dirty="0">
                <a:latin typeface="宋体" panose="02010600030101010101" pitchFamily="2" charset="-122"/>
              </a:rPr>
              <a:t>*</a:t>
            </a:r>
            <a:r>
              <a:rPr lang="en-US" altLang="zh-CN" sz="2600" dirty="0"/>
              <a:t>b</a:t>
            </a:r>
            <a:r>
              <a:rPr lang="en-US" altLang="zh-CN" sz="2600" b="1" dirty="0">
                <a:latin typeface="宋体" panose="02010600030101010101" pitchFamily="2" charset="-122"/>
              </a:rPr>
              <a:t>*</a:t>
            </a:r>
            <a:r>
              <a:rPr lang="en-US" altLang="zh-CN" sz="2600" dirty="0"/>
              <a:t>(a</a:t>
            </a:r>
            <a:r>
              <a:rPr lang="en-US" altLang="zh-CN" sz="2600" b="1" dirty="0">
                <a:latin typeface="宋体" panose="02010600030101010101" pitchFamily="2" charset="-122"/>
              </a:rPr>
              <a:t>*</a:t>
            </a:r>
            <a:r>
              <a:rPr lang="en-US" altLang="zh-CN" sz="2600" dirty="0"/>
              <a:t>a</a:t>
            </a:r>
            <a:r>
              <a:rPr lang="en-US" altLang="zh-CN" sz="2600" baseline="30000" dirty="0"/>
              <a:t>-1</a:t>
            </a:r>
            <a:r>
              <a:rPr lang="en-US" altLang="zh-CN" sz="2600" dirty="0"/>
              <a:t>)</a:t>
            </a:r>
            <a:r>
              <a:rPr lang="en-US" altLang="zh-CN" sz="2600" b="1" dirty="0">
                <a:latin typeface="宋体" panose="02010600030101010101" pitchFamily="2" charset="-122"/>
              </a:rPr>
              <a:t>*</a:t>
            </a:r>
            <a:r>
              <a:rPr lang="en-US" altLang="zh-CN" sz="2600" dirty="0"/>
              <a:t>b</a:t>
            </a:r>
            <a:r>
              <a:rPr lang="en-US" altLang="zh-CN" sz="2600" b="1" dirty="0">
                <a:latin typeface="宋体" panose="02010600030101010101" pitchFamily="2" charset="-122"/>
              </a:rPr>
              <a:t>*</a:t>
            </a:r>
            <a:r>
              <a:rPr lang="en-US" altLang="zh-CN" sz="2600" dirty="0"/>
              <a:t>(a</a:t>
            </a:r>
            <a:r>
              <a:rPr lang="en-US" altLang="zh-CN" sz="2600" b="1" dirty="0">
                <a:latin typeface="宋体" panose="02010600030101010101" pitchFamily="2" charset="-122"/>
              </a:rPr>
              <a:t>*</a:t>
            </a:r>
            <a:r>
              <a:rPr lang="en-US" altLang="zh-CN" sz="2600" dirty="0"/>
              <a:t>a</a:t>
            </a:r>
            <a:r>
              <a:rPr lang="en-US" altLang="zh-CN" sz="2600" baseline="30000" dirty="0"/>
              <a:t>-1</a:t>
            </a:r>
            <a:r>
              <a:rPr lang="en-US" altLang="zh-CN" sz="2600" dirty="0"/>
              <a:t>)</a:t>
            </a:r>
            <a:r>
              <a:rPr lang="en-US" altLang="zh-CN" sz="2600" b="1" dirty="0">
                <a:latin typeface="宋体" panose="02010600030101010101" pitchFamily="2" charset="-122"/>
              </a:rPr>
              <a:t>*</a:t>
            </a:r>
            <a:r>
              <a:rPr lang="en-US" altLang="zh-CN" sz="2600" dirty="0">
                <a:latin typeface="Times New Roman" panose="02020603050405020304" pitchFamily="18" charset="0"/>
              </a:rPr>
              <a:t>…</a:t>
            </a:r>
            <a:r>
              <a:rPr lang="en-US" altLang="zh-CN" sz="2600" b="1" dirty="0">
                <a:latin typeface="宋体" panose="02010600030101010101" pitchFamily="2" charset="-122"/>
              </a:rPr>
              <a:t>*</a:t>
            </a:r>
            <a:r>
              <a:rPr lang="en-US" altLang="zh-CN" sz="2600" dirty="0"/>
              <a:t>(a</a:t>
            </a:r>
            <a:r>
              <a:rPr lang="en-US" altLang="zh-CN" sz="2600" b="1" dirty="0">
                <a:latin typeface="宋体" panose="02010600030101010101" pitchFamily="2" charset="-122"/>
              </a:rPr>
              <a:t>*</a:t>
            </a:r>
            <a:r>
              <a:rPr lang="en-US" altLang="zh-CN" sz="2600" dirty="0"/>
              <a:t>a</a:t>
            </a:r>
            <a:r>
              <a:rPr lang="en-US" altLang="zh-CN" sz="2600" baseline="30000" dirty="0"/>
              <a:t>-1</a:t>
            </a:r>
            <a:r>
              <a:rPr lang="en-US" altLang="zh-CN" sz="2600" dirty="0"/>
              <a:t>)</a:t>
            </a:r>
            <a:r>
              <a:rPr lang="en-US" altLang="zh-CN" sz="2600" b="1" dirty="0">
                <a:latin typeface="宋体" panose="02010600030101010101" pitchFamily="2" charset="-122"/>
              </a:rPr>
              <a:t>*</a:t>
            </a:r>
            <a:r>
              <a:rPr lang="en-US" altLang="zh-CN" sz="2600" dirty="0"/>
              <a:t>b</a:t>
            </a:r>
            <a:r>
              <a:rPr lang="en-US" altLang="zh-CN" sz="2600" b="1" dirty="0">
                <a:latin typeface="宋体" panose="02010600030101010101" pitchFamily="2" charset="-122"/>
              </a:rPr>
              <a:t>*</a:t>
            </a:r>
            <a:r>
              <a:rPr lang="en-US" altLang="zh-CN" sz="2600" dirty="0"/>
              <a:t>a</a:t>
            </a:r>
            <a:endParaRPr lang="en-US" altLang="zh-CN" sz="2600" dirty="0"/>
          </a:p>
          <a:p>
            <a:pPr>
              <a:lnSpc>
                <a:spcPct val="90000"/>
              </a:lnSpc>
              <a:buNone/>
            </a:pPr>
            <a:r>
              <a:rPr lang="en-US" altLang="zh-CN" sz="2600" dirty="0"/>
              <a:t>		       </a:t>
            </a:r>
            <a:r>
              <a:rPr lang="zh-CN" altLang="en-US" sz="2600" dirty="0"/>
              <a:t>＝ </a:t>
            </a:r>
            <a:r>
              <a:rPr lang="en-US" altLang="zh-CN" sz="2600" dirty="0"/>
              <a:t>a</a:t>
            </a:r>
            <a:r>
              <a:rPr lang="en-US" altLang="zh-CN" sz="2600" baseline="30000" dirty="0"/>
              <a:t>-1</a:t>
            </a:r>
            <a:r>
              <a:rPr lang="en-US" altLang="zh-CN" sz="2600" b="1" dirty="0">
                <a:latin typeface="宋体" panose="02010600030101010101" pitchFamily="2" charset="-122"/>
              </a:rPr>
              <a:t>*</a:t>
            </a:r>
            <a:r>
              <a:rPr lang="en-US" altLang="zh-CN" sz="2600" dirty="0"/>
              <a:t>b</a:t>
            </a:r>
            <a:r>
              <a:rPr lang="en-US" altLang="zh-CN" sz="2600" baseline="30000" dirty="0"/>
              <a:t>k</a:t>
            </a:r>
            <a:r>
              <a:rPr lang="en-US" altLang="zh-CN" sz="2600" b="1" dirty="0">
                <a:latin typeface="宋体" panose="02010600030101010101" pitchFamily="2" charset="-122"/>
              </a:rPr>
              <a:t>*</a:t>
            </a:r>
            <a:r>
              <a:rPr lang="en-US" altLang="zh-CN" sz="2600" dirty="0"/>
              <a:t>a</a:t>
            </a:r>
            <a:endParaRPr lang="en-US" altLang="zh-CN" sz="2600" dirty="0"/>
          </a:p>
          <a:p>
            <a:pPr>
              <a:lnSpc>
                <a:spcPct val="90000"/>
              </a:lnSpc>
              <a:buNone/>
            </a:pPr>
            <a:r>
              <a:rPr lang="en-US" altLang="zh-CN" sz="2600" dirty="0"/>
              <a:t>		       </a:t>
            </a:r>
            <a:r>
              <a:rPr lang="zh-CN" altLang="en-US" sz="2600" dirty="0"/>
              <a:t>＝ </a:t>
            </a:r>
            <a:r>
              <a:rPr lang="en-US" altLang="zh-CN" sz="2600" dirty="0"/>
              <a:t>a</a:t>
            </a:r>
            <a:r>
              <a:rPr lang="en-US" altLang="zh-CN" sz="2600" baseline="30000" dirty="0"/>
              <a:t>-1</a:t>
            </a:r>
            <a:r>
              <a:rPr lang="en-US" altLang="zh-CN" sz="2600" b="1" dirty="0">
                <a:latin typeface="宋体" panose="02010600030101010101" pitchFamily="2" charset="-122"/>
              </a:rPr>
              <a:t>*</a:t>
            </a:r>
            <a:r>
              <a:rPr lang="en-US" altLang="zh-CN" sz="2600" dirty="0"/>
              <a:t>b</a:t>
            </a:r>
            <a:r>
              <a:rPr lang="en-US" altLang="zh-CN" sz="2600" b="1" dirty="0">
                <a:latin typeface="宋体" panose="02010600030101010101" pitchFamily="2" charset="-122"/>
              </a:rPr>
              <a:t>*</a:t>
            </a:r>
            <a:r>
              <a:rPr lang="en-US" altLang="zh-CN" sz="2600" dirty="0"/>
              <a:t>a (</a:t>
            </a:r>
            <a:r>
              <a:rPr lang="zh-CN" altLang="en-US" sz="2600" dirty="0"/>
              <a:t>因为 </a:t>
            </a:r>
            <a:r>
              <a:rPr lang="en-US" altLang="zh-CN" sz="2600" dirty="0"/>
              <a:t>b</a:t>
            </a:r>
            <a:r>
              <a:rPr lang="en-US" altLang="zh-CN" sz="2600" baseline="30000" dirty="0"/>
              <a:t>k</a:t>
            </a:r>
            <a:r>
              <a:rPr lang="zh-CN" altLang="en-US" sz="2600" dirty="0"/>
              <a:t>＝</a:t>
            </a:r>
            <a:r>
              <a:rPr lang="en-US" altLang="zh-CN" sz="2600" dirty="0"/>
              <a:t>b)</a:t>
            </a:r>
            <a:endParaRPr lang="en-US" altLang="zh-CN" sz="2600" dirty="0"/>
          </a:p>
          <a:p>
            <a:pPr>
              <a:lnSpc>
                <a:spcPct val="90000"/>
              </a:lnSpc>
              <a:buNone/>
            </a:pPr>
            <a:r>
              <a:rPr lang="en-US" altLang="zh-CN" sz="2800" dirty="0"/>
              <a:t>	</a:t>
            </a:r>
            <a:r>
              <a:rPr lang="zh-CN" altLang="en-US" sz="2800" b="1" dirty="0">
                <a:solidFill>
                  <a:srgbClr val="C00000"/>
                </a:solidFill>
              </a:rPr>
              <a:t>充分性</a:t>
            </a:r>
            <a:r>
              <a:rPr lang="zh-CN" altLang="en-US" sz="2800" dirty="0"/>
              <a:t>　由（</a:t>
            </a:r>
            <a:r>
              <a:rPr lang="en-US" altLang="zh-CN" sz="2800" dirty="0"/>
              <a:t>a</a:t>
            </a:r>
            <a:r>
              <a:rPr lang="en-US" altLang="zh-CN" sz="2800" baseline="30000" dirty="0"/>
              <a:t>-1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b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a)</a:t>
            </a:r>
            <a:r>
              <a:rPr lang="en-US" altLang="zh-CN" sz="2800" baseline="30000" dirty="0"/>
              <a:t>k</a:t>
            </a:r>
            <a:r>
              <a:rPr lang="zh-CN" altLang="en-US" sz="2800" dirty="0"/>
              <a:t>＝</a:t>
            </a:r>
            <a:r>
              <a:rPr lang="en-US" altLang="zh-CN" sz="2800" dirty="0"/>
              <a:t>a</a:t>
            </a:r>
            <a:r>
              <a:rPr lang="en-US" altLang="zh-CN" sz="2800" baseline="30000" dirty="0"/>
              <a:t>-1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b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a </a:t>
            </a:r>
            <a:r>
              <a:rPr lang="zh-CN" altLang="en-US" sz="2800" dirty="0"/>
              <a:t>得</a:t>
            </a:r>
            <a:endParaRPr lang="zh-CN" altLang="en-US" sz="2800" dirty="0"/>
          </a:p>
          <a:p>
            <a:pPr>
              <a:lnSpc>
                <a:spcPct val="90000"/>
              </a:lnSpc>
              <a:buNone/>
            </a:pPr>
            <a:r>
              <a:rPr lang="zh-CN" altLang="en-US" sz="2800" dirty="0"/>
              <a:t>		</a:t>
            </a:r>
            <a:r>
              <a:rPr lang="en-US" altLang="zh-CN" sz="2800" dirty="0"/>
              <a:t>(a</a:t>
            </a:r>
            <a:r>
              <a:rPr lang="en-US" altLang="zh-CN" sz="2800" baseline="30000" dirty="0"/>
              <a:t>-1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b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a)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(a</a:t>
            </a:r>
            <a:r>
              <a:rPr lang="en-US" altLang="zh-CN" sz="2800" baseline="30000" dirty="0"/>
              <a:t>-1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b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a)</a:t>
            </a:r>
            <a:r>
              <a:rPr lang="en-US" altLang="zh-CN" sz="2800" dirty="0">
                <a:latin typeface="Times New Roman" panose="02020603050405020304" pitchFamily="18" charset="0"/>
              </a:rPr>
              <a:t>…</a:t>
            </a:r>
            <a:r>
              <a:rPr lang="en-US" altLang="zh-CN" sz="2800" dirty="0"/>
              <a:t>(a</a:t>
            </a:r>
            <a:r>
              <a:rPr lang="en-US" altLang="zh-CN" sz="2800" baseline="30000" dirty="0"/>
              <a:t>-1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b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a)</a:t>
            </a:r>
            <a:r>
              <a:rPr lang="zh-CN" altLang="en-US" sz="2800" dirty="0"/>
              <a:t>＝</a:t>
            </a:r>
            <a:r>
              <a:rPr lang="en-US" altLang="zh-CN" sz="2800" dirty="0"/>
              <a:t>a</a:t>
            </a:r>
            <a:r>
              <a:rPr lang="en-US" altLang="zh-CN" sz="2800" baseline="30000" dirty="0"/>
              <a:t>-1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b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a</a:t>
            </a:r>
            <a:endParaRPr lang="en-US" altLang="zh-CN" sz="2800" dirty="0"/>
          </a:p>
          <a:p>
            <a:pPr>
              <a:lnSpc>
                <a:spcPct val="90000"/>
              </a:lnSpc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化简得　</a:t>
            </a:r>
            <a:r>
              <a:rPr lang="en-US" altLang="zh-CN" sz="2800" dirty="0"/>
              <a:t>a</a:t>
            </a:r>
            <a:r>
              <a:rPr lang="en-US" altLang="zh-CN" sz="2800" baseline="30000" dirty="0"/>
              <a:t>-1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b</a:t>
            </a:r>
            <a:r>
              <a:rPr lang="en-US" altLang="zh-CN" sz="2800" baseline="30000" dirty="0"/>
              <a:t>k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a</a:t>
            </a:r>
            <a:r>
              <a:rPr lang="zh-CN" altLang="en-US" sz="2800" dirty="0"/>
              <a:t>＝</a:t>
            </a:r>
            <a:r>
              <a:rPr lang="en-US" altLang="zh-CN" sz="2800" dirty="0"/>
              <a:t>a</a:t>
            </a:r>
            <a:r>
              <a:rPr lang="en-US" altLang="zh-CN" sz="2800" baseline="30000" dirty="0"/>
              <a:t>-1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b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a</a:t>
            </a:r>
            <a:endParaRPr lang="en-US" altLang="zh-CN" sz="2800" dirty="0"/>
          </a:p>
          <a:p>
            <a:pPr>
              <a:lnSpc>
                <a:spcPct val="90000"/>
              </a:lnSpc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由消去律得　</a:t>
            </a:r>
            <a:r>
              <a:rPr lang="en-US" altLang="zh-CN" sz="2800" dirty="0"/>
              <a:t>b</a:t>
            </a:r>
            <a:r>
              <a:rPr lang="en-US" altLang="zh-CN" sz="2800" baseline="30000" dirty="0"/>
              <a:t>k</a:t>
            </a:r>
            <a:r>
              <a:rPr lang="zh-CN" altLang="en-US" sz="2800" dirty="0"/>
              <a:t>＝</a:t>
            </a:r>
            <a:r>
              <a:rPr lang="en-US" altLang="zh-CN" sz="2800" dirty="0"/>
              <a:t>b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charRg st="57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3">
                                            <p:txEl>
                                              <p:charRg st="57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charRg st="64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23">
                                            <p:txEl>
                                              <p:charRg st="64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charRg st="119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723">
                                            <p:txEl>
                                              <p:charRg st="119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charRg st="169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8723">
                                            <p:txEl>
                                              <p:charRg st="169" end="1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charRg st="189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8723">
                                            <p:txEl>
                                              <p:charRg st="189" end="2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charRg st="218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8723">
                                            <p:txEl>
                                              <p:charRg st="218" end="2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charRg st="245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8723">
                                            <p:txEl>
                                              <p:charRg st="245" end="2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charRg st="285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8723">
                                            <p:txEl>
                                              <p:charRg st="285" end="3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charRg st="307" end="3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8723">
                                            <p:txEl>
                                              <p:charRg st="307" end="3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本节学习要求及作业</a:t>
            </a:r>
            <a:endParaRPr lang="zh-CN" altLang="en-US" dirty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0238"/>
          </a:xfrm>
          <a:ln/>
        </p:spPr>
        <p:txBody>
          <a:bodyPr vert="horz" wrap="square" lIns="91440" tIns="45720" rIns="91440" bIns="45720" anchor="t"/>
          <a:p>
            <a:pPr marL="342900" lvl="1" indent="-342900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3200" dirty="0"/>
              <a:t>利用子群的三个判定定理，证明群的子集是子群。</a:t>
            </a:r>
            <a:endParaRPr lang="en-US" altLang="zh-CN" sz="3200" dirty="0"/>
          </a:p>
          <a:p>
            <a:pPr marL="342900" lvl="1" indent="-342900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3200" dirty="0"/>
              <a:t>作业：</a:t>
            </a:r>
            <a:r>
              <a:rPr lang="en-US" altLang="zh-CN" sz="3200" dirty="0"/>
              <a:t>P120_(8)</a:t>
            </a:r>
            <a:r>
              <a:rPr lang="zh-CN" altLang="en-US" sz="3200" dirty="0"/>
              <a:t>、</a:t>
            </a:r>
            <a:r>
              <a:rPr lang="en-US" altLang="zh-CN" sz="3200" dirty="0"/>
              <a:t>(11)</a:t>
            </a:r>
            <a:endParaRPr lang="en-US" altLang="zh-CN" sz="3200" dirty="0"/>
          </a:p>
          <a:p>
            <a:pPr marL="342900" lvl="1" indent="-342900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3200" dirty="0">
                <a:sym typeface="Wingdings" panose="05000000000000000000" pitchFamily="2" charset="2"/>
              </a:rPr>
              <a:t>“交换群”即</a:t>
            </a:r>
            <a:r>
              <a:rPr lang="zh-CN" altLang="en-US" sz="3200" b="1" dirty="0">
                <a:solidFill>
                  <a:srgbClr val="0033CC"/>
                </a:solidFill>
                <a:sym typeface="Wingdings" panose="05000000000000000000" pitchFamily="2" charset="2"/>
              </a:rPr>
              <a:t>运算满足交换律</a:t>
            </a:r>
            <a:r>
              <a:rPr lang="zh-CN" altLang="en-US" sz="3200" dirty="0">
                <a:sym typeface="Wingdings" panose="05000000000000000000" pitchFamily="2" charset="2"/>
              </a:rPr>
              <a:t>的群。</a:t>
            </a:r>
            <a:endParaRPr lang="zh-CN" altLang="en-US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4F0B3E-C868-4FB7-A586-FFC9B6131EA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0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pic>
        <p:nvPicPr>
          <p:cNvPr id="8" name="Picture 4" descr="NA00864_">
            <a:hlinkClick r:id="" action="ppaction://noaction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8458200" y="6267450"/>
            <a:ext cx="506413" cy="438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子群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4916487"/>
          </a:xfrm>
          <a:ln/>
        </p:spPr>
        <p:txBody>
          <a:bodyPr vert="horz" wrap="square" lIns="91440" tIns="45720" rIns="91440" bIns="45720" anchor="t"/>
          <a:p>
            <a:pPr>
              <a:buNone/>
            </a:pPr>
            <a:r>
              <a:rPr lang="zh-CN" altLang="en-US" sz="2800" dirty="0"/>
              <a:t>定义：设</a:t>
            </a:r>
            <a:r>
              <a:rPr lang="en-US" altLang="zh-CN" sz="2800" dirty="0"/>
              <a:t>&lt;G,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&gt;</a:t>
            </a:r>
            <a:r>
              <a:rPr lang="zh-CN" altLang="en-US" sz="2800" dirty="0"/>
              <a:t>是群，</a:t>
            </a:r>
            <a:r>
              <a:rPr lang="en-US" altLang="zh-CN" sz="2800" dirty="0"/>
              <a:t>H</a:t>
            </a:r>
            <a:r>
              <a:rPr lang="zh-CN" altLang="en-US" sz="2800" dirty="0"/>
              <a:t>是</a:t>
            </a:r>
            <a:r>
              <a:rPr lang="en-US" altLang="zh-CN" sz="2800" dirty="0"/>
              <a:t>G</a:t>
            </a:r>
            <a:r>
              <a:rPr lang="zh-CN" altLang="en-US" sz="2800" dirty="0"/>
              <a:t>的非空子集，如果</a:t>
            </a:r>
            <a:r>
              <a:rPr lang="en-US" altLang="zh-CN" sz="2800" dirty="0"/>
              <a:t>&lt;H,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&gt;</a:t>
            </a:r>
            <a:r>
              <a:rPr lang="zh-CN" altLang="en-US" sz="2800" dirty="0"/>
              <a:t>也构成群，则称</a:t>
            </a:r>
            <a:r>
              <a:rPr lang="en-US" altLang="zh-CN" sz="2800" dirty="0"/>
              <a:t>&lt;H,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&gt;</a:t>
            </a:r>
            <a:r>
              <a:rPr lang="zh-CN" altLang="en-US" sz="2800" dirty="0"/>
              <a:t>是</a:t>
            </a:r>
            <a:r>
              <a:rPr lang="en-US" altLang="zh-CN" sz="2800" dirty="0"/>
              <a:t>&lt;G,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&gt;</a:t>
            </a:r>
            <a:r>
              <a:rPr lang="zh-CN" altLang="en-US" sz="2800" dirty="0"/>
              <a:t>的一个子群</a:t>
            </a:r>
            <a:r>
              <a:rPr lang="en-US" altLang="zh-CN" sz="2800" dirty="0"/>
              <a:t>(</a:t>
            </a:r>
            <a:r>
              <a:rPr lang="en-US" altLang="zh-CN" sz="2800" dirty="0">
                <a:latin typeface="Times New Roman" panose="02020603050405020304" pitchFamily="18" charset="0"/>
              </a:rPr>
              <a:t>subgroup</a:t>
            </a:r>
            <a:r>
              <a:rPr lang="en-US" altLang="zh-CN" sz="2800" dirty="0"/>
              <a:t>)</a:t>
            </a:r>
            <a:r>
              <a:rPr lang="zh-CN" altLang="en-US" sz="2800" dirty="0"/>
              <a:t>。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sz="2800" dirty="0">
                <a:latin typeface="宋体" panose="02010600030101010101" pitchFamily="2" charset="-122"/>
              </a:rPr>
              <a:t>为相同运算。</a:t>
            </a:r>
            <a:endParaRPr lang="en-US" altLang="zh-CN" sz="2800" dirty="0"/>
          </a:p>
          <a:p>
            <a:pPr>
              <a:buNone/>
            </a:pPr>
            <a:r>
              <a:rPr lang="zh-CN" altLang="en-US" sz="2800" dirty="0"/>
              <a:t>回顾“子半群”定义。</a:t>
            </a:r>
            <a:endParaRPr lang="en-US" altLang="zh-CN" sz="2800" dirty="0"/>
          </a:p>
          <a:p>
            <a:pPr>
              <a:buNone/>
            </a:pPr>
            <a:r>
              <a:rPr lang="zh-CN" altLang="en-US" sz="2800" dirty="0"/>
              <a:t> 说明：</a:t>
            </a:r>
            <a:r>
              <a:rPr lang="zh-CN" altLang="en-US" sz="2800" b="1" dirty="0">
                <a:solidFill>
                  <a:srgbClr val="0070C0"/>
                </a:solidFill>
              </a:rPr>
              <a:t>任何群都存在子群</a:t>
            </a:r>
            <a:r>
              <a:rPr lang="zh-CN" altLang="en-US" sz="2800" dirty="0"/>
              <a:t>。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&lt;G,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&gt;</a:t>
            </a:r>
            <a:r>
              <a:rPr lang="zh-CN" altLang="en-US" sz="2800" dirty="0"/>
              <a:t>和</a:t>
            </a:r>
            <a:r>
              <a:rPr lang="en-US" altLang="zh-CN" sz="2800" dirty="0"/>
              <a:t>&lt;{e},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&gt;</a:t>
            </a:r>
            <a:r>
              <a:rPr lang="zh-CN" altLang="en-US" sz="2800" dirty="0"/>
              <a:t> 都是</a:t>
            </a:r>
            <a:r>
              <a:rPr lang="en-US" altLang="zh-CN" sz="2800" dirty="0"/>
              <a:t>&lt;G,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&gt;</a:t>
            </a:r>
            <a:r>
              <a:rPr lang="zh-CN" altLang="en-US" sz="2800" dirty="0"/>
              <a:t>的子群，称为</a:t>
            </a:r>
            <a:r>
              <a:rPr lang="en-US" altLang="zh-CN" sz="2800" dirty="0"/>
              <a:t>&lt;G,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&gt;</a:t>
            </a:r>
            <a:r>
              <a:rPr lang="zh-CN" altLang="en-US" sz="2800" dirty="0"/>
              <a:t>的</a:t>
            </a:r>
            <a:r>
              <a:rPr lang="zh-CN" altLang="en-US" sz="2800" b="1" dirty="0">
                <a:solidFill>
                  <a:srgbClr val="C00000"/>
                </a:solidFill>
              </a:rPr>
              <a:t>平凡子群</a:t>
            </a:r>
            <a:r>
              <a:rPr lang="zh-CN" altLang="en-US" sz="2800" dirty="0"/>
              <a:t>。 </a:t>
            </a:r>
            <a:endParaRPr lang="zh-CN" altLang="en-US" sz="2800" dirty="0"/>
          </a:p>
          <a:p>
            <a:pPr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例</a:t>
            </a:r>
            <a:r>
              <a:rPr lang="en-US" altLang="zh-CN" sz="2800" dirty="0"/>
              <a:t>】 &lt;I,</a:t>
            </a:r>
            <a:r>
              <a:rPr lang="en-US" altLang="zh-CN" sz="2800" b="1" dirty="0">
                <a:latin typeface="宋体" panose="02010600030101010101" pitchFamily="2" charset="-122"/>
              </a:rPr>
              <a:t>+</a:t>
            </a:r>
            <a:r>
              <a:rPr lang="en-US" altLang="zh-CN" sz="2800" dirty="0"/>
              <a:t>&gt;</a:t>
            </a:r>
            <a:r>
              <a:rPr lang="zh-CN" altLang="en-US" sz="2800" dirty="0"/>
              <a:t>是一个群，其中</a:t>
            </a:r>
            <a:r>
              <a:rPr lang="en-US" altLang="zh-CN" sz="2800" dirty="0"/>
              <a:t>I</a:t>
            </a:r>
            <a:r>
              <a:rPr lang="zh-CN" altLang="en-US" sz="2800" dirty="0"/>
              <a:t>为整数集合，</a:t>
            </a:r>
            <a:r>
              <a:rPr lang="en-US" altLang="zh-CN" sz="2800" dirty="0"/>
              <a:t>+</a:t>
            </a:r>
            <a:r>
              <a:rPr lang="zh-CN" altLang="en-US" sz="2800" dirty="0"/>
              <a:t>为普通加法运算。设</a:t>
            </a:r>
            <a:r>
              <a:rPr lang="en-US" altLang="zh-CN" sz="2800" dirty="0"/>
              <a:t>H={x|x=2n</a:t>
            </a:r>
            <a:r>
              <a:rPr lang="zh-CN" altLang="en-US" sz="2800" dirty="0"/>
              <a:t>，</a:t>
            </a:r>
            <a:r>
              <a:rPr lang="en-US" altLang="zh-CN" sz="2800" dirty="0"/>
              <a:t>n∈I}</a:t>
            </a:r>
            <a:r>
              <a:rPr lang="zh-CN" altLang="en-US" sz="2800" dirty="0"/>
              <a:t>，则</a:t>
            </a:r>
            <a:r>
              <a:rPr lang="en-US" altLang="zh-CN" sz="2800" dirty="0"/>
              <a:t>&lt;H,</a:t>
            </a:r>
            <a:r>
              <a:rPr lang="en-US" altLang="zh-CN" sz="2800" b="1" dirty="0">
                <a:latin typeface="宋体" panose="02010600030101010101" pitchFamily="2" charset="-122"/>
              </a:rPr>
              <a:t>+</a:t>
            </a:r>
            <a:r>
              <a:rPr lang="en-US" altLang="zh-CN" sz="2800" dirty="0"/>
              <a:t>&gt;</a:t>
            </a:r>
            <a:r>
              <a:rPr lang="zh-CN" altLang="en-US" sz="2800" dirty="0"/>
              <a:t>是</a:t>
            </a:r>
            <a:r>
              <a:rPr lang="en-US" altLang="zh-CN" sz="2800" dirty="0"/>
              <a:t>&lt;I,</a:t>
            </a:r>
            <a:r>
              <a:rPr lang="en-US" altLang="zh-CN" sz="2800" b="1" dirty="0">
                <a:latin typeface="宋体" panose="02010600030101010101" pitchFamily="2" charset="-122"/>
              </a:rPr>
              <a:t>+</a:t>
            </a:r>
            <a:r>
              <a:rPr lang="en-US" altLang="zh-CN" sz="2800" dirty="0"/>
              <a:t>&gt;</a:t>
            </a:r>
            <a:r>
              <a:rPr lang="zh-CN" altLang="en-US" sz="2800" dirty="0"/>
              <a:t>的一个子群。</a:t>
            </a:r>
            <a:endParaRPr lang="en-US" altLang="zh-CN" sz="2800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C8713E-127D-40FE-BE21-B42A9090F8EC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0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0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70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1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81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6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96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6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charRg st="136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charRg st="136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idx="1"/>
          </p:nvPr>
        </p:nvSpPr>
        <p:spPr>
          <a:xfrm>
            <a:off x="533400" y="533400"/>
            <a:ext cx="7772400" cy="5562600"/>
          </a:xfrm>
          <a:ln/>
        </p:spPr>
        <p:txBody>
          <a:bodyPr vert="horz" wrap="square" lIns="91440" tIns="45720" rIns="91440" bIns="45720" anchor="t"/>
          <a:p>
            <a:pPr algn="just">
              <a:buNone/>
            </a:pPr>
            <a:r>
              <a:rPr lang="zh-CN" altLang="en-US" sz="2600" dirty="0"/>
              <a:t>     </a:t>
            </a:r>
            <a:r>
              <a:rPr lang="en-US" altLang="zh-CN" sz="2600" dirty="0"/>
              <a:t>【</a:t>
            </a:r>
            <a:r>
              <a:rPr lang="zh-CN" altLang="en-US" sz="2600" dirty="0"/>
              <a:t>例</a:t>
            </a:r>
            <a:r>
              <a:rPr lang="en-US" altLang="zh-CN" sz="2600" dirty="0"/>
              <a:t>】 Klein</a:t>
            </a:r>
            <a:r>
              <a:rPr lang="zh-CN" altLang="en-US" sz="2600" dirty="0"/>
              <a:t>四元群，</a:t>
            </a:r>
            <a:r>
              <a:rPr lang="en-US" altLang="zh-CN" sz="2600" dirty="0"/>
              <a:t>〈{</a:t>
            </a:r>
            <a:r>
              <a:rPr lang="en-US" altLang="zh-CN" sz="2600" i="1" dirty="0"/>
              <a:t>e</a:t>
            </a:r>
            <a:r>
              <a:rPr lang="en-US" altLang="zh-CN" sz="2600" dirty="0"/>
              <a:t>},*〉,〈{</a:t>
            </a:r>
            <a:r>
              <a:rPr lang="en-US" altLang="zh-CN" sz="2600" i="1" dirty="0"/>
              <a:t>e</a:t>
            </a:r>
            <a:r>
              <a:rPr lang="en-US" altLang="zh-CN" sz="2600" dirty="0"/>
              <a:t>,</a:t>
            </a:r>
            <a:r>
              <a:rPr lang="en-US" altLang="zh-CN" sz="2600" i="1" dirty="0"/>
              <a:t>a</a:t>
            </a:r>
            <a:r>
              <a:rPr lang="en-US" altLang="zh-CN" sz="2600" dirty="0"/>
              <a:t>},*〉,〈{</a:t>
            </a:r>
            <a:r>
              <a:rPr lang="en-US" altLang="zh-CN" sz="2600" i="1" dirty="0"/>
              <a:t>e</a:t>
            </a:r>
            <a:r>
              <a:rPr lang="en-US" altLang="zh-CN" sz="2600" dirty="0"/>
              <a:t>,</a:t>
            </a:r>
            <a:r>
              <a:rPr lang="en-US" altLang="zh-CN" sz="2600" i="1" dirty="0"/>
              <a:t>b</a:t>
            </a:r>
            <a:r>
              <a:rPr lang="en-US" altLang="zh-CN" sz="2600" dirty="0"/>
              <a:t>},*〉,〈{</a:t>
            </a:r>
            <a:r>
              <a:rPr lang="en-US" altLang="zh-CN" sz="2600" i="1" dirty="0"/>
              <a:t>e</a:t>
            </a:r>
            <a:r>
              <a:rPr lang="en-US" altLang="zh-CN" sz="2600" dirty="0"/>
              <a:t>,</a:t>
            </a:r>
            <a:r>
              <a:rPr lang="en-US" altLang="zh-CN" sz="2600" i="1" dirty="0"/>
              <a:t>c</a:t>
            </a:r>
            <a:r>
              <a:rPr lang="en-US" altLang="zh-CN" sz="2600" dirty="0"/>
              <a:t>},*〉</a:t>
            </a:r>
            <a:r>
              <a:rPr lang="zh-CN" altLang="en-US" sz="2600" dirty="0"/>
              <a:t>均是它的子群。</a:t>
            </a:r>
            <a:endParaRPr lang="zh-CN" altLang="en-US" sz="2600" dirty="0"/>
          </a:p>
          <a:p>
            <a:pPr>
              <a:buNone/>
            </a:pPr>
            <a:r>
              <a:rPr lang="zh-CN" altLang="en-US" sz="2600" dirty="0"/>
              <a:t>            </a:t>
            </a:r>
            <a:endParaRPr lang="zh-CN" altLang="en-US" sz="2600" dirty="0"/>
          </a:p>
        </p:txBody>
      </p:sp>
      <p:pic>
        <p:nvPicPr>
          <p:cNvPr id="10243" name="Picture 3" descr="Img000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8175" y="2060575"/>
            <a:ext cx="5486400" cy="3421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sz="4000" dirty="0"/>
              <a:t>子群判定定理一</a:t>
            </a:r>
            <a:endParaRPr lang="zh-CN" altLang="en-US" dirty="0"/>
          </a:p>
        </p:txBody>
      </p:sp>
      <p:sp>
        <p:nvSpPr>
          <p:cNvPr id="90115" name="内容占位符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845050"/>
          </a:xfrm>
          <a:ln/>
        </p:spPr>
        <p:txBody>
          <a:bodyPr vert="horz" wrap="square" lIns="91440" tIns="45720" rIns="91440" bIns="45720" anchor="t"/>
          <a:p>
            <a:pPr algn="just">
              <a:buNone/>
            </a:pPr>
            <a:r>
              <a:rPr lang="zh-CN" altLang="en-US" sz="2800" dirty="0"/>
              <a:t>定理：设</a:t>
            </a:r>
            <a:r>
              <a:rPr lang="en-US" altLang="zh-CN" sz="2800" dirty="0"/>
              <a:t>&lt;G,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&gt;</a:t>
            </a:r>
            <a:r>
              <a:rPr lang="zh-CN" altLang="en-US" sz="2800" dirty="0"/>
              <a:t>为群，</a:t>
            </a:r>
            <a:r>
              <a:rPr lang="en-US" altLang="zh-CN" sz="2800" dirty="0">
                <a:solidFill>
                  <a:srgbClr val="FF0000"/>
                </a:solidFill>
              </a:rPr>
              <a:t>H</a:t>
            </a:r>
            <a:r>
              <a:rPr lang="zh-CN" altLang="en-US" sz="2800" dirty="0"/>
              <a:t>为</a:t>
            </a:r>
            <a:r>
              <a:rPr lang="en-US" altLang="zh-CN" sz="2800" dirty="0"/>
              <a:t>G</a:t>
            </a:r>
            <a:r>
              <a:rPr lang="zh-CN" altLang="en-US" sz="2800" dirty="0"/>
              <a:t>的</a:t>
            </a:r>
            <a:r>
              <a:rPr lang="zh-CN" altLang="en-US" sz="2800" b="1" dirty="0">
                <a:solidFill>
                  <a:srgbClr val="FF0000"/>
                </a:solidFill>
              </a:rPr>
              <a:t>非空</a:t>
            </a:r>
            <a:r>
              <a:rPr lang="zh-CN" altLang="en-US" sz="2800" dirty="0"/>
              <a:t>子集，</a:t>
            </a:r>
            <a:endParaRPr lang="en-US" altLang="zh-CN" sz="2800" dirty="0"/>
          </a:p>
          <a:p>
            <a:pPr algn="just">
              <a:buNone/>
            </a:pPr>
            <a:r>
              <a:rPr lang="zh-CN" altLang="en-US" sz="2800" dirty="0"/>
              <a:t>那么</a:t>
            </a:r>
            <a:r>
              <a:rPr lang="en-US" altLang="zh-CN" sz="2800" dirty="0"/>
              <a:t>&lt;H,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&gt;</a:t>
            </a:r>
            <a:r>
              <a:rPr lang="zh-CN" altLang="en-US" sz="2800" dirty="0"/>
              <a:t>为</a:t>
            </a:r>
            <a:r>
              <a:rPr lang="en-US" altLang="zh-CN" sz="2800" dirty="0"/>
              <a:t>&lt;G,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dirty="0"/>
              <a:t>&gt;</a:t>
            </a:r>
            <a:r>
              <a:rPr lang="zh-CN" altLang="en-US" sz="2800" dirty="0"/>
              <a:t>的子群的充分必要条件是：</a:t>
            </a:r>
            <a:endParaRPr lang="zh-CN" altLang="en-US" sz="2800" dirty="0"/>
          </a:p>
          <a:p>
            <a:pPr algn="just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en-US" altLang="zh-CN" sz="2800" i="1" dirty="0"/>
              <a:t>G</a:t>
            </a:r>
            <a:r>
              <a:rPr lang="zh-CN" altLang="en-US" sz="2800" dirty="0"/>
              <a:t>的幺元</a:t>
            </a:r>
            <a:r>
              <a:rPr lang="en-US" altLang="zh-CN" sz="2800" i="1" dirty="0"/>
              <a:t>e</a:t>
            </a:r>
            <a:r>
              <a:rPr lang="en-US" altLang="zh-CN" sz="2800" dirty="0"/>
              <a:t>∈</a:t>
            </a:r>
            <a:r>
              <a:rPr lang="en-US" altLang="zh-CN" sz="2800" i="1" dirty="0"/>
              <a:t>H</a:t>
            </a:r>
            <a:r>
              <a:rPr lang="zh-CN" altLang="en-US" sz="2800" dirty="0"/>
              <a:t>；</a:t>
            </a:r>
            <a:endParaRPr lang="zh-CN" altLang="en-US" sz="2800" dirty="0"/>
          </a:p>
          <a:p>
            <a:pPr algn="just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）对</a:t>
            </a:r>
            <a:r>
              <a:rPr lang="en-US" altLang="zh-CN" sz="2800" dirty="0">
                <a:solidFill>
                  <a:srgbClr val="000000"/>
                </a:solidFill>
              </a:rPr>
              <a:t>∀</a:t>
            </a:r>
            <a:r>
              <a:rPr lang="en-US" altLang="zh-CN" sz="2800" i="1" dirty="0"/>
              <a:t>a</a:t>
            </a:r>
            <a:r>
              <a:rPr lang="en-US" altLang="zh-CN" sz="2800" dirty="0"/>
              <a:t>,</a:t>
            </a:r>
            <a:r>
              <a:rPr lang="en-US" altLang="zh-CN" sz="2800" i="1" dirty="0"/>
              <a:t>b</a:t>
            </a:r>
            <a:r>
              <a:rPr lang="en-US" altLang="zh-CN" sz="2800" dirty="0"/>
              <a:t>∈</a:t>
            </a:r>
            <a:r>
              <a:rPr lang="en-US" altLang="zh-CN" sz="2800" i="1" dirty="0"/>
              <a:t>H</a:t>
            </a:r>
            <a:r>
              <a:rPr lang="zh-CN" altLang="en-US" sz="2800" dirty="0"/>
              <a:t>，则</a:t>
            </a:r>
            <a:r>
              <a:rPr lang="en-US" altLang="zh-CN" sz="2800" i="1" dirty="0"/>
              <a:t>a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en-US" altLang="zh-CN" sz="2800" i="1" dirty="0"/>
              <a:t>b</a:t>
            </a:r>
            <a:r>
              <a:rPr lang="en-US" altLang="zh-CN" sz="2800" dirty="0"/>
              <a:t>∈</a:t>
            </a:r>
            <a:r>
              <a:rPr lang="en-US" altLang="zh-CN" sz="2800" i="1" dirty="0"/>
              <a:t>H</a:t>
            </a:r>
            <a:r>
              <a:rPr lang="zh-CN" altLang="en-US" sz="2800" dirty="0"/>
              <a:t>；</a:t>
            </a:r>
            <a:endParaRPr lang="zh-CN" altLang="en-US" sz="2800" dirty="0"/>
          </a:p>
          <a:p>
            <a:pPr algn="just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zh-CN" altLang="en-US" sz="2800" dirty="0">
                <a:solidFill>
                  <a:srgbClr val="000000"/>
                </a:solidFill>
              </a:rPr>
              <a:t>对</a:t>
            </a:r>
            <a:r>
              <a:rPr lang="en-US" altLang="zh-CN" sz="2800" dirty="0">
                <a:solidFill>
                  <a:srgbClr val="000000"/>
                </a:solidFill>
              </a:rPr>
              <a:t>∀</a:t>
            </a:r>
            <a:r>
              <a:rPr lang="en-US" altLang="zh-CN" sz="2800" i="1" dirty="0"/>
              <a:t>a</a:t>
            </a:r>
            <a:r>
              <a:rPr lang="en-US" altLang="zh-CN" sz="2800" dirty="0"/>
              <a:t>∈</a:t>
            </a:r>
            <a:r>
              <a:rPr lang="en-US" altLang="zh-CN" sz="2800" i="1" dirty="0"/>
              <a:t>H</a:t>
            </a:r>
            <a:r>
              <a:rPr lang="zh-CN" altLang="en-US" sz="2800" dirty="0"/>
              <a:t>，则</a:t>
            </a:r>
            <a:r>
              <a:rPr lang="en-US" altLang="zh-CN" sz="2800" i="1" dirty="0"/>
              <a:t>a</a:t>
            </a:r>
            <a:r>
              <a:rPr lang="en-US" altLang="zh-CN" sz="2800" baseline="30000" dirty="0"/>
              <a:t>-1</a:t>
            </a:r>
            <a:r>
              <a:rPr lang="en-US" altLang="zh-CN" sz="2800" dirty="0"/>
              <a:t>∈</a:t>
            </a:r>
            <a:r>
              <a:rPr lang="en-US" altLang="zh-CN" sz="2800" i="1" dirty="0"/>
              <a:t>H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algn="just">
              <a:buNone/>
            </a:pPr>
            <a:r>
              <a:rPr lang="zh-CN" altLang="en-US" sz="2800" dirty="0"/>
              <a:t>思考：条件（</a:t>
            </a:r>
            <a:r>
              <a:rPr lang="en-US" altLang="zh-CN" sz="2800" dirty="0"/>
              <a:t>1</a:t>
            </a:r>
            <a:r>
              <a:rPr lang="zh-CN" altLang="en-US" sz="2800" dirty="0"/>
              <a:t>）是必须的吗？</a:t>
            </a:r>
            <a:endParaRPr lang="zh-CN" altLang="en-US" sz="2800" dirty="0"/>
          </a:p>
          <a:p>
            <a:pPr algn="just">
              <a:buNone/>
            </a:pPr>
            <a:r>
              <a:rPr lang="zh-CN" altLang="en-US" sz="2800" dirty="0"/>
              <a:t>即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运算在</a:t>
            </a:r>
            <a:r>
              <a:rPr lang="en-US" altLang="zh-CN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H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上封闭，且</a:t>
            </a:r>
            <a:r>
              <a:rPr lang="en-US" altLang="zh-CN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H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中每个元素都有逆元。</a:t>
            </a:r>
            <a:endParaRPr lang="en-US" altLang="zh-CN" sz="2800" dirty="0"/>
          </a:p>
          <a:p>
            <a:pPr algn="just">
              <a:buNone/>
            </a:pPr>
            <a:r>
              <a:rPr lang="zh-CN" altLang="en-US" sz="2800" dirty="0">
                <a:hlinkClick r:id="" action="ppaction://noaction"/>
              </a:rPr>
              <a:t>证明。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algn="just">
              <a:buNone/>
            </a:pPr>
            <a:r>
              <a:rPr lang="en-US" altLang="zh-CN" sz="2800" dirty="0"/>
              <a:t>                                                           </a:t>
            </a:r>
            <a:r>
              <a:rPr lang="en-US" altLang="zh-CN" sz="2800" dirty="0">
                <a:hlinkClick r:id="" action="ppaction://noaction"/>
              </a:rPr>
              <a:t>back</a:t>
            </a:r>
            <a:r>
              <a:rPr lang="zh-CN" altLang="en-US" sz="2800" dirty="0"/>
              <a:t>同态核？</a:t>
            </a:r>
            <a:endParaRPr lang="en-US" altLang="zh-CN" sz="2800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C8713E-127D-40FE-BE21-B42A9090F8EC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4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charRg st="97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charRg st="97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charRg st="112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115">
                                            <p:txEl>
                                              <p:charRg st="112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charRg st="138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0115">
                                            <p:txEl>
                                              <p:charRg st="138" end="2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sz="4400" dirty="0"/>
              <a:t>子群判定定理二</a:t>
            </a:r>
            <a:endParaRPr lang="zh-CN" altLang="en-US" dirty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30725"/>
          </a:xfrm>
          <a:ln/>
        </p:spPr>
        <p:txBody>
          <a:bodyPr vert="horz" wrap="square" lIns="91440" tIns="45720" rIns="91440" bIns="45720" anchor="t"/>
          <a:p>
            <a:r>
              <a:rPr lang="zh-CN" altLang="en-US" sz="3200" dirty="0"/>
              <a:t>定理</a:t>
            </a:r>
            <a:r>
              <a:rPr lang="en-US" altLang="zh-CN" sz="3200" dirty="0"/>
              <a:t>5-4.8</a:t>
            </a:r>
            <a:r>
              <a:rPr lang="zh-CN" altLang="en-US" sz="3200" dirty="0"/>
              <a:t>：设</a:t>
            </a:r>
            <a:r>
              <a:rPr lang="en-US" altLang="zh-CN" sz="3200" dirty="0"/>
              <a:t>&lt;G,</a:t>
            </a:r>
            <a:r>
              <a:rPr lang="en-US" altLang="zh-CN" sz="3200" b="1" dirty="0">
                <a:latin typeface="宋体" panose="02010600030101010101" pitchFamily="2" charset="-122"/>
              </a:rPr>
              <a:t>*</a:t>
            </a:r>
            <a:r>
              <a:rPr lang="en-US" altLang="zh-CN" sz="3200" dirty="0"/>
              <a:t>&gt;</a:t>
            </a:r>
            <a:r>
              <a:rPr lang="zh-CN" altLang="en-US" sz="3200" dirty="0"/>
              <a:t>为群，</a:t>
            </a:r>
            <a:r>
              <a:rPr lang="en-US" altLang="zh-CN" sz="3200" dirty="0"/>
              <a:t>H</a:t>
            </a:r>
            <a:r>
              <a:rPr lang="zh-CN" altLang="en-US" sz="3200" dirty="0"/>
              <a:t>是</a:t>
            </a:r>
            <a:r>
              <a:rPr lang="en-US" altLang="zh-CN" sz="3200" dirty="0"/>
              <a:t>G</a:t>
            </a:r>
            <a:r>
              <a:rPr lang="zh-CN" altLang="en-US" sz="3200" dirty="0"/>
              <a:t>的</a:t>
            </a:r>
            <a:r>
              <a:rPr lang="zh-CN" altLang="en-US" sz="3200" b="1" dirty="0">
                <a:solidFill>
                  <a:srgbClr val="FF0000"/>
                </a:solidFill>
              </a:rPr>
              <a:t>非空</a:t>
            </a:r>
            <a:r>
              <a:rPr lang="zh-CN" altLang="en-US" sz="3200" dirty="0"/>
              <a:t>子集，则</a:t>
            </a:r>
            <a:endParaRPr lang="en-US" altLang="zh-CN" sz="3200" dirty="0"/>
          </a:p>
          <a:p>
            <a:pPr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&lt;H,</a:t>
            </a:r>
            <a:r>
              <a:rPr lang="en-US" altLang="zh-CN" sz="3200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3200" b="1" dirty="0">
                <a:solidFill>
                  <a:srgbClr val="C00000"/>
                </a:solidFill>
              </a:rPr>
              <a:t>&gt;</a:t>
            </a:r>
            <a:r>
              <a:rPr lang="zh-CN" altLang="en-US" sz="3200" b="1" dirty="0">
                <a:solidFill>
                  <a:srgbClr val="C00000"/>
                </a:solidFill>
              </a:rPr>
              <a:t>是</a:t>
            </a:r>
            <a:r>
              <a:rPr lang="en-US" altLang="zh-CN" sz="3200" b="1" dirty="0">
                <a:solidFill>
                  <a:srgbClr val="C00000"/>
                </a:solidFill>
              </a:rPr>
              <a:t>&lt;G,</a:t>
            </a:r>
            <a:r>
              <a:rPr lang="en-US" altLang="zh-CN" sz="3200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3200" b="1" dirty="0">
                <a:solidFill>
                  <a:srgbClr val="C00000"/>
                </a:solidFill>
              </a:rPr>
              <a:t>&gt;</a:t>
            </a:r>
            <a:r>
              <a:rPr lang="zh-CN" altLang="en-US" sz="3200" b="1" dirty="0">
                <a:solidFill>
                  <a:srgbClr val="C00000"/>
                </a:solidFill>
              </a:rPr>
              <a:t>的子群 </a:t>
            </a:r>
            <a:r>
              <a:rPr lang="en-US" altLang="zh-CN" sz="3200" b="1" dirty="0">
                <a:solidFill>
                  <a:srgbClr val="C00000"/>
                </a:solidFill>
                <a:sym typeface="Symbol" panose="05050102010706020507" pitchFamily="18" charset="2"/>
              </a:rPr>
              <a:t></a:t>
            </a:r>
            <a:r>
              <a:rPr lang="zh-CN" altLang="en-US" sz="3200" b="1" dirty="0">
                <a:solidFill>
                  <a:srgbClr val="C00000"/>
                </a:solidFill>
              </a:rPr>
              <a:t> </a:t>
            </a:r>
            <a:r>
              <a:rPr lang="en-US" altLang="zh-CN" sz="3200" b="1" dirty="0">
                <a:solidFill>
                  <a:srgbClr val="C00000"/>
                </a:solidFill>
              </a:rPr>
              <a:t>∀a,b∈H</a:t>
            </a:r>
            <a:r>
              <a:rPr lang="zh-CN" altLang="en-US" sz="3200" b="1" dirty="0">
                <a:solidFill>
                  <a:srgbClr val="C00000"/>
                </a:solidFill>
              </a:rPr>
              <a:t>有</a:t>
            </a:r>
            <a:r>
              <a:rPr lang="en-US" altLang="zh-CN" sz="3200" b="1" dirty="0">
                <a:solidFill>
                  <a:srgbClr val="C00000"/>
                </a:solidFill>
              </a:rPr>
              <a:t>a</a:t>
            </a:r>
            <a:r>
              <a:rPr lang="en-US" altLang="zh-CN" sz="3200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3200" b="1" dirty="0">
                <a:solidFill>
                  <a:srgbClr val="C00000"/>
                </a:solidFill>
              </a:rPr>
              <a:t>b</a:t>
            </a:r>
            <a:r>
              <a:rPr lang="en-US" altLang="zh-CN" sz="3200" b="1" baseline="30000" dirty="0">
                <a:solidFill>
                  <a:srgbClr val="C00000"/>
                </a:solidFill>
              </a:rPr>
              <a:t>-1</a:t>
            </a:r>
            <a:r>
              <a:rPr lang="en-US" altLang="zh-CN" sz="3200" b="1" dirty="0">
                <a:solidFill>
                  <a:srgbClr val="C00000"/>
                </a:solidFill>
              </a:rPr>
              <a:t>∈H</a:t>
            </a:r>
            <a:endParaRPr lang="en-US" altLang="zh-CN" sz="32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altLang="zh-CN" sz="32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zh-CN" altLang="en-US" sz="2800" dirty="0">
                <a:latin typeface="宋体" panose="02010600030101010101" pitchFamily="2" charset="-122"/>
                <a:hlinkClick r:id="" action="ppaction://noaction"/>
              </a:rPr>
              <a:t>证明</a:t>
            </a:r>
            <a:endParaRPr lang="zh-CN" altLang="en-US" sz="2800" dirty="0"/>
          </a:p>
          <a:p>
            <a:pPr>
              <a:buNone/>
            </a:pPr>
            <a:endParaRPr lang="zh-CN" altLang="en-US" sz="2800" dirty="0"/>
          </a:p>
          <a:p>
            <a:pPr>
              <a:buNone/>
            </a:pPr>
            <a:r>
              <a:rPr lang="zh-CN" altLang="en-US" sz="2800" dirty="0"/>
              <a:t>对于有限集合，子群的判定更加简单。</a:t>
            </a:r>
            <a:endParaRPr lang="en-US" altLang="zh-CN" sz="2800" dirty="0"/>
          </a:p>
          <a:p>
            <a:pPr>
              <a:buNone/>
            </a:pPr>
            <a:endParaRPr lang="zh-CN" altLang="en-US" sz="3200" dirty="0"/>
          </a:p>
          <a:p>
            <a:endParaRPr lang="zh-CN" altLang="en-US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C8713E-127D-40FE-BE21-B42A9090F8EC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sz="4400" dirty="0"/>
              <a:t>子群判定定理三</a:t>
            </a:r>
            <a:endParaRPr lang="zh-CN" altLang="en-US" sz="4400" dirty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1675"/>
          </a:xfrm>
          <a:ln/>
        </p:spPr>
        <p:txBody>
          <a:bodyPr vert="horz" wrap="square" lIns="91440" tIns="45720" rIns="91440" bIns="45720" anchor="t"/>
          <a:p>
            <a:pPr>
              <a:buNone/>
            </a:pPr>
            <a:r>
              <a:rPr lang="zh-CN" altLang="en-US" sz="3200" dirty="0"/>
              <a:t>定理</a:t>
            </a:r>
            <a:r>
              <a:rPr lang="en-US" altLang="zh-CN" sz="3200" dirty="0"/>
              <a:t>5-4.7</a:t>
            </a:r>
            <a:r>
              <a:rPr lang="zh-CN" altLang="en-US" sz="3200" dirty="0"/>
              <a:t>：设</a:t>
            </a:r>
            <a:r>
              <a:rPr lang="en-US" altLang="zh-CN" sz="3200" dirty="0"/>
              <a:t>&lt;G,</a:t>
            </a:r>
            <a:r>
              <a:rPr lang="en-US" altLang="zh-CN" sz="3200" b="1" dirty="0">
                <a:latin typeface="宋体" panose="02010600030101010101" pitchFamily="2" charset="-122"/>
              </a:rPr>
              <a:t>*</a:t>
            </a:r>
            <a:r>
              <a:rPr lang="en-US" altLang="zh-CN" sz="3200" dirty="0"/>
              <a:t>&gt;</a:t>
            </a:r>
            <a:r>
              <a:rPr lang="zh-CN" altLang="en-US" sz="3200" dirty="0"/>
              <a:t>为群，</a:t>
            </a:r>
            <a:r>
              <a:rPr lang="en-US" altLang="zh-CN" sz="3200" dirty="0"/>
              <a:t>H</a:t>
            </a:r>
            <a:r>
              <a:rPr lang="zh-CN" altLang="en-US" sz="3200" dirty="0"/>
              <a:t>是</a:t>
            </a:r>
            <a:r>
              <a:rPr lang="en-US" altLang="zh-CN" sz="3200" dirty="0"/>
              <a:t>G</a:t>
            </a:r>
            <a:r>
              <a:rPr lang="zh-CN" altLang="en-US" sz="3200" dirty="0"/>
              <a:t>的</a:t>
            </a:r>
            <a:r>
              <a:rPr lang="zh-CN" altLang="en-US" sz="3200" b="1" dirty="0">
                <a:solidFill>
                  <a:srgbClr val="C00000"/>
                </a:solidFill>
              </a:rPr>
              <a:t>非空</a:t>
            </a:r>
            <a:r>
              <a:rPr lang="zh-CN" altLang="en-US" sz="3200" dirty="0"/>
              <a:t>子集。如果</a:t>
            </a:r>
            <a:r>
              <a:rPr lang="en-US" altLang="zh-CN" sz="3200" b="1" dirty="0">
                <a:solidFill>
                  <a:srgbClr val="B80000"/>
                </a:solidFill>
              </a:rPr>
              <a:t>H</a:t>
            </a:r>
            <a:r>
              <a:rPr lang="zh-CN" altLang="en-US" sz="3200" b="1" dirty="0">
                <a:solidFill>
                  <a:srgbClr val="B80000"/>
                </a:solidFill>
              </a:rPr>
              <a:t>为有限集</a:t>
            </a:r>
            <a:r>
              <a:rPr lang="zh-CN" altLang="en-US" sz="3200" dirty="0"/>
              <a:t>，则</a:t>
            </a:r>
            <a:endParaRPr lang="en-US" altLang="zh-CN" sz="3200" dirty="0"/>
          </a:p>
          <a:p>
            <a:pPr>
              <a:buNone/>
            </a:pPr>
            <a:r>
              <a:rPr lang="zh-CN" altLang="en-US" sz="3200" dirty="0">
                <a:solidFill>
                  <a:srgbClr val="C00000"/>
                </a:solidFill>
              </a:rPr>
              <a:t>  </a:t>
            </a:r>
            <a:r>
              <a:rPr lang="en-US" altLang="zh-CN" sz="3200" b="1" dirty="0">
                <a:solidFill>
                  <a:srgbClr val="C00000"/>
                </a:solidFill>
              </a:rPr>
              <a:t>&lt;H,</a:t>
            </a:r>
            <a:r>
              <a:rPr lang="en-US" altLang="zh-CN" sz="3200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3200" b="1" dirty="0">
                <a:solidFill>
                  <a:srgbClr val="C00000"/>
                </a:solidFill>
              </a:rPr>
              <a:t>&gt;</a:t>
            </a:r>
            <a:r>
              <a:rPr lang="zh-CN" altLang="en-US" sz="3200" b="1" dirty="0">
                <a:solidFill>
                  <a:srgbClr val="C00000"/>
                </a:solidFill>
              </a:rPr>
              <a:t>是</a:t>
            </a:r>
            <a:r>
              <a:rPr lang="en-US" altLang="zh-CN" sz="3200" b="1" dirty="0">
                <a:solidFill>
                  <a:srgbClr val="C00000"/>
                </a:solidFill>
              </a:rPr>
              <a:t>&lt;G,</a:t>
            </a:r>
            <a:r>
              <a:rPr lang="en-US" altLang="zh-CN" sz="3200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3200" b="1" dirty="0">
                <a:solidFill>
                  <a:srgbClr val="C00000"/>
                </a:solidFill>
              </a:rPr>
              <a:t>&gt;</a:t>
            </a:r>
            <a:r>
              <a:rPr lang="zh-CN" altLang="en-US" sz="3200" b="1" dirty="0">
                <a:solidFill>
                  <a:srgbClr val="C00000"/>
                </a:solidFill>
              </a:rPr>
              <a:t>的子群 </a:t>
            </a:r>
            <a:r>
              <a:rPr lang="en-US" altLang="zh-CN" sz="3200" b="1" dirty="0">
                <a:solidFill>
                  <a:srgbClr val="C00000"/>
                </a:solidFill>
                <a:sym typeface="Symbol" panose="05050102010706020507" pitchFamily="18" charset="2"/>
              </a:rPr>
              <a:t></a:t>
            </a:r>
            <a:r>
              <a:rPr lang="zh-CN" altLang="en-US" sz="3200" b="1" dirty="0">
                <a:solidFill>
                  <a:srgbClr val="C00000"/>
                </a:solidFill>
              </a:rPr>
              <a:t> 运算</a:t>
            </a:r>
            <a:r>
              <a:rPr lang="en-US" altLang="zh-CN" sz="3200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sz="3200" b="1" dirty="0">
                <a:solidFill>
                  <a:srgbClr val="C00000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sz="3200" b="1" dirty="0">
                <a:solidFill>
                  <a:srgbClr val="C00000"/>
                </a:solidFill>
              </a:rPr>
              <a:t>H</a:t>
            </a:r>
            <a:r>
              <a:rPr lang="zh-CN" altLang="en-US" sz="3200" b="1" dirty="0">
                <a:solidFill>
                  <a:srgbClr val="C00000"/>
                </a:solidFill>
                <a:latin typeface="宋体" panose="02010600030101010101" pitchFamily="2" charset="-122"/>
              </a:rPr>
              <a:t>上封闭</a:t>
            </a:r>
            <a:endParaRPr lang="en-US" altLang="zh-CN" sz="3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endParaRPr lang="en-US" altLang="zh-CN" sz="3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800" dirty="0">
                <a:latin typeface="宋体" panose="02010600030101010101" pitchFamily="2" charset="-122"/>
                <a:hlinkClick r:id="" action="ppaction://noaction"/>
              </a:rPr>
              <a:t>证明</a:t>
            </a:r>
            <a:r>
              <a:rPr lang="zh-CN" altLang="en-US" sz="2800" dirty="0">
                <a:latin typeface="宋体" panose="02010600030101010101" pitchFamily="2" charset="-122"/>
              </a:rPr>
              <a:t>（选讲）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宋体" panose="02010600030101010101" pitchFamily="2" charset="-122"/>
              </a:rPr>
              <a:t>注意：使用以上三条判定定理时，需要验证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非空</a:t>
            </a:r>
            <a:r>
              <a:rPr lang="zh-CN" altLang="en-US" sz="2800" b="1" dirty="0">
                <a:solidFill>
                  <a:srgbClr val="0033CC"/>
                </a:solidFill>
                <a:latin typeface="宋体" panose="02010600030101010101" pitchFamily="2" charset="-122"/>
              </a:rPr>
              <a:t>，方可使用。</a:t>
            </a:r>
            <a:endParaRPr lang="zh-CN" altLang="en-US" sz="2800" b="1" dirty="0">
              <a:solidFill>
                <a:srgbClr val="0033CC"/>
              </a:solidFill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C8713E-127D-40FE-BE21-B42A9090F8EC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6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746" name="内容占位符 2"/>
          <p:cNvSpPr>
            <a:spLocks noGrp="1"/>
          </p:cNvSpPr>
          <p:nvPr>
            <p:ph idx="1"/>
          </p:nvPr>
        </p:nvSpPr>
        <p:spPr>
          <a:xfrm>
            <a:off x="323850" y="333375"/>
            <a:ext cx="8569325" cy="6119813"/>
          </a:xfrm>
          <a:ln/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】</a:t>
            </a:r>
            <a:r>
              <a:rPr lang="zh-CN" altLang="en-US" sz="2400" dirty="0"/>
              <a:t>设</a:t>
            </a:r>
            <a:r>
              <a:rPr lang="en-US" altLang="zh-CN" sz="2400" dirty="0"/>
              <a:t>&lt; G, 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&gt;</a:t>
            </a:r>
            <a:r>
              <a:rPr lang="zh-CN" altLang="en-US" sz="2400" dirty="0"/>
              <a:t>是群，对任一</a:t>
            </a:r>
            <a:r>
              <a:rPr lang="en-US" altLang="zh-CN" sz="2400" dirty="0"/>
              <a:t>a ∈G</a:t>
            </a:r>
            <a:r>
              <a:rPr lang="zh-CN" altLang="en-US" sz="2400" dirty="0"/>
              <a:t>，</a:t>
            </a:r>
            <a:r>
              <a:rPr lang="en-US" altLang="zh-CN" sz="2400" dirty="0"/>
              <a:t>H={x|x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a=a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x,a∈G,x∈G}</a:t>
            </a:r>
            <a:r>
              <a:rPr lang="zh-CN" altLang="en-US" sz="2400" dirty="0"/>
              <a:t>，试证明</a:t>
            </a:r>
            <a:r>
              <a:rPr lang="en-US" altLang="zh-CN" sz="2400" dirty="0"/>
              <a:t>&lt; H, 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&gt;</a:t>
            </a:r>
            <a:r>
              <a:rPr lang="zh-CN" altLang="en-US" sz="2400" dirty="0"/>
              <a:t>是</a:t>
            </a:r>
            <a:r>
              <a:rPr lang="en-US" altLang="zh-CN" sz="2400" dirty="0"/>
              <a:t>&lt; G, 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&gt;</a:t>
            </a:r>
            <a:r>
              <a:rPr lang="zh-CN" altLang="en-US" sz="2400" dirty="0"/>
              <a:t>的子群。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定义法</a:t>
            </a:r>
            <a:r>
              <a:rPr lang="en-US" altLang="zh-CN" sz="2400" dirty="0"/>
              <a:t>】</a:t>
            </a:r>
            <a:r>
              <a:rPr lang="zh-CN" altLang="en-US" sz="2400" dirty="0"/>
              <a:t>：设</a:t>
            </a:r>
            <a:r>
              <a:rPr lang="en-US" altLang="zh-CN" sz="2400" dirty="0"/>
              <a:t>e</a:t>
            </a:r>
            <a:r>
              <a:rPr lang="zh-CN" altLang="en-US" sz="2400" dirty="0"/>
              <a:t>为</a:t>
            </a:r>
            <a:r>
              <a:rPr lang="en-US" altLang="zh-CN" sz="2400" dirty="0"/>
              <a:t>&lt;G,</a:t>
            </a:r>
            <a:r>
              <a:rPr lang="en-US" altLang="zh-CN" sz="2400" b="1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&gt; </a:t>
            </a:r>
            <a:r>
              <a:rPr lang="zh-CN" altLang="en-US" sz="2400" dirty="0"/>
              <a:t>中幺元，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zh-CN" altLang="en-US" sz="2400" dirty="0">
                <a:latin typeface="Arial" panose="020B0604020202020204" pitchFamily="34" charset="0"/>
              </a:rPr>
              <a:t>关于</a:t>
            </a:r>
            <a:r>
              <a:rPr lang="en-US" altLang="zh-CN" sz="2400" dirty="0">
                <a:latin typeface="Arial" panose="020B0604020202020204" pitchFamily="34" charset="0"/>
              </a:rPr>
              <a:t>H</a:t>
            </a:r>
            <a:r>
              <a:rPr lang="zh-CN" altLang="en-US" sz="2400" b="1" dirty="0">
                <a:solidFill>
                  <a:srgbClr val="FF0000"/>
                </a:solidFill>
              </a:rPr>
              <a:t>封闭</a:t>
            </a:r>
            <a:r>
              <a:rPr lang="zh-CN" altLang="en-US" sz="2400" dirty="0"/>
              <a:t>。对于</a:t>
            </a:r>
            <a:r>
              <a:rPr lang="en-US" altLang="zh-CN" sz="2400" dirty="0"/>
              <a:t>∀x,y∈H</a:t>
            </a:r>
            <a:r>
              <a:rPr lang="zh-CN" altLang="en-US" sz="2400" dirty="0"/>
              <a:t>，以及</a:t>
            </a:r>
            <a:r>
              <a:rPr lang="en-US" altLang="zh-CN" sz="2400" dirty="0"/>
              <a:t>∀a∈G 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      </a:t>
            </a:r>
            <a:r>
              <a:rPr lang="zh-CN" altLang="zh-CN" sz="2400" dirty="0"/>
              <a:t>∵</a:t>
            </a:r>
            <a:r>
              <a:rPr lang="en-US" altLang="zh-CN" sz="2400" dirty="0"/>
              <a:t>(x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y)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a=x</a:t>
            </a:r>
            <a:r>
              <a:rPr lang="en-US" altLang="zh-CN" sz="2400" dirty="0">
                <a:latin typeface="宋体" panose="02010600030101010101" pitchFamily="2" charset="-122"/>
              </a:rPr>
              <a:t>*(</a:t>
            </a:r>
            <a:r>
              <a:rPr lang="en-US" altLang="zh-CN" sz="2400" dirty="0"/>
              <a:t>y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a)=x</a:t>
            </a:r>
            <a:r>
              <a:rPr lang="en-US" altLang="zh-CN" sz="2400" dirty="0">
                <a:latin typeface="宋体" panose="02010600030101010101" pitchFamily="2" charset="-122"/>
              </a:rPr>
              <a:t>*(</a:t>
            </a:r>
            <a:r>
              <a:rPr lang="en-US" altLang="zh-CN" sz="2400" dirty="0"/>
              <a:t>a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y)=(x</a:t>
            </a:r>
            <a:r>
              <a:rPr lang="en-US" altLang="zh-CN" sz="2400" dirty="0">
                <a:latin typeface="宋体" panose="02010600030101010101" pitchFamily="2" charset="-122"/>
              </a:rPr>
              <a:t>*a)*</a:t>
            </a:r>
            <a:r>
              <a:rPr lang="en-US" altLang="zh-CN" sz="2400" dirty="0"/>
              <a:t>y=(a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x)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y=a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(x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y)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          </a:t>
            </a:r>
            <a:r>
              <a:rPr lang="zh-CN" altLang="zh-CN" sz="2400" dirty="0"/>
              <a:t>∴ </a:t>
            </a:r>
            <a:r>
              <a:rPr lang="en-US" altLang="zh-CN" sz="2400" dirty="0"/>
              <a:t>x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y∈H</a:t>
            </a:r>
            <a:r>
              <a:rPr lang="zh-CN" altLang="en-US" sz="2400" dirty="0"/>
              <a:t>，</a:t>
            </a:r>
            <a:r>
              <a:rPr lang="en-US" altLang="zh-CN" sz="2400" dirty="0"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</a:rPr>
              <a:t>即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zh-CN" altLang="en-US" sz="2400" dirty="0">
                <a:latin typeface="Arial" panose="020B0604020202020204" pitchFamily="34" charset="0"/>
              </a:rPr>
              <a:t>关于</a:t>
            </a:r>
            <a:r>
              <a:rPr lang="en-US" altLang="zh-CN" sz="2400" dirty="0">
                <a:latin typeface="Arial" panose="020B0604020202020204" pitchFamily="34" charset="0"/>
              </a:rPr>
              <a:t>H</a:t>
            </a:r>
            <a:r>
              <a:rPr lang="zh-CN" altLang="en-US" sz="2400" dirty="0">
                <a:latin typeface="Arial" panose="020B0604020202020204" pitchFamily="34" charset="0"/>
              </a:rPr>
              <a:t>封闭；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）对于</a:t>
            </a:r>
            <a:r>
              <a:rPr lang="en-US" altLang="zh-CN" sz="2400" b="1" dirty="0">
                <a:solidFill>
                  <a:srgbClr val="0070C0"/>
                </a:solidFill>
              </a:rPr>
              <a:t>∀x,y,z∈H</a:t>
            </a:r>
            <a:r>
              <a:rPr lang="en-US" altLang="zh-CN" sz="2400" b="1" dirty="0">
                <a:solidFill>
                  <a:srgbClr val="0070C0"/>
                </a:solidFill>
                <a:sym typeface="Symbol" panose="05050102010706020507" pitchFamily="18" charset="2"/>
              </a:rPr>
              <a:t>G</a:t>
            </a:r>
            <a:r>
              <a:rPr lang="zh-CN" altLang="en-US" sz="2400" dirty="0">
                <a:sym typeface="Symbol" panose="05050102010706020507" pitchFamily="18" charset="2"/>
              </a:rPr>
              <a:t>，由于</a:t>
            </a:r>
            <a:r>
              <a:rPr lang="en-US" altLang="zh-CN" sz="2400" dirty="0"/>
              <a:t>&lt;G, 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&gt;</a:t>
            </a:r>
            <a:r>
              <a:rPr lang="zh-CN" altLang="en-US" sz="2400" dirty="0"/>
              <a:t>是群，满足</a:t>
            </a:r>
            <a:r>
              <a:rPr lang="zh-CN" altLang="en-US" sz="2400" b="1" dirty="0">
                <a:solidFill>
                  <a:srgbClr val="FF0000"/>
                </a:solidFill>
              </a:rPr>
              <a:t>结合</a:t>
            </a:r>
            <a:r>
              <a:rPr lang="zh-CN" altLang="en-US" sz="2400" dirty="0"/>
              <a:t>律，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      </a:t>
            </a:r>
            <a:r>
              <a:rPr lang="zh-CN" altLang="zh-CN" sz="2400" dirty="0"/>
              <a:t>∴</a:t>
            </a:r>
            <a:r>
              <a:rPr lang="en-US" altLang="zh-CN" sz="2400" dirty="0"/>
              <a:t>(x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y)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z=x</a:t>
            </a:r>
            <a:r>
              <a:rPr lang="en-US" altLang="zh-CN" sz="2400" dirty="0">
                <a:latin typeface="宋体" panose="02010600030101010101" pitchFamily="2" charset="-122"/>
              </a:rPr>
              <a:t>*(</a:t>
            </a:r>
            <a:r>
              <a:rPr lang="en-US" altLang="zh-CN" sz="2400" dirty="0"/>
              <a:t>y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z)</a:t>
            </a:r>
            <a:r>
              <a:rPr lang="zh-CN" altLang="en-US" sz="2400" dirty="0"/>
              <a:t>必然成立；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zh-CN" altLang="zh-CN" sz="2400" dirty="0"/>
              <a:t> ∵</a:t>
            </a:r>
            <a:r>
              <a:rPr lang="zh-CN" altLang="en-US" sz="2400" dirty="0"/>
              <a:t>对</a:t>
            </a:r>
            <a:r>
              <a:rPr lang="en-US" altLang="zh-CN" sz="2400" dirty="0"/>
              <a:t>∀x∈G</a:t>
            </a:r>
            <a:r>
              <a:rPr lang="zh-CN" altLang="en-US" sz="2400" dirty="0"/>
              <a:t>，都有</a:t>
            </a:r>
            <a:r>
              <a:rPr lang="en-US" altLang="zh-CN" sz="2400" dirty="0"/>
              <a:t>e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x=x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e</a:t>
            </a:r>
            <a:r>
              <a:rPr lang="zh-CN" altLang="en-US" sz="2400" dirty="0"/>
              <a:t>，</a:t>
            </a:r>
            <a:r>
              <a:rPr lang="zh-CN" altLang="zh-CN" sz="2400" dirty="0"/>
              <a:t> ∴ </a:t>
            </a:r>
            <a:r>
              <a:rPr lang="en-US" altLang="zh-CN" sz="2400" b="1" dirty="0">
                <a:solidFill>
                  <a:srgbClr val="FF0000"/>
                </a:solidFill>
              </a:rPr>
              <a:t>e∈H</a:t>
            </a:r>
            <a:r>
              <a:rPr lang="en-US" altLang="zh-CN" sz="2400" dirty="0"/>
              <a:t> 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zh-CN" altLang="en-US" sz="2400" b="1" dirty="0">
                <a:solidFill>
                  <a:schemeClr val="hlink"/>
                </a:solidFill>
              </a:rPr>
              <a:t>对于</a:t>
            </a:r>
            <a:r>
              <a:rPr lang="en-US" altLang="zh-CN" sz="2400" b="1" dirty="0">
                <a:solidFill>
                  <a:schemeClr val="hlink"/>
                </a:solidFill>
              </a:rPr>
              <a:t>∀x∈H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 dirty="0">
                <a:solidFill>
                  <a:schemeClr val="hlink"/>
                </a:solidFill>
              </a:rPr>
              <a:t>G</a:t>
            </a:r>
            <a:r>
              <a:rPr lang="zh-CN" altLang="en-US" sz="2400" b="1" dirty="0">
                <a:solidFill>
                  <a:schemeClr val="hlink"/>
                </a:solidFill>
              </a:rPr>
              <a:t>，</a:t>
            </a:r>
            <a:r>
              <a:rPr lang="en-US" altLang="zh-CN" sz="2400" b="1" dirty="0">
                <a:solidFill>
                  <a:schemeClr val="hlink"/>
                </a:solidFill>
              </a:rPr>
              <a:t>∀a∈G</a:t>
            </a:r>
            <a:r>
              <a:rPr lang="zh-CN" altLang="en-US" sz="2400" b="1" dirty="0">
                <a:solidFill>
                  <a:schemeClr val="hlink"/>
                </a:solidFill>
              </a:rPr>
              <a:t>，都有</a:t>
            </a:r>
            <a:r>
              <a:rPr lang="en-US" altLang="zh-CN" sz="2400" b="1" dirty="0">
                <a:solidFill>
                  <a:schemeClr val="hlink"/>
                </a:solidFill>
              </a:rPr>
              <a:t>x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chemeClr val="hlink"/>
                </a:solidFill>
              </a:rPr>
              <a:t>a=a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chemeClr val="hlink"/>
                </a:solidFill>
              </a:rPr>
              <a:t>x</a:t>
            </a:r>
            <a:r>
              <a:rPr lang="zh-CN" altLang="en-US" sz="2400" b="1" dirty="0">
                <a:solidFill>
                  <a:schemeClr val="hlink"/>
                </a:solidFill>
              </a:rPr>
              <a:t>，</a:t>
            </a:r>
            <a:endParaRPr lang="en-US" altLang="zh-CN" sz="2400" b="1" dirty="0">
              <a:solidFill>
                <a:schemeClr val="hlink"/>
              </a:solidFill>
            </a:endParaRPr>
          </a:p>
          <a:p>
            <a:pPr>
              <a:buNone/>
            </a:pPr>
            <a:r>
              <a:rPr lang="zh-CN" altLang="en-US" sz="2400" b="1" dirty="0">
                <a:solidFill>
                  <a:schemeClr val="hlink"/>
                </a:solidFill>
              </a:rPr>
              <a:t>           </a:t>
            </a:r>
            <a:r>
              <a:rPr lang="zh-CN" altLang="zh-CN" sz="2400" dirty="0"/>
              <a:t>∵ </a:t>
            </a:r>
            <a:r>
              <a:rPr lang="en-US" altLang="zh-CN" sz="2400" b="1" dirty="0">
                <a:solidFill>
                  <a:schemeClr val="hlink"/>
                </a:solidFill>
              </a:rPr>
              <a:t>&lt;G,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chemeClr val="hlink"/>
                </a:solidFill>
              </a:rPr>
              <a:t>&gt;</a:t>
            </a:r>
            <a:r>
              <a:rPr lang="zh-CN" altLang="en-US" sz="2400" b="1" dirty="0">
                <a:solidFill>
                  <a:schemeClr val="hlink"/>
                </a:solidFill>
              </a:rPr>
              <a:t>是群，</a:t>
            </a:r>
            <a:r>
              <a:rPr lang="zh-CN" altLang="zh-CN" sz="2400" dirty="0"/>
              <a:t> ∴ </a:t>
            </a:r>
            <a:r>
              <a:rPr lang="en-US" altLang="zh-CN" sz="2400" b="1" dirty="0">
                <a:solidFill>
                  <a:schemeClr val="hlink"/>
                </a:solidFill>
              </a:rPr>
              <a:t>x</a:t>
            </a:r>
            <a:r>
              <a:rPr lang="en-US" altLang="zh-CN" sz="2400" b="1" baseline="30000" dirty="0">
                <a:solidFill>
                  <a:schemeClr val="hlink"/>
                </a:solidFill>
              </a:rPr>
              <a:t>-1</a:t>
            </a:r>
            <a:r>
              <a:rPr lang="en-US" altLang="zh-CN" sz="2400" b="1" dirty="0">
                <a:solidFill>
                  <a:schemeClr val="hlink"/>
                </a:solidFill>
              </a:rPr>
              <a:t>∈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G</a:t>
            </a:r>
            <a:r>
              <a:rPr lang="zh-CN" altLang="en-US" sz="2400" b="1" dirty="0">
                <a:solidFill>
                  <a:schemeClr val="hlink"/>
                </a:solidFill>
                <a:sym typeface="Symbol" panose="05050102010706020507" pitchFamily="18" charset="2"/>
              </a:rPr>
              <a:t>，</a:t>
            </a:r>
            <a:endParaRPr lang="en-US" altLang="zh-CN" sz="2400" b="1" dirty="0">
              <a:solidFill>
                <a:schemeClr val="hlink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b="1" dirty="0">
                <a:solidFill>
                  <a:schemeClr val="hlink"/>
                </a:solidFill>
              </a:rPr>
              <a:t>          </a:t>
            </a:r>
            <a:r>
              <a:rPr lang="zh-CN" altLang="zh-CN" sz="2400" dirty="0"/>
              <a:t>∴</a:t>
            </a:r>
            <a:r>
              <a:rPr lang="en-US" altLang="zh-CN" sz="2400" b="1" dirty="0">
                <a:solidFill>
                  <a:schemeClr val="hlink"/>
                </a:solidFill>
              </a:rPr>
              <a:t>  x</a:t>
            </a:r>
            <a:r>
              <a:rPr lang="en-US" altLang="zh-CN" sz="2400" b="1" baseline="30000" dirty="0">
                <a:solidFill>
                  <a:schemeClr val="hlink"/>
                </a:solidFill>
              </a:rPr>
              <a:t>-1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*(</a:t>
            </a:r>
            <a:r>
              <a:rPr lang="en-US" altLang="zh-CN" sz="2400" b="1" dirty="0">
                <a:solidFill>
                  <a:schemeClr val="hlink"/>
                </a:solidFill>
              </a:rPr>
              <a:t>x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chemeClr val="hlink"/>
                </a:solidFill>
              </a:rPr>
              <a:t>a)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chemeClr val="hlink"/>
                </a:solidFill>
              </a:rPr>
              <a:t>x</a:t>
            </a:r>
            <a:r>
              <a:rPr lang="en-US" altLang="zh-CN" sz="2400" b="1" baseline="30000" dirty="0">
                <a:solidFill>
                  <a:schemeClr val="hlink"/>
                </a:solidFill>
              </a:rPr>
              <a:t>-1</a:t>
            </a:r>
            <a:r>
              <a:rPr lang="en-US" altLang="zh-CN" sz="2400" b="1" dirty="0">
                <a:solidFill>
                  <a:schemeClr val="hlink"/>
                </a:solidFill>
              </a:rPr>
              <a:t>=x</a:t>
            </a:r>
            <a:r>
              <a:rPr lang="en-US" altLang="zh-CN" sz="2400" b="1" baseline="30000" dirty="0">
                <a:solidFill>
                  <a:schemeClr val="hlink"/>
                </a:solidFill>
              </a:rPr>
              <a:t>-1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*(</a:t>
            </a:r>
            <a:r>
              <a:rPr lang="en-US" altLang="zh-CN" sz="2400" b="1" dirty="0">
                <a:solidFill>
                  <a:schemeClr val="hlink"/>
                </a:solidFill>
              </a:rPr>
              <a:t>a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chemeClr val="hlink"/>
                </a:solidFill>
              </a:rPr>
              <a:t>x)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chemeClr val="hlink"/>
                </a:solidFill>
              </a:rPr>
              <a:t>x</a:t>
            </a:r>
            <a:r>
              <a:rPr lang="en-US" altLang="zh-CN" sz="2400" b="1" baseline="30000" dirty="0">
                <a:solidFill>
                  <a:schemeClr val="hlink"/>
                </a:solidFill>
              </a:rPr>
              <a:t>-1        </a:t>
            </a:r>
            <a:r>
              <a:rPr lang="zh-CN" altLang="en-US" sz="2400" b="1" dirty="0">
                <a:solidFill>
                  <a:schemeClr val="hlink"/>
                </a:solidFill>
              </a:rPr>
              <a:t>推出</a:t>
            </a:r>
            <a:r>
              <a:rPr lang="en-US" altLang="zh-CN" sz="2400" b="1" dirty="0">
                <a:solidFill>
                  <a:schemeClr val="hlink"/>
                </a:solidFill>
              </a:rPr>
              <a:t>a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chemeClr val="hlink"/>
                </a:solidFill>
              </a:rPr>
              <a:t>x</a:t>
            </a:r>
            <a:r>
              <a:rPr lang="en-US" altLang="zh-CN" sz="2400" b="1" baseline="30000" dirty="0">
                <a:solidFill>
                  <a:schemeClr val="hlink"/>
                </a:solidFill>
              </a:rPr>
              <a:t>-1</a:t>
            </a:r>
            <a:r>
              <a:rPr lang="en-US" altLang="zh-CN" sz="2400" b="1" dirty="0">
                <a:solidFill>
                  <a:schemeClr val="hlink"/>
                </a:solidFill>
              </a:rPr>
              <a:t>=x</a:t>
            </a:r>
            <a:r>
              <a:rPr lang="en-US" altLang="zh-CN" sz="2400" b="1" baseline="30000" dirty="0">
                <a:solidFill>
                  <a:schemeClr val="hlink"/>
                </a:solidFill>
              </a:rPr>
              <a:t>-1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chemeClr val="hlink"/>
                </a:solidFill>
              </a:rPr>
              <a:t>a</a:t>
            </a:r>
            <a:endParaRPr lang="en-US" altLang="zh-CN" sz="2400" b="1" dirty="0">
              <a:solidFill>
                <a:schemeClr val="hlink"/>
              </a:solidFill>
            </a:endParaRPr>
          </a:p>
          <a:p>
            <a:pPr>
              <a:buNone/>
            </a:pPr>
            <a:r>
              <a:rPr lang="zh-CN" altLang="en-US" sz="2400" b="1" dirty="0">
                <a:solidFill>
                  <a:schemeClr val="hlink"/>
                </a:solidFill>
              </a:rPr>
              <a:t>          </a:t>
            </a:r>
            <a:r>
              <a:rPr lang="zh-CN" altLang="zh-CN" sz="2400" dirty="0"/>
              <a:t>∴ </a:t>
            </a:r>
            <a:r>
              <a:rPr lang="en-US" altLang="zh-CN" sz="2400" dirty="0"/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x</a:t>
            </a:r>
            <a:r>
              <a:rPr lang="en-US" altLang="zh-CN" sz="2400" b="1" baseline="30000" dirty="0">
                <a:solidFill>
                  <a:srgbClr val="FF0000"/>
                </a:solidFill>
              </a:rPr>
              <a:t>-1</a:t>
            </a:r>
            <a:r>
              <a:rPr lang="en-US" altLang="zh-CN" sz="2400" b="1" dirty="0">
                <a:solidFill>
                  <a:srgbClr val="FF0000"/>
                </a:solidFill>
              </a:rPr>
              <a:t>∈H</a:t>
            </a:r>
            <a:r>
              <a:rPr lang="zh-CN" altLang="en-US" sz="2400" b="1" dirty="0">
                <a:solidFill>
                  <a:schemeClr val="accent2"/>
                </a:solidFill>
              </a:rPr>
              <a:t>。</a:t>
            </a:r>
            <a:endParaRPr lang="en-US" altLang="zh-CN" sz="2400" b="1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zh-CN" altLang="en-US" sz="2400" dirty="0"/>
              <a:t>由</a:t>
            </a:r>
            <a:r>
              <a:rPr lang="en-US" altLang="zh-CN" sz="2400" dirty="0"/>
              <a:t>(1)(2)(3)(4)</a:t>
            </a:r>
            <a:r>
              <a:rPr lang="zh-CN" altLang="en-US" sz="2400" dirty="0"/>
              <a:t>可知故</a:t>
            </a:r>
            <a:r>
              <a:rPr lang="en-US" altLang="zh-CN" sz="2400" dirty="0"/>
              <a:t>&lt;H,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&gt;</a:t>
            </a:r>
            <a:r>
              <a:rPr lang="zh-CN" altLang="en-US" sz="2400" dirty="0"/>
              <a:t>是</a:t>
            </a:r>
            <a:r>
              <a:rPr lang="en-US" altLang="zh-CN" sz="2400" dirty="0"/>
              <a:t>&lt; G, 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&gt;</a:t>
            </a:r>
            <a:r>
              <a:rPr lang="zh-CN" altLang="en-US" sz="2400" dirty="0"/>
              <a:t>的子群。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charRg st="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charRg st="67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charRg st="87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charRg st="115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charRg st="174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charRg st="202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charRg st="236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charRg st="268" end="2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charRg st="298" end="3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charRg st="326" end="3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charRg st="357" end="4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charRg st="419" end="4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charRg st="439" end="4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746" name="内容占位符 2"/>
          <p:cNvSpPr>
            <a:spLocks noGrp="1"/>
          </p:cNvSpPr>
          <p:nvPr>
            <p:ph idx="1"/>
          </p:nvPr>
        </p:nvSpPr>
        <p:spPr>
          <a:xfrm>
            <a:off x="457200" y="333375"/>
            <a:ext cx="8435975" cy="6119813"/>
          </a:xfrm>
          <a:ln/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】</a:t>
            </a:r>
            <a:r>
              <a:rPr lang="zh-CN" altLang="en-US" sz="2400" dirty="0"/>
              <a:t>设</a:t>
            </a:r>
            <a:r>
              <a:rPr lang="en-US" altLang="zh-CN" sz="2400" dirty="0"/>
              <a:t>&lt; G, 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&gt;</a:t>
            </a:r>
            <a:r>
              <a:rPr lang="zh-CN" altLang="en-US" sz="2400" dirty="0"/>
              <a:t>是群，对任一</a:t>
            </a:r>
            <a:r>
              <a:rPr lang="en-US" altLang="zh-CN" sz="2400" dirty="0"/>
              <a:t>a ∈G</a:t>
            </a:r>
            <a:r>
              <a:rPr lang="zh-CN" altLang="en-US" sz="2400" dirty="0"/>
              <a:t>，</a:t>
            </a:r>
            <a:r>
              <a:rPr lang="en-US" altLang="zh-CN" sz="2400" dirty="0"/>
              <a:t> H={x|x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a=a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x,a∈G,x∈G} </a:t>
            </a:r>
            <a:r>
              <a:rPr lang="zh-CN" altLang="en-US" sz="2400" dirty="0"/>
              <a:t>，试证明</a:t>
            </a:r>
            <a:r>
              <a:rPr lang="en-US" altLang="zh-CN" sz="2400" dirty="0"/>
              <a:t>&lt; H, 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&gt;</a:t>
            </a:r>
            <a:r>
              <a:rPr lang="zh-CN" altLang="en-US" sz="2400" dirty="0"/>
              <a:t>是</a:t>
            </a:r>
            <a:r>
              <a:rPr lang="en-US" altLang="zh-CN" sz="2400" dirty="0"/>
              <a:t>&lt; G, 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&gt;</a:t>
            </a:r>
            <a:r>
              <a:rPr lang="zh-CN" altLang="en-US" sz="2400" dirty="0"/>
              <a:t>的子群。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判定定理</a:t>
            </a:r>
            <a:r>
              <a:rPr lang="en-US" altLang="zh-CN" sz="2400" dirty="0"/>
              <a:t>1】</a:t>
            </a:r>
            <a:r>
              <a:rPr lang="zh-CN" altLang="en-US" sz="2400" dirty="0"/>
              <a:t>：设</a:t>
            </a:r>
            <a:r>
              <a:rPr lang="en-US" altLang="zh-CN" sz="2400" dirty="0"/>
              <a:t>e</a:t>
            </a:r>
            <a:r>
              <a:rPr lang="zh-CN" altLang="en-US" sz="2400" dirty="0"/>
              <a:t>为</a:t>
            </a:r>
            <a:r>
              <a:rPr lang="en-US" altLang="zh-CN" sz="2400" dirty="0"/>
              <a:t>&lt;G,</a:t>
            </a:r>
            <a:r>
              <a:rPr lang="en-US" altLang="zh-CN" sz="2400" b="1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&gt; </a:t>
            </a:r>
            <a:r>
              <a:rPr lang="zh-CN" altLang="en-US" sz="2400" dirty="0"/>
              <a:t>中幺元，</a:t>
            </a:r>
            <a:endParaRPr lang="zh-CN" altLang="en-US" sz="2400" dirty="0"/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zh-CN" sz="2400" dirty="0"/>
              <a:t> ∵</a:t>
            </a:r>
            <a:r>
              <a:rPr lang="zh-CN" altLang="en-US" sz="2400" dirty="0"/>
              <a:t>对</a:t>
            </a:r>
            <a:r>
              <a:rPr lang="en-US" altLang="zh-CN" sz="2400" dirty="0"/>
              <a:t>∀a∈G</a:t>
            </a:r>
            <a:r>
              <a:rPr lang="zh-CN" altLang="en-US" sz="2400" dirty="0"/>
              <a:t>，都有</a:t>
            </a:r>
            <a:r>
              <a:rPr lang="en-US" altLang="zh-CN" sz="2400" dirty="0"/>
              <a:t>e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a=a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e</a:t>
            </a:r>
            <a:r>
              <a:rPr lang="zh-CN" altLang="en-US" sz="2400" dirty="0"/>
              <a:t>，</a:t>
            </a:r>
            <a:r>
              <a:rPr lang="zh-CN" altLang="zh-CN" sz="2400" dirty="0"/>
              <a:t> ∴ </a:t>
            </a:r>
            <a:r>
              <a:rPr lang="en-US" altLang="zh-CN" sz="2400" b="1" dirty="0">
                <a:solidFill>
                  <a:srgbClr val="FF0000"/>
                </a:solidFill>
              </a:rPr>
              <a:t>e∈H 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</a:rPr>
              <a:t>H</a:t>
            </a:r>
            <a:r>
              <a:rPr lang="zh-CN" altLang="en-US" sz="2400" b="1" dirty="0">
                <a:solidFill>
                  <a:srgbClr val="FF0000"/>
                </a:solidFill>
              </a:rPr>
              <a:t>非空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）对于</a:t>
            </a:r>
            <a:r>
              <a:rPr lang="en-US" altLang="zh-CN" sz="2400" b="1" dirty="0">
                <a:solidFill>
                  <a:srgbClr val="0070C0"/>
                </a:solidFill>
              </a:rPr>
              <a:t>∀x,y∈H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 </a:t>
            </a:r>
            <a:r>
              <a:rPr lang="en-US" altLang="zh-CN" sz="2400" b="1" dirty="0">
                <a:solidFill>
                  <a:schemeClr val="hlink"/>
                </a:solidFill>
              </a:rPr>
              <a:t>G </a:t>
            </a:r>
            <a:r>
              <a:rPr lang="zh-CN" altLang="en-US" sz="2400" dirty="0"/>
              <a:t>，以及</a:t>
            </a:r>
            <a:r>
              <a:rPr lang="en-US" altLang="zh-CN" sz="2400" b="1" dirty="0">
                <a:solidFill>
                  <a:srgbClr val="0070C0"/>
                </a:solidFill>
              </a:rPr>
              <a:t>∀a∈G</a:t>
            </a:r>
            <a:r>
              <a:rPr lang="en-US" altLang="zh-CN" sz="2400" dirty="0"/>
              <a:t> </a:t>
            </a:r>
            <a:r>
              <a:rPr lang="zh-CN" altLang="en-US" sz="2400" dirty="0"/>
              <a:t>，</a:t>
            </a:r>
            <a:r>
              <a:rPr lang="zh-CN" altLang="zh-CN" sz="2400" dirty="0"/>
              <a:t> </a:t>
            </a:r>
            <a:endParaRPr lang="en-US" altLang="zh-CN" sz="2400" dirty="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zh-CN" altLang="zh-CN" sz="2400" dirty="0"/>
              <a:t>∵</a:t>
            </a:r>
            <a:r>
              <a:rPr lang="en-US" altLang="zh-CN" sz="2400" dirty="0"/>
              <a:t>   (x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y)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a=x</a:t>
            </a:r>
            <a:r>
              <a:rPr lang="en-US" altLang="zh-CN" sz="2400" dirty="0">
                <a:latin typeface="宋体" panose="02010600030101010101" pitchFamily="2" charset="-122"/>
              </a:rPr>
              <a:t>*(</a:t>
            </a:r>
            <a:r>
              <a:rPr lang="en-US" altLang="zh-CN" sz="2400" dirty="0"/>
              <a:t>y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a)=x</a:t>
            </a:r>
            <a:r>
              <a:rPr lang="en-US" altLang="zh-CN" sz="2400" dirty="0">
                <a:latin typeface="宋体" panose="02010600030101010101" pitchFamily="2" charset="-122"/>
              </a:rPr>
              <a:t>*(</a:t>
            </a:r>
            <a:r>
              <a:rPr lang="en-US" altLang="zh-CN" sz="2400" dirty="0"/>
              <a:t>a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y)=(x</a:t>
            </a:r>
            <a:r>
              <a:rPr lang="en-US" altLang="zh-CN" sz="2400" dirty="0">
                <a:latin typeface="宋体" panose="02010600030101010101" pitchFamily="2" charset="-122"/>
              </a:rPr>
              <a:t>*a)*</a:t>
            </a:r>
            <a:r>
              <a:rPr lang="en-US" altLang="zh-CN" sz="2400" dirty="0"/>
              <a:t>y=(a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x)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y=a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(x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y)</a:t>
            </a:r>
            <a:endParaRPr lang="en-US" altLang="zh-CN" sz="2400" dirty="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zh-CN" altLang="zh-CN" sz="2400" dirty="0"/>
              <a:t>∴</a:t>
            </a:r>
            <a:r>
              <a:rPr lang="en-US" altLang="zh-CN" sz="2400" dirty="0"/>
              <a:t>   </a:t>
            </a:r>
            <a:r>
              <a:rPr lang="zh-CN" altLang="zh-CN" sz="2400" dirty="0"/>
              <a:t> </a:t>
            </a:r>
            <a:r>
              <a:rPr lang="en-US" altLang="zh-CN" sz="2400" dirty="0"/>
              <a:t>x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y∈H</a:t>
            </a:r>
            <a:r>
              <a:rPr lang="zh-CN" altLang="en-US" sz="2400" dirty="0"/>
              <a:t>，即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zh-CN" altLang="en-US" sz="2400" dirty="0">
                <a:latin typeface="Arial" panose="020B0604020202020204" pitchFamily="34" charset="0"/>
              </a:rPr>
              <a:t>关于</a:t>
            </a:r>
            <a:r>
              <a:rPr lang="en-US" altLang="zh-CN" sz="2400" dirty="0">
                <a:latin typeface="Arial" panose="020B0604020202020204" pitchFamily="34" charset="0"/>
              </a:rPr>
              <a:t>H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封闭</a:t>
            </a:r>
            <a:r>
              <a:rPr lang="zh-CN" altLang="en-US" sz="2400" dirty="0">
                <a:latin typeface="Arial" panose="020B0604020202020204" pitchFamily="34" charset="0"/>
              </a:rPr>
              <a:t>；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zh-CN" altLang="en-US" sz="2400" b="1" dirty="0">
                <a:solidFill>
                  <a:schemeClr val="hlink"/>
                </a:solidFill>
              </a:rPr>
              <a:t>对于</a:t>
            </a:r>
            <a:r>
              <a:rPr lang="en-US" altLang="zh-CN" sz="2400" b="1" dirty="0">
                <a:solidFill>
                  <a:schemeClr val="hlink"/>
                </a:solidFill>
              </a:rPr>
              <a:t>∀x∈H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 dirty="0">
                <a:solidFill>
                  <a:schemeClr val="hlink"/>
                </a:solidFill>
              </a:rPr>
              <a:t>G</a:t>
            </a:r>
            <a:r>
              <a:rPr lang="zh-CN" altLang="en-US" sz="2400" b="1" dirty="0">
                <a:solidFill>
                  <a:schemeClr val="hlink"/>
                </a:solidFill>
              </a:rPr>
              <a:t>，</a:t>
            </a:r>
            <a:r>
              <a:rPr lang="en-US" altLang="zh-CN" sz="2400" b="1" dirty="0">
                <a:solidFill>
                  <a:schemeClr val="hlink"/>
                </a:solidFill>
              </a:rPr>
              <a:t>∀a∈G</a:t>
            </a:r>
            <a:r>
              <a:rPr lang="zh-CN" altLang="en-US" sz="2400" b="1" dirty="0">
                <a:solidFill>
                  <a:schemeClr val="hlink"/>
                </a:solidFill>
              </a:rPr>
              <a:t>，有</a:t>
            </a:r>
            <a:r>
              <a:rPr lang="en-US" altLang="zh-CN" sz="2400" b="1" dirty="0">
                <a:solidFill>
                  <a:schemeClr val="hlink"/>
                </a:solidFill>
              </a:rPr>
              <a:t>x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chemeClr val="hlink"/>
                </a:solidFill>
              </a:rPr>
              <a:t>a=a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chemeClr val="hlink"/>
                </a:solidFill>
              </a:rPr>
              <a:t>x</a:t>
            </a:r>
            <a:r>
              <a:rPr lang="zh-CN" altLang="en-US" sz="2400" b="1" dirty="0">
                <a:solidFill>
                  <a:schemeClr val="hlink"/>
                </a:solidFill>
              </a:rPr>
              <a:t>，</a:t>
            </a:r>
            <a:endParaRPr lang="en-US" altLang="zh-CN" sz="2400" b="1" dirty="0">
              <a:solidFill>
                <a:schemeClr val="hlink"/>
              </a:solidFill>
            </a:endParaRPr>
          </a:p>
          <a:p>
            <a:pPr>
              <a:buNone/>
            </a:pPr>
            <a:r>
              <a:rPr lang="zh-CN" altLang="en-US" sz="2400" b="1" dirty="0">
                <a:solidFill>
                  <a:schemeClr val="hlink"/>
                </a:solidFill>
              </a:rPr>
              <a:t>           </a:t>
            </a:r>
            <a:r>
              <a:rPr lang="zh-CN" altLang="zh-CN" sz="2400" dirty="0"/>
              <a:t>∵ </a:t>
            </a:r>
            <a:r>
              <a:rPr lang="en-US" altLang="zh-CN" sz="2400" b="1" dirty="0">
                <a:solidFill>
                  <a:schemeClr val="hlink"/>
                </a:solidFill>
              </a:rPr>
              <a:t>&lt;G,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chemeClr val="hlink"/>
                </a:solidFill>
              </a:rPr>
              <a:t>&gt;</a:t>
            </a:r>
            <a:r>
              <a:rPr lang="zh-CN" altLang="en-US" sz="2400" b="1" dirty="0">
                <a:solidFill>
                  <a:schemeClr val="hlink"/>
                </a:solidFill>
              </a:rPr>
              <a:t>是群，</a:t>
            </a:r>
            <a:r>
              <a:rPr lang="zh-CN" altLang="zh-CN" sz="2400" dirty="0"/>
              <a:t> ∴ </a:t>
            </a:r>
            <a:r>
              <a:rPr lang="en-US" altLang="zh-CN" sz="2400" b="1" dirty="0">
                <a:solidFill>
                  <a:schemeClr val="hlink"/>
                </a:solidFill>
              </a:rPr>
              <a:t>(x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chemeClr val="hlink"/>
                </a:solidFill>
              </a:rPr>
              <a:t>a)</a:t>
            </a:r>
            <a:r>
              <a:rPr lang="en-US" altLang="zh-CN" sz="2400" b="1" baseline="30000" dirty="0">
                <a:solidFill>
                  <a:schemeClr val="hlink"/>
                </a:solidFill>
              </a:rPr>
              <a:t> -1</a:t>
            </a:r>
            <a:r>
              <a:rPr lang="en-US" altLang="zh-CN" sz="2400" b="1" dirty="0">
                <a:solidFill>
                  <a:schemeClr val="hlink"/>
                </a:solidFill>
              </a:rPr>
              <a:t>=(a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chemeClr val="hlink"/>
                </a:solidFill>
              </a:rPr>
              <a:t>x) </a:t>
            </a:r>
            <a:r>
              <a:rPr lang="en-US" altLang="zh-CN" sz="2400" b="1" baseline="30000" dirty="0">
                <a:solidFill>
                  <a:schemeClr val="hlink"/>
                </a:solidFill>
              </a:rPr>
              <a:t>-1</a:t>
            </a:r>
            <a:endParaRPr lang="en-US" altLang="zh-CN" sz="2400" b="1" dirty="0">
              <a:solidFill>
                <a:schemeClr val="hlink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/>
              <a:t>          </a:t>
            </a:r>
            <a:r>
              <a:rPr lang="zh-CN" altLang="zh-CN" sz="2400" dirty="0"/>
              <a:t>∴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  </a:t>
            </a:r>
            <a:r>
              <a:rPr lang="en-US" altLang="zh-CN" sz="2400" b="1" dirty="0">
                <a:solidFill>
                  <a:schemeClr val="hlink"/>
                </a:solidFill>
              </a:rPr>
              <a:t>a</a:t>
            </a:r>
            <a:r>
              <a:rPr lang="en-US" altLang="zh-CN" sz="2400" b="1" baseline="30000" dirty="0">
                <a:solidFill>
                  <a:schemeClr val="hlink"/>
                </a:solidFill>
              </a:rPr>
              <a:t>-1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chemeClr val="hlink"/>
                </a:solidFill>
              </a:rPr>
              <a:t>x</a:t>
            </a:r>
            <a:r>
              <a:rPr lang="en-US" altLang="zh-CN" sz="2400" b="1" baseline="30000" dirty="0">
                <a:solidFill>
                  <a:schemeClr val="hlink"/>
                </a:solidFill>
              </a:rPr>
              <a:t>-1</a:t>
            </a:r>
            <a:r>
              <a:rPr lang="en-US" altLang="zh-CN" sz="2400" b="1" dirty="0">
                <a:solidFill>
                  <a:schemeClr val="hlink"/>
                </a:solidFill>
              </a:rPr>
              <a:t>=x</a:t>
            </a:r>
            <a:r>
              <a:rPr lang="en-US" altLang="zh-CN" sz="2400" b="1" baseline="30000" dirty="0">
                <a:solidFill>
                  <a:schemeClr val="hlink"/>
                </a:solidFill>
              </a:rPr>
              <a:t>-1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chemeClr val="hlink"/>
                </a:solidFill>
              </a:rPr>
              <a:t>a</a:t>
            </a:r>
            <a:r>
              <a:rPr lang="en-US" altLang="zh-CN" sz="2400" b="1" baseline="30000" dirty="0">
                <a:solidFill>
                  <a:schemeClr val="hlink"/>
                </a:solidFill>
              </a:rPr>
              <a:t>-1       </a:t>
            </a:r>
            <a:r>
              <a:rPr lang="zh-CN" altLang="en-US" sz="2400" dirty="0"/>
              <a:t>等式左右两边，左右两侧同时*</a:t>
            </a:r>
            <a:r>
              <a:rPr lang="en-US" altLang="zh-CN" sz="2400" dirty="0"/>
              <a:t>a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           则有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  a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b="1" dirty="0">
                <a:solidFill>
                  <a:schemeClr val="hlink"/>
                </a:solidFill>
              </a:rPr>
              <a:t>a</a:t>
            </a:r>
            <a:r>
              <a:rPr lang="en-US" altLang="zh-CN" sz="2400" b="1" baseline="30000" dirty="0">
                <a:solidFill>
                  <a:schemeClr val="hlink"/>
                </a:solidFill>
              </a:rPr>
              <a:t>-1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chemeClr val="hlink"/>
                </a:solidFill>
              </a:rPr>
              <a:t>x</a:t>
            </a:r>
            <a:r>
              <a:rPr lang="en-US" altLang="zh-CN" sz="2400" b="1" baseline="30000" dirty="0">
                <a:solidFill>
                  <a:schemeClr val="hlink"/>
                </a:solidFill>
              </a:rPr>
              <a:t>-1</a:t>
            </a:r>
            <a:r>
              <a:rPr lang="en-US" altLang="zh-CN" sz="2400" b="1" dirty="0">
                <a:solidFill>
                  <a:schemeClr val="hlink"/>
                </a:solidFill>
              </a:rPr>
              <a:t>)</a:t>
            </a:r>
            <a:r>
              <a:rPr lang="en-US" altLang="zh-CN" sz="2400" b="1" baseline="30000" dirty="0">
                <a:solidFill>
                  <a:schemeClr val="hlink"/>
                </a:solidFill>
              </a:rPr>
              <a:t> 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*a </a:t>
            </a:r>
            <a:r>
              <a:rPr lang="en-US" altLang="zh-CN" sz="2400" b="1" dirty="0">
                <a:solidFill>
                  <a:schemeClr val="hlink"/>
                </a:solidFill>
              </a:rPr>
              <a:t>=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 a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chemeClr val="hlink"/>
                </a:solidFill>
              </a:rPr>
              <a:t>(x</a:t>
            </a:r>
            <a:r>
              <a:rPr lang="en-US" altLang="zh-CN" sz="2400" b="1" baseline="30000" dirty="0">
                <a:solidFill>
                  <a:schemeClr val="hlink"/>
                </a:solidFill>
              </a:rPr>
              <a:t>-1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chemeClr val="hlink"/>
                </a:solidFill>
              </a:rPr>
              <a:t>a</a:t>
            </a:r>
            <a:r>
              <a:rPr lang="en-US" altLang="zh-CN" sz="2400" b="1" baseline="30000" dirty="0">
                <a:solidFill>
                  <a:schemeClr val="hlink"/>
                </a:solidFill>
              </a:rPr>
              <a:t>-1</a:t>
            </a:r>
            <a:r>
              <a:rPr lang="en-US" altLang="zh-CN" sz="2400" b="1" dirty="0">
                <a:solidFill>
                  <a:schemeClr val="hlink"/>
                </a:solidFill>
              </a:rPr>
              <a:t>)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*a</a:t>
            </a:r>
            <a:endParaRPr lang="en-US" altLang="zh-CN" sz="2400" b="1" dirty="0">
              <a:solidFill>
                <a:schemeClr val="hlink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/>
              <a:t>           </a:t>
            </a:r>
            <a:r>
              <a:rPr lang="zh-CN" altLang="zh-CN" sz="2400" dirty="0"/>
              <a:t>∴ </a:t>
            </a:r>
            <a:r>
              <a:rPr lang="en-US" altLang="zh-CN" sz="2400" b="1" dirty="0">
                <a:solidFill>
                  <a:schemeClr val="hlink"/>
                </a:solidFill>
              </a:rPr>
              <a:t>x</a:t>
            </a:r>
            <a:r>
              <a:rPr lang="en-US" altLang="zh-CN" sz="2400" b="1" baseline="30000" dirty="0">
                <a:solidFill>
                  <a:schemeClr val="hlink"/>
                </a:solidFill>
              </a:rPr>
              <a:t>-1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chemeClr val="hlink"/>
                </a:solidFill>
              </a:rPr>
              <a:t>a=a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chemeClr val="hlink"/>
                </a:solidFill>
              </a:rPr>
              <a:t>x</a:t>
            </a:r>
            <a:r>
              <a:rPr lang="en-US" altLang="zh-CN" sz="2400" b="1" baseline="30000" dirty="0">
                <a:solidFill>
                  <a:schemeClr val="hlink"/>
                </a:solidFill>
              </a:rPr>
              <a:t>-1</a:t>
            </a:r>
            <a:endParaRPr lang="en-US" altLang="zh-CN" sz="2400" b="1" dirty="0">
              <a:solidFill>
                <a:schemeClr val="hlink"/>
              </a:solidFill>
            </a:endParaRPr>
          </a:p>
          <a:p>
            <a:pPr>
              <a:buNone/>
            </a:pPr>
            <a:r>
              <a:rPr lang="zh-CN" altLang="en-US" sz="2400" b="1" dirty="0">
                <a:solidFill>
                  <a:schemeClr val="hlink"/>
                </a:solidFill>
              </a:rPr>
              <a:t>           </a:t>
            </a:r>
            <a:r>
              <a:rPr lang="zh-CN" altLang="zh-CN" sz="2400" dirty="0"/>
              <a:t>∴ </a:t>
            </a:r>
            <a:r>
              <a:rPr lang="en-US" altLang="zh-CN" sz="2400" b="1" dirty="0">
                <a:solidFill>
                  <a:srgbClr val="FF0000"/>
                </a:solidFill>
              </a:rPr>
              <a:t>x</a:t>
            </a:r>
            <a:r>
              <a:rPr lang="en-US" altLang="zh-CN" sz="2400" b="1" baseline="30000" dirty="0">
                <a:solidFill>
                  <a:srgbClr val="FF0000"/>
                </a:solidFill>
              </a:rPr>
              <a:t>-1</a:t>
            </a:r>
            <a:r>
              <a:rPr lang="en-US" altLang="zh-CN" sz="2400" b="1" dirty="0">
                <a:solidFill>
                  <a:srgbClr val="FF0000"/>
                </a:solidFill>
              </a:rPr>
              <a:t>∈H</a:t>
            </a:r>
            <a:r>
              <a:rPr lang="zh-CN" altLang="en-US" sz="2400" b="1" dirty="0">
                <a:solidFill>
                  <a:schemeClr val="accent2"/>
                </a:solidFill>
              </a:rPr>
              <a:t>。</a:t>
            </a:r>
            <a:endParaRPr lang="en-US" altLang="zh-CN" sz="2400" b="1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zh-CN" altLang="en-US" sz="2400" dirty="0"/>
              <a:t>由</a:t>
            </a:r>
            <a:r>
              <a:rPr lang="en-US" altLang="zh-CN" sz="2400" dirty="0"/>
              <a:t>(1)(2)(3)</a:t>
            </a:r>
            <a:r>
              <a:rPr lang="zh-CN" altLang="en-US" sz="2400" dirty="0"/>
              <a:t>可知故</a:t>
            </a:r>
            <a:r>
              <a:rPr lang="en-US" altLang="zh-CN" sz="2400" dirty="0"/>
              <a:t>&lt;H,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&gt;</a:t>
            </a:r>
            <a:r>
              <a:rPr lang="zh-CN" altLang="en-US" sz="2400" dirty="0"/>
              <a:t>是</a:t>
            </a:r>
            <a:r>
              <a:rPr lang="en-US" altLang="zh-CN" sz="2400" dirty="0"/>
              <a:t>&lt; G, 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&gt;</a:t>
            </a:r>
            <a:r>
              <a:rPr lang="zh-CN" altLang="en-US" sz="2400" dirty="0"/>
              <a:t>的子群。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charRg st="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charRg st="69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charRg st="231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charRg st="91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charRg st="125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charRg st="151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charRg st="207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charRg st="258" end="3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charRg st="300" end="3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charRg st="351" end="3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charRg st="397" end="4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charRg st="422" end="4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charRg st="442" end="4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746" name="内容占位符 2"/>
          <p:cNvSpPr>
            <a:spLocks noGrp="1"/>
          </p:cNvSpPr>
          <p:nvPr>
            <p:ph idx="1"/>
          </p:nvPr>
        </p:nvSpPr>
        <p:spPr>
          <a:xfrm>
            <a:off x="457200" y="333375"/>
            <a:ext cx="8435975" cy="6119813"/>
          </a:xfrm>
          <a:ln/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】</a:t>
            </a:r>
            <a:r>
              <a:rPr lang="zh-CN" altLang="en-US" sz="2400" dirty="0"/>
              <a:t>设</a:t>
            </a:r>
            <a:r>
              <a:rPr lang="en-US" altLang="zh-CN" sz="2400" dirty="0"/>
              <a:t>&lt; G, 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&gt;</a:t>
            </a:r>
            <a:r>
              <a:rPr lang="zh-CN" altLang="en-US" sz="2400" dirty="0"/>
              <a:t>是群，对任一</a:t>
            </a:r>
            <a:r>
              <a:rPr lang="en-US" altLang="zh-CN" sz="2400" dirty="0"/>
              <a:t>a ∈G</a:t>
            </a:r>
            <a:r>
              <a:rPr lang="zh-CN" altLang="en-US" sz="2400" dirty="0"/>
              <a:t>，</a:t>
            </a:r>
            <a:r>
              <a:rPr lang="en-US" altLang="zh-CN" sz="2400" dirty="0"/>
              <a:t> H={x|x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a=a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x,a∈G,x∈G} </a:t>
            </a:r>
            <a:r>
              <a:rPr lang="zh-CN" altLang="en-US" sz="2400" dirty="0"/>
              <a:t>，试证明</a:t>
            </a:r>
            <a:r>
              <a:rPr lang="en-US" altLang="zh-CN" sz="2400" dirty="0"/>
              <a:t>&lt; H, 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&gt;</a:t>
            </a:r>
            <a:r>
              <a:rPr lang="zh-CN" altLang="en-US" sz="2400" dirty="0"/>
              <a:t>是</a:t>
            </a:r>
            <a:r>
              <a:rPr lang="en-US" altLang="zh-CN" sz="2400" dirty="0"/>
              <a:t>&lt; G, 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&gt;</a:t>
            </a:r>
            <a:r>
              <a:rPr lang="zh-CN" altLang="en-US" sz="2400" dirty="0"/>
              <a:t>的子群。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判定定理</a:t>
            </a:r>
            <a:r>
              <a:rPr lang="en-US" altLang="zh-CN" sz="2400" dirty="0"/>
              <a:t>2】</a:t>
            </a:r>
            <a:r>
              <a:rPr lang="zh-CN" altLang="en-US" sz="2400" dirty="0"/>
              <a:t>：设</a:t>
            </a:r>
            <a:r>
              <a:rPr lang="en-US" altLang="zh-CN" sz="2400" dirty="0"/>
              <a:t>e</a:t>
            </a:r>
            <a:r>
              <a:rPr lang="zh-CN" altLang="en-US" sz="2400" dirty="0"/>
              <a:t>为</a:t>
            </a:r>
            <a:r>
              <a:rPr lang="en-US" altLang="zh-CN" sz="2400" dirty="0"/>
              <a:t>&lt;G,</a:t>
            </a:r>
            <a:r>
              <a:rPr lang="en-US" altLang="zh-CN" sz="2400" b="1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&gt; </a:t>
            </a:r>
            <a:r>
              <a:rPr lang="zh-CN" altLang="en-US" sz="2400" dirty="0"/>
              <a:t>中幺元，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zh-CN" sz="2400" dirty="0"/>
              <a:t>∵</a:t>
            </a:r>
            <a:r>
              <a:rPr lang="zh-CN" altLang="en-US" sz="2400" dirty="0"/>
              <a:t>对</a:t>
            </a:r>
            <a:r>
              <a:rPr lang="en-US" altLang="zh-CN" sz="2400" dirty="0"/>
              <a:t>∀x∈G</a:t>
            </a:r>
            <a:r>
              <a:rPr lang="zh-CN" altLang="en-US" sz="2400" dirty="0"/>
              <a:t>，都有</a:t>
            </a:r>
            <a:r>
              <a:rPr lang="en-US" altLang="zh-CN" sz="2400" dirty="0"/>
              <a:t>e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x=x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e</a:t>
            </a:r>
            <a:r>
              <a:rPr lang="zh-CN" altLang="en-US" sz="2400" dirty="0"/>
              <a:t>，</a:t>
            </a:r>
            <a:r>
              <a:rPr lang="zh-CN" altLang="zh-CN" sz="2400" b="1" dirty="0"/>
              <a:t> 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/>
              <a:t>           </a:t>
            </a:r>
            <a:r>
              <a:rPr lang="zh-CN" altLang="zh-CN" sz="2400" b="1" dirty="0"/>
              <a:t>∴ </a:t>
            </a:r>
            <a:r>
              <a:rPr lang="en-US" altLang="zh-CN" sz="2400" b="1" dirty="0">
                <a:solidFill>
                  <a:srgbClr val="FF0000"/>
                </a:solidFill>
              </a:rPr>
              <a:t>e∈H</a:t>
            </a:r>
            <a:r>
              <a:rPr lang="en-US" altLang="zh-CN" sz="2400" dirty="0"/>
              <a:t> </a:t>
            </a:r>
            <a:r>
              <a:rPr lang="zh-CN" altLang="en-US" sz="2400" dirty="0"/>
              <a:t>，</a:t>
            </a:r>
            <a:r>
              <a:rPr lang="zh-CN" altLang="zh-CN" sz="2400" b="1" dirty="0"/>
              <a:t> ∴</a:t>
            </a:r>
            <a:r>
              <a:rPr lang="en-US" altLang="zh-CN" sz="2400" b="1" dirty="0">
                <a:solidFill>
                  <a:srgbClr val="FF0000"/>
                </a:solidFill>
              </a:rPr>
              <a:t>  H</a:t>
            </a:r>
            <a:r>
              <a:rPr lang="zh-CN" altLang="en-US" sz="2400" b="1" dirty="0">
                <a:solidFill>
                  <a:srgbClr val="FF0000"/>
                </a:solidFill>
              </a:rPr>
              <a:t>非空；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zh-CN" altLang="en-US" sz="2400" b="1" dirty="0">
                <a:solidFill>
                  <a:schemeClr val="hlink"/>
                </a:solidFill>
              </a:rPr>
              <a:t>对于</a:t>
            </a:r>
            <a:r>
              <a:rPr lang="en-US" altLang="zh-CN" sz="2400" b="1" dirty="0">
                <a:solidFill>
                  <a:schemeClr val="hlink"/>
                </a:solidFill>
              </a:rPr>
              <a:t>∀x,y∈H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 dirty="0">
                <a:solidFill>
                  <a:schemeClr val="hlink"/>
                </a:solidFill>
              </a:rPr>
              <a:t>G</a:t>
            </a:r>
            <a:r>
              <a:rPr lang="zh-CN" altLang="en-US" sz="2400" b="1" dirty="0">
                <a:solidFill>
                  <a:schemeClr val="hlink"/>
                </a:solidFill>
              </a:rPr>
              <a:t>，</a:t>
            </a:r>
            <a:r>
              <a:rPr lang="en-US" altLang="zh-CN" sz="2400" b="1" dirty="0">
                <a:solidFill>
                  <a:schemeClr val="hlink"/>
                </a:solidFill>
              </a:rPr>
              <a:t>∀a∈G</a:t>
            </a:r>
            <a:r>
              <a:rPr lang="zh-CN" altLang="en-US" sz="2400" b="1" dirty="0">
                <a:solidFill>
                  <a:schemeClr val="hlink"/>
                </a:solidFill>
              </a:rPr>
              <a:t>，都有</a:t>
            </a:r>
            <a:r>
              <a:rPr lang="en-US" altLang="zh-CN" sz="2400" b="1" dirty="0">
                <a:solidFill>
                  <a:schemeClr val="hlink"/>
                </a:solidFill>
              </a:rPr>
              <a:t>x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chemeClr val="hlink"/>
                </a:solidFill>
              </a:rPr>
              <a:t>a=a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chemeClr val="hlink"/>
                </a:solidFill>
              </a:rPr>
              <a:t>x</a:t>
            </a:r>
            <a:r>
              <a:rPr lang="zh-CN" altLang="en-US" sz="2400" b="1" dirty="0">
                <a:solidFill>
                  <a:schemeClr val="hlink"/>
                </a:solidFill>
              </a:rPr>
              <a:t>，</a:t>
            </a:r>
            <a:r>
              <a:rPr lang="en-US" altLang="zh-CN" sz="2400" b="1" dirty="0">
                <a:solidFill>
                  <a:schemeClr val="hlink"/>
                </a:solidFill>
              </a:rPr>
              <a:t> y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chemeClr val="hlink"/>
                </a:solidFill>
              </a:rPr>
              <a:t>a=a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chemeClr val="hlink"/>
                </a:solidFill>
              </a:rPr>
              <a:t>y</a:t>
            </a:r>
            <a:endParaRPr lang="en-US" altLang="zh-CN" sz="2400" b="1" dirty="0">
              <a:solidFill>
                <a:schemeClr val="hlink"/>
              </a:solidFill>
            </a:endParaRPr>
          </a:p>
          <a:p>
            <a:pPr>
              <a:buNone/>
            </a:pPr>
            <a:r>
              <a:rPr lang="zh-CN" altLang="en-US" sz="2400" b="1" dirty="0">
                <a:solidFill>
                  <a:schemeClr val="hlink"/>
                </a:solidFill>
              </a:rPr>
              <a:t>           </a:t>
            </a:r>
            <a:r>
              <a:rPr lang="zh-CN" altLang="zh-CN" sz="2400" dirty="0"/>
              <a:t>∵ </a:t>
            </a:r>
            <a:r>
              <a:rPr lang="en-US" altLang="zh-CN" sz="2400" b="1" dirty="0">
                <a:solidFill>
                  <a:schemeClr val="hlink"/>
                </a:solidFill>
              </a:rPr>
              <a:t>&lt;G,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chemeClr val="hlink"/>
                </a:solidFill>
              </a:rPr>
              <a:t>&gt;</a:t>
            </a:r>
            <a:r>
              <a:rPr lang="zh-CN" altLang="en-US" sz="2400" b="1" dirty="0">
                <a:solidFill>
                  <a:schemeClr val="hlink"/>
                </a:solidFill>
              </a:rPr>
              <a:t>是群，</a:t>
            </a:r>
            <a:r>
              <a:rPr lang="zh-CN" altLang="zh-CN" sz="2400" b="1" dirty="0"/>
              <a:t> ∴ </a:t>
            </a:r>
            <a:r>
              <a:rPr lang="en-US" altLang="zh-CN" sz="2400" b="1" dirty="0">
                <a:solidFill>
                  <a:schemeClr val="hlink"/>
                </a:solidFill>
              </a:rPr>
              <a:t>y</a:t>
            </a:r>
            <a:r>
              <a:rPr lang="en-US" altLang="zh-CN" sz="2400" b="1" baseline="30000" dirty="0">
                <a:solidFill>
                  <a:schemeClr val="hlink"/>
                </a:solidFill>
              </a:rPr>
              <a:t>-1</a:t>
            </a:r>
            <a:r>
              <a:rPr lang="en-US" altLang="zh-CN" sz="2400" b="1" dirty="0">
                <a:solidFill>
                  <a:schemeClr val="hlink"/>
                </a:solidFill>
              </a:rPr>
              <a:t>∈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G</a:t>
            </a:r>
            <a:r>
              <a:rPr lang="zh-CN" altLang="en-US" sz="2400" b="1" dirty="0">
                <a:solidFill>
                  <a:schemeClr val="hlink"/>
                </a:solidFill>
                <a:sym typeface="Symbol" panose="05050102010706020507" pitchFamily="18" charset="2"/>
              </a:rPr>
              <a:t>，</a:t>
            </a:r>
            <a:endParaRPr lang="en-US" altLang="zh-CN" sz="2400" b="1" dirty="0">
              <a:solidFill>
                <a:schemeClr val="hlink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b="1" dirty="0">
                <a:solidFill>
                  <a:schemeClr val="hlink"/>
                </a:solidFill>
              </a:rPr>
              <a:t>             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b="1" dirty="0">
                <a:solidFill>
                  <a:schemeClr val="hlink"/>
                </a:solidFill>
              </a:rPr>
              <a:t>y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chemeClr val="hlink"/>
                </a:solidFill>
              </a:rPr>
              <a:t>a)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chemeClr val="hlink"/>
                </a:solidFill>
              </a:rPr>
              <a:t>y</a:t>
            </a:r>
            <a:r>
              <a:rPr lang="en-US" altLang="zh-CN" sz="2400" b="1" baseline="30000" dirty="0">
                <a:solidFill>
                  <a:schemeClr val="hlink"/>
                </a:solidFill>
              </a:rPr>
              <a:t>-1</a:t>
            </a:r>
            <a:r>
              <a:rPr lang="en-US" altLang="zh-CN" sz="2400" b="1" dirty="0">
                <a:solidFill>
                  <a:schemeClr val="hlink"/>
                </a:solidFill>
              </a:rPr>
              <a:t>=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b="1" dirty="0">
                <a:solidFill>
                  <a:schemeClr val="hlink"/>
                </a:solidFill>
              </a:rPr>
              <a:t>a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chemeClr val="hlink"/>
                </a:solidFill>
              </a:rPr>
              <a:t>y)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chemeClr val="hlink"/>
                </a:solidFill>
              </a:rPr>
              <a:t>y</a:t>
            </a:r>
            <a:r>
              <a:rPr lang="en-US" altLang="zh-CN" sz="2400" b="1" baseline="30000" dirty="0">
                <a:solidFill>
                  <a:schemeClr val="hlink"/>
                </a:solidFill>
              </a:rPr>
              <a:t>-1</a:t>
            </a:r>
            <a:r>
              <a:rPr lang="en-US" altLang="zh-CN" sz="2400" b="1" dirty="0">
                <a:solidFill>
                  <a:schemeClr val="hlink"/>
                </a:solidFill>
              </a:rPr>
              <a:t>       </a:t>
            </a:r>
            <a:r>
              <a:rPr lang="zh-CN" altLang="en-US" sz="2400" b="1" dirty="0">
                <a:solidFill>
                  <a:schemeClr val="hlink"/>
                </a:solidFill>
              </a:rPr>
              <a:t>推出</a:t>
            </a:r>
            <a:r>
              <a:rPr lang="en-US" altLang="zh-CN" sz="2400" b="1" dirty="0">
                <a:solidFill>
                  <a:schemeClr val="hlink"/>
                </a:solidFill>
              </a:rPr>
              <a:t>a=y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chemeClr val="hlink"/>
                </a:solidFill>
              </a:rPr>
              <a:t>a</a:t>
            </a:r>
            <a:r>
              <a:rPr lang="en-US" altLang="zh-CN" sz="2400" b="1" dirty="0">
                <a:solidFill>
                  <a:schemeClr val="hlink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chemeClr val="hlink"/>
                </a:solidFill>
              </a:rPr>
              <a:t>y</a:t>
            </a:r>
            <a:r>
              <a:rPr lang="en-US" altLang="zh-CN" sz="2400" b="1" baseline="30000" dirty="0">
                <a:solidFill>
                  <a:schemeClr val="hlink"/>
                </a:solidFill>
              </a:rPr>
              <a:t>-1</a:t>
            </a:r>
            <a:r>
              <a:rPr lang="zh-CN" altLang="en-US" sz="2400" b="1" dirty="0">
                <a:solidFill>
                  <a:schemeClr val="hlink"/>
                </a:solidFill>
              </a:rPr>
              <a:t>           </a:t>
            </a:r>
            <a:endParaRPr lang="en-US" altLang="zh-CN" sz="2400" b="1" dirty="0">
              <a:solidFill>
                <a:schemeClr val="hlink"/>
              </a:solidFill>
            </a:endParaRPr>
          </a:p>
          <a:p>
            <a:pPr>
              <a:buNone/>
            </a:pPr>
            <a:r>
              <a:rPr lang="en-US" altLang="zh-CN" sz="2400" b="1" dirty="0"/>
              <a:t>          </a:t>
            </a:r>
            <a:r>
              <a:rPr lang="zh-CN" altLang="zh-CN" sz="2400" b="1" dirty="0"/>
              <a:t>∴ </a:t>
            </a:r>
            <a:r>
              <a:rPr lang="en-US" altLang="zh-CN" sz="2400" b="1" dirty="0">
                <a:solidFill>
                  <a:srgbClr val="0033CC"/>
                </a:solidFill>
              </a:rPr>
              <a:t>(x</a:t>
            </a:r>
            <a:r>
              <a:rPr lang="en-US" altLang="zh-CN" sz="2400" b="1" dirty="0">
                <a:solidFill>
                  <a:srgbClr val="0033CC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rgbClr val="0033CC"/>
                </a:solidFill>
              </a:rPr>
              <a:t>y</a:t>
            </a:r>
            <a:r>
              <a:rPr lang="en-US" altLang="zh-CN" sz="2400" b="1" baseline="30000" dirty="0">
                <a:solidFill>
                  <a:srgbClr val="0033CC"/>
                </a:solidFill>
              </a:rPr>
              <a:t>-1</a:t>
            </a:r>
            <a:r>
              <a:rPr lang="en-US" altLang="zh-CN" sz="2400" b="1" dirty="0">
                <a:solidFill>
                  <a:schemeClr val="hlink"/>
                </a:solidFill>
              </a:rPr>
              <a:t>)*a</a:t>
            </a:r>
            <a:r>
              <a:rPr lang="en-US" altLang="zh-CN" sz="2400" b="1" dirty="0">
                <a:solidFill>
                  <a:srgbClr val="0033CC"/>
                </a:solidFill>
              </a:rPr>
              <a:t>= (x</a:t>
            </a:r>
            <a:r>
              <a:rPr lang="en-US" altLang="zh-CN" sz="2400" b="1" dirty="0">
                <a:solidFill>
                  <a:srgbClr val="0033CC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rgbClr val="0033CC"/>
                </a:solidFill>
              </a:rPr>
              <a:t>y</a:t>
            </a:r>
            <a:r>
              <a:rPr lang="en-US" altLang="zh-CN" sz="2400" b="1" baseline="30000" dirty="0">
                <a:solidFill>
                  <a:srgbClr val="0033CC"/>
                </a:solidFill>
              </a:rPr>
              <a:t>-1</a:t>
            </a:r>
            <a:r>
              <a:rPr lang="en-US" altLang="zh-CN" sz="2400" b="1" dirty="0">
                <a:solidFill>
                  <a:srgbClr val="0033CC"/>
                </a:solidFill>
              </a:rPr>
              <a:t>)* ( y</a:t>
            </a:r>
            <a:r>
              <a:rPr lang="en-US" altLang="zh-CN" sz="2400" b="1" dirty="0">
                <a:solidFill>
                  <a:srgbClr val="0033CC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rgbClr val="0033CC"/>
                </a:solidFill>
              </a:rPr>
              <a:t>a</a:t>
            </a:r>
            <a:r>
              <a:rPr lang="en-US" altLang="zh-CN" sz="2400" b="1" dirty="0">
                <a:solidFill>
                  <a:srgbClr val="0033CC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rgbClr val="0033CC"/>
                </a:solidFill>
              </a:rPr>
              <a:t>y</a:t>
            </a:r>
            <a:r>
              <a:rPr lang="en-US" altLang="zh-CN" sz="2400" b="1" baseline="30000" dirty="0">
                <a:solidFill>
                  <a:srgbClr val="0033CC"/>
                </a:solidFill>
              </a:rPr>
              <a:t>-1</a:t>
            </a:r>
            <a:r>
              <a:rPr lang="en-US" altLang="zh-CN" sz="2400" b="1" dirty="0">
                <a:solidFill>
                  <a:srgbClr val="0033CC"/>
                </a:solidFill>
              </a:rPr>
              <a:t>)</a:t>
            </a:r>
            <a:endParaRPr lang="en-US" altLang="zh-CN" sz="2400" b="1" dirty="0">
              <a:solidFill>
                <a:srgbClr val="0033CC"/>
              </a:solidFill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33CC"/>
                </a:solidFill>
              </a:rPr>
              <a:t>                                = x</a:t>
            </a:r>
            <a:r>
              <a:rPr lang="en-US" altLang="zh-CN" sz="2400" b="1" dirty="0">
                <a:solidFill>
                  <a:srgbClr val="0033CC"/>
                </a:solidFill>
                <a:latin typeface="宋体" panose="02010600030101010101" pitchFamily="2" charset="-122"/>
              </a:rPr>
              <a:t>*(</a:t>
            </a:r>
            <a:r>
              <a:rPr lang="en-US" altLang="zh-CN" sz="2400" b="1" dirty="0">
                <a:solidFill>
                  <a:srgbClr val="0033CC"/>
                </a:solidFill>
              </a:rPr>
              <a:t>y</a:t>
            </a:r>
            <a:r>
              <a:rPr lang="en-US" altLang="zh-CN" sz="2400" b="1" baseline="30000" dirty="0">
                <a:solidFill>
                  <a:srgbClr val="0033CC"/>
                </a:solidFill>
              </a:rPr>
              <a:t>-1</a:t>
            </a:r>
            <a:r>
              <a:rPr lang="en-US" altLang="zh-CN" sz="2400" b="1" dirty="0">
                <a:solidFill>
                  <a:srgbClr val="0033CC"/>
                </a:solidFill>
              </a:rPr>
              <a:t>*y)</a:t>
            </a:r>
            <a:r>
              <a:rPr lang="en-US" altLang="zh-CN" sz="2400" b="1" dirty="0">
                <a:solidFill>
                  <a:srgbClr val="0033CC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rgbClr val="0033CC"/>
                </a:solidFill>
              </a:rPr>
              <a:t>a</a:t>
            </a:r>
            <a:r>
              <a:rPr lang="en-US" altLang="zh-CN" sz="2400" b="1" dirty="0">
                <a:solidFill>
                  <a:srgbClr val="0033CC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rgbClr val="0033CC"/>
                </a:solidFill>
              </a:rPr>
              <a:t>y</a:t>
            </a:r>
            <a:r>
              <a:rPr lang="en-US" altLang="zh-CN" sz="2400" b="1" baseline="30000" dirty="0">
                <a:solidFill>
                  <a:srgbClr val="0033CC"/>
                </a:solidFill>
              </a:rPr>
              <a:t>-1</a:t>
            </a:r>
            <a:endParaRPr lang="en-US" altLang="zh-CN" sz="2400" b="1" dirty="0">
              <a:solidFill>
                <a:srgbClr val="0033CC"/>
              </a:solidFill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33CC"/>
                </a:solidFill>
              </a:rPr>
              <a:t>                                = x</a:t>
            </a:r>
            <a:r>
              <a:rPr lang="en-US" altLang="zh-CN" sz="2400" b="1" dirty="0">
                <a:solidFill>
                  <a:srgbClr val="0033CC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rgbClr val="0033CC"/>
                </a:solidFill>
              </a:rPr>
              <a:t>a</a:t>
            </a:r>
            <a:r>
              <a:rPr lang="en-US" altLang="zh-CN" sz="2400" b="1" dirty="0">
                <a:solidFill>
                  <a:srgbClr val="0033CC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rgbClr val="0033CC"/>
                </a:solidFill>
              </a:rPr>
              <a:t>y</a:t>
            </a:r>
            <a:r>
              <a:rPr lang="en-US" altLang="zh-CN" sz="2400" b="1" baseline="30000" dirty="0">
                <a:solidFill>
                  <a:srgbClr val="0033CC"/>
                </a:solidFill>
              </a:rPr>
              <a:t>-1</a:t>
            </a:r>
            <a:endParaRPr lang="en-US" altLang="zh-CN" sz="2400" b="1" dirty="0">
              <a:solidFill>
                <a:srgbClr val="0033CC"/>
              </a:solidFill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33CC"/>
                </a:solidFill>
              </a:rPr>
              <a:t>                                = a</a:t>
            </a:r>
            <a:r>
              <a:rPr lang="en-US" altLang="zh-CN" sz="2400" b="1" dirty="0">
                <a:solidFill>
                  <a:srgbClr val="0033CC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rgbClr val="0033CC"/>
                </a:solidFill>
              </a:rPr>
              <a:t>x</a:t>
            </a:r>
            <a:r>
              <a:rPr lang="en-US" altLang="zh-CN" sz="2400" b="1" dirty="0">
                <a:solidFill>
                  <a:srgbClr val="0033CC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rgbClr val="0033CC"/>
                </a:solidFill>
              </a:rPr>
              <a:t>y</a:t>
            </a:r>
            <a:r>
              <a:rPr lang="en-US" altLang="zh-CN" sz="2400" b="1" baseline="30000" dirty="0">
                <a:solidFill>
                  <a:srgbClr val="0033CC"/>
                </a:solidFill>
              </a:rPr>
              <a:t>-1</a:t>
            </a:r>
            <a:r>
              <a:rPr lang="en-US" altLang="zh-CN" sz="2400" b="1" dirty="0">
                <a:solidFill>
                  <a:srgbClr val="0033CC"/>
                </a:solidFill>
              </a:rPr>
              <a:t>= a</a:t>
            </a:r>
            <a:r>
              <a:rPr lang="en-US" altLang="zh-CN" sz="2400" b="1" dirty="0">
                <a:solidFill>
                  <a:srgbClr val="0033CC"/>
                </a:solidFill>
                <a:latin typeface="宋体" panose="02010600030101010101" pitchFamily="2" charset="-122"/>
              </a:rPr>
              <a:t>*(</a:t>
            </a:r>
            <a:r>
              <a:rPr lang="en-US" altLang="zh-CN" sz="2400" b="1" dirty="0">
                <a:solidFill>
                  <a:srgbClr val="0033CC"/>
                </a:solidFill>
              </a:rPr>
              <a:t>x</a:t>
            </a:r>
            <a:r>
              <a:rPr lang="en-US" altLang="zh-CN" sz="2400" b="1" dirty="0">
                <a:solidFill>
                  <a:srgbClr val="0033CC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rgbClr val="0033CC"/>
                </a:solidFill>
              </a:rPr>
              <a:t>y</a:t>
            </a:r>
            <a:r>
              <a:rPr lang="en-US" altLang="zh-CN" sz="2400" b="1" baseline="30000" dirty="0">
                <a:solidFill>
                  <a:srgbClr val="0033CC"/>
                </a:solidFill>
              </a:rPr>
              <a:t>-1</a:t>
            </a:r>
            <a:r>
              <a:rPr lang="en-US" altLang="zh-CN" sz="2400" b="1" dirty="0">
                <a:solidFill>
                  <a:srgbClr val="0033CC"/>
                </a:solidFill>
              </a:rPr>
              <a:t>)</a:t>
            </a:r>
            <a:endParaRPr lang="en-US" altLang="zh-CN" sz="2400" b="1" dirty="0">
              <a:solidFill>
                <a:srgbClr val="0033CC"/>
              </a:solidFill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33CC"/>
                </a:solidFill>
              </a:rPr>
              <a:t>          </a:t>
            </a:r>
            <a:r>
              <a:rPr lang="zh-CN" altLang="zh-CN" sz="2400" b="1" dirty="0">
                <a:solidFill>
                  <a:srgbClr val="0033CC"/>
                </a:solidFill>
              </a:rPr>
              <a:t>∴ </a:t>
            </a:r>
            <a:r>
              <a:rPr lang="en-US" altLang="zh-CN" sz="2400" b="1" dirty="0">
                <a:solidFill>
                  <a:srgbClr val="FF0000"/>
                </a:solidFill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rgbClr val="FF0000"/>
                </a:solidFill>
              </a:rPr>
              <a:t>y</a:t>
            </a:r>
            <a:r>
              <a:rPr lang="en-US" altLang="zh-CN" sz="2400" b="1" baseline="30000" dirty="0">
                <a:solidFill>
                  <a:srgbClr val="FF0000"/>
                </a:solidFill>
              </a:rPr>
              <a:t>-1</a:t>
            </a:r>
            <a:r>
              <a:rPr lang="en-US" altLang="zh-CN" sz="2400" b="1" dirty="0">
                <a:solidFill>
                  <a:srgbClr val="FF0000"/>
                </a:solidFill>
              </a:rPr>
              <a:t>∈H</a:t>
            </a:r>
            <a:r>
              <a:rPr lang="zh-CN" altLang="en-US" sz="2400" b="1" dirty="0">
                <a:solidFill>
                  <a:srgbClr val="0033CC"/>
                </a:solidFill>
              </a:rPr>
              <a:t>。</a:t>
            </a:r>
            <a:endParaRPr lang="en-US" altLang="zh-CN" sz="2400" b="1" dirty="0">
              <a:solidFill>
                <a:srgbClr val="0033CC"/>
              </a:solidFill>
            </a:endParaRPr>
          </a:p>
          <a:p>
            <a:pPr>
              <a:buNone/>
            </a:pPr>
            <a:r>
              <a:rPr lang="zh-CN" altLang="en-US" sz="2400" dirty="0"/>
              <a:t>      由</a:t>
            </a:r>
            <a:r>
              <a:rPr lang="en-US" altLang="zh-CN" sz="2400" dirty="0"/>
              <a:t>(1)(2)</a:t>
            </a:r>
            <a:r>
              <a:rPr lang="zh-CN" altLang="en-US" sz="2400" dirty="0"/>
              <a:t>可知故</a:t>
            </a:r>
            <a:r>
              <a:rPr lang="en-US" altLang="zh-CN" sz="2400" dirty="0"/>
              <a:t>&lt;H,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&gt;</a:t>
            </a:r>
            <a:r>
              <a:rPr lang="zh-CN" altLang="en-US" sz="2400" dirty="0"/>
              <a:t>是</a:t>
            </a:r>
            <a:r>
              <a:rPr lang="en-US" altLang="zh-CN" sz="2400" dirty="0"/>
              <a:t>&lt; G, </a:t>
            </a:r>
            <a:r>
              <a:rPr lang="en-US" altLang="zh-CN" sz="2400" dirty="0">
                <a:latin typeface="宋体" panose="02010600030101010101" pitchFamily="2" charset="-122"/>
              </a:rPr>
              <a:t>*</a:t>
            </a:r>
            <a:r>
              <a:rPr lang="en-US" altLang="zh-CN" sz="2400" dirty="0"/>
              <a:t>&gt;</a:t>
            </a:r>
            <a:r>
              <a:rPr lang="zh-CN" altLang="en-US" sz="2400" dirty="0"/>
              <a:t>的子群。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charRg st="91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charRg st="113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charRg st="140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charRg st="178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charRg st="209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charRg st="271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charRg st="314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charRg st="364" end="4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charRg st="406" end="4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charRg st="459" end="4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charRg st="480" end="5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2920</Words>
  <Application>WPS 演示</Application>
  <PresentationFormat>全屏显示(4:3)</PresentationFormat>
  <Paragraphs>159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Garamond</vt:lpstr>
      <vt:lpstr>Calibri</vt:lpstr>
      <vt:lpstr>Times New Roman</vt:lpstr>
      <vt:lpstr>Symbol</vt:lpstr>
      <vt:lpstr>微软雅黑</vt:lpstr>
      <vt:lpstr>Arial Unicode MS</vt:lpstr>
      <vt:lpstr>Edge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Zhejiang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</dc:title>
  <dc:creator>Keykey</dc:creator>
  <cp:lastModifiedBy>Kukukukiki</cp:lastModifiedBy>
  <cp:revision>810</cp:revision>
  <dcterms:created xsi:type="dcterms:W3CDTF">2004-02-06T08:11:24Z</dcterms:created>
  <dcterms:modified xsi:type="dcterms:W3CDTF">2021-02-15T11:30:01Z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