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1295" r:id="rId3"/>
    <p:sldId id="1296" r:id="rId4"/>
    <p:sldId id="1297" r:id="rId5"/>
    <p:sldId id="1298" r:id="rId7"/>
    <p:sldId id="1299" r:id="rId8"/>
    <p:sldId id="1300" r:id="rId9"/>
    <p:sldId id="1301" r:id="rId10"/>
    <p:sldId id="1310" r:id="rId11"/>
    <p:sldId id="1311" r:id="rId12"/>
    <p:sldId id="1312" r:id="rId13"/>
    <p:sldId id="1313" r:id="rId14"/>
    <p:sldId id="1456" r:id="rId15"/>
    <p:sldId id="1457" r:id="rId16"/>
    <p:sldId id="1436" r:id="rId17"/>
    <p:sldId id="1314" r:id="rId18"/>
    <p:sldId id="1315" r:id="rId19"/>
    <p:sldId id="1316" r:id="rId20"/>
    <p:sldId id="1317" r:id="rId21"/>
    <p:sldId id="1324" r:id="rId22"/>
    <p:sldId id="1325" r:id="rId23"/>
    <p:sldId id="1326" r:id="rId24"/>
    <p:sldId id="1327" r:id="rId25"/>
    <p:sldId id="1330" r:id="rId26"/>
    <p:sldId id="1331" r:id="rId27"/>
    <p:sldId id="1332" r:id="rId28"/>
    <p:sldId id="1334" r:id="rId29"/>
    <p:sldId id="1335" r:id="rId30"/>
    <p:sldId id="1336" r:id="rId31"/>
    <p:sldId id="1337" r:id="rId32"/>
    <p:sldId id="1338" r:id="rId33"/>
    <p:sldId id="1339" r:id="rId34"/>
    <p:sldId id="1340" r:id="rId35"/>
    <p:sldId id="1341" r:id="rId36"/>
    <p:sldId id="1342" r:id="rId37"/>
    <p:sldId id="1414" r:id="rId3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6600"/>
    <a:srgbClr val="990000"/>
    <a:srgbClr val="CC3300"/>
    <a:srgbClr val="1E0264"/>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0220"/>
    <p:restoredTop sz="85405"/>
  </p:normalViewPr>
  <p:slideViewPr>
    <p:cSldViewPr showGuides="1">
      <p:cViewPr varScale="1">
        <p:scale>
          <a:sx n="63" d="100"/>
          <a:sy n="63" d="100"/>
        </p:scale>
        <p:origin x="1812" y="72"/>
      </p:cViewPr>
      <p:guideLst>
        <p:guide orient="horz" pos="2160"/>
        <p:guide pos="2880"/>
      </p:guideLst>
    </p:cSldViewPr>
  </p:slideViewPr>
  <p:outlineViewPr>
    <p:cViewPr>
      <p:scale>
        <a:sx n="33" d="100"/>
        <a:sy n="33" d="100"/>
      </p:scale>
      <p:origin x="0" y="480"/>
    </p:cViewPr>
  </p:outlineViewPr>
  <p:notesTextViewPr>
    <p:cViewPr>
      <p:scale>
        <a:sx n="100" d="100"/>
        <a:sy n="100" d="100"/>
      </p:scale>
      <p:origin x="0" y="0"/>
    </p:cViewPr>
  </p:notesTextViewPr>
  <p:sorterViewPr showFormatting="0">
    <p:cViewPr>
      <p:scale>
        <a:sx n="100" d="100"/>
        <a:sy n="100" d="100"/>
      </p:scale>
      <p:origin x="0" y="11904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fld id="{D9EAC636-BF9E-4DF9-ABB1-98FB01B0642A}"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TextEdit="1"/>
          </p:cNvSpPr>
          <p:nvPr>
            <p:ph type="sldImg"/>
          </p:nvPr>
        </p:nvSpPr>
        <p:spPr>
          <a:solidFill>
            <a:srgbClr val="FFFFFF">
              <a:alpha val="100000"/>
            </a:srgbClr>
          </a:solidFill>
          <a:ln/>
        </p:spPr>
      </p:sp>
      <p:sp>
        <p:nvSpPr>
          <p:cNvPr id="7171"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lvl="0">
              <a:lnSpc>
                <a:spcPct val="80000"/>
              </a:lnSpc>
            </a:pPr>
            <a:r>
              <a:rPr lang="zh-CN" altLang="en-US" sz="800" dirty="0"/>
              <a:t>四色问题又称四色猜想，是世界近代三大数学难题之一。</a:t>
            </a:r>
            <a:endParaRPr lang="zh-CN" altLang="en-US" sz="800" dirty="0"/>
          </a:p>
          <a:p>
            <a:pPr lvl="0">
              <a:lnSpc>
                <a:spcPct val="80000"/>
              </a:lnSpc>
            </a:pPr>
            <a:r>
              <a:rPr lang="zh-CN" altLang="en-US" sz="800" dirty="0"/>
              <a:t>    四色问题的内容是：“任何一张地图只用四种颜色就能使具有共同边界的国家着上不同的颜色。”用数学语言表示，即“将平面任意地细分为不相重迭的区域，每一个区域总可以用</a:t>
            </a:r>
            <a:r>
              <a:rPr lang="en-US" altLang="zh-CN" sz="800" dirty="0"/>
              <a:t>1</a:t>
            </a:r>
            <a:r>
              <a:rPr lang="zh-CN" altLang="en-US" sz="800" dirty="0"/>
              <a:t>，</a:t>
            </a:r>
            <a:r>
              <a:rPr lang="en-US" altLang="zh-CN" sz="800" dirty="0"/>
              <a:t>2</a:t>
            </a:r>
            <a:r>
              <a:rPr lang="zh-CN" altLang="en-US" sz="800" dirty="0"/>
              <a:t>，</a:t>
            </a:r>
            <a:r>
              <a:rPr lang="en-US" altLang="zh-CN" sz="800" dirty="0"/>
              <a:t>3</a:t>
            </a:r>
            <a:r>
              <a:rPr lang="zh-CN" altLang="en-US" sz="800" dirty="0"/>
              <a:t>，</a:t>
            </a:r>
            <a:r>
              <a:rPr lang="en-US" altLang="zh-CN" sz="800" dirty="0"/>
              <a:t>4</a:t>
            </a:r>
            <a:r>
              <a:rPr lang="zh-CN" altLang="en-US" sz="800" dirty="0"/>
              <a:t>这四个数字之一来标记，而不会使相邻的两个区域得到相同的数字。”</a:t>
            </a:r>
            <a:endParaRPr lang="zh-CN" altLang="en-US" sz="800" dirty="0"/>
          </a:p>
          <a:p>
            <a:pPr lvl="0">
              <a:lnSpc>
                <a:spcPct val="80000"/>
              </a:lnSpc>
            </a:pPr>
            <a:r>
              <a:rPr lang="zh-CN" altLang="en-US" sz="800" dirty="0"/>
              <a:t>    这里所指的相邻区域，是指有一整段边界是公共的（两个面有公共边）。如果两个区域只相遇于一点或有限多点，就不叫“相邻”。因为用相同的颜色给它们着色不会引起混淆。</a:t>
            </a:r>
            <a:endParaRPr lang="zh-CN" altLang="en-US" sz="800" dirty="0"/>
          </a:p>
          <a:p>
            <a:pPr lvl="0">
              <a:lnSpc>
                <a:spcPct val="80000"/>
              </a:lnSpc>
            </a:pPr>
            <a:r>
              <a:rPr lang="zh-CN" altLang="en-US" sz="800" dirty="0"/>
              <a:t>    四色猜想的提出来自英国。</a:t>
            </a:r>
            <a:r>
              <a:rPr lang="en-US" altLang="zh-CN" sz="800" dirty="0"/>
              <a:t>1852</a:t>
            </a:r>
            <a:r>
              <a:rPr lang="zh-CN" altLang="en-US" sz="800" dirty="0"/>
              <a:t>年，毕业于伦敦大学的弗南西斯</a:t>
            </a:r>
            <a:r>
              <a:rPr lang="en-US" altLang="zh-CN" sz="800" dirty="0"/>
              <a:t>·</a:t>
            </a:r>
            <a:r>
              <a:rPr lang="zh-CN" altLang="en-US" sz="800" dirty="0"/>
              <a:t>格思里来到一家科研单位搞地图着色工作时，发现了一种有趣的现象：“看来，每幅地图都可以用四种颜色着色，使得有共同边界的国家都被着上不同的颜色。”这个现象能不能从数学上加以严格证明呢？他和在大学读书的弟弟格里斯决心试一试。兄弟二人为证明这一问题而使用的稿纸已经堆了一大叠，可是研究工作没有进展。</a:t>
            </a:r>
            <a:endParaRPr lang="zh-CN" altLang="en-US" sz="800" dirty="0"/>
          </a:p>
          <a:p>
            <a:pPr lvl="0">
              <a:lnSpc>
                <a:spcPct val="80000"/>
              </a:lnSpc>
            </a:pPr>
            <a:r>
              <a:rPr lang="zh-CN" altLang="en-US" sz="800" dirty="0"/>
              <a:t>    </a:t>
            </a:r>
            <a:r>
              <a:rPr lang="en-US" altLang="zh-CN" sz="800" dirty="0"/>
              <a:t>1852</a:t>
            </a:r>
            <a:r>
              <a:rPr lang="zh-CN" altLang="en-US" sz="800" dirty="0"/>
              <a:t>年</a:t>
            </a:r>
            <a:r>
              <a:rPr lang="en-US" altLang="zh-CN" sz="800" dirty="0"/>
              <a:t>10</a:t>
            </a:r>
            <a:r>
              <a:rPr lang="zh-CN" altLang="en-US" sz="800" dirty="0"/>
              <a:t>月</a:t>
            </a:r>
            <a:r>
              <a:rPr lang="en-US" altLang="zh-CN" sz="800" dirty="0"/>
              <a:t>23</a:t>
            </a:r>
            <a:r>
              <a:rPr lang="zh-CN" altLang="en-US" sz="800" dirty="0"/>
              <a:t>日，他的弟弟就这个问题的证明请教了他的老师、著名数学家德</a:t>
            </a:r>
            <a:r>
              <a:rPr lang="en-US" altLang="zh-CN" sz="800" dirty="0"/>
              <a:t>·</a:t>
            </a:r>
            <a:r>
              <a:rPr lang="zh-CN" altLang="en-US" sz="800" dirty="0"/>
              <a:t>摩尔根，摩尔根也没有能找到解决这个问题的途径，于是写信向自己的好友、著名数学家汉密尔顿爵士请教。汉密尔顿接到摩尔根的信后，对四色问题进行论证。但直到</a:t>
            </a:r>
            <a:r>
              <a:rPr lang="en-US" altLang="zh-CN" sz="800" dirty="0"/>
              <a:t>1865</a:t>
            </a:r>
            <a:r>
              <a:rPr lang="zh-CN" altLang="en-US" sz="800" dirty="0"/>
              <a:t>年汉密尔顿逝世为止，问题也没有能够解决</a:t>
            </a:r>
            <a:endParaRPr lang="zh-CN" altLang="en-US" sz="800" dirty="0"/>
          </a:p>
          <a:p>
            <a:pPr lvl="0">
              <a:lnSpc>
                <a:spcPct val="80000"/>
              </a:lnSpc>
            </a:pPr>
            <a:r>
              <a:rPr lang="zh-CN" altLang="en-US" sz="800" dirty="0"/>
              <a:t>    </a:t>
            </a:r>
            <a:r>
              <a:rPr lang="en-US" altLang="zh-CN" sz="800" dirty="0"/>
              <a:t>1872</a:t>
            </a:r>
            <a:r>
              <a:rPr lang="zh-CN" altLang="en-US" sz="800" dirty="0"/>
              <a:t>年，英国当时最著名的数学家凯利正式向伦敦数学学会提出了这个问题，于是四色猜想成了世界数学界关注的问题。世界上许多一流的数学家都纷纷参加了四色猜想的大会战。</a:t>
            </a:r>
            <a:r>
              <a:rPr lang="en-US" altLang="zh-CN" sz="800" dirty="0"/>
              <a:t>1878</a:t>
            </a:r>
            <a:r>
              <a:rPr lang="zh-CN" altLang="en-US" sz="800" dirty="0"/>
              <a:t>～</a:t>
            </a:r>
            <a:r>
              <a:rPr lang="en-US" altLang="zh-CN" sz="800" dirty="0"/>
              <a:t>1880</a:t>
            </a:r>
            <a:r>
              <a:rPr lang="zh-CN" altLang="en-US" sz="800" dirty="0"/>
              <a:t>年两年间，著名的律师兼数学家肯普和泰勒两人分别提交了证明四色猜想的论文，宣布证明了四色定理，大家都认为四色猜想从此也就解决了。</a:t>
            </a:r>
            <a:endParaRPr lang="zh-CN" altLang="en-US" sz="800" dirty="0"/>
          </a:p>
          <a:p>
            <a:pPr lvl="0">
              <a:lnSpc>
                <a:spcPct val="80000"/>
              </a:lnSpc>
            </a:pPr>
            <a:r>
              <a:rPr lang="zh-CN" altLang="en-US" sz="800" dirty="0"/>
              <a:t>    肯普的证明是这样的：首先指出如果没有一个国家包围其他国家，或没有三个以上的国家相遇于一点，这种地图就说是“正规的”（左图）。如为正规地图，否则为非正规地图（右图）。一张地图往往是由正规地图和非正规地图联系在一起，但非正规地图所需颜色种数一般不超过正规地图所需的颜色，如果有一张需要五种颜色的地图，那就是指它的正规地图是五色的，要证明四色猜想成立，只要证明不存在一张正规五色地图就足够了。</a:t>
            </a:r>
            <a:endParaRPr lang="zh-CN" altLang="en-US" sz="800" dirty="0"/>
          </a:p>
          <a:p>
            <a:pPr lvl="0">
              <a:lnSpc>
                <a:spcPct val="80000"/>
              </a:lnSpc>
            </a:pPr>
            <a:r>
              <a:rPr lang="zh-CN" altLang="en-US" sz="800" dirty="0"/>
              <a:t>    肯普是用归谬法来证明的，大意是如果有一张正规的五色地图，就会存在一张国数最少的“极小正规五色地图”，如果极小正规五色地图中有一个国家的邻国数少于六个，就会存在一张国数较少的正规地图仍为五色的，这样一来就不会有极小五色地图的国数，也就不存在正规五色地图了。这样肯普就认为他已经证明了“四色问题”，但是后来人们发现他错了。</a:t>
            </a:r>
            <a:endParaRPr lang="zh-CN" altLang="en-US" sz="800" dirty="0"/>
          </a:p>
          <a:p>
            <a:pPr lvl="0">
              <a:lnSpc>
                <a:spcPct val="80000"/>
              </a:lnSpc>
            </a:pPr>
            <a:r>
              <a:rPr lang="zh-CN" altLang="en-US" sz="800" dirty="0"/>
              <a:t>    不过肯普的证明阐明了两个重要的概念，对以后问题的解决提供了途径。第一个概念是“构形”。他证明了在每一张正规地图中至少有一国具有两个、三个、四个或五个邻国，不存在每个国家都有六个或更多个邻国的正规地图，也就是说，由两个邻国，三个邻国、四个或五个邻国组成的一组“构形”是不可避免的，每张地图至少含有这四种构形中的一个。</a:t>
            </a:r>
            <a:endParaRPr lang="zh-CN" altLang="en-US" sz="800" dirty="0"/>
          </a:p>
          <a:p>
            <a:pPr lvl="0">
              <a:lnSpc>
                <a:spcPct val="80000"/>
              </a:lnSpc>
            </a:pPr>
            <a:r>
              <a:rPr lang="zh-CN" altLang="en-US" sz="800" dirty="0"/>
              <a:t>    肯普提出的另一个概念是“可约”性。“可约”这个词的使用是来自肯普的论证。他证明了只要五色地图中有一国具有四个邻国，就会有国数减少的五色地图。自从引入“构形”，“可约”概念后，逐步发展了检查构形以决定是否可约的一些标准方法，能够寻求可约构形的不可避免组，是证明“四色问题”的重要依据。但要证明大的构形可约，需要检查大量的细节，这是相当复杂的。</a:t>
            </a:r>
            <a:endParaRPr lang="zh-CN" altLang="en-US" sz="800" dirty="0"/>
          </a:p>
          <a:p>
            <a:pPr lvl="0">
              <a:lnSpc>
                <a:spcPct val="80000"/>
              </a:lnSpc>
            </a:pPr>
            <a:r>
              <a:rPr lang="zh-CN" altLang="en-US" sz="800" dirty="0"/>
              <a:t>    </a:t>
            </a:r>
            <a:r>
              <a:rPr lang="en-US" altLang="zh-CN" sz="800" dirty="0"/>
              <a:t>11</a:t>
            </a:r>
            <a:r>
              <a:rPr lang="zh-CN" altLang="en-US" sz="800" dirty="0"/>
              <a:t>年后，即</a:t>
            </a:r>
            <a:r>
              <a:rPr lang="en-US" altLang="zh-CN" sz="800" dirty="0"/>
              <a:t>1890</a:t>
            </a:r>
            <a:r>
              <a:rPr lang="zh-CN" altLang="en-US" sz="800" dirty="0"/>
              <a:t>年，在牛津大学就读的年仅</a:t>
            </a:r>
            <a:r>
              <a:rPr lang="en-US" altLang="zh-CN" sz="800" dirty="0"/>
              <a:t>29</a:t>
            </a:r>
            <a:r>
              <a:rPr lang="zh-CN" altLang="en-US" sz="800" dirty="0"/>
              <a:t>岁的赫伍德以自己的精确计算指出了肯普在证明上的漏洞。他指出肯普说没有极小五色地图能有一国具有五个邻国的理由有破绽。不久，泰勒的证明也被人们否定了。人们发现他们实际上证明了一个较弱的命题</a:t>
            </a:r>
            <a:r>
              <a:rPr lang="en-US" altLang="zh-CN" sz="800" dirty="0"/>
              <a:t>——</a:t>
            </a:r>
            <a:r>
              <a:rPr lang="zh-CN" altLang="en-US" sz="800" dirty="0"/>
              <a:t>五色定理。就是说对地图着色，用五种颜色就够了。后来，越来越多的数学家虽然对此绞尽脑汁，但一无所获。于是，人们开始认识到，这个貌似容易的题目，其实是一个可与费马猜想相媲美的难题。</a:t>
            </a:r>
            <a:endParaRPr lang="zh-CN" altLang="en-US" sz="800" dirty="0"/>
          </a:p>
          <a:p>
            <a:pPr lvl="0">
              <a:lnSpc>
                <a:spcPct val="80000"/>
              </a:lnSpc>
            </a:pPr>
            <a:r>
              <a:rPr lang="zh-CN" altLang="en-US" sz="800" dirty="0"/>
              <a:t>    进入</a:t>
            </a:r>
            <a:r>
              <a:rPr lang="en-US" altLang="zh-CN" sz="800" dirty="0"/>
              <a:t>20</a:t>
            </a:r>
            <a:r>
              <a:rPr lang="zh-CN" altLang="en-US" sz="800" dirty="0"/>
              <a:t>世纪以来，科学家们对四色猜想的证明基本上是按照肯普的想法在进行。</a:t>
            </a:r>
            <a:r>
              <a:rPr lang="en-US" altLang="zh-CN" sz="800" dirty="0"/>
              <a:t>1913</a:t>
            </a:r>
            <a:r>
              <a:rPr lang="zh-CN" altLang="en-US" sz="800" dirty="0"/>
              <a:t>年，美国著名数学家、哈佛大学的伯克霍夫利用肯普的想法，结合自己新的设想；证明了某些大的构形可约。后来美国数学家富兰克林于</a:t>
            </a:r>
            <a:r>
              <a:rPr lang="en-US" altLang="zh-CN" sz="800" dirty="0"/>
              <a:t>1939</a:t>
            </a:r>
            <a:r>
              <a:rPr lang="zh-CN" altLang="en-US" sz="800" dirty="0"/>
              <a:t>年证明了</a:t>
            </a:r>
            <a:r>
              <a:rPr lang="en-US" altLang="zh-CN" sz="800" dirty="0"/>
              <a:t>22</a:t>
            </a:r>
            <a:r>
              <a:rPr lang="zh-CN" altLang="en-US" sz="800" dirty="0"/>
              <a:t>国以下的地图都可以用四色着色。</a:t>
            </a:r>
            <a:r>
              <a:rPr lang="en-US" altLang="zh-CN" sz="800" dirty="0"/>
              <a:t>1950</a:t>
            </a:r>
            <a:r>
              <a:rPr lang="zh-CN" altLang="en-US" sz="800" dirty="0"/>
              <a:t>年，有人从</a:t>
            </a:r>
            <a:r>
              <a:rPr lang="en-US" altLang="zh-CN" sz="800" dirty="0"/>
              <a:t>22</a:t>
            </a:r>
            <a:r>
              <a:rPr lang="zh-CN" altLang="en-US" sz="800" dirty="0"/>
              <a:t>国推进到</a:t>
            </a:r>
            <a:r>
              <a:rPr lang="en-US" altLang="zh-CN" sz="800" dirty="0"/>
              <a:t>35</a:t>
            </a:r>
            <a:r>
              <a:rPr lang="zh-CN" altLang="en-US" sz="800" dirty="0"/>
              <a:t>国。</a:t>
            </a:r>
            <a:r>
              <a:rPr lang="en-US" altLang="zh-CN" sz="800" dirty="0"/>
              <a:t>1960</a:t>
            </a:r>
            <a:r>
              <a:rPr lang="zh-CN" altLang="en-US" sz="800" dirty="0"/>
              <a:t>年，有人又证明了</a:t>
            </a:r>
            <a:r>
              <a:rPr lang="en-US" altLang="zh-CN" sz="800" dirty="0"/>
              <a:t>39</a:t>
            </a:r>
            <a:r>
              <a:rPr lang="zh-CN" altLang="en-US" sz="800" dirty="0"/>
              <a:t>国以下的地图可以只用四种颜色着色；随后又推进到了</a:t>
            </a:r>
            <a:r>
              <a:rPr lang="en-US" altLang="zh-CN" sz="800" dirty="0"/>
              <a:t>50</a:t>
            </a:r>
            <a:r>
              <a:rPr lang="zh-CN" altLang="en-US" sz="800" dirty="0"/>
              <a:t>国。看来这种推进仍然十分缓慢。</a:t>
            </a:r>
            <a:endParaRPr lang="zh-CN" altLang="en-US" sz="800" dirty="0"/>
          </a:p>
          <a:p>
            <a:pPr lvl="0">
              <a:lnSpc>
                <a:spcPct val="80000"/>
              </a:lnSpc>
            </a:pPr>
            <a:r>
              <a:rPr lang="zh-CN" altLang="en-US" sz="800" dirty="0"/>
              <a:t>    高速数字计算机的发明，促使更多数学家对“四色问题”的研究。从</a:t>
            </a:r>
            <a:r>
              <a:rPr lang="en-US" altLang="zh-CN" sz="800" dirty="0"/>
              <a:t>1936</a:t>
            </a:r>
            <a:r>
              <a:rPr lang="zh-CN" altLang="en-US" sz="800" dirty="0"/>
              <a:t>年就开始研究四色猜想的海克，公开宣称四色猜想可用寻找可约图形的不可避免组来证明。他的学生丢雷写了一个计算程序，海克不仅能用这程序产生的数据来证明构形可约，而且描绘可约构形的方法是从改造地图成为数学上称为“对偶”形着手。</a:t>
            </a:r>
            <a:endParaRPr lang="zh-CN" altLang="en-US" sz="800" dirty="0"/>
          </a:p>
          <a:p>
            <a:pPr lvl="0">
              <a:lnSpc>
                <a:spcPct val="80000"/>
              </a:lnSpc>
            </a:pPr>
            <a:r>
              <a:rPr lang="zh-CN" altLang="en-US" sz="800" dirty="0"/>
              <a:t>    他把每个国家的首都标出来，然后把相邻国家的首都用一条越过边界的铁路连接起来，除首都</a:t>
            </a:r>
            <a:r>
              <a:rPr lang="en-US" altLang="zh-CN" sz="800" dirty="0"/>
              <a:t>(</a:t>
            </a:r>
            <a:r>
              <a:rPr lang="zh-CN" altLang="en-US" sz="800" dirty="0"/>
              <a:t>称为顶点</a:t>
            </a:r>
            <a:r>
              <a:rPr lang="en-US" altLang="zh-CN" sz="800" dirty="0"/>
              <a:t>)</a:t>
            </a:r>
            <a:r>
              <a:rPr lang="zh-CN" altLang="en-US" sz="800" dirty="0"/>
              <a:t>及铁路</a:t>
            </a:r>
            <a:r>
              <a:rPr lang="en-US" altLang="zh-CN" sz="800" dirty="0"/>
              <a:t>(</a:t>
            </a:r>
            <a:r>
              <a:rPr lang="zh-CN" altLang="en-US" sz="800" dirty="0"/>
              <a:t>称为弧或边</a:t>
            </a:r>
            <a:r>
              <a:rPr lang="en-US" altLang="zh-CN" sz="800" dirty="0"/>
              <a:t>)</a:t>
            </a:r>
            <a:r>
              <a:rPr lang="zh-CN" altLang="en-US" sz="800" dirty="0"/>
              <a:t>外，擦掉其他所有的线，剩下的称为原图的对偶图。到了六十年代后期，海克引进一个类似于在电网络中移动电荷的方法来求构形的不可避免组。在海克的研究中第一次以颇不成熟的形式出现的“放电法”，这对以后关于不可避免组的研究是个关键，也是证明四色定理的中心要素。</a:t>
            </a:r>
            <a:endParaRPr lang="zh-CN" altLang="en-US" sz="800" dirty="0"/>
          </a:p>
          <a:p>
            <a:pPr lvl="0">
              <a:lnSpc>
                <a:spcPct val="80000"/>
              </a:lnSpc>
            </a:pPr>
            <a:r>
              <a:rPr lang="zh-CN" altLang="en-US" sz="800" dirty="0"/>
              <a:t>    电子计算机问世以后，由于演算速度迅速提高，加之人机对话的出现，大大加快了对四色猜想证明的进程。美国伊利诺大学哈肯在</a:t>
            </a:r>
            <a:r>
              <a:rPr lang="en-US" altLang="zh-CN" sz="800" dirty="0"/>
              <a:t>1970</a:t>
            </a:r>
            <a:r>
              <a:rPr lang="zh-CN" altLang="en-US" sz="800" dirty="0"/>
              <a:t>年着手改进“放电过程”，后与阿佩尔合作编制一个很好的程序。就在</a:t>
            </a:r>
            <a:r>
              <a:rPr lang="en-US" altLang="zh-CN" sz="800" dirty="0"/>
              <a:t>1976</a:t>
            </a:r>
            <a:r>
              <a:rPr lang="zh-CN" altLang="en-US" sz="800" dirty="0"/>
              <a:t>年</a:t>
            </a:r>
            <a:r>
              <a:rPr lang="en-US" altLang="zh-CN" sz="800" dirty="0"/>
              <a:t>6</a:t>
            </a:r>
            <a:r>
              <a:rPr lang="zh-CN" altLang="en-US" sz="800" dirty="0"/>
              <a:t>月，他们在美国伊利诺斯大学的两台不同的电子计算机上，用了</a:t>
            </a:r>
            <a:r>
              <a:rPr lang="en-US" altLang="zh-CN" sz="800" dirty="0"/>
              <a:t>1200</a:t>
            </a:r>
            <a:r>
              <a:rPr lang="zh-CN" altLang="en-US" sz="800" dirty="0"/>
              <a:t>个小时，作了</a:t>
            </a:r>
            <a:r>
              <a:rPr lang="en-US" altLang="zh-CN" sz="800" dirty="0"/>
              <a:t>100</a:t>
            </a:r>
            <a:r>
              <a:rPr lang="zh-CN" altLang="en-US" sz="800" dirty="0"/>
              <a:t>亿判断，终于完成了四色定理的证明，轰动了世界。</a:t>
            </a:r>
            <a:endParaRPr lang="zh-CN" altLang="en-US" sz="800" dirty="0"/>
          </a:p>
          <a:p>
            <a:pPr lvl="0">
              <a:lnSpc>
                <a:spcPct val="80000"/>
              </a:lnSpc>
            </a:pPr>
            <a:r>
              <a:rPr lang="zh-CN" altLang="en-US" sz="800" dirty="0"/>
              <a:t>    这是一百多年来吸引许多数学家与数学爱好者的大事，当两位数学家将他们的研究成果发表的时候，当地的邮局在当天发出的所有邮件上都加盖了“四色足够”的特制邮戳，以庆祝这一难题获得解决。</a:t>
            </a:r>
            <a:endParaRPr lang="zh-CN" altLang="en-US" sz="800" dirty="0"/>
          </a:p>
          <a:p>
            <a:pPr lvl="0">
              <a:lnSpc>
                <a:spcPct val="80000"/>
              </a:lnSpc>
            </a:pPr>
            <a:r>
              <a:rPr lang="zh-CN" altLang="en-US" sz="800" dirty="0"/>
              <a:t>    “四色问题”的被证明仅解决了一个历时</a:t>
            </a:r>
            <a:r>
              <a:rPr lang="en-US" altLang="zh-CN" sz="800" dirty="0"/>
              <a:t>100</a:t>
            </a:r>
            <a:r>
              <a:rPr lang="zh-CN" altLang="en-US" sz="800" dirty="0"/>
              <a:t>多年的难题，而且成为数学史上一系列新思维的起点。在“四色问题”的研究过程中，不少新的数学理论随之产生，也发展了很多数学计算技巧。如将地图的着色问题化为图论问题，丰富了图论的内容。不仅如此，“四色问题”在有效地设计航空班机日程表，设计计算机的编码程序上都起到了推动作用。</a:t>
            </a:r>
            <a:endParaRPr lang="zh-CN" altLang="en-US" sz="800" dirty="0"/>
          </a:p>
          <a:p>
            <a:pPr lvl="0">
              <a:lnSpc>
                <a:spcPct val="80000"/>
              </a:lnSpc>
            </a:pPr>
            <a:r>
              <a:rPr lang="zh-CN" altLang="en-US" sz="800" dirty="0"/>
              <a:t>    不过不少数学家并不满足于计算机取得的成就，他们认为应该有一种简捷明快的书面证明方法。直到现在，仍由不少数学家和数学爱好者在寻找更简洁的证明方法。</a:t>
            </a:r>
            <a:endParaRPr lang="zh-CN" altLang="en-US" sz="8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ln/>
        </p:spPr>
        <p:txBody>
          <a:bodyPr wrap="square" lIns="91440" tIns="45720" rIns="91440" bIns="45720" anchor="t"/>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32771" name="Rectangle 2"/>
          <p:cNvSpPr>
            <a:spLocks noTextEdit="1"/>
          </p:cNvSpPr>
          <p:nvPr>
            <p:ph type="sldImg"/>
          </p:nvPr>
        </p:nvSpPr>
        <p:spPr>
          <a:xfrm>
            <a:off x="1100138" y="676275"/>
            <a:ext cx="4610100" cy="3457575"/>
          </a:xfrm>
          <a:solidFill>
            <a:srgbClr val="FFFFFF">
              <a:alpha val="100000"/>
            </a:srgbClr>
          </a:solidFill>
          <a:ln/>
        </p:spPr>
      </p:sp>
      <p:sp>
        <p:nvSpPr>
          <p:cNvPr id="32772" name="Rectangle 3"/>
          <p:cNvSpPr/>
          <p:nvPr>
            <p:ph type="body" idx="1"/>
          </p:nvPr>
        </p:nvSpPr>
        <p:spPr>
          <a:xfrm>
            <a:off x="896938" y="4357688"/>
            <a:ext cx="5013325" cy="4133850"/>
          </a:xfrm>
          <a:solidFill>
            <a:srgbClr val="FFFFFF">
              <a:alpha val="100000"/>
            </a:srgbClr>
          </a:solidFill>
          <a:ln>
            <a:solidFill>
              <a:srgbClr val="000000">
                <a:alpha val="100000"/>
              </a:srgbClr>
            </a:solidFill>
            <a:miter/>
          </a:ln>
        </p:spPr>
        <p:txBody>
          <a:bodyPr wrap="square" lIns="89730" tIns="44865" rIns="89730" bIns="44865" anchor="t"/>
          <a:p>
            <a:pPr lvl="0" eaLnBrk="1" hangingPunct="1"/>
            <a:endParaRPr lang="zh-CN" altLang="en-US" dirty="0">
              <a:latin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7"/>
          <p:cNvSpPr txBox="1">
            <a:spLocks noGrp="1"/>
          </p:cNvSpP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
        <p:nvSpPr>
          <p:cNvPr id="34819" name="Rectangle 2"/>
          <p:cNvSpPr>
            <a:spLocks noTextEdit="1"/>
          </p:cNvSpPr>
          <p:nvPr>
            <p:ph type="sldImg"/>
          </p:nvPr>
        </p:nvSpPr>
        <p:spPr>
          <a:xfrm>
            <a:off x="1100138" y="676275"/>
            <a:ext cx="4610100" cy="3457575"/>
          </a:xfrm>
          <a:solidFill>
            <a:srgbClr val="FFFFFF">
              <a:alpha val="100000"/>
            </a:srgbClr>
          </a:solidFill>
          <a:ln/>
        </p:spPr>
      </p:sp>
      <p:sp>
        <p:nvSpPr>
          <p:cNvPr id="34820" name="Rectangle 3"/>
          <p:cNvSpPr/>
          <p:nvPr>
            <p:ph type="body" idx="1"/>
          </p:nvPr>
        </p:nvSpPr>
        <p:spPr>
          <a:xfrm>
            <a:off x="896938" y="4357688"/>
            <a:ext cx="5013325" cy="4133850"/>
          </a:xfrm>
          <a:solidFill>
            <a:srgbClr val="FFFFFF">
              <a:alpha val="100000"/>
            </a:srgbClr>
          </a:solidFill>
          <a:ln>
            <a:solidFill>
              <a:srgbClr val="000000">
                <a:alpha val="100000"/>
              </a:srgbClr>
            </a:solidFill>
            <a:miter/>
          </a:ln>
        </p:spPr>
        <p:txBody>
          <a:bodyPr wrap="square" lIns="89730" tIns="44865" rIns="89730" bIns="44865" anchor="t"/>
          <a:p>
            <a:pPr lvl="0"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Rot="1" noTextEdit="1"/>
          </p:cNvSpPr>
          <p:nvPr>
            <p:ph type="sldImg"/>
          </p:nvPr>
        </p:nvSpPr>
        <p:spPr>
          <a:ln/>
        </p:spPr>
      </p:sp>
      <p:sp>
        <p:nvSpPr>
          <p:cNvPr id="36867"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Rot="1" noTextEdit="1"/>
          </p:cNvSpPr>
          <p:nvPr>
            <p:ph type="sldImg"/>
          </p:nvPr>
        </p:nvSpPr>
        <p:spPr>
          <a:ln/>
        </p:spPr>
      </p:sp>
      <p:sp>
        <p:nvSpPr>
          <p:cNvPr id="38915" name="Rectangle 3"/>
          <p:cNvSpPr>
            <a:spLocks noGrp="1"/>
          </p:cNvSpPr>
          <p:nvPr>
            <p:ph type="body" idx="1"/>
          </p:nvPr>
        </p:nvSpPr>
        <p:spPr>
          <a:ln/>
        </p:spPr>
        <p:txBody>
          <a:bodyPr wrap="square" lIns="91440" tIns="45720" rIns="91440" bIns="45720" anchor="t"/>
          <a:p>
            <a:pPr lvl="0"/>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ln/>
        </p:spPr>
        <p:txBody>
          <a:bodyPr wrap="square" lIns="91440" tIns="45720" rIns="91440" bIns="45720" anchor="t"/>
          <a:p>
            <a:pPr lvl="0"/>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TextEdit="1"/>
          </p:cNvSpPr>
          <p:nvPr>
            <p:ph type="sldImg"/>
          </p:nvPr>
        </p:nvSpPr>
        <p:spPr>
          <a:solidFill>
            <a:srgbClr val="FFFFFF">
              <a:alpha val="100000"/>
            </a:srgbClr>
          </a:solidFill>
          <a:ln/>
        </p:spPr>
      </p:sp>
      <p:sp>
        <p:nvSpPr>
          <p:cNvPr id="44035" name="Rectangle 3"/>
          <p:cNvSpPr/>
          <p:nvPr>
            <p:ph type="body" idx="1"/>
          </p:nvPr>
        </p:nvSpPr>
        <p:spPr>
          <a:xfrm>
            <a:off x="687388" y="4343400"/>
            <a:ext cx="5486400" cy="4114800"/>
          </a:xfrm>
          <a:solidFill>
            <a:srgbClr val="FFFFFF">
              <a:alpha val="100000"/>
            </a:srgbClr>
          </a:solidFill>
          <a:ln>
            <a:solidFill>
              <a:srgbClr val="000000">
                <a:alpha val="100000"/>
              </a:srgbClr>
            </a:solidFill>
            <a:miter/>
          </a:ln>
        </p:spPr>
        <p:txBody>
          <a:bodyPr wrap="square" lIns="91440" tIns="45720" rIns="91440" bIns="45720" anchor="t"/>
          <a:p>
            <a:pPr lvl="0"/>
            <a:endParaRPr lang="zh-CN" altLang="en-US" sz="1000"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Rot="1" noTextEdit="1"/>
          </p:cNvSpPr>
          <p:nvPr>
            <p:ph type="sldImg"/>
          </p:nvPr>
        </p:nvSpPr>
        <p:spPr>
          <a:ln/>
        </p:spPr>
      </p:sp>
      <p:sp>
        <p:nvSpPr>
          <p:cNvPr id="47107" name="Rectangle 3"/>
          <p:cNvSpPr>
            <a:spLocks noGrp="1"/>
          </p:cNvSpPr>
          <p:nvPr>
            <p:ph type="body" idx="1"/>
          </p:nvPr>
        </p:nvSpPr>
        <p:spPr>
          <a:ln/>
        </p:spPr>
        <p:txBody>
          <a:bodyPr wrap="square" lIns="91440" tIns="45720" rIns="91440" bIns="45720" anchor="t"/>
          <a:p>
            <a:pPr lvl="0"/>
            <a:endParaRPr lang="zh-CN" altLang="en-US" sz="320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TextEdit="1"/>
          </p:cNvSpPr>
          <p:nvPr>
            <p:ph type="sldImg"/>
          </p:nvPr>
        </p:nvSpPr>
        <p:spPr>
          <a:solidFill>
            <a:srgbClr val="FFFFFF">
              <a:alpha val="100000"/>
            </a:srgbClr>
          </a:solidFill>
          <a:ln/>
        </p:spPr>
      </p:sp>
      <p:sp>
        <p:nvSpPr>
          <p:cNvPr id="49155" name="Rectangle 3"/>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p>
            <a:pPr lvl="0"/>
            <a:endParaRPr lang="zh-CN" altLang="en-US" sz="3200"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Rot="1" noTextEdit="1"/>
          </p:cNvSpPr>
          <p:nvPr>
            <p:ph type="sldImg"/>
          </p:nvPr>
        </p:nvSpPr>
        <p:spPr>
          <a:ln/>
        </p:spPr>
      </p:sp>
      <p:sp>
        <p:nvSpPr>
          <p:cNvPr id="51203" name="Rectangle 3"/>
          <p:cNvSpPr>
            <a:spLocks noGrp="1"/>
          </p:cNvSpPr>
          <p:nvPr>
            <p:ph type="body" idx="1"/>
          </p:nvPr>
        </p:nvSpPr>
        <p:spPr>
          <a:ln/>
        </p:spPr>
        <p:txBody>
          <a:bodyPr wrap="square" lIns="91440" tIns="45720" rIns="91440" bIns="45720" anchor="t"/>
          <a:p>
            <a:pPr lvl="0" algn="just" eaLnBrk="1" hangingPunct="1">
              <a:spcBef>
                <a:spcPct val="0"/>
              </a:spcBef>
            </a:pPr>
            <a:r>
              <a:rPr lang="en-US" altLang="zh-CN" sz="2700" b="1" dirty="0">
                <a:latin typeface="Times New Roman" panose="02020603050405020304" pitchFamily="18" charset="0"/>
                <a:ea typeface="黑体" panose="02010609060101010101" pitchFamily="49" charset="-122"/>
              </a:rPr>
              <a:t>Kruskal</a:t>
            </a:r>
            <a:r>
              <a:rPr lang="zh-CN" altLang="en-US" sz="2700" b="1" dirty="0">
                <a:latin typeface="Times New Roman" panose="02020603050405020304" pitchFamily="18" charset="0"/>
                <a:ea typeface="黑体" panose="02010609060101010101" pitchFamily="49" charset="-122"/>
              </a:rPr>
              <a:t>算法：</a:t>
            </a:r>
            <a:endParaRPr lang="zh-CN" altLang="en-US" sz="2700" b="1" dirty="0">
              <a:latin typeface="Times New Roman" panose="02020603050405020304" pitchFamily="18" charset="0"/>
              <a:ea typeface="黑体" panose="02010609060101010101" pitchFamily="49" charset="-122"/>
            </a:endParaRPr>
          </a:p>
          <a:p>
            <a:pPr lvl="0" algn="just" eaLnBrk="1" hangingPunct="1">
              <a:spcBef>
                <a:spcPct val="0"/>
              </a:spcBef>
            </a:pPr>
            <a:r>
              <a:rPr lang="zh-CN" altLang="en-US" sz="2700" b="1" dirty="0">
                <a:latin typeface="Times New Roman" panose="02020603050405020304" pitchFamily="18" charset="0"/>
                <a:ea typeface="黑体" panose="02010609060101010101" pitchFamily="49" charset="-122"/>
              </a:rPr>
              <a:t>（</a:t>
            </a:r>
            <a:r>
              <a:rPr lang="en-US" altLang="zh-CN" sz="2700" b="1" dirty="0">
                <a:latin typeface="Times New Roman" panose="02020603050405020304" pitchFamily="18" charset="0"/>
                <a:ea typeface="黑体" panose="02010609060101010101" pitchFamily="49" charset="-122"/>
              </a:rPr>
              <a:t>1</a:t>
            </a:r>
            <a:r>
              <a:rPr lang="zh-CN" altLang="en-US" sz="2700" b="1" dirty="0">
                <a:latin typeface="Times New Roman" panose="02020603050405020304" pitchFamily="18" charset="0"/>
                <a:ea typeface="黑体" panose="02010609060101010101" pitchFamily="49" charset="-122"/>
              </a:rPr>
              <a:t>）从权最小的边开始添加；</a:t>
            </a:r>
            <a:endParaRPr lang="zh-CN" altLang="en-US" sz="2700" b="1" dirty="0">
              <a:latin typeface="Times New Roman" panose="02020603050405020304" pitchFamily="18" charset="0"/>
              <a:ea typeface="黑体" panose="02010609060101010101" pitchFamily="49" charset="-122"/>
            </a:endParaRPr>
          </a:p>
          <a:p>
            <a:pPr lvl="0" algn="just" eaLnBrk="1" hangingPunct="1">
              <a:spcBef>
                <a:spcPct val="0"/>
              </a:spcBef>
            </a:pPr>
            <a:r>
              <a:rPr lang="zh-CN" altLang="en-US" sz="2700" b="1" dirty="0">
                <a:latin typeface="Times New Roman" panose="02020603050405020304" pitchFamily="18" charset="0"/>
                <a:ea typeface="黑体" panose="02010609060101010101" pitchFamily="49" charset="-122"/>
              </a:rPr>
              <a:t>（</a:t>
            </a:r>
            <a:r>
              <a:rPr lang="en-US" altLang="zh-CN" sz="2700" b="1" dirty="0">
                <a:latin typeface="Times New Roman" panose="02020603050405020304" pitchFamily="18" charset="0"/>
                <a:ea typeface="黑体" panose="02010609060101010101" pitchFamily="49" charset="-122"/>
              </a:rPr>
              <a:t>2</a:t>
            </a:r>
            <a:r>
              <a:rPr lang="zh-CN" altLang="en-US" sz="2700" b="1" dirty="0">
                <a:latin typeface="Times New Roman" panose="02020603050405020304" pitchFamily="18" charset="0"/>
                <a:ea typeface="黑体" panose="02010609060101010101" pitchFamily="49" charset="-122"/>
              </a:rPr>
              <a:t>）在往最小生成树中添加边时，不要求新加入的边与已经存在在生成树中的边有关联关系，只要新加边不会与已有边构成回路即可。</a:t>
            </a:r>
            <a:endParaRPr lang="zh-CN" altLang="en-US" sz="2700" b="1" dirty="0">
              <a:latin typeface="Times New Roman" panose="02020603050405020304" pitchFamily="18" charset="0"/>
              <a:ea typeface="黑体" panose="02010609060101010101" pitchFamily="49" charset="-122"/>
            </a:endParaRPr>
          </a:p>
          <a:p>
            <a:pPr lvl="0" algn="just" eaLnBrk="1" hangingPunct="1">
              <a:spcBef>
                <a:spcPct val="0"/>
              </a:spcBef>
            </a:pPr>
            <a:r>
              <a:rPr lang="en-US" altLang="zh-CN" sz="2700" b="1" dirty="0">
                <a:latin typeface="Times New Roman" panose="02020603050405020304" pitchFamily="18" charset="0"/>
                <a:ea typeface="黑体" panose="02010609060101010101" pitchFamily="49" charset="-122"/>
              </a:rPr>
              <a:t>Kruskal </a:t>
            </a:r>
            <a:r>
              <a:rPr lang="zh-CN" altLang="en-US" sz="2700" b="1" dirty="0">
                <a:latin typeface="Times New Roman" panose="02020603050405020304" pitchFamily="18" charset="0"/>
                <a:ea typeface="黑体" panose="02010609060101010101" pitchFamily="49" charset="-122"/>
              </a:rPr>
              <a:t>算法的直观描述：</a:t>
            </a:r>
            <a:endParaRPr lang="zh-CN" altLang="en-US" sz="2700" dirty="0">
              <a:latin typeface="Times New Roman" panose="02020603050405020304" pitchFamily="18" charset="0"/>
              <a:ea typeface="黑体" panose="02010609060101010101" pitchFamily="49" charset="-122"/>
            </a:endParaRPr>
          </a:p>
          <a:p>
            <a:pPr lvl="0" algn="just" eaLnBrk="1" hangingPunct="1">
              <a:spcBef>
                <a:spcPct val="0"/>
              </a:spcBef>
            </a:pPr>
            <a:r>
              <a:rPr lang="zh-CN" altLang="en-US" sz="2700" dirty="0">
                <a:latin typeface="Times New Roman" panose="02020603050405020304" pitchFamily="18" charset="0"/>
              </a:rPr>
              <a:t>        假设 </a:t>
            </a:r>
            <a:r>
              <a:rPr lang="en-US" altLang="zh-CN" sz="2700" i="1" dirty="0">
                <a:latin typeface="Times New Roman" panose="02020603050405020304" pitchFamily="18" charset="0"/>
              </a:rPr>
              <a:t>T</a:t>
            </a:r>
            <a:r>
              <a:rPr lang="en-US" altLang="zh-CN" sz="2700" baseline="-25000" dirty="0">
                <a:latin typeface="Times New Roman" panose="02020603050405020304" pitchFamily="18" charset="0"/>
              </a:rPr>
              <a:t>0</a:t>
            </a:r>
            <a:r>
              <a:rPr lang="en-US" altLang="zh-CN" sz="2700" dirty="0">
                <a:latin typeface="Times New Roman" panose="02020603050405020304" pitchFamily="18" charset="0"/>
              </a:rPr>
              <a:t> </a:t>
            </a:r>
            <a:r>
              <a:rPr lang="zh-CN" altLang="en-US" sz="2700" dirty="0">
                <a:latin typeface="Times New Roman" panose="02020603050405020304" pitchFamily="18" charset="0"/>
              </a:rPr>
              <a:t>是赋权图 </a:t>
            </a:r>
            <a:r>
              <a:rPr lang="en-US" altLang="zh-CN" sz="2700" i="1" dirty="0">
                <a:latin typeface="Times New Roman" panose="02020603050405020304" pitchFamily="18" charset="0"/>
              </a:rPr>
              <a:t>G </a:t>
            </a:r>
            <a:r>
              <a:rPr lang="zh-CN" altLang="en-US" sz="2700" dirty="0">
                <a:latin typeface="Times New Roman" panose="02020603050405020304" pitchFamily="18" charset="0"/>
              </a:rPr>
              <a:t>的最小生成树，</a:t>
            </a:r>
            <a:r>
              <a:rPr lang="en-US" altLang="zh-CN" sz="2700" i="1" dirty="0">
                <a:latin typeface="Times New Roman" panose="02020603050405020304" pitchFamily="18" charset="0"/>
              </a:rPr>
              <a:t>T</a:t>
            </a:r>
            <a:r>
              <a:rPr lang="en-US" altLang="zh-CN" sz="2700" baseline="-25000" dirty="0">
                <a:latin typeface="Times New Roman" panose="02020603050405020304" pitchFamily="18" charset="0"/>
              </a:rPr>
              <a:t>0</a:t>
            </a:r>
            <a:r>
              <a:rPr lang="en-US" altLang="zh-CN" sz="2700" dirty="0">
                <a:latin typeface="Times New Roman" panose="02020603050405020304" pitchFamily="18" charset="0"/>
              </a:rPr>
              <a:t> </a:t>
            </a:r>
            <a:r>
              <a:rPr lang="zh-CN" altLang="en-US" sz="2700" dirty="0">
                <a:latin typeface="Times New Roman" panose="02020603050405020304" pitchFamily="18" charset="0"/>
              </a:rPr>
              <a:t>中的边和顶点均涂成红色，初始时 </a:t>
            </a:r>
            <a:r>
              <a:rPr lang="en-US" altLang="zh-CN" sz="2700" i="1" dirty="0">
                <a:latin typeface="Times New Roman" panose="02020603050405020304" pitchFamily="18" charset="0"/>
              </a:rPr>
              <a:t>G </a:t>
            </a:r>
            <a:r>
              <a:rPr lang="zh-CN" altLang="en-US" sz="2700" dirty="0">
                <a:latin typeface="Times New Roman" panose="02020603050405020304" pitchFamily="18" charset="0"/>
              </a:rPr>
              <a:t>中的边均为白色。</a:t>
            </a:r>
            <a:endParaRPr lang="zh-CN" altLang="en-US" sz="2700" dirty="0">
              <a:latin typeface="Times New Roman" panose="02020603050405020304" pitchFamily="18" charset="0"/>
            </a:endParaRPr>
          </a:p>
          <a:p>
            <a:pPr lvl="0" algn="just" eaLnBrk="1" hangingPunct="1">
              <a:spcBef>
                <a:spcPct val="0"/>
              </a:spcBef>
            </a:pPr>
            <a:r>
              <a:rPr lang="zh-CN" altLang="en-US" sz="2700" dirty="0">
                <a:latin typeface="Times New Roman" panose="02020603050405020304" pitchFamily="18" charset="0"/>
              </a:rPr>
              <a:t>        ① 将所有顶点涂成红色；</a:t>
            </a:r>
            <a:endParaRPr lang="zh-CN" altLang="en-US" sz="2700" dirty="0">
              <a:latin typeface="Times New Roman" panose="02020603050405020304" pitchFamily="18" charset="0"/>
            </a:endParaRPr>
          </a:p>
          <a:p>
            <a:pPr lvl="0" algn="just" eaLnBrk="1" hangingPunct="1">
              <a:spcBef>
                <a:spcPct val="0"/>
              </a:spcBef>
            </a:pPr>
            <a:r>
              <a:rPr lang="zh-CN" altLang="en-US" sz="2700" dirty="0">
                <a:latin typeface="Times New Roman" panose="02020603050405020304" pitchFamily="18" charset="0"/>
              </a:rPr>
              <a:t>        ② 在白色边中挑选一条权值最小的边，使其与红色边</a:t>
            </a:r>
            <a:r>
              <a:rPr lang="zh-CN" altLang="en-US" sz="2700" b="1" dirty="0">
                <a:latin typeface="Times New Roman" panose="02020603050405020304" pitchFamily="18" charset="0"/>
                <a:ea typeface="黑体" panose="02010609060101010101" pitchFamily="49" charset="-122"/>
              </a:rPr>
              <a:t>不形成圈</a:t>
            </a:r>
            <a:r>
              <a:rPr lang="zh-CN" altLang="en-US" sz="2700" dirty="0">
                <a:latin typeface="Times New Roman" panose="02020603050405020304" pitchFamily="18" charset="0"/>
              </a:rPr>
              <a:t>，将该白色边涂红；</a:t>
            </a:r>
            <a:endParaRPr lang="zh-CN" altLang="en-US" sz="2700" dirty="0">
              <a:latin typeface="Times New Roman" panose="02020603050405020304" pitchFamily="18" charset="0"/>
            </a:endParaRPr>
          </a:p>
          <a:p>
            <a:pPr lvl="0" algn="just" eaLnBrk="1" hangingPunct="1">
              <a:spcBef>
                <a:spcPct val="0"/>
              </a:spcBef>
            </a:pPr>
            <a:r>
              <a:rPr lang="zh-CN" altLang="en-US" sz="2700" dirty="0">
                <a:latin typeface="Times New Roman" panose="02020603050405020304" pitchFamily="18" charset="0"/>
              </a:rPr>
              <a:t>        ③ 重复②直到有 </a:t>
            </a:r>
            <a:r>
              <a:rPr lang="en-US" altLang="zh-CN" sz="2700" i="1" dirty="0">
                <a:latin typeface="Times New Roman" panose="02020603050405020304" pitchFamily="18" charset="0"/>
              </a:rPr>
              <a:t>n</a:t>
            </a:r>
            <a:r>
              <a:rPr lang="en-US" altLang="zh-CN" sz="27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rPr>
              <a:t>1 </a:t>
            </a:r>
            <a:r>
              <a:rPr lang="zh-CN" altLang="en-US" sz="2700" dirty="0">
                <a:latin typeface="Times New Roman" panose="02020603050405020304" pitchFamily="18" charset="0"/>
              </a:rPr>
              <a:t>条红色边，这 </a:t>
            </a:r>
            <a:r>
              <a:rPr lang="en-US" altLang="zh-CN" sz="2700" i="1" dirty="0">
                <a:latin typeface="Times New Roman" panose="02020603050405020304" pitchFamily="18" charset="0"/>
              </a:rPr>
              <a:t>n</a:t>
            </a:r>
            <a:r>
              <a:rPr lang="en-US" altLang="zh-CN" sz="27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rPr>
              <a:t>1 </a:t>
            </a:r>
            <a:r>
              <a:rPr lang="zh-CN" altLang="en-US" sz="2700" dirty="0">
                <a:latin typeface="Times New Roman" panose="02020603050405020304" pitchFamily="18" charset="0"/>
              </a:rPr>
              <a:t>条红色边便构成最小生成树 </a:t>
            </a:r>
            <a:r>
              <a:rPr lang="en-US" altLang="zh-CN" sz="2700" i="1" dirty="0">
                <a:latin typeface="Times New Roman" panose="02020603050405020304" pitchFamily="18" charset="0"/>
              </a:rPr>
              <a:t>T</a:t>
            </a:r>
            <a:r>
              <a:rPr lang="en-US" altLang="zh-CN" sz="2700" baseline="-25000" dirty="0">
                <a:latin typeface="Times New Roman" panose="02020603050405020304" pitchFamily="18" charset="0"/>
              </a:rPr>
              <a:t>0</a:t>
            </a:r>
            <a:r>
              <a:rPr lang="en-US" altLang="zh-CN" sz="2700" dirty="0">
                <a:latin typeface="Times New Roman" panose="02020603050405020304" pitchFamily="18" charset="0"/>
              </a:rPr>
              <a:t> </a:t>
            </a:r>
            <a:r>
              <a:rPr lang="zh-CN" altLang="en-US" sz="2700" dirty="0">
                <a:latin typeface="Times New Roman" panose="02020603050405020304" pitchFamily="18" charset="0"/>
              </a:rPr>
              <a:t>的边集合。</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a:ln/>
        </p:spPr>
      </p:sp>
      <p:sp>
        <p:nvSpPr>
          <p:cNvPr id="9219" name="备注占位符 2"/>
          <p:cNvSpPr>
            <a:spLocks noGrp="1"/>
          </p:cNvSpPr>
          <p:nvPr>
            <p:ph type="body" idx="1"/>
          </p:nvPr>
        </p:nvSpPr>
        <p:spPr>
          <a:ln/>
        </p:spPr>
        <p:txBody>
          <a:bodyPr wrap="square" lIns="91440" tIns="45720" rIns="91440" bIns="45720" anchor="t"/>
          <a:p>
            <a:pPr lvl="0"/>
            <a:r>
              <a:rPr lang="zh-CN" altLang="en-US" dirty="0"/>
              <a:t>面着色很容易转化为复杂度较低的点着色，只要用某点代表某面，用“点和点的邻接关系”表达“面与面的毗邻关系”即可。</a:t>
            </a:r>
            <a:endParaRPr lang="en-US" altLang="zh-CN" dirty="0"/>
          </a:p>
          <a:p>
            <a:pPr lvl="0"/>
            <a:r>
              <a:rPr lang="zh-CN" altLang="en-US" dirty="0"/>
              <a:t>即将图的对偶图画出来，再将对偶图进行点着色即可。</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Rot="1" noTextEdit="1"/>
          </p:cNvSpPr>
          <p:nvPr>
            <p:ph type="sldImg"/>
          </p:nvPr>
        </p:nvSpPr>
        <p:spPr>
          <a:ln/>
        </p:spPr>
      </p:sp>
      <p:sp>
        <p:nvSpPr>
          <p:cNvPr id="54275" name="Rectangle 3"/>
          <p:cNvSpPr>
            <a:spLocks noGrp="1"/>
          </p:cNvSpPr>
          <p:nvPr>
            <p:ph type="body" idx="1"/>
          </p:nvPr>
        </p:nvSpPr>
        <p:spPr>
          <a:ln/>
        </p:spPr>
        <p:txBody>
          <a:bodyPr wrap="square" lIns="91440" tIns="45720" rIns="91440" bIns="45720" anchor="t"/>
          <a:p>
            <a:pPr lvl="0">
              <a:lnSpc>
                <a:spcPct val="90000"/>
              </a:lnSpc>
            </a:pPr>
            <a:r>
              <a:rPr lang="en-US" altLang="zh-CN" sz="2000" b="1" dirty="0">
                <a:latin typeface="Times New Roman" panose="02020603050405020304" pitchFamily="18" charset="0"/>
                <a:ea typeface="黑体" panose="02010609060101010101" pitchFamily="49" charset="-122"/>
              </a:rPr>
              <a:t>Prim</a:t>
            </a:r>
            <a:r>
              <a:rPr lang="zh-CN" altLang="en-US" sz="2000" b="1" dirty="0">
                <a:latin typeface="Times New Roman" panose="02020603050405020304" pitchFamily="18" charset="0"/>
                <a:ea typeface="黑体" panose="02010609060101010101" pitchFamily="49" charset="-122"/>
              </a:rPr>
              <a:t>算法与</a:t>
            </a:r>
            <a:r>
              <a:rPr lang="en-US" altLang="zh-CN" sz="2000" b="1" dirty="0">
                <a:latin typeface="Times New Roman" panose="02020603050405020304" pitchFamily="18" charset="0"/>
                <a:ea typeface="黑体" panose="02010609060101010101" pitchFamily="49" charset="-122"/>
              </a:rPr>
              <a:t>Kruskal</a:t>
            </a:r>
            <a:r>
              <a:rPr lang="zh-CN" altLang="en-US" sz="2000" b="1" dirty="0">
                <a:latin typeface="Times New Roman" panose="02020603050405020304" pitchFamily="18" charset="0"/>
                <a:ea typeface="黑体" panose="02010609060101010101" pitchFamily="49" charset="-122"/>
              </a:rPr>
              <a:t>算法不同之处：</a:t>
            </a:r>
            <a:endParaRPr lang="zh-CN" altLang="en-US" sz="2000" b="1" dirty="0">
              <a:latin typeface="Times New Roman" panose="02020603050405020304" pitchFamily="18" charset="0"/>
              <a:ea typeface="黑体" panose="02010609060101010101" pitchFamily="49" charset="-122"/>
            </a:endParaRPr>
          </a:p>
          <a:p>
            <a:pPr lvl="0">
              <a:lnSpc>
                <a:spcPct val="90000"/>
              </a:lnSpc>
            </a:pPr>
            <a:r>
              <a:rPr lang="zh-CN" altLang="en-US" sz="2000" b="1" dirty="0">
                <a:latin typeface="Times New Roman" panose="02020603050405020304" pitchFamily="18" charset="0"/>
                <a:ea typeface="黑体" panose="02010609060101010101" pitchFamily="49" charset="-122"/>
              </a:rPr>
              <a:t>（</a:t>
            </a:r>
            <a:r>
              <a:rPr lang="en-US" altLang="zh-CN" sz="2000" b="1" dirty="0">
                <a:latin typeface="Times New Roman" panose="02020603050405020304" pitchFamily="18" charset="0"/>
                <a:ea typeface="黑体" panose="02010609060101010101" pitchFamily="49" charset="-122"/>
              </a:rPr>
              <a:t>1</a:t>
            </a:r>
            <a:r>
              <a:rPr lang="zh-CN" altLang="en-US" sz="2000" b="1" dirty="0">
                <a:latin typeface="Times New Roman" panose="02020603050405020304" pitchFamily="18" charset="0"/>
                <a:ea typeface="黑体" panose="02010609060101010101" pitchFamily="49" charset="-122"/>
              </a:rPr>
              <a:t>）构造树的起步点是随意的，因为每个点都会在生成树中，所以算法可以从任意一点开始；</a:t>
            </a:r>
            <a:endParaRPr lang="zh-CN" altLang="en-US" sz="2000" b="1" dirty="0">
              <a:latin typeface="Times New Roman" panose="02020603050405020304" pitchFamily="18" charset="0"/>
              <a:ea typeface="黑体" panose="02010609060101010101" pitchFamily="49" charset="-122"/>
            </a:endParaRPr>
          </a:p>
          <a:p>
            <a:pPr lvl="0">
              <a:lnSpc>
                <a:spcPct val="90000"/>
              </a:lnSpc>
            </a:pPr>
            <a:r>
              <a:rPr lang="zh-CN" altLang="en-US" sz="2000" b="1" dirty="0">
                <a:latin typeface="Times New Roman" panose="02020603050405020304" pitchFamily="18" charset="0"/>
                <a:ea typeface="黑体" panose="02010609060101010101" pitchFamily="49" charset="-122"/>
              </a:rPr>
              <a:t>（</a:t>
            </a:r>
            <a:r>
              <a:rPr lang="en-US" altLang="zh-CN" sz="2000" b="1" dirty="0">
                <a:latin typeface="Times New Roman" panose="02020603050405020304" pitchFamily="18" charset="0"/>
                <a:ea typeface="黑体" panose="02010609060101010101" pitchFamily="49" charset="-122"/>
              </a:rPr>
              <a:t>2</a:t>
            </a:r>
            <a:r>
              <a:rPr lang="zh-CN" altLang="en-US" sz="2000" b="1" dirty="0">
                <a:latin typeface="Times New Roman" panose="02020603050405020304" pitchFamily="18" charset="0"/>
                <a:ea typeface="黑体" panose="02010609060101010101" pitchFamily="49" charset="-122"/>
              </a:rPr>
              <a:t>）在往最小生成树中添加边时，要求新加入的边与已经存在在生成树中的边有关联关系：在与现有点相关联的边中挑选权最小，且与现有边不会构成回路的边加入。</a:t>
            </a:r>
            <a:r>
              <a:rPr lang="zh-CN" altLang="en-US" sz="1400" dirty="0">
                <a:latin typeface="Times New Roman" panose="02020603050405020304" pitchFamily="18" charset="0"/>
              </a:rPr>
              <a:t> </a:t>
            </a:r>
            <a:endParaRPr lang="zh-CN" altLang="en-US" sz="1400" dirty="0">
              <a:latin typeface="Times New Roman" panose="02020603050405020304" pitchFamily="18" charset="0"/>
            </a:endParaRPr>
          </a:p>
          <a:p>
            <a:pPr lvl="0">
              <a:lnSpc>
                <a:spcPct val="90000"/>
              </a:lnSpc>
            </a:pPr>
            <a:r>
              <a:rPr lang="en-US" altLang="zh-CN" sz="2000" b="1" dirty="0">
                <a:latin typeface="Times New Roman" panose="02020603050405020304" pitchFamily="18" charset="0"/>
                <a:ea typeface="黑体" panose="02010609060101010101" pitchFamily="49" charset="-122"/>
              </a:rPr>
              <a:t>Prim</a:t>
            </a:r>
            <a:r>
              <a:rPr lang="zh-CN" altLang="en-US" sz="2000" b="1" dirty="0">
                <a:latin typeface="Times New Roman" panose="02020603050405020304" pitchFamily="18" charset="0"/>
                <a:ea typeface="黑体" panose="02010609060101010101" pitchFamily="49" charset="-122"/>
              </a:rPr>
              <a:t>算法直观描述：</a:t>
            </a:r>
            <a:r>
              <a:rPr lang="zh-CN" altLang="en-US" sz="1400" dirty="0">
                <a:latin typeface="Times New Roman" panose="02020603050405020304" pitchFamily="18" charset="0"/>
              </a:rPr>
              <a:t>假设 </a:t>
            </a:r>
            <a:r>
              <a:rPr lang="en-US" altLang="zh-CN" sz="1400" i="1" dirty="0">
                <a:latin typeface="Times New Roman" panose="02020603050405020304" pitchFamily="18" charset="0"/>
              </a:rPr>
              <a:t>T</a:t>
            </a:r>
            <a:r>
              <a:rPr lang="en-US" altLang="zh-CN" sz="1400" baseline="-25000" dirty="0">
                <a:latin typeface="Times New Roman" panose="02020603050405020304" pitchFamily="18" charset="0"/>
              </a:rPr>
              <a:t>0</a:t>
            </a:r>
            <a:r>
              <a:rPr lang="en-US" altLang="zh-CN" sz="1400" dirty="0">
                <a:latin typeface="Times New Roman" panose="02020603050405020304" pitchFamily="18" charset="0"/>
              </a:rPr>
              <a:t> </a:t>
            </a:r>
            <a:r>
              <a:rPr lang="zh-CN" altLang="en-US" sz="1400" dirty="0">
                <a:latin typeface="Times New Roman" panose="02020603050405020304" pitchFamily="18" charset="0"/>
              </a:rPr>
              <a:t>是赋权图 </a:t>
            </a:r>
            <a:r>
              <a:rPr lang="en-US" altLang="zh-CN" sz="1400" i="1" dirty="0">
                <a:latin typeface="Times New Roman" panose="02020603050405020304" pitchFamily="18" charset="0"/>
              </a:rPr>
              <a:t>G </a:t>
            </a:r>
            <a:r>
              <a:rPr lang="zh-CN" altLang="en-US" sz="1400" dirty="0">
                <a:latin typeface="Times New Roman" panose="02020603050405020304" pitchFamily="18" charset="0"/>
              </a:rPr>
              <a:t>的最小生成树。任选一个顶点将其涂红，其余顶点为白点；在一个端点为红色，另一个端点为白色的边中，找一条权最小的边涂红，把该边的白端点也涂成红色；如此，每次将一条边和一个顶点涂成红色，直到所有顶点都成红色为止。最终的红色边便构成最小生成树 </a:t>
            </a:r>
            <a:r>
              <a:rPr lang="en-US" altLang="zh-CN" sz="1400" i="1" dirty="0">
                <a:latin typeface="Times New Roman" panose="02020603050405020304" pitchFamily="18" charset="0"/>
              </a:rPr>
              <a:t>T</a:t>
            </a:r>
            <a:r>
              <a:rPr lang="en-US" altLang="zh-CN" sz="1400" baseline="-25000" dirty="0">
                <a:latin typeface="Times New Roman" panose="02020603050405020304" pitchFamily="18" charset="0"/>
              </a:rPr>
              <a:t>0 </a:t>
            </a:r>
            <a:r>
              <a:rPr lang="zh-CN" altLang="en-US" sz="1400" dirty="0">
                <a:latin typeface="Times New Roman" panose="02020603050405020304" pitchFamily="18" charset="0"/>
              </a:rPr>
              <a:t>的边集合。 </a:t>
            </a:r>
            <a:endParaRPr lang="zh-CN" altLang="en-US" sz="1400"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Rot="1" noTextEdit="1"/>
          </p:cNvSpPr>
          <p:nvPr>
            <p:ph type="sldImg"/>
          </p:nvPr>
        </p:nvSpPr>
        <p:spPr>
          <a:ln/>
        </p:spPr>
      </p:sp>
      <p:sp>
        <p:nvSpPr>
          <p:cNvPr id="56323" name="Rectangle 3"/>
          <p:cNvSpPr>
            <a:spLocks noGrp="1"/>
          </p:cNvSpPr>
          <p:nvPr>
            <p:ph type="body" idx="1"/>
          </p:nvPr>
        </p:nvSpPr>
        <p:spPr>
          <a:ln/>
        </p:spPr>
        <p:txBody>
          <a:bodyPr wrap="square" lIns="91440" tIns="45720" rIns="91440" bIns="45720" anchor="t"/>
          <a:p>
            <a:pPr lvl="0"/>
            <a:r>
              <a:rPr lang="zh-CN" altLang="en-US" dirty="0"/>
              <a:t>上：</a:t>
            </a:r>
            <a:r>
              <a:rPr lang="en-US" altLang="zh-CN" dirty="0"/>
              <a:t>kruskal</a:t>
            </a:r>
            <a:r>
              <a:rPr lang="zh-CN" altLang="en-US" dirty="0"/>
              <a:t>算法，从权最小的边出发，沿途加入权分别是</a:t>
            </a:r>
            <a:r>
              <a:rPr lang="en-US" altLang="zh-CN" dirty="0"/>
              <a:t>5</a:t>
            </a:r>
            <a:r>
              <a:rPr lang="zh-CN" altLang="en-US" dirty="0"/>
              <a:t>，</a:t>
            </a:r>
            <a:r>
              <a:rPr lang="en-US" altLang="zh-CN" dirty="0"/>
              <a:t>7</a:t>
            </a:r>
            <a:r>
              <a:rPr lang="zh-CN" altLang="en-US" dirty="0"/>
              <a:t>，</a:t>
            </a:r>
            <a:r>
              <a:rPr lang="en-US" altLang="zh-CN" dirty="0"/>
              <a:t>12</a:t>
            </a:r>
            <a:r>
              <a:rPr lang="zh-CN" altLang="en-US" dirty="0"/>
              <a:t>，</a:t>
            </a:r>
            <a:r>
              <a:rPr lang="en-US" altLang="zh-CN" dirty="0"/>
              <a:t>16</a:t>
            </a:r>
            <a:r>
              <a:rPr lang="zh-CN" altLang="en-US" dirty="0"/>
              <a:t>，</a:t>
            </a:r>
            <a:r>
              <a:rPr lang="en-US" altLang="zh-CN" dirty="0"/>
              <a:t>25</a:t>
            </a:r>
            <a:r>
              <a:rPr lang="zh-CN" altLang="en-US" dirty="0"/>
              <a:t>等边，最终形成最小生成树，直到算法终结才确立了一棵生成树。</a:t>
            </a:r>
            <a:endParaRPr lang="zh-CN" altLang="en-US" dirty="0"/>
          </a:p>
          <a:p>
            <a:pPr lvl="0"/>
            <a:r>
              <a:rPr lang="zh-CN" altLang="en-US" dirty="0"/>
              <a:t>下：</a:t>
            </a:r>
            <a:r>
              <a:rPr lang="en-US" altLang="zh-CN" dirty="0"/>
              <a:t>prim</a:t>
            </a:r>
            <a:r>
              <a:rPr lang="zh-CN" altLang="en-US" dirty="0"/>
              <a:t>算法，从任意结点</a:t>
            </a:r>
            <a:r>
              <a:rPr lang="en-US" altLang="zh-CN" dirty="0"/>
              <a:t>g</a:t>
            </a:r>
            <a:r>
              <a:rPr lang="zh-CN" altLang="en-US" dirty="0"/>
              <a:t>点出发，沿途加入</a:t>
            </a:r>
            <a:r>
              <a:rPr lang="en-US" altLang="zh-CN" dirty="0"/>
              <a:t>d,f,c,e,a,b</a:t>
            </a:r>
            <a:r>
              <a:rPr lang="zh-CN" altLang="en-US" dirty="0"/>
              <a:t>，从算法开始到算法结束，自始至终都是一棵树（连通无回路）</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Rot="1" noTextEdit="1"/>
          </p:cNvSpPr>
          <p:nvPr>
            <p:ph type="sldImg"/>
          </p:nvPr>
        </p:nvSpPr>
        <p:spPr>
          <a:ln/>
        </p:spPr>
      </p:sp>
      <p:sp>
        <p:nvSpPr>
          <p:cNvPr id="58371" name="Rectangle 3"/>
          <p:cNvSpPr>
            <a:spLocks noGrp="1"/>
          </p:cNvSpPr>
          <p:nvPr>
            <p:ph type="body" idx="1"/>
          </p:nvPr>
        </p:nvSpPr>
        <p:spPr>
          <a:ln/>
        </p:spPr>
        <p:txBody>
          <a:bodyPr wrap="square" lIns="91440" tIns="45720" rIns="91440" bIns="45720" anchor="t"/>
          <a:p>
            <a:pPr lvl="0" algn="just" eaLnBrk="1" hangingPunct="1">
              <a:spcBef>
                <a:spcPct val="0"/>
              </a:spcBef>
            </a:pPr>
            <a:r>
              <a:rPr lang="en-US" altLang="zh-CN" sz="2800" dirty="0">
                <a:latin typeface="Times New Roman" panose="02020603050405020304" pitchFamily="18" charset="0"/>
              </a:rPr>
              <a:t>Kruskal </a:t>
            </a:r>
            <a:r>
              <a:rPr lang="zh-CN" altLang="en-US" sz="2800" dirty="0">
                <a:latin typeface="Times New Roman" panose="02020603050405020304" pitchFamily="18" charset="0"/>
              </a:rPr>
              <a:t>算法的时间复杂性以 </a:t>
            </a:r>
            <a:r>
              <a:rPr lang="en-US" altLang="zh-CN" sz="2800" i="1"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m</a:t>
            </a:r>
            <a:r>
              <a:rPr lang="en-US" altLang="zh-CN" sz="2800" dirty="0">
                <a:latin typeface="Times New Roman" panose="02020603050405020304" pitchFamily="18" charset="0"/>
              </a:rPr>
              <a:t>log</a:t>
            </a:r>
            <a:r>
              <a:rPr lang="en-US" altLang="zh-CN" sz="2800" baseline="-25000" dirty="0">
                <a:latin typeface="Times New Roman" panose="02020603050405020304" pitchFamily="18" charset="0"/>
              </a:rPr>
              <a:t>2</a:t>
            </a:r>
            <a:r>
              <a:rPr lang="en-US" altLang="zh-CN" sz="2800" i="1" dirty="0">
                <a:latin typeface="Times New Roman" panose="02020603050405020304" pitchFamily="18" charset="0"/>
              </a:rPr>
              <a:t>m</a:t>
            </a:r>
            <a:r>
              <a:rPr lang="en-US" altLang="zh-CN" sz="2800" dirty="0">
                <a:latin typeface="Times New Roman" panose="02020603050405020304" pitchFamily="18" charset="0"/>
              </a:rPr>
              <a:t>) </a:t>
            </a:r>
            <a:r>
              <a:rPr lang="zh-CN" altLang="en-US" sz="2800" dirty="0">
                <a:latin typeface="Times New Roman" panose="02020603050405020304" pitchFamily="18" charset="0"/>
              </a:rPr>
              <a:t>为界，当边数较多或是一个完全图时，</a:t>
            </a:r>
            <a:r>
              <a:rPr lang="en-US" altLang="zh-CN" sz="2800" i="1" dirty="0">
                <a:latin typeface="Times New Roman" panose="02020603050405020304" pitchFamily="18" charset="0"/>
              </a:rPr>
              <a:t>m</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1)</a:t>
            </a:r>
            <a:r>
              <a:rPr lang="en-US" altLang="zh-CN" sz="2800" baseline="30000" dirty="0">
                <a:latin typeface="Times New Roman" panose="02020603050405020304" pitchFamily="18" charset="0"/>
              </a:rPr>
              <a:t>2</a:t>
            </a:r>
            <a:r>
              <a:rPr lang="zh-CN" altLang="en-US" sz="2800" dirty="0">
                <a:latin typeface="Times New Roman" panose="02020603050405020304" pitchFamily="18" charset="0"/>
              </a:rPr>
              <a:t>，则时间复杂性近似于 </a:t>
            </a:r>
            <a:r>
              <a:rPr lang="en-US" altLang="zh-CN" sz="2800" i="1"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baseline="30000" dirty="0">
                <a:latin typeface="Times New Roman" panose="02020603050405020304" pitchFamily="18" charset="0"/>
              </a:rPr>
              <a:t>2</a:t>
            </a:r>
            <a:r>
              <a:rPr lang="en-US" altLang="zh-CN" sz="2800" dirty="0">
                <a:latin typeface="Times New Roman" panose="02020603050405020304" pitchFamily="18" charset="0"/>
              </a:rPr>
              <a:t>log</a:t>
            </a:r>
            <a:r>
              <a:rPr lang="en-US" altLang="zh-CN" sz="2800" baseline="-25000" dirty="0">
                <a:latin typeface="Times New Roman" panose="02020603050405020304" pitchFamily="18" charset="0"/>
              </a:rPr>
              <a:t>2</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r>
              <a:rPr lang="zh-CN" altLang="en-US" sz="2800" dirty="0">
                <a:latin typeface="Times New Roman" panose="02020603050405020304" pitchFamily="18" charset="0"/>
              </a:rPr>
              <a:t>。而 </a:t>
            </a:r>
            <a:r>
              <a:rPr lang="en-US" altLang="zh-CN" sz="2800" dirty="0">
                <a:latin typeface="Times New Roman" panose="02020603050405020304" pitchFamily="18" charset="0"/>
              </a:rPr>
              <a:t>Prim </a:t>
            </a:r>
            <a:r>
              <a:rPr lang="zh-CN" altLang="en-US" sz="2800" dirty="0">
                <a:latin typeface="Times New Roman" panose="02020603050405020304" pitchFamily="18" charset="0"/>
              </a:rPr>
              <a:t>算法的时间复杂性为</a:t>
            </a:r>
            <a:r>
              <a:rPr lang="en-US" altLang="zh-CN" sz="2800" i="1"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baseline="-25000" dirty="0">
                <a:latin typeface="Times New Roman" panose="02020603050405020304" pitchFamily="18" charset="0"/>
              </a:rPr>
              <a:t>2</a:t>
            </a:r>
            <a:r>
              <a:rPr lang="en-US" altLang="zh-CN" sz="2800" dirty="0">
                <a:latin typeface="Times New Roman" panose="02020603050405020304" pitchFamily="18" charset="0"/>
              </a:rPr>
              <a:t>)</a:t>
            </a:r>
            <a:r>
              <a:rPr lang="zh-CN" altLang="en-US" sz="2800" dirty="0">
                <a:latin typeface="Times New Roman" panose="02020603050405020304" pitchFamily="18" charset="0"/>
              </a:rPr>
              <a:t>，所以，如果图的连通度较高（最高为完全图），以 </a:t>
            </a:r>
            <a:r>
              <a:rPr lang="en-US" altLang="zh-CN" sz="2800" dirty="0">
                <a:latin typeface="Times New Roman" panose="02020603050405020304" pitchFamily="18" charset="0"/>
              </a:rPr>
              <a:t>Prim </a:t>
            </a:r>
            <a:r>
              <a:rPr lang="zh-CN" altLang="en-US" sz="2800" dirty="0">
                <a:latin typeface="Times New Roman" panose="02020603050405020304" pitchFamily="18" charset="0"/>
              </a:rPr>
              <a:t>算法较好，如果图的连通度较低，特别当 </a:t>
            </a:r>
            <a:r>
              <a:rPr lang="en-US" altLang="zh-CN" sz="2800" i="1" dirty="0">
                <a:latin typeface="Times New Roman" panose="02020603050405020304" pitchFamily="18" charset="0"/>
              </a:rPr>
              <a:t>m</a:t>
            </a:r>
            <a:r>
              <a:rPr lang="en-US" altLang="zh-CN" sz="2800" dirty="0">
                <a:latin typeface="Times New Roman" panose="02020603050405020304" pitchFamily="18" charset="0"/>
              </a:rPr>
              <a:t> </a:t>
            </a:r>
            <a:r>
              <a:rPr lang="en-US" altLang="zh-CN" sz="2800" dirty="0">
                <a:latin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rPr>
              <a:t> </a:t>
            </a:r>
            <a:r>
              <a:rPr lang="en-US" altLang="zh-CN" sz="2800" i="1" dirty="0">
                <a:latin typeface="Times New Roman" panose="02020603050405020304" pitchFamily="18" charset="0"/>
              </a:rPr>
              <a:t>O</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 </a:t>
            </a:r>
            <a:r>
              <a:rPr lang="zh-CN" altLang="en-US" sz="2800" dirty="0">
                <a:latin typeface="Times New Roman" panose="02020603050405020304" pitchFamily="18" charset="0"/>
              </a:rPr>
              <a:t>时，则 </a:t>
            </a:r>
            <a:r>
              <a:rPr lang="en-US" altLang="zh-CN" sz="2800" dirty="0">
                <a:latin typeface="Times New Roman" panose="02020603050405020304" pitchFamily="18" charset="0"/>
              </a:rPr>
              <a:t>Kruskal </a:t>
            </a:r>
            <a:r>
              <a:rPr lang="zh-CN" altLang="en-US" sz="2800" dirty="0">
                <a:latin typeface="Times New Roman" panose="02020603050405020304" pitchFamily="18" charset="0"/>
              </a:rPr>
              <a:t>算法更合适。</a:t>
            </a:r>
            <a:endParaRPr lang="zh-CN" altLang="en-US" sz="2800"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Rot="1" noTextEdit="1"/>
          </p:cNvSpPr>
          <p:nvPr>
            <p:ph type="sldImg"/>
          </p:nvPr>
        </p:nvSpPr>
        <p:spPr>
          <a:ln/>
        </p:spPr>
      </p:sp>
      <p:sp>
        <p:nvSpPr>
          <p:cNvPr id="60419"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Rot="1" noTextEdit="1"/>
          </p:cNvSpPr>
          <p:nvPr>
            <p:ph type="sldImg"/>
          </p:nvPr>
        </p:nvSpPr>
        <p:spPr>
          <a:ln/>
        </p:spPr>
      </p:sp>
      <p:sp>
        <p:nvSpPr>
          <p:cNvPr id="62467" name="Rectangle 3"/>
          <p:cNvSpPr>
            <a:spLocks noGrp="1"/>
          </p:cNvSpPr>
          <p:nvPr>
            <p:ph type="body" idx="1"/>
          </p:nvPr>
        </p:nvSpPr>
        <p:spPr>
          <a:ln/>
        </p:spPr>
        <p:txBody>
          <a:bodyPr wrap="square" lIns="91440" tIns="45720" rIns="91440" bIns="45720" anchor="t"/>
          <a:p>
            <a:pPr lvl="0"/>
            <a:r>
              <a:rPr lang="en-US" altLang="zh-CN" dirty="0"/>
              <a:t>Kruskal</a:t>
            </a:r>
            <a:r>
              <a:rPr lang="zh-CN" altLang="en-US" dirty="0"/>
              <a:t>算法</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ln/>
        </p:spPr>
        <p:txBody>
          <a:bodyPr wrap="square" lIns="91440" tIns="45720" rIns="91440" bIns="45720" anchor="t"/>
          <a:p>
            <a:pPr lvl="0"/>
            <a:endParaRPr lang="zh-CN" altLang="en-US"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Rot="1" noTextEdit="1"/>
          </p:cNvSpPr>
          <p:nvPr>
            <p:ph type="sldImg"/>
          </p:nvPr>
        </p:nvSpPr>
        <p:spPr>
          <a:ln/>
        </p:spPr>
      </p:sp>
      <p:sp>
        <p:nvSpPr>
          <p:cNvPr id="11267" name="Rectangle 3"/>
          <p:cNvSpPr>
            <a:spLocks noGrp="1"/>
          </p:cNvSpPr>
          <p:nvPr>
            <p:ph type="body" idx="1"/>
          </p:nvPr>
        </p:nvSpPr>
        <p:spPr>
          <a:ln/>
        </p:spPr>
        <p:txBody>
          <a:bodyPr wrap="square" lIns="91440" tIns="45720" rIns="91440" bIns="45720" anchor="t"/>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Rot="1" noTextEdit="1"/>
          </p:cNvSpPr>
          <p:nvPr>
            <p:ph type="sldImg"/>
          </p:nvPr>
        </p:nvSpPr>
        <p:spPr>
          <a:ln/>
        </p:spPr>
      </p:sp>
      <p:sp>
        <p:nvSpPr>
          <p:cNvPr id="14339" name="Rectangle 3"/>
          <p:cNvSpPr>
            <a:spLocks noGrp="1"/>
          </p:cNvSpPr>
          <p:nvPr>
            <p:ph type="body" idx="1"/>
          </p:nvPr>
        </p:nvSpPr>
        <p:spPr>
          <a:ln/>
        </p:spPr>
        <p:txBody>
          <a:bodyPr wrap="square" lIns="91440" tIns="45720" rIns="91440" bIns="45720" anchor="t"/>
          <a:p>
            <a:pPr lvl="0"/>
            <a:endParaRPr lang="zh-CN" altLang="en-US" sz="1000"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ln/>
        </p:spPr>
        <p:txBody>
          <a:bodyPr wrap="square" lIns="91440" tIns="45720" rIns="91440" bIns="45720" anchor="t"/>
          <a:p>
            <a:pPr lvl="0"/>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ln/>
        </p:spPr>
        <p:txBody>
          <a:bodyPr wrap="square" lIns="91440" tIns="45720" rIns="91440" bIns="45720" anchor="t"/>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ln/>
        </p:spPr>
        <p:txBody>
          <a:bodyPr wrap="square" lIns="91440" tIns="45720" rIns="91440" bIns="45720" anchor="t"/>
          <a:p>
            <a:pPr lvl="0"/>
            <a:r>
              <a:rPr lang="zh-CN" altLang="zh-CN" dirty="0"/>
              <a:t>解决考试日程安排问题。每个学生选若干课。要求安排能保证每个学生不会有两门或两门以上所选课程考试时间重叠。假设每门课程考试时间一样长，以一门考试时间为时间段，求所需最短时间段。设</a:t>
            </a:r>
            <a:r>
              <a:rPr lang="en-US" altLang="zh-CN" dirty="0"/>
              <a:t>G</a:t>
            </a:r>
            <a:r>
              <a:rPr lang="zh-CN" altLang="zh-CN" dirty="0"/>
              <a:t>是一个简单图，用</a:t>
            </a:r>
            <a:r>
              <a:rPr lang="en-US" altLang="zh-CN" dirty="0"/>
              <a:t>G</a:t>
            </a:r>
            <a:r>
              <a:rPr lang="zh-CN" altLang="zh-CN" dirty="0"/>
              <a:t>的结点表示有几门课程；每个学生选若干门课程，若有两门课程同时被同一个同学选修，则在图中这两门课对应的结点间加一条弧线，相邻两个结点颜色不同表示对应的两门课不能同时考，这样就将考试日程安排问题转化的为给图中结点着色问题。相邻的结点不能着同一种颜色，就是要求所用颜色种类的最小数，图的一种适合的着色就是一张考试安排表。结点上颜色的种数表示不同考试时间的次数，同一个颜色的结点表示可在同一时间考的对应的科目，那么，最小的色数表示安排考试时间的最少次数。</a:t>
            </a:r>
            <a:r>
              <a:rPr lang="en-US" altLang="zh-CN" dirty="0"/>
              <a:t> </a:t>
            </a:r>
            <a:br>
              <a:rPr lang="en-US" altLang="zh-CN" dirty="0"/>
            </a:br>
            <a:r>
              <a:rPr lang="zh-CN" altLang="zh-CN" dirty="0"/>
              <a:t>　　设课程的集合为</a:t>
            </a:r>
            <a:r>
              <a:rPr lang="en-US" altLang="zh-CN" dirty="0"/>
              <a:t>U={V1</a:t>
            </a:r>
            <a:r>
              <a:rPr lang="zh-CN" altLang="zh-CN" dirty="0"/>
              <a:t>，</a:t>
            </a:r>
            <a:r>
              <a:rPr lang="en-US" altLang="zh-CN" dirty="0"/>
              <a:t>V2</a:t>
            </a:r>
            <a:r>
              <a:rPr lang="zh-CN" altLang="zh-CN" dirty="0"/>
              <a:t>，</a:t>
            </a:r>
            <a:r>
              <a:rPr lang="en-US" altLang="zh-CN" dirty="0"/>
              <a:t>……….</a:t>
            </a:r>
            <a:r>
              <a:rPr lang="zh-CN" altLang="zh-CN" dirty="0"/>
              <a:t>，</a:t>
            </a:r>
            <a:r>
              <a:rPr lang="en-US" altLang="zh-CN" dirty="0"/>
              <a:t>V9}</a:t>
            </a:r>
            <a:r>
              <a:rPr lang="zh-CN" altLang="zh-CN" dirty="0"/>
              <a:t>，设</a:t>
            </a:r>
            <a:r>
              <a:rPr lang="en-US" altLang="zh-CN" dirty="0"/>
              <a:t>S</a:t>
            </a:r>
            <a:r>
              <a:rPr lang="zh-CN" altLang="zh-CN" dirty="0"/>
              <a:t>（</a:t>
            </a:r>
            <a:r>
              <a:rPr lang="en-US" altLang="zh-CN" dirty="0"/>
              <a:t>i</a:t>
            </a:r>
            <a:r>
              <a:rPr lang="zh-CN" altLang="zh-CN" dirty="0"/>
              <a:t>）</a:t>
            </a:r>
            <a:r>
              <a:rPr lang="en-US" altLang="zh-CN" dirty="0"/>
              <a:t>={x�x</a:t>
            </a:r>
            <a:r>
              <a:rPr lang="zh-CN" altLang="zh-CN" dirty="0"/>
              <a:t>是该年级的学生且</a:t>
            </a:r>
            <a:r>
              <a:rPr lang="en-US" altLang="zh-CN" dirty="0"/>
              <a:t>x</a:t>
            </a:r>
            <a:r>
              <a:rPr lang="zh-CN" altLang="zh-CN" dirty="0"/>
              <a:t>学习</a:t>
            </a:r>
            <a:r>
              <a:rPr lang="en-US" altLang="zh-CN" dirty="0"/>
              <a:t>Ui}</a:t>
            </a:r>
            <a:r>
              <a:rPr lang="zh-CN" altLang="zh-CN" dirty="0"/>
              <a:t>，若</a:t>
            </a:r>
            <a:r>
              <a:rPr lang="en-US" altLang="zh-CN" dirty="0"/>
              <a:t>S</a:t>
            </a:r>
            <a:r>
              <a:rPr lang="zh-CN" altLang="zh-CN" dirty="0"/>
              <a:t>（</a:t>
            </a:r>
            <a:r>
              <a:rPr lang="en-US" altLang="zh-CN" dirty="0"/>
              <a:t>i</a:t>
            </a:r>
            <a:r>
              <a:rPr lang="zh-CN" altLang="zh-CN" dirty="0"/>
              <a:t>）</a:t>
            </a:r>
            <a:r>
              <a:rPr lang="en-US" altLang="zh-CN" dirty="0"/>
              <a:t>∩S</a:t>
            </a:r>
            <a:r>
              <a:rPr lang="zh-CN" altLang="zh-CN" dirty="0"/>
              <a:t>（</a:t>
            </a:r>
            <a:r>
              <a:rPr lang="en-US" altLang="zh-CN" dirty="0"/>
              <a:t>j</a:t>
            </a:r>
            <a:r>
              <a:rPr lang="zh-CN" altLang="zh-CN" dirty="0"/>
              <a:t>）不空，取边（</a:t>
            </a:r>
            <a:r>
              <a:rPr lang="en-US" altLang="zh-CN" dirty="0"/>
              <a:t>i</a:t>
            </a:r>
            <a:r>
              <a:rPr lang="zh-CN" altLang="zh-CN" dirty="0"/>
              <a:t>，</a:t>
            </a:r>
            <a:r>
              <a:rPr lang="en-US" altLang="zh-CN" dirty="0"/>
              <a:t>j</a:t>
            </a:r>
            <a:r>
              <a:rPr lang="zh-CN" altLang="zh-CN" dirty="0"/>
              <a:t>）放在</a:t>
            </a:r>
            <a:r>
              <a:rPr lang="en-US" altLang="zh-CN" dirty="0"/>
              <a:t>E</a:t>
            </a:r>
            <a:r>
              <a:rPr lang="zh-CN" altLang="zh-CN" dirty="0"/>
              <a:t>（</a:t>
            </a:r>
            <a:r>
              <a:rPr lang="en-US" altLang="zh-CN" dirty="0"/>
              <a:t>G</a:t>
            </a:r>
            <a:r>
              <a:rPr lang="zh-CN" altLang="zh-CN" dirty="0"/>
              <a:t>）中，这样得到图</a:t>
            </a:r>
            <a:r>
              <a:rPr lang="en-US" altLang="zh-CN" dirty="0"/>
              <a:t>G</a:t>
            </a:r>
            <a:r>
              <a:rPr lang="zh-CN" altLang="zh-CN" dirty="0"/>
              <a:t>，那么</a:t>
            </a:r>
            <a:r>
              <a:rPr lang="en-US" altLang="zh-CN" dirty="0"/>
              <a:t>χ</a:t>
            </a:r>
            <a:r>
              <a:rPr lang="zh-CN" altLang="zh-CN" dirty="0"/>
              <a:t>（</a:t>
            </a:r>
            <a:r>
              <a:rPr lang="en-US" altLang="zh-CN" dirty="0"/>
              <a:t>G</a:t>
            </a:r>
            <a:r>
              <a:rPr lang="zh-CN" altLang="zh-CN" dirty="0"/>
              <a:t>）就是所需要的最少的考试天数。例如：当</a:t>
            </a:r>
            <a:r>
              <a:rPr lang="en-US" altLang="zh-CN" dirty="0"/>
              <a:t>E</a:t>
            </a:r>
            <a:r>
              <a:rPr lang="zh-CN" altLang="zh-CN" dirty="0"/>
              <a:t>（</a:t>
            </a:r>
            <a:r>
              <a:rPr lang="en-US" altLang="zh-CN" dirty="0"/>
              <a:t>G</a:t>
            </a:r>
            <a:r>
              <a:rPr lang="zh-CN" altLang="zh-CN" dirty="0"/>
              <a:t>）</a:t>
            </a:r>
            <a:r>
              <a:rPr lang="en-US" altLang="zh-CN" dirty="0"/>
              <a:t>={</a:t>
            </a:r>
            <a:r>
              <a:rPr lang="zh-CN" altLang="zh-CN" dirty="0"/>
              <a:t>（</a:t>
            </a:r>
            <a:r>
              <a:rPr lang="en-US" altLang="zh-CN" dirty="0"/>
              <a:t>1</a:t>
            </a:r>
            <a:r>
              <a:rPr lang="zh-CN" altLang="zh-CN" dirty="0"/>
              <a:t>，</a:t>
            </a:r>
            <a:r>
              <a:rPr lang="en-US" altLang="zh-CN" dirty="0"/>
              <a:t>2</a:t>
            </a:r>
            <a:r>
              <a:rPr lang="zh-CN" altLang="zh-CN" dirty="0"/>
              <a:t>），（</a:t>
            </a:r>
            <a:r>
              <a:rPr lang="en-US" altLang="zh-CN" dirty="0"/>
              <a:t>1</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a:t>
            </a:r>
            <a:r>
              <a:rPr lang="en-US" altLang="zh-CN" dirty="0"/>
              <a:t>1</a:t>
            </a:r>
            <a:r>
              <a:rPr lang="zh-CN" altLang="zh-CN" dirty="0"/>
              <a:t>，</a:t>
            </a:r>
            <a:r>
              <a:rPr lang="en-US" altLang="zh-CN" dirty="0"/>
              <a:t>7</a:t>
            </a:r>
            <a:r>
              <a:rPr lang="zh-CN" altLang="zh-CN" dirty="0"/>
              <a:t>），（</a:t>
            </a:r>
            <a:r>
              <a:rPr lang="en-US" altLang="zh-CN" dirty="0"/>
              <a:t>2</a:t>
            </a:r>
            <a:r>
              <a:rPr lang="zh-CN" altLang="zh-CN" dirty="0"/>
              <a:t>，</a:t>
            </a:r>
            <a:r>
              <a:rPr lang="en-US" altLang="zh-CN" dirty="0"/>
              <a:t>3</a:t>
            </a:r>
            <a:r>
              <a:rPr lang="zh-CN" altLang="zh-CN" dirty="0"/>
              <a:t>），（</a:t>
            </a:r>
            <a:r>
              <a:rPr lang="en-US" altLang="zh-CN" dirty="0"/>
              <a:t>2</a:t>
            </a:r>
            <a:r>
              <a:rPr lang="zh-CN" altLang="zh-CN" dirty="0"/>
              <a:t>，</a:t>
            </a:r>
            <a:r>
              <a:rPr lang="en-US" altLang="zh-CN" dirty="0"/>
              <a:t>6</a:t>
            </a:r>
            <a:r>
              <a:rPr lang="zh-CN" altLang="zh-CN" dirty="0"/>
              <a:t>），（</a:t>
            </a:r>
            <a:r>
              <a:rPr lang="en-US" altLang="zh-CN" dirty="0"/>
              <a:t>3</a:t>
            </a:r>
            <a:r>
              <a:rPr lang="zh-CN" altLang="zh-CN" dirty="0"/>
              <a:t>，</a:t>
            </a:r>
            <a:r>
              <a:rPr lang="en-US" altLang="zh-CN" dirty="0"/>
              <a:t>4</a:t>
            </a:r>
            <a:r>
              <a:rPr lang="zh-CN" altLang="zh-CN" dirty="0"/>
              <a:t>），（</a:t>
            </a:r>
            <a:r>
              <a:rPr lang="en-US" altLang="zh-CN" dirty="0"/>
              <a:t>3</a:t>
            </a:r>
            <a:r>
              <a:rPr lang="zh-CN" altLang="zh-CN" dirty="0"/>
              <a:t>，</a:t>
            </a:r>
            <a:r>
              <a:rPr lang="en-US" altLang="zh-CN" dirty="0"/>
              <a:t>7</a:t>
            </a:r>
            <a:r>
              <a:rPr lang="zh-CN" altLang="zh-CN" dirty="0"/>
              <a:t>），（</a:t>
            </a:r>
            <a:r>
              <a:rPr lang="en-US" altLang="zh-CN" dirty="0"/>
              <a:t>3</a:t>
            </a:r>
            <a:r>
              <a:rPr lang="zh-CN" altLang="zh-CN" dirty="0"/>
              <a:t>，</a:t>
            </a:r>
            <a:r>
              <a:rPr lang="en-US" altLang="zh-CN" dirty="0"/>
              <a:t>9</a:t>
            </a:r>
            <a:r>
              <a:rPr lang="zh-CN" altLang="zh-CN" dirty="0"/>
              <a:t>），（</a:t>
            </a:r>
            <a:r>
              <a:rPr lang="en-US" altLang="zh-CN" dirty="0"/>
              <a:t>4</a:t>
            </a:r>
            <a:r>
              <a:rPr lang="zh-CN" altLang="zh-CN" dirty="0"/>
              <a:t>，</a:t>
            </a:r>
            <a:r>
              <a:rPr lang="en-US" altLang="zh-CN" dirty="0"/>
              <a:t>7</a:t>
            </a:r>
            <a:r>
              <a:rPr lang="zh-CN" altLang="zh-CN" dirty="0"/>
              <a:t>），（</a:t>
            </a:r>
            <a:r>
              <a:rPr lang="en-US" altLang="zh-CN" dirty="0"/>
              <a:t>4</a:t>
            </a:r>
            <a:r>
              <a:rPr lang="zh-CN" altLang="zh-CN" dirty="0"/>
              <a:t>，</a:t>
            </a:r>
            <a:r>
              <a:rPr lang="en-US" altLang="zh-CN" dirty="0"/>
              <a:t>8</a:t>
            </a:r>
            <a:r>
              <a:rPr lang="zh-CN" altLang="zh-CN" dirty="0"/>
              <a:t>），（</a:t>
            </a:r>
            <a:r>
              <a:rPr lang="en-US" altLang="zh-CN" dirty="0"/>
              <a:t>5</a:t>
            </a:r>
            <a:r>
              <a:rPr lang="zh-CN" altLang="zh-CN" dirty="0"/>
              <a:t>，</a:t>
            </a:r>
            <a:r>
              <a:rPr lang="en-US" altLang="zh-CN" dirty="0"/>
              <a:t>9</a:t>
            </a:r>
            <a:r>
              <a:rPr lang="zh-CN" altLang="zh-CN" dirty="0"/>
              <a:t>）（</a:t>
            </a:r>
            <a:r>
              <a:rPr lang="en-US" altLang="zh-CN" dirty="0"/>
              <a:t>5</a:t>
            </a:r>
            <a:r>
              <a:rPr lang="zh-CN" altLang="zh-CN" dirty="0"/>
              <a:t>，</a:t>
            </a:r>
            <a:r>
              <a:rPr lang="en-US" altLang="zh-CN" dirty="0"/>
              <a:t>6</a:t>
            </a:r>
            <a:r>
              <a:rPr lang="zh-CN" altLang="zh-CN" dirty="0"/>
              <a:t>），（</a:t>
            </a:r>
            <a:r>
              <a:rPr lang="en-US" altLang="zh-CN" dirty="0"/>
              <a:t>5</a:t>
            </a:r>
            <a:r>
              <a:rPr lang="zh-CN" altLang="zh-CN" dirty="0"/>
              <a:t>，</a:t>
            </a:r>
            <a:r>
              <a:rPr lang="en-US" altLang="zh-CN" dirty="0"/>
              <a:t>8</a:t>
            </a:r>
            <a:r>
              <a:rPr lang="zh-CN" altLang="zh-CN" dirty="0"/>
              <a:t>）</a:t>
            </a:r>
            <a:r>
              <a:rPr lang="en-US" altLang="zh-CN" dirty="0"/>
              <a:t>}</a:t>
            </a:r>
            <a:r>
              <a:rPr lang="zh-CN" altLang="zh-CN" dirty="0"/>
              <a:t>时，那么图的色数</a:t>
            </a:r>
            <a:r>
              <a:rPr lang="en-US" altLang="zh-CN" dirty="0"/>
              <a:t>χ</a:t>
            </a:r>
            <a:r>
              <a:rPr lang="zh-CN" altLang="zh-CN" dirty="0"/>
              <a:t>（</a:t>
            </a:r>
            <a:r>
              <a:rPr lang="en-US" altLang="zh-CN" dirty="0"/>
              <a:t>G</a:t>
            </a:r>
            <a:r>
              <a:rPr lang="zh-CN" altLang="zh-CN" dirty="0"/>
              <a:t>）</a:t>
            </a:r>
            <a:r>
              <a:rPr lang="en-US" altLang="zh-CN" dirty="0"/>
              <a:t>=3</a:t>
            </a:r>
            <a:r>
              <a:rPr lang="zh-CN" altLang="zh-CN" dirty="0"/>
              <a:t>，可以</a:t>
            </a:r>
            <a:r>
              <a:rPr lang="en-US" altLang="zh-CN" dirty="0"/>
              <a:t>3</a:t>
            </a:r>
            <a:r>
              <a:rPr lang="zh-CN" altLang="zh-CN" dirty="0"/>
              <a:t>天内考完全部课程。</a:t>
            </a:r>
            <a:r>
              <a:rPr lang="en-US" altLang="zh-CN" dirty="0"/>
              <a:t> </a:t>
            </a:r>
            <a:br>
              <a:rPr lang="en-US" altLang="zh-CN" dirty="0"/>
            </a:br>
            <a:r>
              <a:rPr lang="zh-CN" altLang="zh-CN" dirty="0"/>
              <a:t>　　</a:t>
            </a:r>
            <a:r>
              <a:rPr lang="en-US" altLang="zh-CN" dirty="0"/>
              <a:t>2.4 </a:t>
            </a:r>
            <a:r>
              <a:rPr lang="zh-CN" altLang="zh-CN" dirty="0"/>
              <a:t>解决课程与教室安排问题。例如：某校某年级共有</a:t>
            </a:r>
            <a:r>
              <a:rPr lang="en-US" altLang="zh-CN" dirty="0"/>
              <a:t>S</a:t>
            </a:r>
            <a:r>
              <a:rPr lang="zh-CN" altLang="zh-CN" dirty="0"/>
              <a:t>个班级，由</a:t>
            </a:r>
            <a:r>
              <a:rPr lang="en-US" altLang="zh-CN" dirty="0"/>
              <a:t>R</a:t>
            </a:r>
            <a:r>
              <a:rPr lang="zh-CN" altLang="zh-CN" dirty="0"/>
              <a:t>名教师上课，设</a:t>
            </a:r>
            <a:r>
              <a:rPr lang="en-US" altLang="zh-CN" dirty="0"/>
              <a:t>V1={V1</a:t>
            </a:r>
            <a:r>
              <a:rPr lang="zh-CN" altLang="zh-CN" dirty="0"/>
              <a:t>，</a:t>
            </a:r>
            <a:r>
              <a:rPr lang="en-US" altLang="zh-CN" dirty="0"/>
              <a:t>V2</a:t>
            </a:r>
            <a:r>
              <a:rPr lang="zh-CN" altLang="zh-CN" dirty="0"/>
              <a:t>，</a:t>
            </a:r>
            <a:r>
              <a:rPr lang="en-US" altLang="zh-CN" dirty="0"/>
              <a:t>V3</a:t>
            </a:r>
            <a:r>
              <a:rPr lang="zh-CN" altLang="zh-CN" dirty="0"/>
              <a:t>，</a:t>
            </a:r>
            <a:r>
              <a:rPr lang="en-US" altLang="zh-CN" dirty="0"/>
              <a:t>…VR}</a:t>
            </a:r>
            <a:r>
              <a:rPr lang="zh-CN" altLang="zh-CN" dirty="0"/>
              <a:t>为教师的集合，</a:t>
            </a:r>
            <a:r>
              <a:rPr lang="en-US" altLang="zh-CN" dirty="0"/>
              <a:t>V2={X1</a:t>
            </a:r>
            <a:r>
              <a:rPr lang="zh-CN" altLang="zh-CN" dirty="0"/>
              <a:t>，</a:t>
            </a:r>
            <a:r>
              <a:rPr lang="en-US" altLang="zh-CN" dirty="0"/>
              <a:t>X2</a:t>
            </a:r>
            <a:r>
              <a:rPr lang="zh-CN" altLang="zh-CN" dirty="0"/>
              <a:t>，</a:t>
            </a:r>
            <a:r>
              <a:rPr lang="en-US" altLang="zh-CN" dirty="0"/>
              <a:t>…</a:t>
            </a:r>
            <a:r>
              <a:rPr lang="zh-CN" altLang="zh-CN" dirty="0"/>
              <a:t>，</a:t>
            </a:r>
            <a:r>
              <a:rPr lang="en-US" altLang="zh-CN" dirty="0"/>
              <a:t>XS}</a:t>
            </a:r>
            <a:r>
              <a:rPr lang="zh-CN" altLang="zh-CN" dirty="0"/>
              <a:t>为班级的集合。设</a:t>
            </a:r>
            <a:r>
              <a:rPr lang="en-US" altLang="zh-CN" dirty="0"/>
              <a:t>Mij</a:t>
            </a:r>
            <a:r>
              <a:rPr lang="zh-CN" altLang="zh-CN" dirty="0"/>
              <a:t>表示教师</a:t>
            </a:r>
            <a:r>
              <a:rPr lang="en-US" altLang="zh-CN" dirty="0"/>
              <a:t>Vi</a:t>
            </a:r>
            <a:r>
              <a:rPr lang="zh-CN" altLang="zh-CN" dirty="0"/>
              <a:t>在一天内给</a:t>
            </a:r>
            <a:r>
              <a:rPr lang="en-US" altLang="zh-CN" dirty="0"/>
              <a:t>Xj</a:t>
            </a:r>
            <a:r>
              <a:rPr lang="zh-CN" altLang="zh-CN" dirty="0"/>
              <a:t>班上课的节数，问本年级每天至少要安排多少节课？又至少需要多少个教室？</a:t>
            </a:r>
            <a:r>
              <a:rPr lang="en-US" altLang="zh-CN" dirty="0"/>
              <a:t> </a:t>
            </a:r>
            <a:endParaRPr lang="zh-CN" altLang="zh-CN" dirty="0"/>
          </a:p>
          <a:p>
            <a:pPr lvl="0"/>
            <a:r>
              <a:rPr lang="zh-CN" altLang="zh-CN" dirty="0"/>
              <a:t>图着色的理论被广泛利用于安排化学制品的存储以避免互相反应，例如：有</a:t>
            </a:r>
            <a:r>
              <a:rPr lang="en-US" altLang="zh-CN" dirty="0"/>
              <a:t>8</a:t>
            </a:r>
            <a:r>
              <a:rPr lang="zh-CN" altLang="zh-CN" dirty="0"/>
              <a:t>种化学药品</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P</a:t>
            </a:r>
            <a:r>
              <a:rPr lang="zh-CN" altLang="zh-CN" dirty="0"/>
              <a:t>，</a:t>
            </a:r>
            <a:r>
              <a:rPr lang="en-US" altLang="zh-CN" dirty="0"/>
              <a:t>R</a:t>
            </a:r>
            <a:r>
              <a:rPr lang="zh-CN" altLang="zh-CN" dirty="0"/>
              <a:t>，</a:t>
            </a:r>
            <a:r>
              <a:rPr lang="en-US" altLang="zh-CN" dirty="0"/>
              <a:t>S</a:t>
            </a:r>
            <a:r>
              <a:rPr lang="zh-CN" altLang="zh-CN" dirty="0"/>
              <a:t>，</a:t>
            </a:r>
            <a:r>
              <a:rPr lang="en-US" altLang="zh-CN" dirty="0"/>
              <a:t>T</a:t>
            </a:r>
            <a:r>
              <a:rPr lang="zh-CN" altLang="zh-CN" dirty="0"/>
              <a:t>要放进贮藏室保管。出于安全原因，下列各组药品不能贮在同一个室内：</a:t>
            </a:r>
            <a:r>
              <a:rPr lang="en-US" altLang="zh-CN" dirty="0"/>
              <a:t>A-R</a:t>
            </a:r>
            <a:r>
              <a:rPr lang="zh-CN" altLang="zh-CN" dirty="0"/>
              <a:t>，</a:t>
            </a:r>
            <a:r>
              <a:rPr lang="en-US" altLang="zh-CN" dirty="0"/>
              <a:t>A-C</a:t>
            </a:r>
            <a:r>
              <a:rPr lang="zh-CN" altLang="zh-CN" dirty="0"/>
              <a:t>，</a:t>
            </a:r>
            <a:r>
              <a:rPr lang="en-US" altLang="zh-CN" dirty="0"/>
              <a:t>A-T</a:t>
            </a:r>
            <a:r>
              <a:rPr lang="zh-CN" altLang="zh-CN" dirty="0"/>
              <a:t>，</a:t>
            </a:r>
            <a:r>
              <a:rPr lang="en-US" altLang="zh-CN" dirty="0"/>
              <a:t>R-P</a:t>
            </a:r>
            <a:r>
              <a:rPr lang="zh-CN" altLang="zh-CN" dirty="0"/>
              <a:t>，</a:t>
            </a:r>
            <a:r>
              <a:rPr lang="en-US" altLang="zh-CN" dirty="0"/>
              <a:t>P-S</a:t>
            </a:r>
            <a:r>
              <a:rPr lang="zh-CN" altLang="zh-CN" dirty="0"/>
              <a:t>，</a:t>
            </a:r>
            <a:r>
              <a:rPr lang="en-US" altLang="zh-CN" dirty="0"/>
              <a:t>S-T</a:t>
            </a:r>
            <a:r>
              <a:rPr lang="zh-CN" altLang="zh-CN" dirty="0"/>
              <a:t>，</a:t>
            </a:r>
            <a:r>
              <a:rPr lang="en-US" altLang="zh-CN" dirty="0"/>
              <a:t>T-B</a:t>
            </a:r>
            <a:r>
              <a:rPr lang="zh-CN" altLang="zh-CN" dirty="0"/>
              <a:t>，</a:t>
            </a:r>
            <a:r>
              <a:rPr lang="en-US" altLang="zh-CN" dirty="0"/>
              <a:t>B-D</a:t>
            </a:r>
            <a:r>
              <a:rPr lang="zh-CN" altLang="zh-CN" dirty="0"/>
              <a:t>，</a:t>
            </a:r>
            <a:r>
              <a:rPr lang="en-US" altLang="zh-CN" dirty="0"/>
              <a:t>D-C</a:t>
            </a:r>
            <a:r>
              <a:rPr lang="zh-CN" altLang="zh-CN" dirty="0"/>
              <a:t>，</a:t>
            </a:r>
            <a:r>
              <a:rPr lang="en-US" altLang="zh-CN" dirty="0"/>
              <a:t>R-S</a:t>
            </a:r>
            <a:r>
              <a:rPr lang="zh-CN" altLang="zh-CN" dirty="0"/>
              <a:t>，</a:t>
            </a:r>
            <a:r>
              <a:rPr lang="en-US" altLang="zh-CN" dirty="0"/>
              <a:t>R-B</a:t>
            </a:r>
            <a:r>
              <a:rPr lang="zh-CN" altLang="zh-CN" dirty="0"/>
              <a:t>，</a:t>
            </a:r>
            <a:r>
              <a:rPr lang="en-US" altLang="zh-CN" dirty="0"/>
              <a:t>P-D</a:t>
            </a:r>
            <a:r>
              <a:rPr lang="zh-CN" altLang="zh-CN" dirty="0"/>
              <a:t>，</a:t>
            </a:r>
            <a:r>
              <a:rPr lang="en-US" altLang="zh-CN" dirty="0"/>
              <a:t>S-C</a:t>
            </a:r>
            <a:r>
              <a:rPr lang="zh-CN" altLang="zh-CN" dirty="0"/>
              <a:t>，</a:t>
            </a:r>
            <a:r>
              <a:rPr lang="en-US" altLang="zh-CN" dirty="0"/>
              <a:t>S-D</a:t>
            </a:r>
            <a:r>
              <a:rPr lang="zh-CN" altLang="zh-CN" dirty="0"/>
              <a:t>，问贮藏这</a:t>
            </a:r>
            <a:r>
              <a:rPr lang="en-US" altLang="zh-CN" dirty="0"/>
              <a:t>8</a:t>
            </a:r>
            <a:r>
              <a:rPr lang="zh-CN" altLang="zh-CN" dirty="0"/>
              <a:t>种药品至少需要多少房间？可以把这</a:t>
            </a:r>
            <a:r>
              <a:rPr lang="en-US" altLang="zh-CN" dirty="0"/>
              <a:t>8</a:t>
            </a:r>
            <a:r>
              <a:rPr lang="zh-CN" altLang="zh-CN" dirty="0"/>
              <a:t>种化学品作为结点，若两种药品不能贮在同一室内，则它们之间有一条边，这样构成一个图，如下图，进而转化为对图的着色问题，色数就是所需要的房间数。算法如下：第一，对各结点按度数的递减顺序排列为</a:t>
            </a:r>
            <a:r>
              <a:rPr lang="en-US" altLang="zh-CN" dirty="0"/>
              <a:t>SRDPCTAB</a:t>
            </a:r>
            <a:r>
              <a:rPr lang="zh-CN" altLang="zh-CN" dirty="0"/>
              <a:t>；第二，对</a:t>
            </a:r>
            <a:r>
              <a:rPr lang="en-US" altLang="zh-CN" dirty="0"/>
              <a:t>S</a:t>
            </a:r>
            <a:r>
              <a:rPr lang="zh-CN" altLang="zh-CN" dirty="0"/>
              <a:t>及不与之相邻的点</a:t>
            </a:r>
            <a:r>
              <a:rPr lang="en-US" altLang="zh-CN" dirty="0"/>
              <a:t>A</a:t>
            </a:r>
            <a:r>
              <a:rPr lang="zh-CN" altLang="zh-CN" dirty="0"/>
              <a:t>，</a:t>
            </a:r>
            <a:r>
              <a:rPr lang="en-US" altLang="zh-CN" dirty="0"/>
              <a:t>B</a:t>
            </a:r>
            <a:r>
              <a:rPr lang="zh-CN" altLang="zh-CN" dirty="0"/>
              <a:t>着</a:t>
            </a:r>
            <a:r>
              <a:rPr lang="en-US" altLang="zh-CN" dirty="0"/>
              <a:t>M1</a:t>
            </a:r>
            <a:r>
              <a:rPr lang="zh-CN" altLang="zh-CN" dirty="0"/>
              <a:t>色。第三，对</a:t>
            </a:r>
            <a:r>
              <a:rPr lang="en-US" altLang="zh-CN" dirty="0"/>
              <a:t>R</a:t>
            </a:r>
            <a:r>
              <a:rPr lang="zh-CN" altLang="zh-CN" dirty="0"/>
              <a:t>及不相邻的点</a:t>
            </a:r>
            <a:r>
              <a:rPr lang="en-US" altLang="zh-CN" dirty="0"/>
              <a:t>D</a:t>
            </a:r>
            <a:r>
              <a:rPr lang="zh-CN" altLang="zh-CN" dirty="0"/>
              <a:t>，</a:t>
            </a:r>
            <a:r>
              <a:rPr lang="en-US" altLang="zh-CN" dirty="0"/>
              <a:t>T</a:t>
            </a:r>
            <a:r>
              <a:rPr lang="zh-CN" altLang="zh-CN" dirty="0"/>
              <a:t>着</a:t>
            </a:r>
            <a:r>
              <a:rPr lang="en-US" altLang="zh-CN" dirty="0"/>
              <a:t>M2</a:t>
            </a:r>
            <a:r>
              <a:rPr lang="zh-CN" altLang="zh-CN" dirty="0"/>
              <a:t>色。第四，对</a:t>
            </a:r>
            <a:r>
              <a:rPr lang="en-US" altLang="zh-CN" dirty="0"/>
              <a:t>P</a:t>
            </a:r>
            <a:r>
              <a:rPr lang="zh-CN" altLang="zh-CN" dirty="0"/>
              <a:t>和</a:t>
            </a:r>
            <a:r>
              <a:rPr lang="en-US" altLang="zh-CN" dirty="0"/>
              <a:t>C</a:t>
            </a:r>
            <a:r>
              <a:rPr lang="zh-CN" altLang="zh-CN" dirty="0"/>
              <a:t>着</a:t>
            </a:r>
            <a:r>
              <a:rPr lang="en-US" altLang="zh-CN" dirty="0"/>
              <a:t>M3</a:t>
            </a:r>
            <a:r>
              <a:rPr lang="zh-CN" altLang="zh-CN" dirty="0"/>
              <a:t>色。所以色数小于或等于</a:t>
            </a:r>
            <a:r>
              <a:rPr lang="en-US" altLang="zh-CN" dirty="0"/>
              <a:t>3</a:t>
            </a:r>
            <a:r>
              <a:rPr lang="zh-CN" altLang="zh-CN" dirty="0"/>
              <a:t>，因此，贮藏这</a:t>
            </a:r>
            <a:r>
              <a:rPr lang="en-US" altLang="zh-CN" dirty="0"/>
              <a:t>8</a:t>
            </a:r>
            <a:r>
              <a:rPr lang="zh-CN" altLang="zh-CN" dirty="0"/>
              <a:t>种药品至少需要</a:t>
            </a:r>
            <a:r>
              <a:rPr lang="en-US" altLang="zh-CN" dirty="0"/>
              <a:t>3</a:t>
            </a:r>
            <a:r>
              <a:rPr lang="zh-CN" altLang="zh-CN" dirty="0"/>
              <a:t>个房间。贮藏方式之：</a:t>
            </a:r>
            <a:r>
              <a:rPr lang="en-US" altLang="zh-CN" dirty="0"/>
              <a:t>S</a:t>
            </a:r>
            <a:r>
              <a:rPr lang="zh-CN" altLang="zh-CN" dirty="0"/>
              <a:t>，</a:t>
            </a:r>
            <a:r>
              <a:rPr lang="en-US" altLang="zh-CN" dirty="0"/>
              <a:t>A</a:t>
            </a:r>
            <a:r>
              <a:rPr lang="zh-CN" altLang="zh-CN" dirty="0"/>
              <a:t>，</a:t>
            </a:r>
            <a:r>
              <a:rPr lang="en-US" altLang="zh-CN" dirty="0"/>
              <a:t>B</a:t>
            </a:r>
            <a:r>
              <a:rPr lang="zh-CN" altLang="zh-CN" dirty="0"/>
              <a:t>一间，</a:t>
            </a:r>
            <a:r>
              <a:rPr lang="en-US" altLang="zh-CN" dirty="0"/>
              <a:t>R</a:t>
            </a:r>
            <a:r>
              <a:rPr lang="zh-CN" altLang="zh-CN" dirty="0"/>
              <a:t>，，</a:t>
            </a:r>
            <a:r>
              <a:rPr lang="en-US" altLang="zh-CN" dirty="0"/>
              <a:t>D</a:t>
            </a:r>
            <a:r>
              <a:rPr lang="zh-CN" altLang="zh-CN" dirty="0"/>
              <a:t>，</a:t>
            </a:r>
            <a:r>
              <a:rPr lang="en-US" altLang="zh-CN" dirty="0"/>
              <a:t>T</a:t>
            </a:r>
            <a:r>
              <a:rPr lang="zh-CN" altLang="zh-CN" dirty="0"/>
              <a:t>一间，</a:t>
            </a:r>
            <a:r>
              <a:rPr lang="en-US" altLang="zh-CN" dirty="0"/>
              <a:t>P</a:t>
            </a:r>
            <a:r>
              <a:rPr lang="zh-CN" altLang="zh-CN" dirty="0"/>
              <a:t>，</a:t>
            </a:r>
            <a:r>
              <a:rPr lang="en-US" altLang="zh-CN" dirty="0"/>
              <a:t>C</a:t>
            </a:r>
            <a:r>
              <a:rPr lang="zh-CN" altLang="zh-CN" dirty="0"/>
              <a:t>一间。</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ln/>
        </p:spPr>
        <p:txBody>
          <a:bodyPr wrap="square" lIns="91440" tIns="45720" rIns="91440" bIns="45720" anchor="t"/>
          <a:p>
            <a:pPr lvl="0"/>
            <a:r>
              <a:rPr lang="zh-CN" altLang="zh-CN" dirty="0"/>
              <a:t>解决考试日程安排问题。每个学生选若干</a:t>
            </a:r>
            <a:r>
              <a:rPr lang="zh-CN" altLang="en-US" dirty="0"/>
              <a:t>门课程，</a:t>
            </a:r>
            <a:r>
              <a:rPr lang="zh-CN" altLang="zh-CN" dirty="0"/>
              <a:t>要求</a:t>
            </a:r>
            <a:r>
              <a:rPr lang="zh-CN" altLang="en-US" dirty="0"/>
              <a:t>排考</a:t>
            </a:r>
            <a:r>
              <a:rPr lang="zh-CN" altLang="zh-CN" dirty="0"/>
              <a:t>安排能保证每个学生不会有两门或两门以上所选课程考试时间重叠。假设每门课程考试时间一样长，以一门考试时间为时间段，求所需最短时间段。设</a:t>
            </a:r>
            <a:r>
              <a:rPr lang="en-US" altLang="zh-CN" dirty="0"/>
              <a:t>G</a:t>
            </a:r>
            <a:r>
              <a:rPr lang="zh-CN" altLang="zh-CN" dirty="0"/>
              <a:t>是一个简单图，用</a:t>
            </a:r>
            <a:r>
              <a:rPr lang="en-US" altLang="zh-CN" dirty="0"/>
              <a:t>G</a:t>
            </a:r>
            <a:r>
              <a:rPr lang="zh-CN" altLang="zh-CN" dirty="0"/>
              <a:t>的结点表示有几门课程；每个学生选若干门课程，若有两门课程同时被同一个同学选修，则在图中这两门课对应的结点间加一条弧线，相邻两个结点颜色不同表示对应的两门课不能同时考，这样就将考试日程安排问题转化的为给图中结点着色问题。相邻的结点不能着同一种颜色，就是要求所用颜色种类的最小数，图的一种适合的着色就是一张考试安排表。结点上颜色的种数表示不同考试时间的次数，同一个颜色的结点表示可在同一时间考的对应的科目，那么，最小的色数表示安排考试时间的最少次数。</a:t>
            </a:r>
            <a:r>
              <a:rPr lang="en-US" altLang="zh-CN" dirty="0"/>
              <a:t> </a:t>
            </a:r>
            <a:br>
              <a:rPr lang="en-US" altLang="zh-CN" dirty="0"/>
            </a:br>
            <a:r>
              <a:rPr lang="zh-CN" altLang="zh-CN" dirty="0"/>
              <a:t>　　设课程的集合为</a:t>
            </a:r>
            <a:r>
              <a:rPr lang="en-US" altLang="zh-CN" dirty="0"/>
              <a:t>U={V1</a:t>
            </a:r>
            <a:r>
              <a:rPr lang="zh-CN" altLang="zh-CN" dirty="0"/>
              <a:t>，</a:t>
            </a:r>
            <a:r>
              <a:rPr lang="en-US" altLang="zh-CN" dirty="0"/>
              <a:t>V2</a:t>
            </a:r>
            <a:r>
              <a:rPr lang="zh-CN" altLang="zh-CN" dirty="0"/>
              <a:t>，</a:t>
            </a:r>
            <a:r>
              <a:rPr lang="en-US" altLang="zh-CN" dirty="0"/>
              <a:t>……….</a:t>
            </a:r>
            <a:r>
              <a:rPr lang="zh-CN" altLang="zh-CN" dirty="0"/>
              <a:t>，</a:t>
            </a:r>
            <a:r>
              <a:rPr lang="en-US" altLang="zh-CN" dirty="0"/>
              <a:t>V9}</a:t>
            </a:r>
            <a:r>
              <a:rPr lang="zh-CN" altLang="zh-CN" dirty="0"/>
              <a:t>，设</a:t>
            </a:r>
            <a:r>
              <a:rPr lang="en-US" altLang="zh-CN" dirty="0"/>
              <a:t>S</a:t>
            </a:r>
            <a:r>
              <a:rPr lang="zh-CN" altLang="zh-CN" dirty="0"/>
              <a:t>（</a:t>
            </a:r>
            <a:r>
              <a:rPr lang="en-US" altLang="zh-CN" dirty="0"/>
              <a:t>i</a:t>
            </a:r>
            <a:r>
              <a:rPr lang="zh-CN" altLang="zh-CN" dirty="0"/>
              <a:t>）</a:t>
            </a:r>
            <a:r>
              <a:rPr lang="en-US" altLang="zh-CN" dirty="0"/>
              <a:t>={x�x</a:t>
            </a:r>
            <a:r>
              <a:rPr lang="zh-CN" altLang="zh-CN" dirty="0"/>
              <a:t>是该年级的学生且</a:t>
            </a:r>
            <a:r>
              <a:rPr lang="en-US" altLang="zh-CN" dirty="0"/>
              <a:t>x</a:t>
            </a:r>
            <a:r>
              <a:rPr lang="zh-CN" altLang="zh-CN" dirty="0"/>
              <a:t>学习</a:t>
            </a:r>
            <a:r>
              <a:rPr lang="en-US" altLang="zh-CN" dirty="0"/>
              <a:t>Ui}</a:t>
            </a:r>
            <a:r>
              <a:rPr lang="zh-CN" altLang="zh-CN" dirty="0"/>
              <a:t>，若</a:t>
            </a:r>
            <a:r>
              <a:rPr lang="en-US" altLang="zh-CN" dirty="0"/>
              <a:t>S</a:t>
            </a:r>
            <a:r>
              <a:rPr lang="zh-CN" altLang="zh-CN" dirty="0"/>
              <a:t>（</a:t>
            </a:r>
            <a:r>
              <a:rPr lang="en-US" altLang="zh-CN" dirty="0"/>
              <a:t>i</a:t>
            </a:r>
            <a:r>
              <a:rPr lang="zh-CN" altLang="zh-CN" dirty="0"/>
              <a:t>）</a:t>
            </a:r>
            <a:r>
              <a:rPr lang="en-US" altLang="zh-CN" dirty="0"/>
              <a:t>∩S</a:t>
            </a:r>
            <a:r>
              <a:rPr lang="zh-CN" altLang="zh-CN" dirty="0"/>
              <a:t>（</a:t>
            </a:r>
            <a:r>
              <a:rPr lang="en-US" altLang="zh-CN" dirty="0"/>
              <a:t>j</a:t>
            </a:r>
            <a:r>
              <a:rPr lang="zh-CN" altLang="zh-CN" dirty="0"/>
              <a:t>）不空，取边（</a:t>
            </a:r>
            <a:r>
              <a:rPr lang="en-US" altLang="zh-CN" dirty="0"/>
              <a:t>i</a:t>
            </a:r>
            <a:r>
              <a:rPr lang="zh-CN" altLang="zh-CN" dirty="0"/>
              <a:t>，</a:t>
            </a:r>
            <a:r>
              <a:rPr lang="en-US" altLang="zh-CN" dirty="0"/>
              <a:t>j</a:t>
            </a:r>
            <a:r>
              <a:rPr lang="zh-CN" altLang="zh-CN" dirty="0"/>
              <a:t>）放在</a:t>
            </a:r>
            <a:r>
              <a:rPr lang="en-US" altLang="zh-CN" dirty="0"/>
              <a:t>E</a:t>
            </a:r>
            <a:r>
              <a:rPr lang="zh-CN" altLang="zh-CN" dirty="0"/>
              <a:t>（</a:t>
            </a:r>
            <a:r>
              <a:rPr lang="en-US" altLang="zh-CN" dirty="0"/>
              <a:t>G</a:t>
            </a:r>
            <a:r>
              <a:rPr lang="zh-CN" altLang="zh-CN" dirty="0"/>
              <a:t>）中，这样得到图</a:t>
            </a:r>
            <a:r>
              <a:rPr lang="en-US" altLang="zh-CN" dirty="0"/>
              <a:t>G</a:t>
            </a:r>
            <a:r>
              <a:rPr lang="zh-CN" altLang="zh-CN" dirty="0"/>
              <a:t>，那么</a:t>
            </a:r>
            <a:r>
              <a:rPr lang="en-US" altLang="zh-CN" dirty="0"/>
              <a:t>χ</a:t>
            </a:r>
            <a:r>
              <a:rPr lang="zh-CN" altLang="zh-CN" dirty="0"/>
              <a:t>（</a:t>
            </a:r>
            <a:r>
              <a:rPr lang="en-US" altLang="zh-CN" dirty="0"/>
              <a:t>G</a:t>
            </a:r>
            <a:r>
              <a:rPr lang="zh-CN" altLang="zh-CN" dirty="0"/>
              <a:t>）就是所需要的最少的考试天数。例如：当</a:t>
            </a:r>
            <a:r>
              <a:rPr lang="en-US" altLang="zh-CN" dirty="0"/>
              <a:t>E</a:t>
            </a:r>
            <a:r>
              <a:rPr lang="zh-CN" altLang="zh-CN" dirty="0"/>
              <a:t>（</a:t>
            </a:r>
            <a:r>
              <a:rPr lang="en-US" altLang="zh-CN" dirty="0"/>
              <a:t>G</a:t>
            </a:r>
            <a:r>
              <a:rPr lang="zh-CN" altLang="zh-CN" dirty="0"/>
              <a:t>）</a:t>
            </a:r>
            <a:r>
              <a:rPr lang="en-US" altLang="zh-CN" dirty="0"/>
              <a:t>={</a:t>
            </a:r>
            <a:r>
              <a:rPr lang="zh-CN" altLang="zh-CN" dirty="0"/>
              <a:t>（</a:t>
            </a:r>
            <a:r>
              <a:rPr lang="en-US" altLang="zh-CN" dirty="0"/>
              <a:t>1</a:t>
            </a:r>
            <a:r>
              <a:rPr lang="zh-CN" altLang="zh-CN" dirty="0"/>
              <a:t>，</a:t>
            </a:r>
            <a:r>
              <a:rPr lang="en-US" altLang="zh-CN" dirty="0"/>
              <a:t>2</a:t>
            </a:r>
            <a:r>
              <a:rPr lang="zh-CN" altLang="zh-CN" dirty="0"/>
              <a:t>），（</a:t>
            </a:r>
            <a:r>
              <a:rPr lang="en-US" altLang="zh-CN" dirty="0"/>
              <a:t>1</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a:t>
            </a:r>
            <a:r>
              <a:rPr lang="en-US" altLang="zh-CN" dirty="0"/>
              <a:t>1</a:t>
            </a:r>
            <a:r>
              <a:rPr lang="zh-CN" altLang="zh-CN" dirty="0"/>
              <a:t>，</a:t>
            </a:r>
            <a:r>
              <a:rPr lang="en-US" altLang="zh-CN" dirty="0"/>
              <a:t>7</a:t>
            </a:r>
            <a:r>
              <a:rPr lang="zh-CN" altLang="zh-CN" dirty="0"/>
              <a:t>），（</a:t>
            </a:r>
            <a:r>
              <a:rPr lang="en-US" altLang="zh-CN" dirty="0"/>
              <a:t>2</a:t>
            </a:r>
            <a:r>
              <a:rPr lang="zh-CN" altLang="zh-CN" dirty="0"/>
              <a:t>，</a:t>
            </a:r>
            <a:r>
              <a:rPr lang="en-US" altLang="zh-CN" dirty="0"/>
              <a:t>3</a:t>
            </a:r>
            <a:r>
              <a:rPr lang="zh-CN" altLang="zh-CN" dirty="0"/>
              <a:t>），（</a:t>
            </a:r>
            <a:r>
              <a:rPr lang="en-US" altLang="zh-CN" dirty="0"/>
              <a:t>2</a:t>
            </a:r>
            <a:r>
              <a:rPr lang="zh-CN" altLang="zh-CN" dirty="0"/>
              <a:t>，</a:t>
            </a:r>
            <a:r>
              <a:rPr lang="en-US" altLang="zh-CN" dirty="0"/>
              <a:t>6</a:t>
            </a:r>
            <a:r>
              <a:rPr lang="zh-CN" altLang="zh-CN" dirty="0"/>
              <a:t>），（</a:t>
            </a:r>
            <a:r>
              <a:rPr lang="en-US" altLang="zh-CN" dirty="0"/>
              <a:t>3</a:t>
            </a:r>
            <a:r>
              <a:rPr lang="zh-CN" altLang="zh-CN" dirty="0"/>
              <a:t>，</a:t>
            </a:r>
            <a:r>
              <a:rPr lang="en-US" altLang="zh-CN" dirty="0"/>
              <a:t>4</a:t>
            </a:r>
            <a:r>
              <a:rPr lang="zh-CN" altLang="zh-CN" dirty="0"/>
              <a:t>），（</a:t>
            </a:r>
            <a:r>
              <a:rPr lang="en-US" altLang="zh-CN" dirty="0"/>
              <a:t>3</a:t>
            </a:r>
            <a:r>
              <a:rPr lang="zh-CN" altLang="zh-CN" dirty="0"/>
              <a:t>，</a:t>
            </a:r>
            <a:r>
              <a:rPr lang="en-US" altLang="zh-CN" dirty="0"/>
              <a:t>7</a:t>
            </a:r>
            <a:r>
              <a:rPr lang="zh-CN" altLang="zh-CN" dirty="0"/>
              <a:t>），（</a:t>
            </a:r>
            <a:r>
              <a:rPr lang="en-US" altLang="zh-CN" dirty="0"/>
              <a:t>3</a:t>
            </a:r>
            <a:r>
              <a:rPr lang="zh-CN" altLang="zh-CN" dirty="0"/>
              <a:t>，</a:t>
            </a:r>
            <a:r>
              <a:rPr lang="en-US" altLang="zh-CN" dirty="0"/>
              <a:t>9</a:t>
            </a:r>
            <a:r>
              <a:rPr lang="zh-CN" altLang="zh-CN" dirty="0"/>
              <a:t>），（</a:t>
            </a:r>
            <a:r>
              <a:rPr lang="en-US" altLang="zh-CN" dirty="0"/>
              <a:t>4</a:t>
            </a:r>
            <a:r>
              <a:rPr lang="zh-CN" altLang="zh-CN" dirty="0"/>
              <a:t>，</a:t>
            </a:r>
            <a:r>
              <a:rPr lang="en-US" altLang="zh-CN" dirty="0"/>
              <a:t>7</a:t>
            </a:r>
            <a:r>
              <a:rPr lang="zh-CN" altLang="zh-CN" dirty="0"/>
              <a:t>），（</a:t>
            </a:r>
            <a:r>
              <a:rPr lang="en-US" altLang="zh-CN" dirty="0"/>
              <a:t>4</a:t>
            </a:r>
            <a:r>
              <a:rPr lang="zh-CN" altLang="zh-CN" dirty="0"/>
              <a:t>，</a:t>
            </a:r>
            <a:r>
              <a:rPr lang="en-US" altLang="zh-CN" dirty="0"/>
              <a:t>8</a:t>
            </a:r>
            <a:r>
              <a:rPr lang="zh-CN" altLang="zh-CN" dirty="0"/>
              <a:t>），（</a:t>
            </a:r>
            <a:r>
              <a:rPr lang="en-US" altLang="zh-CN" dirty="0"/>
              <a:t>5</a:t>
            </a:r>
            <a:r>
              <a:rPr lang="zh-CN" altLang="zh-CN" dirty="0"/>
              <a:t>，</a:t>
            </a:r>
            <a:r>
              <a:rPr lang="en-US" altLang="zh-CN" dirty="0"/>
              <a:t>9</a:t>
            </a:r>
            <a:r>
              <a:rPr lang="zh-CN" altLang="zh-CN" dirty="0"/>
              <a:t>）（</a:t>
            </a:r>
            <a:r>
              <a:rPr lang="en-US" altLang="zh-CN" dirty="0"/>
              <a:t>5</a:t>
            </a:r>
            <a:r>
              <a:rPr lang="zh-CN" altLang="zh-CN" dirty="0"/>
              <a:t>，</a:t>
            </a:r>
            <a:r>
              <a:rPr lang="en-US" altLang="zh-CN" dirty="0"/>
              <a:t>6</a:t>
            </a:r>
            <a:r>
              <a:rPr lang="zh-CN" altLang="zh-CN" dirty="0"/>
              <a:t>），（</a:t>
            </a:r>
            <a:r>
              <a:rPr lang="en-US" altLang="zh-CN" dirty="0"/>
              <a:t>5</a:t>
            </a:r>
            <a:r>
              <a:rPr lang="zh-CN" altLang="zh-CN" dirty="0"/>
              <a:t>，</a:t>
            </a:r>
            <a:r>
              <a:rPr lang="en-US" altLang="zh-CN" dirty="0"/>
              <a:t>8</a:t>
            </a:r>
            <a:r>
              <a:rPr lang="zh-CN" altLang="zh-CN" dirty="0"/>
              <a:t>）</a:t>
            </a:r>
            <a:r>
              <a:rPr lang="en-US" altLang="zh-CN" dirty="0"/>
              <a:t>}</a:t>
            </a:r>
            <a:r>
              <a:rPr lang="zh-CN" altLang="zh-CN" dirty="0"/>
              <a:t>时，那么图的色数</a:t>
            </a:r>
            <a:r>
              <a:rPr lang="en-US" altLang="zh-CN" dirty="0"/>
              <a:t>χ</a:t>
            </a:r>
            <a:r>
              <a:rPr lang="zh-CN" altLang="zh-CN" dirty="0"/>
              <a:t>（</a:t>
            </a:r>
            <a:r>
              <a:rPr lang="en-US" altLang="zh-CN" dirty="0"/>
              <a:t>G</a:t>
            </a:r>
            <a:r>
              <a:rPr lang="zh-CN" altLang="zh-CN" dirty="0"/>
              <a:t>）</a:t>
            </a:r>
            <a:r>
              <a:rPr lang="en-US" altLang="zh-CN" dirty="0"/>
              <a:t>=3</a:t>
            </a:r>
            <a:r>
              <a:rPr lang="zh-CN" altLang="zh-CN" dirty="0"/>
              <a:t>，可以</a:t>
            </a:r>
            <a:r>
              <a:rPr lang="en-US" altLang="zh-CN" dirty="0"/>
              <a:t>3</a:t>
            </a:r>
            <a:r>
              <a:rPr lang="zh-CN" altLang="zh-CN" dirty="0"/>
              <a:t>天内考完全部课程。</a:t>
            </a:r>
            <a:r>
              <a:rPr lang="en-US" altLang="zh-CN" dirty="0"/>
              <a:t> </a:t>
            </a:r>
            <a:br>
              <a:rPr lang="en-US" altLang="zh-CN" dirty="0"/>
            </a:br>
            <a:r>
              <a:rPr lang="zh-CN" altLang="zh-CN" dirty="0"/>
              <a:t>　　</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ln/>
        </p:spPr>
        <p:txBody>
          <a:bodyPr wrap="square" lIns="91440" tIns="45720" rIns="91440" bIns="45720" anchor="t"/>
          <a:p>
            <a:pPr lvl="0"/>
            <a:r>
              <a:rPr lang="zh-CN" altLang="zh-CN" dirty="0"/>
              <a:t>图着色的理论被广泛利用于安排化学制品的存储以避免互相反应，例如：有</a:t>
            </a:r>
            <a:r>
              <a:rPr lang="en-US" altLang="zh-CN" dirty="0"/>
              <a:t>8</a:t>
            </a:r>
            <a:r>
              <a:rPr lang="zh-CN" altLang="zh-CN" dirty="0"/>
              <a:t>种化学药品</a:t>
            </a:r>
            <a:r>
              <a:rPr lang="en-US" altLang="zh-CN" dirty="0"/>
              <a:t>A</a:t>
            </a:r>
            <a:r>
              <a:rPr lang="zh-CN" altLang="zh-CN" dirty="0"/>
              <a:t>，</a:t>
            </a:r>
            <a:r>
              <a:rPr lang="en-US" altLang="zh-CN" dirty="0"/>
              <a:t>B</a:t>
            </a:r>
            <a:r>
              <a:rPr lang="zh-CN" altLang="zh-CN" dirty="0"/>
              <a:t>，</a:t>
            </a:r>
            <a:r>
              <a:rPr lang="en-US" altLang="zh-CN" dirty="0"/>
              <a:t>C</a:t>
            </a:r>
            <a:r>
              <a:rPr lang="zh-CN" altLang="zh-CN" dirty="0"/>
              <a:t>，</a:t>
            </a:r>
            <a:r>
              <a:rPr lang="en-US" altLang="zh-CN" dirty="0"/>
              <a:t>D</a:t>
            </a:r>
            <a:r>
              <a:rPr lang="zh-CN" altLang="zh-CN" dirty="0"/>
              <a:t>，</a:t>
            </a:r>
            <a:r>
              <a:rPr lang="en-US" altLang="zh-CN" dirty="0"/>
              <a:t>P</a:t>
            </a:r>
            <a:r>
              <a:rPr lang="zh-CN" altLang="zh-CN" dirty="0"/>
              <a:t>，</a:t>
            </a:r>
            <a:r>
              <a:rPr lang="en-US" altLang="zh-CN" dirty="0"/>
              <a:t>R</a:t>
            </a:r>
            <a:r>
              <a:rPr lang="zh-CN" altLang="zh-CN" dirty="0"/>
              <a:t>，</a:t>
            </a:r>
            <a:r>
              <a:rPr lang="en-US" altLang="zh-CN" dirty="0"/>
              <a:t>S</a:t>
            </a:r>
            <a:r>
              <a:rPr lang="zh-CN" altLang="zh-CN" dirty="0"/>
              <a:t>，</a:t>
            </a:r>
            <a:r>
              <a:rPr lang="en-US" altLang="zh-CN" dirty="0"/>
              <a:t>T</a:t>
            </a:r>
            <a:r>
              <a:rPr lang="zh-CN" altLang="zh-CN" dirty="0"/>
              <a:t>要放进贮藏室保管。出于安全原因，下列各组药品不能贮在同一个室内：</a:t>
            </a:r>
            <a:r>
              <a:rPr lang="en-US" altLang="zh-CN" dirty="0"/>
              <a:t>A-R</a:t>
            </a:r>
            <a:r>
              <a:rPr lang="zh-CN" altLang="zh-CN" dirty="0"/>
              <a:t>，</a:t>
            </a:r>
            <a:r>
              <a:rPr lang="en-US" altLang="zh-CN" dirty="0"/>
              <a:t>A-C</a:t>
            </a:r>
            <a:r>
              <a:rPr lang="zh-CN" altLang="zh-CN" dirty="0"/>
              <a:t>，</a:t>
            </a:r>
            <a:r>
              <a:rPr lang="en-US" altLang="zh-CN" dirty="0"/>
              <a:t>A-T</a:t>
            </a:r>
            <a:r>
              <a:rPr lang="zh-CN" altLang="zh-CN" dirty="0"/>
              <a:t>，</a:t>
            </a:r>
            <a:r>
              <a:rPr lang="en-US" altLang="zh-CN" dirty="0"/>
              <a:t>R-P</a:t>
            </a:r>
            <a:r>
              <a:rPr lang="zh-CN" altLang="zh-CN" dirty="0"/>
              <a:t>，</a:t>
            </a:r>
            <a:r>
              <a:rPr lang="en-US" altLang="zh-CN" dirty="0"/>
              <a:t>P-S</a:t>
            </a:r>
            <a:r>
              <a:rPr lang="zh-CN" altLang="zh-CN" dirty="0"/>
              <a:t>，</a:t>
            </a:r>
            <a:r>
              <a:rPr lang="en-US" altLang="zh-CN" dirty="0"/>
              <a:t>S-T</a:t>
            </a:r>
            <a:r>
              <a:rPr lang="zh-CN" altLang="zh-CN" dirty="0"/>
              <a:t>，</a:t>
            </a:r>
            <a:r>
              <a:rPr lang="en-US" altLang="zh-CN" dirty="0"/>
              <a:t>T-B</a:t>
            </a:r>
            <a:r>
              <a:rPr lang="zh-CN" altLang="zh-CN" dirty="0"/>
              <a:t>，</a:t>
            </a:r>
            <a:r>
              <a:rPr lang="en-US" altLang="zh-CN" dirty="0"/>
              <a:t>B-D</a:t>
            </a:r>
            <a:r>
              <a:rPr lang="zh-CN" altLang="zh-CN" dirty="0"/>
              <a:t>，</a:t>
            </a:r>
            <a:r>
              <a:rPr lang="en-US" altLang="zh-CN" dirty="0"/>
              <a:t>D-C</a:t>
            </a:r>
            <a:r>
              <a:rPr lang="zh-CN" altLang="zh-CN" dirty="0"/>
              <a:t>，</a:t>
            </a:r>
            <a:r>
              <a:rPr lang="en-US" altLang="zh-CN" dirty="0"/>
              <a:t>R-S</a:t>
            </a:r>
            <a:r>
              <a:rPr lang="zh-CN" altLang="zh-CN" dirty="0"/>
              <a:t>，</a:t>
            </a:r>
            <a:r>
              <a:rPr lang="en-US" altLang="zh-CN" dirty="0"/>
              <a:t>R-B</a:t>
            </a:r>
            <a:r>
              <a:rPr lang="zh-CN" altLang="zh-CN" dirty="0"/>
              <a:t>，</a:t>
            </a:r>
            <a:r>
              <a:rPr lang="en-US" altLang="zh-CN" dirty="0"/>
              <a:t>P-D</a:t>
            </a:r>
            <a:r>
              <a:rPr lang="zh-CN" altLang="zh-CN" dirty="0"/>
              <a:t>，</a:t>
            </a:r>
            <a:r>
              <a:rPr lang="en-US" altLang="zh-CN" dirty="0"/>
              <a:t>S-C</a:t>
            </a:r>
            <a:r>
              <a:rPr lang="zh-CN" altLang="zh-CN" dirty="0"/>
              <a:t>，</a:t>
            </a:r>
            <a:r>
              <a:rPr lang="en-US" altLang="zh-CN" dirty="0"/>
              <a:t>S-D</a:t>
            </a:r>
            <a:r>
              <a:rPr lang="zh-CN" altLang="zh-CN" dirty="0"/>
              <a:t>，问贮藏这</a:t>
            </a:r>
            <a:r>
              <a:rPr lang="en-US" altLang="zh-CN" dirty="0"/>
              <a:t>8</a:t>
            </a:r>
            <a:r>
              <a:rPr lang="zh-CN" altLang="zh-CN" dirty="0"/>
              <a:t>种药品至少需要多少房间？可以把这</a:t>
            </a:r>
            <a:r>
              <a:rPr lang="en-US" altLang="zh-CN" dirty="0"/>
              <a:t>8</a:t>
            </a:r>
            <a:r>
              <a:rPr lang="zh-CN" altLang="zh-CN" dirty="0"/>
              <a:t>种化学品作为结点，若两种药品不能贮在同一室内，则它们之间有一条边，这样构成一个图，如下图，进而转化为对图的着色问题，色数就是所需要的房间数。算法如下：第一，对各结点按度数的递减顺序排列为</a:t>
            </a:r>
            <a:r>
              <a:rPr lang="en-US" altLang="zh-CN" dirty="0"/>
              <a:t>SRDPCTAB</a:t>
            </a:r>
            <a:r>
              <a:rPr lang="zh-CN" altLang="zh-CN" dirty="0"/>
              <a:t>；第二，对</a:t>
            </a:r>
            <a:r>
              <a:rPr lang="en-US" altLang="zh-CN" dirty="0"/>
              <a:t>S</a:t>
            </a:r>
            <a:r>
              <a:rPr lang="zh-CN" altLang="zh-CN" dirty="0"/>
              <a:t>及不与之相邻的点</a:t>
            </a:r>
            <a:r>
              <a:rPr lang="en-US" altLang="zh-CN" dirty="0"/>
              <a:t>A</a:t>
            </a:r>
            <a:r>
              <a:rPr lang="zh-CN" altLang="zh-CN" dirty="0"/>
              <a:t>，</a:t>
            </a:r>
            <a:r>
              <a:rPr lang="en-US" altLang="zh-CN" dirty="0"/>
              <a:t>B</a:t>
            </a:r>
            <a:r>
              <a:rPr lang="zh-CN" altLang="zh-CN" dirty="0"/>
              <a:t>着</a:t>
            </a:r>
            <a:r>
              <a:rPr lang="en-US" altLang="zh-CN" dirty="0"/>
              <a:t>M1</a:t>
            </a:r>
            <a:r>
              <a:rPr lang="zh-CN" altLang="zh-CN" dirty="0"/>
              <a:t>色。第三，对</a:t>
            </a:r>
            <a:r>
              <a:rPr lang="en-US" altLang="zh-CN" dirty="0"/>
              <a:t>R</a:t>
            </a:r>
            <a:r>
              <a:rPr lang="zh-CN" altLang="zh-CN" dirty="0"/>
              <a:t>及不相邻的点</a:t>
            </a:r>
            <a:r>
              <a:rPr lang="en-US" altLang="zh-CN" dirty="0"/>
              <a:t>D</a:t>
            </a:r>
            <a:r>
              <a:rPr lang="zh-CN" altLang="zh-CN" dirty="0"/>
              <a:t>，</a:t>
            </a:r>
            <a:r>
              <a:rPr lang="en-US" altLang="zh-CN" dirty="0"/>
              <a:t>T</a:t>
            </a:r>
            <a:r>
              <a:rPr lang="zh-CN" altLang="zh-CN" dirty="0"/>
              <a:t>着</a:t>
            </a:r>
            <a:r>
              <a:rPr lang="en-US" altLang="zh-CN" dirty="0"/>
              <a:t>M2</a:t>
            </a:r>
            <a:r>
              <a:rPr lang="zh-CN" altLang="zh-CN" dirty="0"/>
              <a:t>色。第四，对</a:t>
            </a:r>
            <a:r>
              <a:rPr lang="en-US" altLang="zh-CN" dirty="0"/>
              <a:t>P</a:t>
            </a:r>
            <a:r>
              <a:rPr lang="zh-CN" altLang="zh-CN" dirty="0"/>
              <a:t>和</a:t>
            </a:r>
            <a:r>
              <a:rPr lang="en-US" altLang="zh-CN" dirty="0"/>
              <a:t>C</a:t>
            </a:r>
            <a:r>
              <a:rPr lang="zh-CN" altLang="zh-CN" dirty="0"/>
              <a:t>着</a:t>
            </a:r>
            <a:r>
              <a:rPr lang="en-US" altLang="zh-CN" dirty="0"/>
              <a:t>M3</a:t>
            </a:r>
            <a:r>
              <a:rPr lang="zh-CN" altLang="zh-CN" dirty="0"/>
              <a:t>色。所以色数小于或等于</a:t>
            </a:r>
            <a:r>
              <a:rPr lang="en-US" altLang="zh-CN" dirty="0"/>
              <a:t>3</a:t>
            </a:r>
            <a:r>
              <a:rPr lang="zh-CN" altLang="zh-CN" dirty="0"/>
              <a:t>，因此，贮藏这</a:t>
            </a:r>
            <a:r>
              <a:rPr lang="en-US" altLang="zh-CN" dirty="0"/>
              <a:t>8</a:t>
            </a:r>
            <a:r>
              <a:rPr lang="zh-CN" altLang="zh-CN" dirty="0"/>
              <a:t>种药品至少需要</a:t>
            </a:r>
            <a:r>
              <a:rPr lang="en-US" altLang="zh-CN" dirty="0"/>
              <a:t>3</a:t>
            </a:r>
            <a:r>
              <a:rPr lang="zh-CN" altLang="zh-CN" dirty="0"/>
              <a:t>个房间。贮藏方式之：</a:t>
            </a:r>
            <a:r>
              <a:rPr lang="en-US" altLang="zh-CN" dirty="0"/>
              <a:t>S</a:t>
            </a:r>
            <a:r>
              <a:rPr lang="zh-CN" altLang="zh-CN" dirty="0"/>
              <a:t>，</a:t>
            </a:r>
            <a:r>
              <a:rPr lang="en-US" altLang="zh-CN" dirty="0"/>
              <a:t>A</a:t>
            </a:r>
            <a:r>
              <a:rPr lang="zh-CN" altLang="zh-CN" dirty="0"/>
              <a:t>，</a:t>
            </a:r>
            <a:r>
              <a:rPr lang="en-US" altLang="zh-CN" dirty="0"/>
              <a:t>B</a:t>
            </a:r>
            <a:r>
              <a:rPr lang="zh-CN" altLang="zh-CN" dirty="0"/>
              <a:t>一间，</a:t>
            </a:r>
            <a:r>
              <a:rPr lang="en-US" altLang="zh-CN" dirty="0"/>
              <a:t>R</a:t>
            </a:r>
            <a:r>
              <a:rPr lang="zh-CN" altLang="zh-CN" dirty="0"/>
              <a:t>，，</a:t>
            </a:r>
            <a:r>
              <a:rPr lang="en-US" altLang="zh-CN" dirty="0"/>
              <a:t>D</a:t>
            </a:r>
            <a:r>
              <a:rPr lang="zh-CN" altLang="zh-CN" dirty="0"/>
              <a:t>，</a:t>
            </a:r>
            <a:r>
              <a:rPr lang="en-US" altLang="zh-CN" dirty="0"/>
              <a:t>T</a:t>
            </a:r>
            <a:r>
              <a:rPr lang="zh-CN" altLang="zh-CN" dirty="0"/>
              <a:t>一间，</a:t>
            </a:r>
            <a:r>
              <a:rPr lang="en-US" altLang="zh-CN" dirty="0"/>
              <a:t>P</a:t>
            </a:r>
            <a:r>
              <a:rPr lang="zh-CN" altLang="zh-CN" dirty="0"/>
              <a:t>，</a:t>
            </a:r>
            <a:r>
              <a:rPr lang="en-US" altLang="zh-CN" dirty="0"/>
              <a:t>C</a:t>
            </a:r>
            <a:r>
              <a:rPr lang="zh-CN" altLang="zh-CN" dirty="0"/>
              <a:t>一间。</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52226"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52227"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8E46094-B69F-4986-AA80-D6797301D34B}"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C423CA-7197-4672-A6BD-9F41B2C731B5}"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7813"/>
            <a:ext cx="2058988" cy="5881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29325" cy="58816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628775"/>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68313" y="1628775"/>
            <a:ext cx="8229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628775"/>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628775"/>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68313" y="1628775"/>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1204"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mj-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5691175-D189-49E9-AA96-3B0C1F22029D}"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05" name="Rectangle 5"/>
          <p:cNvSpPr>
            <a:spLocks noGrp="1" noChangeArrowheads="1"/>
          </p:cNvSpPr>
          <p:nvPr>
            <p:ph type="ftr" sz="quarter" idx="3"/>
          </p:nvPr>
        </p:nvSpPr>
        <p:spPr bwMode="auto">
          <a:xfrm>
            <a:off x="3505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b="0">
                <a:latin typeface="+mj-lt"/>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30" name="Freeform 7"/>
          <p:cNvSpPr/>
          <p:nvPr/>
        </p:nvSpPr>
        <p:spPr>
          <a:xfrm>
            <a:off x="381000" y="228600"/>
            <a:ext cx="8229600" cy="609600"/>
          </a:xfrm>
          <a:custGeom>
            <a:avLst/>
            <a:gdLst/>
            <a:ahLst/>
            <a:cxnLst>
              <a:cxn ang="0">
                <a:pos x="0" y="2147483646"/>
              </a:cxn>
              <a:cxn ang="0">
                <a:pos x="0" y="0"/>
              </a:cxn>
              <a:cxn ang="0">
                <a:pos x="2147483646"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1"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
        <p:nvSpPr>
          <p:cNvPr id="51206" name="Rectangle 6"/>
          <p:cNvSpPr>
            <a:spLocks noGrp="1" noChangeArrowheads="1"/>
          </p:cNvSpPr>
          <p:nvPr>
            <p:ph type="sldNum" sz="quarter" idx="4"/>
          </p:nvPr>
        </p:nvSpPr>
        <p:spPr bwMode="auto">
          <a:xfrm>
            <a:off x="7620000" y="6248400"/>
            <a:ext cx="1008063"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atin typeface="Garamond" panose="02020404030301010803"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74FD48A-02BD-43FD-8B6B-CFCC57DBB8A7}" type="slidenum">
              <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8.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ln/>
        </p:spPr>
        <p:txBody>
          <a:bodyPr vert="horz" wrap="square" lIns="91440" tIns="45720" rIns="91440" bIns="45720" anchor="t"/>
          <a:p>
            <a:pPr eaLnBrk="1" hangingPunct="1"/>
            <a:r>
              <a:rPr lang="zh-CN" altLang="zh-CN" b="1" dirty="0"/>
              <a:t>§</a:t>
            </a:r>
            <a:r>
              <a:rPr lang="en-US" altLang="zh-CN" b="1" dirty="0"/>
              <a:t>7.6</a:t>
            </a:r>
            <a:r>
              <a:rPr lang="en-US" altLang="zh-CN" dirty="0"/>
              <a:t> </a:t>
            </a:r>
            <a:r>
              <a:rPr lang="zh-CN" altLang="en-US" dirty="0"/>
              <a:t>对偶图与着色</a:t>
            </a:r>
            <a:endParaRPr lang="zh-CN" altLang="en-US" dirty="0"/>
          </a:p>
        </p:txBody>
      </p:sp>
      <p:sp>
        <p:nvSpPr>
          <p:cNvPr id="4099" name="Rectangle 3"/>
          <p:cNvSpPr>
            <a:spLocks noGrp="1"/>
          </p:cNvSpPr>
          <p:nvPr>
            <p:ph idx="1"/>
          </p:nvPr>
        </p:nvSpPr>
        <p:spPr>
          <a:xfrm>
            <a:off x="1905000" y="1295400"/>
            <a:ext cx="5638800" cy="3733800"/>
          </a:xfrm>
          <a:ln/>
        </p:spPr>
        <p:txBody>
          <a:bodyPr vert="horz" wrap="square" lIns="91440" tIns="45720" rIns="91440" bIns="45720" anchor="t"/>
          <a:p>
            <a:pPr eaLnBrk="1" hangingPunct="1"/>
            <a:r>
              <a:rPr lang="zh-CN" altLang="en-US" dirty="0">
                <a:solidFill>
                  <a:srgbClr val="080808"/>
                </a:solidFill>
              </a:rPr>
              <a:t>平面图的着色</a:t>
            </a:r>
            <a:endParaRPr lang="zh-CN" altLang="en-US" dirty="0">
              <a:solidFill>
                <a:srgbClr val="080808"/>
              </a:solidFill>
            </a:endParaRPr>
          </a:p>
          <a:p>
            <a:pPr marL="742950" lvl="1" indent="-285750" eaLnBrk="1" hangingPunct="1"/>
            <a:r>
              <a:rPr lang="zh-CN" altLang="en-US" dirty="0">
                <a:solidFill>
                  <a:srgbClr val="080808"/>
                </a:solidFill>
              </a:rPr>
              <a:t>点着色</a:t>
            </a:r>
            <a:endParaRPr lang="zh-CN" altLang="en-US" dirty="0">
              <a:solidFill>
                <a:srgbClr val="080808"/>
              </a:solidFill>
            </a:endParaRPr>
          </a:p>
          <a:p>
            <a:pPr marL="742950" lvl="1" indent="-285750" eaLnBrk="1" hangingPunct="1"/>
            <a:r>
              <a:rPr lang="zh-CN" altLang="en-US" dirty="0">
                <a:solidFill>
                  <a:srgbClr val="080808"/>
                </a:solidFill>
              </a:rPr>
              <a:t>边着色</a:t>
            </a:r>
            <a:endParaRPr lang="zh-CN" altLang="en-US" dirty="0">
              <a:solidFill>
                <a:srgbClr val="080808"/>
              </a:solidFill>
            </a:endParaRPr>
          </a:p>
          <a:p>
            <a:pPr marL="742950" lvl="1" indent="-285750" eaLnBrk="1" hangingPunct="1"/>
            <a:r>
              <a:rPr lang="zh-CN" altLang="en-US" dirty="0">
                <a:solidFill>
                  <a:srgbClr val="080808"/>
                </a:solidFill>
              </a:rPr>
              <a:t>面着色</a:t>
            </a:r>
            <a:endParaRPr lang="zh-CN" altLang="en-US" dirty="0">
              <a:solidFill>
                <a:srgbClr val="080808"/>
              </a:solidFill>
            </a:endParaRPr>
          </a:p>
          <a:p>
            <a:pPr eaLnBrk="1" hangingPunct="1"/>
            <a:r>
              <a:rPr lang="zh-CN" altLang="en-US" dirty="0">
                <a:solidFill>
                  <a:srgbClr val="080808"/>
                </a:solidFill>
              </a:rPr>
              <a:t>平面图的对偶图</a:t>
            </a:r>
            <a:endParaRPr lang="zh-CN" altLang="en-US" dirty="0">
              <a:solidFill>
                <a:srgbClr val="080808"/>
              </a:solidFill>
            </a:endParaRPr>
          </a:p>
          <a:p>
            <a:pPr eaLnBrk="1" hangingPunct="1"/>
            <a:r>
              <a:rPr lang="zh-CN" altLang="en-US" dirty="0">
                <a:solidFill>
                  <a:srgbClr val="080808"/>
                </a:solidFill>
              </a:rPr>
              <a:t>平面图的五色定理</a:t>
            </a:r>
            <a:endParaRPr lang="zh-CN" altLang="en-US" dirty="0">
              <a:solidFill>
                <a:srgbClr val="080808"/>
              </a:solidFill>
            </a:endParaRPr>
          </a:p>
          <a:p>
            <a:pPr eaLnBrk="1" hangingPunct="1"/>
            <a:r>
              <a:rPr lang="zh-CN" altLang="en-US" dirty="0">
                <a:solidFill>
                  <a:srgbClr val="080808"/>
                </a:solidFill>
              </a:rPr>
              <a:t>韦尔奇</a:t>
            </a:r>
            <a:r>
              <a:rPr lang="en-US" altLang="zh-CN" dirty="0">
                <a:solidFill>
                  <a:srgbClr val="080808"/>
                </a:solidFill>
              </a:rPr>
              <a:t>·</a:t>
            </a:r>
            <a:r>
              <a:rPr lang="zh-CN" altLang="en-US" dirty="0">
                <a:solidFill>
                  <a:srgbClr val="080808"/>
                </a:solidFill>
              </a:rPr>
              <a:t>鲍威尔着色法</a:t>
            </a:r>
            <a:endParaRPr lang="zh-CN" altLang="en-US" dirty="0">
              <a:solidFill>
                <a:srgbClr val="080808"/>
              </a:solidFill>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19C592F-1749-4805-AEFA-CC4278E1486B}"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02"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103" name="TextBox 2"/>
          <p:cNvSpPr txBox="1"/>
          <p:nvPr/>
        </p:nvSpPr>
        <p:spPr>
          <a:xfrm>
            <a:off x="6858000" y="6072188"/>
            <a:ext cx="142875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hlinkClick r:id="" action="ppaction://noaction"/>
              </a:rPr>
              <a:t>return</a:t>
            </a:r>
            <a:endParaRPr lang="zh-CN" altLang="en-US" sz="1800" dirty="0"/>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ln/>
        </p:spPr>
        <p:txBody>
          <a:bodyPr vert="horz" wrap="square" lIns="91440" tIns="45720" rIns="91440" bIns="45720" anchor="t"/>
          <a:p>
            <a:r>
              <a:rPr lang="zh-CN" altLang="en-US" sz="3600" dirty="0"/>
              <a:t>例</a:t>
            </a:r>
            <a:r>
              <a:rPr lang="en-US" altLang="zh-CN" sz="3600" dirty="0"/>
              <a:t>(</a:t>
            </a:r>
            <a:r>
              <a:rPr lang="zh-CN" altLang="en-US" sz="3600" dirty="0"/>
              <a:t>续</a:t>
            </a:r>
            <a:r>
              <a:rPr lang="en-US" altLang="zh-CN" sz="3600" dirty="0"/>
              <a:t>)</a:t>
            </a:r>
            <a:endParaRPr lang="en-US" altLang="zh-CN" sz="3600" dirty="0"/>
          </a:p>
        </p:txBody>
      </p:sp>
      <p:sp>
        <p:nvSpPr>
          <p:cNvPr id="18435" name="Rectangle 3"/>
          <p:cNvSpPr/>
          <p:nvPr/>
        </p:nvSpPr>
        <p:spPr>
          <a:xfrm>
            <a:off x="971550" y="1196975"/>
            <a:ext cx="7272338"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1</a:t>
            </a:r>
            <a:r>
              <a:rPr lang="zh-CN" altLang="en-US" sz="2400" dirty="0">
                <a:solidFill>
                  <a:srgbClr val="333300"/>
                </a:solidFill>
              </a:rPr>
              <a:t>）各顶点按度数递减次序排列：</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                 </a:t>
            </a:r>
            <a:r>
              <a:rPr lang="en-US" altLang="zh-CN" sz="2400" b="1" i="1" dirty="0">
                <a:solidFill>
                  <a:srgbClr val="FF0000"/>
                </a:solidFill>
              </a:rPr>
              <a:t>c</a:t>
            </a:r>
            <a:r>
              <a:rPr lang="zh-CN" altLang="en-US" sz="2400" dirty="0">
                <a:solidFill>
                  <a:srgbClr val="333300"/>
                </a:solidFill>
              </a:rPr>
              <a:t>，</a:t>
            </a:r>
            <a:r>
              <a:rPr lang="en-US" altLang="zh-CN" sz="2400" i="1" dirty="0"/>
              <a:t>a</a:t>
            </a:r>
            <a:r>
              <a:rPr lang="zh-CN" altLang="en-US" sz="2400" dirty="0">
                <a:solidFill>
                  <a:srgbClr val="333300"/>
                </a:solidFill>
              </a:rPr>
              <a:t>，</a:t>
            </a:r>
            <a:r>
              <a:rPr lang="en-US" altLang="zh-CN" sz="2400" b="1" i="1" dirty="0">
                <a:solidFill>
                  <a:srgbClr val="FF0000"/>
                </a:solidFill>
              </a:rPr>
              <a:t>e</a:t>
            </a:r>
            <a:r>
              <a:rPr lang="zh-CN" altLang="en-US" sz="2400" dirty="0">
                <a:solidFill>
                  <a:srgbClr val="333300"/>
                </a:solidFill>
              </a:rPr>
              <a:t>，</a:t>
            </a:r>
            <a:r>
              <a:rPr lang="en-US" altLang="zh-CN" sz="2400" i="1" dirty="0"/>
              <a:t>f</a:t>
            </a:r>
            <a:r>
              <a:rPr lang="zh-CN" altLang="en-US" sz="2400" dirty="0">
                <a:solidFill>
                  <a:srgbClr val="333300"/>
                </a:solidFill>
              </a:rPr>
              <a:t>，</a:t>
            </a:r>
            <a:r>
              <a:rPr lang="en-US" altLang="zh-CN" sz="2400" b="1" i="1" dirty="0">
                <a:solidFill>
                  <a:srgbClr val="FF0000"/>
                </a:solidFill>
              </a:rPr>
              <a:t>b</a:t>
            </a:r>
            <a:r>
              <a:rPr lang="zh-CN" altLang="en-US" sz="2400" dirty="0">
                <a:solidFill>
                  <a:srgbClr val="333300"/>
                </a:solidFill>
              </a:rPr>
              <a:t>，</a:t>
            </a:r>
            <a:r>
              <a:rPr lang="en-US" altLang="zh-CN" sz="2400" i="1" dirty="0">
                <a:solidFill>
                  <a:srgbClr val="333300"/>
                </a:solidFill>
              </a:rPr>
              <a:t>h</a:t>
            </a:r>
            <a:r>
              <a:rPr lang="zh-CN" altLang="en-US" sz="2400" dirty="0">
                <a:solidFill>
                  <a:srgbClr val="333300"/>
                </a:solidFill>
              </a:rPr>
              <a:t>，</a:t>
            </a:r>
            <a:r>
              <a:rPr lang="en-US" altLang="zh-CN" sz="2400" dirty="0">
                <a:solidFill>
                  <a:srgbClr val="333300"/>
                </a:solidFill>
              </a:rPr>
              <a:t>g</a:t>
            </a:r>
            <a:r>
              <a:rPr lang="zh-CN" altLang="en-US" sz="2400" dirty="0">
                <a:solidFill>
                  <a:srgbClr val="333300"/>
                </a:solidFill>
              </a:rPr>
              <a:t>，</a:t>
            </a:r>
            <a:r>
              <a:rPr lang="en-US" altLang="zh-CN" sz="2400" i="1" dirty="0"/>
              <a:t>d</a:t>
            </a:r>
            <a:r>
              <a:rPr lang="zh-CN" altLang="en-US" sz="2400" dirty="0">
                <a:solidFill>
                  <a:srgbClr val="333300"/>
                </a:solidFill>
              </a:rPr>
              <a:t>。</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2</a:t>
            </a:r>
            <a:r>
              <a:rPr lang="zh-CN" altLang="en-US" sz="2400" dirty="0">
                <a:solidFill>
                  <a:srgbClr val="333300"/>
                </a:solidFill>
              </a:rPr>
              <a:t>）对</a:t>
            </a:r>
            <a:r>
              <a:rPr lang="en-US" altLang="zh-CN" sz="2400" i="1" dirty="0">
                <a:solidFill>
                  <a:srgbClr val="333300"/>
                </a:solidFill>
              </a:rPr>
              <a:t>c</a:t>
            </a:r>
            <a:r>
              <a:rPr lang="zh-CN" altLang="en-US" sz="2400" dirty="0">
                <a:solidFill>
                  <a:srgbClr val="333300"/>
                </a:solidFill>
              </a:rPr>
              <a:t>和与</a:t>
            </a:r>
            <a:r>
              <a:rPr lang="en-US" altLang="zh-CN" sz="2400" i="1" dirty="0">
                <a:solidFill>
                  <a:srgbClr val="333300"/>
                </a:solidFill>
              </a:rPr>
              <a:t>c</a:t>
            </a:r>
            <a:r>
              <a:rPr lang="zh-CN" altLang="en-US" sz="2400" dirty="0">
                <a:solidFill>
                  <a:srgbClr val="333300"/>
                </a:solidFill>
              </a:rPr>
              <a:t>不邻接的</a:t>
            </a:r>
            <a:r>
              <a:rPr lang="en-US" altLang="zh-CN" sz="2400" i="1" dirty="0">
                <a:solidFill>
                  <a:srgbClr val="333300"/>
                </a:solidFill>
              </a:rPr>
              <a:t>e</a:t>
            </a:r>
            <a:r>
              <a:rPr lang="zh-CN" altLang="en-US" sz="2400" dirty="0">
                <a:solidFill>
                  <a:srgbClr val="333300"/>
                </a:solidFill>
              </a:rPr>
              <a:t>，</a:t>
            </a:r>
            <a:r>
              <a:rPr lang="en-US" altLang="zh-CN" sz="2400" i="1" dirty="0">
                <a:solidFill>
                  <a:srgbClr val="333300"/>
                </a:solidFill>
              </a:rPr>
              <a:t>b</a:t>
            </a:r>
            <a:r>
              <a:rPr lang="zh-CN" altLang="en-US" sz="2400" dirty="0">
                <a:solidFill>
                  <a:srgbClr val="333300"/>
                </a:solidFill>
              </a:rPr>
              <a:t>着第一种颜色。</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3</a:t>
            </a:r>
            <a:r>
              <a:rPr lang="zh-CN" altLang="en-US" sz="2400" dirty="0">
                <a:solidFill>
                  <a:srgbClr val="333300"/>
                </a:solidFill>
              </a:rPr>
              <a:t>）对</a:t>
            </a:r>
            <a:r>
              <a:rPr lang="en-US" altLang="zh-CN" sz="2400" i="1" dirty="0">
                <a:solidFill>
                  <a:srgbClr val="333300"/>
                </a:solidFill>
              </a:rPr>
              <a:t>a</a:t>
            </a:r>
            <a:r>
              <a:rPr lang="zh-CN" altLang="en-US" sz="2400" dirty="0">
                <a:solidFill>
                  <a:srgbClr val="333300"/>
                </a:solidFill>
              </a:rPr>
              <a:t>和与</a:t>
            </a:r>
            <a:r>
              <a:rPr lang="en-US" altLang="zh-CN" sz="2400" i="1" dirty="0">
                <a:solidFill>
                  <a:srgbClr val="333300"/>
                </a:solidFill>
              </a:rPr>
              <a:t>a</a:t>
            </a:r>
            <a:r>
              <a:rPr lang="zh-CN" altLang="en-US" sz="2400" dirty="0">
                <a:solidFill>
                  <a:srgbClr val="333300"/>
                </a:solidFill>
              </a:rPr>
              <a:t>不邻接的</a:t>
            </a:r>
            <a:r>
              <a:rPr lang="en-US" altLang="zh-CN" sz="2400" dirty="0">
                <a:solidFill>
                  <a:srgbClr val="333300"/>
                </a:solidFill>
              </a:rPr>
              <a:t>f</a:t>
            </a:r>
            <a:r>
              <a:rPr lang="zh-CN" altLang="en-US" sz="2400" dirty="0">
                <a:solidFill>
                  <a:srgbClr val="333300"/>
                </a:solidFill>
              </a:rPr>
              <a:t>，</a:t>
            </a:r>
            <a:r>
              <a:rPr lang="en-US" altLang="zh-CN" sz="2400" i="1" dirty="0">
                <a:solidFill>
                  <a:srgbClr val="333300"/>
                </a:solidFill>
              </a:rPr>
              <a:t>d</a:t>
            </a:r>
            <a:r>
              <a:rPr lang="zh-CN" altLang="en-US" sz="2400" dirty="0">
                <a:solidFill>
                  <a:srgbClr val="333300"/>
                </a:solidFill>
              </a:rPr>
              <a:t>着第二种颜色。</a:t>
            </a:r>
            <a:endParaRPr lang="zh-CN" altLang="en-US" sz="2400" dirty="0">
              <a:solidFill>
                <a:srgbClr val="333300"/>
              </a:solidFill>
            </a:endParaRPr>
          </a:p>
        </p:txBody>
      </p:sp>
      <p:grpSp>
        <p:nvGrpSpPr>
          <p:cNvPr id="18436" name="Group 4"/>
          <p:cNvGrpSpPr/>
          <p:nvPr/>
        </p:nvGrpSpPr>
        <p:grpSpPr>
          <a:xfrm>
            <a:off x="1258888" y="3062288"/>
            <a:ext cx="3646487" cy="2598737"/>
            <a:chOff x="3305" y="1071"/>
            <a:chExt cx="2297" cy="1637"/>
          </a:xfrm>
        </p:grpSpPr>
        <p:sp>
          <p:nvSpPr>
            <p:cNvPr id="18473" name="Oval 5"/>
            <p:cNvSpPr/>
            <p:nvPr/>
          </p:nvSpPr>
          <p:spPr>
            <a:xfrm>
              <a:off x="3871" y="1286"/>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4" name="Oval 6"/>
            <p:cNvSpPr/>
            <p:nvPr/>
          </p:nvSpPr>
          <p:spPr>
            <a:xfrm>
              <a:off x="3508" y="1648"/>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5" name="Oval 7"/>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6" name="Oval 8"/>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7" name="Oval 9"/>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8" name="Oval 10"/>
            <p:cNvSpPr/>
            <p:nvPr/>
          </p:nvSpPr>
          <p:spPr>
            <a:xfrm>
              <a:off x="5232" y="2102"/>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79" name="Oval 11"/>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80" name="Oval 12"/>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81" name="Line 13"/>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18482" name="Line 14"/>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18483" name="Line 15"/>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18484" name="Line 16"/>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18485" name="Line 17"/>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18486" name="Line 18"/>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18487" name="Line 19"/>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18488" name="Line 20"/>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18489" name="Line 21"/>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18490" name="Line 22"/>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18491" name="Line 23"/>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18492" name="Line 24"/>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18493" name="Line 25"/>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18494" name="Text Box 26"/>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18495" name="Text Box 27"/>
            <p:cNvSpPr txBox="1"/>
            <p:nvPr/>
          </p:nvSpPr>
          <p:spPr>
            <a:xfrm>
              <a:off x="3909" y="107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8496" name="Text Box 28"/>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18497" name="Text Box 29"/>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18498" name="Line 30"/>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18499" name="Text Box 31"/>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18500" name="Text Box 32"/>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18501" name="Text Box 33"/>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18502" name="Text Box 34"/>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grpSp>
        <p:nvGrpSpPr>
          <p:cNvPr id="3" name="Group 35"/>
          <p:cNvGrpSpPr/>
          <p:nvPr/>
        </p:nvGrpSpPr>
        <p:grpSpPr>
          <a:xfrm>
            <a:off x="5029200" y="3068638"/>
            <a:ext cx="3646488" cy="2598737"/>
            <a:chOff x="3305" y="1071"/>
            <a:chExt cx="2297" cy="1637"/>
          </a:xfrm>
        </p:grpSpPr>
        <p:sp>
          <p:nvSpPr>
            <p:cNvPr id="18443" name="Oval 36"/>
            <p:cNvSpPr/>
            <p:nvPr/>
          </p:nvSpPr>
          <p:spPr>
            <a:xfrm>
              <a:off x="3871" y="1286"/>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4" name="Oval 37"/>
            <p:cNvSpPr/>
            <p:nvPr/>
          </p:nvSpPr>
          <p:spPr>
            <a:xfrm>
              <a:off x="3508" y="1648"/>
              <a:ext cx="136" cy="136"/>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5" name="Oval 38"/>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6" name="Oval 39"/>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7" name="Oval 40"/>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8" name="Oval 41"/>
            <p:cNvSpPr/>
            <p:nvPr/>
          </p:nvSpPr>
          <p:spPr>
            <a:xfrm>
              <a:off x="5232" y="2102"/>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49" name="Oval 42"/>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50" name="Oval 43"/>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8451" name="Line 44"/>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18452" name="Line 45"/>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18453" name="Line 46"/>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18454" name="Line 47"/>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18455" name="Line 48"/>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18456" name="Line 49"/>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18457" name="Line 50"/>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18458" name="Line 51"/>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18459" name="Line 52"/>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18460" name="Line 53"/>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18461" name="Line 54"/>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18462" name="Line 55"/>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18463" name="Line 56"/>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18464" name="Text Box 57"/>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18465" name="Text Box 58"/>
            <p:cNvSpPr txBox="1"/>
            <p:nvPr/>
          </p:nvSpPr>
          <p:spPr>
            <a:xfrm>
              <a:off x="3909" y="107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8466" name="Text Box 59"/>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18467" name="Text Box 60"/>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18468" name="Line 61"/>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18469" name="Text Box 62"/>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18470" name="Text Box 63"/>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18471" name="Text Box 64"/>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18472" name="Text Box 65"/>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sp>
        <p:nvSpPr>
          <p:cNvPr id="716866" name="Oval 66"/>
          <p:cNvSpPr/>
          <p:nvPr/>
        </p:nvSpPr>
        <p:spPr>
          <a:xfrm>
            <a:off x="7956550" y="4005263"/>
            <a:ext cx="215900" cy="287337"/>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6867" name="Oval 67"/>
          <p:cNvSpPr/>
          <p:nvPr/>
        </p:nvSpPr>
        <p:spPr>
          <a:xfrm>
            <a:off x="7620000" y="52578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8442"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16867"/>
                                        </p:tgtEl>
                                        <p:attrNameLst>
                                          <p:attrName>style.visibility</p:attrName>
                                        </p:attrNameLst>
                                      </p:cBhvr>
                                      <p:to>
                                        <p:strVal val="visible"/>
                                      </p:to>
                                    </p:set>
                                    <p:animEffect transition="in" filter="blinds(horizontal)">
                                      <p:cBhvr>
                                        <p:cTn id="13" dur="500"/>
                                        <p:tgtEl>
                                          <p:spTgt spid="71686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16866"/>
                                        </p:tgtEl>
                                        <p:attrNameLst>
                                          <p:attrName>style.visibility</p:attrName>
                                        </p:attrNameLst>
                                      </p:cBhvr>
                                      <p:to>
                                        <p:strVal val="visible"/>
                                      </p:to>
                                    </p:set>
                                    <p:animEffect transition="in" filter="blinds(horizontal)">
                                      <p:cBhvr>
                                        <p:cTn id="18" dur="500"/>
                                        <p:tgtEl>
                                          <p:spTgt spid="71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66" grpId="0" animBg="1"/>
      <p:bldP spid="71686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3"/>
          <p:cNvSpPr>
            <a:spLocks noGrp="1"/>
          </p:cNvSpPr>
          <p:nvPr>
            <p:ph type="title"/>
          </p:nvPr>
        </p:nvSpPr>
        <p:spPr>
          <a:ln/>
        </p:spPr>
        <p:txBody>
          <a:bodyPr vert="horz" wrap="square" lIns="91440" tIns="45720" rIns="91440" bIns="45720" anchor="t"/>
          <a:p>
            <a:r>
              <a:rPr lang="zh-CN" altLang="en-US" sz="3600" dirty="0"/>
              <a:t>例 </a:t>
            </a:r>
            <a:r>
              <a:rPr lang="en-US" altLang="zh-CN" sz="3600" dirty="0"/>
              <a:t>(</a:t>
            </a:r>
            <a:r>
              <a:rPr lang="zh-CN" altLang="en-US" sz="3600" dirty="0"/>
              <a:t>续</a:t>
            </a:r>
            <a:r>
              <a:rPr lang="en-US" altLang="zh-CN" sz="3600" dirty="0"/>
              <a:t>)</a:t>
            </a:r>
            <a:endParaRPr lang="en-US" altLang="zh-CN" sz="3600" dirty="0"/>
          </a:p>
        </p:txBody>
      </p:sp>
      <p:sp>
        <p:nvSpPr>
          <p:cNvPr id="20483" name="Rectangle 34"/>
          <p:cNvSpPr/>
          <p:nvPr/>
        </p:nvSpPr>
        <p:spPr>
          <a:xfrm>
            <a:off x="971550" y="1052513"/>
            <a:ext cx="7272338"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1</a:t>
            </a:r>
            <a:r>
              <a:rPr lang="zh-CN" altLang="en-US" sz="2400" dirty="0">
                <a:solidFill>
                  <a:srgbClr val="333300"/>
                </a:solidFill>
              </a:rPr>
              <a:t>）各顶点按度数递减次序排列：</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          </a:t>
            </a:r>
            <a:r>
              <a:rPr lang="en-US" altLang="zh-CN" sz="2400" b="1" i="1" dirty="0">
                <a:solidFill>
                  <a:srgbClr val="FF0000"/>
                </a:solidFill>
              </a:rPr>
              <a:t>c</a:t>
            </a:r>
            <a:r>
              <a:rPr lang="zh-CN" altLang="en-US" sz="2400" dirty="0">
                <a:solidFill>
                  <a:srgbClr val="333300"/>
                </a:solidFill>
              </a:rPr>
              <a:t>，</a:t>
            </a:r>
            <a:r>
              <a:rPr lang="en-US" altLang="zh-CN" sz="2400" b="1" i="1" dirty="0">
                <a:solidFill>
                  <a:srgbClr val="00B050"/>
                </a:solidFill>
              </a:rPr>
              <a:t>a</a:t>
            </a:r>
            <a:r>
              <a:rPr lang="zh-CN" altLang="en-US" sz="2400" dirty="0">
                <a:solidFill>
                  <a:srgbClr val="333300"/>
                </a:solidFill>
              </a:rPr>
              <a:t>，</a:t>
            </a:r>
            <a:r>
              <a:rPr lang="en-US" altLang="zh-CN" sz="2400" b="1" i="1" dirty="0">
                <a:solidFill>
                  <a:srgbClr val="FF0000"/>
                </a:solidFill>
              </a:rPr>
              <a:t>e</a:t>
            </a:r>
            <a:r>
              <a:rPr lang="zh-CN" altLang="en-US" sz="2400" dirty="0">
                <a:solidFill>
                  <a:srgbClr val="333300"/>
                </a:solidFill>
              </a:rPr>
              <a:t>，</a:t>
            </a:r>
            <a:r>
              <a:rPr lang="en-US" altLang="zh-CN" sz="2400" b="1" i="1" dirty="0">
                <a:solidFill>
                  <a:srgbClr val="00B050"/>
                </a:solidFill>
              </a:rPr>
              <a:t>f</a:t>
            </a:r>
            <a:r>
              <a:rPr lang="zh-CN" altLang="en-US" sz="2400" dirty="0">
                <a:solidFill>
                  <a:srgbClr val="333300"/>
                </a:solidFill>
              </a:rPr>
              <a:t>，</a:t>
            </a:r>
            <a:r>
              <a:rPr lang="en-US" altLang="zh-CN" sz="2400" b="1" i="1" dirty="0">
                <a:solidFill>
                  <a:srgbClr val="FF0000"/>
                </a:solidFill>
              </a:rPr>
              <a:t>b</a:t>
            </a:r>
            <a:r>
              <a:rPr lang="zh-CN" altLang="en-US" sz="2400" dirty="0">
                <a:solidFill>
                  <a:srgbClr val="333300"/>
                </a:solidFill>
              </a:rPr>
              <a:t>，</a:t>
            </a:r>
            <a:r>
              <a:rPr lang="en-US" altLang="zh-CN" sz="2400" i="1" dirty="0">
                <a:solidFill>
                  <a:srgbClr val="333300"/>
                </a:solidFill>
              </a:rPr>
              <a:t>h</a:t>
            </a:r>
            <a:r>
              <a:rPr lang="zh-CN" altLang="en-US" sz="2400" dirty="0">
                <a:solidFill>
                  <a:srgbClr val="333300"/>
                </a:solidFill>
              </a:rPr>
              <a:t>，</a:t>
            </a:r>
            <a:r>
              <a:rPr lang="en-US" altLang="zh-CN" sz="2400" dirty="0">
                <a:solidFill>
                  <a:srgbClr val="333300"/>
                </a:solidFill>
              </a:rPr>
              <a:t>g</a:t>
            </a:r>
            <a:r>
              <a:rPr lang="zh-CN" altLang="en-US" sz="2400" dirty="0">
                <a:solidFill>
                  <a:srgbClr val="333300"/>
                </a:solidFill>
              </a:rPr>
              <a:t>，</a:t>
            </a:r>
            <a:r>
              <a:rPr lang="en-US" altLang="zh-CN" sz="2400" b="1" i="1" dirty="0">
                <a:solidFill>
                  <a:srgbClr val="00B050"/>
                </a:solidFill>
              </a:rPr>
              <a:t>d </a:t>
            </a:r>
            <a:endParaRPr lang="en-US" altLang="zh-CN" sz="2400" b="1" i="1" dirty="0">
              <a:solidFill>
                <a:srgbClr val="00B050"/>
              </a:solidFill>
            </a:endParaRPr>
          </a:p>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2</a:t>
            </a:r>
            <a:r>
              <a:rPr lang="zh-CN" altLang="en-US" sz="2400" dirty="0">
                <a:solidFill>
                  <a:srgbClr val="333300"/>
                </a:solidFill>
              </a:rPr>
              <a:t>）对</a:t>
            </a:r>
            <a:r>
              <a:rPr lang="en-US" altLang="zh-CN" sz="2400" i="1" dirty="0">
                <a:solidFill>
                  <a:srgbClr val="333300"/>
                </a:solidFill>
              </a:rPr>
              <a:t>c</a:t>
            </a:r>
            <a:r>
              <a:rPr lang="zh-CN" altLang="en-US" sz="2400" dirty="0">
                <a:solidFill>
                  <a:srgbClr val="333300"/>
                </a:solidFill>
              </a:rPr>
              <a:t>和与</a:t>
            </a:r>
            <a:r>
              <a:rPr lang="en-US" altLang="zh-CN" sz="2400" i="1" dirty="0">
                <a:solidFill>
                  <a:srgbClr val="333300"/>
                </a:solidFill>
              </a:rPr>
              <a:t>c</a:t>
            </a:r>
            <a:r>
              <a:rPr lang="zh-CN" altLang="en-US" sz="2400" dirty="0">
                <a:solidFill>
                  <a:srgbClr val="333300"/>
                </a:solidFill>
              </a:rPr>
              <a:t>不邻接的</a:t>
            </a:r>
            <a:r>
              <a:rPr lang="en-US" altLang="zh-CN" sz="2400" i="1" dirty="0">
                <a:solidFill>
                  <a:srgbClr val="333300"/>
                </a:solidFill>
              </a:rPr>
              <a:t>e</a:t>
            </a:r>
            <a:r>
              <a:rPr lang="zh-CN" altLang="en-US" sz="2400" dirty="0">
                <a:solidFill>
                  <a:srgbClr val="333300"/>
                </a:solidFill>
              </a:rPr>
              <a:t>，</a:t>
            </a:r>
            <a:r>
              <a:rPr lang="en-US" altLang="zh-CN" sz="2400" i="1" dirty="0">
                <a:solidFill>
                  <a:srgbClr val="333300"/>
                </a:solidFill>
              </a:rPr>
              <a:t>b</a:t>
            </a:r>
            <a:r>
              <a:rPr lang="zh-CN" altLang="en-US" sz="2400" dirty="0">
                <a:solidFill>
                  <a:srgbClr val="333300"/>
                </a:solidFill>
              </a:rPr>
              <a:t>着第一种颜色。</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3</a:t>
            </a:r>
            <a:r>
              <a:rPr lang="zh-CN" altLang="en-US" sz="2400" dirty="0">
                <a:solidFill>
                  <a:srgbClr val="333300"/>
                </a:solidFill>
              </a:rPr>
              <a:t>）对</a:t>
            </a:r>
            <a:r>
              <a:rPr lang="en-US" altLang="zh-CN" sz="2400" i="1" dirty="0">
                <a:solidFill>
                  <a:srgbClr val="333300"/>
                </a:solidFill>
              </a:rPr>
              <a:t>a</a:t>
            </a:r>
            <a:r>
              <a:rPr lang="zh-CN" altLang="en-US" sz="2400" dirty="0">
                <a:solidFill>
                  <a:srgbClr val="333300"/>
                </a:solidFill>
              </a:rPr>
              <a:t>和与</a:t>
            </a:r>
            <a:r>
              <a:rPr lang="en-US" altLang="zh-CN" sz="2400" i="1" dirty="0">
                <a:solidFill>
                  <a:srgbClr val="333300"/>
                </a:solidFill>
              </a:rPr>
              <a:t>a</a:t>
            </a:r>
            <a:r>
              <a:rPr lang="zh-CN" altLang="en-US" sz="2400" dirty="0">
                <a:solidFill>
                  <a:srgbClr val="333300"/>
                </a:solidFill>
              </a:rPr>
              <a:t>不邻接的</a:t>
            </a:r>
            <a:r>
              <a:rPr lang="en-US" altLang="zh-CN" sz="2400" dirty="0">
                <a:solidFill>
                  <a:srgbClr val="333300"/>
                </a:solidFill>
              </a:rPr>
              <a:t>f</a:t>
            </a:r>
            <a:r>
              <a:rPr lang="zh-CN" altLang="en-US" sz="2400" dirty="0">
                <a:solidFill>
                  <a:srgbClr val="333300"/>
                </a:solidFill>
              </a:rPr>
              <a:t>，</a:t>
            </a:r>
            <a:r>
              <a:rPr lang="en-US" altLang="zh-CN" sz="2400" i="1" dirty="0">
                <a:solidFill>
                  <a:srgbClr val="333300"/>
                </a:solidFill>
              </a:rPr>
              <a:t>d</a:t>
            </a:r>
            <a:r>
              <a:rPr lang="zh-CN" altLang="en-US" sz="2400" dirty="0">
                <a:solidFill>
                  <a:srgbClr val="333300"/>
                </a:solidFill>
              </a:rPr>
              <a:t>着第二种颜色。</a:t>
            </a:r>
            <a:endParaRPr lang="zh-CN" altLang="en-US" sz="2400" dirty="0">
              <a:solidFill>
                <a:srgbClr val="333300"/>
              </a:solidFill>
            </a:endParaRPr>
          </a:p>
          <a:p>
            <a:pPr marL="805180" lvl="0" indent="-805180" eaLnBrk="1" hangingPunct="1">
              <a:spcBef>
                <a:spcPct val="0"/>
              </a:spcBef>
              <a:buClrTx/>
              <a:buSzTx/>
              <a:buFontTx/>
              <a:buNone/>
            </a:pPr>
            <a:r>
              <a:rPr lang="zh-CN" altLang="en-US" sz="2400" dirty="0">
                <a:solidFill>
                  <a:srgbClr val="333300"/>
                </a:solidFill>
              </a:rPr>
              <a:t>（</a:t>
            </a:r>
            <a:r>
              <a:rPr lang="en-US" altLang="zh-CN" sz="2400" dirty="0">
                <a:solidFill>
                  <a:srgbClr val="333300"/>
                </a:solidFill>
              </a:rPr>
              <a:t>4</a:t>
            </a:r>
            <a:r>
              <a:rPr lang="zh-CN" altLang="en-US" sz="2400" dirty="0">
                <a:solidFill>
                  <a:srgbClr val="333300"/>
                </a:solidFill>
              </a:rPr>
              <a:t>）对</a:t>
            </a:r>
            <a:r>
              <a:rPr lang="en-US" altLang="zh-CN" sz="2400" i="1" dirty="0">
                <a:solidFill>
                  <a:srgbClr val="333300"/>
                </a:solidFill>
              </a:rPr>
              <a:t>h</a:t>
            </a:r>
            <a:r>
              <a:rPr lang="zh-CN" altLang="en-US" sz="2400" dirty="0">
                <a:solidFill>
                  <a:srgbClr val="333300"/>
                </a:solidFill>
              </a:rPr>
              <a:t>和与</a:t>
            </a:r>
            <a:r>
              <a:rPr lang="en-US" altLang="zh-CN" sz="2400" i="1" dirty="0">
                <a:solidFill>
                  <a:srgbClr val="333300"/>
                </a:solidFill>
              </a:rPr>
              <a:t>h</a:t>
            </a:r>
            <a:r>
              <a:rPr lang="zh-CN" altLang="en-US" sz="2400" dirty="0">
                <a:solidFill>
                  <a:srgbClr val="333300"/>
                </a:solidFill>
              </a:rPr>
              <a:t>不邻接的</a:t>
            </a:r>
            <a:r>
              <a:rPr lang="en-US" altLang="zh-CN" sz="2400" i="1" dirty="0">
                <a:solidFill>
                  <a:srgbClr val="333300"/>
                </a:solidFill>
              </a:rPr>
              <a:t>g</a:t>
            </a:r>
            <a:r>
              <a:rPr lang="zh-CN" altLang="en-US" sz="2400" dirty="0">
                <a:solidFill>
                  <a:srgbClr val="333300"/>
                </a:solidFill>
              </a:rPr>
              <a:t>着第三种颜色。</a:t>
            </a:r>
            <a:endParaRPr lang="zh-CN" altLang="en-US" sz="2400" dirty="0">
              <a:solidFill>
                <a:srgbClr val="333300"/>
              </a:solidFill>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20486"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20487" name="Group 35"/>
          <p:cNvGrpSpPr/>
          <p:nvPr/>
        </p:nvGrpSpPr>
        <p:grpSpPr>
          <a:xfrm>
            <a:off x="914400" y="3124200"/>
            <a:ext cx="3646488" cy="2598738"/>
            <a:chOff x="3305" y="1071"/>
            <a:chExt cx="2297" cy="1637"/>
          </a:xfrm>
        </p:grpSpPr>
        <p:sp>
          <p:nvSpPr>
            <p:cNvPr id="20492" name="Oval 36"/>
            <p:cNvSpPr/>
            <p:nvPr/>
          </p:nvSpPr>
          <p:spPr>
            <a:xfrm>
              <a:off x="3871" y="1286"/>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3" name="Oval 37"/>
            <p:cNvSpPr/>
            <p:nvPr/>
          </p:nvSpPr>
          <p:spPr>
            <a:xfrm>
              <a:off x="3508" y="1648"/>
              <a:ext cx="136" cy="136"/>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4" name="Oval 38"/>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5" name="Oval 39"/>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6" name="Oval 40"/>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7" name="Oval 41"/>
            <p:cNvSpPr/>
            <p:nvPr/>
          </p:nvSpPr>
          <p:spPr>
            <a:xfrm>
              <a:off x="5232" y="2102"/>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8" name="Oval 42"/>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99" name="Oval 43"/>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500" name="Line 44"/>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20501" name="Line 45"/>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20502" name="Line 46"/>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20503" name="Line 47"/>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20504" name="Line 48"/>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20505" name="Line 49"/>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20506" name="Line 50"/>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20507" name="Line 51"/>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20508" name="Line 52"/>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20509" name="Line 53"/>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20510" name="Line 54"/>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20511" name="Line 55"/>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20512" name="Line 56"/>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20513" name="Text Box 57"/>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20514" name="Text Box 58"/>
            <p:cNvSpPr txBox="1"/>
            <p:nvPr/>
          </p:nvSpPr>
          <p:spPr>
            <a:xfrm>
              <a:off x="3909" y="107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20515" name="Text Box 59"/>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20516" name="Text Box 60"/>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20517" name="Line 61"/>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20518" name="Text Box 62"/>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20519" name="Text Box 63"/>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20520" name="Text Box 64"/>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20521" name="Text Box 65"/>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sp>
        <p:nvSpPr>
          <p:cNvPr id="20488" name="Oval 67"/>
          <p:cNvSpPr/>
          <p:nvPr/>
        </p:nvSpPr>
        <p:spPr>
          <a:xfrm>
            <a:off x="3505200" y="53340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0489" name="Oval 67"/>
          <p:cNvSpPr/>
          <p:nvPr/>
        </p:nvSpPr>
        <p:spPr>
          <a:xfrm>
            <a:off x="3733800" y="40386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5" name="Oval 66"/>
          <p:cNvSpPr/>
          <p:nvPr/>
        </p:nvSpPr>
        <p:spPr>
          <a:xfrm>
            <a:off x="2438400" y="52578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6" name="Oval 66"/>
          <p:cNvSpPr/>
          <p:nvPr/>
        </p:nvSpPr>
        <p:spPr>
          <a:xfrm>
            <a:off x="1752600" y="47244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blinds(horizontal)">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blinds(horizontal)">
                                      <p:cBhvr>
                                        <p:cTn id="1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33"/>
          <p:cNvSpPr>
            <a:spLocks noGrp="1"/>
          </p:cNvSpPr>
          <p:nvPr>
            <p:ph type="title"/>
          </p:nvPr>
        </p:nvSpPr>
        <p:spPr>
          <a:ln/>
        </p:spPr>
        <p:txBody>
          <a:bodyPr vert="horz" wrap="square" lIns="91440" tIns="45720" rIns="91440" bIns="45720" anchor="t"/>
          <a:p>
            <a:r>
              <a:rPr lang="zh-CN" altLang="en-US" sz="3600" dirty="0"/>
              <a:t>问题解决</a:t>
            </a:r>
            <a:r>
              <a:rPr lang="en-US" altLang="zh-CN" sz="3600" dirty="0"/>
              <a:t>1</a:t>
            </a:r>
            <a:r>
              <a:rPr lang="zh-CN" altLang="en-US" sz="3600" dirty="0"/>
              <a:t>：</a:t>
            </a:r>
            <a:r>
              <a:rPr lang="zh-CN" altLang="zh-CN" sz="3600" dirty="0"/>
              <a:t>考试日程安排问题</a:t>
            </a:r>
            <a:endParaRPr lang="en-US" altLang="zh-CN" sz="3600" dirty="0"/>
          </a:p>
        </p:txBody>
      </p:sp>
      <p:sp>
        <p:nvSpPr>
          <p:cNvPr id="294915" name="Rectangle 34"/>
          <p:cNvSpPr/>
          <p:nvPr/>
        </p:nvSpPr>
        <p:spPr>
          <a:xfrm>
            <a:off x="457200" y="1052513"/>
            <a:ext cx="8534400" cy="3508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805180" lvl="0" indent="-805180" eaLnBrk="1" hangingPunct="1">
              <a:spcBef>
                <a:spcPct val="0"/>
              </a:spcBef>
              <a:buClrTx/>
              <a:buSzTx/>
              <a:buFontTx/>
              <a:buNone/>
            </a:pPr>
            <a:r>
              <a:rPr lang="en-US" altLang="zh-CN" sz="2200" dirty="0"/>
              <a:t>G</a:t>
            </a:r>
            <a:r>
              <a:rPr lang="zh-CN" altLang="zh-CN" sz="2200" dirty="0"/>
              <a:t>的结点表示课程</a:t>
            </a:r>
            <a:r>
              <a:rPr lang="zh-CN" altLang="en-US" sz="2200" dirty="0"/>
              <a:t>；</a:t>
            </a:r>
            <a:endParaRPr lang="en-US" altLang="zh-CN" sz="2200" dirty="0"/>
          </a:p>
          <a:p>
            <a:pPr marL="805180" lvl="0" indent="-805180" eaLnBrk="1" hangingPunct="1">
              <a:spcBef>
                <a:spcPct val="0"/>
              </a:spcBef>
              <a:buClrTx/>
              <a:buSzTx/>
              <a:buFontTx/>
              <a:buNone/>
            </a:pPr>
            <a:r>
              <a:rPr lang="zh-CN" altLang="zh-CN" sz="2200" dirty="0"/>
              <a:t>每个学生选若干门课程，若两门课程被同一同学选修，则</a:t>
            </a:r>
            <a:r>
              <a:rPr lang="zh-CN" altLang="en-US" sz="2200" dirty="0"/>
              <a:t>连接</a:t>
            </a:r>
            <a:endParaRPr lang="en-US" altLang="zh-CN" sz="2200" dirty="0"/>
          </a:p>
          <a:p>
            <a:pPr marL="805180" lvl="0" indent="-805180" eaLnBrk="1" hangingPunct="1">
              <a:spcBef>
                <a:spcPct val="0"/>
              </a:spcBef>
              <a:buClrTx/>
              <a:buSzTx/>
              <a:buFontTx/>
              <a:buNone/>
            </a:pPr>
            <a:r>
              <a:rPr lang="zh-CN" altLang="en-US" sz="2200" dirty="0"/>
              <a:t>课程</a:t>
            </a:r>
            <a:r>
              <a:rPr lang="zh-CN" altLang="zh-CN" sz="2200" dirty="0"/>
              <a:t>对应的</a:t>
            </a:r>
            <a:r>
              <a:rPr lang="zh-CN" altLang="en-US" sz="2200" dirty="0"/>
              <a:t>两个</a:t>
            </a:r>
            <a:r>
              <a:rPr lang="zh-CN" altLang="zh-CN" sz="2200" dirty="0"/>
              <a:t>结点</a:t>
            </a:r>
            <a:r>
              <a:rPr lang="zh-CN" altLang="en-US" sz="2200" dirty="0"/>
              <a:t>；</a:t>
            </a:r>
            <a:endParaRPr lang="en-US" altLang="zh-CN" sz="2200" dirty="0"/>
          </a:p>
          <a:p>
            <a:pPr marL="805180" lvl="0" indent="-805180" eaLnBrk="1" hangingPunct="1">
              <a:spcBef>
                <a:spcPct val="0"/>
              </a:spcBef>
              <a:buClrTx/>
              <a:buSzTx/>
              <a:buFontTx/>
              <a:buNone/>
            </a:pPr>
            <a:r>
              <a:rPr lang="zh-CN" altLang="zh-CN" sz="2200" dirty="0"/>
              <a:t>相邻两个结点颜色不同表示对应的两门课不能同时考，这样就将</a:t>
            </a:r>
            <a:r>
              <a:rPr lang="zh-CN" altLang="en-US" sz="2200" dirty="0"/>
              <a:t>排考</a:t>
            </a:r>
            <a:r>
              <a:rPr lang="zh-CN" altLang="zh-CN" sz="2200" dirty="0"/>
              <a:t>问题转化为给图中结点着色问题。</a:t>
            </a:r>
            <a:endParaRPr lang="en-US" altLang="zh-CN" sz="2200" dirty="0"/>
          </a:p>
          <a:p>
            <a:pPr marL="805180" lvl="0" indent="-805180" eaLnBrk="1" hangingPunct="1">
              <a:spcBef>
                <a:spcPct val="0"/>
              </a:spcBef>
              <a:buClrTx/>
              <a:buSzTx/>
              <a:buFontTx/>
              <a:buNone/>
            </a:pPr>
            <a:r>
              <a:rPr lang="zh-CN" altLang="zh-CN" sz="2200" dirty="0"/>
              <a:t>相邻的结点不能着同一种颜色，图的一种着色</a:t>
            </a:r>
            <a:r>
              <a:rPr lang="zh-CN" altLang="en-US" sz="2200" dirty="0"/>
              <a:t>方案</a:t>
            </a:r>
            <a:r>
              <a:rPr lang="zh-CN" altLang="zh-CN" sz="2200" dirty="0"/>
              <a:t>就是一张</a:t>
            </a:r>
            <a:r>
              <a:rPr lang="zh-CN" altLang="en-US" sz="2200" dirty="0"/>
              <a:t>排考</a:t>
            </a:r>
            <a:r>
              <a:rPr lang="zh-CN" altLang="zh-CN" sz="2200" dirty="0"/>
              <a:t>表。结点上颜色的种数表示不同考试时间的次数，同一个颜色的结点表示可在同一时间考的</a:t>
            </a:r>
            <a:r>
              <a:rPr lang="zh-CN" altLang="en-US" sz="2200" dirty="0"/>
              <a:t>所有课程</a:t>
            </a:r>
            <a:r>
              <a:rPr lang="zh-CN" altLang="zh-CN" sz="2200" dirty="0"/>
              <a:t>，最小的色数表示安排考试时间的最少次数。</a:t>
            </a:r>
            <a:r>
              <a:rPr lang="en-US" altLang="zh-CN" sz="2200" dirty="0"/>
              <a:t> </a:t>
            </a:r>
            <a:br>
              <a:rPr lang="en-US" altLang="zh-CN" sz="2400" dirty="0"/>
            </a:br>
            <a:endParaRPr lang="zh-CN" altLang="en-US" sz="2400" dirty="0">
              <a:solidFill>
                <a:srgbClr val="333300"/>
              </a:solidFill>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22534"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22535" name="Group 35"/>
          <p:cNvGrpSpPr/>
          <p:nvPr/>
        </p:nvGrpSpPr>
        <p:grpSpPr>
          <a:xfrm>
            <a:off x="4430713" y="3748088"/>
            <a:ext cx="3646487" cy="2432050"/>
            <a:chOff x="3305" y="1176"/>
            <a:chExt cx="2297" cy="1532"/>
          </a:xfrm>
        </p:grpSpPr>
        <p:sp>
          <p:nvSpPr>
            <p:cNvPr id="22540" name="Oval 36"/>
            <p:cNvSpPr/>
            <p:nvPr/>
          </p:nvSpPr>
          <p:spPr>
            <a:xfrm>
              <a:off x="3871" y="1286"/>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1" name="Oval 37"/>
            <p:cNvSpPr/>
            <p:nvPr/>
          </p:nvSpPr>
          <p:spPr>
            <a:xfrm>
              <a:off x="3508" y="1648"/>
              <a:ext cx="136" cy="136"/>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2" name="Oval 38"/>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3" name="Oval 39"/>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4" name="Oval 40"/>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5" name="Oval 41"/>
            <p:cNvSpPr/>
            <p:nvPr/>
          </p:nvSpPr>
          <p:spPr>
            <a:xfrm>
              <a:off x="5232" y="2102"/>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6" name="Oval 42"/>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7" name="Oval 43"/>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48" name="Line 44"/>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22549" name="Line 45"/>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22550" name="Line 46"/>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22551" name="Line 47"/>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22552" name="Line 48"/>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22553" name="Line 49"/>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22554" name="Line 50"/>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22555" name="Line 51"/>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22556" name="Line 52"/>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22557" name="Line 53"/>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22558" name="Line 54"/>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22559" name="Line 55"/>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22560" name="Line 56"/>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22561" name="Text Box 57"/>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22562" name="Text Box 58"/>
            <p:cNvSpPr txBox="1"/>
            <p:nvPr/>
          </p:nvSpPr>
          <p:spPr>
            <a:xfrm>
              <a:off x="3966" y="117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22563" name="Text Box 59"/>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22564" name="Text Box 60"/>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22565" name="Line 61"/>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22566" name="Text Box 62"/>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22567" name="Text Box 63"/>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22568" name="Text Box 64"/>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22569" name="Text Box 65"/>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sp>
        <p:nvSpPr>
          <p:cNvPr id="22536" name="Oval 67"/>
          <p:cNvSpPr/>
          <p:nvPr/>
        </p:nvSpPr>
        <p:spPr>
          <a:xfrm>
            <a:off x="7010400" y="58674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37" name="Oval 67"/>
          <p:cNvSpPr/>
          <p:nvPr/>
        </p:nvSpPr>
        <p:spPr>
          <a:xfrm>
            <a:off x="7315200" y="45720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38" name="Oval 66"/>
          <p:cNvSpPr/>
          <p:nvPr/>
        </p:nvSpPr>
        <p:spPr>
          <a:xfrm>
            <a:off x="5943600" y="57150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2539" name="Oval 66"/>
          <p:cNvSpPr/>
          <p:nvPr/>
        </p:nvSpPr>
        <p:spPr>
          <a:xfrm>
            <a:off x="5257800" y="51816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5">
                                            <p:txEl>
                                              <p:charRg st="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4915">
                                            <p:txEl>
                                              <p:charRg st="10" end="3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4915">
                                            <p:txEl>
                                              <p:charRg st="38" end="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4915">
                                            <p:txEl>
                                              <p:charRg st="49" end="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4915">
                                            <p:txEl>
                                              <p:charRg st="95" end="1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3"/>
          <p:cNvSpPr>
            <a:spLocks noGrp="1"/>
          </p:cNvSpPr>
          <p:nvPr>
            <p:ph type="title"/>
          </p:nvPr>
        </p:nvSpPr>
        <p:spPr>
          <a:ln/>
        </p:spPr>
        <p:txBody>
          <a:bodyPr vert="horz" wrap="square" lIns="91440" tIns="45720" rIns="91440" bIns="45720" anchor="t"/>
          <a:p>
            <a:r>
              <a:rPr lang="zh-CN" altLang="en-US" sz="3600" dirty="0"/>
              <a:t>问题解决</a:t>
            </a:r>
            <a:r>
              <a:rPr lang="en-US" altLang="zh-CN" sz="3600" dirty="0"/>
              <a:t>2</a:t>
            </a:r>
            <a:r>
              <a:rPr lang="zh-CN" altLang="en-US" sz="3600" dirty="0"/>
              <a:t>：</a:t>
            </a:r>
            <a:r>
              <a:rPr lang="zh-CN" altLang="zh-CN" sz="3600" dirty="0"/>
              <a:t>化学制品存储</a:t>
            </a:r>
            <a:endParaRPr lang="en-US" altLang="zh-CN" sz="36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24581"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24582" name="Group 35"/>
          <p:cNvGrpSpPr/>
          <p:nvPr/>
        </p:nvGrpSpPr>
        <p:grpSpPr>
          <a:xfrm>
            <a:off x="4430713" y="3505200"/>
            <a:ext cx="3646487" cy="2432050"/>
            <a:chOff x="3305" y="1176"/>
            <a:chExt cx="2297" cy="1532"/>
          </a:xfrm>
        </p:grpSpPr>
        <p:sp>
          <p:nvSpPr>
            <p:cNvPr id="24588" name="Oval 36"/>
            <p:cNvSpPr/>
            <p:nvPr/>
          </p:nvSpPr>
          <p:spPr>
            <a:xfrm>
              <a:off x="3871" y="1286"/>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89" name="Oval 37"/>
            <p:cNvSpPr/>
            <p:nvPr/>
          </p:nvSpPr>
          <p:spPr>
            <a:xfrm>
              <a:off x="3508" y="1648"/>
              <a:ext cx="136" cy="136"/>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0" name="Oval 38"/>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1" name="Oval 39"/>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2" name="Oval 40"/>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3" name="Oval 41"/>
            <p:cNvSpPr/>
            <p:nvPr/>
          </p:nvSpPr>
          <p:spPr>
            <a:xfrm>
              <a:off x="5232" y="2102"/>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4" name="Oval 42"/>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5" name="Oval 43"/>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96" name="Line 44"/>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24597" name="Line 45"/>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24598" name="Line 46"/>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24599" name="Line 47"/>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24600" name="Line 48"/>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24601" name="Line 49"/>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24602" name="Line 50"/>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24603" name="Line 51"/>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24604" name="Line 52"/>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24605" name="Line 53"/>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24606" name="Line 54"/>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24607" name="Line 55"/>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24608" name="Line 56"/>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24609" name="Text Box 57"/>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24610" name="Text Box 58"/>
            <p:cNvSpPr txBox="1"/>
            <p:nvPr/>
          </p:nvSpPr>
          <p:spPr>
            <a:xfrm>
              <a:off x="3966" y="117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24611" name="Text Box 59"/>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24612" name="Text Box 60"/>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24613" name="Line 61"/>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24614" name="Text Box 62"/>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24615" name="Text Box 63"/>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24616" name="Text Box 64"/>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24617" name="Text Box 65"/>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sp>
        <p:nvSpPr>
          <p:cNvPr id="24583" name="Oval 67"/>
          <p:cNvSpPr/>
          <p:nvPr/>
        </p:nvSpPr>
        <p:spPr>
          <a:xfrm>
            <a:off x="7010400" y="56388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84" name="Oval 67"/>
          <p:cNvSpPr/>
          <p:nvPr/>
        </p:nvSpPr>
        <p:spPr>
          <a:xfrm>
            <a:off x="7315200" y="4267200"/>
            <a:ext cx="304800" cy="30480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85" name="Oval 66"/>
          <p:cNvSpPr/>
          <p:nvPr/>
        </p:nvSpPr>
        <p:spPr>
          <a:xfrm>
            <a:off x="5943600" y="54864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24586" name="Oval 66"/>
          <p:cNvSpPr/>
          <p:nvPr/>
        </p:nvSpPr>
        <p:spPr>
          <a:xfrm>
            <a:off x="5257800" y="4953000"/>
            <a:ext cx="304800" cy="3048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2" name="Rectangle 33"/>
          <p:cNvSpPr txBox="1">
            <a:spLocks noChangeArrowheads="1"/>
          </p:cNvSpPr>
          <p:nvPr/>
        </p:nvSpPr>
        <p:spPr bwMode="auto">
          <a:xfrm>
            <a:off x="398463" y="914400"/>
            <a:ext cx="8516938"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图着色的理论被广泛利用于</a:t>
            </a:r>
            <a:r>
              <a:rPr kumimoji="0" lang="zh-CN" altLang="en-US" sz="2200" b="0" i="0" u="none" strike="noStrike" kern="0" cap="none" spc="0" normalizeH="0" baseline="0" noProof="0" dirty="0" smtClean="0">
                <a:ln>
                  <a:noFill/>
                </a:ln>
                <a:solidFill>
                  <a:schemeClr val="tx1"/>
                </a:solidFill>
                <a:effectLst/>
                <a:uLnTx/>
                <a:uFillTx/>
                <a:latin typeface="+mj-lt"/>
                <a:ea typeface="+mj-ea"/>
                <a:cs typeface="+mj-cs"/>
              </a:rPr>
              <a:t>安排</a:t>
            </a:r>
            <a:r>
              <a:rPr kumimoji="0" lang="zh-CN" altLang="zh-CN" sz="2200" b="0" i="0" u="none" strike="noStrike" kern="0" cap="none" spc="0" normalizeH="0" baseline="0" noProof="0" dirty="0" smtClean="0">
                <a:ln>
                  <a:noFill/>
                </a:ln>
                <a:solidFill>
                  <a:schemeClr val="tx1"/>
                </a:solidFill>
                <a:effectLst/>
                <a:uLnTx/>
                <a:uFillTx/>
                <a:latin typeface="+mj-lt"/>
                <a:ea typeface="+mj-ea"/>
                <a:cs typeface="+mj-cs"/>
              </a:rPr>
              <a:t>化学制品的存储以避免互相反应</a:t>
            </a:r>
            <a:r>
              <a:rPr kumimoji="0" lang="zh-CN" altLang="en-US" sz="2200" b="0" i="0" u="none" strike="noStrike" kern="0" cap="none" spc="0" normalizeH="0" baseline="0" noProof="0" dirty="0" smtClean="0">
                <a:ln>
                  <a:noFill/>
                </a:ln>
                <a:solidFill>
                  <a:schemeClr val="tx1"/>
                </a:solidFill>
                <a:effectLst/>
                <a:uLnTx/>
                <a:uFillTx/>
                <a:latin typeface="+mj-lt"/>
                <a:ea typeface="+mj-ea"/>
                <a:cs typeface="+mj-cs"/>
              </a:rPr>
              <a:t>、</a:t>
            </a:r>
            <a:endParaRPr kumimoji="0" lang="en-US" altLang="zh-CN" sz="2200" b="0" i="0" u="none" strike="noStrike" kern="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例如：有</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8</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种化学药品</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A</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B</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C</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D</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P</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R</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S</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T</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要放进贮藏室保管。出于安全原因，下列各组药品不能贮在同一个贮藏室内：</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A-R</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A-C</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A-T</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R-P</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P-S</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S-T</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T-B</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B-D</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D-C</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R-S</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R-B</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P-D</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S-C</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S-D</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，问贮藏这</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8</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种药品至少需要多少房间？</a:t>
            </a:r>
            <a:endParaRPr kumimoji="0" lang="en-US" altLang="zh-CN" sz="2200" b="0"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可以把这</a:t>
            </a:r>
            <a:r>
              <a:rPr kumimoji="0" lang="en-US" altLang="zh-CN" sz="2200" b="0" i="0" u="none" strike="noStrike" kern="1200" cap="none" spc="0" normalizeH="0" baseline="0" noProof="0" dirty="0" smtClean="0">
                <a:ln>
                  <a:noFill/>
                </a:ln>
                <a:solidFill>
                  <a:schemeClr val="tx1"/>
                </a:solidFill>
                <a:effectLst/>
                <a:uLnTx/>
                <a:uFillTx/>
                <a:latin typeface="+mj-lt"/>
                <a:ea typeface="+mj-ea"/>
                <a:cs typeface="+mj-cs"/>
              </a:rPr>
              <a:t>8</a:t>
            </a:r>
            <a:r>
              <a:rPr kumimoji="0" lang="zh-CN" altLang="zh-CN" sz="2200" b="0" i="0" u="none" strike="noStrike" kern="1200" cap="none" spc="0" normalizeH="0" baseline="0" noProof="0" dirty="0" smtClean="0">
                <a:ln>
                  <a:noFill/>
                </a:ln>
                <a:solidFill>
                  <a:schemeClr val="tx1"/>
                </a:solidFill>
                <a:effectLst/>
                <a:uLnTx/>
                <a:uFillTx/>
                <a:latin typeface="+mj-lt"/>
                <a:ea typeface="+mj-ea"/>
                <a:cs typeface="+mj-cs"/>
              </a:rPr>
              <a:t>种化学品作为结点，若两种药品不能贮在同一室内，则它们之间有一条边，这样构成一个图，如下图，进而转化为对图的着色问题，色数就是所需要的房间数。</a:t>
            </a:r>
            <a:endParaRPr kumimoji="0" lang="en-US" altLang="zh-CN" sz="2200" b="0" i="0" u="none" strike="noStrike" kern="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charRg st="0" end="3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xEl>
                                              <p:charRg st="30" end="16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xEl>
                                              <p:charRg st="163" end="2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ln/>
        </p:spPr>
        <p:txBody>
          <a:bodyPr vert="horz" wrap="square" lIns="91440" tIns="45720" rIns="91440" bIns="45720" anchor="t"/>
          <a:p>
            <a:r>
              <a:rPr lang="zh-CN" altLang="en-US" dirty="0"/>
              <a:t>作业</a:t>
            </a:r>
            <a:endParaRPr lang="zh-CN" altLang="en-US" dirty="0"/>
          </a:p>
        </p:txBody>
      </p:sp>
      <p:sp>
        <p:nvSpPr>
          <p:cNvPr id="26627" name="Rectangle 3"/>
          <p:cNvSpPr>
            <a:spLocks noGrp="1"/>
          </p:cNvSpPr>
          <p:nvPr>
            <p:ph idx="1"/>
          </p:nvPr>
        </p:nvSpPr>
        <p:spPr>
          <a:xfrm>
            <a:off x="468313" y="1628775"/>
            <a:ext cx="8447087" cy="4530725"/>
          </a:xfrm>
          <a:ln/>
        </p:spPr>
        <p:txBody>
          <a:bodyPr vert="horz" wrap="square" lIns="91440" tIns="45720" rIns="91440" bIns="45720" anchor="t"/>
          <a:p>
            <a:pPr>
              <a:lnSpc>
                <a:spcPct val="125000"/>
              </a:lnSpc>
            </a:pPr>
            <a:r>
              <a:rPr lang="en-US" altLang="zh-CN" dirty="0"/>
              <a:t>P184 _13,14</a:t>
            </a:r>
            <a:endParaRPr lang="en-US" altLang="zh-CN" dirty="0"/>
          </a:p>
          <a:p>
            <a:pPr>
              <a:lnSpc>
                <a:spcPct val="125000"/>
              </a:lnSpc>
            </a:pPr>
            <a:r>
              <a:rPr lang="en-US" altLang="zh-CN" sz="2800" dirty="0">
                <a:sym typeface="Wingdings" panose="05000000000000000000" pitchFamily="2" charset="2"/>
              </a:rPr>
              <a:t>13</a:t>
            </a:r>
            <a:r>
              <a:rPr lang="zh-CN" altLang="en-US" sz="2800" dirty="0">
                <a:sym typeface="Wingdings" panose="05000000000000000000" pitchFamily="2" charset="2"/>
              </a:rPr>
              <a:t>题求各图的对偶图，</a:t>
            </a:r>
            <a:r>
              <a:rPr lang="zh-CN" altLang="en-US" sz="2800" b="1" dirty="0">
                <a:solidFill>
                  <a:srgbClr val="002060"/>
                </a:solidFill>
                <a:sym typeface="Wingdings" panose="05000000000000000000" pitchFamily="2" charset="2"/>
              </a:rPr>
              <a:t>原图</a:t>
            </a:r>
            <a:r>
              <a:rPr lang="zh-CN" altLang="en-US" sz="2800" b="1" dirty="0">
                <a:solidFill>
                  <a:srgbClr val="0066FF"/>
                </a:solidFill>
                <a:sym typeface="Wingdings" panose="05000000000000000000" pitchFamily="2" charset="2"/>
              </a:rPr>
              <a:t>用</a:t>
            </a:r>
            <a:r>
              <a:rPr lang="zh-CN" altLang="en-US" sz="2800" b="1" dirty="0">
                <a:sym typeface="Wingdings" panose="05000000000000000000" pitchFamily="2" charset="2"/>
              </a:rPr>
              <a:t>黑笔</a:t>
            </a:r>
            <a:r>
              <a:rPr lang="zh-CN" altLang="en-US" sz="2800" b="1" dirty="0">
                <a:solidFill>
                  <a:srgbClr val="0066FF"/>
                </a:solidFill>
                <a:sym typeface="Wingdings" panose="05000000000000000000" pitchFamily="2" charset="2"/>
              </a:rPr>
              <a:t>画，然后在原图上用</a:t>
            </a:r>
            <a:r>
              <a:rPr lang="zh-CN" altLang="en-US" sz="2800" b="1" dirty="0">
                <a:solidFill>
                  <a:srgbClr val="FF0000"/>
                </a:solidFill>
                <a:sym typeface="Wingdings" panose="05000000000000000000" pitchFamily="2" charset="2"/>
              </a:rPr>
              <a:t>红笔</a:t>
            </a:r>
            <a:r>
              <a:rPr lang="zh-CN" altLang="en-US" sz="2800" b="1" dirty="0">
                <a:solidFill>
                  <a:srgbClr val="0066FF"/>
                </a:solidFill>
                <a:sym typeface="Wingdings" panose="05000000000000000000" pitchFamily="2" charset="2"/>
              </a:rPr>
              <a:t>画出其</a:t>
            </a:r>
            <a:r>
              <a:rPr lang="zh-CN" altLang="en-US" sz="2800" b="1" dirty="0">
                <a:solidFill>
                  <a:srgbClr val="FF0000"/>
                </a:solidFill>
                <a:sym typeface="Wingdings" panose="05000000000000000000" pitchFamily="2" charset="2"/>
              </a:rPr>
              <a:t>对偶图</a:t>
            </a:r>
            <a:r>
              <a:rPr lang="zh-CN" altLang="en-US" sz="2800" dirty="0">
                <a:solidFill>
                  <a:srgbClr val="0066FF"/>
                </a:solidFill>
                <a:sym typeface="Wingdings" panose="05000000000000000000" pitchFamily="2" charset="2"/>
              </a:rPr>
              <a:t>！</a:t>
            </a:r>
            <a:endParaRPr lang="en-US" altLang="zh-CN" sz="2800" dirty="0">
              <a:solidFill>
                <a:srgbClr val="0066FF"/>
              </a:solidFill>
              <a:sym typeface="Wingdings" panose="05000000000000000000" pitchFamily="2" charset="2"/>
            </a:endParaRPr>
          </a:p>
          <a:p>
            <a:pPr>
              <a:lnSpc>
                <a:spcPct val="125000"/>
              </a:lnSpc>
            </a:pPr>
            <a:r>
              <a:rPr lang="en-US" altLang="zh-CN" sz="2800" dirty="0">
                <a:sym typeface="Wingdings" panose="05000000000000000000" pitchFamily="2" charset="2"/>
              </a:rPr>
              <a:t>14</a:t>
            </a:r>
            <a:r>
              <a:rPr lang="zh-CN" altLang="en-US" sz="2800" dirty="0">
                <a:sym typeface="Wingdings" panose="05000000000000000000" pitchFamily="2" charset="2"/>
              </a:rPr>
              <a:t>题，求各图的最小色数，即每个图最少使用几种颜色可以完成上色</a:t>
            </a:r>
            <a:r>
              <a:rPr lang="en-US" altLang="zh-CN" sz="2800" dirty="0">
                <a:sym typeface="Wingdings" panose="05000000000000000000" pitchFamily="2" charset="2"/>
              </a:rPr>
              <a:t>?</a:t>
            </a:r>
            <a:r>
              <a:rPr lang="zh-CN" altLang="en-US" sz="2800" dirty="0">
                <a:sym typeface="Wingdings" panose="05000000000000000000" pitchFamily="2" charset="2"/>
              </a:rPr>
              <a:t>不要忘记“外部面”！</a:t>
            </a:r>
            <a:endParaRPr lang="en-US" altLang="zh-CN" sz="2800" dirty="0">
              <a:sym typeface="Wingdings" panose="05000000000000000000" pitchFamily="2" charset="2"/>
            </a:endParaRPr>
          </a:p>
          <a:p>
            <a:pPr>
              <a:lnSpc>
                <a:spcPct val="125000"/>
              </a:lnSpc>
            </a:pPr>
            <a:r>
              <a:rPr lang="zh-CN" altLang="en-US" sz="2800" dirty="0">
                <a:sym typeface="Wingdings" panose="05000000000000000000" pitchFamily="2" charset="2"/>
              </a:rPr>
              <a:t>时间允许的话，在黑板上画一个“田”的对偶图。</a:t>
            </a:r>
            <a:endParaRPr lang="zh-CN" altLang="en-US" sz="2800" dirty="0">
              <a:sym typeface="Wingdings" panose="05000000000000000000" pitchFamily="2" charset="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ln/>
        </p:spPr>
        <p:txBody>
          <a:bodyPr vert="horz" wrap="square" lIns="91440" tIns="45720" rIns="91440" bIns="45720" anchor="t"/>
          <a:p>
            <a:pPr eaLnBrk="1" hangingPunct="1"/>
            <a:r>
              <a:rPr lang="zh-CN" altLang="zh-CN" b="1" dirty="0"/>
              <a:t>§</a:t>
            </a:r>
            <a:r>
              <a:rPr lang="en-US" altLang="zh-CN" b="1" dirty="0"/>
              <a:t>7.7</a:t>
            </a:r>
            <a:r>
              <a:rPr lang="en-US" altLang="zh-CN" dirty="0"/>
              <a:t> </a:t>
            </a:r>
            <a:r>
              <a:rPr lang="zh-CN" altLang="en-US" dirty="0"/>
              <a:t>树与生成树</a:t>
            </a:r>
            <a:endParaRPr lang="zh-CN" altLang="en-US" dirty="0"/>
          </a:p>
        </p:txBody>
      </p:sp>
      <p:sp>
        <p:nvSpPr>
          <p:cNvPr id="28675" name="Rectangle 3"/>
          <p:cNvSpPr>
            <a:spLocks noGrp="1"/>
          </p:cNvSpPr>
          <p:nvPr>
            <p:ph idx="1"/>
          </p:nvPr>
        </p:nvSpPr>
        <p:spPr>
          <a:xfrm>
            <a:off x="2362200" y="2133600"/>
            <a:ext cx="4800600" cy="2362200"/>
          </a:xfrm>
          <a:ln/>
        </p:spPr>
        <p:txBody>
          <a:bodyPr vert="horz" wrap="square" lIns="91440" tIns="45720" rIns="91440" bIns="45720" anchor="t"/>
          <a:p>
            <a:pPr eaLnBrk="1" hangingPunct="1">
              <a:spcBef>
                <a:spcPct val="40000"/>
              </a:spcBef>
            </a:pPr>
            <a:r>
              <a:rPr lang="zh-CN" altLang="en-US" sz="3200" dirty="0">
                <a:solidFill>
                  <a:srgbClr val="080808"/>
                </a:solidFill>
              </a:rPr>
              <a:t>树</a:t>
            </a:r>
            <a:endParaRPr lang="zh-CN" altLang="en-US" sz="3200" dirty="0">
              <a:solidFill>
                <a:srgbClr val="080808"/>
              </a:solidFill>
            </a:endParaRPr>
          </a:p>
          <a:p>
            <a:pPr eaLnBrk="1" hangingPunct="1">
              <a:spcBef>
                <a:spcPct val="40000"/>
              </a:spcBef>
            </a:pPr>
            <a:r>
              <a:rPr lang="zh-CN" altLang="en-US" sz="3200" dirty="0">
                <a:solidFill>
                  <a:srgbClr val="080808"/>
                </a:solidFill>
              </a:rPr>
              <a:t>生成树</a:t>
            </a:r>
            <a:endParaRPr lang="zh-CN" altLang="en-US" sz="3200" dirty="0">
              <a:solidFill>
                <a:srgbClr val="080808"/>
              </a:solidFill>
            </a:endParaRPr>
          </a:p>
          <a:p>
            <a:pPr eaLnBrk="1" hangingPunct="1">
              <a:spcBef>
                <a:spcPct val="40000"/>
              </a:spcBef>
            </a:pPr>
            <a:r>
              <a:rPr lang="zh-CN" altLang="en-US" sz="3200" dirty="0">
                <a:solidFill>
                  <a:srgbClr val="080808"/>
                </a:solidFill>
              </a:rPr>
              <a:t>带权最小生成树</a:t>
            </a:r>
            <a:endParaRPr lang="zh-CN" altLang="en-US" sz="3200" dirty="0">
              <a:solidFill>
                <a:srgbClr val="080808"/>
              </a:solidFill>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19C592F-1749-4805-AEFA-CC4278E1486B}"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8"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8679" name="TextBox 2"/>
          <p:cNvSpPr txBox="1"/>
          <p:nvPr/>
        </p:nvSpPr>
        <p:spPr>
          <a:xfrm>
            <a:off x="6858000" y="6072188"/>
            <a:ext cx="1428750" cy="3667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hlinkClick r:id="" action="ppaction://noaction"/>
              </a:rPr>
              <a:t>return</a:t>
            </a:r>
            <a:endParaRPr lang="zh-CN" altLang="en-US" sz="18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29700"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9701" name="Rectangle 2"/>
          <p:cNvSpPr>
            <a:spLocks noGrp="1"/>
          </p:cNvSpPr>
          <p:nvPr>
            <p:ph type="title"/>
          </p:nvPr>
        </p:nvSpPr>
        <p:spPr>
          <a:xfrm>
            <a:off x="457200" y="277813"/>
            <a:ext cx="8229600" cy="788987"/>
          </a:xfrm>
          <a:ln/>
        </p:spPr>
        <p:txBody>
          <a:bodyPr vert="horz" wrap="square" lIns="91440" tIns="45720" rIns="91440" bIns="45720" anchor="t"/>
          <a:p>
            <a:pPr eaLnBrk="1" hangingPunct="1"/>
            <a:r>
              <a:rPr lang="zh-CN" altLang="en-US" dirty="0"/>
              <a:t>树</a:t>
            </a:r>
            <a:endParaRPr lang="zh-CN" altLang="en-US" dirty="0"/>
          </a:p>
        </p:txBody>
      </p:sp>
      <p:sp>
        <p:nvSpPr>
          <p:cNvPr id="29702" name="Rectangle 3"/>
          <p:cNvSpPr>
            <a:spLocks noGrp="1"/>
          </p:cNvSpPr>
          <p:nvPr>
            <p:ph idx="1"/>
          </p:nvPr>
        </p:nvSpPr>
        <p:spPr>
          <a:xfrm>
            <a:off x="457200" y="1066800"/>
            <a:ext cx="8229600" cy="1981200"/>
          </a:xfrm>
          <a:ln/>
        </p:spPr>
        <p:txBody>
          <a:bodyPr vert="horz" wrap="square" lIns="91440" tIns="45720" rIns="91440" bIns="45720" anchor="t"/>
          <a:p>
            <a:pPr eaLnBrk="1" hangingPunct="1">
              <a:buNone/>
            </a:pPr>
            <a:r>
              <a:rPr lang="zh-CN" altLang="en-US" b="1" dirty="0">
                <a:solidFill>
                  <a:srgbClr val="990000"/>
                </a:solidFill>
              </a:rPr>
              <a:t>定义：</a:t>
            </a:r>
            <a:r>
              <a:rPr lang="zh-CN" altLang="en-US" dirty="0"/>
              <a:t>一个</a:t>
            </a:r>
            <a:r>
              <a:rPr lang="zh-CN" altLang="en-US" b="1" dirty="0">
                <a:solidFill>
                  <a:srgbClr val="FF0000"/>
                </a:solidFill>
              </a:rPr>
              <a:t>连通</a:t>
            </a:r>
            <a:r>
              <a:rPr lang="zh-CN" altLang="en-US" dirty="0"/>
              <a:t>且</a:t>
            </a:r>
            <a:r>
              <a:rPr lang="zh-CN" altLang="en-US" b="1" dirty="0">
                <a:solidFill>
                  <a:srgbClr val="FF0000"/>
                </a:solidFill>
              </a:rPr>
              <a:t>无回路</a:t>
            </a:r>
            <a:r>
              <a:rPr lang="zh-CN" altLang="en-US" dirty="0"/>
              <a:t>的</a:t>
            </a:r>
            <a:r>
              <a:rPr lang="zh-CN" altLang="en-US" b="1" dirty="0">
                <a:solidFill>
                  <a:srgbClr val="FF0000"/>
                </a:solidFill>
              </a:rPr>
              <a:t>无向图</a:t>
            </a:r>
            <a:r>
              <a:rPr lang="zh-CN" altLang="en-US" dirty="0"/>
              <a:t>称为</a:t>
            </a:r>
            <a:r>
              <a:rPr lang="zh-CN" altLang="en-US" b="1" dirty="0">
                <a:solidFill>
                  <a:srgbClr val="990000"/>
                </a:solidFill>
              </a:rPr>
              <a:t>树</a:t>
            </a:r>
            <a:r>
              <a:rPr lang="zh-CN" altLang="en-US" dirty="0"/>
              <a:t>，简记</a:t>
            </a:r>
            <a:r>
              <a:rPr lang="en-US" altLang="zh-CN" dirty="0"/>
              <a:t>T。</a:t>
            </a:r>
            <a:r>
              <a:rPr lang="zh-CN" altLang="en-US" dirty="0"/>
              <a:t>树中度数为1的结点称为</a:t>
            </a:r>
            <a:r>
              <a:rPr lang="zh-CN" altLang="en-US" b="1" dirty="0">
                <a:solidFill>
                  <a:srgbClr val="990000"/>
                </a:solidFill>
              </a:rPr>
              <a:t>树叶</a:t>
            </a:r>
            <a:r>
              <a:rPr lang="zh-CN" altLang="en-US" dirty="0"/>
              <a:t>，度数大于1的结点称为</a:t>
            </a:r>
            <a:r>
              <a:rPr lang="zh-CN" altLang="en-US" b="1" dirty="0">
                <a:solidFill>
                  <a:srgbClr val="990000"/>
                </a:solidFill>
              </a:rPr>
              <a:t>分枝点</a:t>
            </a:r>
            <a:r>
              <a:rPr lang="zh-CN" altLang="en-US" dirty="0"/>
              <a:t>或</a:t>
            </a:r>
            <a:r>
              <a:rPr lang="zh-CN" altLang="en-US" b="1" dirty="0">
                <a:solidFill>
                  <a:srgbClr val="990000"/>
                </a:solidFill>
              </a:rPr>
              <a:t>内点</a:t>
            </a:r>
            <a:r>
              <a:rPr lang="zh-CN" altLang="en-US" dirty="0"/>
              <a:t>。一个无回路的无向图称作</a:t>
            </a:r>
            <a:r>
              <a:rPr lang="zh-CN" altLang="en-US" b="1" dirty="0">
                <a:solidFill>
                  <a:srgbClr val="990000"/>
                </a:solidFill>
              </a:rPr>
              <a:t>森林</a:t>
            </a:r>
            <a:r>
              <a:rPr lang="zh-CN" altLang="en-US" dirty="0"/>
              <a:t>，它的每个连通分图是树。</a:t>
            </a:r>
            <a:endParaRPr lang="zh-CN" altLang="en-US" b="1" dirty="0">
              <a:solidFill>
                <a:srgbClr val="990000"/>
              </a:solidFill>
            </a:endParaRPr>
          </a:p>
        </p:txBody>
      </p:sp>
      <p:pic>
        <p:nvPicPr>
          <p:cNvPr id="891913" name="Picture 9"/>
          <p:cNvPicPr>
            <a:picLocks noChangeAspect="1"/>
          </p:cNvPicPr>
          <p:nvPr/>
        </p:nvPicPr>
        <p:blipFill>
          <a:blip r:embed="rId1"/>
          <a:srcRect l="16667" r="16667" b="11301"/>
          <a:stretch>
            <a:fillRect/>
          </a:stretch>
        </p:blipFill>
        <p:spPr>
          <a:xfrm>
            <a:off x="898525" y="3344863"/>
            <a:ext cx="1584325" cy="1944687"/>
          </a:xfrm>
          <a:prstGeom prst="rect">
            <a:avLst/>
          </a:prstGeom>
          <a:noFill/>
          <a:ln w="9525">
            <a:noFill/>
          </a:ln>
        </p:spPr>
      </p:pic>
      <p:pic>
        <p:nvPicPr>
          <p:cNvPr id="891914" name="Picture 10"/>
          <p:cNvPicPr>
            <a:picLocks noChangeAspect="1"/>
          </p:cNvPicPr>
          <p:nvPr/>
        </p:nvPicPr>
        <p:blipFill>
          <a:blip r:embed="rId2"/>
          <a:stretch>
            <a:fillRect/>
          </a:stretch>
        </p:blipFill>
        <p:spPr>
          <a:xfrm>
            <a:off x="2770188" y="3344863"/>
            <a:ext cx="1368425" cy="1944687"/>
          </a:xfrm>
          <a:prstGeom prst="rect">
            <a:avLst/>
          </a:prstGeom>
          <a:noFill/>
          <a:ln w="9525">
            <a:noFill/>
          </a:ln>
        </p:spPr>
      </p:pic>
      <p:pic>
        <p:nvPicPr>
          <p:cNvPr id="891915" name="Picture 11"/>
          <p:cNvPicPr>
            <a:picLocks noChangeAspect="1"/>
          </p:cNvPicPr>
          <p:nvPr/>
        </p:nvPicPr>
        <p:blipFill>
          <a:blip r:embed="rId3"/>
          <a:stretch>
            <a:fillRect/>
          </a:stretch>
        </p:blipFill>
        <p:spPr>
          <a:xfrm>
            <a:off x="4354513" y="3344863"/>
            <a:ext cx="1368425" cy="1944687"/>
          </a:xfrm>
          <a:prstGeom prst="rect">
            <a:avLst/>
          </a:prstGeom>
          <a:noFill/>
          <a:ln w="9525">
            <a:noFill/>
          </a:ln>
        </p:spPr>
      </p:pic>
      <p:pic>
        <p:nvPicPr>
          <p:cNvPr id="891916" name="Picture 12"/>
          <p:cNvPicPr>
            <a:picLocks noChangeAspect="1"/>
          </p:cNvPicPr>
          <p:nvPr/>
        </p:nvPicPr>
        <p:blipFill>
          <a:blip r:embed="rId4"/>
          <a:stretch>
            <a:fillRect/>
          </a:stretch>
        </p:blipFill>
        <p:spPr>
          <a:xfrm>
            <a:off x="6083300" y="3344863"/>
            <a:ext cx="2160588" cy="1887537"/>
          </a:xfrm>
          <a:prstGeom prst="rect">
            <a:avLst/>
          </a:prstGeom>
          <a:noFill/>
          <a:ln w="9525">
            <a:noFill/>
          </a:ln>
        </p:spPr>
      </p:pic>
      <p:sp>
        <p:nvSpPr>
          <p:cNvPr id="891917" name="Text Box 13"/>
          <p:cNvSpPr txBox="1"/>
          <p:nvPr/>
        </p:nvSpPr>
        <p:spPr>
          <a:xfrm>
            <a:off x="250825" y="5576888"/>
            <a:ext cx="856932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eaLnBrk="1" hangingPunct="1">
              <a:spcBef>
                <a:spcPct val="0"/>
              </a:spcBef>
              <a:buClrTx/>
              <a:buSzTx/>
              <a:buFontTx/>
              <a:buNone/>
            </a:pPr>
            <a:r>
              <a:rPr lang="en-US" altLang="zh-CN" sz="2800" i="1" dirty="0">
                <a:latin typeface="Times New Roman" panose="02020603050405020304" pitchFamily="18" charset="0"/>
              </a:rPr>
              <a:t>         G</a:t>
            </a:r>
            <a:r>
              <a:rPr lang="en-US" altLang="zh-CN" sz="2800" dirty="0">
                <a:latin typeface="Times New Roman" panose="02020603050405020304" pitchFamily="18" charset="0"/>
              </a:rPr>
              <a:t>1                 </a:t>
            </a:r>
            <a:r>
              <a:rPr lang="en-US" altLang="zh-CN" sz="2800" i="1" dirty="0">
                <a:latin typeface="Times New Roman" panose="02020603050405020304" pitchFamily="18" charset="0"/>
              </a:rPr>
              <a:t>G</a:t>
            </a:r>
            <a:r>
              <a:rPr lang="en-US" altLang="zh-CN" sz="2800" dirty="0">
                <a:latin typeface="Times New Roman" panose="02020603050405020304" pitchFamily="18" charset="0"/>
              </a:rPr>
              <a:t>2       </a:t>
            </a:r>
            <a:r>
              <a:rPr lang="en-US" altLang="zh-CN" sz="2800" i="1" dirty="0">
                <a:latin typeface="Times New Roman" panose="02020603050405020304" pitchFamily="18" charset="0"/>
              </a:rPr>
              <a:t>G</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zh-CN" altLang="en-US" sz="2800" dirty="0">
                <a:solidFill>
                  <a:srgbClr val="990000"/>
                </a:solidFill>
                <a:latin typeface="Times New Roman" panose="02020603050405020304" pitchFamily="18" charset="0"/>
              </a:rPr>
              <a:t>有圈</a:t>
            </a:r>
            <a:r>
              <a:rPr lang="zh-CN" altLang="en-US" sz="2800" dirty="0">
                <a:latin typeface="Times New Roman" panose="02020603050405020304" pitchFamily="18" charset="0"/>
              </a:rPr>
              <a:t>）  </a:t>
            </a:r>
            <a:r>
              <a:rPr lang="en-US" altLang="zh-CN" sz="2800" i="1" dirty="0">
                <a:latin typeface="Times New Roman" panose="02020603050405020304" pitchFamily="18" charset="0"/>
              </a:rPr>
              <a:t>G</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zh-CN" altLang="en-US" sz="2800" dirty="0">
                <a:solidFill>
                  <a:srgbClr val="990000"/>
                </a:solidFill>
                <a:latin typeface="Times New Roman" panose="02020603050405020304" pitchFamily="18" charset="0"/>
              </a:rPr>
              <a:t>不连通</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91917"/>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891913"/>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499"/>
                                          </p:stCondLst>
                                        </p:cTn>
                                        <p:tgtEl>
                                          <p:spTgt spid="891914"/>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0"/>
                                  </p:stCondLst>
                                  <p:childTnLst>
                                    <p:set>
                                      <p:cBhvr>
                                        <p:cTn id="15" dur="1" fill="hold">
                                          <p:stCondLst>
                                            <p:cond delay="499"/>
                                          </p:stCondLst>
                                        </p:cTn>
                                        <p:tgtEl>
                                          <p:spTgt spid="891915"/>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891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30723" name="Group 78"/>
          <p:cNvGrpSpPr/>
          <p:nvPr/>
        </p:nvGrpSpPr>
        <p:grpSpPr>
          <a:xfrm>
            <a:off x="609600" y="1295400"/>
            <a:ext cx="3352800" cy="2590800"/>
            <a:chOff x="384" y="1008"/>
            <a:chExt cx="2112" cy="1632"/>
          </a:xfrm>
        </p:grpSpPr>
        <p:sp>
          <p:nvSpPr>
            <p:cNvPr id="30774" name="AutoShape 6"/>
            <p:cNvSpPr/>
            <p:nvPr/>
          </p:nvSpPr>
          <p:spPr>
            <a:xfrm>
              <a:off x="1296" y="187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75" name="AutoShape 7"/>
            <p:cNvSpPr/>
            <p:nvPr/>
          </p:nvSpPr>
          <p:spPr>
            <a:xfrm>
              <a:off x="1932" y="1440"/>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76" name="AutoShape 8"/>
            <p:cNvSpPr/>
            <p:nvPr/>
          </p:nvSpPr>
          <p:spPr>
            <a:xfrm>
              <a:off x="1824" y="187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77" name="AutoShape 9"/>
            <p:cNvSpPr/>
            <p:nvPr/>
          </p:nvSpPr>
          <p:spPr>
            <a:xfrm>
              <a:off x="1584" y="2208"/>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78" name="AutoShape 10"/>
            <p:cNvSpPr/>
            <p:nvPr/>
          </p:nvSpPr>
          <p:spPr>
            <a:xfrm>
              <a:off x="2256" y="1440"/>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79" name="AutoShape 11"/>
            <p:cNvSpPr/>
            <p:nvPr/>
          </p:nvSpPr>
          <p:spPr>
            <a:xfrm>
              <a:off x="1284" y="1440"/>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80" name="AutoShape 12"/>
            <p:cNvSpPr/>
            <p:nvPr/>
          </p:nvSpPr>
          <p:spPr>
            <a:xfrm>
              <a:off x="1608" y="1440"/>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81" name="AutoShape 13"/>
            <p:cNvSpPr/>
            <p:nvPr/>
          </p:nvSpPr>
          <p:spPr>
            <a:xfrm>
              <a:off x="960" y="1440"/>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82" name="AutoShape 14"/>
            <p:cNvCxnSpPr>
              <a:stCxn id="30776" idx="0"/>
              <a:endCxn id="30775" idx="4"/>
            </p:cNvCxnSpPr>
            <p:nvPr/>
          </p:nvCxnSpPr>
          <p:spPr>
            <a:xfrm flipV="1">
              <a:off x="1872" y="1536"/>
              <a:ext cx="108" cy="336"/>
            </a:xfrm>
            <a:prstGeom prst="straightConnector1">
              <a:avLst/>
            </a:prstGeom>
            <a:ln w="31750" cap="flat" cmpd="sng">
              <a:solidFill>
                <a:srgbClr val="000080"/>
              </a:solidFill>
              <a:prstDash val="solid"/>
              <a:headEnd type="none" w="med" len="med"/>
              <a:tailEnd type="none" w="med" len="med"/>
            </a:ln>
          </p:spPr>
        </p:cxnSp>
        <p:grpSp>
          <p:nvGrpSpPr>
            <p:cNvPr id="30783" name="Group 18"/>
            <p:cNvGrpSpPr/>
            <p:nvPr/>
          </p:nvGrpSpPr>
          <p:grpSpPr>
            <a:xfrm>
              <a:off x="1488" y="2304"/>
              <a:ext cx="336" cy="336"/>
              <a:chOff x="1920" y="3216"/>
              <a:chExt cx="384" cy="336"/>
            </a:xfrm>
          </p:grpSpPr>
          <p:sp>
            <p:nvSpPr>
              <p:cNvPr id="30794" name="Oval 19"/>
              <p:cNvSpPr/>
              <p:nvPr/>
            </p:nvSpPr>
            <p:spPr>
              <a:xfrm>
                <a:off x="1920" y="3216"/>
                <a:ext cx="384" cy="336"/>
              </a:xfrm>
              <a:prstGeom prst="ellipse">
                <a:avLst/>
              </a:prstGeom>
              <a:noFill/>
              <a:ln w="31750">
                <a:noFill/>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solidFill>
                      <a:srgbClr val="080808"/>
                    </a:solidFill>
                  </a:rPr>
                  <a:t>树</a:t>
                </a:r>
                <a:endParaRPr lang="zh-CN" altLang="en-US" sz="2400" dirty="0">
                  <a:solidFill>
                    <a:srgbClr val="080808"/>
                  </a:solidFill>
                </a:endParaRPr>
              </a:p>
            </p:txBody>
          </p:sp>
          <p:sp>
            <p:nvSpPr>
              <p:cNvPr id="30795" name="Freeform 20"/>
              <p:cNvSpPr/>
              <p:nvPr/>
            </p:nvSpPr>
            <p:spPr>
              <a:xfrm>
                <a:off x="1968" y="3483"/>
                <a:ext cx="142" cy="69"/>
              </a:xfrm>
              <a:custGeom>
                <a:avLst/>
                <a:gdLst>
                  <a:gd name="txL" fmla="*/ 0 w 142"/>
                  <a:gd name="txT" fmla="*/ 0 h 69"/>
                  <a:gd name="txR" fmla="*/ 142 w 142"/>
                  <a:gd name="txB" fmla="*/ 69 h 69"/>
                </a:gdLst>
                <a:ahLst/>
                <a:cxnLst>
                  <a:cxn ang="0">
                    <a:pos x="0" y="0"/>
                  </a:cxn>
                  <a:cxn ang="0">
                    <a:pos x="48" y="48"/>
                  </a:cxn>
                  <a:cxn ang="0">
                    <a:pos x="142" y="69"/>
                  </a:cxn>
                </a:cxnLst>
                <a:rect l="txL" t="txT" r="txR" b="txB"/>
                <a:pathLst>
                  <a:path w="142" h="69">
                    <a:moveTo>
                      <a:pt x="0" y="0"/>
                    </a:moveTo>
                    <a:cubicBezTo>
                      <a:pt x="12" y="20"/>
                      <a:pt x="24" y="37"/>
                      <a:pt x="48" y="48"/>
                    </a:cubicBezTo>
                    <a:cubicBezTo>
                      <a:pt x="72" y="59"/>
                      <a:pt x="123" y="65"/>
                      <a:pt x="142" y="69"/>
                    </a:cubicBezTo>
                  </a:path>
                </a:pathLst>
              </a:custGeom>
              <a:noFill/>
              <a:ln w="31750">
                <a:noFill/>
              </a:ln>
            </p:spPr>
            <p:txBody>
              <a:bodyPr/>
              <a:p>
                <a:endParaRPr lang="zh-CN" altLang="en-US"/>
              </a:p>
            </p:txBody>
          </p:sp>
        </p:grpSp>
        <p:cxnSp>
          <p:nvCxnSpPr>
            <p:cNvPr id="30784" name="AutoShape 21"/>
            <p:cNvCxnSpPr>
              <a:stCxn id="30776" idx="7"/>
              <a:endCxn id="30778" idx="3"/>
            </p:cNvCxnSpPr>
            <p:nvPr/>
          </p:nvCxnSpPr>
          <p:spPr>
            <a:xfrm flipV="1">
              <a:off x="1906" y="1522"/>
              <a:ext cx="364" cy="364"/>
            </a:xfrm>
            <a:prstGeom prst="straightConnector1">
              <a:avLst/>
            </a:prstGeom>
            <a:ln w="31750" cap="flat" cmpd="sng">
              <a:solidFill>
                <a:srgbClr val="000080"/>
              </a:solidFill>
              <a:prstDash val="solid"/>
              <a:headEnd type="none" w="med" len="med"/>
              <a:tailEnd type="none" w="med" len="med"/>
            </a:ln>
          </p:spPr>
        </p:cxnSp>
        <p:cxnSp>
          <p:nvCxnSpPr>
            <p:cNvPr id="30785" name="AutoShape 22"/>
            <p:cNvCxnSpPr>
              <a:stCxn id="30781" idx="5"/>
              <a:endCxn id="30774" idx="1"/>
            </p:cNvCxnSpPr>
            <p:nvPr/>
          </p:nvCxnSpPr>
          <p:spPr>
            <a:xfrm>
              <a:off x="1042" y="1522"/>
              <a:ext cx="268" cy="364"/>
            </a:xfrm>
            <a:prstGeom prst="straightConnector1">
              <a:avLst/>
            </a:prstGeom>
            <a:ln w="31750" cap="flat" cmpd="sng">
              <a:solidFill>
                <a:srgbClr val="000080"/>
              </a:solidFill>
              <a:prstDash val="solid"/>
              <a:headEnd type="none" w="med" len="med"/>
              <a:tailEnd type="none" w="med" len="med"/>
            </a:ln>
          </p:spPr>
        </p:cxnSp>
        <p:cxnSp>
          <p:nvCxnSpPr>
            <p:cNvPr id="30786" name="AutoShape 32"/>
            <p:cNvCxnSpPr>
              <a:stCxn id="30777" idx="0"/>
              <a:endCxn id="30776" idx="3"/>
            </p:cNvCxnSpPr>
            <p:nvPr/>
          </p:nvCxnSpPr>
          <p:spPr>
            <a:xfrm flipV="1">
              <a:off x="1632" y="1954"/>
              <a:ext cx="206" cy="254"/>
            </a:xfrm>
            <a:prstGeom prst="straightConnector1">
              <a:avLst/>
            </a:prstGeom>
            <a:ln w="31750" cap="flat" cmpd="sng">
              <a:solidFill>
                <a:srgbClr val="000080"/>
              </a:solidFill>
              <a:prstDash val="solid"/>
              <a:headEnd type="none" w="med" len="med"/>
              <a:tailEnd type="none" w="med" len="med"/>
            </a:ln>
          </p:spPr>
        </p:cxnSp>
        <p:cxnSp>
          <p:nvCxnSpPr>
            <p:cNvPr id="30787" name="AutoShape 36"/>
            <p:cNvCxnSpPr>
              <a:stCxn id="30779" idx="4"/>
              <a:endCxn id="30774" idx="0"/>
            </p:cNvCxnSpPr>
            <p:nvPr/>
          </p:nvCxnSpPr>
          <p:spPr>
            <a:xfrm>
              <a:off x="1332" y="1536"/>
              <a:ext cx="12" cy="336"/>
            </a:xfrm>
            <a:prstGeom prst="straightConnector1">
              <a:avLst/>
            </a:prstGeom>
            <a:ln w="31750" cap="flat" cmpd="sng">
              <a:solidFill>
                <a:srgbClr val="000080"/>
              </a:solidFill>
              <a:prstDash val="solid"/>
              <a:headEnd type="none" w="med" len="med"/>
              <a:tailEnd type="none" w="med" len="med"/>
            </a:ln>
          </p:spPr>
        </p:cxnSp>
        <p:cxnSp>
          <p:nvCxnSpPr>
            <p:cNvPr id="30788" name="AutoShape 40"/>
            <p:cNvCxnSpPr>
              <a:stCxn id="30777" idx="1"/>
              <a:endCxn id="30774" idx="5"/>
            </p:cNvCxnSpPr>
            <p:nvPr/>
          </p:nvCxnSpPr>
          <p:spPr>
            <a:xfrm flipH="1" flipV="1">
              <a:off x="1378" y="1954"/>
              <a:ext cx="220" cy="268"/>
            </a:xfrm>
            <a:prstGeom prst="straightConnector1">
              <a:avLst/>
            </a:prstGeom>
            <a:ln w="31750" cap="flat" cmpd="sng">
              <a:solidFill>
                <a:srgbClr val="000080"/>
              </a:solidFill>
              <a:prstDash val="solid"/>
              <a:headEnd type="none" w="med" len="med"/>
              <a:tailEnd type="none" w="med" len="med"/>
            </a:ln>
          </p:spPr>
        </p:cxnSp>
        <p:cxnSp>
          <p:nvCxnSpPr>
            <p:cNvPr id="30789" name="AutoShape 44"/>
            <p:cNvCxnSpPr>
              <a:stCxn id="30774" idx="7"/>
              <a:endCxn id="30780" idx="4"/>
            </p:cNvCxnSpPr>
            <p:nvPr/>
          </p:nvCxnSpPr>
          <p:spPr>
            <a:xfrm flipV="1">
              <a:off x="1378" y="1536"/>
              <a:ext cx="278" cy="350"/>
            </a:xfrm>
            <a:prstGeom prst="straightConnector1">
              <a:avLst/>
            </a:prstGeom>
            <a:ln w="31750" cap="flat" cmpd="sng">
              <a:solidFill>
                <a:srgbClr val="000080"/>
              </a:solidFill>
              <a:prstDash val="solid"/>
              <a:headEnd type="none" w="med" len="med"/>
              <a:tailEnd type="none" w="med" len="med"/>
            </a:ln>
          </p:spPr>
        </p:cxnSp>
        <p:sp>
          <p:nvSpPr>
            <p:cNvPr id="30790" name="AutoShape 48"/>
            <p:cNvSpPr/>
            <p:nvPr/>
          </p:nvSpPr>
          <p:spPr>
            <a:xfrm>
              <a:off x="672" y="1056"/>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91" name="AutoShape 49"/>
            <p:cNvCxnSpPr>
              <a:stCxn id="30790" idx="5"/>
              <a:endCxn id="30781" idx="1"/>
            </p:cNvCxnSpPr>
            <p:nvPr/>
          </p:nvCxnSpPr>
          <p:spPr>
            <a:xfrm>
              <a:off x="754" y="1138"/>
              <a:ext cx="220" cy="316"/>
            </a:xfrm>
            <a:prstGeom prst="straightConnector1">
              <a:avLst/>
            </a:prstGeom>
            <a:ln w="31750" cap="flat" cmpd="sng">
              <a:solidFill>
                <a:srgbClr val="000080"/>
              </a:solidFill>
              <a:prstDash val="solid"/>
              <a:headEnd type="none" w="med" len="med"/>
              <a:tailEnd type="none" w="med" len="med"/>
            </a:ln>
          </p:spPr>
        </p:cxnSp>
        <p:sp>
          <p:nvSpPr>
            <p:cNvPr id="30792" name="AutoShape 50"/>
            <p:cNvSpPr/>
            <p:nvPr/>
          </p:nvSpPr>
          <p:spPr>
            <a:xfrm>
              <a:off x="2016" y="1008"/>
              <a:ext cx="480" cy="288"/>
            </a:xfrm>
            <a:prstGeom prst="wedgeRoundRectCallout">
              <a:avLst>
                <a:gd name="adj1" fmla="val -50208"/>
                <a:gd name="adj2" fmla="val 85764"/>
                <a:gd name="adj3" fmla="val 16667"/>
              </a:avLst>
            </a:prstGeom>
            <a:noFill/>
            <a:ln w="31750" cap="flat" cmpd="sng">
              <a:solidFill>
                <a:srgbClr val="000080"/>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solidFill>
                    <a:srgbClr val="080808"/>
                  </a:solidFill>
                </a:rPr>
                <a:t>树叶</a:t>
              </a:r>
              <a:endParaRPr lang="zh-CN" altLang="en-US" sz="2000" dirty="0">
                <a:solidFill>
                  <a:srgbClr val="080808"/>
                </a:solidFill>
              </a:endParaRPr>
            </a:p>
          </p:txBody>
        </p:sp>
        <p:sp>
          <p:nvSpPr>
            <p:cNvPr id="30793" name="AutoShape 51"/>
            <p:cNvSpPr/>
            <p:nvPr/>
          </p:nvSpPr>
          <p:spPr>
            <a:xfrm>
              <a:off x="384" y="1920"/>
              <a:ext cx="672" cy="288"/>
            </a:xfrm>
            <a:prstGeom prst="wedgeRoundRectCallout">
              <a:avLst>
                <a:gd name="adj1" fmla="val 81694"/>
                <a:gd name="adj2" fmla="val -39931"/>
                <a:gd name="adj3" fmla="val 16667"/>
              </a:avLst>
            </a:prstGeom>
            <a:noFill/>
            <a:ln w="31750" cap="flat" cmpd="sng">
              <a:solidFill>
                <a:srgbClr val="000080"/>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solidFill>
                    <a:srgbClr val="080808"/>
                  </a:solidFill>
                </a:rPr>
                <a:t>分枝点</a:t>
              </a:r>
              <a:endParaRPr lang="zh-CN" altLang="en-US" sz="2000" dirty="0">
                <a:solidFill>
                  <a:srgbClr val="080808"/>
                </a:solidFill>
              </a:endParaRPr>
            </a:p>
          </p:txBody>
        </p:sp>
      </p:grpSp>
      <p:grpSp>
        <p:nvGrpSpPr>
          <p:cNvPr id="30724" name="Group 77"/>
          <p:cNvGrpSpPr/>
          <p:nvPr/>
        </p:nvGrpSpPr>
        <p:grpSpPr>
          <a:xfrm>
            <a:off x="1447800" y="3962400"/>
            <a:ext cx="1981200" cy="1981200"/>
            <a:chOff x="2496" y="2832"/>
            <a:chExt cx="1248" cy="1248"/>
          </a:xfrm>
        </p:grpSpPr>
        <p:sp>
          <p:nvSpPr>
            <p:cNvPr id="30753" name="AutoShape 83"/>
            <p:cNvSpPr/>
            <p:nvPr/>
          </p:nvSpPr>
          <p:spPr>
            <a:xfrm>
              <a:off x="3024" y="3648"/>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54" name="AutoShape 84"/>
            <p:cNvSpPr/>
            <p:nvPr/>
          </p:nvSpPr>
          <p:spPr>
            <a:xfrm>
              <a:off x="3648" y="2832"/>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55" name="AutoShape 86"/>
            <p:cNvSpPr/>
            <p:nvPr/>
          </p:nvSpPr>
          <p:spPr>
            <a:xfrm>
              <a:off x="2736" y="2832"/>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56" name="AutoShape 88"/>
            <p:cNvSpPr/>
            <p:nvPr/>
          </p:nvSpPr>
          <p:spPr>
            <a:xfrm>
              <a:off x="3024" y="3216"/>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57" name="AutoShape 89"/>
            <p:cNvSpPr/>
            <p:nvPr/>
          </p:nvSpPr>
          <p:spPr>
            <a:xfrm>
              <a:off x="3336" y="3216"/>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58" name="AutoShape 90"/>
            <p:cNvSpPr/>
            <p:nvPr/>
          </p:nvSpPr>
          <p:spPr>
            <a:xfrm>
              <a:off x="2688" y="3216"/>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59" name="AutoShape 91"/>
            <p:cNvCxnSpPr>
              <a:stCxn id="30757" idx="7"/>
              <a:endCxn id="30754" idx="3"/>
            </p:cNvCxnSpPr>
            <p:nvPr/>
          </p:nvCxnSpPr>
          <p:spPr>
            <a:xfrm flipV="1">
              <a:off x="3418" y="2914"/>
              <a:ext cx="244" cy="316"/>
            </a:xfrm>
            <a:prstGeom prst="straightConnector1">
              <a:avLst/>
            </a:prstGeom>
            <a:ln w="31750" cap="flat" cmpd="sng">
              <a:solidFill>
                <a:srgbClr val="000080"/>
              </a:solidFill>
              <a:prstDash val="solid"/>
              <a:headEnd type="none" w="med" len="med"/>
              <a:tailEnd type="none" w="med" len="med"/>
            </a:ln>
          </p:spPr>
        </p:cxnSp>
        <p:grpSp>
          <p:nvGrpSpPr>
            <p:cNvPr id="30760" name="Group 92"/>
            <p:cNvGrpSpPr/>
            <p:nvPr/>
          </p:nvGrpSpPr>
          <p:grpSpPr>
            <a:xfrm>
              <a:off x="2928" y="3744"/>
              <a:ext cx="384" cy="336"/>
              <a:chOff x="1920" y="3216"/>
              <a:chExt cx="384" cy="336"/>
            </a:xfrm>
          </p:grpSpPr>
          <p:sp>
            <p:nvSpPr>
              <p:cNvPr id="30772" name="Oval 93"/>
              <p:cNvSpPr/>
              <p:nvPr/>
            </p:nvSpPr>
            <p:spPr>
              <a:xfrm>
                <a:off x="1920" y="3216"/>
                <a:ext cx="384" cy="336"/>
              </a:xfrm>
              <a:prstGeom prst="ellipse">
                <a:avLst/>
              </a:prstGeom>
              <a:noFill/>
              <a:ln w="31750">
                <a:noFill/>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solidFill>
                      <a:srgbClr val="080808"/>
                    </a:solidFill>
                  </a:rPr>
                  <a:t>非树</a:t>
                </a:r>
                <a:endParaRPr lang="zh-CN" altLang="en-US" sz="2400" dirty="0">
                  <a:solidFill>
                    <a:srgbClr val="080808"/>
                  </a:solidFill>
                </a:endParaRPr>
              </a:p>
            </p:txBody>
          </p:sp>
          <p:sp>
            <p:nvSpPr>
              <p:cNvPr id="30773" name="Freeform 94"/>
              <p:cNvSpPr/>
              <p:nvPr/>
            </p:nvSpPr>
            <p:spPr>
              <a:xfrm>
                <a:off x="1968" y="3483"/>
                <a:ext cx="142" cy="69"/>
              </a:xfrm>
              <a:custGeom>
                <a:avLst/>
                <a:gdLst>
                  <a:gd name="txL" fmla="*/ 0 w 142"/>
                  <a:gd name="txT" fmla="*/ 0 h 69"/>
                  <a:gd name="txR" fmla="*/ 142 w 142"/>
                  <a:gd name="txB" fmla="*/ 69 h 69"/>
                </a:gdLst>
                <a:ahLst/>
                <a:cxnLst>
                  <a:cxn ang="0">
                    <a:pos x="0" y="0"/>
                  </a:cxn>
                  <a:cxn ang="0">
                    <a:pos x="48" y="48"/>
                  </a:cxn>
                  <a:cxn ang="0">
                    <a:pos x="142" y="69"/>
                  </a:cxn>
                </a:cxnLst>
                <a:rect l="txL" t="txT" r="txR" b="txB"/>
                <a:pathLst>
                  <a:path w="142" h="69">
                    <a:moveTo>
                      <a:pt x="0" y="0"/>
                    </a:moveTo>
                    <a:cubicBezTo>
                      <a:pt x="12" y="20"/>
                      <a:pt x="24" y="37"/>
                      <a:pt x="48" y="48"/>
                    </a:cubicBezTo>
                    <a:cubicBezTo>
                      <a:pt x="72" y="59"/>
                      <a:pt x="123" y="65"/>
                      <a:pt x="142" y="69"/>
                    </a:cubicBezTo>
                  </a:path>
                </a:pathLst>
              </a:custGeom>
              <a:noFill/>
              <a:ln w="31750">
                <a:noFill/>
              </a:ln>
            </p:spPr>
            <p:txBody>
              <a:bodyPr/>
              <a:p>
                <a:endParaRPr lang="zh-CN" altLang="en-US"/>
              </a:p>
            </p:txBody>
          </p:sp>
        </p:grpSp>
        <p:cxnSp>
          <p:nvCxnSpPr>
            <p:cNvPr id="30761" name="AutoShape 95"/>
            <p:cNvCxnSpPr>
              <a:stCxn id="30757" idx="1"/>
              <a:endCxn id="30768" idx="5"/>
            </p:cNvCxnSpPr>
            <p:nvPr/>
          </p:nvCxnSpPr>
          <p:spPr>
            <a:xfrm flipH="1" flipV="1">
              <a:off x="3202" y="2914"/>
              <a:ext cx="148" cy="316"/>
            </a:xfrm>
            <a:prstGeom prst="straightConnector1">
              <a:avLst/>
            </a:prstGeom>
            <a:ln w="31750" cap="flat" cmpd="sng">
              <a:solidFill>
                <a:srgbClr val="000080"/>
              </a:solidFill>
              <a:prstDash val="solid"/>
              <a:headEnd type="none" w="med" len="med"/>
              <a:tailEnd type="none" w="med" len="med"/>
            </a:ln>
          </p:spPr>
        </p:cxnSp>
        <p:cxnSp>
          <p:nvCxnSpPr>
            <p:cNvPr id="30762" name="AutoShape 96"/>
            <p:cNvCxnSpPr>
              <a:stCxn id="30758" idx="5"/>
              <a:endCxn id="30753" idx="1"/>
            </p:cNvCxnSpPr>
            <p:nvPr/>
          </p:nvCxnSpPr>
          <p:spPr>
            <a:xfrm>
              <a:off x="2770" y="3298"/>
              <a:ext cx="268" cy="364"/>
            </a:xfrm>
            <a:prstGeom prst="straightConnector1">
              <a:avLst/>
            </a:prstGeom>
            <a:ln w="31750" cap="flat" cmpd="sng">
              <a:solidFill>
                <a:srgbClr val="000080"/>
              </a:solidFill>
              <a:prstDash val="solid"/>
              <a:headEnd type="none" w="med" len="med"/>
              <a:tailEnd type="none" w="med" len="med"/>
            </a:ln>
          </p:spPr>
        </p:cxnSp>
        <p:cxnSp>
          <p:nvCxnSpPr>
            <p:cNvPr id="30763" name="AutoShape 97"/>
            <p:cNvCxnSpPr>
              <a:stCxn id="30756" idx="4"/>
              <a:endCxn id="30753" idx="0"/>
            </p:cNvCxnSpPr>
            <p:nvPr/>
          </p:nvCxnSpPr>
          <p:spPr>
            <a:xfrm>
              <a:off x="3072" y="3312"/>
              <a:ext cx="0" cy="336"/>
            </a:xfrm>
            <a:prstGeom prst="straightConnector1">
              <a:avLst/>
            </a:prstGeom>
            <a:ln w="31750" cap="flat" cmpd="sng">
              <a:solidFill>
                <a:srgbClr val="000080"/>
              </a:solidFill>
              <a:prstDash val="solid"/>
              <a:headEnd type="none" w="med" len="med"/>
              <a:tailEnd type="none" w="med" len="med"/>
            </a:ln>
          </p:spPr>
        </p:cxnSp>
        <p:cxnSp>
          <p:nvCxnSpPr>
            <p:cNvPr id="30764" name="AutoShape 98"/>
            <p:cNvCxnSpPr>
              <a:stCxn id="30758" idx="7"/>
              <a:endCxn id="30755" idx="4"/>
            </p:cNvCxnSpPr>
            <p:nvPr/>
          </p:nvCxnSpPr>
          <p:spPr>
            <a:xfrm flipV="1">
              <a:off x="2770" y="2928"/>
              <a:ext cx="14" cy="302"/>
            </a:xfrm>
            <a:prstGeom prst="straightConnector1">
              <a:avLst/>
            </a:prstGeom>
            <a:ln w="31750" cap="flat" cmpd="sng">
              <a:solidFill>
                <a:srgbClr val="000080"/>
              </a:solidFill>
              <a:prstDash val="solid"/>
              <a:headEnd type="none" w="med" len="med"/>
              <a:tailEnd type="none" w="med" len="med"/>
            </a:ln>
          </p:spPr>
        </p:cxnSp>
        <p:cxnSp>
          <p:nvCxnSpPr>
            <p:cNvPr id="30765" name="AutoShape 99"/>
            <p:cNvCxnSpPr>
              <a:stCxn id="30753" idx="7"/>
              <a:endCxn id="30757" idx="4"/>
            </p:cNvCxnSpPr>
            <p:nvPr/>
          </p:nvCxnSpPr>
          <p:spPr>
            <a:xfrm flipV="1">
              <a:off x="3106" y="3312"/>
              <a:ext cx="278" cy="350"/>
            </a:xfrm>
            <a:prstGeom prst="straightConnector1">
              <a:avLst/>
            </a:prstGeom>
            <a:ln w="31750" cap="flat" cmpd="sng">
              <a:solidFill>
                <a:srgbClr val="000080"/>
              </a:solidFill>
              <a:prstDash val="solid"/>
              <a:headEnd type="none" w="med" len="med"/>
              <a:tailEnd type="none" w="med" len="med"/>
            </a:ln>
          </p:spPr>
        </p:cxnSp>
        <p:sp>
          <p:nvSpPr>
            <p:cNvPr id="30766" name="AutoShape 100"/>
            <p:cNvSpPr/>
            <p:nvPr/>
          </p:nvSpPr>
          <p:spPr>
            <a:xfrm>
              <a:off x="2496" y="2832"/>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67" name="AutoShape 101"/>
            <p:cNvCxnSpPr>
              <a:stCxn id="30766" idx="5"/>
              <a:endCxn id="30758" idx="1"/>
            </p:cNvCxnSpPr>
            <p:nvPr/>
          </p:nvCxnSpPr>
          <p:spPr>
            <a:xfrm>
              <a:off x="2578" y="2914"/>
              <a:ext cx="124" cy="316"/>
            </a:xfrm>
            <a:prstGeom prst="straightConnector1">
              <a:avLst/>
            </a:prstGeom>
            <a:ln w="31750" cap="flat" cmpd="sng">
              <a:solidFill>
                <a:srgbClr val="000080"/>
              </a:solidFill>
              <a:prstDash val="solid"/>
              <a:headEnd type="none" w="med" len="med"/>
              <a:tailEnd type="none" w="med" len="med"/>
            </a:ln>
          </p:spPr>
        </p:cxnSp>
        <p:sp>
          <p:nvSpPr>
            <p:cNvPr id="30768" name="AutoShape 103"/>
            <p:cNvSpPr/>
            <p:nvPr/>
          </p:nvSpPr>
          <p:spPr>
            <a:xfrm>
              <a:off x="3120" y="2832"/>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69" name="AutoShape 104"/>
            <p:cNvCxnSpPr>
              <a:stCxn id="30756" idx="7"/>
              <a:endCxn id="30768" idx="4"/>
            </p:cNvCxnSpPr>
            <p:nvPr/>
          </p:nvCxnSpPr>
          <p:spPr>
            <a:xfrm flipV="1">
              <a:off x="3106" y="2928"/>
              <a:ext cx="62" cy="302"/>
            </a:xfrm>
            <a:prstGeom prst="straightConnector1">
              <a:avLst/>
            </a:prstGeom>
            <a:ln w="31750" cap="flat" cmpd="sng">
              <a:solidFill>
                <a:srgbClr val="000080"/>
              </a:solidFill>
              <a:prstDash val="solid"/>
              <a:headEnd type="none" w="med" len="med"/>
              <a:tailEnd type="none" w="med" len="med"/>
            </a:ln>
          </p:spPr>
        </p:cxnSp>
        <p:sp>
          <p:nvSpPr>
            <p:cNvPr id="30770" name="AutoShape 105"/>
            <p:cNvSpPr/>
            <p:nvPr/>
          </p:nvSpPr>
          <p:spPr>
            <a:xfrm>
              <a:off x="2880" y="2832"/>
              <a:ext cx="96" cy="96"/>
            </a:xfrm>
            <a:prstGeom prst="flowChartConnector">
              <a:avLst/>
            </a:prstGeom>
            <a:noFill/>
            <a:ln w="31750" cap="flat" cmpd="sng">
              <a:solidFill>
                <a:srgbClr val="00008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71" name="AutoShape 106"/>
            <p:cNvCxnSpPr>
              <a:stCxn id="30770" idx="5"/>
              <a:endCxn id="30756" idx="1"/>
            </p:cNvCxnSpPr>
            <p:nvPr/>
          </p:nvCxnSpPr>
          <p:spPr>
            <a:xfrm>
              <a:off x="2962" y="2914"/>
              <a:ext cx="76" cy="316"/>
            </a:xfrm>
            <a:prstGeom prst="straightConnector1">
              <a:avLst/>
            </a:prstGeom>
            <a:ln w="31750" cap="flat" cmpd="sng">
              <a:solidFill>
                <a:srgbClr val="000080"/>
              </a:solidFill>
              <a:prstDash val="solid"/>
              <a:headEnd type="none" w="med" len="med"/>
              <a:tailEnd type="none" w="med" len="med"/>
            </a:ln>
          </p:spPr>
        </p:cxnSp>
      </p:grpSp>
      <p:grpSp>
        <p:nvGrpSpPr>
          <p:cNvPr id="30725" name="Group 79"/>
          <p:cNvGrpSpPr/>
          <p:nvPr/>
        </p:nvGrpSpPr>
        <p:grpSpPr>
          <a:xfrm>
            <a:off x="5181600" y="2590800"/>
            <a:ext cx="3048000" cy="2286000"/>
            <a:chOff x="3360" y="1104"/>
            <a:chExt cx="1920" cy="1440"/>
          </a:xfrm>
        </p:grpSpPr>
        <p:sp>
          <p:nvSpPr>
            <p:cNvPr id="30727" name="AutoShape 55"/>
            <p:cNvSpPr/>
            <p:nvPr/>
          </p:nvSpPr>
          <p:spPr>
            <a:xfrm>
              <a:off x="4080" y="2064"/>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28" name="AutoShape 56"/>
            <p:cNvSpPr/>
            <p:nvPr/>
          </p:nvSpPr>
          <p:spPr>
            <a:xfrm>
              <a:off x="4716" y="163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29" name="AutoShape 57"/>
            <p:cNvSpPr/>
            <p:nvPr/>
          </p:nvSpPr>
          <p:spPr>
            <a:xfrm>
              <a:off x="4608" y="2064"/>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30" name="AutoShape 58"/>
            <p:cNvSpPr/>
            <p:nvPr/>
          </p:nvSpPr>
          <p:spPr>
            <a:xfrm>
              <a:off x="3792" y="1248"/>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31" name="AutoShape 59"/>
            <p:cNvSpPr/>
            <p:nvPr/>
          </p:nvSpPr>
          <p:spPr>
            <a:xfrm>
              <a:off x="5040" y="163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32" name="AutoShape 60"/>
            <p:cNvSpPr/>
            <p:nvPr/>
          </p:nvSpPr>
          <p:spPr>
            <a:xfrm>
              <a:off x="4068" y="163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33" name="AutoShape 61"/>
            <p:cNvSpPr/>
            <p:nvPr/>
          </p:nvSpPr>
          <p:spPr>
            <a:xfrm>
              <a:off x="4392" y="163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sp>
          <p:nvSpPr>
            <p:cNvPr id="30734" name="AutoShape 62"/>
            <p:cNvSpPr/>
            <p:nvPr/>
          </p:nvSpPr>
          <p:spPr>
            <a:xfrm>
              <a:off x="3744" y="1632"/>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35" name="AutoShape 63"/>
            <p:cNvCxnSpPr>
              <a:stCxn id="30729" idx="0"/>
              <a:endCxn id="30728" idx="4"/>
            </p:cNvCxnSpPr>
            <p:nvPr/>
          </p:nvCxnSpPr>
          <p:spPr>
            <a:xfrm flipV="1">
              <a:off x="4656" y="1728"/>
              <a:ext cx="108" cy="336"/>
            </a:xfrm>
            <a:prstGeom prst="straightConnector1">
              <a:avLst/>
            </a:prstGeom>
            <a:ln w="31750" cap="flat" cmpd="sng">
              <a:solidFill>
                <a:srgbClr val="000080"/>
              </a:solidFill>
              <a:prstDash val="solid"/>
              <a:headEnd type="none" w="med" len="med"/>
              <a:tailEnd type="none" w="med" len="med"/>
            </a:ln>
          </p:spPr>
        </p:cxnSp>
        <p:grpSp>
          <p:nvGrpSpPr>
            <p:cNvPr id="30736" name="Group 64"/>
            <p:cNvGrpSpPr/>
            <p:nvPr/>
          </p:nvGrpSpPr>
          <p:grpSpPr>
            <a:xfrm>
              <a:off x="4224" y="2208"/>
              <a:ext cx="336" cy="336"/>
              <a:chOff x="1920" y="3216"/>
              <a:chExt cx="384" cy="336"/>
            </a:xfrm>
          </p:grpSpPr>
          <p:sp>
            <p:nvSpPr>
              <p:cNvPr id="30751" name="Oval 65"/>
              <p:cNvSpPr/>
              <p:nvPr/>
            </p:nvSpPr>
            <p:spPr>
              <a:xfrm>
                <a:off x="1920" y="3216"/>
                <a:ext cx="384" cy="336"/>
              </a:xfrm>
              <a:prstGeom prst="ellipse">
                <a:avLst/>
              </a:prstGeom>
              <a:noFill/>
              <a:ln w="31750">
                <a:noFill/>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400" dirty="0">
                    <a:solidFill>
                      <a:srgbClr val="080808"/>
                    </a:solidFill>
                  </a:rPr>
                  <a:t>森林</a:t>
                </a:r>
                <a:endParaRPr lang="zh-CN" altLang="en-US" sz="2400" dirty="0">
                  <a:solidFill>
                    <a:srgbClr val="080808"/>
                  </a:solidFill>
                </a:endParaRPr>
              </a:p>
            </p:txBody>
          </p:sp>
          <p:sp>
            <p:nvSpPr>
              <p:cNvPr id="30752" name="Freeform 66"/>
              <p:cNvSpPr/>
              <p:nvPr/>
            </p:nvSpPr>
            <p:spPr>
              <a:xfrm>
                <a:off x="1968" y="3483"/>
                <a:ext cx="142" cy="69"/>
              </a:xfrm>
              <a:custGeom>
                <a:avLst/>
                <a:gdLst>
                  <a:gd name="txL" fmla="*/ 0 w 142"/>
                  <a:gd name="txT" fmla="*/ 0 h 69"/>
                  <a:gd name="txR" fmla="*/ 142 w 142"/>
                  <a:gd name="txB" fmla="*/ 69 h 69"/>
                </a:gdLst>
                <a:ahLst/>
                <a:cxnLst>
                  <a:cxn ang="0">
                    <a:pos x="0" y="0"/>
                  </a:cxn>
                  <a:cxn ang="0">
                    <a:pos x="48" y="48"/>
                  </a:cxn>
                  <a:cxn ang="0">
                    <a:pos x="142" y="69"/>
                  </a:cxn>
                </a:cxnLst>
                <a:rect l="txL" t="txT" r="txR" b="txB"/>
                <a:pathLst>
                  <a:path w="142" h="69">
                    <a:moveTo>
                      <a:pt x="0" y="0"/>
                    </a:moveTo>
                    <a:cubicBezTo>
                      <a:pt x="12" y="20"/>
                      <a:pt x="24" y="37"/>
                      <a:pt x="48" y="48"/>
                    </a:cubicBezTo>
                    <a:cubicBezTo>
                      <a:pt x="72" y="59"/>
                      <a:pt x="123" y="65"/>
                      <a:pt x="142" y="69"/>
                    </a:cubicBezTo>
                  </a:path>
                </a:pathLst>
              </a:custGeom>
              <a:noFill/>
              <a:ln w="31750">
                <a:noFill/>
              </a:ln>
            </p:spPr>
            <p:txBody>
              <a:bodyPr/>
              <a:p>
                <a:endParaRPr lang="zh-CN" altLang="en-US"/>
              </a:p>
            </p:txBody>
          </p:sp>
        </p:grpSp>
        <p:cxnSp>
          <p:nvCxnSpPr>
            <p:cNvPr id="30737" name="AutoShape 67"/>
            <p:cNvCxnSpPr>
              <a:stCxn id="30729" idx="7"/>
              <a:endCxn id="30731" idx="3"/>
            </p:cNvCxnSpPr>
            <p:nvPr/>
          </p:nvCxnSpPr>
          <p:spPr>
            <a:xfrm flipV="1">
              <a:off x="4690" y="1714"/>
              <a:ext cx="364" cy="364"/>
            </a:xfrm>
            <a:prstGeom prst="straightConnector1">
              <a:avLst/>
            </a:prstGeom>
            <a:ln w="31750" cap="flat" cmpd="sng">
              <a:solidFill>
                <a:srgbClr val="000080"/>
              </a:solidFill>
              <a:prstDash val="solid"/>
              <a:headEnd type="none" w="med" len="med"/>
              <a:tailEnd type="none" w="med" len="med"/>
            </a:ln>
          </p:spPr>
        </p:cxnSp>
        <p:cxnSp>
          <p:nvCxnSpPr>
            <p:cNvPr id="30738" name="AutoShape 68"/>
            <p:cNvCxnSpPr>
              <a:stCxn id="30734" idx="5"/>
              <a:endCxn id="30727" idx="1"/>
            </p:cNvCxnSpPr>
            <p:nvPr/>
          </p:nvCxnSpPr>
          <p:spPr>
            <a:xfrm>
              <a:off x="3826" y="1714"/>
              <a:ext cx="268" cy="364"/>
            </a:xfrm>
            <a:prstGeom prst="straightConnector1">
              <a:avLst/>
            </a:prstGeom>
            <a:ln w="31750" cap="flat" cmpd="sng">
              <a:solidFill>
                <a:srgbClr val="000080"/>
              </a:solidFill>
              <a:prstDash val="solid"/>
              <a:headEnd type="none" w="med" len="med"/>
              <a:tailEnd type="none" w="med" len="med"/>
            </a:ln>
          </p:spPr>
        </p:cxnSp>
        <p:cxnSp>
          <p:nvCxnSpPr>
            <p:cNvPr id="30739" name="AutoShape 70"/>
            <p:cNvCxnSpPr>
              <a:stCxn id="30732" idx="4"/>
              <a:endCxn id="30727" idx="0"/>
            </p:cNvCxnSpPr>
            <p:nvPr/>
          </p:nvCxnSpPr>
          <p:spPr>
            <a:xfrm>
              <a:off x="4116" y="1728"/>
              <a:ext cx="12" cy="336"/>
            </a:xfrm>
            <a:prstGeom prst="straightConnector1">
              <a:avLst/>
            </a:prstGeom>
            <a:ln w="31750" cap="flat" cmpd="sng">
              <a:solidFill>
                <a:srgbClr val="000080"/>
              </a:solidFill>
              <a:prstDash val="solid"/>
              <a:headEnd type="none" w="med" len="med"/>
              <a:tailEnd type="none" w="med" len="med"/>
            </a:ln>
          </p:spPr>
        </p:cxnSp>
        <p:cxnSp>
          <p:nvCxnSpPr>
            <p:cNvPr id="30740" name="AutoShape 71"/>
            <p:cNvCxnSpPr>
              <a:stCxn id="30734" idx="7"/>
              <a:endCxn id="30730" idx="4"/>
            </p:cNvCxnSpPr>
            <p:nvPr/>
          </p:nvCxnSpPr>
          <p:spPr>
            <a:xfrm flipV="1">
              <a:off x="3826" y="1344"/>
              <a:ext cx="14" cy="302"/>
            </a:xfrm>
            <a:prstGeom prst="straightConnector1">
              <a:avLst/>
            </a:prstGeom>
            <a:ln w="31750" cap="flat" cmpd="sng">
              <a:solidFill>
                <a:srgbClr val="000080"/>
              </a:solidFill>
              <a:prstDash val="solid"/>
              <a:headEnd type="none" w="med" len="med"/>
              <a:tailEnd type="none" w="med" len="med"/>
            </a:ln>
          </p:spPr>
        </p:cxnSp>
        <p:cxnSp>
          <p:nvCxnSpPr>
            <p:cNvPr id="30741" name="AutoShape 72"/>
            <p:cNvCxnSpPr>
              <a:stCxn id="30727" idx="7"/>
              <a:endCxn id="30733" idx="4"/>
            </p:cNvCxnSpPr>
            <p:nvPr/>
          </p:nvCxnSpPr>
          <p:spPr>
            <a:xfrm flipV="1">
              <a:off x="4162" y="1728"/>
              <a:ext cx="278" cy="350"/>
            </a:xfrm>
            <a:prstGeom prst="straightConnector1">
              <a:avLst/>
            </a:prstGeom>
            <a:ln w="31750" cap="flat" cmpd="sng">
              <a:solidFill>
                <a:srgbClr val="000080"/>
              </a:solidFill>
              <a:prstDash val="solid"/>
              <a:headEnd type="none" w="med" len="med"/>
              <a:tailEnd type="none" w="med" len="med"/>
            </a:ln>
          </p:spPr>
        </p:cxnSp>
        <p:sp>
          <p:nvSpPr>
            <p:cNvPr id="30742" name="AutoShape 73"/>
            <p:cNvSpPr/>
            <p:nvPr/>
          </p:nvSpPr>
          <p:spPr>
            <a:xfrm>
              <a:off x="3552" y="1248"/>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43" name="AutoShape 74"/>
            <p:cNvCxnSpPr>
              <a:stCxn id="30742" idx="5"/>
              <a:endCxn id="30734" idx="1"/>
            </p:cNvCxnSpPr>
            <p:nvPr/>
          </p:nvCxnSpPr>
          <p:spPr>
            <a:xfrm>
              <a:off x="3634" y="1330"/>
              <a:ext cx="124" cy="316"/>
            </a:xfrm>
            <a:prstGeom prst="straightConnector1">
              <a:avLst/>
            </a:prstGeom>
            <a:ln w="31750" cap="flat" cmpd="sng">
              <a:solidFill>
                <a:srgbClr val="000080"/>
              </a:solidFill>
              <a:prstDash val="solid"/>
              <a:headEnd type="none" w="med" len="med"/>
              <a:tailEnd type="none" w="med" len="med"/>
            </a:ln>
          </p:spPr>
        </p:cxnSp>
        <p:sp>
          <p:nvSpPr>
            <p:cNvPr id="30744" name="AutoShape 76"/>
            <p:cNvSpPr/>
            <p:nvPr/>
          </p:nvSpPr>
          <p:spPr>
            <a:xfrm>
              <a:off x="3360" y="2112"/>
              <a:ext cx="480" cy="288"/>
            </a:xfrm>
            <a:prstGeom prst="wedgeRoundRectCallout">
              <a:avLst>
                <a:gd name="adj1" fmla="val 103542"/>
                <a:gd name="adj2" fmla="val 48611"/>
                <a:gd name="adj3" fmla="val 16667"/>
              </a:avLst>
            </a:prstGeom>
            <a:noFill/>
            <a:ln w="31750" cap="flat" cmpd="sng">
              <a:solidFill>
                <a:srgbClr val="000080"/>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solidFill>
                    <a:srgbClr val="080808"/>
                  </a:solidFill>
                </a:rPr>
                <a:t>非树</a:t>
              </a:r>
              <a:endParaRPr lang="zh-CN" altLang="en-US" sz="2000" dirty="0">
                <a:solidFill>
                  <a:srgbClr val="080808"/>
                </a:solidFill>
              </a:endParaRPr>
            </a:p>
          </p:txBody>
        </p:sp>
        <p:sp>
          <p:nvSpPr>
            <p:cNvPr id="30745" name="AutoShape 77"/>
            <p:cNvSpPr/>
            <p:nvPr/>
          </p:nvSpPr>
          <p:spPr>
            <a:xfrm>
              <a:off x="4176" y="1248"/>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46" name="AutoShape 78"/>
            <p:cNvCxnSpPr>
              <a:stCxn id="30732" idx="7"/>
              <a:endCxn id="30745" idx="4"/>
            </p:cNvCxnSpPr>
            <p:nvPr/>
          </p:nvCxnSpPr>
          <p:spPr>
            <a:xfrm flipV="1">
              <a:off x="4150" y="1344"/>
              <a:ext cx="74" cy="302"/>
            </a:xfrm>
            <a:prstGeom prst="straightConnector1">
              <a:avLst/>
            </a:prstGeom>
            <a:ln w="31750" cap="flat" cmpd="sng">
              <a:solidFill>
                <a:srgbClr val="000080"/>
              </a:solidFill>
              <a:prstDash val="solid"/>
              <a:headEnd type="none" w="med" len="med"/>
              <a:tailEnd type="none" w="med" len="med"/>
            </a:ln>
          </p:spPr>
        </p:cxnSp>
        <p:sp>
          <p:nvSpPr>
            <p:cNvPr id="30747" name="AutoShape 79"/>
            <p:cNvSpPr/>
            <p:nvPr/>
          </p:nvSpPr>
          <p:spPr>
            <a:xfrm>
              <a:off x="3936" y="1248"/>
              <a:ext cx="96" cy="96"/>
            </a:xfrm>
            <a:prstGeom prst="flowChartConnector">
              <a:avLst/>
            </a:prstGeom>
            <a:noFill/>
            <a:ln w="31750" cap="flat" cmpd="sng">
              <a:solidFill>
                <a:srgbClr val="000080"/>
              </a:solidFill>
              <a:prstDash val="solid"/>
              <a:headEnd type="none" w="med" len="med"/>
              <a:tailEnd type="none" w="med" len="med"/>
            </a:ln>
          </p:spPr>
          <p:txBody>
            <a:bodyPr wrap="none" lIns="54000" rIns="54000"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solidFill>
                  <a:srgbClr val="080808"/>
                </a:solidFill>
              </a:endParaRPr>
            </a:p>
          </p:txBody>
        </p:sp>
        <p:cxnSp>
          <p:nvCxnSpPr>
            <p:cNvPr id="30748" name="AutoShape 80"/>
            <p:cNvCxnSpPr>
              <a:stCxn id="30747" idx="5"/>
              <a:endCxn id="30732" idx="1"/>
            </p:cNvCxnSpPr>
            <p:nvPr/>
          </p:nvCxnSpPr>
          <p:spPr>
            <a:xfrm>
              <a:off x="4018" y="1330"/>
              <a:ext cx="64" cy="316"/>
            </a:xfrm>
            <a:prstGeom prst="straightConnector1">
              <a:avLst/>
            </a:prstGeom>
            <a:ln w="31750" cap="flat" cmpd="sng">
              <a:solidFill>
                <a:srgbClr val="000080"/>
              </a:solidFill>
              <a:prstDash val="solid"/>
              <a:headEnd type="none" w="med" len="med"/>
              <a:tailEnd type="none" w="med" len="med"/>
            </a:ln>
          </p:spPr>
        </p:cxnSp>
        <p:sp>
          <p:nvSpPr>
            <p:cNvPr id="30749" name="AutoShape 108"/>
            <p:cNvSpPr/>
            <p:nvPr/>
          </p:nvSpPr>
          <p:spPr>
            <a:xfrm>
              <a:off x="4944" y="1152"/>
              <a:ext cx="336" cy="288"/>
            </a:xfrm>
            <a:prstGeom prst="wedgeRoundRectCallout">
              <a:avLst>
                <a:gd name="adj1" fmla="val -47917"/>
                <a:gd name="adj2" fmla="val 109722"/>
                <a:gd name="adj3" fmla="val 16667"/>
              </a:avLst>
            </a:prstGeom>
            <a:noFill/>
            <a:ln w="31750" cap="flat" cmpd="sng">
              <a:solidFill>
                <a:srgbClr val="000080"/>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solidFill>
                    <a:srgbClr val="080808"/>
                  </a:solidFill>
                </a:rPr>
                <a:t>树</a:t>
              </a:r>
              <a:endParaRPr lang="zh-CN" altLang="en-US" sz="2000" dirty="0">
                <a:solidFill>
                  <a:srgbClr val="080808"/>
                </a:solidFill>
              </a:endParaRPr>
            </a:p>
          </p:txBody>
        </p:sp>
        <p:sp>
          <p:nvSpPr>
            <p:cNvPr id="30750" name="AutoShape 109"/>
            <p:cNvSpPr/>
            <p:nvPr/>
          </p:nvSpPr>
          <p:spPr>
            <a:xfrm>
              <a:off x="4464" y="1104"/>
              <a:ext cx="288" cy="240"/>
            </a:xfrm>
            <a:prstGeom prst="wedgeRoundRectCallout">
              <a:avLst>
                <a:gd name="adj1" fmla="val -70139"/>
                <a:gd name="adj2" fmla="val 90417"/>
                <a:gd name="adj3" fmla="val 16667"/>
              </a:avLst>
            </a:prstGeom>
            <a:noFill/>
            <a:ln w="31750" cap="flat" cmpd="sng">
              <a:solidFill>
                <a:srgbClr val="000080"/>
              </a:solidFill>
              <a:prstDash val="solid"/>
              <a:miter/>
              <a:headEnd type="none" w="med" len="med"/>
              <a:tailEnd type="none" w="med" len="med"/>
            </a:ln>
          </p:spPr>
          <p:txBody>
            <a:bodyPr lIns="54000" rIns="54000"/>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zh-CN" altLang="en-US" sz="2000" dirty="0">
                  <a:solidFill>
                    <a:srgbClr val="080808"/>
                  </a:solidFill>
                </a:rPr>
                <a:t>树</a:t>
              </a:r>
              <a:endParaRPr lang="zh-CN" altLang="en-US" sz="2000" dirty="0">
                <a:solidFill>
                  <a:srgbClr val="080808"/>
                </a:solidFill>
              </a:endParaRPr>
            </a:p>
          </p:txBody>
        </p:sp>
      </p:grpSp>
      <p:sp>
        <p:nvSpPr>
          <p:cNvPr id="30726" name="Rectangle 2"/>
          <p:cNvSpPr/>
          <p:nvPr/>
        </p:nvSpPr>
        <p:spPr>
          <a:xfrm>
            <a:off x="457200" y="277813"/>
            <a:ext cx="8229600" cy="11398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200" dirty="0">
                <a:solidFill>
                  <a:schemeClr val="tx2"/>
                </a:solidFill>
                <a:latin typeface="Garamond" panose="02020404030301010803" pitchFamily="18" charset="0"/>
              </a:rPr>
              <a:t>树、森林更多示例</a:t>
            </a:r>
            <a:endParaRPr lang="zh-CN" altLang="en-US" sz="4200" dirty="0">
              <a:solidFill>
                <a:schemeClr val="tx2"/>
              </a:solidFill>
              <a:latin typeface="Garamond" panose="02020404030301010803"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681AE2D-3021-455D-A1D5-3D5D40E28F94}"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1748"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1749" name="Rectangle 8"/>
          <p:cNvSpPr>
            <a:spLocks noGrp="1"/>
          </p:cNvSpPr>
          <p:nvPr>
            <p:ph type="title"/>
          </p:nvPr>
        </p:nvSpPr>
        <p:spPr>
          <a:ln/>
        </p:spPr>
        <p:txBody>
          <a:bodyPr vert="horz" wrap="square" lIns="91440" tIns="45720" rIns="91440" bIns="45720" anchor="t"/>
          <a:p>
            <a:r>
              <a:rPr lang="zh-CN" altLang="en-US" dirty="0"/>
              <a:t>无向树的等价定义</a:t>
            </a:r>
            <a:endParaRPr lang="zh-CN" altLang="en-US" dirty="0"/>
          </a:p>
        </p:txBody>
      </p:sp>
      <p:sp>
        <p:nvSpPr>
          <p:cNvPr id="360457" name="Rectangle 3"/>
          <p:cNvSpPr/>
          <p:nvPr/>
        </p:nvSpPr>
        <p:spPr>
          <a:xfrm>
            <a:off x="457200" y="1295400"/>
            <a:ext cx="8458200" cy="441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b="1" dirty="0">
                <a:solidFill>
                  <a:srgbClr val="990000"/>
                </a:solidFill>
              </a:rPr>
              <a:t>定理</a:t>
            </a:r>
            <a:r>
              <a:rPr lang="en-US" altLang="zh-CN" b="1" dirty="0">
                <a:solidFill>
                  <a:srgbClr val="990000"/>
                </a:solidFill>
              </a:rPr>
              <a:t>7.23</a:t>
            </a:r>
            <a:r>
              <a:rPr lang="zh-CN" altLang="en-US" b="1" dirty="0">
                <a:solidFill>
                  <a:srgbClr val="990000"/>
                </a:solidFill>
              </a:rPr>
              <a:t>：</a:t>
            </a:r>
            <a:r>
              <a:rPr lang="zh-CN" altLang="en-US" dirty="0"/>
              <a:t>给定图</a:t>
            </a:r>
            <a:r>
              <a:rPr lang="en-US" altLang="zh-CN" dirty="0"/>
              <a:t>T，</a:t>
            </a:r>
            <a:r>
              <a:rPr lang="zh-CN" altLang="en-US" dirty="0"/>
              <a:t>以下是树的等价定义：</a:t>
            </a:r>
            <a:endParaRPr lang="zh-CN" altLang="en-US" dirty="0"/>
          </a:p>
          <a:p>
            <a:pPr marL="800100" lvl="1" indent="-342900" eaLnBrk="1" hangingPunct="1">
              <a:buClr>
                <a:schemeClr val="accent1"/>
              </a:buClr>
              <a:buSzPct val="65000"/>
              <a:buNone/>
            </a:pPr>
            <a:r>
              <a:rPr lang="zh-CN" altLang="en-US" sz="2800" dirty="0"/>
              <a:t>(1)无回路的连通图；</a:t>
            </a:r>
            <a:endParaRPr lang="en-US" altLang="zh-CN" sz="2800" dirty="0"/>
          </a:p>
          <a:p>
            <a:pPr marL="800100" lvl="1" indent="-342900" eaLnBrk="1" hangingPunct="1">
              <a:buClr>
                <a:schemeClr val="accent1"/>
              </a:buClr>
              <a:buSzPct val="65000"/>
              <a:buNone/>
            </a:pPr>
            <a:r>
              <a:rPr lang="zh-CN" altLang="en-US" sz="2800" dirty="0"/>
              <a:t>(2)无回路且</a:t>
            </a:r>
            <a:r>
              <a:rPr lang="en-US" altLang="zh-CN" sz="2800" dirty="0"/>
              <a:t>e=v-1，</a:t>
            </a:r>
            <a:r>
              <a:rPr lang="zh-CN" altLang="en-US" sz="2800" dirty="0"/>
              <a:t>其中</a:t>
            </a:r>
            <a:r>
              <a:rPr lang="en-US" altLang="zh-CN" sz="2800" dirty="0"/>
              <a:t>e</a:t>
            </a:r>
            <a:r>
              <a:rPr lang="zh-CN" altLang="en-US" sz="2800" dirty="0"/>
              <a:t>是边数，</a:t>
            </a:r>
            <a:r>
              <a:rPr lang="en-US" altLang="zh-CN" sz="2800" dirty="0"/>
              <a:t>v</a:t>
            </a:r>
            <a:r>
              <a:rPr lang="zh-CN" altLang="en-US" sz="2800" dirty="0"/>
              <a:t>是节点数；</a:t>
            </a:r>
            <a:endParaRPr lang="zh-CN" altLang="en-US" sz="2800" dirty="0"/>
          </a:p>
          <a:p>
            <a:pPr marL="800100" lvl="1" indent="-342900" eaLnBrk="1" hangingPunct="1">
              <a:buClr>
                <a:schemeClr val="accent1"/>
              </a:buClr>
              <a:buSzPct val="65000"/>
              <a:buNone/>
            </a:pPr>
            <a:r>
              <a:rPr lang="zh-CN" altLang="en-US" sz="2800" dirty="0"/>
              <a:t>(3)连通且</a:t>
            </a:r>
            <a:r>
              <a:rPr lang="en-US" altLang="zh-CN" sz="2800" dirty="0"/>
              <a:t>e=v-1</a:t>
            </a:r>
            <a:r>
              <a:rPr lang="zh-CN" altLang="en-US" sz="2800" dirty="0"/>
              <a:t>；</a:t>
            </a:r>
            <a:endParaRPr lang="zh-CN" altLang="en-US" sz="2800" dirty="0"/>
          </a:p>
          <a:p>
            <a:pPr marL="800100" lvl="1" indent="-342900" eaLnBrk="1" hangingPunct="1">
              <a:buClr>
                <a:schemeClr val="accent1"/>
              </a:buClr>
              <a:buSzPct val="65000"/>
              <a:buNone/>
            </a:pPr>
            <a:r>
              <a:rPr lang="zh-CN" altLang="en-US" sz="2800" dirty="0"/>
              <a:t>(4)无回路，但增加一条新边，得到一个且仅有一个回路；</a:t>
            </a:r>
            <a:endParaRPr lang="zh-CN" altLang="en-US" sz="2800" dirty="0"/>
          </a:p>
          <a:p>
            <a:pPr marL="800100" lvl="1" indent="-342900" eaLnBrk="1" hangingPunct="1">
              <a:buClr>
                <a:schemeClr val="accent1"/>
              </a:buClr>
              <a:buSzPct val="65000"/>
              <a:buNone/>
            </a:pPr>
            <a:r>
              <a:rPr lang="zh-CN" altLang="en-US" sz="2800" dirty="0"/>
              <a:t>(5)连通，但删去任一边后便不连通；</a:t>
            </a:r>
            <a:endParaRPr lang="zh-CN" altLang="en-US" sz="2800" dirty="0"/>
          </a:p>
          <a:p>
            <a:pPr marL="800100" lvl="1" indent="-342900" eaLnBrk="1" hangingPunct="1">
              <a:buClr>
                <a:schemeClr val="accent1"/>
              </a:buClr>
              <a:buSzPct val="65000"/>
              <a:buNone/>
            </a:pPr>
            <a:r>
              <a:rPr lang="zh-CN" altLang="en-US" sz="2800" dirty="0"/>
              <a:t>(6)每一对结点之间有一条且仅有一条路（如果有两条路，那么就一定会存在回路）。</a:t>
            </a:r>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60457">
                                            <p:txEl>
                                              <p:charRg st="0" end="23"/>
                                            </p:txEl>
                                          </p:spTgt>
                                        </p:tgtEl>
                                        <p:attrNameLst>
                                          <p:attrName>style.visibility</p:attrName>
                                        </p:attrNameLst>
                                      </p:cBhvr>
                                      <p:to>
                                        <p:strVal val="visible"/>
                                      </p:to>
                                    </p:set>
                                    <p:anim calcmode="lin" valueType="num">
                                      <p:cBhvr>
                                        <p:cTn id="7" dur="500" fill="hold"/>
                                        <p:tgtEl>
                                          <p:spTgt spid="360457">
                                            <p:txEl>
                                              <p:charRg st="0" end="23"/>
                                            </p:txEl>
                                          </p:spTgt>
                                        </p:tgtEl>
                                        <p:attrNameLst>
                                          <p:attrName>ppt_w</p:attrName>
                                        </p:attrNameLst>
                                      </p:cBhvr>
                                      <p:tavLst>
                                        <p:tav tm="0">
                                          <p:val>
                                            <p:fltVal val="0.000000"/>
                                          </p:val>
                                        </p:tav>
                                        <p:tav tm="100000">
                                          <p:val>
                                            <p:strVal val="#ppt_w"/>
                                          </p:val>
                                        </p:tav>
                                      </p:tavLst>
                                    </p:anim>
                                    <p:anim calcmode="lin" valueType="num">
                                      <p:cBhvr>
                                        <p:cTn id="8" dur="500" fill="hold"/>
                                        <p:tgtEl>
                                          <p:spTgt spid="360457">
                                            <p:txEl>
                                              <p:charRg st="0" end="23"/>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60457">
                                            <p:txEl>
                                              <p:charRg st="23" end="35"/>
                                            </p:txEl>
                                          </p:spTgt>
                                        </p:tgtEl>
                                        <p:attrNameLst>
                                          <p:attrName>style.visibility</p:attrName>
                                        </p:attrNameLst>
                                      </p:cBhvr>
                                      <p:to>
                                        <p:strVal val="visible"/>
                                      </p:to>
                                    </p:set>
                                    <p:anim calcmode="lin" valueType="num">
                                      <p:cBhvr>
                                        <p:cTn id="13" dur="500" fill="hold"/>
                                        <p:tgtEl>
                                          <p:spTgt spid="360457">
                                            <p:txEl>
                                              <p:charRg st="23" end="35"/>
                                            </p:txEl>
                                          </p:spTgt>
                                        </p:tgtEl>
                                        <p:attrNameLst>
                                          <p:attrName>ppt_w</p:attrName>
                                        </p:attrNameLst>
                                      </p:cBhvr>
                                      <p:tavLst>
                                        <p:tav tm="0">
                                          <p:val>
                                            <p:fltVal val="0.000000"/>
                                          </p:val>
                                        </p:tav>
                                        <p:tav tm="100000">
                                          <p:val>
                                            <p:strVal val="#ppt_w"/>
                                          </p:val>
                                        </p:tav>
                                      </p:tavLst>
                                    </p:anim>
                                    <p:anim calcmode="lin" valueType="num">
                                      <p:cBhvr>
                                        <p:cTn id="14" dur="500" fill="hold"/>
                                        <p:tgtEl>
                                          <p:spTgt spid="360457">
                                            <p:txEl>
                                              <p:charRg st="23" end="35"/>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360457">
                                            <p:txEl>
                                              <p:charRg st="35" end="62"/>
                                            </p:txEl>
                                          </p:spTgt>
                                        </p:tgtEl>
                                        <p:attrNameLst>
                                          <p:attrName>style.visibility</p:attrName>
                                        </p:attrNameLst>
                                      </p:cBhvr>
                                      <p:to>
                                        <p:strVal val="visible"/>
                                      </p:to>
                                    </p:set>
                                    <p:anim calcmode="lin" valueType="num">
                                      <p:cBhvr>
                                        <p:cTn id="19" dur="500" fill="hold"/>
                                        <p:tgtEl>
                                          <p:spTgt spid="360457">
                                            <p:txEl>
                                              <p:charRg st="35" end="62"/>
                                            </p:txEl>
                                          </p:spTgt>
                                        </p:tgtEl>
                                        <p:attrNameLst>
                                          <p:attrName>ppt_w</p:attrName>
                                        </p:attrNameLst>
                                      </p:cBhvr>
                                      <p:tavLst>
                                        <p:tav tm="0">
                                          <p:val>
                                            <p:fltVal val="0.000000"/>
                                          </p:val>
                                        </p:tav>
                                        <p:tav tm="100000">
                                          <p:val>
                                            <p:strVal val="#ppt_w"/>
                                          </p:val>
                                        </p:tav>
                                      </p:tavLst>
                                    </p:anim>
                                    <p:anim calcmode="lin" valueType="num">
                                      <p:cBhvr>
                                        <p:cTn id="20" dur="500" fill="hold"/>
                                        <p:tgtEl>
                                          <p:spTgt spid="360457">
                                            <p:txEl>
                                              <p:charRg st="35" end="6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360457">
                                            <p:txEl>
                                              <p:charRg st="62" end="75"/>
                                            </p:txEl>
                                          </p:spTgt>
                                        </p:tgtEl>
                                        <p:attrNameLst>
                                          <p:attrName>style.visibility</p:attrName>
                                        </p:attrNameLst>
                                      </p:cBhvr>
                                      <p:to>
                                        <p:strVal val="visible"/>
                                      </p:to>
                                    </p:set>
                                    <p:anim calcmode="lin" valueType="num">
                                      <p:cBhvr>
                                        <p:cTn id="25" dur="500" fill="hold"/>
                                        <p:tgtEl>
                                          <p:spTgt spid="360457">
                                            <p:txEl>
                                              <p:charRg st="62" end="75"/>
                                            </p:txEl>
                                          </p:spTgt>
                                        </p:tgtEl>
                                        <p:attrNameLst>
                                          <p:attrName>ppt_w</p:attrName>
                                        </p:attrNameLst>
                                      </p:cBhvr>
                                      <p:tavLst>
                                        <p:tav tm="0">
                                          <p:val>
                                            <p:fltVal val="0.000000"/>
                                          </p:val>
                                        </p:tav>
                                        <p:tav tm="100000">
                                          <p:val>
                                            <p:strVal val="#ppt_w"/>
                                          </p:val>
                                        </p:tav>
                                      </p:tavLst>
                                    </p:anim>
                                    <p:anim calcmode="lin" valueType="num">
                                      <p:cBhvr>
                                        <p:cTn id="26" dur="500" fill="hold"/>
                                        <p:tgtEl>
                                          <p:spTgt spid="360457">
                                            <p:txEl>
                                              <p:charRg st="62" end="75"/>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360457">
                                            <p:txEl>
                                              <p:charRg st="75" end="103"/>
                                            </p:txEl>
                                          </p:spTgt>
                                        </p:tgtEl>
                                        <p:attrNameLst>
                                          <p:attrName>style.visibility</p:attrName>
                                        </p:attrNameLst>
                                      </p:cBhvr>
                                      <p:to>
                                        <p:strVal val="visible"/>
                                      </p:to>
                                    </p:set>
                                    <p:anim calcmode="lin" valueType="num">
                                      <p:cBhvr>
                                        <p:cTn id="31" dur="500" fill="hold"/>
                                        <p:tgtEl>
                                          <p:spTgt spid="360457">
                                            <p:txEl>
                                              <p:charRg st="75" end="103"/>
                                            </p:txEl>
                                          </p:spTgt>
                                        </p:tgtEl>
                                        <p:attrNameLst>
                                          <p:attrName>ppt_w</p:attrName>
                                        </p:attrNameLst>
                                      </p:cBhvr>
                                      <p:tavLst>
                                        <p:tav tm="0">
                                          <p:val>
                                            <p:fltVal val="0.000000"/>
                                          </p:val>
                                        </p:tav>
                                        <p:tav tm="100000">
                                          <p:val>
                                            <p:strVal val="#ppt_w"/>
                                          </p:val>
                                        </p:tav>
                                      </p:tavLst>
                                    </p:anim>
                                    <p:anim calcmode="lin" valueType="num">
                                      <p:cBhvr>
                                        <p:cTn id="32" dur="500" fill="hold"/>
                                        <p:tgtEl>
                                          <p:spTgt spid="360457">
                                            <p:txEl>
                                              <p:charRg st="75" end="103"/>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360457">
                                            <p:txEl>
                                              <p:charRg st="103" end="122"/>
                                            </p:txEl>
                                          </p:spTgt>
                                        </p:tgtEl>
                                        <p:attrNameLst>
                                          <p:attrName>style.visibility</p:attrName>
                                        </p:attrNameLst>
                                      </p:cBhvr>
                                      <p:to>
                                        <p:strVal val="visible"/>
                                      </p:to>
                                    </p:set>
                                    <p:anim calcmode="lin" valueType="num">
                                      <p:cBhvr>
                                        <p:cTn id="37" dur="500" fill="hold"/>
                                        <p:tgtEl>
                                          <p:spTgt spid="360457">
                                            <p:txEl>
                                              <p:charRg st="103" end="122"/>
                                            </p:txEl>
                                          </p:spTgt>
                                        </p:tgtEl>
                                        <p:attrNameLst>
                                          <p:attrName>ppt_w</p:attrName>
                                        </p:attrNameLst>
                                      </p:cBhvr>
                                      <p:tavLst>
                                        <p:tav tm="0">
                                          <p:val>
                                            <p:fltVal val="0.000000"/>
                                          </p:val>
                                        </p:tav>
                                        <p:tav tm="100000">
                                          <p:val>
                                            <p:strVal val="#ppt_w"/>
                                          </p:val>
                                        </p:tav>
                                      </p:tavLst>
                                    </p:anim>
                                    <p:anim calcmode="lin" valueType="num">
                                      <p:cBhvr>
                                        <p:cTn id="38" dur="500" fill="hold"/>
                                        <p:tgtEl>
                                          <p:spTgt spid="360457">
                                            <p:txEl>
                                              <p:charRg st="103" end="122"/>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360457">
                                            <p:txEl>
                                              <p:charRg st="122" end="162"/>
                                            </p:txEl>
                                          </p:spTgt>
                                        </p:tgtEl>
                                        <p:attrNameLst>
                                          <p:attrName>style.visibility</p:attrName>
                                        </p:attrNameLst>
                                      </p:cBhvr>
                                      <p:to>
                                        <p:strVal val="visible"/>
                                      </p:to>
                                    </p:set>
                                    <p:anim calcmode="lin" valueType="num">
                                      <p:cBhvr>
                                        <p:cTn id="43" dur="500" fill="hold"/>
                                        <p:tgtEl>
                                          <p:spTgt spid="360457">
                                            <p:txEl>
                                              <p:charRg st="122" end="162"/>
                                            </p:txEl>
                                          </p:spTgt>
                                        </p:tgtEl>
                                        <p:attrNameLst>
                                          <p:attrName>ppt_w</p:attrName>
                                        </p:attrNameLst>
                                      </p:cBhvr>
                                      <p:tavLst>
                                        <p:tav tm="0">
                                          <p:val>
                                            <p:fltVal val="0.000000"/>
                                          </p:val>
                                        </p:tav>
                                        <p:tav tm="100000">
                                          <p:val>
                                            <p:strVal val="#ppt_w"/>
                                          </p:val>
                                        </p:tav>
                                      </p:tavLst>
                                    </p:anim>
                                    <p:anim calcmode="lin" valueType="num">
                                      <p:cBhvr>
                                        <p:cTn id="44" dur="500" fill="hold"/>
                                        <p:tgtEl>
                                          <p:spTgt spid="360457">
                                            <p:txEl>
                                              <p:charRg st="122" end="16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7" grpId="0" bldLvl="2"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7C00BB7B-9333-4F90-BC01-4A4C7DE48606}"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9"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33796"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57762" name="Rectangle 2"/>
          <p:cNvSpPr>
            <a:spLocks noGrp="1"/>
          </p:cNvSpPr>
          <p:nvPr>
            <p:ph type="body" idx="4294967295"/>
          </p:nvPr>
        </p:nvSpPr>
        <p:spPr>
          <a:xfrm>
            <a:off x="457200" y="1295400"/>
            <a:ext cx="8382000" cy="1219200"/>
          </a:xfrm>
          <a:ln/>
        </p:spPr>
        <p:txBody>
          <a:bodyPr vert="horz" wrap="square" lIns="91440" tIns="45720" rIns="91440" bIns="45720" anchor="t"/>
          <a:p>
            <a:pPr algn="just" eaLnBrk="1" hangingPunct="1">
              <a:lnSpc>
                <a:spcPct val="110000"/>
              </a:lnSpc>
              <a:buNone/>
            </a:pPr>
            <a:r>
              <a:rPr lang="zh-CN" altLang="en-US" b="1" dirty="0">
                <a:solidFill>
                  <a:srgbClr val="990000"/>
                </a:solidFill>
              </a:rPr>
              <a:t>定理</a:t>
            </a:r>
            <a:r>
              <a:rPr lang="en-US" altLang="zh-CN" b="1" dirty="0">
                <a:solidFill>
                  <a:srgbClr val="990000"/>
                </a:solidFill>
              </a:rPr>
              <a:t>7.24</a:t>
            </a:r>
            <a:r>
              <a:rPr lang="zh-CN" altLang="en-US" b="1" dirty="0">
                <a:solidFill>
                  <a:srgbClr val="990000"/>
                </a:solidFill>
              </a:rPr>
              <a:t>：任何一棵非平凡树</a:t>
            </a:r>
            <a:r>
              <a:rPr lang="en-US" altLang="zh-CN" b="1" dirty="0">
                <a:solidFill>
                  <a:srgbClr val="990000"/>
                </a:solidFill>
              </a:rPr>
              <a:t>T</a:t>
            </a:r>
            <a:r>
              <a:rPr lang="zh-CN" altLang="en-US" b="1" dirty="0">
                <a:solidFill>
                  <a:srgbClr val="990000"/>
                </a:solidFill>
              </a:rPr>
              <a:t>至少有两片树叶，即</a:t>
            </a:r>
            <a:r>
              <a:rPr lang="zh-CN" altLang="en-US" dirty="0"/>
              <a:t>结点数大于1的树中至少有两片树叶。</a:t>
            </a:r>
            <a:endParaRPr lang="zh-CN" altLang="en-US" dirty="0"/>
          </a:p>
        </p:txBody>
      </p:sp>
      <p:sp>
        <p:nvSpPr>
          <p:cNvPr id="757763" name="Rectangle 3"/>
          <p:cNvSpPr/>
          <p:nvPr/>
        </p:nvSpPr>
        <p:spPr>
          <a:xfrm>
            <a:off x="1905000" y="2362200"/>
            <a:ext cx="64008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a:lnSpc>
                <a:spcPct val="110000"/>
              </a:lnSpc>
              <a:spcBef>
                <a:spcPct val="45000"/>
              </a:spcBef>
              <a:buClr>
                <a:srgbClr val="99CCCC"/>
              </a:buClr>
              <a:buSzTx/>
              <a:buNone/>
            </a:pPr>
            <a:r>
              <a:rPr lang="zh-CN" altLang="en-US" sz="2800" dirty="0">
                <a:solidFill>
                  <a:srgbClr val="080808"/>
                </a:solidFill>
                <a:latin typeface="黑体" panose="02010609060101010101" pitchFamily="49" charset="-122"/>
                <a:ea typeface="黑体" panose="02010609060101010101" pitchFamily="49" charset="-122"/>
              </a:rPr>
              <a:t>设</a:t>
            </a:r>
            <a:r>
              <a:rPr lang="en-US" altLang="zh-CN" sz="2800" i="1" dirty="0">
                <a:solidFill>
                  <a:srgbClr val="080808"/>
                </a:solidFill>
                <a:latin typeface="Times New Roman" panose="02020603050405020304" pitchFamily="18" charset="0"/>
                <a:ea typeface="黑体" panose="02010609060101010101" pitchFamily="49" charset="-122"/>
              </a:rPr>
              <a:t>T</a:t>
            </a:r>
            <a:r>
              <a:rPr lang="zh-CN" altLang="en-US" sz="2800" dirty="0">
                <a:solidFill>
                  <a:srgbClr val="080808"/>
                </a:solidFill>
                <a:latin typeface="黑体" panose="02010609060101010101" pitchFamily="49" charset="-122"/>
                <a:ea typeface="黑体" panose="02010609060101010101" pitchFamily="49" charset="-122"/>
              </a:rPr>
              <a:t>有</a:t>
            </a:r>
            <a:r>
              <a:rPr lang="en-US" altLang="zh-CN" sz="2800" dirty="0">
                <a:solidFill>
                  <a:srgbClr val="080808"/>
                </a:solidFill>
                <a:latin typeface="黑体" panose="02010609060101010101" pitchFamily="49" charset="-122"/>
                <a:ea typeface="黑体" panose="02010609060101010101" pitchFamily="49" charset="-122"/>
              </a:rPr>
              <a:t>n</a:t>
            </a:r>
            <a:r>
              <a:rPr lang="zh-CN" altLang="en-US" sz="2800" dirty="0">
                <a:solidFill>
                  <a:srgbClr val="080808"/>
                </a:solidFill>
                <a:latin typeface="黑体" panose="02010609060101010101" pitchFamily="49" charset="-122"/>
                <a:ea typeface="黑体" panose="02010609060101010101" pitchFamily="49" charset="-122"/>
              </a:rPr>
              <a:t>个结点</a:t>
            </a:r>
            <a:r>
              <a:rPr lang="en-US" altLang="zh-CN" sz="2800" dirty="0"/>
              <a:t>(</a:t>
            </a:r>
            <a:r>
              <a:rPr lang="zh-CN" altLang="en-US" sz="2800" dirty="0"/>
              <a:t>树，</a:t>
            </a:r>
            <a:r>
              <a:rPr lang="en-US" altLang="zh-CN" sz="2800" dirty="0"/>
              <a:t>e=n-1)</a:t>
            </a:r>
            <a:r>
              <a:rPr lang="zh-CN" altLang="en-US" sz="2800" dirty="0">
                <a:solidFill>
                  <a:srgbClr val="080808"/>
                </a:solidFill>
                <a:latin typeface="黑体" panose="02010609060101010101" pitchFamily="49" charset="-122"/>
                <a:ea typeface="黑体" panose="02010609060101010101" pitchFamily="49" charset="-122"/>
              </a:rPr>
              <a:t>，其中有</a:t>
            </a:r>
            <a:r>
              <a:rPr lang="en-US" altLang="zh-CN" sz="2800" i="1" dirty="0">
                <a:solidFill>
                  <a:srgbClr val="080808"/>
                </a:solidFill>
                <a:latin typeface="Times New Roman" panose="02020603050405020304" pitchFamily="18" charset="0"/>
                <a:ea typeface="黑体" panose="02010609060101010101" pitchFamily="49" charset="-122"/>
              </a:rPr>
              <a:t>x</a:t>
            </a:r>
            <a:r>
              <a:rPr lang="zh-CN" altLang="en-US" sz="2800" dirty="0">
                <a:solidFill>
                  <a:srgbClr val="080808"/>
                </a:solidFill>
                <a:latin typeface="黑体" panose="02010609060101010101" pitchFamily="49" charset="-122"/>
                <a:ea typeface="黑体" panose="02010609060101010101" pitchFamily="49" charset="-122"/>
              </a:rPr>
              <a:t>片树叶，由握手定理可知：</a:t>
            </a:r>
            <a:endParaRPr lang="zh-CN" altLang="en-US" sz="2800" dirty="0">
              <a:solidFill>
                <a:srgbClr val="080808"/>
              </a:solidFill>
              <a:latin typeface="黑体" panose="02010609060101010101" pitchFamily="49" charset="-122"/>
              <a:ea typeface="黑体" panose="02010609060101010101" pitchFamily="49" charset="-122"/>
            </a:endParaRPr>
          </a:p>
        </p:txBody>
      </p:sp>
      <p:sp>
        <p:nvSpPr>
          <p:cNvPr id="757764" name="AutoShape 4"/>
          <p:cNvSpPr/>
          <p:nvPr/>
        </p:nvSpPr>
        <p:spPr>
          <a:xfrm>
            <a:off x="609600" y="2743200"/>
            <a:ext cx="1143000" cy="746125"/>
          </a:xfrm>
          <a:prstGeom prst="flowChartMultidocument">
            <a:avLst/>
          </a:prstGeom>
          <a:solidFill>
            <a:srgbClr val="B3F284"/>
          </a:solidFill>
          <a:ln w="9525" cap="flat" cmpd="sng">
            <a:solidFill>
              <a:schemeClr val="folHlink"/>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45000"/>
              </a:spcBef>
              <a:buClr>
                <a:srgbClr val="99CCCC"/>
              </a:buClr>
              <a:buSzTx/>
              <a:buFontTx/>
              <a:buNone/>
            </a:pPr>
            <a:r>
              <a:rPr lang="zh-CN" altLang="en-US" sz="2800" b="1" dirty="0">
                <a:solidFill>
                  <a:schemeClr val="bg2"/>
                </a:solidFill>
                <a:latin typeface="Times New Roman" panose="02020603050405020304" pitchFamily="18" charset="0"/>
                <a:ea typeface="楷体_GB2312" pitchFamily="49" charset="-122"/>
              </a:rPr>
              <a:t>证明</a:t>
            </a:r>
            <a:endParaRPr lang="zh-CN" altLang="en-US" sz="2800" b="1" dirty="0">
              <a:solidFill>
                <a:schemeClr val="bg2"/>
              </a:solidFill>
              <a:latin typeface="Times New Roman" panose="02020603050405020304" pitchFamily="18" charset="0"/>
              <a:ea typeface="楷体_GB2312" pitchFamily="49" charset="-122"/>
            </a:endParaRPr>
          </a:p>
        </p:txBody>
      </p:sp>
      <p:graphicFrame>
        <p:nvGraphicFramePr>
          <p:cNvPr id="757765" name="Object 5"/>
          <p:cNvGraphicFramePr>
            <a:graphicFrameLocks noChangeAspect="1"/>
          </p:cNvGraphicFramePr>
          <p:nvPr/>
        </p:nvGraphicFramePr>
        <p:xfrm>
          <a:off x="2667000" y="3657600"/>
          <a:ext cx="4419600" cy="569913"/>
        </p:xfrm>
        <a:graphic>
          <a:graphicData uri="http://schemas.openxmlformats.org/presentationml/2006/ole">
            <mc:AlternateContent xmlns:mc="http://schemas.openxmlformats.org/markup-compatibility/2006">
              <mc:Choice xmlns:v="urn:schemas-microsoft-com:vml" Requires="v">
                <p:oleObj spid="_x0000_s3076" name="" r:id="rId1" imgW="1968500" imgH="254000" progId="Equation.DSMT4">
                  <p:embed/>
                </p:oleObj>
              </mc:Choice>
              <mc:Fallback>
                <p:oleObj name="" r:id="rId1" imgW="1968500" imgH="254000" progId="Equation.DSMT4">
                  <p:embed/>
                  <p:pic>
                    <p:nvPicPr>
                      <p:cNvPr id="0" name="图片 3075"/>
                      <p:cNvPicPr/>
                      <p:nvPr/>
                    </p:nvPicPr>
                    <p:blipFill>
                      <a:blip r:embed="rId2"/>
                      <a:stretch>
                        <a:fillRect/>
                      </a:stretch>
                    </p:blipFill>
                    <p:spPr>
                      <a:xfrm>
                        <a:off x="2667000" y="3657600"/>
                        <a:ext cx="4419600" cy="569913"/>
                      </a:xfrm>
                      <a:prstGeom prst="rect">
                        <a:avLst/>
                      </a:prstGeom>
                      <a:solidFill>
                        <a:srgbClr val="000080"/>
                      </a:solidFill>
                      <a:ln w="38100">
                        <a:noFill/>
                        <a:miter/>
                      </a:ln>
                    </p:spPr>
                  </p:pic>
                </p:oleObj>
              </mc:Fallback>
            </mc:AlternateContent>
          </a:graphicData>
        </a:graphic>
      </p:graphicFrame>
      <p:sp>
        <p:nvSpPr>
          <p:cNvPr id="757766" name="Rectangle 6"/>
          <p:cNvSpPr/>
          <p:nvPr/>
        </p:nvSpPr>
        <p:spPr>
          <a:xfrm>
            <a:off x="2971800" y="4419600"/>
            <a:ext cx="3581400" cy="6858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just">
              <a:lnSpc>
                <a:spcPct val="110000"/>
              </a:lnSpc>
              <a:spcBef>
                <a:spcPct val="45000"/>
              </a:spcBef>
              <a:buClr>
                <a:srgbClr val="99CCCC"/>
              </a:buClr>
              <a:buSzTx/>
              <a:buNone/>
            </a:pPr>
            <a:r>
              <a:rPr lang="zh-CN" altLang="en-US" sz="2800" dirty="0">
                <a:solidFill>
                  <a:srgbClr val="080808"/>
                </a:solidFill>
                <a:latin typeface="黑体" panose="02010609060101010101" pitchFamily="49" charset="-122"/>
                <a:ea typeface="黑体" panose="02010609060101010101" pitchFamily="49" charset="-122"/>
              </a:rPr>
              <a:t>由上式解出</a:t>
            </a:r>
            <a:r>
              <a:rPr lang="en-US" altLang="zh-CN" sz="2800" i="1" dirty="0">
                <a:solidFill>
                  <a:srgbClr val="080808"/>
                </a:solidFill>
                <a:latin typeface="Times New Roman" panose="02020603050405020304" pitchFamily="18" charset="0"/>
                <a:ea typeface="黑体" panose="02010609060101010101" pitchFamily="49" charset="-122"/>
              </a:rPr>
              <a:t>x</a:t>
            </a:r>
            <a:r>
              <a:rPr lang="en-US" altLang="zh-CN" sz="2800" dirty="0">
                <a:solidFill>
                  <a:srgbClr val="080808"/>
                </a:solidFill>
                <a:latin typeface="黑体" panose="02010609060101010101" pitchFamily="49" charset="-122"/>
                <a:ea typeface="黑体" panose="02010609060101010101" pitchFamily="49" charset="-122"/>
                <a:sym typeface="Symbol" panose="05050102010706020507" pitchFamily="18" charset="2"/>
              </a:rPr>
              <a:t>≥</a:t>
            </a:r>
            <a:r>
              <a:rPr lang="en-US" altLang="zh-CN" sz="2800" dirty="0">
                <a:solidFill>
                  <a:srgbClr val="080808"/>
                </a:solidFill>
                <a:latin typeface="黑体" panose="02010609060101010101" pitchFamily="49" charset="-122"/>
                <a:ea typeface="黑体" panose="02010609060101010101" pitchFamily="49" charset="-122"/>
              </a:rPr>
              <a:t>2</a:t>
            </a:r>
            <a:r>
              <a:rPr lang="zh-CN" altLang="en-US" sz="2800" dirty="0">
                <a:solidFill>
                  <a:srgbClr val="080808"/>
                </a:solidFill>
                <a:latin typeface="黑体" panose="02010609060101010101" pitchFamily="49" charset="-122"/>
                <a:ea typeface="黑体" panose="02010609060101010101" pitchFamily="49" charset="-122"/>
              </a:rPr>
              <a:t>。</a:t>
            </a:r>
            <a:endParaRPr lang="zh-CN" altLang="en-US" sz="2800" dirty="0">
              <a:solidFill>
                <a:srgbClr val="080808"/>
              </a:solidFill>
              <a:latin typeface="黑体" panose="02010609060101010101" pitchFamily="49" charset="-122"/>
              <a:ea typeface="黑体" panose="02010609060101010101" pitchFamily="49" charset="-122"/>
            </a:endParaRPr>
          </a:p>
        </p:txBody>
      </p:sp>
      <p:sp>
        <p:nvSpPr>
          <p:cNvPr id="33802" name="Rectangle 2"/>
          <p:cNvSpPr/>
          <p:nvPr/>
        </p:nvSpPr>
        <p:spPr>
          <a:xfrm>
            <a:off x="457200" y="277813"/>
            <a:ext cx="8229600" cy="1139825"/>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4200" dirty="0">
                <a:solidFill>
                  <a:schemeClr val="tx2"/>
                </a:solidFill>
                <a:latin typeface="Garamond" panose="02020404030301010803" pitchFamily="18" charset="0"/>
              </a:rPr>
              <a:t>树的性质</a:t>
            </a:r>
            <a:endParaRPr lang="zh-CN" altLang="en-US" sz="4200" dirty="0">
              <a:solidFill>
                <a:schemeClr val="tx2"/>
              </a:solidFill>
              <a:latin typeface="Garamond" panose="02020404030301010803"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2">
                                            <p:txEl>
                                              <p:charRg st="0" end="43"/>
                                            </p:txEl>
                                          </p:spTgt>
                                        </p:tgtEl>
                                        <p:attrNameLst>
                                          <p:attrName>style.visibility</p:attrName>
                                        </p:attrNameLst>
                                      </p:cBhvr>
                                      <p:to>
                                        <p:strVal val="visible"/>
                                      </p:to>
                                    </p:set>
                                    <p:animEffect transition="in" filter="wipe(up)">
                                      <p:cBhvr>
                                        <p:cTn id="7" dur="500"/>
                                        <p:tgtEl>
                                          <p:spTgt spid="757762">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7764"/>
                                        </p:tgtEl>
                                        <p:attrNameLst>
                                          <p:attrName>style.visibility</p:attrName>
                                        </p:attrNameLst>
                                      </p:cBhvr>
                                      <p:to>
                                        <p:strVal val="visible"/>
                                      </p:to>
                                    </p:set>
                                    <p:animEffect transition="in" filter="wipe(up)">
                                      <p:cBhvr>
                                        <p:cTn id="12" dur="500"/>
                                        <p:tgtEl>
                                          <p:spTgt spid="757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7763">
                                            <p:txEl>
                                              <p:charRg st="0" end="34"/>
                                            </p:txEl>
                                          </p:spTgt>
                                        </p:tgtEl>
                                        <p:attrNameLst>
                                          <p:attrName>style.visibility</p:attrName>
                                        </p:attrNameLst>
                                      </p:cBhvr>
                                      <p:to>
                                        <p:strVal val="visible"/>
                                      </p:to>
                                    </p:set>
                                    <p:animEffect transition="in" filter="wipe(up)">
                                      <p:cBhvr>
                                        <p:cTn id="17" dur="500"/>
                                        <p:tgtEl>
                                          <p:spTgt spid="757763">
                                            <p:txEl>
                                              <p:charRg st="0" end="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57765"/>
                                        </p:tgtEl>
                                        <p:attrNameLst>
                                          <p:attrName>style.visibility</p:attrName>
                                        </p:attrNameLst>
                                      </p:cBhvr>
                                      <p:to>
                                        <p:strVal val="visible"/>
                                      </p:to>
                                    </p:set>
                                    <p:animEffect transition="in" filter="wipe(up)">
                                      <p:cBhvr>
                                        <p:cTn id="22" dur="500"/>
                                        <p:tgtEl>
                                          <p:spTgt spid="7577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7766">
                                            <p:txEl>
                                              <p:charRg st="0" end="10"/>
                                            </p:txEl>
                                          </p:spTgt>
                                        </p:tgtEl>
                                        <p:attrNameLst>
                                          <p:attrName>style.visibility</p:attrName>
                                        </p:attrNameLst>
                                      </p:cBhvr>
                                      <p:to>
                                        <p:strVal val="visible"/>
                                      </p:to>
                                    </p:set>
                                    <p:animEffect transition="in" filter="wipe(up)">
                                      <p:cBhvr>
                                        <p:cTn id="27" dur="500"/>
                                        <p:tgtEl>
                                          <p:spTgt spid="757766">
                                            <p:txEl>
                                              <p:charRg st="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62" grpId="0" build="p"/>
      <p:bldP spid="757763" grpId="0" build="p"/>
      <p:bldP spid="757764" grpId="0" animBg="1"/>
      <p:bldP spid="75776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4" descr="mapchina"/>
          <p:cNvPicPr>
            <a:picLocks noChangeAspect="1"/>
          </p:cNvPicPr>
          <p:nvPr/>
        </p:nvPicPr>
        <p:blipFill>
          <a:blip r:embed="rId1"/>
          <a:stretch>
            <a:fillRect/>
          </a:stretch>
        </p:blipFill>
        <p:spPr>
          <a:xfrm>
            <a:off x="381000" y="204788"/>
            <a:ext cx="8353425" cy="6424612"/>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05B14930-EFEA-42A6-95DD-CABEC18AEA34}"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7"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35844"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5845" name="Rectangle 2"/>
          <p:cNvSpPr>
            <a:spLocks noGrp="1"/>
          </p:cNvSpPr>
          <p:nvPr>
            <p:ph type="title" idx="4294967295"/>
          </p:nvPr>
        </p:nvSpPr>
        <p:spPr>
          <a:xfrm>
            <a:off x="381000" y="228600"/>
            <a:ext cx="8229600" cy="762000"/>
          </a:xfrm>
          <a:ln/>
        </p:spPr>
        <p:txBody>
          <a:bodyPr vert="horz" wrap="square" lIns="91440" tIns="45720" rIns="91440" bIns="45720" anchor="t"/>
          <a:p>
            <a:pPr eaLnBrk="1" hangingPunct="1"/>
            <a:r>
              <a:rPr lang="zh-CN" altLang="en-US" sz="3600" dirty="0"/>
              <a:t>例</a:t>
            </a:r>
            <a:r>
              <a:rPr lang="en-US" altLang="zh-CN" sz="3600" dirty="0"/>
              <a:t>1</a:t>
            </a:r>
            <a:r>
              <a:rPr lang="zh-CN" altLang="en-US" sz="3600" dirty="0"/>
              <a:t>、画出</a:t>
            </a:r>
            <a:r>
              <a:rPr lang="en-US" altLang="zh-CN" sz="3600" dirty="0"/>
              <a:t>6</a:t>
            </a:r>
            <a:r>
              <a:rPr lang="zh-CN" altLang="en-US" sz="3600" dirty="0"/>
              <a:t>阶所有非同构的无向树</a:t>
            </a:r>
            <a:endParaRPr lang="en-US" altLang="zh-CN" sz="3600" dirty="0"/>
          </a:p>
        </p:txBody>
      </p:sp>
      <p:sp>
        <p:nvSpPr>
          <p:cNvPr id="759812" name="Rectangle 4"/>
          <p:cNvSpPr/>
          <p:nvPr/>
        </p:nvSpPr>
        <p:spPr>
          <a:xfrm>
            <a:off x="533400" y="3810000"/>
            <a:ext cx="3352800" cy="2235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buClr>
                <a:srgbClr val="99CCCC"/>
              </a:buClr>
              <a:buSzTx/>
              <a:buFontTx/>
              <a:buNone/>
            </a:pPr>
            <a:r>
              <a:rPr lang="en-US" altLang="zh-CN" sz="2400" b="1" dirty="0">
                <a:latin typeface="Times New Roman" panose="02020603050405020304" pitchFamily="18" charset="0"/>
              </a:rPr>
              <a:t>(1) 5</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a:p>
            <a:pPr marL="0" lvl="0" indent="0">
              <a:buClr>
                <a:srgbClr val="99CCCC"/>
              </a:buClr>
              <a:buSzTx/>
              <a:buFontTx/>
              <a:buNone/>
            </a:pPr>
            <a:r>
              <a:rPr lang="en-US" altLang="zh-CN" sz="2400" b="1" dirty="0">
                <a:latin typeface="Times New Roman" panose="02020603050405020304" pitchFamily="18" charset="0"/>
              </a:rPr>
              <a:t>(2) 4</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a:p>
            <a:pPr marL="0" lvl="0" indent="0">
              <a:buClr>
                <a:srgbClr val="99CCCC"/>
              </a:buClr>
              <a:buSzTx/>
              <a:buFontTx/>
              <a:buNone/>
            </a:pPr>
            <a:r>
              <a:rPr lang="en-US" altLang="zh-CN" sz="2400" b="1" dirty="0">
                <a:latin typeface="Times New Roman" panose="02020603050405020304" pitchFamily="18" charset="0"/>
              </a:rPr>
              <a:t>(3) 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a:p>
            <a:pPr marL="0" lvl="0" indent="0">
              <a:buClr>
                <a:srgbClr val="99CCCC"/>
              </a:buClr>
              <a:buSzTx/>
              <a:buFontTx/>
              <a:buNone/>
            </a:pPr>
            <a:r>
              <a:rPr lang="en-US" altLang="zh-CN" sz="2400" b="1" dirty="0">
                <a:latin typeface="Times New Roman" panose="02020603050405020304" pitchFamily="18" charset="0"/>
              </a:rPr>
              <a:t>(4) 3</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a:p>
            <a:pPr marL="0" lvl="0" indent="0">
              <a:buClr>
                <a:srgbClr val="99CCCC"/>
              </a:buClr>
              <a:buSzTx/>
              <a:buFontTx/>
              <a:buNone/>
            </a:pPr>
            <a:r>
              <a:rPr lang="en-US" altLang="zh-CN" sz="2400" b="1" dirty="0">
                <a:latin typeface="Times New Roman" panose="02020603050405020304" pitchFamily="18" charset="0"/>
              </a:rPr>
              <a:t>(5) 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endParaRPr lang="en-US" altLang="zh-CN" sz="2400" b="1" dirty="0">
              <a:latin typeface="Times New Roman" panose="02020603050405020304" pitchFamily="18" charset="0"/>
            </a:endParaRPr>
          </a:p>
        </p:txBody>
      </p:sp>
      <p:sp>
        <p:nvSpPr>
          <p:cNvPr id="759813" name="Rectangle 5"/>
          <p:cNvSpPr/>
          <p:nvPr/>
        </p:nvSpPr>
        <p:spPr>
          <a:xfrm>
            <a:off x="4038600" y="4097338"/>
            <a:ext cx="5105400" cy="1846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25000"/>
              </a:spcBef>
              <a:buClr>
                <a:srgbClr val="99CCCC"/>
              </a:buClr>
              <a:buSzTx/>
              <a:buFontTx/>
              <a:buNone/>
            </a:pPr>
            <a:r>
              <a:rPr lang="zh-CN" altLang="en-US" sz="2400" b="1" dirty="0">
                <a:latin typeface="黑体" panose="02010609060101010101" pitchFamily="49" charset="-122"/>
                <a:ea typeface="黑体" panose="02010609060101010101" pitchFamily="49" charset="-122"/>
              </a:rPr>
              <a:t>序列</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对应</a:t>
            </a:r>
            <a:r>
              <a:rPr lang="en-US" altLang="zh-CN" sz="2400" b="1" dirty="0">
                <a:latin typeface="黑体" panose="02010609060101010101" pitchFamily="49" charset="-122"/>
                <a:ea typeface="黑体" panose="02010609060101010101" pitchFamily="49" charset="-122"/>
              </a:rPr>
              <a:t>T4</a:t>
            </a:r>
            <a:r>
              <a:rPr lang="zh-CN" altLang="en-US" sz="2400" b="1" dirty="0">
                <a:latin typeface="黑体" panose="02010609060101010101" pitchFamily="49" charset="-122"/>
                <a:ea typeface="黑体" panose="02010609060101010101" pitchFamily="49" charset="-122"/>
              </a:rPr>
              <a:t>和</a:t>
            </a:r>
            <a:r>
              <a:rPr lang="en-US" altLang="zh-CN" sz="2400" b="1" dirty="0">
                <a:latin typeface="黑体" panose="02010609060101010101" pitchFamily="49" charset="-122"/>
                <a:ea typeface="黑体" panose="02010609060101010101" pitchFamily="49" charset="-122"/>
              </a:rPr>
              <a:t>T5</a:t>
            </a:r>
            <a:r>
              <a:rPr lang="zh-CN" altLang="en-US" sz="2400" b="1" dirty="0">
                <a:latin typeface="黑体" panose="02010609060101010101" pitchFamily="49" charset="-122"/>
                <a:ea typeface="黑体" panose="02010609060101010101" pitchFamily="49" charset="-122"/>
              </a:rPr>
              <a:t>两棵非同构的树</a:t>
            </a:r>
            <a:endParaRPr lang="zh-CN" altLang="en-US" sz="2400" b="1" dirty="0">
              <a:solidFill>
                <a:srgbClr val="FF0000"/>
              </a:solidFill>
              <a:latin typeface="黑体" panose="02010609060101010101" pitchFamily="49" charset="-122"/>
              <a:ea typeface="黑体" panose="02010609060101010101" pitchFamily="49" charset="-122"/>
            </a:endParaRPr>
          </a:p>
          <a:p>
            <a:pPr marL="0" lvl="0" indent="0">
              <a:spcBef>
                <a:spcPct val="25000"/>
              </a:spcBef>
              <a:buClr>
                <a:srgbClr val="99CCCC"/>
              </a:buClr>
              <a:buSzTx/>
              <a:buFontTx/>
              <a:buNone/>
            </a:pPr>
            <a:r>
              <a:rPr lang="zh-CN" altLang="en-US" sz="2400" b="1" dirty="0">
                <a:latin typeface="黑体" panose="02010609060101010101" pitchFamily="49" charset="-122"/>
                <a:ea typeface="黑体" panose="02010609060101010101" pitchFamily="49" charset="-122"/>
              </a:rPr>
              <a:t>在</a:t>
            </a:r>
            <a:r>
              <a:rPr lang="en-US" altLang="zh-CN" sz="2400" b="1" dirty="0">
                <a:latin typeface="黑体" panose="02010609060101010101" pitchFamily="49" charset="-122"/>
                <a:ea typeface="黑体" panose="02010609060101010101" pitchFamily="49" charset="-122"/>
              </a:rPr>
              <a:t>T4</a:t>
            </a:r>
            <a:r>
              <a:rPr lang="zh-CN" altLang="en-US" sz="2400" b="1" dirty="0">
                <a:latin typeface="黑体" panose="02010609060101010101" pitchFamily="49" charset="-122"/>
                <a:ea typeface="黑体" panose="02010609060101010101" pitchFamily="49" charset="-122"/>
              </a:rPr>
              <a:t>中两个</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度顶点相邻</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marL="0" lvl="0" indent="0">
              <a:spcBef>
                <a:spcPct val="25000"/>
              </a:spcBef>
              <a:buClr>
                <a:srgbClr val="99CCCC"/>
              </a:buClr>
              <a:buSzTx/>
              <a:buFontTx/>
              <a:buNone/>
            </a:pPr>
            <a:r>
              <a:rPr lang="zh-CN" altLang="en-US" sz="2400" b="1" dirty="0">
                <a:latin typeface="黑体" panose="02010609060101010101" pitchFamily="49" charset="-122"/>
                <a:ea typeface="黑体" panose="02010609060101010101" pitchFamily="49" charset="-122"/>
              </a:rPr>
              <a:t>在</a:t>
            </a:r>
            <a:r>
              <a:rPr lang="en-US" altLang="zh-CN" sz="2400" b="1" dirty="0">
                <a:latin typeface="黑体" panose="02010609060101010101" pitchFamily="49" charset="-122"/>
                <a:ea typeface="黑体" panose="02010609060101010101" pitchFamily="49" charset="-122"/>
              </a:rPr>
              <a:t>T5</a:t>
            </a:r>
            <a:r>
              <a:rPr lang="zh-CN" altLang="en-US" sz="2400" b="1" dirty="0">
                <a:latin typeface="黑体" panose="02010609060101010101" pitchFamily="49" charset="-122"/>
                <a:ea typeface="黑体" panose="02010609060101010101" pitchFamily="49" charset="-122"/>
              </a:rPr>
              <a:t>中两个</a:t>
            </a:r>
            <a:r>
              <a:rPr lang="en-US" altLang="zh-CN" sz="2400" b="1" dirty="0">
                <a:solidFill>
                  <a:srgbClr val="FF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度结点不相邻</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marL="0" lvl="0" indent="0">
              <a:spcBef>
                <a:spcPct val="25000"/>
              </a:spcBef>
              <a:buClr>
                <a:srgbClr val="99CCCC"/>
              </a:buClr>
              <a:buSzTx/>
              <a:buFontTx/>
              <a:buNone/>
            </a:pPr>
            <a:r>
              <a:rPr lang="zh-CN" altLang="en-US" sz="2400" b="1" dirty="0">
                <a:latin typeface="黑体" panose="02010609060101010101" pitchFamily="49" charset="-122"/>
                <a:ea typeface="黑体" panose="02010609060101010101" pitchFamily="49" charset="-122"/>
              </a:rPr>
              <a:t>其他情况均能画出一棵非同构的树。</a:t>
            </a:r>
            <a:endParaRPr lang="zh-CN" altLang="en-US" sz="2400" b="1" dirty="0">
              <a:latin typeface="黑体" panose="02010609060101010101" pitchFamily="49" charset="-122"/>
              <a:ea typeface="黑体" panose="02010609060101010101" pitchFamily="49" charset="-122"/>
            </a:endParaRPr>
          </a:p>
        </p:txBody>
      </p:sp>
      <p:pic>
        <p:nvPicPr>
          <p:cNvPr id="164872" name="Picture 4"/>
          <p:cNvPicPr>
            <a:picLocks noChangeAspect="1"/>
          </p:cNvPicPr>
          <p:nvPr/>
        </p:nvPicPr>
        <p:blipFill>
          <a:blip r:embed="rId1"/>
          <a:stretch>
            <a:fillRect/>
          </a:stretch>
        </p:blipFill>
        <p:spPr>
          <a:xfrm>
            <a:off x="304800" y="990600"/>
            <a:ext cx="8839200" cy="2795588"/>
          </a:xfrm>
          <a:prstGeom prst="rect">
            <a:avLst/>
          </a:prstGeom>
          <a:noFill/>
          <a:ln w="9525">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9812"/>
                                        </p:tgtEl>
                                        <p:attrNameLst>
                                          <p:attrName>style.visibility</p:attrName>
                                        </p:attrNameLst>
                                      </p:cBhvr>
                                      <p:to>
                                        <p:strVal val="visible"/>
                                      </p:to>
                                    </p:set>
                                    <p:animEffect transition="in" filter="wipe(up)">
                                      <p:cBhvr>
                                        <p:cTn id="7" dur="500"/>
                                        <p:tgtEl>
                                          <p:spTgt spid="7598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872"/>
                                        </p:tgtEl>
                                        <p:attrNameLst>
                                          <p:attrName>style.visibility</p:attrName>
                                        </p:attrNameLst>
                                      </p:cBhvr>
                                      <p:to>
                                        <p:strVal val="visible"/>
                                      </p:to>
                                    </p:set>
                                    <p:animEffect transition="in" filter="blinds(horizontal)">
                                      <p:cBhvr>
                                        <p:cTn id="12" dur="500"/>
                                        <p:tgtEl>
                                          <p:spTgt spid="1648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9813"/>
                                        </p:tgtEl>
                                        <p:attrNameLst>
                                          <p:attrName>style.visibility</p:attrName>
                                        </p:attrNameLst>
                                      </p:cBhvr>
                                      <p:to>
                                        <p:strVal val="visible"/>
                                      </p:to>
                                    </p:set>
                                    <p:animEffect transition="in" filter="wipe(up)">
                                      <p:cBhvr>
                                        <p:cTn id="17" dur="500"/>
                                        <p:tgtEl>
                                          <p:spTgt spid="75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9812" grpId="0"/>
      <p:bldP spid="7598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B08385A2-1672-4272-A698-D180145A6F29}"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8"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37892"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7893" name="Rectangle 2"/>
          <p:cNvSpPr>
            <a:spLocks noGrp="1"/>
          </p:cNvSpPr>
          <p:nvPr>
            <p:ph type="title" idx="4294967295"/>
          </p:nvPr>
        </p:nvSpPr>
        <p:spPr>
          <a:xfrm>
            <a:off x="457200" y="304800"/>
            <a:ext cx="8229600" cy="1600200"/>
          </a:xfrm>
          <a:ln/>
        </p:spPr>
        <p:txBody>
          <a:bodyPr vert="horz" wrap="square" lIns="91440" tIns="45720" rIns="91440" bIns="45720" anchor="t"/>
          <a:p>
            <a:pPr eaLnBrk="1" hangingPunct="1"/>
            <a:r>
              <a:rPr lang="zh-CN" altLang="en-US" sz="2800" dirty="0"/>
              <a:t>例</a:t>
            </a:r>
            <a:r>
              <a:rPr lang="en-US" altLang="zh-CN" sz="2800" dirty="0"/>
              <a:t>2</a:t>
            </a:r>
            <a:r>
              <a:rPr lang="zh-CN" altLang="en-US" sz="2800" dirty="0"/>
              <a:t>、已知无向树</a:t>
            </a:r>
            <a:r>
              <a:rPr lang="en-US" altLang="zh-CN" sz="2800" i="1" dirty="0">
                <a:latin typeface="Times New Roman" panose="02020603050405020304" pitchFamily="18" charset="0"/>
              </a:rPr>
              <a:t>T</a:t>
            </a:r>
            <a:r>
              <a:rPr lang="zh-CN" altLang="en-US" sz="2800" dirty="0"/>
              <a:t>中，有</a:t>
            </a:r>
            <a:r>
              <a:rPr lang="en-US" altLang="zh-CN" sz="2800" dirty="0"/>
              <a:t>1</a:t>
            </a:r>
            <a:r>
              <a:rPr lang="zh-CN" altLang="en-US" sz="2800" dirty="0"/>
              <a:t>个</a:t>
            </a:r>
            <a:r>
              <a:rPr lang="en-US" altLang="zh-CN" sz="2800" dirty="0"/>
              <a:t>3</a:t>
            </a:r>
            <a:r>
              <a:rPr lang="zh-CN" altLang="en-US" sz="2800" dirty="0"/>
              <a:t>度顶点，</a:t>
            </a:r>
            <a:r>
              <a:rPr lang="en-US" altLang="zh-CN" sz="2800" dirty="0"/>
              <a:t>2</a:t>
            </a:r>
            <a:r>
              <a:rPr lang="zh-CN" altLang="en-US" sz="2800" dirty="0"/>
              <a:t>个</a:t>
            </a:r>
            <a:r>
              <a:rPr lang="en-US" altLang="zh-CN" sz="2800" dirty="0"/>
              <a:t>2</a:t>
            </a:r>
            <a:r>
              <a:rPr lang="zh-CN" altLang="en-US" sz="2800" dirty="0"/>
              <a:t>度顶点，其余顶点全是树叶，试求树叶数，并画出满足要求的非同构的无向树。 （</a:t>
            </a:r>
            <a:r>
              <a:rPr lang="zh-CN" altLang="en-US" sz="2800" b="1" dirty="0">
                <a:solidFill>
                  <a:srgbClr val="FF0000"/>
                </a:solidFill>
              </a:rPr>
              <a:t>重点讲解</a:t>
            </a:r>
            <a:r>
              <a:rPr lang="zh-CN" altLang="en-US" sz="2800" dirty="0"/>
              <a:t>）</a:t>
            </a:r>
            <a:endParaRPr lang="zh-CN" altLang="en-US" sz="2800" dirty="0"/>
          </a:p>
        </p:txBody>
      </p:sp>
      <p:sp>
        <p:nvSpPr>
          <p:cNvPr id="809990" name="Rectangle 3"/>
          <p:cNvSpPr>
            <a:spLocks noGrp="1"/>
          </p:cNvSpPr>
          <p:nvPr>
            <p:ph type="body" idx="4294967295"/>
          </p:nvPr>
        </p:nvSpPr>
        <p:spPr>
          <a:xfrm>
            <a:off x="304800" y="1981200"/>
            <a:ext cx="5867400" cy="3886200"/>
          </a:xfrm>
          <a:ln/>
        </p:spPr>
        <p:txBody>
          <a:bodyPr vert="horz" wrap="square" lIns="91440" tIns="45720" rIns="91440" bIns="45720" anchor="t"/>
          <a:p>
            <a:pPr algn="just" eaLnBrk="1" hangingPunct="1">
              <a:lnSpc>
                <a:spcPct val="90000"/>
              </a:lnSpc>
              <a:buNone/>
            </a:pPr>
            <a:r>
              <a:rPr lang="zh-CN" altLang="en-US" b="1" dirty="0">
                <a:solidFill>
                  <a:srgbClr val="990000"/>
                </a:solidFill>
              </a:rPr>
              <a:t>解答</a:t>
            </a:r>
            <a:r>
              <a:rPr lang="zh-CN" altLang="en-US" dirty="0"/>
              <a:t> 设有</a:t>
            </a:r>
            <a:r>
              <a:rPr lang="en-US" altLang="zh-CN" i="1" dirty="0">
                <a:latin typeface="Times New Roman" panose="02020603050405020304" pitchFamily="18" charset="0"/>
              </a:rPr>
              <a:t>x</a:t>
            </a:r>
            <a:r>
              <a:rPr lang="zh-CN" altLang="en-US" dirty="0"/>
              <a:t>片树叶，于是结点总数</a:t>
            </a:r>
            <a:r>
              <a:rPr lang="zh-CN" altLang="en-US" i="1" dirty="0"/>
              <a:t>		</a:t>
            </a:r>
            <a:r>
              <a:rPr lang="en-US" altLang="zh-CN" i="1" dirty="0">
                <a:latin typeface="Times New Roman" panose="02020603050405020304" pitchFamily="18" charset="0"/>
              </a:rPr>
              <a:t>v</a:t>
            </a:r>
            <a:r>
              <a:rPr lang="zh-CN" altLang="en-US" dirty="0"/>
              <a:t>＝</a:t>
            </a:r>
            <a:r>
              <a:rPr lang="en-US" altLang="zh-CN" dirty="0"/>
              <a:t>1+2+</a:t>
            </a:r>
            <a:r>
              <a:rPr lang="en-US" altLang="zh-CN" i="1" dirty="0">
                <a:latin typeface="Times New Roman" panose="02020603050405020304" pitchFamily="18" charset="0"/>
              </a:rPr>
              <a:t>x</a:t>
            </a:r>
            <a:r>
              <a:rPr lang="zh-CN" altLang="en-US" dirty="0"/>
              <a:t>＝</a:t>
            </a:r>
            <a:r>
              <a:rPr lang="en-US" altLang="zh-CN" dirty="0"/>
              <a:t>3+</a:t>
            </a:r>
            <a:r>
              <a:rPr lang="en-US" altLang="zh-CN" i="1" dirty="0">
                <a:latin typeface="Times New Roman" panose="02020603050405020304" pitchFamily="18" charset="0"/>
              </a:rPr>
              <a:t>x</a:t>
            </a:r>
            <a:r>
              <a:rPr lang="en-US" altLang="zh-CN" dirty="0"/>
              <a:t>        </a:t>
            </a:r>
            <a:endParaRPr lang="en-US" altLang="zh-CN" dirty="0"/>
          </a:p>
          <a:p>
            <a:pPr algn="just" eaLnBrk="1" hangingPunct="1">
              <a:lnSpc>
                <a:spcPct val="90000"/>
              </a:lnSpc>
              <a:buNone/>
            </a:pPr>
            <a:r>
              <a:rPr lang="zh-CN" altLang="en-US" dirty="0"/>
              <a:t>由握手定理</a:t>
            </a:r>
            <a:r>
              <a:rPr lang="en-US" altLang="zh-CN" dirty="0"/>
              <a:t>(</a:t>
            </a:r>
            <a:r>
              <a:rPr lang="zh-CN" altLang="en-US" dirty="0"/>
              <a:t>总度数等于边数</a:t>
            </a:r>
            <a:r>
              <a:rPr lang="en-US" altLang="zh-CN" dirty="0"/>
              <a:t>2</a:t>
            </a:r>
            <a:r>
              <a:rPr lang="zh-CN" altLang="en-US" dirty="0"/>
              <a:t>倍</a:t>
            </a:r>
            <a:r>
              <a:rPr lang="en-US" altLang="zh-CN" dirty="0"/>
              <a:t>)</a:t>
            </a:r>
            <a:r>
              <a:rPr lang="zh-CN" altLang="en-US" dirty="0"/>
              <a:t>和树的性质</a:t>
            </a:r>
            <a:r>
              <a:rPr lang="en-US" altLang="zh-CN" i="1" dirty="0">
                <a:latin typeface="Times New Roman" panose="02020603050405020304" pitchFamily="18" charset="0"/>
              </a:rPr>
              <a:t>e</a:t>
            </a:r>
            <a:r>
              <a:rPr lang="zh-CN" altLang="en-US" dirty="0"/>
              <a:t>＝</a:t>
            </a:r>
            <a:r>
              <a:rPr lang="en-US" altLang="zh-CN" dirty="0"/>
              <a:t>v</a:t>
            </a:r>
            <a:r>
              <a:rPr lang="en-US" altLang="zh-CN" dirty="0">
                <a:sym typeface="Symbol" panose="05050102010706020507" pitchFamily="18" charset="2"/>
              </a:rPr>
              <a:t></a:t>
            </a:r>
            <a:r>
              <a:rPr lang="en-US" altLang="zh-CN" dirty="0"/>
              <a:t>1</a:t>
            </a:r>
            <a:r>
              <a:rPr lang="zh-CN" altLang="en-US" dirty="0"/>
              <a:t>可知：</a:t>
            </a:r>
            <a:endParaRPr lang="zh-CN" altLang="en-US" dirty="0"/>
          </a:p>
          <a:p>
            <a:pPr algn="just" eaLnBrk="1" hangingPunct="1">
              <a:lnSpc>
                <a:spcPct val="90000"/>
              </a:lnSpc>
              <a:buNone/>
            </a:pPr>
            <a:r>
              <a:rPr lang="en-US" altLang="zh-CN" dirty="0"/>
              <a:t>2</a:t>
            </a:r>
            <a:r>
              <a:rPr lang="en-US" altLang="zh-CN" i="1" dirty="0">
                <a:latin typeface="Times New Roman" panose="02020603050405020304" pitchFamily="18" charset="0"/>
              </a:rPr>
              <a:t>e</a:t>
            </a:r>
            <a:r>
              <a:rPr lang="zh-CN" altLang="en-US" dirty="0"/>
              <a:t>＝</a:t>
            </a:r>
            <a:r>
              <a:rPr lang="en-US" altLang="zh-CN" dirty="0"/>
              <a:t>2(</a:t>
            </a:r>
            <a:r>
              <a:rPr lang="en-US" altLang="zh-CN" i="1" dirty="0">
                <a:latin typeface="Times New Roman" panose="02020603050405020304" pitchFamily="18" charset="0"/>
              </a:rPr>
              <a:t>v</a:t>
            </a:r>
            <a:r>
              <a:rPr lang="en-US" altLang="zh-CN" dirty="0">
                <a:sym typeface="Symbol" panose="05050102010706020507" pitchFamily="18" charset="2"/>
              </a:rPr>
              <a:t></a:t>
            </a:r>
            <a:r>
              <a:rPr lang="en-US" altLang="zh-CN" dirty="0"/>
              <a:t>1)</a:t>
            </a:r>
            <a:r>
              <a:rPr lang="zh-CN" altLang="en-US" dirty="0"/>
              <a:t>＝</a:t>
            </a:r>
            <a:r>
              <a:rPr lang="en-US" altLang="zh-CN" dirty="0"/>
              <a:t>2×(3+</a:t>
            </a:r>
            <a:r>
              <a:rPr lang="en-US" altLang="zh-CN" i="1" dirty="0">
                <a:latin typeface="Times New Roman" panose="02020603050405020304" pitchFamily="18" charset="0"/>
              </a:rPr>
              <a:t>x</a:t>
            </a:r>
            <a:r>
              <a:rPr lang="en-US" altLang="zh-CN" dirty="0">
                <a:latin typeface="Times New Roman" panose="02020603050405020304" pitchFamily="18" charset="0"/>
              </a:rPr>
              <a:t>-1</a:t>
            </a:r>
            <a:r>
              <a:rPr lang="en-US" altLang="zh-CN" dirty="0"/>
              <a:t>)      </a:t>
            </a:r>
            <a:r>
              <a:rPr lang="en-US" altLang="zh-CN" dirty="0">
                <a:solidFill>
                  <a:srgbClr val="FF0000"/>
                </a:solidFill>
              </a:rPr>
              <a:t>(1)</a:t>
            </a:r>
            <a:r>
              <a:rPr lang="zh-CN" altLang="en-US" dirty="0">
                <a:solidFill>
                  <a:srgbClr val="FF0000"/>
                </a:solidFill>
              </a:rPr>
              <a:t>式</a:t>
            </a:r>
            <a:endParaRPr lang="en-US" altLang="zh-CN" dirty="0">
              <a:solidFill>
                <a:srgbClr val="FF0000"/>
              </a:solidFill>
            </a:endParaRPr>
          </a:p>
          <a:p>
            <a:pPr algn="just" eaLnBrk="1" hangingPunct="1">
              <a:lnSpc>
                <a:spcPct val="90000"/>
              </a:lnSpc>
              <a:buNone/>
            </a:pPr>
            <a:r>
              <a:rPr lang="zh-CN" altLang="en-US" dirty="0"/>
              <a:t>总度数</a:t>
            </a:r>
            <a:r>
              <a:rPr lang="en-US" altLang="zh-CN" dirty="0"/>
              <a:t>=2</a:t>
            </a:r>
            <a:r>
              <a:rPr lang="en-US" altLang="zh-CN" i="1" dirty="0">
                <a:latin typeface="Times New Roman" panose="02020603050405020304" pitchFamily="18" charset="0"/>
              </a:rPr>
              <a:t>e</a:t>
            </a:r>
            <a:r>
              <a:rPr lang="en-US" altLang="zh-CN" dirty="0"/>
              <a:t>=1×3+2×2+</a:t>
            </a:r>
            <a:r>
              <a:rPr lang="en-US" altLang="zh-CN" i="1" dirty="0">
                <a:latin typeface="Times New Roman" panose="02020603050405020304" pitchFamily="18" charset="0"/>
              </a:rPr>
              <a:t>x</a:t>
            </a:r>
            <a:r>
              <a:rPr lang="en-US" altLang="zh-CN" dirty="0">
                <a:solidFill>
                  <a:srgbClr val="FF0000"/>
                </a:solidFill>
              </a:rPr>
              <a:t>    (2)</a:t>
            </a:r>
            <a:r>
              <a:rPr lang="zh-CN" altLang="en-US" dirty="0">
                <a:solidFill>
                  <a:srgbClr val="FF0000"/>
                </a:solidFill>
              </a:rPr>
              <a:t>式</a:t>
            </a:r>
            <a:endParaRPr lang="en-US" altLang="zh-CN" i="1" dirty="0">
              <a:latin typeface="Times New Roman" panose="02020603050405020304" pitchFamily="18" charset="0"/>
            </a:endParaRPr>
          </a:p>
          <a:p>
            <a:pPr eaLnBrk="1" hangingPunct="1">
              <a:lnSpc>
                <a:spcPct val="90000"/>
              </a:lnSpc>
              <a:buNone/>
            </a:pPr>
            <a:r>
              <a:rPr lang="zh-CN" altLang="en-US" dirty="0"/>
              <a:t>据</a:t>
            </a:r>
            <a:r>
              <a:rPr lang="en-US" altLang="zh-CN" dirty="0"/>
              <a:t>(1)(2)</a:t>
            </a:r>
            <a:r>
              <a:rPr lang="zh-CN" altLang="en-US" dirty="0"/>
              <a:t>解出</a:t>
            </a:r>
            <a:r>
              <a:rPr lang="en-US" altLang="zh-CN" i="1" dirty="0">
                <a:latin typeface="Times New Roman" panose="02020603050405020304" pitchFamily="18" charset="0"/>
              </a:rPr>
              <a:t>x</a:t>
            </a:r>
            <a:r>
              <a:rPr lang="en-US" altLang="zh-CN" dirty="0">
                <a:latin typeface="Times New Roman" panose="02020603050405020304" pitchFamily="18" charset="0"/>
              </a:rPr>
              <a:t>=</a:t>
            </a:r>
            <a:r>
              <a:rPr lang="en-US" altLang="zh-CN" dirty="0"/>
              <a:t>3</a:t>
            </a:r>
            <a:r>
              <a:rPr lang="zh-CN" altLang="en-US" dirty="0"/>
              <a:t>，故</a:t>
            </a:r>
            <a:r>
              <a:rPr lang="en-US" altLang="zh-CN" i="1" dirty="0">
                <a:latin typeface="Times New Roman" panose="02020603050405020304" pitchFamily="18" charset="0"/>
              </a:rPr>
              <a:t>T</a:t>
            </a:r>
            <a:r>
              <a:rPr lang="zh-CN" altLang="en-US" dirty="0"/>
              <a:t>有</a:t>
            </a:r>
            <a:r>
              <a:rPr lang="en-US" altLang="zh-CN" dirty="0"/>
              <a:t>3</a:t>
            </a:r>
            <a:r>
              <a:rPr lang="zh-CN" altLang="en-US" dirty="0"/>
              <a:t>片树叶。</a:t>
            </a:r>
            <a:endParaRPr lang="zh-CN" altLang="en-US" dirty="0"/>
          </a:p>
          <a:p>
            <a:pPr algn="just" eaLnBrk="1" hangingPunct="1">
              <a:lnSpc>
                <a:spcPct val="90000"/>
              </a:lnSpc>
              <a:buFontTx/>
              <a:buNone/>
            </a:pPr>
            <a:r>
              <a:rPr lang="zh-CN" altLang="en-US" dirty="0"/>
              <a:t>	故</a:t>
            </a:r>
            <a:r>
              <a:rPr lang="en-US" altLang="zh-CN" i="1" dirty="0">
                <a:latin typeface="Times New Roman" panose="02020603050405020304" pitchFamily="18" charset="0"/>
              </a:rPr>
              <a:t>T</a:t>
            </a:r>
            <a:r>
              <a:rPr lang="zh-CN" altLang="en-US" dirty="0"/>
              <a:t>的度数应为</a:t>
            </a:r>
            <a:r>
              <a:rPr lang="en-US" altLang="zh-CN" dirty="0"/>
              <a:t>1</a:t>
            </a:r>
            <a:r>
              <a:rPr lang="zh-CN" altLang="en-US" dirty="0"/>
              <a:t>,</a:t>
            </a:r>
            <a:r>
              <a:rPr lang="en-US" altLang="zh-CN" dirty="0"/>
              <a:t>1</a:t>
            </a:r>
            <a:r>
              <a:rPr lang="zh-CN" altLang="en-US" dirty="0"/>
              <a:t>,</a:t>
            </a:r>
            <a:r>
              <a:rPr lang="en-US" altLang="zh-CN" dirty="0"/>
              <a:t>1</a:t>
            </a:r>
            <a:r>
              <a:rPr lang="zh-CN" altLang="en-US" dirty="0"/>
              <a:t>,</a:t>
            </a:r>
            <a:r>
              <a:rPr lang="en-US" altLang="zh-CN" dirty="0"/>
              <a:t>2</a:t>
            </a:r>
            <a:r>
              <a:rPr lang="zh-CN" altLang="en-US" dirty="0"/>
              <a:t>,</a:t>
            </a:r>
            <a:r>
              <a:rPr lang="en-US" altLang="zh-CN" dirty="0"/>
              <a:t>2</a:t>
            </a:r>
            <a:r>
              <a:rPr lang="zh-CN" altLang="en-US" dirty="0"/>
              <a:t>,</a:t>
            </a:r>
            <a:r>
              <a:rPr lang="en-US" altLang="zh-CN" dirty="0"/>
              <a:t>3</a:t>
            </a:r>
            <a:r>
              <a:rPr lang="zh-CN" altLang="en-US" dirty="0"/>
              <a:t>。</a:t>
            </a:r>
            <a:endParaRPr lang="zh-CN" altLang="en-US" dirty="0"/>
          </a:p>
        </p:txBody>
      </p:sp>
      <p:grpSp>
        <p:nvGrpSpPr>
          <p:cNvPr id="2" name="Group 10"/>
          <p:cNvGrpSpPr/>
          <p:nvPr/>
        </p:nvGrpSpPr>
        <p:grpSpPr>
          <a:xfrm>
            <a:off x="6248400" y="2209800"/>
            <a:ext cx="2895600" cy="3430588"/>
            <a:chOff x="3744" y="1392"/>
            <a:chExt cx="1824" cy="2161"/>
          </a:xfrm>
        </p:grpSpPr>
        <p:pic>
          <p:nvPicPr>
            <p:cNvPr id="37896" name="Picture 5" descr="16-2"/>
            <p:cNvPicPr>
              <a:picLocks noChangeAspect="1"/>
            </p:cNvPicPr>
            <p:nvPr/>
          </p:nvPicPr>
          <p:blipFill>
            <a:blip r:embed="rId1"/>
            <a:srcRect r="65454" b="6120"/>
            <a:stretch>
              <a:fillRect/>
            </a:stretch>
          </p:blipFill>
          <p:spPr>
            <a:xfrm>
              <a:off x="3744" y="1392"/>
              <a:ext cx="912" cy="2160"/>
            </a:xfrm>
            <a:prstGeom prst="rect">
              <a:avLst/>
            </a:prstGeom>
            <a:solidFill>
              <a:srgbClr val="000080"/>
            </a:solidFill>
            <a:ln w="9525">
              <a:noFill/>
            </a:ln>
          </p:spPr>
        </p:pic>
        <p:pic>
          <p:nvPicPr>
            <p:cNvPr id="37897" name="Picture 6" descr="16-2"/>
            <p:cNvPicPr>
              <a:picLocks noChangeAspect="1"/>
            </p:cNvPicPr>
            <p:nvPr/>
          </p:nvPicPr>
          <p:blipFill>
            <a:blip r:embed="rId1"/>
            <a:srcRect l="63637" b="8202"/>
            <a:stretch>
              <a:fillRect/>
            </a:stretch>
          </p:blipFill>
          <p:spPr>
            <a:xfrm>
              <a:off x="4608" y="1393"/>
              <a:ext cx="960" cy="2160"/>
            </a:xfrm>
            <a:prstGeom prst="rect">
              <a:avLst/>
            </a:prstGeom>
            <a:solidFill>
              <a:srgbClr val="000080"/>
            </a:solidFill>
            <a:ln w="9525">
              <a:noFill/>
            </a:ln>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09990">
                                            <p:txEl>
                                              <p:charRg st="0" end="38"/>
                                            </p:txEl>
                                          </p:spTgt>
                                        </p:tgtEl>
                                        <p:attrNameLst>
                                          <p:attrName>style.visibility</p:attrName>
                                        </p:attrNameLst>
                                      </p:cBhvr>
                                      <p:to>
                                        <p:strVal val="visible"/>
                                      </p:to>
                                    </p:set>
                                    <p:animEffect transition="in" filter="dissolve">
                                      <p:cBhvr>
                                        <p:cTn id="7" dur="500"/>
                                        <p:tgtEl>
                                          <p:spTgt spid="809990">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9990">
                                            <p:txEl>
                                              <p:charRg st="38" end="68"/>
                                            </p:txEl>
                                          </p:spTgt>
                                        </p:tgtEl>
                                        <p:attrNameLst>
                                          <p:attrName>style.visibility</p:attrName>
                                        </p:attrNameLst>
                                      </p:cBhvr>
                                      <p:to>
                                        <p:strVal val="visible"/>
                                      </p:to>
                                    </p:set>
                                    <p:animEffect transition="in" filter="dissolve">
                                      <p:cBhvr>
                                        <p:cTn id="12" dur="500"/>
                                        <p:tgtEl>
                                          <p:spTgt spid="809990">
                                            <p:txEl>
                                              <p:charRg st="38"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09990">
                                            <p:txEl>
                                              <p:charRg st="68" end="98"/>
                                            </p:txEl>
                                          </p:spTgt>
                                        </p:tgtEl>
                                        <p:attrNameLst>
                                          <p:attrName>style.visibility</p:attrName>
                                        </p:attrNameLst>
                                      </p:cBhvr>
                                      <p:to>
                                        <p:strVal val="visible"/>
                                      </p:to>
                                    </p:set>
                                    <p:animEffect transition="in" filter="dissolve">
                                      <p:cBhvr>
                                        <p:cTn id="17" dur="500"/>
                                        <p:tgtEl>
                                          <p:spTgt spid="809990">
                                            <p:txEl>
                                              <p:charRg st="68"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9990">
                                            <p:txEl>
                                              <p:charRg st="98" end="123"/>
                                            </p:txEl>
                                          </p:spTgt>
                                        </p:tgtEl>
                                        <p:attrNameLst>
                                          <p:attrName>style.visibility</p:attrName>
                                        </p:attrNameLst>
                                      </p:cBhvr>
                                      <p:to>
                                        <p:strVal val="visible"/>
                                      </p:to>
                                    </p:set>
                                    <p:animEffect transition="in" filter="dissolve">
                                      <p:cBhvr>
                                        <p:cTn id="22" dur="500"/>
                                        <p:tgtEl>
                                          <p:spTgt spid="809990">
                                            <p:txEl>
                                              <p:charRg st="98" end="1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09990">
                                            <p:txEl>
                                              <p:charRg st="123" end="145"/>
                                            </p:txEl>
                                          </p:spTgt>
                                        </p:tgtEl>
                                        <p:attrNameLst>
                                          <p:attrName>style.visibility</p:attrName>
                                        </p:attrNameLst>
                                      </p:cBhvr>
                                      <p:to>
                                        <p:strVal val="visible"/>
                                      </p:to>
                                    </p:set>
                                    <p:animEffect transition="in" filter="dissolve">
                                      <p:cBhvr>
                                        <p:cTn id="27" dur="500"/>
                                        <p:tgtEl>
                                          <p:spTgt spid="809990">
                                            <p:txEl>
                                              <p:charRg st="123" end="14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09990">
                                            <p:txEl>
                                              <p:charRg st="145" end="166"/>
                                            </p:txEl>
                                          </p:spTgt>
                                        </p:tgtEl>
                                        <p:attrNameLst>
                                          <p:attrName>style.visibility</p:attrName>
                                        </p:attrNameLst>
                                      </p:cBhvr>
                                      <p:to>
                                        <p:strVal val="visible"/>
                                      </p:to>
                                    </p:set>
                                    <p:animEffect transition="in" filter="dissolve">
                                      <p:cBhvr>
                                        <p:cTn id="32" dur="500"/>
                                        <p:tgtEl>
                                          <p:spTgt spid="809990">
                                            <p:txEl>
                                              <p:charRg st="145" end="1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99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4E789626-3F05-4B0B-8FBE-DF6B63541E26}"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39940"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9941" name="Rectangle 2"/>
          <p:cNvSpPr>
            <a:spLocks noGrp="1"/>
          </p:cNvSpPr>
          <p:nvPr>
            <p:ph type="title" idx="4294967295"/>
          </p:nvPr>
        </p:nvSpPr>
        <p:spPr>
          <a:xfrm>
            <a:off x="381000" y="228600"/>
            <a:ext cx="8229600" cy="1295400"/>
          </a:xfrm>
          <a:ln/>
        </p:spPr>
        <p:txBody>
          <a:bodyPr vert="horz" wrap="square" lIns="91440" tIns="45720" rIns="91440" bIns="45720" anchor="t"/>
          <a:p>
            <a:pPr eaLnBrk="1" hangingPunct="1"/>
            <a:r>
              <a:rPr lang="zh-CN" altLang="en-US" sz="2800" dirty="0"/>
              <a:t>例</a:t>
            </a:r>
            <a:r>
              <a:rPr lang="en-US" altLang="zh-CN" sz="2800" dirty="0"/>
              <a:t>3</a:t>
            </a:r>
            <a:r>
              <a:rPr lang="zh-CN" altLang="en-US" sz="2800" dirty="0"/>
              <a:t>、七阶无向图有</a:t>
            </a:r>
            <a:r>
              <a:rPr lang="en-US" altLang="zh-CN" sz="2800" dirty="0"/>
              <a:t>3</a:t>
            </a:r>
            <a:r>
              <a:rPr lang="zh-CN" altLang="en-US" sz="2800" dirty="0"/>
              <a:t>片树叶和</a:t>
            </a:r>
            <a:r>
              <a:rPr lang="en-US" altLang="zh-CN" sz="2800" dirty="0"/>
              <a:t>1</a:t>
            </a:r>
            <a:r>
              <a:rPr lang="zh-CN" altLang="en-US" sz="2800" dirty="0"/>
              <a:t>个</a:t>
            </a:r>
            <a:r>
              <a:rPr lang="en-US" altLang="zh-CN" sz="2800" dirty="0"/>
              <a:t>3</a:t>
            </a:r>
            <a:r>
              <a:rPr lang="zh-CN" altLang="en-US" sz="2800" dirty="0"/>
              <a:t>度顶点，其余</a:t>
            </a:r>
            <a:r>
              <a:rPr lang="en-US" altLang="zh-CN" sz="2800" dirty="0"/>
              <a:t>3</a:t>
            </a:r>
            <a:r>
              <a:rPr lang="zh-CN" altLang="en-US" sz="2800" dirty="0"/>
              <a:t>个顶点的度数均不是</a:t>
            </a:r>
            <a:r>
              <a:rPr lang="en-US" altLang="zh-CN" sz="2800" dirty="0"/>
              <a:t>1</a:t>
            </a:r>
            <a:r>
              <a:rPr lang="zh-CN" altLang="en-US" sz="2800" dirty="0"/>
              <a:t>和</a:t>
            </a:r>
            <a:r>
              <a:rPr lang="en-US" altLang="zh-CN" sz="2800" dirty="0"/>
              <a:t>3</a:t>
            </a:r>
            <a:r>
              <a:rPr lang="zh-CN" altLang="en-US" sz="2800" dirty="0"/>
              <a:t>。试画出所有满足要求的非同构的无向树。（</a:t>
            </a:r>
            <a:r>
              <a:rPr lang="zh-CN" altLang="en-US" sz="2800" b="1" dirty="0">
                <a:solidFill>
                  <a:srgbClr val="FF0000"/>
                </a:solidFill>
              </a:rPr>
              <a:t>随堂测试２</a:t>
            </a:r>
            <a:r>
              <a:rPr lang="zh-CN" altLang="en-US" sz="2800" dirty="0"/>
              <a:t>）</a:t>
            </a:r>
            <a:endParaRPr lang="en-US" altLang="zh-CN" sz="2800" dirty="0"/>
          </a:p>
        </p:txBody>
      </p:sp>
      <p:sp>
        <p:nvSpPr>
          <p:cNvPr id="807942" name="Rectangle 3"/>
          <p:cNvSpPr>
            <a:spLocks noGrp="1"/>
          </p:cNvSpPr>
          <p:nvPr>
            <p:ph type="body" idx="4294967295"/>
          </p:nvPr>
        </p:nvSpPr>
        <p:spPr>
          <a:xfrm>
            <a:off x="152400" y="1524000"/>
            <a:ext cx="8915400" cy="2438400"/>
          </a:xfrm>
          <a:ln/>
        </p:spPr>
        <p:txBody>
          <a:bodyPr vert="horz" wrap="square" lIns="91440" tIns="45720" rIns="91440" bIns="45720" anchor="t"/>
          <a:p>
            <a:pPr eaLnBrk="1" hangingPunct="1">
              <a:spcBef>
                <a:spcPct val="25000"/>
              </a:spcBef>
              <a:buNone/>
            </a:pPr>
            <a:r>
              <a:rPr lang="zh-CN" altLang="en-US" sz="2600" b="1" dirty="0">
                <a:solidFill>
                  <a:srgbClr val="990000"/>
                </a:solidFill>
              </a:rPr>
              <a:t>解</a:t>
            </a:r>
            <a:r>
              <a:rPr lang="zh-CN" altLang="en-US" sz="2400" b="1" dirty="0">
                <a:solidFill>
                  <a:srgbClr val="990000"/>
                </a:solidFill>
              </a:rPr>
              <a:t>：</a:t>
            </a:r>
            <a:r>
              <a:rPr lang="zh-CN" altLang="en-US" sz="2400" dirty="0"/>
              <a:t>设七个点的无向树</a:t>
            </a:r>
            <a:r>
              <a:rPr lang="en-US" altLang="zh-CN" sz="2400" dirty="0"/>
              <a:t>T，</a:t>
            </a:r>
            <a:r>
              <a:rPr lang="zh-CN" altLang="en-US" sz="2400" dirty="0"/>
              <a:t>则边数</a:t>
            </a:r>
            <a:r>
              <a:rPr lang="en-US" altLang="zh-CN" sz="2400" i="1" dirty="0">
                <a:latin typeface="Times New Roman" panose="02020603050405020304" pitchFamily="18" charset="0"/>
              </a:rPr>
              <a:t>e</a:t>
            </a:r>
            <a:r>
              <a:rPr lang="zh-CN" altLang="en-US" sz="2400" dirty="0"/>
              <a:t>＝</a:t>
            </a:r>
            <a:r>
              <a:rPr lang="en-US" altLang="zh-CN" sz="2400" dirty="0"/>
              <a:t>6</a:t>
            </a:r>
            <a:r>
              <a:rPr lang="zh-CN" altLang="en-US" sz="2400" dirty="0"/>
              <a:t>，度数和为12，</a:t>
            </a:r>
            <a:endParaRPr lang="zh-CN" altLang="en-US" sz="2400" dirty="0"/>
          </a:p>
          <a:p>
            <a:pPr algn="ctr" eaLnBrk="1" hangingPunct="1">
              <a:spcBef>
                <a:spcPct val="25000"/>
              </a:spcBef>
              <a:buNone/>
            </a:pPr>
            <a:r>
              <a:rPr lang="zh-CN" altLang="en-US" sz="2400" dirty="0"/>
              <a:t>12=1*3+3*1+</a:t>
            </a:r>
            <a:r>
              <a:rPr lang="en-US" altLang="zh-CN" sz="2400" dirty="0"/>
              <a:t>x+y+z，</a:t>
            </a:r>
            <a:r>
              <a:rPr lang="zh-CN" altLang="en-US" sz="2400" dirty="0"/>
              <a:t>则</a:t>
            </a:r>
            <a:r>
              <a:rPr lang="en-US" altLang="zh-CN" sz="2400" dirty="0"/>
              <a:t>x+y+z=6</a:t>
            </a:r>
            <a:endParaRPr lang="en-US" altLang="zh-CN" sz="2400" dirty="0"/>
          </a:p>
          <a:p>
            <a:pPr algn="ctr" eaLnBrk="1" hangingPunct="1">
              <a:spcBef>
                <a:spcPct val="25000"/>
              </a:spcBef>
              <a:buNone/>
            </a:pPr>
            <a:r>
              <a:rPr lang="zh-CN" altLang="en-US" sz="2400" dirty="0"/>
              <a:t>   又因为</a:t>
            </a:r>
            <a:r>
              <a:rPr lang="en-US" altLang="zh-CN" sz="2400" dirty="0"/>
              <a:t>x,y,z</a:t>
            </a:r>
            <a:r>
              <a:rPr lang="zh-CN" altLang="en-US" sz="2400" dirty="0"/>
              <a:t>不是1和3，则</a:t>
            </a:r>
            <a:r>
              <a:rPr lang="en-US" altLang="zh-CN" sz="2400" dirty="0"/>
              <a:t>x,y,z</a:t>
            </a:r>
            <a:r>
              <a:rPr lang="zh-CN" altLang="en-US" sz="2400" dirty="0"/>
              <a:t>只能都为2，则度数序列为：</a:t>
            </a:r>
            <a:endParaRPr lang="en-US" altLang="zh-CN" sz="2400" dirty="0"/>
          </a:p>
          <a:p>
            <a:pPr algn="ctr" eaLnBrk="1" hangingPunct="1">
              <a:spcBef>
                <a:spcPct val="25000"/>
              </a:spcBef>
              <a:buNone/>
            </a:pPr>
            <a:r>
              <a:rPr lang="en-US" altLang="zh-CN" sz="2400" dirty="0"/>
              <a:t>3</a:t>
            </a:r>
            <a:r>
              <a:rPr lang="zh-CN" altLang="en-US" sz="2400" dirty="0"/>
              <a:t>，</a:t>
            </a:r>
            <a:r>
              <a:rPr lang="en-US" altLang="zh-CN" sz="2400" dirty="0"/>
              <a:t>2</a:t>
            </a:r>
            <a:r>
              <a:rPr lang="zh-CN" altLang="en-US" sz="2400" dirty="0"/>
              <a:t>，</a:t>
            </a:r>
            <a:r>
              <a:rPr lang="en-US" altLang="zh-CN" sz="2400" dirty="0"/>
              <a:t>2</a:t>
            </a:r>
            <a:r>
              <a:rPr lang="zh-CN" altLang="en-US" sz="2400" dirty="0"/>
              <a:t>，</a:t>
            </a:r>
            <a:r>
              <a:rPr lang="en-US" altLang="zh-CN" sz="2400" dirty="0"/>
              <a:t>2</a:t>
            </a:r>
            <a:r>
              <a:rPr lang="zh-CN" altLang="en-US" sz="2400" dirty="0"/>
              <a:t>，</a:t>
            </a:r>
            <a:r>
              <a:rPr lang="en-US" altLang="zh-CN" sz="2400" dirty="0"/>
              <a:t>1</a:t>
            </a:r>
            <a:r>
              <a:rPr lang="zh-CN" altLang="en-US" sz="2400" dirty="0"/>
              <a:t>，</a:t>
            </a:r>
            <a:r>
              <a:rPr lang="en-US" altLang="zh-CN" sz="2400" dirty="0"/>
              <a:t>1</a:t>
            </a:r>
            <a:r>
              <a:rPr lang="zh-CN" altLang="en-US" sz="2400" dirty="0"/>
              <a:t>，</a:t>
            </a:r>
            <a:r>
              <a:rPr lang="en-US" altLang="zh-CN" sz="2400" dirty="0"/>
              <a:t>1</a:t>
            </a:r>
            <a:endParaRPr lang="en-US" altLang="zh-CN" sz="2400" dirty="0"/>
          </a:p>
          <a:p>
            <a:pPr eaLnBrk="1" hangingPunct="1">
              <a:spcBef>
                <a:spcPct val="25000"/>
              </a:spcBef>
              <a:buNone/>
            </a:pPr>
            <a:r>
              <a:rPr lang="en-US" altLang="zh-CN" sz="2400" dirty="0"/>
              <a:t>	   </a:t>
            </a:r>
            <a:r>
              <a:rPr lang="zh-CN" altLang="en-US" sz="2400" dirty="0"/>
              <a:t>此度数列只能产生以下三棵非同构的</a:t>
            </a:r>
            <a:r>
              <a:rPr lang="en-US" altLang="zh-CN" sz="2400" dirty="0"/>
              <a:t>7</a:t>
            </a:r>
            <a:r>
              <a:rPr lang="zh-CN" altLang="en-US" sz="2400" dirty="0"/>
              <a:t>阶无向树。</a:t>
            </a:r>
            <a:endParaRPr lang="en-US" altLang="zh-CN" sz="2400" dirty="0"/>
          </a:p>
        </p:txBody>
      </p:sp>
      <p:pic>
        <p:nvPicPr>
          <p:cNvPr id="330759" name="Picture 3"/>
          <p:cNvPicPr>
            <a:picLocks noChangeAspect="1"/>
          </p:cNvPicPr>
          <p:nvPr/>
        </p:nvPicPr>
        <p:blipFill>
          <a:blip r:embed="rId1"/>
          <a:stretch>
            <a:fillRect/>
          </a:stretch>
        </p:blipFill>
        <p:spPr>
          <a:xfrm>
            <a:off x="2019300" y="3810000"/>
            <a:ext cx="4953000" cy="2362200"/>
          </a:xfrm>
          <a:prstGeom prst="rect">
            <a:avLst/>
          </a:prstGeom>
          <a:noFill/>
          <a:ln w="9525">
            <a:noFill/>
          </a:ln>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7942">
                                            <p:txEl>
                                              <p:charRg st="0"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07942">
                                            <p:txEl>
                                              <p:charRg st="27"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07942">
                                            <p:txEl>
                                              <p:charRg st="53" end="9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07942">
                                            <p:txEl>
                                              <p:charRg st="90" end="10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07942">
                                            <p:txEl>
                                              <p:charRg st="104" end="13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40964"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0965" name="Rectangle 2"/>
          <p:cNvSpPr>
            <a:spLocks noGrp="1"/>
          </p:cNvSpPr>
          <p:nvPr>
            <p:ph type="title"/>
          </p:nvPr>
        </p:nvSpPr>
        <p:spPr>
          <a:xfrm>
            <a:off x="457200" y="277813"/>
            <a:ext cx="8229600" cy="788987"/>
          </a:xfrm>
          <a:ln/>
        </p:spPr>
        <p:txBody>
          <a:bodyPr vert="horz" wrap="square" lIns="91440" tIns="45720" rIns="91440" bIns="45720" anchor="t"/>
          <a:p>
            <a:pPr eaLnBrk="1" hangingPunct="1"/>
            <a:r>
              <a:rPr lang="zh-CN" altLang="en-US" dirty="0"/>
              <a:t>生成树</a:t>
            </a:r>
            <a:endParaRPr lang="zh-CN" altLang="en-US" dirty="0"/>
          </a:p>
        </p:txBody>
      </p:sp>
      <p:sp>
        <p:nvSpPr>
          <p:cNvPr id="40966" name="Rectangle 3"/>
          <p:cNvSpPr>
            <a:spLocks noGrp="1"/>
          </p:cNvSpPr>
          <p:nvPr>
            <p:ph idx="1"/>
          </p:nvPr>
        </p:nvSpPr>
        <p:spPr>
          <a:xfrm>
            <a:off x="457200" y="1066800"/>
            <a:ext cx="8229600" cy="2590800"/>
          </a:xfrm>
          <a:ln/>
        </p:spPr>
        <p:txBody>
          <a:bodyPr vert="horz" wrap="square" lIns="91440" tIns="45720" rIns="91440" bIns="45720" anchor="t"/>
          <a:p>
            <a:pPr eaLnBrk="1" hangingPunct="1">
              <a:buNone/>
            </a:pPr>
            <a:r>
              <a:rPr lang="zh-CN" altLang="en-US" b="1" dirty="0">
                <a:solidFill>
                  <a:srgbClr val="990000"/>
                </a:solidFill>
              </a:rPr>
              <a:t>定义：</a:t>
            </a:r>
            <a:r>
              <a:rPr lang="zh-CN" altLang="en-US" dirty="0"/>
              <a:t>若图</a:t>
            </a:r>
            <a:r>
              <a:rPr lang="en-US" altLang="zh-CN" dirty="0"/>
              <a:t>G</a:t>
            </a:r>
            <a:r>
              <a:rPr lang="zh-CN" altLang="en-US" dirty="0"/>
              <a:t>的生成子图是一棵树，则该树称为</a:t>
            </a:r>
            <a:r>
              <a:rPr lang="en-US" altLang="zh-CN" dirty="0"/>
              <a:t>G</a:t>
            </a:r>
            <a:r>
              <a:rPr lang="zh-CN" altLang="en-US" dirty="0"/>
              <a:t>的</a:t>
            </a:r>
            <a:r>
              <a:rPr lang="zh-CN" altLang="en-US" b="1" dirty="0">
                <a:solidFill>
                  <a:srgbClr val="990000"/>
                </a:solidFill>
              </a:rPr>
              <a:t>生成树</a:t>
            </a:r>
            <a:r>
              <a:rPr lang="en-US" altLang="zh-CN" dirty="0"/>
              <a:t>T。</a:t>
            </a:r>
            <a:endParaRPr lang="en-US" altLang="zh-CN" dirty="0"/>
          </a:p>
          <a:p>
            <a:pPr marL="742950" lvl="1" indent="-285750" eaLnBrk="1" hangingPunct="1"/>
            <a:r>
              <a:rPr lang="zh-CN" altLang="en-US" dirty="0"/>
              <a:t>生成树中的边称为</a:t>
            </a:r>
            <a:r>
              <a:rPr lang="zh-CN" altLang="en-US" b="1" dirty="0">
                <a:solidFill>
                  <a:srgbClr val="990000"/>
                </a:solidFill>
              </a:rPr>
              <a:t>树枝</a:t>
            </a:r>
            <a:r>
              <a:rPr lang="zh-CN" altLang="en-US" dirty="0"/>
              <a:t>。</a:t>
            </a:r>
            <a:endParaRPr lang="zh-CN" altLang="en-US" dirty="0"/>
          </a:p>
          <a:p>
            <a:pPr marL="742950" lvl="1" indent="-285750" eaLnBrk="1" hangingPunct="1"/>
            <a:r>
              <a:rPr lang="zh-CN" altLang="en-US" dirty="0"/>
              <a:t>图</a:t>
            </a:r>
            <a:r>
              <a:rPr lang="en-US" altLang="zh-CN" dirty="0"/>
              <a:t>G</a:t>
            </a:r>
            <a:r>
              <a:rPr lang="zh-CN" altLang="en-US" dirty="0"/>
              <a:t>中不在树中的边称为</a:t>
            </a:r>
            <a:r>
              <a:rPr lang="zh-CN" altLang="en-US" b="1" dirty="0">
                <a:solidFill>
                  <a:srgbClr val="990000"/>
                </a:solidFill>
              </a:rPr>
              <a:t>弦</a:t>
            </a:r>
            <a:r>
              <a:rPr lang="zh-CN" altLang="en-US" dirty="0"/>
              <a:t>。</a:t>
            </a:r>
            <a:endParaRPr lang="zh-CN" altLang="en-US" dirty="0"/>
          </a:p>
          <a:p>
            <a:pPr marL="742950" lvl="1" indent="-285750" eaLnBrk="1" hangingPunct="1"/>
            <a:r>
              <a:rPr lang="zh-CN" altLang="en-US" dirty="0"/>
              <a:t>所有弦的集合称作生成树</a:t>
            </a:r>
            <a:r>
              <a:rPr lang="en-US" altLang="zh-CN" dirty="0"/>
              <a:t>T</a:t>
            </a:r>
            <a:r>
              <a:rPr lang="zh-CN" altLang="en-US" dirty="0"/>
              <a:t>的</a:t>
            </a:r>
            <a:r>
              <a:rPr lang="zh-CN" altLang="en-US" b="1" dirty="0">
                <a:solidFill>
                  <a:srgbClr val="990000"/>
                </a:solidFill>
              </a:rPr>
              <a:t>补</a:t>
            </a:r>
            <a:r>
              <a:rPr lang="zh-CN" altLang="en-US" dirty="0"/>
              <a:t>。</a:t>
            </a:r>
            <a:endParaRPr lang="zh-CN" altLang="en-US" b="1" dirty="0">
              <a:solidFill>
                <a:srgbClr val="990000"/>
              </a:solidFill>
            </a:endParaRPr>
          </a:p>
        </p:txBody>
      </p:sp>
      <p:sp>
        <p:nvSpPr>
          <p:cNvPr id="821260" name="Rectangle 12"/>
          <p:cNvSpPr/>
          <p:nvPr/>
        </p:nvSpPr>
        <p:spPr>
          <a:xfrm>
            <a:off x="304800" y="3886200"/>
            <a:ext cx="8458200" cy="1447800"/>
          </a:xfrm>
          <a:prstGeom prst="rect">
            <a:avLst/>
          </a:prstGeom>
          <a:solidFill>
            <a:srgbClr val="99CCFF">
              <a:alpha val="50195"/>
            </a:srgbClr>
          </a:solid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r>
              <a:rPr lang="zh-CN" altLang="en-US" sz="2800" b="1" dirty="0">
                <a:solidFill>
                  <a:srgbClr val="000000"/>
                </a:solidFill>
              </a:rPr>
              <a:t>生成子图定义回顾：设图</a:t>
            </a:r>
            <a:r>
              <a:rPr lang="en-US" altLang="zh-CN" sz="2800" b="1" dirty="0">
                <a:solidFill>
                  <a:srgbClr val="000000"/>
                </a:solidFill>
              </a:rPr>
              <a:t>G=&lt;V,E&gt;</a:t>
            </a:r>
            <a:r>
              <a:rPr lang="zh-CN" altLang="en-US" sz="2800" b="1" dirty="0">
                <a:solidFill>
                  <a:srgbClr val="000000"/>
                </a:solidFill>
              </a:rPr>
              <a:t>中,如果图</a:t>
            </a:r>
            <a:r>
              <a:rPr lang="en-US" altLang="zh-CN" sz="2800" b="1" dirty="0">
                <a:solidFill>
                  <a:srgbClr val="000000"/>
                </a:solidFill>
              </a:rPr>
              <a:t>G’=&lt;V’,E’&gt;</a:t>
            </a:r>
            <a:r>
              <a:rPr lang="zh-CN" altLang="en-US" sz="2800" b="1" dirty="0">
                <a:solidFill>
                  <a:srgbClr val="000000"/>
                </a:solidFill>
              </a:rPr>
              <a:t>且</a:t>
            </a:r>
            <a:r>
              <a:rPr lang="en-US" altLang="zh-CN" sz="2800" b="1" dirty="0">
                <a:solidFill>
                  <a:srgbClr val="000000"/>
                </a:solidFill>
              </a:rPr>
              <a:t>E’</a:t>
            </a:r>
            <a:r>
              <a:rPr lang="en-US" altLang="zh-CN" sz="2800" b="1" dirty="0">
                <a:solidFill>
                  <a:srgbClr val="000000"/>
                </a:solidFill>
                <a:sym typeface="Symbol" panose="05050102010706020507" pitchFamily="18" charset="2"/>
              </a:rPr>
              <a:t></a:t>
            </a:r>
            <a:r>
              <a:rPr lang="en-US" altLang="zh-CN" sz="2800" b="1" dirty="0">
                <a:solidFill>
                  <a:srgbClr val="000000"/>
                </a:solidFill>
              </a:rPr>
              <a:t>E，V’</a:t>
            </a:r>
            <a:r>
              <a:rPr lang="en-US" altLang="zh-CN" sz="2800" b="1" dirty="0">
                <a:solidFill>
                  <a:srgbClr val="000000"/>
                </a:solidFill>
                <a:sym typeface="Symbol" panose="05050102010706020507" pitchFamily="18" charset="2"/>
              </a:rPr>
              <a:t></a:t>
            </a:r>
            <a:r>
              <a:rPr lang="en-US" altLang="zh-CN" sz="2800" b="1" dirty="0">
                <a:solidFill>
                  <a:srgbClr val="000000"/>
                </a:solidFill>
              </a:rPr>
              <a:t>V，</a:t>
            </a:r>
            <a:r>
              <a:rPr lang="zh-CN" altLang="en-US" sz="2800" b="1" dirty="0">
                <a:solidFill>
                  <a:srgbClr val="000000"/>
                </a:solidFill>
              </a:rPr>
              <a:t>则称</a:t>
            </a:r>
            <a:r>
              <a:rPr lang="en-US" altLang="zh-CN" sz="2800" b="1" dirty="0">
                <a:solidFill>
                  <a:srgbClr val="000000"/>
                </a:solidFill>
              </a:rPr>
              <a:t>G’</a:t>
            </a:r>
            <a:r>
              <a:rPr lang="zh-CN" altLang="en-US" sz="2800" b="1" dirty="0">
                <a:solidFill>
                  <a:srgbClr val="000000"/>
                </a:solidFill>
              </a:rPr>
              <a:t>为</a:t>
            </a:r>
            <a:r>
              <a:rPr lang="en-US" altLang="zh-CN" sz="2800" b="1" dirty="0">
                <a:solidFill>
                  <a:srgbClr val="000000"/>
                </a:solidFill>
              </a:rPr>
              <a:t>G</a:t>
            </a:r>
            <a:r>
              <a:rPr lang="zh-CN" altLang="en-US" sz="2800" b="1" dirty="0">
                <a:solidFill>
                  <a:srgbClr val="000000"/>
                </a:solidFill>
              </a:rPr>
              <a:t>的</a:t>
            </a:r>
            <a:r>
              <a:rPr lang="zh-CN" altLang="en-US" sz="2800" b="1" dirty="0">
                <a:solidFill>
                  <a:srgbClr val="CC0000"/>
                </a:solidFill>
              </a:rPr>
              <a:t>子图</a:t>
            </a:r>
            <a:r>
              <a:rPr lang="zh-CN" altLang="en-US" sz="2800" b="1" dirty="0">
                <a:solidFill>
                  <a:srgbClr val="000000"/>
                </a:solidFill>
              </a:rPr>
              <a:t>。如果</a:t>
            </a:r>
            <a:r>
              <a:rPr lang="en-US" altLang="zh-CN" sz="2800" b="1" dirty="0">
                <a:solidFill>
                  <a:srgbClr val="000000"/>
                </a:solidFill>
              </a:rPr>
              <a:t>V’=V，</a:t>
            </a:r>
            <a:r>
              <a:rPr lang="zh-CN" altLang="en-US" sz="2800" b="1" dirty="0">
                <a:solidFill>
                  <a:srgbClr val="000000"/>
                </a:solidFill>
              </a:rPr>
              <a:t>则称</a:t>
            </a:r>
            <a:r>
              <a:rPr lang="en-US" altLang="zh-CN" sz="2800" b="1" dirty="0">
                <a:solidFill>
                  <a:srgbClr val="000000"/>
                </a:solidFill>
              </a:rPr>
              <a:t>G’</a:t>
            </a:r>
            <a:r>
              <a:rPr lang="zh-CN" altLang="en-US" sz="2800" b="1" dirty="0">
                <a:solidFill>
                  <a:srgbClr val="000000"/>
                </a:solidFill>
              </a:rPr>
              <a:t>是</a:t>
            </a:r>
            <a:r>
              <a:rPr lang="en-US" altLang="zh-CN" sz="2800" b="1" dirty="0">
                <a:solidFill>
                  <a:srgbClr val="000000"/>
                </a:solidFill>
              </a:rPr>
              <a:t>G</a:t>
            </a:r>
            <a:r>
              <a:rPr lang="zh-CN" altLang="en-US" sz="2800" b="1" dirty="0">
                <a:solidFill>
                  <a:srgbClr val="000000"/>
                </a:solidFill>
              </a:rPr>
              <a:t>的</a:t>
            </a:r>
            <a:r>
              <a:rPr lang="zh-CN" altLang="en-US" sz="2800" b="1" dirty="0">
                <a:solidFill>
                  <a:srgbClr val="CC0000"/>
                </a:solidFill>
              </a:rPr>
              <a:t>生成子图</a:t>
            </a:r>
            <a:r>
              <a:rPr lang="zh-CN" altLang="en-US" sz="2800" b="1" dirty="0">
                <a:solidFill>
                  <a:srgbClr val="000000"/>
                </a:solidFill>
              </a:rPr>
              <a:t>。</a:t>
            </a:r>
            <a:endParaRPr lang="zh-CN" altLang="en-US" sz="2800" b="1" dirty="0">
              <a:solidFill>
                <a:srgbClr val="000000"/>
              </a:solidFill>
            </a:endParaRPr>
          </a:p>
        </p:txBody>
      </p:sp>
      <p:grpSp>
        <p:nvGrpSpPr>
          <p:cNvPr id="2" name="Group 71"/>
          <p:cNvGrpSpPr/>
          <p:nvPr/>
        </p:nvGrpSpPr>
        <p:grpSpPr>
          <a:xfrm>
            <a:off x="609600" y="3886200"/>
            <a:ext cx="3527425" cy="1439863"/>
            <a:chOff x="912" y="2448"/>
            <a:chExt cx="2222" cy="907"/>
          </a:xfrm>
        </p:grpSpPr>
        <p:grpSp>
          <p:nvGrpSpPr>
            <p:cNvPr id="41004" name="Group 38"/>
            <p:cNvGrpSpPr/>
            <p:nvPr/>
          </p:nvGrpSpPr>
          <p:grpSpPr>
            <a:xfrm>
              <a:off x="912" y="2448"/>
              <a:ext cx="2222" cy="907"/>
              <a:chOff x="1111" y="1661"/>
              <a:chExt cx="2041" cy="771"/>
            </a:xfrm>
          </p:grpSpPr>
          <p:grpSp>
            <p:nvGrpSpPr>
              <p:cNvPr id="41014" name="Group 39"/>
              <p:cNvGrpSpPr/>
              <p:nvPr/>
            </p:nvGrpSpPr>
            <p:grpSpPr>
              <a:xfrm>
                <a:off x="1111" y="1661"/>
                <a:ext cx="2041" cy="771"/>
                <a:chOff x="1111" y="1661"/>
                <a:chExt cx="2041" cy="771"/>
              </a:xfrm>
            </p:grpSpPr>
            <p:sp>
              <p:nvSpPr>
                <p:cNvPr id="41017" name="Oval 40"/>
                <p:cNvSpPr/>
                <p:nvPr/>
              </p:nvSpPr>
              <p:spPr>
                <a:xfrm>
                  <a:off x="1474"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18" name="Oval 41"/>
                <p:cNvSpPr/>
                <p:nvPr/>
              </p:nvSpPr>
              <p:spPr>
                <a:xfrm>
                  <a:off x="1474" y="2342"/>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19" name="Oval 42"/>
                <p:cNvSpPr/>
                <p:nvPr/>
              </p:nvSpPr>
              <p:spPr>
                <a:xfrm>
                  <a:off x="2064"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0" name="Oval 43"/>
                <p:cNvSpPr/>
                <p:nvPr/>
              </p:nvSpPr>
              <p:spPr>
                <a:xfrm>
                  <a:off x="2653"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1" name="Oval 44"/>
                <p:cNvSpPr/>
                <p:nvPr/>
              </p:nvSpPr>
              <p:spPr>
                <a:xfrm>
                  <a:off x="2064"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2" name="Oval 45"/>
                <p:cNvSpPr/>
                <p:nvPr/>
              </p:nvSpPr>
              <p:spPr>
                <a:xfrm>
                  <a:off x="2653"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3" name="Oval 46"/>
                <p:cNvSpPr/>
                <p:nvPr/>
              </p:nvSpPr>
              <p:spPr>
                <a:xfrm>
                  <a:off x="2063" y="234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4" name="Oval 47"/>
                <p:cNvSpPr/>
                <p:nvPr/>
              </p:nvSpPr>
              <p:spPr>
                <a:xfrm>
                  <a:off x="2653" y="234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5" name="Oval 48"/>
                <p:cNvSpPr/>
                <p:nvPr/>
              </p:nvSpPr>
              <p:spPr>
                <a:xfrm>
                  <a:off x="1111" y="2024"/>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6" name="Oval 49"/>
                <p:cNvSpPr/>
                <p:nvPr/>
              </p:nvSpPr>
              <p:spPr>
                <a:xfrm>
                  <a:off x="3061"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1027" name="Line 50"/>
                <p:cNvSpPr/>
                <p:nvPr/>
              </p:nvSpPr>
              <p:spPr>
                <a:xfrm flipH="1">
                  <a:off x="1156" y="1706"/>
                  <a:ext cx="363" cy="363"/>
                </a:xfrm>
                <a:prstGeom prst="line">
                  <a:avLst/>
                </a:prstGeom>
                <a:ln w="12700" cap="flat" cmpd="sng">
                  <a:solidFill>
                    <a:schemeClr val="tx1"/>
                  </a:solidFill>
                  <a:prstDash val="solid"/>
                  <a:headEnd type="none" w="med" len="med"/>
                  <a:tailEnd type="none" w="med" len="med"/>
                </a:ln>
              </p:spPr>
            </p:sp>
            <p:sp>
              <p:nvSpPr>
                <p:cNvPr id="41028" name="Line 51"/>
                <p:cNvSpPr/>
                <p:nvPr/>
              </p:nvSpPr>
              <p:spPr>
                <a:xfrm>
                  <a:off x="1156" y="2069"/>
                  <a:ext cx="363" cy="318"/>
                </a:xfrm>
                <a:prstGeom prst="line">
                  <a:avLst/>
                </a:prstGeom>
                <a:ln w="12700" cap="flat" cmpd="sng">
                  <a:solidFill>
                    <a:schemeClr val="tx1"/>
                  </a:solidFill>
                  <a:prstDash val="solid"/>
                  <a:headEnd type="none" w="med" len="med"/>
                  <a:tailEnd type="none" w="med" len="med"/>
                </a:ln>
              </p:spPr>
            </p:sp>
            <p:sp>
              <p:nvSpPr>
                <p:cNvPr id="41029" name="Line 52"/>
                <p:cNvSpPr/>
                <p:nvPr/>
              </p:nvSpPr>
              <p:spPr>
                <a:xfrm>
                  <a:off x="1519" y="1706"/>
                  <a:ext cx="1134" cy="0"/>
                </a:xfrm>
                <a:prstGeom prst="line">
                  <a:avLst/>
                </a:prstGeom>
                <a:ln w="12700" cap="flat" cmpd="sng">
                  <a:solidFill>
                    <a:schemeClr val="tx1"/>
                  </a:solidFill>
                  <a:prstDash val="solid"/>
                  <a:headEnd type="none" w="med" len="med"/>
                  <a:tailEnd type="none" w="med" len="med"/>
                </a:ln>
              </p:spPr>
            </p:sp>
            <p:sp>
              <p:nvSpPr>
                <p:cNvPr id="41030" name="Line 53"/>
                <p:cNvSpPr/>
                <p:nvPr/>
              </p:nvSpPr>
              <p:spPr>
                <a:xfrm>
                  <a:off x="1519" y="2387"/>
                  <a:ext cx="1180" cy="0"/>
                </a:xfrm>
                <a:prstGeom prst="line">
                  <a:avLst/>
                </a:prstGeom>
                <a:ln w="12700" cap="flat" cmpd="sng">
                  <a:solidFill>
                    <a:schemeClr val="tx1"/>
                  </a:solidFill>
                  <a:prstDash val="solid"/>
                  <a:headEnd type="none" w="med" len="med"/>
                  <a:tailEnd type="none" w="med" len="med"/>
                </a:ln>
              </p:spPr>
            </p:sp>
            <p:sp>
              <p:nvSpPr>
                <p:cNvPr id="41031" name="Line 54"/>
                <p:cNvSpPr/>
                <p:nvPr/>
              </p:nvSpPr>
              <p:spPr>
                <a:xfrm>
                  <a:off x="2109" y="1706"/>
                  <a:ext cx="0" cy="681"/>
                </a:xfrm>
                <a:prstGeom prst="line">
                  <a:avLst/>
                </a:prstGeom>
                <a:ln w="12700" cap="flat" cmpd="sng">
                  <a:solidFill>
                    <a:schemeClr val="tx1"/>
                  </a:solidFill>
                  <a:prstDash val="solid"/>
                  <a:headEnd type="none" w="med" len="med"/>
                  <a:tailEnd type="none" w="med" len="med"/>
                </a:ln>
              </p:spPr>
            </p:sp>
            <p:sp>
              <p:nvSpPr>
                <p:cNvPr id="41032" name="Line 55"/>
                <p:cNvSpPr/>
                <p:nvPr/>
              </p:nvSpPr>
              <p:spPr>
                <a:xfrm>
                  <a:off x="2699" y="1706"/>
                  <a:ext cx="0" cy="681"/>
                </a:xfrm>
                <a:prstGeom prst="line">
                  <a:avLst/>
                </a:prstGeom>
                <a:ln w="12700" cap="flat" cmpd="sng">
                  <a:solidFill>
                    <a:schemeClr val="tx1"/>
                  </a:solidFill>
                  <a:prstDash val="solid"/>
                  <a:headEnd type="none" w="med" len="med"/>
                  <a:tailEnd type="none" w="med" len="med"/>
                </a:ln>
              </p:spPr>
            </p:sp>
            <p:sp>
              <p:nvSpPr>
                <p:cNvPr id="41033" name="Line 56"/>
                <p:cNvSpPr/>
                <p:nvPr/>
              </p:nvSpPr>
              <p:spPr>
                <a:xfrm>
                  <a:off x="1519" y="1706"/>
                  <a:ext cx="1225" cy="681"/>
                </a:xfrm>
                <a:prstGeom prst="line">
                  <a:avLst/>
                </a:prstGeom>
                <a:ln w="12700" cap="flat" cmpd="sng">
                  <a:solidFill>
                    <a:schemeClr val="tx1"/>
                  </a:solidFill>
                  <a:prstDash val="solid"/>
                  <a:headEnd type="none" w="med" len="med"/>
                  <a:tailEnd type="none" w="med" len="med"/>
                </a:ln>
              </p:spPr>
            </p:sp>
            <p:sp>
              <p:nvSpPr>
                <p:cNvPr id="41034" name="Line 57"/>
                <p:cNvSpPr/>
                <p:nvPr/>
              </p:nvSpPr>
              <p:spPr>
                <a:xfrm>
                  <a:off x="2109" y="2024"/>
                  <a:ext cx="590" cy="0"/>
                </a:xfrm>
                <a:prstGeom prst="line">
                  <a:avLst/>
                </a:prstGeom>
                <a:ln w="12700" cap="flat" cmpd="sng">
                  <a:solidFill>
                    <a:schemeClr val="tx1"/>
                  </a:solidFill>
                  <a:prstDash val="solid"/>
                  <a:headEnd type="none" w="med" len="med"/>
                  <a:tailEnd type="none" w="med" len="med"/>
                </a:ln>
              </p:spPr>
            </p:sp>
            <p:sp>
              <p:nvSpPr>
                <p:cNvPr id="41035" name="Line 58"/>
                <p:cNvSpPr/>
                <p:nvPr/>
              </p:nvSpPr>
              <p:spPr>
                <a:xfrm>
                  <a:off x="2653" y="1706"/>
                  <a:ext cx="454" cy="318"/>
                </a:xfrm>
                <a:prstGeom prst="line">
                  <a:avLst/>
                </a:prstGeom>
                <a:ln w="12700" cap="flat" cmpd="sng">
                  <a:solidFill>
                    <a:schemeClr val="tx1"/>
                  </a:solidFill>
                  <a:prstDash val="solid"/>
                  <a:headEnd type="none" w="med" len="med"/>
                  <a:tailEnd type="none" w="med" len="med"/>
                </a:ln>
              </p:spPr>
            </p:sp>
            <p:sp>
              <p:nvSpPr>
                <p:cNvPr id="41036" name="Line 59"/>
                <p:cNvSpPr/>
                <p:nvPr/>
              </p:nvSpPr>
              <p:spPr>
                <a:xfrm flipH="1">
                  <a:off x="2699" y="2024"/>
                  <a:ext cx="408" cy="363"/>
                </a:xfrm>
                <a:prstGeom prst="line">
                  <a:avLst/>
                </a:prstGeom>
                <a:ln w="12700" cap="flat" cmpd="sng">
                  <a:solidFill>
                    <a:schemeClr val="tx1"/>
                  </a:solidFill>
                  <a:prstDash val="solid"/>
                  <a:headEnd type="none" w="med" len="med"/>
                  <a:tailEnd type="none" w="med" len="med"/>
                </a:ln>
              </p:spPr>
            </p:sp>
          </p:grpSp>
          <p:sp>
            <p:nvSpPr>
              <p:cNvPr id="41015" name="Line 60"/>
              <p:cNvSpPr/>
              <p:nvPr/>
            </p:nvSpPr>
            <p:spPr>
              <a:xfrm flipH="1">
                <a:off x="1519" y="2024"/>
                <a:ext cx="590" cy="363"/>
              </a:xfrm>
              <a:prstGeom prst="line">
                <a:avLst/>
              </a:prstGeom>
              <a:ln w="9525" cap="flat" cmpd="sng">
                <a:solidFill>
                  <a:schemeClr val="tx1"/>
                </a:solidFill>
                <a:prstDash val="solid"/>
                <a:headEnd type="none" w="med" len="med"/>
                <a:tailEnd type="none" w="med" len="med"/>
              </a:ln>
            </p:spPr>
          </p:sp>
          <p:sp>
            <p:nvSpPr>
              <p:cNvPr id="41016" name="Line 61"/>
              <p:cNvSpPr/>
              <p:nvPr/>
            </p:nvSpPr>
            <p:spPr>
              <a:xfrm>
                <a:off x="1519" y="1706"/>
                <a:ext cx="0" cy="681"/>
              </a:xfrm>
              <a:prstGeom prst="line">
                <a:avLst/>
              </a:prstGeom>
              <a:ln w="9525" cap="flat" cmpd="sng">
                <a:solidFill>
                  <a:schemeClr val="tx1"/>
                </a:solidFill>
                <a:prstDash val="solid"/>
                <a:headEnd type="none" w="med" len="med"/>
                <a:tailEnd type="none" w="med" len="med"/>
              </a:ln>
            </p:spPr>
          </p:sp>
        </p:grpSp>
        <p:sp>
          <p:nvSpPr>
            <p:cNvPr id="41005" name="Line 62"/>
            <p:cNvSpPr/>
            <p:nvPr/>
          </p:nvSpPr>
          <p:spPr>
            <a:xfrm>
              <a:off x="1365" y="2538"/>
              <a:ext cx="0" cy="681"/>
            </a:xfrm>
            <a:prstGeom prst="line">
              <a:avLst/>
            </a:prstGeom>
            <a:ln w="57150" cap="flat" cmpd="sng">
              <a:solidFill>
                <a:srgbClr val="CC0000"/>
              </a:solidFill>
              <a:prstDash val="solid"/>
              <a:headEnd type="none" w="med" len="med"/>
              <a:tailEnd type="none" w="med" len="med"/>
            </a:ln>
          </p:spPr>
        </p:sp>
        <p:sp>
          <p:nvSpPr>
            <p:cNvPr id="41006" name="Line 63"/>
            <p:cNvSpPr/>
            <p:nvPr/>
          </p:nvSpPr>
          <p:spPr>
            <a:xfrm>
              <a:off x="1365" y="2493"/>
              <a:ext cx="635" cy="408"/>
            </a:xfrm>
            <a:prstGeom prst="line">
              <a:avLst/>
            </a:prstGeom>
            <a:ln w="57150" cap="flat" cmpd="sng">
              <a:solidFill>
                <a:srgbClr val="CC0000"/>
              </a:solidFill>
              <a:prstDash val="solid"/>
              <a:headEnd type="none" w="med" len="med"/>
              <a:tailEnd type="none" w="med" len="med"/>
            </a:ln>
          </p:spPr>
        </p:sp>
        <p:sp>
          <p:nvSpPr>
            <p:cNvPr id="41007" name="Line 64"/>
            <p:cNvSpPr/>
            <p:nvPr/>
          </p:nvSpPr>
          <p:spPr>
            <a:xfrm>
              <a:off x="2045" y="2856"/>
              <a:ext cx="544" cy="0"/>
            </a:xfrm>
            <a:prstGeom prst="line">
              <a:avLst/>
            </a:prstGeom>
            <a:ln w="57150" cap="flat" cmpd="sng">
              <a:solidFill>
                <a:srgbClr val="CC0000"/>
              </a:solidFill>
              <a:prstDash val="solid"/>
              <a:headEnd type="none" w="med" len="med"/>
              <a:tailEnd type="none" w="med" len="med"/>
            </a:ln>
          </p:spPr>
        </p:sp>
        <p:sp>
          <p:nvSpPr>
            <p:cNvPr id="41008" name="Line 65"/>
            <p:cNvSpPr/>
            <p:nvPr/>
          </p:nvSpPr>
          <p:spPr>
            <a:xfrm>
              <a:off x="2000" y="2901"/>
              <a:ext cx="0" cy="363"/>
            </a:xfrm>
            <a:prstGeom prst="line">
              <a:avLst/>
            </a:prstGeom>
            <a:ln w="57150" cap="flat" cmpd="sng">
              <a:solidFill>
                <a:srgbClr val="CC0000"/>
              </a:solidFill>
              <a:prstDash val="solid"/>
              <a:headEnd type="none" w="med" len="med"/>
              <a:tailEnd type="none" w="med" len="med"/>
            </a:ln>
          </p:spPr>
        </p:sp>
        <p:sp>
          <p:nvSpPr>
            <p:cNvPr id="41009" name="Line 66"/>
            <p:cNvSpPr/>
            <p:nvPr/>
          </p:nvSpPr>
          <p:spPr>
            <a:xfrm>
              <a:off x="2045" y="2901"/>
              <a:ext cx="590" cy="363"/>
            </a:xfrm>
            <a:prstGeom prst="line">
              <a:avLst/>
            </a:prstGeom>
            <a:ln w="57150" cap="flat" cmpd="sng">
              <a:solidFill>
                <a:srgbClr val="CC0000"/>
              </a:solidFill>
              <a:prstDash val="solid"/>
              <a:headEnd type="none" w="med" len="med"/>
              <a:tailEnd type="none" w="med" len="med"/>
            </a:ln>
          </p:spPr>
        </p:sp>
        <p:sp>
          <p:nvSpPr>
            <p:cNvPr id="41010" name="Line 67"/>
            <p:cNvSpPr/>
            <p:nvPr/>
          </p:nvSpPr>
          <p:spPr>
            <a:xfrm flipH="1">
              <a:off x="2635" y="2856"/>
              <a:ext cx="444" cy="427"/>
            </a:xfrm>
            <a:prstGeom prst="line">
              <a:avLst/>
            </a:prstGeom>
            <a:ln w="57150" cap="flat" cmpd="sng">
              <a:solidFill>
                <a:srgbClr val="CC0000"/>
              </a:solidFill>
              <a:prstDash val="solid"/>
              <a:headEnd type="none" w="med" len="med"/>
              <a:tailEnd type="none" w="med" len="med"/>
            </a:ln>
          </p:spPr>
        </p:sp>
        <p:sp>
          <p:nvSpPr>
            <p:cNvPr id="41011" name="Line 68"/>
            <p:cNvSpPr/>
            <p:nvPr/>
          </p:nvSpPr>
          <p:spPr>
            <a:xfrm>
              <a:off x="2000" y="2493"/>
              <a:ext cx="635" cy="0"/>
            </a:xfrm>
            <a:prstGeom prst="line">
              <a:avLst/>
            </a:prstGeom>
            <a:ln w="57150" cap="flat" cmpd="sng">
              <a:solidFill>
                <a:srgbClr val="CC0000"/>
              </a:solidFill>
              <a:prstDash val="solid"/>
              <a:headEnd type="none" w="med" len="med"/>
              <a:tailEnd type="none" w="med" len="med"/>
            </a:ln>
          </p:spPr>
        </p:sp>
        <p:sp>
          <p:nvSpPr>
            <p:cNvPr id="41012" name="Line 69"/>
            <p:cNvSpPr/>
            <p:nvPr/>
          </p:nvSpPr>
          <p:spPr>
            <a:xfrm flipH="1">
              <a:off x="957" y="2493"/>
              <a:ext cx="395" cy="427"/>
            </a:xfrm>
            <a:prstGeom prst="line">
              <a:avLst/>
            </a:prstGeom>
            <a:ln w="57150" cap="flat" cmpd="sng">
              <a:solidFill>
                <a:srgbClr val="CC0000"/>
              </a:solidFill>
              <a:prstDash val="solid"/>
              <a:headEnd type="none" w="med" len="med"/>
              <a:tailEnd type="none" w="med" len="med"/>
            </a:ln>
          </p:spPr>
        </p:sp>
        <p:sp>
          <p:nvSpPr>
            <p:cNvPr id="41013" name="Line 70"/>
            <p:cNvSpPr/>
            <p:nvPr/>
          </p:nvSpPr>
          <p:spPr>
            <a:xfrm>
              <a:off x="2635" y="2538"/>
              <a:ext cx="0" cy="318"/>
            </a:xfrm>
            <a:prstGeom prst="line">
              <a:avLst/>
            </a:prstGeom>
            <a:ln w="57150" cap="flat" cmpd="sng">
              <a:solidFill>
                <a:srgbClr val="CC0000"/>
              </a:solidFill>
              <a:prstDash val="solid"/>
              <a:headEnd type="none" w="med" len="med"/>
              <a:tailEnd type="none" w="med" len="med"/>
            </a:ln>
          </p:spPr>
        </p:sp>
      </p:grpSp>
      <p:grpSp>
        <p:nvGrpSpPr>
          <p:cNvPr id="8" name="Group 105"/>
          <p:cNvGrpSpPr/>
          <p:nvPr/>
        </p:nvGrpSpPr>
        <p:grpSpPr>
          <a:xfrm>
            <a:off x="4800600" y="3886200"/>
            <a:ext cx="3527425" cy="1439863"/>
            <a:chOff x="2019" y="3113"/>
            <a:chExt cx="2222" cy="907"/>
          </a:xfrm>
        </p:grpSpPr>
        <p:grpSp>
          <p:nvGrpSpPr>
            <p:cNvPr id="40971" name="Group 72"/>
            <p:cNvGrpSpPr/>
            <p:nvPr/>
          </p:nvGrpSpPr>
          <p:grpSpPr>
            <a:xfrm>
              <a:off x="2019" y="3113"/>
              <a:ext cx="2222" cy="907"/>
              <a:chOff x="1111" y="1661"/>
              <a:chExt cx="2041" cy="771"/>
            </a:xfrm>
          </p:grpSpPr>
          <p:grpSp>
            <p:nvGrpSpPr>
              <p:cNvPr id="40981" name="Group 73"/>
              <p:cNvGrpSpPr/>
              <p:nvPr/>
            </p:nvGrpSpPr>
            <p:grpSpPr>
              <a:xfrm>
                <a:off x="1111" y="1661"/>
                <a:ext cx="2041" cy="771"/>
                <a:chOff x="1111" y="1661"/>
                <a:chExt cx="2041" cy="771"/>
              </a:xfrm>
            </p:grpSpPr>
            <p:sp>
              <p:nvSpPr>
                <p:cNvPr id="40984" name="Oval 74"/>
                <p:cNvSpPr/>
                <p:nvPr/>
              </p:nvSpPr>
              <p:spPr>
                <a:xfrm>
                  <a:off x="1474"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85" name="Oval 75"/>
                <p:cNvSpPr/>
                <p:nvPr/>
              </p:nvSpPr>
              <p:spPr>
                <a:xfrm>
                  <a:off x="1474" y="2342"/>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86" name="Oval 76"/>
                <p:cNvSpPr/>
                <p:nvPr/>
              </p:nvSpPr>
              <p:spPr>
                <a:xfrm>
                  <a:off x="2064"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87" name="Oval 77"/>
                <p:cNvSpPr/>
                <p:nvPr/>
              </p:nvSpPr>
              <p:spPr>
                <a:xfrm>
                  <a:off x="2653" y="166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88" name="Oval 78"/>
                <p:cNvSpPr/>
                <p:nvPr/>
              </p:nvSpPr>
              <p:spPr>
                <a:xfrm>
                  <a:off x="2064"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89" name="Oval 79"/>
                <p:cNvSpPr/>
                <p:nvPr/>
              </p:nvSpPr>
              <p:spPr>
                <a:xfrm>
                  <a:off x="2653"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90" name="Oval 80"/>
                <p:cNvSpPr/>
                <p:nvPr/>
              </p:nvSpPr>
              <p:spPr>
                <a:xfrm>
                  <a:off x="2063" y="234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91" name="Oval 81"/>
                <p:cNvSpPr/>
                <p:nvPr/>
              </p:nvSpPr>
              <p:spPr>
                <a:xfrm>
                  <a:off x="2653" y="2341"/>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92" name="Oval 82"/>
                <p:cNvSpPr/>
                <p:nvPr/>
              </p:nvSpPr>
              <p:spPr>
                <a:xfrm>
                  <a:off x="1111" y="2024"/>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93" name="Oval 83"/>
                <p:cNvSpPr/>
                <p:nvPr/>
              </p:nvSpPr>
              <p:spPr>
                <a:xfrm>
                  <a:off x="3061" y="1979"/>
                  <a:ext cx="91" cy="90"/>
                </a:xfrm>
                <a:prstGeom prst="ellipse">
                  <a:avLst/>
                </a:prstGeom>
                <a:solidFill>
                  <a:schemeClr val="tx1"/>
                </a:solidFill>
                <a:ln w="127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0994" name="Line 84"/>
                <p:cNvSpPr/>
                <p:nvPr/>
              </p:nvSpPr>
              <p:spPr>
                <a:xfrm flipH="1">
                  <a:off x="1156" y="1706"/>
                  <a:ext cx="363" cy="363"/>
                </a:xfrm>
                <a:prstGeom prst="line">
                  <a:avLst/>
                </a:prstGeom>
                <a:ln w="12700" cap="flat" cmpd="sng">
                  <a:solidFill>
                    <a:schemeClr val="tx1"/>
                  </a:solidFill>
                  <a:prstDash val="solid"/>
                  <a:headEnd type="none" w="med" len="med"/>
                  <a:tailEnd type="none" w="med" len="med"/>
                </a:ln>
              </p:spPr>
            </p:sp>
            <p:sp>
              <p:nvSpPr>
                <p:cNvPr id="40995" name="Line 85"/>
                <p:cNvSpPr/>
                <p:nvPr/>
              </p:nvSpPr>
              <p:spPr>
                <a:xfrm>
                  <a:off x="1156" y="2069"/>
                  <a:ext cx="363" cy="318"/>
                </a:xfrm>
                <a:prstGeom prst="line">
                  <a:avLst/>
                </a:prstGeom>
                <a:ln w="12700" cap="flat" cmpd="sng">
                  <a:solidFill>
                    <a:schemeClr val="tx1"/>
                  </a:solidFill>
                  <a:prstDash val="solid"/>
                  <a:headEnd type="none" w="med" len="med"/>
                  <a:tailEnd type="none" w="med" len="med"/>
                </a:ln>
              </p:spPr>
            </p:sp>
            <p:sp>
              <p:nvSpPr>
                <p:cNvPr id="40996" name="Line 86"/>
                <p:cNvSpPr/>
                <p:nvPr/>
              </p:nvSpPr>
              <p:spPr>
                <a:xfrm>
                  <a:off x="1519" y="1706"/>
                  <a:ext cx="1134" cy="0"/>
                </a:xfrm>
                <a:prstGeom prst="line">
                  <a:avLst/>
                </a:prstGeom>
                <a:ln w="12700" cap="flat" cmpd="sng">
                  <a:solidFill>
                    <a:schemeClr val="tx1"/>
                  </a:solidFill>
                  <a:prstDash val="solid"/>
                  <a:headEnd type="none" w="med" len="med"/>
                  <a:tailEnd type="none" w="med" len="med"/>
                </a:ln>
              </p:spPr>
            </p:sp>
            <p:sp>
              <p:nvSpPr>
                <p:cNvPr id="40997" name="Line 87"/>
                <p:cNvSpPr/>
                <p:nvPr/>
              </p:nvSpPr>
              <p:spPr>
                <a:xfrm>
                  <a:off x="1519" y="2387"/>
                  <a:ext cx="1180" cy="0"/>
                </a:xfrm>
                <a:prstGeom prst="line">
                  <a:avLst/>
                </a:prstGeom>
                <a:ln w="12700" cap="flat" cmpd="sng">
                  <a:solidFill>
                    <a:schemeClr val="tx1"/>
                  </a:solidFill>
                  <a:prstDash val="solid"/>
                  <a:headEnd type="none" w="med" len="med"/>
                  <a:tailEnd type="none" w="med" len="med"/>
                </a:ln>
              </p:spPr>
            </p:sp>
            <p:sp>
              <p:nvSpPr>
                <p:cNvPr id="40998" name="Line 88"/>
                <p:cNvSpPr/>
                <p:nvPr/>
              </p:nvSpPr>
              <p:spPr>
                <a:xfrm>
                  <a:off x="2109" y="1706"/>
                  <a:ext cx="0" cy="681"/>
                </a:xfrm>
                <a:prstGeom prst="line">
                  <a:avLst/>
                </a:prstGeom>
                <a:ln w="12700" cap="flat" cmpd="sng">
                  <a:solidFill>
                    <a:schemeClr val="tx1"/>
                  </a:solidFill>
                  <a:prstDash val="solid"/>
                  <a:headEnd type="none" w="med" len="med"/>
                  <a:tailEnd type="none" w="med" len="med"/>
                </a:ln>
              </p:spPr>
            </p:sp>
            <p:sp>
              <p:nvSpPr>
                <p:cNvPr id="40999" name="Line 89"/>
                <p:cNvSpPr/>
                <p:nvPr/>
              </p:nvSpPr>
              <p:spPr>
                <a:xfrm>
                  <a:off x="2699" y="1706"/>
                  <a:ext cx="0" cy="681"/>
                </a:xfrm>
                <a:prstGeom prst="line">
                  <a:avLst/>
                </a:prstGeom>
                <a:ln w="12700" cap="flat" cmpd="sng">
                  <a:solidFill>
                    <a:schemeClr val="tx1"/>
                  </a:solidFill>
                  <a:prstDash val="solid"/>
                  <a:headEnd type="none" w="med" len="med"/>
                  <a:tailEnd type="none" w="med" len="med"/>
                </a:ln>
              </p:spPr>
            </p:sp>
            <p:sp>
              <p:nvSpPr>
                <p:cNvPr id="41000" name="Line 90"/>
                <p:cNvSpPr/>
                <p:nvPr/>
              </p:nvSpPr>
              <p:spPr>
                <a:xfrm>
                  <a:off x="1519" y="1706"/>
                  <a:ext cx="1225" cy="681"/>
                </a:xfrm>
                <a:prstGeom prst="line">
                  <a:avLst/>
                </a:prstGeom>
                <a:ln w="12700" cap="flat" cmpd="sng">
                  <a:solidFill>
                    <a:schemeClr val="tx1"/>
                  </a:solidFill>
                  <a:prstDash val="solid"/>
                  <a:headEnd type="none" w="med" len="med"/>
                  <a:tailEnd type="none" w="med" len="med"/>
                </a:ln>
              </p:spPr>
            </p:sp>
            <p:sp>
              <p:nvSpPr>
                <p:cNvPr id="41001" name="Line 91"/>
                <p:cNvSpPr/>
                <p:nvPr/>
              </p:nvSpPr>
              <p:spPr>
                <a:xfrm>
                  <a:off x="2109" y="2024"/>
                  <a:ext cx="590" cy="0"/>
                </a:xfrm>
                <a:prstGeom prst="line">
                  <a:avLst/>
                </a:prstGeom>
                <a:ln w="12700" cap="flat" cmpd="sng">
                  <a:solidFill>
                    <a:schemeClr val="tx1"/>
                  </a:solidFill>
                  <a:prstDash val="solid"/>
                  <a:headEnd type="none" w="med" len="med"/>
                  <a:tailEnd type="none" w="med" len="med"/>
                </a:ln>
              </p:spPr>
            </p:sp>
            <p:sp>
              <p:nvSpPr>
                <p:cNvPr id="41002" name="Line 92"/>
                <p:cNvSpPr/>
                <p:nvPr/>
              </p:nvSpPr>
              <p:spPr>
                <a:xfrm>
                  <a:off x="2653" y="1706"/>
                  <a:ext cx="454" cy="318"/>
                </a:xfrm>
                <a:prstGeom prst="line">
                  <a:avLst/>
                </a:prstGeom>
                <a:ln w="12700" cap="flat" cmpd="sng">
                  <a:solidFill>
                    <a:schemeClr val="tx1"/>
                  </a:solidFill>
                  <a:prstDash val="solid"/>
                  <a:headEnd type="none" w="med" len="med"/>
                  <a:tailEnd type="none" w="med" len="med"/>
                </a:ln>
              </p:spPr>
            </p:sp>
            <p:sp>
              <p:nvSpPr>
                <p:cNvPr id="41003" name="Line 93"/>
                <p:cNvSpPr/>
                <p:nvPr/>
              </p:nvSpPr>
              <p:spPr>
                <a:xfrm flipH="1">
                  <a:off x="2699" y="2024"/>
                  <a:ext cx="408" cy="363"/>
                </a:xfrm>
                <a:prstGeom prst="line">
                  <a:avLst/>
                </a:prstGeom>
                <a:ln w="12700" cap="flat" cmpd="sng">
                  <a:solidFill>
                    <a:schemeClr val="tx1"/>
                  </a:solidFill>
                  <a:prstDash val="solid"/>
                  <a:headEnd type="none" w="med" len="med"/>
                  <a:tailEnd type="none" w="med" len="med"/>
                </a:ln>
              </p:spPr>
            </p:sp>
          </p:grpSp>
          <p:sp>
            <p:nvSpPr>
              <p:cNvPr id="40982" name="Line 94"/>
              <p:cNvSpPr/>
              <p:nvPr/>
            </p:nvSpPr>
            <p:spPr>
              <a:xfrm flipH="1">
                <a:off x="1519" y="2024"/>
                <a:ext cx="590" cy="363"/>
              </a:xfrm>
              <a:prstGeom prst="line">
                <a:avLst/>
              </a:prstGeom>
              <a:ln w="9525" cap="flat" cmpd="sng">
                <a:solidFill>
                  <a:schemeClr val="tx1"/>
                </a:solidFill>
                <a:prstDash val="solid"/>
                <a:headEnd type="none" w="med" len="med"/>
                <a:tailEnd type="none" w="med" len="med"/>
              </a:ln>
            </p:spPr>
          </p:sp>
          <p:sp>
            <p:nvSpPr>
              <p:cNvPr id="40983" name="Line 95"/>
              <p:cNvSpPr/>
              <p:nvPr/>
            </p:nvSpPr>
            <p:spPr>
              <a:xfrm>
                <a:off x="1519" y="1706"/>
                <a:ext cx="0" cy="681"/>
              </a:xfrm>
              <a:prstGeom prst="line">
                <a:avLst/>
              </a:prstGeom>
              <a:ln w="9525" cap="flat" cmpd="sng">
                <a:solidFill>
                  <a:schemeClr val="tx1"/>
                </a:solidFill>
                <a:prstDash val="solid"/>
                <a:headEnd type="none" w="med" len="med"/>
                <a:tailEnd type="none" w="med" len="med"/>
              </a:ln>
            </p:spPr>
          </p:sp>
        </p:grpSp>
        <p:sp>
          <p:nvSpPr>
            <p:cNvPr id="40972" name="Line 96"/>
            <p:cNvSpPr/>
            <p:nvPr/>
          </p:nvSpPr>
          <p:spPr>
            <a:xfrm flipH="1">
              <a:off x="2077" y="3158"/>
              <a:ext cx="395" cy="427"/>
            </a:xfrm>
            <a:prstGeom prst="line">
              <a:avLst/>
            </a:prstGeom>
            <a:ln w="57150" cap="flat" cmpd="sng">
              <a:solidFill>
                <a:srgbClr val="CC0000"/>
              </a:solidFill>
              <a:prstDash val="solid"/>
              <a:headEnd type="none" w="med" len="med"/>
              <a:tailEnd type="none" w="med" len="med"/>
            </a:ln>
          </p:spPr>
        </p:sp>
        <p:sp>
          <p:nvSpPr>
            <p:cNvPr id="40973" name="Line 97"/>
            <p:cNvSpPr/>
            <p:nvPr/>
          </p:nvSpPr>
          <p:spPr>
            <a:xfrm>
              <a:off x="2064" y="3612"/>
              <a:ext cx="395" cy="374"/>
            </a:xfrm>
            <a:prstGeom prst="line">
              <a:avLst/>
            </a:prstGeom>
            <a:ln w="57150" cap="flat" cmpd="sng">
              <a:solidFill>
                <a:srgbClr val="CC0000"/>
              </a:solidFill>
              <a:prstDash val="solid"/>
              <a:headEnd type="none" w="med" len="med"/>
              <a:tailEnd type="none" w="med" len="med"/>
            </a:ln>
          </p:spPr>
        </p:sp>
        <p:sp>
          <p:nvSpPr>
            <p:cNvPr id="40974" name="Line 98"/>
            <p:cNvSpPr/>
            <p:nvPr/>
          </p:nvSpPr>
          <p:spPr>
            <a:xfrm>
              <a:off x="2517" y="3158"/>
              <a:ext cx="544" cy="0"/>
            </a:xfrm>
            <a:prstGeom prst="line">
              <a:avLst/>
            </a:prstGeom>
            <a:ln w="57150" cap="flat" cmpd="sng">
              <a:solidFill>
                <a:srgbClr val="CC0000"/>
              </a:solidFill>
              <a:prstDash val="solid"/>
              <a:headEnd type="none" w="med" len="med"/>
              <a:tailEnd type="none" w="med" len="med"/>
            </a:ln>
          </p:spPr>
        </p:sp>
        <p:sp>
          <p:nvSpPr>
            <p:cNvPr id="40975" name="Line 99"/>
            <p:cNvSpPr/>
            <p:nvPr/>
          </p:nvSpPr>
          <p:spPr>
            <a:xfrm>
              <a:off x="2517" y="3975"/>
              <a:ext cx="544" cy="0"/>
            </a:xfrm>
            <a:prstGeom prst="line">
              <a:avLst/>
            </a:prstGeom>
            <a:ln w="57150" cap="flat" cmpd="sng">
              <a:solidFill>
                <a:srgbClr val="CC0000"/>
              </a:solidFill>
              <a:prstDash val="solid"/>
              <a:headEnd type="none" w="med" len="med"/>
              <a:tailEnd type="none" w="med" len="med"/>
            </a:ln>
          </p:spPr>
        </p:sp>
        <p:sp>
          <p:nvSpPr>
            <p:cNvPr id="40976" name="Line 100"/>
            <p:cNvSpPr/>
            <p:nvPr/>
          </p:nvSpPr>
          <p:spPr>
            <a:xfrm>
              <a:off x="3107" y="3521"/>
              <a:ext cx="0" cy="484"/>
            </a:xfrm>
            <a:prstGeom prst="line">
              <a:avLst/>
            </a:prstGeom>
            <a:ln w="57150" cap="flat" cmpd="sng">
              <a:solidFill>
                <a:srgbClr val="CC0000"/>
              </a:solidFill>
              <a:prstDash val="solid"/>
              <a:headEnd type="none" w="med" len="med"/>
              <a:tailEnd type="none" w="med" len="med"/>
            </a:ln>
          </p:spPr>
        </p:sp>
        <p:sp>
          <p:nvSpPr>
            <p:cNvPr id="40977" name="Line 101"/>
            <p:cNvSpPr/>
            <p:nvPr/>
          </p:nvSpPr>
          <p:spPr>
            <a:xfrm>
              <a:off x="3152" y="3521"/>
              <a:ext cx="597" cy="0"/>
            </a:xfrm>
            <a:prstGeom prst="line">
              <a:avLst/>
            </a:prstGeom>
            <a:ln w="57150" cap="flat" cmpd="sng">
              <a:solidFill>
                <a:srgbClr val="CC0000"/>
              </a:solidFill>
              <a:prstDash val="solid"/>
              <a:headEnd type="none" w="med" len="med"/>
              <a:tailEnd type="none" w="med" len="med"/>
            </a:ln>
          </p:spPr>
        </p:sp>
        <p:sp>
          <p:nvSpPr>
            <p:cNvPr id="40978" name="Line 102"/>
            <p:cNvSpPr/>
            <p:nvPr/>
          </p:nvSpPr>
          <p:spPr>
            <a:xfrm>
              <a:off x="3742" y="3204"/>
              <a:ext cx="494" cy="374"/>
            </a:xfrm>
            <a:prstGeom prst="line">
              <a:avLst/>
            </a:prstGeom>
            <a:ln w="57150" cap="flat" cmpd="sng">
              <a:solidFill>
                <a:srgbClr val="CC0000"/>
              </a:solidFill>
              <a:prstDash val="solid"/>
              <a:headEnd type="none" w="med" len="med"/>
              <a:tailEnd type="none" w="med" len="med"/>
            </a:ln>
          </p:spPr>
        </p:sp>
        <p:sp>
          <p:nvSpPr>
            <p:cNvPr id="40979" name="Line 103"/>
            <p:cNvSpPr/>
            <p:nvPr/>
          </p:nvSpPr>
          <p:spPr>
            <a:xfrm flipH="1">
              <a:off x="3742" y="3567"/>
              <a:ext cx="444" cy="427"/>
            </a:xfrm>
            <a:prstGeom prst="line">
              <a:avLst/>
            </a:prstGeom>
            <a:ln w="57150" cap="flat" cmpd="sng">
              <a:solidFill>
                <a:srgbClr val="CC0000"/>
              </a:solidFill>
              <a:prstDash val="solid"/>
              <a:headEnd type="none" w="med" len="med"/>
              <a:tailEnd type="none" w="med" len="med"/>
            </a:ln>
          </p:spPr>
        </p:sp>
        <p:sp>
          <p:nvSpPr>
            <p:cNvPr id="40980" name="Line 104"/>
            <p:cNvSpPr/>
            <p:nvPr/>
          </p:nvSpPr>
          <p:spPr>
            <a:xfrm>
              <a:off x="3152" y="3158"/>
              <a:ext cx="544" cy="0"/>
            </a:xfrm>
            <a:prstGeom prst="line">
              <a:avLst/>
            </a:prstGeom>
            <a:ln w="57150" cap="flat" cmpd="sng">
              <a:solidFill>
                <a:srgbClr val="CC0000"/>
              </a:solidFill>
              <a:prstDash val="solid"/>
              <a:headEnd type="none" w="med" len="med"/>
              <a:tailEnd type="none" w="med" len="med"/>
            </a:ln>
          </p:spPr>
        </p:sp>
      </p:grpSp>
      <p:sp>
        <p:nvSpPr>
          <p:cNvPr id="821354" name="Rectangle 106"/>
          <p:cNvSpPr/>
          <p:nvPr/>
        </p:nvSpPr>
        <p:spPr>
          <a:xfrm>
            <a:off x="911225" y="5562600"/>
            <a:ext cx="579437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buClr>
                <a:schemeClr val="hlink"/>
              </a:buClr>
              <a:buSzPct val="110000"/>
              <a:buNone/>
            </a:pPr>
            <a:r>
              <a:rPr lang="zh-CN" altLang="en-US" sz="2800" dirty="0">
                <a:solidFill>
                  <a:srgbClr val="333300"/>
                </a:solidFill>
              </a:rPr>
              <a:t>显然，</a:t>
            </a:r>
            <a:r>
              <a:rPr lang="en-US" altLang="zh-CN" sz="2800" dirty="0">
                <a:solidFill>
                  <a:srgbClr val="333300"/>
                </a:solidFill>
              </a:rPr>
              <a:t>G</a:t>
            </a:r>
            <a:r>
              <a:rPr lang="zh-CN" altLang="en-US" sz="2800" dirty="0">
                <a:solidFill>
                  <a:srgbClr val="333300"/>
                </a:solidFill>
              </a:rPr>
              <a:t>若有生成树，一般不唯一。</a:t>
            </a:r>
            <a:endParaRPr lang="zh-CN" altLang="en-US" sz="2800" dirty="0">
              <a:solidFill>
                <a:srgbClr val="3333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1260"/>
                                        </p:tgtEl>
                                        <p:attrNameLst>
                                          <p:attrName>style.visibility</p:attrName>
                                        </p:attrNameLst>
                                      </p:cBhvr>
                                      <p:to>
                                        <p:strVal val="visible"/>
                                      </p:to>
                                    </p:set>
                                    <p:animEffect transition="in" filter="blinds(horizontal)">
                                      <p:cBhvr>
                                        <p:cTn id="7" dur="500"/>
                                        <p:tgtEl>
                                          <p:spTgt spid="821260"/>
                                        </p:tgtEl>
                                      </p:cBhvr>
                                    </p:animEffect>
                                  </p:childTnLst>
                                  <p:subTnLst>
                                    <p:set>
                                      <p:cBhvr override="childStyle">
                                        <p:cTn dur="1" fill="hold" display="0" masterRel="nextClick" afterEffect="1"/>
                                        <p:tgtEl>
                                          <p:spTgt spid="82126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21354"/>
                                        </p:tgtEl>
                                        <p:attrNameLst>
                                          <p:attrName>style.visibility</p:attrName>
                                        </p:attrNameLst>
                                      </p:cBhvr>
                                      <p:to>
                                        <p:strVal val="visible"/>
                                      </p:to>
                                    </p:set>
                                    <p:animEffect transition="in" filter="blinds(horizontal)">
                                      <p:cBhvr>
                                        <p:cTn id="21" dur="500"/>
                                        <p:tgtEl>
                                          <p:spTgt spid="821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260" grpId="0" animBg="1"/>
      <p:bldP spid="8213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a:xfrm>
            <a:off x="457200" y="277813"/>
            <a:ext cx="8686800" cy="788987"/>
          </a:xfrm>
          <a:ln/>
        </p:spPr>
        <p:txBody>
          <a:bodyPr vert="horz" wrap="square" lIns="91440" tIns="45720" rIns="91440" bIns="45720" anchor="t"/>
          <a:p>
            <a:r>
              <a:rPr lang="zh-CN" altLang="en-US" sz="3600" b="1" dirty="0">
                <a:solidFill>
                  <a:srgbClr val="990000"/>
                </a:solidFill>
                <a:latin typeface="Arial" panose="020B0604020202020204" pitchFamily="34" charset="0"/>
              </a:rPr>
              <a:t>定理：</a:t>
            </a:r>
            <a:r>
              <a:rPr lang="zh-CN" altLang="en-US" sz="3600" dirty="0"/>
              <a:t>连通图至少有一棵生成树。</a:t>
            </a:r>
            <a:endParaRPr lang="zh-CN" altLang="en-US" sz="3600" dirty="0"/>
          </a:p>
        </p:txBody>
      </p:sp>
      <p:sp>
        <p:nvSpPr>
          <p:cNvPr id="43011" name="Rectangle 4"/>
          <p:cNvSpPr/>
          <p:nvPr/>
        </p:nvSpPr>
        <p:spPr>
          <a:xfrm>
            <a:off x="609600" y="1371600"/>
            <a:ext cx="8077200" cy="39354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82980" lvl="0" indent="-982980" eaLnBrk="1" hangingPunct="1">
              <a:spcBef>
                <a:spcPct val="0"/>
              </a:spcBef>
              <a:buClrTx/>
              <a:buSzTx/>
              <a:buFontTx/>
              <a:buNone/>
            </a:pPr>
            <a:r>
              <a:rPr lang="zh-CN" altLang="en-US" sz="2800" dirty="0">
                <a:solidFill>
                  <a:srgbClr val="333300"/>
                </a:solidFill>
              </a:rPr>
              <a:t>证明：设</a:t>
            </a:r>
            <a:r>
              <a:rPr lang="en-US" altLang="zh-CN" sz="2800" dirty="0">
                <a:solidFill>
                  <a:srgbClr val="333300"/>
                </a:solidFill>
              </a:rPr>
              <a:t>G=(V,E)</a:t>
            </a:r>
            <a:r>
              <a:rPr lang="zh-CN" altLang="en-US" sz="2800" dirty="0">
                <a:solidFill>
                  <a:srgbClr val="333300"/>
                </a:solidFill>
              </a:rPr>
              <a:t>是一个简单连通图，若</a:t>
            </a:r>
            <a:r>
              <a:rPr lang="en-US" altLang="zh-CN" sz="2800" dirty="0">
                <a:solidFill>
                  <a:srgbClr val="333300"/>
                </a:solidFill>
              </a:rPr>
              <a:t>G</a:t>
            </a:r>
            <a:r>
              <a:rPr lang="zh-CN" altLang="en-US" sz="2800" dirty="0">
                <a:solidFill>
                  <a:srgbClr val="333300"/>
                </a:solidFill>
              </a:rPr>
              <a:t>中无回路，则</a:t>
            </a:r>
            <a:r>
              <a:rPr lang="en-US" altLang="zh-CN" sz="2800" dirty="0">
                <a:solidFill>
                  <a:srgbClr val="333300"/>
                </a:solidFill>
              </a:rPr>
              <a:t>G </a:t>
            </a:r>
            <a:r>
              <a:rPr lang="zh-CN" altLang="en-US" sz="2800" dirty="0">
                <a:solidFill>
                  <a:srgbClr val="333300"/>
                </a:solidFill>
              </a:rPr>
              <a:t>本身是</a:t>
            </a:r>
            <a:r>
              <a:rPr lang="en-US" altLang="zh-CN" sz="2800" dirty="0">
                <a:solidFill>
                  <a:srgbClr val="333300"/>
                </a:solidFill>
              </a:rPr>
              <a:t>G</a:t>
            </a:r>
            <a:r>
              <a:rPr lang="zh-CN" altLang="en-US" sz="2800" dirty="0">
                <a:solidFill>
                  <a:srgbClr val="333300"/>
                </a:solidFill>
              </a:rPr>
              <a:t>的一棵生成树。</a:t>
            </a:r>
            <a:endParaRPr lang="zh-CN" altLang="en-US" sz="2800" dirty="0">
              <a:solidFill>
                <a:srgbClr val="333300"/>
              </a:solidFill>
            </a:endParaRPr>
          </a:p>
          <a:p>
            <a:pPr marL="982980" lvl="0" indent="-982980" eaLnBrk="1" hangingPunct="1">
              <a:spcBef>
                <a:spcPct val="0"/>
              </a:spcBef>
              <a:buClrTx/>
              <a:buSzTx/>
              <a:buFontTx/>
              <a:buNone/>
            </a:pPr>
            <a:endParaRPr lang="zh-CN" altLang="en-US" sz="2800" dirty="0">
              <a:solidFill>
                <a:srgbClr val="333300"/>
              </a:solidFill>
            </a:endParaRPr>
          </a:p>
          <a:p>
            <a:pPr marL="982980" lvl="0" indent="-982980" eaLnBrk="1" hangingPunct="1">
              <a:spcBef>
                <a:spcPct val="0"/>
              </a:spcBef>
              <a:buClrTx/>
              <a:buSzTx/>
              <a:buFontTx/>
              <a:buNone/>
            </a:pPr>
            <a:r>
              <a:rPr lang="zh-CN" altLang="en-US" sz="2800" dirty="0">
                <a:solidFill>
                  <a:srgbClr val="333300"/>
                </a:solidFill>
              </a:rPr>
              <a:t>	若</a:t>
            </a:r>
            <a:r>
              <a:rPr lang="en-US" altLang="zh-CN" sz="2800" dirty="0">
                <a:solidFill>
                  <a:srgbClr val="333300"/>
                </a:solidFill>
              </a:rPr>
              <a:t>G</a:t>
            </a:r>
            <a:r>
              <a:rPr lang="zh-CN" altLang="en-US" sz="2800" dirty="0">
                <a:solidFill>
                  <a:srgbClr val="333300"/>
                </a:solidFill>
              </a:rPr>
              <a:t>中有回路，拿去回路中一条边，原图仍连通。若再有回路，再拿去回路中一条边，直到</a:t>
            </a:r>
            <a:r>
              <a:rPr lang="en-US" altLang="zh-CN" sz="2800" dirty="0">
                <a:solidFill>
                  <a:srgbClr val="333300"/>
                </a:solidFill>
              </a:rPr>
              <a:t>G</a:t>
            </a:r>
            <a:r>
              <a:rPr lang="zh-CN" altLang="en-US" sz="2800" dirty="0">
                <a:solidFill>
                  <a:srgbClr val="333300"/>
                </a:solidFill>
              </a:rPr>
              <a:t>中无回路为止。因为</a:t>
            </a:r>
            <a:r>
              <a:rPr lang="en-US" altLang="zh-CN" sz="2800" dirty="0">
                <a:solidFill>
                  <a:srgbClr val="333300"/>
                </a:solidFill>
              </a:rPr>
              <a:t>G</a:t>
            </a:r>
            <a:r>
              <a:rPr lang="zh-CN" altLang="en-US" sz="2800" dirty="0">
                <a:solidFill>
                  <a:srgbClr val="333300"/>
                </a:solidFill>
              </a:rPr>
              <a:t>中顶点与边均为有限数，故上述工作一定可以在有限步内结束。 </a:t>
            </a:r>
            <a:r>
              <a:rPr lang="en-US" altLang="zh-CN" sz="2800" dirty="0">
                <a:solidFill>
                  <a:srgbClr val="333300"/>
                </a:solidFill>
              </a:rPr>
              <a:t>G</a:t>
            </a:r>
            <a:r>
              <a:rPr lang="zh-CN" altLang="en-US" sz="2800" dirty="0">
                <a:solidFill>
                  <a:srgbClr val="333300"/>
                </a:solidFill>
              </a:rPr>
              <a:t>的这个无回路的连通子图就是</a:t>
            </a:r>
            <a:r>
              <a:rPr lang="en-US" altLang="zh-CN" sz="2800" dirty="0">
                <a:solidFill>
                  <a:srgbClr val="333300"/>
                </a:solidFill>
              </a:rPr>
              <a:t>G</a:t>
            </a:r>
            <a:r>
              <a:rPr lang="zh-CN" altLang="en-US" sz="2800" dirty="0">
                <a:solidFill>
                  <a:srgbClr val="333300"/>
                </a:solidFill>
              </a:rPr>
              <a:t>中一颗生成树。</a:t>
            </a:r>
            <a:endParaRPr lang="zh-CN" altLang="en-US" sz="2800" dirty="0">
              <a:solidFill>
                <a:srgbClr val="333300"/>
              </a:solidFill>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43014"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type="title"/>
          </p:nvPr>
        </p:nvSpPr>
        <p:spPr>
          <a:xfrm>
            <a:off x="457200" y="277813"/>
            <a:ext cx="8229600" cy="712787"/>
          </a:xfrm>
          <a:ln/>
        </p:spPr>
        <p:txBody>
          <a:bodyPr vert="horz" wrap="square" lIns="91440" tIns="45720" rIns="91440" bIns="45720" anchor="t"/>
          <a:p>
            <a:r>
              <a:rPr lang="zh-CN" altLang="en-US" dirty="0"/>
              <a:t>生成树</a:t>
            </a:r>
            <a:endParaRPr lang="zh-CN" altLang="en-US" dirty="0"/>
          </a:p>
        </p:txBody>
      </p:sp>
      <p:sp>
        <p:nvSpPr>
          <p:cNvPr id="45059" name="Rectangle 3"/>
          <p:cNvSpPr>
            <a:spLocks noGrp="1"/>
          </p:cNvSpPr>
          <p:nvPr>
            <p:ph idx="1"/>
          </p:nvPr>
        </p:nvSpPr>
        <p:spPr>
          <a:xfrm>
            <a:off x="533400" y="990600"/>
            <a:ext cx="8153400" cy="914400"/>
          </a:xfrm>
          <a:ln/>
        </p:spPr>
        <p:txBody>
          <a:bodyPr vert="horz" wrap="square" lIns="91440" tIns="45720" rIns="91440" bIns="45720" anchor="t"/>
          <a:p>
            <a:pPr marL="0" indent="0">
              <a:lnSpc>
                <a:spcPct val="90000"/>
              </a:lnSpc>
              <a:buNone/>
            </a:pPr>
            <a:r>
              <a:rPr lang="zh-CN" altLang="en-US" sz="2800" b="1" dirty="0">
                <a:solidFill>
                  <a:srgbClr val="990000"/>
                </a:solidFill>
              </a:rPr>
              <a:t>定理：</a:t>
            </a:r>
            <a:r>
              <a:rPr lang="zh-CN" altLang="en-US" sz="2800" dirty="0"/>
              <a:t>一条回路和任何一棵生成树的补至少有一条公共边。</a:t>
            </a:r>
            <a:endParaRPr lang="en-US" altLang="zh-CN" sz="2800" dirty="0"/>
          </a:p>
        </p:txBody>
      </p:sp>
      <p:sp>
        <p:nvSpPr>
          <p:cNvPr id="886788" name="Rectangle 4"/>
          <p:cNvSpPr/>
          <p:nvPr/>
        </p:nvSpPr>
        <p:spPr>
          <a:xfrm>
            <a:off x="533400" y="1752600"/>
            <a:ext cx="807720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01700" lvl="0" indent="-901700" eaLnBrk="1" hangingPunct="1">
              <a:spcBef>
                <a:spcPct val="0"/>
              </a:spcBef>
              <a:buClrTx/>
              <a:buSzTx/>
              <a:buFontTx/>
              <a:buNone/>
            </a:pPr>
            <a:r>
              <a:rPr lang="zh-CN" altLang="en-US" sz="2600" dirty="0">
                <a:solidFill>
                  <a:srgbClr val="990000"/>
                </a:solidFill>
              </a:rPr>
              <a:t>证明</a:t>
            </a:r>
            <a:r>
              <a:rPr lang="zh-CN" altLang="en-US" sz="2600" dirty="0"/>
              <a:t>：若有一条回路和一棵生成树的补没有公共边，那么这回路包含在生成树中，然而这是不可能的，因为一棵生成树不能包含回路。</a:t>
            </a:r>
            <a:endParaRPr lang="zh-CN" altLang="en-US" sz="2600" dirty="0"/>
          </a:p>
        </p:txBody>
      </p:sp>
      <p:sp>
        <p:nvSpPr>
          <p:cNvPr id="886789" name="Rectangle 5"/>
          <p:cNvSpPr/>
          <p:nvPr/>
        </p:nvSpPr>
        <p:spPr>
          <a:xfrm>
            <a:off x="609600" y="3898900"/>
            <a:ext cx="7924800" cy="990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buNone/>
            </a:pPr>
            <a:r>
              <a:rPr lang="zh-CN" altLang="en-US" sz="2800" b="1" dirty="0">
                <a:solidFill>
                  <a:srgbClr val="990000"/>
                </a:solidFill>
              </a:rPr>
              <a:t>定理：</a:t>
            </a:r>
            <a:r>
              <a:rPr lang="zh-CN" altLang="en-US" sz="2800" dirty="0"/>
              <a:t>一个边割集和任何生成树至少有一条公共边。</a:t>
            </a:r>
            <a:endParaRPr lang="en-US" altLang="zh-CN" sz="2800" dirty="0"/>
          </a:p>
        </p:txBody>
      </p:sp>
      <p:sp>
        <p:nvSpPr>
          <p:cNvPr id="886790" name="Rectangle 6"/>
          <p:cNvSpPr/>
          <p:nvPr/>
        </p:nvSpPr>
        <p:spPr>
          <a:xfrm>
            <a:off x="533400" y="4813300"/>
            <a:ext cx="822960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901700" lvl="0" indent="-901700" eaLnBrk="1" hangingPunct="1">
              <a:spcBef>
                <a:spcPct val="0"/>
              </a:spcBef>
              <a:buClrTx/>
              <a:buSzTx/>
              <a:buFontTx/>
              <a:buNone/>
            </a:pPr>
            <a:r>
              <a:rPr lang="zh-CN" altLang="en-US" sz="2600" dirty="0">
                <a:solidFill>
                  <a:srgbClr val="990000"/>
                </a:solidFill>
              </a:rPr>
              <a:t>证明</a:t>
            </a:r>
            <a:r>
              <a:rPr lang="zh-CN" altLang="en-US" sz="2600" dirty="0"/>
              <a:t>：若有一个边割集和一棵生成树没有公共边，那么删去此边割集后，所得子图必包含该生成树，即删去边割集后仍是连通图，与边割集定义矛盾。</a:t>
            </a:r>
            <a:endParaRPr lang="en-US" altLang="zh-CN" sz="26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45065"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45066" name="Oval 10"/>
          <p:cNvSpPr/>
          <p:nvPr/>
        </p:nvSpPr>
        <p:spPr>
          <a:xfrm>
            <a:off x="1831975" y="3057525"/>
            <a:ext cx="176213" cy="179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67" name="Oval 11"/>
          <p:cNvSpPr/>
          <p:nvPr/>
        </p:nvSpPr>
        <p:spPr>
          <a:xfrm>
            <a:off x="2876550" y="2970213"/>
            <a:ext cx="174625" cy="179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68" name="Oval 12"/>
          <p:cNvSpPr/>
          <p:nvPr/>
        </p:nvSpPr>
        <p:spPr>
          <a:xfrm>
            <a:off x="2876550" y="3773488"/>
            <a:ext cx="174625" cy="179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69" name="Line 13"/>
          <p:cNvSpPr/>
          <p:nvPr/>
        </p:nvSpPr>
        <p:spPr>
          <a:xfrm flipV="1">
            <a:off x="1919288" y="3057525"/>
            <a:ext cx="1046162" cy="92075"/>
          </a:xfrm>
          <a:prstGeom prst="line">
            <a:avLst/>
          </a:prstGeom>
          <a:ln w="9525" cap="flat" cmpd="sng">
            <a:solidFill>
              <a:schemeClr val="tx1"/>
            </a:solidFill>
            <a:prstDash val="solid"/>
            <a:headEnd type="none" w="med" len="med"/>
            <a:tailEnd type="none" w="med" len="med"/>
          </a:ln>
        </p:spPr>
      </p:sp>
      <p:sp>
        <p:nvSpPr>
          <p:cNvPr id="45070" name="Line 14"/>
          <p:cNvSpPr/>
          <p:nvPr/>
        </p:nvSpPr>
        <p:spPr>
          <a:xfrm>
            <a:off x="2965450" y="3057525"/>
            <a:ext cx="0" cy="715963"/>
          </a:xfrm>
          <a:prstGeom prst="line">
            <a:avLst/>
          </a:prstGeom>
          <a:ln w="9525" cap="flat" cmpd="sng">
            <a:solidFill>
              <a:schemeClr val="tx1"/>
            </a:solidFill>
            <a:prstDash val="solid"/>
            <a:headEnd type="none" w="med" len="med"/>
            <a:tailEnd type="none" w="med" len="med"/>
          </a:ln>
        </p:spPr>
      </p:sp>
      <p:sp>
        <p:nvSpPr>
          <p:cNvPr id="45071" name="Line 15"/>
          <p:cNvSpPr/>
          <p:nvPr/>
        </p:nvSpPr>
        <p:spPr>
          <a:xfrm>
            <a:off x="1905000" y="3124200"/>
            <a:ext cx="1046163" cy="714375"/>
          </a:xfrm>
          <a:prstGeom prst="line">
            <a:avLst/>
          </a:prstGeom>
          <a:ln w="9525" cap="flat" cmpd="sng">
            <a:solidFill>
              <a:schemeClr val="tx1"/>
            </a:solidFill>
            <a:prstDash val="solid"/>
            <a:headEnd type="none" w="med" len="med"/>
            <a:tailEnd type="none" w="med" len="med"/>
          </a:ln>
        </p:spPr>
      </p:sp>
      <p:sp>
        <p:nvSpPr>
          <p:cNvPr id="45072" name="Oval 16"/>
          <p:cNvSpPr/>
          <p:nvPr/>
        </p:nvSpPr>
        <p:spPr>
          <a:xfrm>
            <a:off x="4002088" y="3103563"/>
            <a:ext cx="176212" cy="179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73" name="Oval 17"/>
          <p:cNvSpPr/>
          <p:nvPr/>
        </p:nvSpPr>
        <p:spPr>
          <a:xfrm>
            <a:off x="5046663" y="3016250"/>
            <a:ext cx="174625" cy="179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74" name="Oval 18"/>
          <p:cNvSpPr/>
          <p:nvPr/>
        </p:nvSpPr>
        <p:spPr>
          <a:xfrm>
            <a:off x="5046663" y="3819525"/>
            <a:ext cx="174625" cy="179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75" name="Line 19"/>
          <p:cNvSpPr/>
          <p:nvPr/>
        </p:nvSpPr>
        <p:spPr>
          <a:xfrm flipV="1">
            <a:off x="4089400" y="3103563"/>
            <a:ext cx="1046163" cy="92075"/>
          </a:xfrm>
          <a:prstGeom prst="line">
            <a:avLst/>
          </a:prstGeom>
          <a:ln w="9525" cap="flat" cmpd="sng">
            <a:solidFill>
              <a:schemeClr val="tx1"/>
            </a:solidFill>
            <a:prstDash val="solid"/>
            <a:headEnd type="none" w="med" len="med"/>
            <a:tailEnd type="none" w="med" len="med"/>
          </a:ln>
        </p:spPr>
      </p:sp>
      <p:sp>
        <p:nvSpPr>
          <p:cNvPr id="45076" name="Line 20"/>
          <p:cNvSpPr/>
          <p:nvPr/>
        </p:nvSpPr>
        <p:spPr>
          <a:xfrm>
            <a:off x="5135563" y="3103563"/>
            <a:ext cx="0" cy="715962"/>
          </a:xfrm>
          <a:prstGeom prst="line">
            <a:avLst/>
          </a:prstGeom>
          <a:ln w="9525" cap="flat" cmpd="sng">
            <a:solidFill>
              <a:schemeClr val="tx1"/>
            </a:solidFill>
            <a:prstDash val="solid"/>
            <a:headEnd type="none" w="med" len="med"/>
            <a:tailEnd type="none" w="med" len="med"/>
          </a:ln>
        </p:spPr>
      </p:sp>
      <p:sp>
        <p:nvSpPr>
          <p:cNvPr id="45077" name="Line 21"/>
          <p:cNvSpPr/>
          <p:nvPr/>
        </p:nvSpPr>
        <p:spPr>
          <a:xfrm>
            <a:off x="4089400" y="3195638"/>
            <a:ext cx="1046163" cy="714375"/>
          </a:xfrm>
          <a:prstGeom prst="line">
            <a:avLst/>
          </a:prstGeom>
          <a:ln w="9525" cap="flat" cmpd="sng">
            <a:solidFill>
              <a:schemeClr val="tx1"/>
            </a:solidFill>
            <a:prstDash val="solid"/>
            <a:headEnd type="none" w="med" len="med"/>
            <a:tailEnd type="none" w="med" len="med"/>
          </a:ln>
        </p:spPr>
      </p:sp>
      <p:sp>
        <p:nvSpPr>
          <p:cNvPr id="45078" name="Line 22"/>
          <p:cNvSpPr/>
          <p:nvPr/>
        </p:nvSpPr>
        <p:spPr>
          <a:xfrm flipV="1">
            <a:off x="4078288" y="3135313"/>
            <a:ext cx="1079500" cy="73025"/>
          </a:xfrm>
          <a:prstGeom prst="line">
            <a:avLst/>
          </a:prstGeom>
          <a:ln w="38100" cap="flat" cmpd="sng">
            <a:solidFill>
              <a:srgbClr val="CC0000"/>
            </a:solidFill>
            <a:prstDash val="solid"/>
            <a:headEnd type="none" w="med" len="med"/>
            <a:tailEnd type="none" w="med" len="med"/>
          </a:ln>
        </p:spPr>
      </p:sp>
      <p:sp>
        <p:nvSpPr>
          <p:cNvPr id="45079" name="Line 23"/>
          <p:cNvSpPr/>
          <p:nvPr/>
        </p:nvSpPr>
        <p:spPr>
          <a:xfrm>
            <a:off x="5157788" y="3135313"/>
            <a:ext cx="0" cy="792162"/>
          </a:xfrm>
          <a:prstGeom prst="line">
            <a:avLst/>
          </a:prstGeom>
          <a:ln w="38100" cap="flat" cmpd="sng">
            <a:solidFill>
              <a:srgbClr val="CC0000"/>
            </a:solidFill>
            <a:prstDash val="solid"/>
            <a:headEnd type="none" w="med" len="med"/>
            <a:tailEnd type="none" w="med" len="med"/>
          </a:ln>
        </p:spPr>
      </p:sp>
      <p:sp>
        <p:nvSpPr>
          <p:cNvPr id="45080" name="Oval 24"/>
          <p:cNvSpPr/>
          <p:nvPr/>
        </p:nvSpPr>
        <p:spPr>
          <a:xfrm>
            <a:off x="6091238" y="3103563"/>
            <a:ext cx="176212" cy="179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81" name="Oval 25"/>
          <p:cNvSpPr/>
          <p:nvPr/>
        </p:nvSpPr>
        <p:spPr>
          <a:xfrm>
            <a:off x="7135813" y="3016250"/>
            <a:ext cx="174625" cy="179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82" name="Oval 26"/>
          <p:cNvSpPr/>
          <p:nvPr/>
        </p:nvSpPr>
        <p:spPr>
          <a:xfrm>
            <a:off x="7135813" y="3819525"/>
            <a:ext cx="174625" cy="179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5083" name="Line 27"/>
          <p:cNvSpPr/>
          <p:nvPr/>
        </p:nvSpPr>
        <p:spPr>
          <a:xfrm flipV="1">
            <a:off x="6178550" y="3103563"/>
            <a:ext cx="1046163" cy="92075"/>
          </a:xfrm>
          <a:prstGeom prst="line">
            <a:avLst/>
          </a:prstGeom>
          <a:ln w="9525" cap="flat" cmpd="sng">
            <a:solidFill>
              <a:schemeClr val="tx1"/>
            </a:solidFill>
            <a:prstDash val="solid"/>
            <a:headEnd type="none" w="med" len="med"/>
            <a:tailEnd type="none" w="med" len="med"/>
          </a:ln>
        </p:spPr>
      </p:sp>
      <p:sp>
        <p:nvSpPr>
          <p:cNvPr id="45084" name="Line 28"/>
          <p:cNvSpPr/>
          <p:nvPr/>
        </p:nvSpPr>
        <p:spPr>
          <a:xfrm>
            <a:off x="7224713" y="3103563"/>
            <a:ext cx="0" cy="715962"/>
          </a:xfrm>
          <a:prstGeom prst="line">
            <a:avLst/>
          </a:prstGeom>
          <a:ln w="9525" cap="flat" cmpd="sng">
            <a:solidFill>
              <a:schemeClr val="tx1"/>
            </a:solidFill>
            <a:prstDash val="solid"/>
            <a:headEnd type="none" w="med" len="med"/>
            <a:tailEnd type="none" w="med" len="med"/>
          </a:ln>
        </p:spPr>
      </p:sp>
      <p:sp>
        <p:nvSpPr>
          <p:cNvPr id="45085" name="Line 29"/>
          <p:cNvSpPr/>
          <p:nvPr/>
        </p:nvSpPr>
        <p:spPr>
          <a:xfrm>
            <a:off x="6178550" y="3195638"/>
            <a:ext cx="1046163" cy="714375"/>
          </a:xfrm>
          <a:prstGeom prst="line">
            <a:avLst/>
          </a:prstGeom>
          <a:ln w="9525" cap="flat" cmpd="sng">
            <a:solidFill>
              <a:schemeClr val="tx1"/>
            </a:solidFill>
            <a:prstDash val="solid"/>
            <a:headEnd type="none" w="med" len="med"/>
            <a:tailEnd type="none" w="med" len="med"/>
          </a:ln>
        </p:spPr>
      </p:sp>
      <p:sp>
        <p:nvSpPr>
          <p:cNvPr id="45086" name="Line 30"/>
          <p:cNvSpPr/>
          <p:nvPr/>
        </p:nvSpPr>
        <p:spPr>
          <a:xfrm>
            <a:off x="6167438" y="3208338"/>
            <a:ext cx="1069975" cy="673100"/>
          </a:xfrm>
          <a:prstGeom prst="line">
            <a:avLst/>
          </a:prstGeom>
          <a:ln w="38100" cap="flat" cmpd="sng">
            <a:solidFill>
              <a:srgbClr val="333300"/>
            </a:solidFill>
            <a:prstDash val="solid"/>
            <a:headEnd type="none" w="med" len="med"/>
            <a:tailEnd type="none" w="med" len="med"/>
          </a:ln>
        </p:spPr>
      </p:sp>
      <p:sp>
        <p:nvSpPr>
          <p:cNvPr id="45087" name="Text Box 31"/>
          <p:cNvSpPr txBox="1"/>
          <p:nvPr/>
        </p:nvSpPr>
        <p:spPr>
          <a:xfrm>
            <a:off x="3657600" y="3505200"/>
            <a:ext cx="8699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t>生成树</a:t>
            </a:r>
            <a:endParaRPr lang="zh-CN" altLang="en-US" sz="1800" dirty="0"/>
          </a:p>
        </p:txBody>
      </p:sp>
      <p:sp>
        <p:nvSpPr>
          <p:cNvPr id="45088" name="Text Box 32"/>
          <p:cNvSpPr txBox="1"/>
          <p:nvPr/>
        </p:nvSpPr>
        <p:spPr>
          <a:xfrm>
            <a:off x="5867400" y="3505200"/>
            <a:ext cx="6413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1800" dirty="0"/>
              <a:t>割集</a:t>
            </a:r>
            <a:endParaRPr lang="zh-CN" altLang="en-US" sz="1800" dirty="0"/>
          </a:p>
        </p:txBody>
      </p:sp>
      <p:sp>
        <p:nvSpPr>
          <p:cNvPr id="45089" name="Line 33"/>
          <p:cNvSpPr/>
          <p:nvPr/>
        </p:nvSpPr>
        <p:spPr>
          <a:xfrm flipV="1">
            <a:off x="6208713" y="3114675"/>
            <a:ext cx="1008062" cy="71438"/>
          </a:xfrm>
          <a:prstGeom prst="line">
            <a:avLst/>
          </a:prstGeom>
          <a:ln w="38100" cap="flat" cmpd="sng">
            <a:solidFill>
              <a:srgbClr val="333300"/>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886788"/>
                                        </p:tgtEl>
                                        <p:attrNameLst>
                                          <p:attrName>style.visibility</p:attrName>
                                        </p:attrNameLst>
                                      </p:cBhvr>
                                      <p:to>
                                        <p:strVal val="visible"/>
                                      </p:to>
                                    </p:set>
                                    <p:animEffect transition="in" filter="barn(outHorizontal)">
                                      <p:cBhvr>
                                        <p:cTn id="7" dur="500"/>
                                        <p:tgtEl>
                                          <p:spTgt spid="88678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8678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886790"/>
                                        </p:tgtEl>
                                        <p:attrNameLst>
                                          <p:attrName>style.visibility</p:attrName>
                                        </p:attrNameLst>
                                      </p:cBhvr>
                                      <p:to>
                                        <p:strVal val="visible"/>
                                      </p:to>
                                    </p:set>
                                    <p:animEffect transition="in" filter="barn(outHorizontal)">
                                      <p:cBhvr>
                                        <p:cTn id="16" dur="500"/>
                                        <p:tgtEl>
                                          <p:spTgt spid="88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8" grpId="0"/>
      <p:bldP spid="886789" grpId="0"/>
      <p:bldP spid="88679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t"/>
          <a:p>
            <a:r>
              <a:rPr lang="zh-CN" altLang="en-US" dirty="0"/>
              <a:t>最小生成树</a:t>
            </a:r>
            <a:endParaRPr lang="zh-CN" altLang="en-US" dirty="0"/>
          </a:p>
        </p:txBody>
      </p:sp>
      <p:sp>
        <p:nvSpPr>
          <p:cNvPr id="889859" name="Rectangle 3"/>
          <p:cNvSpPr>
            <a:spLocks noGrp="1"/>
          </p:cNvSpPr>
          <p:nvPr>
            <p:ph idx="1"/>
          </p:nvPr>
        </p:nvSpPr>
        <p:spPr>
          <a:xfrm>
            <a:off x="468313" y="1095375"/>
            <a:ext cx="8229600" cy="2867025"/>
          </a:xfrm>
          <a:ln/>
        </p:spPr>
        <p:txBody>
          <a:bodyPr vert="horz" wrap="square" lIns="91440" tIns="45720" rIns="91440" bIns="45720" anchor="t"/>
          <a:p>
            <a:pPr eaLnBrk="1" hangingPunct="1">
              <a:spcBef>
                <a:spcPct val="0"/>
              </a:spcBef>
              <a:buClrTx/>
              <a:buSzTx/>
              <a:buFontTx/>
              <a:buChar char="•"/>
            </a:pPr>
            <a:r>
              <a:rPr lang="zh-CN" altLang="en-US" sz="2600" b="1" dirty="0">
                <a:solidFill>
                  <a:srgbClr val="FF0000"/>
                </a:solidFill>
              </a:rPr>
              <a:t>带权图</a:t>
            </a:r>
            <a:r>
              <a:rPr lang="zh-CN" altLang="en-US" sz="2600" dirty="0"/>
              <a:t>：设</a:t>
            </a:r>
            <a:r>
              <a:rPr lang="en-US" altLang="zh-CN" sz="2600" dirty="0"/>
              <a:t>G</a:t>
            </a:r>
            <a:r>
              <a:rPr lang="zh-CN" altLang="en-US" sz="2600" dirty="0"/>
              <a:t>是具有</a:t>
            </a:r>
            <a:r>
              <a:rPr lang="en-US" altLang="zh-CN" sz="2600" dirty="0"/>
              <a:t>n</a:t>
            </a:r>
            <a:r>
              <a:rPr lang="zh-CN" altLang="en-US" sz="2600" dirty="0"/>
              <a:t>个结点的连通图。对应于</a:t>
            </a:r>
            <a:r>
              <a:rPr lang="en-US" altLang="zh-CN" sz="2600" dirty="0"/>
              <a:t>G</a:t>
            </a:r>
            <a:r>
              <a:rPr lang="zh-CN" altLang="en-US" sz="2600" dirty="0"/>
              <a:t>的每一条边</a:t>
            </a:r>
            <a:r>
              <a:rPr lang="en-US" altLang="zh-CN" sz="2600" dirty="0"/>
              <a:t>e，</a:t>
            </a:r>
            <a:r>
              <a:rPr lang="zh-CN" altLang="en-US" sz="2600" dirty="0"/>
              <a:t>制定一个正数作为边</a:t>
            </a:r>
            <a:r>
              <a:rPr lang="en-US" altLang="zh-CN" sz="2600" dirty="0"/>
              <a:t>e</a:t>
            </a:r>
            <a:r>
              <a:rPr lang="zh-CN" altLang="en-US" sz="2600" dirty="0"/>
              <a:t>的权。</a:t>
            </a:r>
            <a:endParaRPr lang="zh-CN" altLang="en-US" sz="2600" dirty="0"/>
          </a:p>
          <a:p>
            <a:pPr eaLnBrk="1" hangingPunct="1">
              <a:spcBef>
                <a:spcPct val="0"/>
              </a:spcBef>
              <a:buClrTx/>
              <a:buSzTx/>
              <a:buFontTx/>
              <a:buChar char="•"/>
            </a:pPr>
            <a:r>
              <a:rPr lang="en-US" altLang="zh-CN" sz="2600" dirty="0"/>
              <a:t>G</a:t>
            </a:r>
            <a:r>
              <a:rPr lang="zh-CN" altLang="en-US" sz="2600" dirty="0"/>
              <a:t>的生成树</a:t>
            </a:r>
            <a:r>
              <a:rPr lang="en-US" altLang="zh-CN" sz="2600" dirty="0"/>
              <a:t>T</a:t>
            </a:r>
            <a:r>
              <a:rPr lang="zh-CN" altLang="en-US" sz="2600" dirty="0"/>
              <a:t>有一个</a:t>
            </a:r>
            <a:r>
              <a:rPr lang="zh-CN" altLang="en-US" sz="2600" b="1" dirty="0">
                <a:solidFill>
                  <a:srgbClr val="FF0000"/>
                </a:solidFill>
              </a:rPr>
              <a:t>树权</a:t>
            </a:r>
            <a:r>
              <a:rPr lang="en-US" altLang="zh-CN" sz="2600" b="1" dirty="0">
                <a:solidFill>
                  <a:srgbClr val="FF0000"/>
                </a:solidFill>
              </a:rPr>
              <a:t>C(T)</a:t>
            </a:r>
            <a:r>
              <a:rPr lang="zh-CN" altLang="en-US" sz="2600" dirty="0"/>
              <a:t>，它是</a:t>
            </a:r>
            <a:r>
              <a:rPr lang="en-US" altLang="zh-CN" sz="2600" dirty="0"/>
              <a:t>T</a:t>
            </a:r>
            <a:r>
              <a:rPr lang="zh-CN" altLang="en-US" sz="2600" dirty="0"/>
              <a:t>所有边权的和。</a:t>
            </a:r>
            <a:endParaRPr lang="zh-CN" altLang="en-US" sz="2600" dirty="0"/>
          </a:p>
          <a:p>
            <a:pPr eaLnBrk="1" hangingPunct="1">
              <a:spcBef>
                <a:spcPct val="0"/>
              </a:spcBef>
              <a:buClrTx/>
              <a:buSzTx/>
              <a:buFontTx/>
              <a:buNone/>
            </a:pPr>
            <a:r>
              <a:rPr lang="zh-CN" altLang="en-US" sz="2600" b="1" dirty="0">
                <a:solidFill>
                  <a:srgbClr val="990000"/>
                </a:solidFill>
              </a:rPr>
              <a:t>定义：</a:t>
            </a:r>
            <a:r>
              <a:rPr lang="zh-CN" altLang="en-US" sz="2600" dirty="0"/>
              <a:t>在图</a:t>
            </a:r>
            <a:r>
              <a:rPr lang="en-US" altLang="zh-CN" sz="2600" dirty="0"/>
              <a:t>G</a:t>
            </a:r>
            <a:r>
              <a:rPr lang="zh-CN" altLang="en-US" sz="2600" dirty="0"/>
              <a:t>的所有生成树中，树权最小的那棵生成树，称作</a:t>
            </a:r>
            <a:r>
              <a:rPr lang="zh-CN" altLang="en-US" sz="2600" b="1" dirty="0">
                <a:solidFill>
                  <a:srgbClr val="990000"/>
                </a:solidFill>
              </a:rPr>
              <a:t>最小生成树</a:t>
            </a:r>
            <a:r>
              <a:rPr lang="zh-CN" altLang="en-US" sz="2600" dirty="0"/>
              <a:t>。</a:t>
            </a:r>
            <a:endParaRPr lang="zh-CN" altLang="en-US" sz="2600" dirty="0"/>
          </a:p>
        </p:txBody>
      </p:sp>
      <p:grpSp>
        <p:nvGrpSpPr>
          <p:cNvPr id="2" name="Group 11"/>
          <p:cNvGrpSpPr>
            <a:grpSpLocks noChangeAspect="1"/>
          </p:cNvGrpSpPr>
          <p:nvPr/>
        </p:nvGrpSpPr>
        <p:grpSpPr>
          <a:xfrm>
            <a:off x="5029200" y="4160838"/>
            <a:ext cx="3429000" cy="1782762"/>
            <a:chOff x="240" y="2688"/>
            <a:chExt cx="2400" cy="1248"/>
          </a:xfrm>
        </p:grpSpPr>
        <p:sp>
          <p:nvSpPr>
            <p:cNvPr id="46089" name="Line 7"/>
            <p:cNvSpPr>
              <a:spLocks noChangeAspect="1"/>
            </p:cNvSpPr>
            <p:nvPr/>
          </p:nvSpPr>
          <p:spPr>
            <a:xfrm>
              <a:off x="240" y="3264"/>
              <a:ext cx="624" cy="624"/>
            </a:xfrm>
            <a:prstGeom prst="line">
              <a:avLst/>
            </a:prstGeom>
            <a:ln w="38100" cap="flat" cmpd="sng">
              <a:solidFill>
                <a:schemeClr val="tx1"/>
              </a:solidFill>
              <a:prstDash val="solid"/>
              <a:headEnd type="oval" w="med" len="med"/>
              <a:tailEnd type="oval" w="med" len="med"/>
            </a:ln>
          </p:spPr>
        </p:sp>
        <p:sp>
          <p:nvSpPr>
            <p:cNvPr id="46090" name="Line 8"/>
            <p:cNvSpPr>
              <a:spLocks noChangeAspect="1"/>
            </p:cNvSpPr>
            <p:nvPr/>
          </p:nvSpPr>
          <p:spPr>
            <a:xfrm>
              <a:off x="960" y="2688"/>
              <a:ext cx="1152" cy="0"/>
            </a:xfrm>
            <a:prstGeom prst="line">
              <a:avLst/>
            </a:prstGeom>
            <a:ln w="38100" cap="flat" cmpd="sng">
              <a:solidFill>
                <a:schemeClr val="tx1"/>
              </a:solidFill>
              <a:prstDash val="solid"/>
              <a:headEnd type="oval" w="med" len="med"/>
              <a:tailEnd type="oval" w="med" len="med"/>
            </a:ln>
          </p:spPr>
        </p:sp>
        <p:sp>
          <p:nvSpPr>
            <p:cNvPr id="46091" name="Line 9"/>
            <p:cNvSpPr>
              <a:spLocks noChangeAspect="1"/>
            </p:cNvSpPr>
            <p:nvPr/>
          </p:nvSpPr>
          <p:spPr>
            <a:xfrm>
              <a:off x="960" y="3216"/>
              <a:ext cx="1152" cy="0"/>
            </a:xfrm>
            <a:prstGeom prst="line">
              <a:avLst/>
            </a:prstGeom>
            <a:ln w="38100" cap="flat" cmpd="sng">
              <a:solidFill>
                <a:schemeClr val="tx1"/>
              </a:solidFill>
              <a:prstDash val="solid"/>
              <a:headEnd type="oval" w="med" len="med"/>
              <a:tailEnd type="oval" w="med" len="med"/>
            </a:ln>
          </p:spPr>
        </p:sp>
        <p:sp>
          <p:nvSpPr>
            <p:cNvPr id="46092" name="Line 10"/>
            <p:cNvSpPr>
              <a:spLocks noChangeAspect="1"/>
            </p:cNvSpPr>
            <p:nvPr/>
          </p:nvSpPr>
          <p:spPr>
            <a:xfrm flipV="1">
              <a:off x="240" y="2688"/>
              <a:ext cx="720" cy="576"/>
            </a:xfrm>
            <a:prstGeom prst="line">
              <a:avLst/>
            </a:prstGeom>
            <a:ln w="38100" cap="flat" cmpd="sng">
              <a:solidFill>
                <a:schemeClr val="tx1"/>
              </a:solidFill>
              <a:prstDash val="solid"/>
              <a:headEnd type="oval" w="med" len="med"/>
              <a:tailEnd type="oval" w="med" len="med"/>
            </a:ln>
          </p:spPr>
        </p:sp>
        <p:sp>
          <p:nvSpPr>
            <p:cNvPr id="46093" name="Line 11"/>
            <p:cNvSpPr>
              <a:spLocks noChangeAspect="1"/>
            </p:cNvSpPr>
            <p:nvPr/>
          </p:nvSpPr>
          <p:spPr>
            <a:xfrm>
              <a:off x="960" y="3216"/>
              <a:ext cx="1056" cy="720"/>
            </a:xfrm>
            <a:prstGeom prst="line">
              <a:avLst/>
            </a:prstGeom>
            <a:ln w="38100" cap="flat" cmpd="sng">
              <a:solidFill>
                <a:schemeClr val="tx1"/>
              </a:solidFill>
              <a:prstDash val="solid"/>
              <a:headEnd type="oval" w="med" len="med"/>
              <a:tailEnd type="oval" w="med" len="med"/>
            </a:ln>
          </p:spPr>
        </p:sp>
        <p:sp>
          <p:nvSpPr>
            <p:cNvPr id="46094" name="Line 12"/>
            <p:cNvSpPr>
              <a:spLocks noChangeAspect="1"/>
            </p:cNvSpPr>
            <p:nvPr/>
          </p:nvSpPr>
          <p:spPr>
            <a:xfrm>
              <a:off x="2112" y="2688"/>
              <a:ext cx="0" cy="528"/>
            </a:xfrm>
            <a:prstGeom prst="line">
              <a:avLst/>
            </a:prstGeom>
            <a:ln w="38100" cap="flat" cmpd="sng">
              <a:solidFill>
                <a:schemeClr val="tx1"/>
              </a:solidFill>
              <a:prstDash val="solid"/>
              <a:headEnd type="oval" w="med" len="med"/>
              <a:tailEnd type="oval" w="med" len="med"/>
            </a:ln>
          </p:spPr>
        </p:sp>
        <p:sp>
          <p:nvSpPr>
            <p:cNvPr id="46095" name="Line 13"/>
            <p:cNvSpPr>
              <a:spLocks noChangeAspect="1"/>
            </p:cNvSpPr>
            <p:nvPr/>
          </p:nvSpPr>
          <p:spPr>
            <a:xfrm flipV="1">
              <a:off x="2016" y="3408"/>
              <a:ext cx="624" cy="528"/>
            </a:xfrm>
            <a:prstGeom prst="line">
              <a:avLst/>
            </a:prstGeom>
            <a:ln w="38100" cap="flat" cmpd="sng">
              <a:solidFill>
                <a:schemeClr val="tx1"/>
              </a:solidFill>
              <a:prstDash val="solid"/>
              <a:headEnd type="oval" w="med" len="med"/>
              <a:tailEnd type="oval" w="med" len="med"/>
            </a:ln>
          </p:spPr>
        </p:sp>
      </p:gr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46087"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89872" name="Picture 4" descr="6-5"/>
          <p:cNvPicPr>
            <a:picLocks noChangeAspect="1"/>
          </p:cNvPicPr>
          <p:nvPr/>
        </p:nvPicPr>
        <p:blipFill>
          <a:blip r:embed="rId1"/>
          <a:stretch>
            <a:fillRect/>
          </a:stretch>
        </p:blipFill>
        <p:spPr>
          <a:xfrm>
            <a:off x="609600" y="3957638"/>
            <a:ext cx="4008438" cy="22145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89859">
                                            <p:txEl>
                                              <p:charRg st="0" end="43"/>
                                            </p:txEl>
                                          </p:spTgt>
                                        </p:tgtEl>
                                        <p:attrNameLst>
                                          <p:attrName>style.visibility</p:attrName>
                                        </p:attrNameLst>
                                      </p:cBhvr>
                                      <p:to>
                                        <p:strVal val="visible"/>
                                      </p:to>
                                    </p:set>
                                    <p:animEffect transition="in" filter="wipe(up)">
                                      <p:cBhvr>
                                        <p:cTn id="7" dur="500"/>
                                        <p:tgtEl>
                                          <p:spTgt spid="889859">
                                            <p:txEl>
                                              <p:charRg st="0" end="4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9859">
                                            <p:txEl>
                                              <p:charRg st="43" end="70"/>
                                            </p:txEl>
                                          </p:spTgt>
                                        </p:tgtEl>
                                        <p:attrNameLst>
                                          <p:attrName>style.visibility</p:attrName>
                                        </p:attrNameLst>
                                      </p:cBhvr>
                                      <p:to>
                                        <p:strVal val="visible"/>
                                      </p:to>
                                    </p:set>
                                    <p:animEffect transition="in" filter="wipe(up)">
                                      <p:cBhvr>
                                        <p:cTn id="12" dur="500"/>
                                        <p:tgtEl>
                                          <p:spTgt spid="889859">
                                            <p:txEl>
                                              <p:charRg st="43"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89859">
                                            <p:txEl>
                                              <p:charRg st="70" end="104"/>
                                            </p:txEl>
                                          </p:spTgt>
                                        </p:tgtEl>
                                        <p:attrNameLst>
                                          <p:attrName>style.visibility</p:attrName>
                                        </p:attrNameLst>
                                      </p:cBhvr>
                                      <p:to>
                                        <p:strVal val="visible"/>
                                      </p:to>
                                    </p:set>
                                    <p:animEffect transition="in" filter="wipe(up)">
                                      <p:cBhvr>
                                        <p:cTn id="17" dur="500"/>
                                        <p:tgtEl>
                                          <p:spTgt spid="889859">
                                            <p:txEl>
                                              <p:charRg st="70"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89872"/>
                                        </p:tgtEl>
                                        <p:attrNameLst>
                                          <p:attrName>style.visibility</p:attrName>
                                        </p:attrNameLst>
                                      </p:cBhvr>
                                      <p:to>
                                        <p:strVal val="visible"/>
                                      </p:to>
                                    </p:set>
                                    <p:animEffect transition="in" filter="box(out)">
                                      <p:cBhvr>
                                        <p:cTn id="22" dur="500"/>
                                        <p:tgtEl>
                                          <p:spTgt spid="889872"/>
                                        </p:tgtEl>
                                      </p:cBhvr>
                                    </p:animEffect>
                                  </p:childTnLst>
                                </p:cTn>
                              </p:par>
                            </p:childTnLst>
                          </p:cTn>
                        </p:par>
                        <p:par>
                          <p:cTn id="23" fill="hold">
                            <p:stCondLst>
                              <p:cond delay="500"/>
                            </p:stCondLst>
                            <p:childTnLst>
                              <p:par>
                                <p:cTn id="24" presetID="4"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16"/>
          <p:cNvSpPr>
            <a:spLocks noGrp="1"/>
          </p:cNvSpPr>
          <p:nvPr>
            <p:ph type="title"/>
          </p:nvPr>
        </p:nvSpPr>
        <p:spPr>
          <a:ln/>
        </p:spPr>
        <p:txBody>
          <a:bodyPr vert="horz" wrap="square" lIns="91440" tIns="45720" rIns="91440" bIns="45720" anchor="t"/>
          <a:p>
            <a:r>
              <a:rPr lang="zh-CN" altLang="en-US" dirty="0"/>
              <a:t>最小生成树算法</a:t>
            </a:r>
            <a:endParaRPr lang="zh-CN" altLang="en-US" dirty="0"/>
          </a:p>
        </p:txBody>
      </p:sp>
      <p:sp>
        <p:nvSpPr>
          <p:cNvPr id="892945" name="Rectangle 17"/>
          <p:cNvSpPr>
            <a:spLocks noGrp="1"/>
          </p:cNvSpPr>
          <p:nvPr>
            <p:ph idx="1"/>
          </p:nvPr>
        </p:nvSpPr>
        <p:spPr>
          <a:xfrm>
            <a:off x="533400" y="1219200"/>
            <a:ext cx="8088313" cy="4530725"/>
          </a:xfrm>
          <a:ln/>
        </p:spPr>
        <p:txBody>
          <a:bodyPr vert="horz" wrap="square" lIns="91440" tIns="45720" rIns="91440" bIns="45720" anchor="t"/>
          <a:p>
            <a:pPr>
              <a:lnSpc>
                <a:spcPct val="90000"/>
              </a:lnSpc>
              <a:spcBef>
                <a:spcPct val="30000"/>
              </a:spcBef>
            </a:pPr>
            <a:r>
              <a:rPr lang="zh-CN" altLang="en-US" sz="3200" dirty="0">
                <a:latin typeface="Times New Roman" panose="02020603050405020304" pitchFamily="18" charset="0"/>
              </a:rPr>
              <a:t>一个简单连通图只要不是树，其生成树就不唯一，而且非常多。</a:t>
            </a:r>
            <a:endParaRPr lang="zh-CN" altLang="en-US" sz="3200" dirty="0">
              <a:latin typeface="Times New Roman" panose="02020603050405020304" pitchFamily="18" charset="0"/>
            </a:endParaRPr>
          </a:p>
          <a:p>
            <a:pPr>
              <a:lnSpc>
                <a:spcPct val="90000"/>
              </a:lnSpc>
              <a:spcBef>
                <a:spcPct val="30000"/>
              </a:spcBef>
            </a:pPr>
            <a:r>
              <a:rPr lang="zh-CN" altLang="en-US" sz="3200" dirty="0">
                <a:latin typeface="Times New Roman" panose="02020603050405020304" pitchFamily="18" charset="0"/>
              </a:rPr>
              <a:t>一般地，</a:t>
            </a:r>
            <a:r>
              <a:rPr lang="en-US" altLang="zh-CN" sz="3200" i="1" dirty="0">
                <a:latin typeface="Times New Roman" panose="02020603050405020304" pitchFamily="18" charset="0"/>
              </a:rPr>
              <a:t>n </a:t>
            </a:r>
            <a:r>
              <a:rPr lang="zh-CN" altLang="en-US" sz="3200" dirty="0">
                <a:latin typeface="Times New Roman" panose="02020603050405020304" pitchFamily="18" charset="0"/>
              </a:rPr>
              <a:t>个顶点的完全图，其不同的生成树个数为 </a:t>
            </a:r>
            <a:r>
              <a:rPr lang="en-US" altLang="zh-CN" sz="3200" i="1" dirty="0">
                <a:latin typeface="Times New Roman" panose="02020603050405020304" pitchFamily="18" charset="0"/>
              </a:rPr>
              <a:t>n</a:t>
            </a:r>
            <a:r>
              <a:rPr lang="en-US" altLang="zh-CN" sz="3200" i="1" baseline="30000" dirty="0">
                <a:latin typeface="Times New Roman" panose="02020603050405020304" pitchFamily="18" charset="0"/>
              </a:rPr>
              <a:t>n</a:t>
            </a:r>
            <a:r>
              <a:rPr lang="en-US" altLang="zh-CN" sz="3200" baseline="30000" dirty="0">
                <a:latin typeface="Times New Roman" panose="02020603050405020304" pitchFamily="18" charset="0"/>
                <a:sym typeface="Symbol" panose="05050102010706020507" pitchFamily="18" charset="2"/>
              </a:rPr>
              <a:t></a:t>
            </a:r>
            <a:r>
              <a:rPr lang="en-US" altLang="zh-CN" sz="3200" baseline="30000" dirty="0">
                <a:latin typeface="Times New Roman" panose="02020603050405020304" pitchFamily="18" charset="0"/>
              </a:rPr>
              <a:t>2</a:t>
            </a:r>
            <a:r>
              <a:rPr lang="zh-CN" altLang="en-US" sz="3200" dirty="0">
                <a:latin typeface="Times New Roman" panose="02020603050405020304" pitchFamily="18" charset="0"/>
              </a:rPr>
              <a:t>。例如，</a:t>
            </a:r>
            <a:r>
              <a:rPr lang="en-US" altLang="zh-CN" sz="3200" dirty="0">
                <a:latin typeface="Times New Roman" panose="02020603050405020304" pitchFamily="18" charset="0"/>
              </a:rPr>
              <a:t>30 </a:t>
            </a:r>
            <a:r>
              <a:rPr lang="zh-CN" altLang="en-US" sz="3200" dirty="0">
                <a:latin typeface="Times New Roman" panose="02020603050405020304" pitchFamily="18" charset="0"/>
              </a:rPr>
              <a:t>个顶点的完全图有 </a:t>
            </a:r>
            <a:r>
              <a:rPr lang="en-US" altLang="zh-CN" sz="3200" dirty="0">
                <a:latin typeface="Times New Roman" panose="02020603050405020304" pitchFamily="18" charset="0"/>
              </a:rPr>
              <a:t>30</a:t>
            </a:r>
            <a:r>
              <a:rPr lang="en-US" altLang="zh-CN" sz="3200" baseline="30000" dirty="0">
                <a:latin typeface="Times New Roman" panose="02020603050405020304" pitchFamily="18" charset="0"/>
              </a:rPr>
              <a:t>28</a:t>
            </a:r>
            <a:r>
              <a:rPr lang="zh-CN" altLang="en-US" sz="3200" dirty="0">
                <a:latin typeface="Times New Roman" panose="02020603050405020304" pitchFamily="18" charset="0"/>
              </a:rPr>
              <a:t>个生成树，</a:t>
            </a:r>
            <a:r>
              <a:rPr lang="en-US" altLang="zh-CN" sz="3200" dirty="0">
                <a:latin typeface="Times New Roman" panose="02020603050405020304" pitchFamily="18" charset="0"/>
              </a:rPr>
              <a:t>30</a:t>
            </a:r>
            <a:r>
              <a:rPr lang="en-US" altLang="zh-CN" sz="3200" baseline="30000" dirty="0">
                <a:latin typeface="Times New Roman" panose="02020603050405020304" pitchFamily="18" charset="0"/>
              </a:rPr>
              <a:t>28</a:t>
            </a:r>
            <a:r>
              <a:rPr lang="en-US" altLang="zh-CN" sz="3200" dirty="0">
                <a:latin typeface="Times New Roman" panose="02020603050405020304" pitchFamily="18" charset="0"/>
              </a:rPr>
              <a:t> </a:t>
            </a:r>
            <a:r>
              <a:rPr lang="zh-CN" altLang="en-US" sz="3200" dirty="0">
                <a:latin typeface="Times New Roman" panose="02020603050405020304" pitchFamily="18" charset="0"/>
              </a:rPr>
              <a:t>有 </a:t>
            </a:r>
            <a:r>
              <a:rPr lang="en-US" altLang="zh-CN" sz="3200" dirty="0">
                <a:latin typeface="Times New Roman" panose="02020603050405020304" pitchFamily="18" charset="0"/>
              </a:rPr>
              <a:t>42 </a:t>
            </a:r>
            <a:r>
              <a:rPr lang="zh-CN" altLang="en-US" sz="3200" dirty="0">
                <a:latin typeface="Times New Roman" panose="02020603050405020304" pitchFamily="18" charset="0"/>
              </a:rPr>
              <a:t>位。所以求最小生成树不宜用穷举法，必须寻求有效的算法。</a:t>
            </a:r>
            <a:endParaRPr lang="zh-CN" altLang="en-US" sz="3200" dirty="0">
              <a:latin typeface="Times New Roman" panose="02020603050405020304" pitchFamily="18" charset="0"/>
            </a:endParaRPr>
          </a:p>
          <a:p>
            <a:pPr>
              <a:lnSpc>
                <a:spcPct val="90000"/>
              </a:lnSpc>
              <a:spcBef>
                <a:spcPct val="30000"/>
              </a:spcBef>
            </a:pPr>
            <a:r>
              <a:rPr lang="en-US" altLang="zh-CN" sz="3200" b="1" dirty="0"/>
              <a:t>Kruskal</a:t>
            </a:r>
            <a:r>
              <a:rPr lang="zh-CN" altLang="en-US" sz="3200" b="1" dirty="0"/>
              <a:t>算法(避圈法</a:t>
            </a:r>
            <a:r>
              <a:rPr lang="en-US" altLang="zh-CN" sz="3200" b="1" dirty="0"/>
              <a:t>)</a:t>
            </a:r>
            <a:endParaRPr lang="en-US" altLang="zh-CN" sz="3200" b="1" dirty="0"/>
          </a:p>
          <a:p>
            <a:pPr>
              <a:lnSpc>
                <a:spcPct val="90000"/>
              </a:lnSpc>
              <a:spcBef>
                <a:spcPct val="30000"/>
              </a:spcBef>
            </a:pPr>
            <a:r>
              <a:rPr lang="en-US" altLang="zh-CN" sz="3200" dirty="0"/>
              <a:t>Prim</a:t>
            </a:r>
            <a:r>
              <a:rPr lang="zh-CN" altLang="en-US" sz="3200" dirty="0"/>
              <a:t>算法(破圈法</a:t>
            </a:r>
            <a:r>
              <a:rPr lang="en-US" altLang="zh-CN" sz="3200" dirty="0"/>
              <a:t>)</a:t>
            </a:r>
            <a:endParaRPr lang="zh-CN" altLang="en-US" sz="3200" dirty="0">
              <a:latin typeface="Times New Roman" panose="02020603050405020304" pitchFamily="18" charset="0"/>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48134"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92945">
                                            <p:txEl>
                                              <p:charRg st="0" end="29"/>
                                            </p:txEl>
                                          </p:spTgt>
                                        </p:tgtEl>
                                        <p:attrNameLst>
                                          <p:attrName>style.visibility</p:attrName>
                                        </p:attrNameLst>
                                      </p:cBhvr>
                                      <p:to>
                                        <p:strVal val="visible"/>
                                      </p:to>
                                    </p:set>
                                    <p:animEffect transition="in" filter="wipe(up)">
                                      <p:cBhvr>
                                        <p:cTn id="7" dur="500"/>
                                        <p:tgtEl>
                                          <p:spTgt spid="89294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92945">
                                            <p:txEl>
                                              <p:charRg st="29" end="121"/>
                                            </p:txEl>
                                          </p:spTgt>
                                        </p:tgtEl>
                                        <p:attrNameLst>
                                          <p:attrName>style.visibility</p:attrName>
                                        </p:attrNameLst>
                                      </p:cBhvr>
                                      <p:to>
                                        <p:strVal val="visible"/>
                                      </p:to>
                                    </p:set>
                                    <p:animEffect transition="in" filter="wipe(up)">
                                      <p:cBhvr>
                                        <p:cTn id="12" dur="500"/>
                                        <p:tgtEl>
                                          <p:spTgt spid="892945">
                                            <p:txEl>
                                              <p:charRg st="29" end="1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92945">
                                            <p:txEl>
                                              <p:charRg st="121" end="136"/>
                                            </p:txEl>
                                          </p:spTgt>
                                        </p:tgtEl>
                                        <p:attrNameLst>
                                          <p:attrName>style.visibility</p:attrName>
                                        </p:attrNameLst>
                                      </p:cBhvr>
                                      <p:to>
                                        <p:strVal val="visible"/>
                                      </p:to>
                                    </p:set>
                                    <p:animEffect transition="in" filter="wipe(up)">
                                      <p:cBhvr>
                                        <p:cTn id="17" dur="500"/>
                                        <p:tgtEl>
                                          <p:spTgt spid="892945">
                                            <p:txEl>
                                              <p:charRg st="121"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92945">
                                            <p:txEl>
                                              <p:charRg st="136" end="148"/>
                                            </p:txEl>
                                          </p:spTgt>
                                        </p:tgtEl>
                                        <p:attrNameLst>
                                          <p:attrName>style.visibility</p:attrName>
                                        </p:attrNameLst>
                                      </p:cBhvr>
                                      <p:to>
                                        <p:strVal val="visible"/>
                                      </p:to>
                                    </p:set>
                                    <p:animEffect transition="in" filter="wipe(up)">
                                      <p:cBhvr>
                                        <p:cTn id="22" dur="500"/>
                                        <p:tgtEl>
                                          <p:spTgt spid="892945">
                                            <p:txEl>
                                              <p:charRg st="136" end="1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4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ln/>
        </p:spPr>
        <p:txBody>
          <a:bodyPr vert="horz" wrap="square" lIns="91440" tIns="45720" rIns="91440" bIns="45720" anchor="t"/>
          <a:p>
            <a:r>
              <a:rPr lang="en-US" altLang="zh-CN" dirty="0"/>
              <a:t>Kruskal</a:t>
            </a:r>
            <a:r>
              <a:rPr lang="zh-CN" altLang="en-US" dirty="0"/>
              <a:t>算法(避圈法</a:t>
            </a:r>
            <a:r>
              <a:rPr lang="en-US" altLang="zh-CN" dirty="0"/>
              <a:t>)</a:t>
            </a:r>
            <a:endParaRPr lang="en-US" altLang="zh-CN" sz="1800" dirty="0">
              <a:solidFill>
                <a:schemeClr val="tx1"/>
              </a:solidFill>
              <a:latin typeface="Arial" panose="020B0604020202020204" pitchFamily="34" charset="0"/>
            </a:endParaRPr>
          </a:p>
        </p:txBody>
      </p:sp>
      <p:sp>
        <p:nvSpPr>
          <p:cNvPr id="850947" name="Rectangle 3"/>
          <p:cNvSpPr>
            <a:spLocks noGrp="1"/>
          </p:cNvSpPr>
          <p:nvPr>
            <p:ph idx="1"/>
          </p:nvPr>
        </p:nvSpPr>
        <p:spPr>
          <a:xfrm>
            <a:off x="533400" y="1108075"/>
            <a:ext cx="4800600" cy="4987925"/>
          </a:xfrm>
          <a:ln/>
        </p:spPr>
        <p:txBody>
          <a:bodyPr vert="horz" wrap="square" lIns="91440" tIns="45720" rIns="91440" bIns="45720" anchor="t"/>
          <a:p>
            <a:pPr marL="628650" indent="-628650">
              <a:lnSpc>
                <a:spcPct val="90000"/>
              </a:lnSpc>
              <a:buNone/>
            </a:pPr>
            <a:r>
              <a:rPr lang="en-US" altLang="zh-CN" sz="2400" dirty="0"/>
              <a:t>(1) </a:t>
            </a:r>
            <a:r>
              <a:rPr lang="zh-CN" altLang="en-US" sz="2400" dirty="0"/>
              <a:t>把</a:t>
            </a:r>
            <a:r>
              <a:rPr lang="en-US" altLang="zh-CN" sz="2400" dirty="0"/>
              <a:t>G</a:t>
            </a:r>
            <a:r>
              <a:rPr lang="zh-CN" altLang="en-US" sz="2400" dirty="0"/>
              <a:t>中的边按权值大小排序。设有</a:t>
            </a:r>
            <a:r>
              <a:rPr lang="en-US" altLang="zh-CN" sz="2400" dirty="0"/>
              <a:t>m</a:t>
            </a:r>
            <a:r>
              <a:rPr lang="zh-CN" altLang="en-US" sz="2400" dirty="0"/>
              <a:t>条边</a:t>
            </a:r>
            <a:r>
              <a:rPr lang="en-US" altLang="zh-CN" sz="2400" dirty="0"/>
              <a:t>e</a:t>
            </a:r>
            <a:r>
              <a:rPr lang="en-US" altLang="zh-CN" sz="2400" baseline="-25000" dirty="0"/>
              <a:t>1</a:t>
            </a:r>
            <a:r>
              <a:rPr lang="en-US" altLang="zh-CN" sz="2400" dirty="0"/>
              <a:t>,e</a:t>
            </a:r>
            <a:r>
              <a:rPr lang="en-US" altLang="zh-CN" sz="2400" baseline="-25000" dirty="0"/>
              <a:t>2</a:t>
            </a:r>
            <a:r>
              <a:rPr lang="en-US" altLang="zh-CN" sz="2400" dirty="0"/>
              <a:t>,…,e</a:t>
            </a:r>
            <a:r>
              <a:rPr lang="en-US" altLang="zh-CN" sz="2400" baseline="-25000" dirty="0"/>
              <a:t>m</a:t>
            </a:r>
            <a:r>
              <a:rPr lang="zh-CN" altLang="en-US" sz="2400" dirty="0"/>
              <a:t>，它们的权值分别为</a:t>
            </a:r>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a:t>
            </a:r>
            <a:r>
              <a:rPr lang="en-US" altLang="zh-CN" sz="2400" baseline="-25000" dirty="0"/>
              <a:t>m</a:t>
            </a:r>
            <a:r>
              <a:rPr lang="zh-CN" altLang="en-US" sz="2400" dirty="0"/>
              <a:t>，不妨设</a:t>
            </a:r>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t>
            </a:r>
            <a:r>
              <a:rPr lang="zh-CN" altLang="el-GR" sz="2400" dirty="0"/>
              <a:t>⋯⋯</a:t>
            </a:r>
            <a:r>
              <a:rPr lang="en-US" altLang="zh-CN" sz="2400" dirty="0"/>
              <a:t>≤a</a:t>
            </a:r>
            <a:r>
              <a:rPr lang="en-US" altLang="zh-CN" sz="2400" baseline="-25000" dirty="0"/>
              <a:t>m</a:t>
            </a:r>
            <a:r>
              <a:rPr lang="zh-CN" altLang="en-US" sz="2400" dirty="0"/>
              <a:t>。</a:t>
            </a:r>
            <a:endParaRPr lang="zh-CN" altLang="en-US" sz="2400" dirty="0"/>
          </a:p>
          <a:p>
            <a:pPr marL="628650" indent="-628650">
              <a:lnSpc>
                <a:spcPct val="90000"/>
              </a:lnSpc>
              <a:buNone/>
            </a:pPr>
            <a:r>
              <a:rPr lang="en-US" altLang="zh-CN" sz="2400" dirty="0"/>
              <a:t>(2) </a:t>
            </a:r>
            <a:r>
              <a:rPr lang="zh-CN" altLang="en-US" sz="2400" dirty="0"/>
              <a:t>按边的权值大小次序，</a:t>
            </a:r>
            <a:r>
              <a:rPr lang="zh-CN" altLang="en-US" sz="2400" b="1" dirty="0">
                <a:solidFill>
                  <a:srgbClr val="FF0000"/>
                </a:solidFill>
              </a:rPr>
              <a:t>选取权值最小的边</a:t>
            </a:r>
            <a:r>
              <a:rPr lang="zh-CN" altLang="en-US" sz="2400" dirty="0"/>
              <a:t>(即取</a:t>
            </a:r>
            <a:r>
              <a:rPr lang="en-US" altLang="zh-CN" sz="2400" dirty="0"/>
              <a:t>e</a:t>
            </a:r>
            <a:r>
              <a:rPr lang="en-US" altLang="zh-CN" sz="2400" baseline="-25000" dirty="0"/>
              <a:t>1</a:t>
            </a:r>
            <a:r>
              <a:rPr lang="zh-CN" altLang="en-US" sz="2400" dirty="0"/>
              <a:t>,</a:t>
            </a:r>
            <a:r>
              <a:rPr lang="en-US" altLang="zh-CN" sz="2400" dirty="0"/>
              <a:t>e</a:t>
            </a:r>
            <a:r>
              <a:rPr lang="en-US" altLang="zh-CN" sz="2400" baseline="-25000" dirty="0"/>
              <a:t>1</a:t>
            </a:r>
            <a:r>
              <a:rPr lang="zh-CN" altLang="en-US" sz="2400" dirty="0"/>
              <a:t>非圈)为生成树的枝。</a:t>
            </a:r>
            <a:endParaRPr lang="zh-CN" altLang="en-US" sz="2400" dirty="0"/>
          </a:p>
          <a:p>
            <a:pPr marL="628650" indent="-628650">
              <a:lnSpc>
                <a:spcPct val="90000"/>
              </a:lnSpc>
              <a:buNone/>
            </a:pPr>
            <a:r>
              <a:rPr lang="en-US" altLang="zh-CN" sz="2400" dirty="0"/>
              <a:t>(3) </a:t>
            </a:r>
            <a:r>
              <a:rPr lang="zh-CN" altLang="en-US" sz="2400" dirty="0"/>
              <a:t>设</a:t>
            </a:r>
            <a:r>
              <a:rPr lang="en-US" altLang="zh-CN" sz="2400" dirty="0"/>
              <a:t>e</a:t>
            </a:r>
            <a:r>
              <a:rPr lang="zh-CN" altLang="en-US" sz="2400" dirty="0"/>
              <a:t>是未被选中的边中权值最小的边，若选中</a:t>
            </a:r>
            <a:r>
              <a:rPr lang="en-US" altLang="zh-CN" sz="2400" dirty="0"/>
              <a:t>e</a:t>
            </a:r>
            <a:r>
              <a:rPr lang="zh-CN" altLang="en-US" sz="2400" dirty="0"/>
              <a:t>作为生成树的枝所得子图</a:t>
            </a:r>
            <a:r>
              <a:rPr lang="zh-CN" altLang="en-US" sz="2400" b="1" dirty="0">
                <a:solidFill>
                  <a:srgbClr val="FF0000"/>
                </a:solidFill>
              </a:rPr>
              <a:t>不产生圈</a:t>
            </a:r>
            <a:r>
              <a:rPr lang="zh-CN" altLang="en-US" sz="2400" dirty="0"/>
              <a:t>，则选</a:t>
            </a:r>
            <a:r>
              <a:rPr lang="en-US" altLang="zh-CN" sz="2400" dirty="0"/>
              <a:t>e</a:t>
            </a:r>
            <a:r>
              <a:rPr lang="zh-CN" altLang="en-US" sz="2400" dirty="0"/>
              <a:t>为生成树的枝，否则不选。</a:t>
            </a:r>
            <a:endParaRPr lang="zh-CN" altLang="en-US" sz="2400" dirty="0"/>
          </a:p>
          <a:p>
            <a:pPr marL="628650" indent="-628650">
              <a:lnSpc>
                <a:spcPct val="90000"/>
              </a:lnSpc>
              <a:buNone/>
            </a:pPr>
            <a:r>
              <a:rPr lang="en-US" altLang="zh-CN" sz="2400" dirty="0"/>
              <a:t>(4) </a:t>
            </a:r>
            <a:r>
              <a:rPr lang="zh-CN" altLang="en-US" sz="2400" dirty="0"/>
              <a:t>看选上作为生成树的边的条数是否等于</a:t>
            </a:r>
            <a:r>
              <a:rPr lang="en-US" altLang="zh-CN" sz="2400" dirty="0"/>
              <a:t>|V|-1</a:t>
            </a:r>
            <a:r>
              <a:rPr lang="zh-CN" altLang="en-US" sz="2400" dirty="0"/>
              <a:t>。若</a:t>
            </a:r>
            <a:r>
              <a:rPr lang="en-US" altLang="zh-CN" sz="2400" dirty="0"/>
              <a:t>e=v-1 ,</a:t>
            </a:r>
            <a:r>
              <a:rPr lang="zh-CN" altLang="en-US" sz="2400" dirty="0"/>
              <a:t>则</a:t>
            </a:r>
            <a:r>
              <a:rPr lang="en-US" altLang="zh-CN" sz="2400" dirty="0"/>
              <a:t>s</a:t>
            </a:r>
            <a:r>
              <a:rPr lang="zh-CN" altLang="en-US" sz="2400" dirty="0"/>
              <a:t>算法终止。否则转向</a:t>
            </a:r>
            <a:r>
              <a:rPr lang="en-US" altLang="zh-CN" sz="2400" dirty="0"/>
              <a:t>(3)</a:t>
            </a:r>
            <a:r>
              <a:rPr lang="zh-CN" altLang="en-US" sz="2400" dirty="0"/>
              <a:t>。</a:t>
            </a:r>
            <a:endParaRPr lang="zh-CN" altLang="en-US" sz="24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50182"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grpSp>
        <p:nvGrpSpPr>
          <p:cNvPr id="50183" name="Group 7"/>
          <p:cNvGrpSpPr/>
          <p:nvPr/>
        </p:nvGrpSpPr>
        <p:grpSpPr>
          <a:xfrm>
            <a:off x="5362575" y="1687513"/>
            <a:ext cx="3248025" cy="2503487"/>
            <a:chOff x="3193" y="1570"/>
            <a:chExt cx="2046" cy="1577"/>
          </a:xfrm>
        </p:grpSpPr>
        <p:sp>
          <p:nvSpPr>
            <p:cNvPr id="50191" name="Oval 8"/>
            <p:cNvSpPr/>
            <p:nvPr/>
          </p:nvSpPr>
          <p:spPr>
            <a:xfrm>
              <a:off x="3467" y="1907"/>
              <a:ext cx="111"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2" name="Oval 9"/>
            <p:cNvSpPr/>
            <p:nvPr/>
          </p:nvSpPr>
          <p:spPr>
            <a:xfrm>
              <a:off x="4125" y="1852"/>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3" name="Oval 10"/>
            <p:cNvSpPr/>
            <p:nvPr/>
          </p:nvSpPr>
          <p:spPr>
            <a:xfrm>
              <a:off x="5003" y="1570"/>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4" name="Oval 11"/>
            <p:cNvSpPr/>
            <p:nvPr/>
          </p:nvSpPr>
          <p:spPr>
            <a:xfrm>
              <a:off x="4125" y="2358"/>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5" name="Oval 12"/>
            <p:cNvSpPr/>
            <p:nvPr/>
          </p:nvSpPr>
          <p:spPr>
            <a:xfrm>
              <a:off x="3247" y="2584"/>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6" name="Oval 13"/>
            <p:cNvSpPr/>
            <p:nvPr/>
          </p:nvSpPr>
          <p:spPr>
            <a:xfrm>
              <a:off x="4125" y="2977"/>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7" name="Oval 14"/>
            <p:cNvSpPr/>
            <p:nvPr/>
          </p:nvSpPr>
          <p:spPr>
            <a:xfrm>
              <a:off x="5003" y="2808"/>
              <a:ext cx="110" cy="11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0198" name="Line 15"/>
            <p:cNvSpPr/>
            <p:nvPr/>
          </p:nvSpPr>
          <p:spPr>
            <a:xfrm flipH="1">
              <a:off x="3303" y="1965"/>
              <a:ext cx="219" cy="675"/>
            </a:xfrm>
            <a:prstGeom prst="line">
              <a:avLst/>
            </a:prstGeom>
            <a:ln w="9525" cap="flat" cmpd="sng">
              <a:solidFill>
                <a:schemeClr val="tx1"/>
              </a:solidFill>
              <a:prstDash val="solid"/>
              <a:headEnd type="none" w="med" len="med"/>
              <a:tailEnd type="none" w="med" len="med"/>
            </a:ln>
          </p:spPr>
        </p:sp>
        <p:sp>
          <p:nvSpPr>
            <p:cNvPr id="50199" name="Line 16"/>
            <p:cNvSpPr/>
            <p:nvPr/>
          </p:nvSpPr>
          <p:spPr>
            <a:xfrm flipV="1">
              <a:off x="3522" y="1907"/>
              <a:ext cx="659" cy="58"/>
            </a:xfrm>
            <a:prstGeom prst="line">
              <a:avLst/>
            </a:prstGeom>
            <a:ln w="9525" cap="flat" cmpd="sng">
              <a:solidFill>
                <a:schemeClr val="tx1"/>
              </a:solidFill>
              <a:prstDash val="solid"/>
              <a:headEnd type="none" w="med" len="med"/>
              <a:tailEnd type="none" w="med" len="med"/>
            </a:ln>
          </p:spPr>
        </p:sp>
        <p:sp>
          <p:nvSpPr>
            <p:cNvPr id="50200" name="Line 17"/>
            <p:cNvSpPr/>
            <p:nvPr/>
          </p:nvSpPr>
          <p:spPr>
            <a:xfrm flipV="1">
              <a:off x="4181" y="1627"/>
              <a:ext cx="877" cy="280"/>
            </a:xfrm>
            <a:prstGeom prst="line">
              <a:avLst/>
            </a:prstGeom>
            <a:ln w="9525" cap="flat" cmpd="sng">
              <a:solidFill>
                <a:schemeClr val="tx1"/>
              </a:solidFill>
              <a:prstDash val="solid"/>
              <a:headEnd type="none" w="med" len="med"/>
              <a:tailEnd type="none" w="med" len="med"/>
            </a:ln>
          </p:spPr>
        </p:sp>
        <p:sp>
          <p:nvSpPr>
            <p:cNvPr id="50201" name="Line 18"/>
            <p:cNvSpPr/>
            <p:nvPr/>
          </p:nvSpPr>
          <p:spPr>
            <a:xfrm>
              <a:off x="4181" y="1907"/>
              <a:ext cx="0" cy="451"/>
            </a:xfrm>
            <a:prstGeom prst="line">
              <a:avLst/>
            </a:prstGeom>
            <a:ln w="9525" cap="flat" cmpd="sng">
              <a:solidFill>
                <a:schemeClr val="tx1"/>
              </a:solidFill>
              <a:prstDash val="solid"/>
              <a:headEnd type="none" w="med" len="med"/>
              <a:tailEnd type="none" w="med" len="med"/>
            </a:ln>
          </p:spPr>
        </p:sp>
        <p:sp>
          <p:nvSpPr>
            <p:cNvPr id="50202" name="Line 19"/>
            <p:cNvSpPr/>
            <p:nvPr/>
          </p:nvSpPr>
          <p:spPr>
            <a:xfrm>
              <a:off x="4181" y="2415"/>
              <a:ext cx="0" cy="619"/>
            </a:xfrm>
            <a:prstGeom prst="line">
              <a:avLst/>
            </a:prstGeom>
            <a:ln w="9525" cap="flat" cmpd="sng">
              <a:solidFill>
                <a:schemeClr val="tx1"/>
              </a:solidFill>
              <a:prstDash val="solid"/>
              <a:headEnd type="none" w="med" len="med"/>
              <a:tailEnd type="none" w="med" len="med"/>
            </a:ln>
          </p:spPr>
        </p:sp>
        <p:sp>
          <p:nvSpPr>
            <p:cNvPr id="50203" name="Line 20"/>
            <p:cNvSpPr/>
            <p:nvPr/>
          </p:nvSpPr>
          <p:spPr>
            <a:xfrm>
              <a:off x="5058" y="1627"/>
              <a:ext cx="0" cy="1237"/>
            </a:xfrm>
            <a:prstGeom prst="line">
              <a:avLst/>
            </a:prstGeom>
            <a:ln w="9525" cap="flat" cmpd="sng">
              <a:solidFill>
                <a:schemeClr val="tx1"/>
              </a:solidFill>
              <a:prstDash val="solid"/>
              <a:headEnd type="none" w="med" len="med"/>
              <a:tailEnd type="none" w="med" len="med"/>
            </a:ln>
          </p:spPr>
        </p:sp>
        <p:sp>
          <p:nvSpPr>
            <p:cNvPr id="50204" name="Line 21"/>
            <p:cNvSpPr/>
            <p:nvPr/>
          </p:nvSpPr>
          <p:spPr>
            <a:xfrm flipV="1">
              <a:off x="4181" y="2864"/>
              <a:ext cx="877" cy="170"/>
            </a:xfrm>
            <a:prstGeom prst="line">
              <a:avLst/>
            </a:prstGeom>
            <a:ln w="9525" cap="flat" cmpd="sng">
              <a:solidFill>
                <a:schemeClr val="tx1"/>
              </a:solidFill>
              <a:prstDash val="solid"/>
              <a:headEnd type="none" w="med" len="med"/>
              <a:tailEnd type="none" w="med" len="med"/>
            </a:ln>
          </p:spPr>
        </p:sp>
        <p:sp>
          <p:nvSpPr>
            <p:cNvPr id="50205" name="Line 22"/>
            <p:cNvSpPr/>
            <p:nvPr/>
          </p:nvSpPr>
          <p:spPr>
            <a:xfrm>
              <a:off x="3522" y="1965"/>
              <a:ext cx="659" cy="450"/>
            </a:xfrm>
            <a:prstGeom prst="line">
              <a:avLst/>
            </a:prstGeom>
            <a:ln w="9525" cap="flat" cmpd="sng">
              <a:solidFill>
                <a:schemeClr val="tx1"/>
              </a:solidFill>
              <a:prstDash val="solid"/>
              <a:headEnd type="none" w="med" len="med"/>
              <a:tailEnd type="none" w="med" len="med"/>
            </a:ln>
          </p:spPr>
        </p:sp>
        <p:sp>
          <p:nvSpPr>
            <p:cNvPr id="50206" name="Line 23"/>
            <p:cNvSpPr/>
            <p:nvPr/>
          </p:nvSpPr>
          <p:spPr>
            <a:xfrm>
              <a:off x="4181" y="2415"/>
              <a:ext cx="877" cy="449"/>
            </a:xfrm>
            <a:prstGeom prst="line">
              <a:avLst/>
            </a:prstGeom>
            <a:ln w="9525" cap="flat" cmpd="sng">
              <a:solidFill>
                <a:schemeClr val="tx1"/>
              </a:solidFill>
              <a:prstDash val="solid"/>
              <a:headEnd type="none" w="med" len="med"/>
              <a:tailEnd type="none" w="med" len="med"/>
            </a:ln>
          </p:spPr>
        </p:sp>
        <p:sp>
          <p:nvSpPr>
            <p:cNvPr id="50207" name="Text Box 24"/>
            <p:cNvSpPr txBox="1"/>
            <p:nvPr/>
          </p:nvSpPr>
          <p:spPr>
            <a:xfrm>
              <a:off x="3193" y="2148"/>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3</a:t>
              </a:r>
              <a:endParaRPr lang="en-US" altLang="zh-CN" sz="1800" dirty="0"/>
            </a:p>
          </p:txBody>
        </p:sp>
        <p:sp>
          <p:nvSpPr>
            <p:cNvPr id="50208" name="Text Box 25"/>
            <p:cNvSpPr txBox="1"/>
            <p:nvPr/>
          </p:nvSpPr>
          <p:spPr>
            <a:xfrm>
              <a:off x="3452" y="2824"/>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9</a:t>
              </a:r>
              <a:endParaRPr lang="en-US" altLang="zh-CN" sz="1800" dirty="0"/>
            </a:p>
          </p:txBody>
        </p:sp>
        <p:sp>
          <p:nvSpPr>
            <p:cNvPr id="50209" name="Line 26"/>
            <p:cNvSpPr/>
            <p:nvPr/>
          </p:nvSpPr>
          <p:spPr>
            <a:xfrm>
              <a:off x="3303" y="2640"/>
              <a:ext cx="878" cy="394"/>
            </a:xfrm>
            <a:prstGeom prst="line">
              <a:avLst/>
            </a:prstGeom>
            <a:ln w="9525" cap="flat" cmpd="sng">
              <a:solidFill>
                <a:schemeClr val="tx1"/>
              </a:solidFill>
              <a:prstDash val="solid"/>
              <a:headEnd type="none" w="med" len="med"/>
              <a:tailEnd type="none" w="med" len="med"/>
            </a:ln>
          </p:spPr>
        </p:sp>
        <p:sp>
          <p:nvSpPr>
            <p:cNvPr id="50210" name="Text Box 27"/>
            <p:cNvSpPr txBox="1"/>
            <p:nvPr/>
          </p:nvSpPr>
          <p:spPr>
            <a:xfrm>
              <a:off x="3726" y="1683"/>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7</a:t>
              </a:r>
              <a:endParaRPr lang="en-US" altLang="zh-CN" sz="1800" dirty="0"/>
            </a:p>
          </p:txBody>
        </p:sp>
        <p:sp>
          <p:nvSpPr>
            <p:cNvPr id="50211" name="Text Box 28"/>
            <p:cNvSpPr txBox="1"/>
            <p:nvPr/>
          </p:nvSpPr>
          <p:spPr>
            <a:xfrm>
              <a:off x="4510" y="1739"/>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8</a:t>
              </a:r>
              <a:endParaRPr lang="en-US" altLang="zh-CN" sz="1800" dirty="0"/>
            </a:p>
          </p:txBody>
        </p:sp>
        <p:sp>
          <p:nvSpPr>
            <p:cNvPr id="50212" name="Text Box 29"/>
            <p:cNvSpPr txBox="1"/>
            <p:nvPr/>
          </p:nvSpPr>
          <p:spPr>
            <a:xfrm>
              <a:off x="5043" y="209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0213" name="Text Box 30"/>
            <p:cNvSpPr txBox="1"/>
            <p:nvPr/>
          </p:nvSpPr>
          <p:spPr>
            <a:xfrm>
              <a:off x="4549" y="2916"/>
              <a:ext cx="195"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7</a:t>
              </a:r>
              <a:endParaRPr lang="en-US" altLang="zh-CN" sz="1800" dirty="0"/>
            </a:p>
          </p:txBody>
        </p:sp>
        <p:sp>
          <p:nvSpPr>
            <p:cNvPr id="50214" name="Text Box 31"/>
            <p:cNvSpPr txBox="1"/>
            <p:nvPr/>
          </p:nvSpPr>
          <p:spPr>
            <a:xfrm>
              <a:off x="4492" y="2374"/>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0215" name="Text Box 32"/>
            <p:cNvSpPr txBox="1"/>
            <p:nvPr/>
          </p:nvSpPr>
          <p:spPr>
            <a:xfrm>
              <a:off x="3672" y="2128"/>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4</a:t>
              </a:r>
              <a:endParaRPr lang="en-US" altLang="zh-CN" sz="1800" dirty="0"/>
            </a:p>
          </p:txBody>
        </p:sp>
        <p:sp>
          <p:nvSpPr>
            <p:cNvPr id="50216" name="Text Box 33"/>
            <p:cNvSpPr txBox="1"/>
            <p:nvPr/>
          </p:nvSpPr>
          <p:spPr>
            <a:xfrm>
              <a:off x="4181" y="203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2</a:t>
              </a:r>
              <a:endParaRPr lang="en-US" altLang="zh-CN" sz="1800" dirty="0"/>
            </a:p>
          </p:txBody>
        </p:sp>
        <p:sp>
          <p:nvSpPr>
            <p:cNvPr id="50217" name="Text Box 34"/>
            <p:cNvSpPr txBox="1"/>
            <p:nvPr/>
          </p:nvSpPr>
          <p:spPr>
            <a:xfrm>
              <a:off x="4183" y="258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grpSp>
      <p:sp>
        <p:nvSpPr>
          <p:cNvPr id="850979" name="Line 35"/>
          <p:cNvSpPr/>
          <p:nvPr/>
        </p:nvSpPr>
        <p:spPr>
          <a:xfrm>
            <a:off x="6953250" y="2263775"/>
            <a:ext cx="0" cy="715963"/>
          </a:xfrm>
          <a:prstGeom prst="line">
            <a:avLst/>
          </a:prstGeom>
          <a:ln w="57150" cap="flat" cmpd="sng">
            <a:solidFill>
              <a:srgbClr val="CC0000"/>
            </a:solidFill>
            <a:prstDash val="solid"/>
            <a:headEnd type="none" w="med" len="med"/>
            <a:tailEnd type="none" w="med" len="med"/>
          </a:ln>
        </p:spPr>
      </p:sp>
      <p:sp>
        <p:nvSpPr>
          <p:cNvPr id="850980" name="Line 36"/>
          <p:cNvSpPr/>
          <p:nvPr/>
        </p:nvSpPr>
        <p:spPr>
          <a:xfrm flipH="1">
            <a:off x="5586413" y="2336800"/>
            <a:ext cx="287337" cy="935038"/>
          </a:xfrm>
          <a:prstGeom prst="line">
            <a:avLst/>
          </a:prstGeom>
          <a:ln w="57150" cap="flat" cmpd="sng">
            <a:solidFill>
              <a:srgbClr val="CC0000"/>
            </a:solidFill>
            <a:prstDash val="solid"/>
            <a:headEnd type="none" w="med" len="med"/>
            <a:tailEnd type="none" w="med" len="med"/>
          </a:ln>
        </p:spPr>
      </p:sp>
      <p:sp>
        <p:nvSpPr>
          <p:cNvPr id="850981" name="Line 37"/>
          <p:cNvSpPr/>
          <p:nvPr/>
        </p:nvSpPr>
        <p:spPr>
          <a:xfrm>
            <a:off x="5873750" y="2336800"/>
            <a:ext cx="1008063" cy="647700"/>
          </a:xfrm>
          <a:prstGeom prst="line">
            <a:avLst/>
          </a:prstGeom>
          <a:ln w="57150" cap="flat" cmpd="sng">
            <a:solidFill>
              <a:srgbClr val="CC0000"/>
            </a:solidFill>
            <a:prstDash val="solid"/>
            <a:headEnd type="none" w="med" len="med"/>
            <a:tailEnd type="none" w="med" len="med"/>
          </a:ln>
        </p:spPr>
      </p:sp>
      <p:sp>
        <p:nvSpPr>
          <p:cNvPr id="850982" name="Line 38"/>
          <p:cNvSpPr/>
          <p:nvPr/>
        </p:nvSpPr>
        <p:spPr>
          <a:xfrm>
            <a:off x="6953250" y="3055938"/>
            <a:ext cx="0" cy="863600"/>
          </a:xfrm>
          <a:prstGeom prst="line">
            <a:avLst/>
          </a:prstGeom>
          <a:ln w="57150" cap="flat" cmpd="sng">
            <a:solidFill>
              <a:srgbClr val="CC0000"/>
            </a:solidFill>
            <a:prstDash val="solid"/>
            <a:headEnd type="none" w="med" len="med"/>
            <a:tailEnd type="none" w="med" len="med"/>
          </a:ln>
        </p:spPr>
      </p:sp>
      <p:sp>
        <p:nvSpPr>
          <p:cNvPr id="850983" name="Line 39"/>
          <p:cNvSpPr/>
          <p:nvPr/>
        </p:nvSpPr>
        <p:spPr>
          <a:xfrm>
            <a:off x="8321675" y="1760538"/>
            <a:ext cx="0" cy="1943100"/>
          </a:xfrm>
          <a:prstGeom prst="line">
            <a:avLst/>
          </a:prstGeom>
          <a:ln w="57150" cap="flat" cmpd="sng">
            <a:solidFill>
              <a:srgbClr val="CC0000"/>
            </a:solidFill>
            <a:prstDash val="solid"/>
            <a:headEnd type="none" w="med" len="med"/>
            <a:tailEnd type="none" w="med" len="med"/>
          </a:ln>
        </p:spPr>
      </p:sp>
      <p:sp>
        <p:nvSpPr>
          <p:cNvPr id="850984" name="Line 40"/>
          <p:cNvSpPr/>
          <p:nvPr/>
        </p:nvSpPr>
        <p:spPr>
          <a:xfrm>
            <a:off x="7026275" y="3055938"/>
            <a:ext cx="1223963" cy="647700"/>
          </a:xfrm>
          <a:prstGeom prst="line">
            <a:avLst/>
          </a:prstGeom>
          <a:ln w="57150" cap="flat" cmpd="sng">
            <a:solidFill>
              <a:srgbClr val="CC0000"/>
            </a:solidFill>
            <a:prstDash val="solid"/>
            <a:headEnd type="none" w="med" len="med"/>
            <a:tailEnd type="none" w="med" len="med"/>
          </a:ln>
        </p:spPr>
      </p:sp>
      <p:sp>
        <p:nvSpPr>
          <p:cNvPr id="850985" name="Rectangle 41"/>
          <p:cNvSpPr/>
          <p:nvPr/>
        </p:nvSpPr>
        <p:spPr>
          <a:xfrm>
            <a:off x="5334000" y="4724400"/>
            <a:ext cx="3429000" cy="822325"/>
          </a:xfrm>
          <a:prstGeom prst="rect">
            <a:avLst/>
          </a:prstGeom>
          <a:noFill/>
          <a:ln w="9525">
            <a:noFill/>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b="1" dirty="0">
                <a:latin typeface="Times New Roman" panose="02020603050405020304" pitchFamily="18" charset="0"/>
              </a:rPr>
              <a:t>注意</a:t>
            </a:r>
            <a:r>
              <a:rPr lang="en-US" altLang="zh-CN" sz="2400" b="1" dirty="0">
                <a:latin typeface="Times New Roman" panose="02020603050405020304" pitchFamily="18" charset="0"/>
              </a:rPr>
              <a:t>: </a:t>
            </a:r>
            <a:r>
              <a:rPr lang="zh-CN" altLang="zh-CN" sz="2400" b="1" dirty="0">
                <a:latin typeface="Times New Roman" panose="02020603050405020304" pitchFamily="18" charset="0"/>
              </a:rPr>
              <a:t>实现时主要解决</a:t>
            </a:r>
            <a:r>
              <a:rPr lang="zh-CN" altLang="zh-CN" sz="2400" b="1" dirty="0">
                <a:solidFill>
                  <a:srgbClr val="FF0000"/>
                </a:solidFill>
                <a:latin typeface="Times New Roman" panose="02020603050405020304" pitchFamily="18" charset="0"/>
              </a:rPr>
              <a:t>回路判定</a:t>
            </a:r>
            <a:r>
              <a:rPr lang="zh-CN" altLang="zh-CN" sz="2400" b="1" dirty="0">
                <a:latin typeface="Times New Roman" panose="02020603050405020304" pitchFamily="18" charset="0"/>
              </a:rPr>
              <a:t>问题</a:t>
            </a:r>
            <a:endParaRPr lang="zh-CN" altLang="en-US"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50947">
                                            <p:txEl>
                                              <p:charRg st="0" end="68"/>
                                            </p:txEl>
                                          </p:spTgt>
                                        </p:tgtEl>
                                        <p:attrNameLst>
                                          <p:attrName>style.visibility</p:attrName>
                                        </p:attrNameLst>
                                      </p:cBhvr>
                                      <p:to>
                                        <p:strVal val="visible"/>
                                      </p:to>
                                    </p:set>
                                    <p:animEffect transition="in" filter="box(in)">
                                      <p:cBhvr>
                                        <p:cTn id="7" dur="500"/>
                                        <p:tgtEl>
                                          <p:spTgt spid="850947">
                                            <p:txEl>
                                              <p:charRg st="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50947">
                                            <p:txEl>
                                              <p:charRg st="68" end="109"/>
                                            </p:txEl>
                                          </p:spTgt>
                                        </p:tgtEl>
                                        <p:attrNameLst>
                                          <p:attrName>style.visibility</p:attrName>
                                        </p:attrNameLst>
                                      </p:cBhvr>
                                      <p:to>
                                        <p:strVal val="visible"/>
                                      </p:to>
                                    </p:set>
                                    <p:animEffect transition="in" filter="box(in)">
                                      <p:cBhvr>
                                        <p:cTn id="12" dur="500"/>
                                        <p:tgtEl>
                                          <p:spTgt spid="850947">
                                            <p:txEl>
                                              <p:charRg st="68" end="10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50947">
                                            <p:txEl>
                                              <p:charRg st="109" end="166"/>
                                            </p:txEl>
                                          </p:spTgt>
                                        </p:tgtEl>
                                        <p:attrNameLst>
                                          <p:attrName>style.visibility</p:attrName>
                                        </p:attrNameLst>
                                      </p:cBhvr>
                                      <p:to>
                                        <p:strVal val="visible"/>
                                      </p:to>
                                    </p:set>
                                    <p:animEffect transition="in" filter="box(in)">
                                      <p:cBhvr>
                                        <p:cTn id="17" dur="500"/>
                                        <p:tgtEl>
                                          <p:spTgt spid="850947">
                                            <p:txEl>
                                              <p:charRg st="109" end="1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0947">
                                            <p:txEl>
                                              <p:charRg st="166" end="217"/>
                                            </p:txEl>
                                          </p:spTgt>
                                        </p:tgtEl>
                                        <p:attrNameLst>
                                          <p:attrName>style.visibility</p:attrName>
                                        </p:attrNameLst>
                                      </p:cBhvr>
                                      <p:to>
                                        <p:strVal val="visible"/>
                                      </p:to>
                                    </p:set>
                                    <p:animEffect transition="in" filter="box(in)">
                                      <p:cBhvr>
                                        <p:cTn id="22" dur="500"/>
                                        <p:tgtEl>
                                          <p:spTgt spid="850947">
                                            <p:txEl>
                                              <p:charRg st="166" end="217"/>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850979"/>
                                        </p:tgtEl>
                                        <p:attrNameLst>
                                          <p:attrName>style.visibility</p:attrName>
                                        </p:attrNameLst>
                                      </p:cBhvr>
                                      <p:to>
                                        <p:strVal val="visible"/>
                                      </p:to>
                                    </p:set>
                                    <p:animEffect transition="in" filter="blinds(horizontal)">
                                      <p:cBhvr>
                                        <p:cTn id="26" dur="500"/>
                                        <p:tgtEl>
                                          <p:spTgt spid="85097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50980"/>
                                        </p:tgtEl>
                                        <p:attrNameLst>
                                          <p:attrName>style.visibility</p:attrName>
                                        </p:attrNameLst>
                                      </p:cBhvr>
                                      <p:to>
                                        <p:strVal val="visible"/>
                                      </p:to>
                                    </p:set>
                                    <p:animEffect transition="in" filter="blinds(horizontal)">
                                      <p:cBhvr>
                                        <p:cTn id="31" dur="500"/>
                                        <p:tgtEl>
                                          <p:spTgt spid="85098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850981"/>
                                        </p:tgtEl>
                                        <p:attrNameLst>
                                          <p:attrName>style.visibility</p:attrName>
                                        </p:attrNameLst>
                                      </p:cBhvr>
                                      <p:to>
                                        <p:strVal val="visible"/>
                                      </p:to>
                                    </p:set>
                                    <p:animEffect transition="in" filter="blinds(horizontal)">
                                      <p:cBhvr>
                                        <p:cTn id="36" dur="500"/>
                                        <p:tgtEl>
                                          <p:spTgt spid="85098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850982"/>
                                        </p:tgtEl>
                                        <p:attrNameLst>
                                          <p:attrName>style.visibility</p:attrName>
                                        </p:attrNameLst>
                                      </p:cBhvr>
                                      <p:to>
                                        <p:strVal val="visible"/>
                                      </p:to>
                                    </p:set>
                                    <p:animEffect transition="in" filter="blinds(horizontal)">
                                      <p:cBhvr>
                                        <p:cTn id="41" dur="500"/>
                                        <p:tgtEl>
                                          <p:spTgt spid="85098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850983"/>
                                        </p:tgtEl>
                                        <p:attrNameLst>
                                          <p:attrName>style.visibility</p:attrName>
                                        </p:attrNameLst>
                                      </p:cBhvr>
                                      <p:to>
                                        <p:strVal val="visible"/>
                                      </p:to>
                                    </p:set>
                                    <p:animEffect transition="in" filter="blinds(horizontal)">
                                      <p:cBhvr>
                                        <p:cTn id="46" dur="500"/>
                                        <p:tgtEl>
                                          <p:spTgt spid="85098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50984"/>
                                        </p:tgtEl>
                                        <p:attrNameLst>
                                          <p:attrName>style.visibility</p:attrName>
                                        </p:attrNameLst>
                                      </p:cBhvr>
                                      <p:to>
                                        <p:strVal val="visible"/>
                                      </p:to>
                                    </p:set>
                                    <p:animEffect transition="in" filter="blinds(horizontal)">
                                      <p:cBhvr>
                                        <p:cTn id="51" dur="500"/>
                                        <p:tgtEl>
                                          <p:spTgt spid="85098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850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947" grpId="0" build="p"/>
      <p:bldP spid="85098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a:ln/>
        </p:spPr>
        <p:txBody>
          <a:bodyPr vert="horz" wrap="square" lIns="91440" tIns="45720" rIns="91440" bIns="45720" anchor="t"/>
          <a:p>
            <a:r>
              <a:rPr lang="zh-CN" altLang="en-US" sz="3600" dirty="0"/>
              <a:t>例</a:t>
            </a:r>
            <a:r>
              <a:rPr lang="en-US" altLang="zh-CN" sz="3600" dirty="0"/>
              <a:t>5</a:t>
            </a:r>
            <a:r>
              <a:rPr lang="zh-CN" altLang="en-US" sz="3600" dirty="0"/>
              <a:t>、求下图的带权图的最小生成树。</a:t>
            </a:r>
            <a:endParaRPr lang="zh-CN" altLang="en-US" sz="3600" dirty="0"/>
          </a:p>
        </p:txBody>
      </p:sp>
      <p:grpSp>
        <p:nvGrpSpPr>
          <p:cNvPr id="52227" name="Group 4"/>
          <p:cNvGrpSpPr/>
          <p:nvPr/>
        </p:nvGrpSpPr>
        <p:grpSpPr>
          <a:xfrm>
            <a:off x="3505200" y="990600"/>
            <a:ext cx="2420938" cy="2497138"/>
            <a:chOff x="781" y="1616"/>
            <a:chExt cx="1784" cy="1803"/>
          </a:xfrm>
        </p:grpSpPr>
        <p:sp>
          <p:nvSpPr>
            <p:cNvPr id="52295" name="Oval 5"/>
            <p:cNvSpPr/>
            <p:nvPr/>
          </p:nvSpPr>
          <p:spPr>
            <a:xfrm>
              <a:off x="1610" y="1616"/>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96" name="Oval 6"/>
            <p:cNvSpPr/>
            <p:nvPr/>
          </p:nvSpPr>
          <p:spPr>
            <a:xfrm>
              <a:off x="793"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97" name="Oval 7"/>
            <p:cNvSpPr/>
            <p:nvPr/>
          </p:nvSpPr>
          <p:spPr>
            <a:xfrm>
              <a:off x="1020"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98" name="Oval 8"/>
            <p:cNvSpPr/>
            <p:nvPr/>
          </p:nvSpPr>
          <p:spPr>
            <a:xfrm>
              <a:off x="1565" y="2478"/>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99" name="Oval 9"/>
            <p:cNvSpPr/>
            <p:nvPr/>
          </p:nvSpPr>
          <p:spPr>
            <a:xfrm>
              <a:off x="2381"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300" name="Oval 10"/>
            <p:cNvSpPr/>
            <p:nvPr/>
          </p:nvSpPr>
          <p:spPr>
            <a:xfrm>
              <a:off x="2109"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301" name="Line 11"/>
            <p:cNvSpPr/>
            <p:nvPr/>
          </p:nvSpPr>
          <p:spPr>
            <a:xfrm flipH="1">
              <a:off x="839" y="1661"/>
              <a:ext cx="862" cy="544"/>
            </a:xfrm>
            <a:prstGeom prst="line">
              <a:avLst/>
            </a:prstGeom>
            <a:ln w="9525" cap="flat" cmpd="sng">
              <a:solidFill>
                <a:schemeClr val="tx1"/>
              </a:solidFill>
              <a:prstDash val="solid"/>
              <a:headEnd type="none" w="med" len="med"/>
              <a:tailEnd type="none" w="med" len="med"/>
            </a:ln>
          </p:spPr>
        </p:sp>
        <p:sp>
          <p:nvSpPr>
            <p:cNvPr id="52302" name="Line 12"/>
            <p:cNvSpPr/>
            <p:nvPr/>
          </p:nvSpPr>
          <p:spPr>
            <a:xfrm>
              <a:off x="839" y="2251"/>
              <a:ext cx="272" cy="907"/>
            </a:xfrm>
            <a:prstGeom prst="line">
              <a:avLst/>
            </a:prstGeom>
            <a:ln w="9525" cap="flat" cmpd="sng">
              <a:solidFill>
                <a:schemeClr val="tx1"/>
              </a:solidFill>
              <a:prstDash val="solid"/>
              <a:headEnd type="none" w="med" len="med"/>
              <a:tailEnd type="none" w="med" len="med"/>
            </a:ln>
          </p:spPr>
        </p:sp>
        <p:sp>
          <p:nvSpPr>
            <p:cNvPr id="52303" name="Line 13"/>
            <p:cNvSpPr/>
            <p:nvPr/>
          </p:nvSpPr>
          <p:spPr>
            <a:xfrm>
              <a:off x="1701" y="1661"/>
              <a:ext cx="725" cy="544"/>
            </a:xfrm>
            <a:prstGeom prst="line">
              <a:avLst/>
            </a:prstGeom>
            <a:ln w="9525" cap="flat" cmpd="sng">
              <a:solidFill>
                <a:schemeClr val="tx1"/>
              </a:solidFill>
              <a:prstDash val="solid"/>
              <a:headEnd type="none" w="med" len="med"/>
              <a:tailEnd type="none" w="med" len="med"/>
            </a:ln>
          </p:spPr>
        </p:sp>
        <p:sp>
          <p:nvSpPr>
            <p:cNvPr id="52304" name="Line 14"/>
            <p:cNvSpPr/>
            <p:nvPr/>
          </p:nvSpPr>
          <p:spPr>
            <a:xfrm flipH="1">
              <a:off x="1610" y="2205"/>
              <a:ext cx="862" cy="318"/>
            </a:xfrm>
            <a:prstGeom prst="line">
              <a:avLst/>
            </a:prstGeom>
            <a:ln w="9525" cap="flat" cmpd="sng">
              <a:solidFill>
                <a:schemeClr val="tx1"/>
              </a:solidFill>
              <a:prstDash val="solid"/>
              <a:headEnd type="none" w="med" len="med"/>
              <a:tailEnd type="none" w="med" len="med"/>
            </a:ln>
          </p:spPr>
        </p:sp>
        <p:sp>
          <p:nvSpPr>
            <p:cNvPr id="52305" name="Line 15"/>
            <p:cNvSpPr/>
            <p:nvPr/>
          </p:nvSpPr>
          <p:spPr>
            <a:xfrm flipH="1">
              <a:off x="1111" y="2568"/>
              <a:ext cx="499" cy="590"/>
            </a:xfrm>
            <a:prstGeom prst="line">
              <a:avLst/>
            </a:prstGeom>
            <a:ln w="9525" cap="flat" cmpd="sng">
              <a:solidFill>
                <a:schemeClr val="tx1"/>
              </a:solidFill>
              <a:prstDash val="solid"/>
              <a:headEnd type="none" w="med" len="med"/>
              <a:tailEnd type="none" w="med" len="med"/>
            </a:ln>
          </p:spPr>
        </p:sp>
        <p:sp>
          <p:nvSpPr>
            <p:cNvPr id="52306" name="Line 16"/>
            <p:cNvSpPr/>
            <p:nvPr/>
          </p:nvSpPr>
          <p:spPr>
            <a:xfrm>
              <a:off x="1655" y="2523"/>
              <a:ext cx="499" cy="635"/>
            </a:xfrm>
            <a:prstGeom prst="line">
              <a:avLst/>
            </a:prstGeom>
            <a:ln w="9525" cap="flat" cmpd="sng">
              <a:solidFill>
                <a:schemeClr val="tx1"/>
              </a:solidFill>
              <a:prstDash val="solid"/>
              <a:headEnd type="none" w="med" len="med"/>
              <a:tailEnd type="none" w="med" len="med"/>
            </a:ln>
          </p:spPr>
        </p:sp>
        <p:sp>
          <p:nvSpPr>
            <p:cNvPr id="52307" name="Line 17"/>
            <p:cNvSpPr/>
            <p:nvPr/>
          </p:nvSpPr>
          <p:spPr>
            <a:xfrm flipV="1">
              <a:off x="1111" y="3158"/>
              <a:ext cx="1043" cy="0"/>
            </a:xfrm>
            <a:prstGeom prst="line">
              <a:avLst/>
            </a:prstGeom>
            <a:ln w="9525" cap="flat" cmpd="sng">
              <a:solidFill>
                <a:schemeClr val="tx1"/>
              </a:solidFill>
              <a:prstDash val="solid"/>
              <a:headEnd type="none" w="med" len="med"/>
              <a:tailEnd type="none" w="med" len="med"/>
            </a:ln>
          </p:spPr>
        </p:sp>
        <p:sp>
          <p:nvSpPr>
            <p:cNvPr id="52308" name="Line 18"/>
            <p:cNvSpPr/>
            <p:nvPr/>
          </p:nvSpPr>
          <p:spPr>
            <a:xfrm flipH="1">
              <a:off x="2154" y="2205"/>
              <a:ext cx="318" cy="953"/>
            </a:xfrm>
            <a:prstGeom prst="line">
              <a:avLst/>
            </a:prstGeom>
            <a:ln w="9525" cap="flat" cmpd="sng">
              <a:solidFill>
                <a:schemeClr val="tx1"/>
              </a:solidFill>
              <a:prstDash val="solid"/>
              <a:headEnd type="none" w="med" len="med"/>
              <a:tailEnd type="none" w="med" len="med"/>
            </a:ln>
          </p:spPr>
        </p:sp>
        <p:sp>
          <p:nvSpPr>
            <p:cNvPr id="52309" name="Line 19"/>
            <p:cNvSpPr/>
            <p:nvPr/>
          </p:nvSpPr>
          <p:spPr>
            <a:xfrm flipH="1">
              <a:off x="1655" y="1706"/>
              <a:ext cx="0" cy="862"/>
            </a:xfrm>
            <a:prstGeom prst="line">
              <a:avLst/>
            </a:prstGeom>
            <a:ln w="9525" cap="flat" cmpd="sng">
              <a:solidFill>
                <a:schemeClr val="tx1"/>
              </a:solidFill>
              <a:prstDash val="solid"/>
              <a:headEnd type="none" w="med" len="med"/>
              <a:tailEnd type="none" w="med" len="med"/>
            </a:ln>
          </p:spPr>
        </p:sp>
        <p:sp>
          <p:nvSpPr>
            <p:cNvPr id="52310" name="Line 20"/>
            <p:cNvSpPr/>
            <p:nvPr/>
          </p:nvSpPr>
          <p:spPr>
            <a:xfrm>
              <a:off x="884" y="2205"/>
              <a:ext cx="771" cy="318"/>
            </a:xfrm>
            <a:prstGeom prst="line">
              <a:avLst/>
            </a:prstGeom>
            <a:ln w="9525" cap="flat" cmpd="sng">
              <a:solidFill>
                <a:schemeClr val="tx1"/>
              </a:solidFill>
              <a:prstDash val="solid"/>
              <a:headEnd type="none" w="med" len="med"/>
              <a:tailEnd type="none" w="med" len="med"/>
            </a:ln>
          </p:spPr>
        </p:sp>
        <p:sp>
          <p:nvSpPr>
            <p:cNvPr id="52311" name="Text Box 21"/>
            <p:cNvSpPr txBox="1"/>
            <p:nvPr/>
          </p:nvSpPr>
          <p:spPr>
            <a:xfrm>
              <a:off x="1643" y="1900"/>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1</a:t>
              </a:r>
              <a:endParaRPr lang="en-US" altLang="zh-CN" sz="1800" dirty="0"/>
            </a:p>
          </p:txBody>
        </p:sp>
        <p:sp>
          <p:nvSpPr>
            <p:cNvPr id="52312" name="Text Box 22"/>
            <p:cNvSpPr txBox="1"/>
            <p:nvPr/>
          </p:nvSpPr>
          <p:spPr>
            <a:xfrm>
              <a:off x="1054" y="1719"/>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313" name="Text Box 23"/>
            <p:cNvSpPr txBox="1"/>
            <p:nvPr/>
          </p:nvSpPr>
          <p:spPr>
            <a:xfrm>
              <a:off x="2051" y="1719"/>
              <a:ext cx="230"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314" name="Text Box 24"/>
            <p:cNvSpPr txBox="1"/>
            <p:nvPr/>
          </p:nvSpPr>
          <p:spPr>
            <a:xfrm>
              <a:off x="781" y="2581"/>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3</a:t>
              </a:r>
              <a:endParaRPr lang="en-US" altLang="zh-CN" sz="1800" dirty="0"/>
            </a:p>
          </p:txBody>
        </p:sp>
        <p:sp>
          <p:nvSpPr>
            <p:cNvPr id="52315" name="Text Box 25"/>
            <p:cNvSpPr txBox="1"/>
            <p:nvPr/>
          </p:nvSpPr>
          <p:spPr>
            <a:xfrm>
              <a:off x="1552" y="3155"/>
              <a:ext cx="229" cy="264"/>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316" name="Text Box 26"/>
            <p:cNvSpPr txBox="1"/>
            <p:nvPr/>
          </p:nvSpPr>
          <p:spPr>
            <a:xfrm>
              <a:off x="2335" y="2626"/>
              <a:ext cx="230"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2</a:t>
              </a:r>
              <a:endParaRPr lang="en-US" altLang="zh-CN" sz="1800" dirty="0"/>
            </a:p>
          </p:txBody>
        </p:sp>
        <p:sp>
          <p:nvSpPr>
            <p:cNvPr id="52317" name="Text Box 27"/>
            <p:cNvSpPr txBox="1"/>
            <p:nvPr/>
          </p:nvSpPr>
          <p:spPr>
            <a:xfrm>
              <a:off x="1234" y="2626"/>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318" name="Text Box 28"/>
            <p:cNvSpPr txBox="1"/>
            <p:nvPr/>
          </p:nvSpPr>
          <p:spPr>
            <a:xfrm>
              <a:off x="1702" y="2762"/>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4</a:t>
              </a:r>
              <a:endParaRPr lang="en-US" altLang="zh-CN" sz="1800" dirty="0"/>
            </a:p>
          </p:txBody>
        </p:sp>
        <p:sp>
          <p:nvSpPr>
            <p:cNvPr id="52319" name="Text Box 29"/>
            <p:cNvSpPr txBox="1"/>
            <p:nvPr/>
          </p:nvSpPr>
          <p:spPr>
            <a:xfrm>
              <a:off x="1189" y="2172"/>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320" name="Text Box 30"/>
            <p:cNvSpPr txBox="1"/>
            <p:nvPr/>
          </p:nvSpPr>
          <p:spPr>
            <a:xfrm>
              <a:off x="1869" y="2172"/>
              <a:ext cx="229" cy="26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grpSp>
      <p:grpSp>
        <p:nvGrpSpPr>
          <p:cNvPr id="3" name="Group 31"/>
          <p:cNvGrpSpPr/>
          <p:nvPr/>
        </p:nvGrpSpPr>
        <p:grpSpPr>
          <a:xfrm>
            <a:off x="990600" y="3276600"/>
            <a:ext cx="2779713" cy="2808288"/>
            <a:chOff x="3170" y="1616"/>
            <a:chExt cx="1751" cy="1769"/>
          </a:xfrm>
        </p:grpSpPr>
        <p:sp>
          <p:nvSpPr>
            <p:cNvPr id="52269" name="Oval 32"/>
            <p:cNvSpPr/>
            <p:nvPr/>
          </p:nvSpPr>
          <p:spPr>
            <a:xfrm>
              <a:off x="3999" y="1616"/>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0" name="Oval 33"/>
            <p:cNvSpPr/>
            <p:nvPr/>
          </p:nvSpPr>
          <p:spPr>
            <a:xfrm>
              <a:off x="3182"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1" name="Oval 34"/>
            <p:cNvSpPr/>
            <p:nvPr/>
          </p:nvSpPr>
          <p:spPr>
            <a:xfrm>
              <a:off x="3409"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2" name="Oval 35"/>
            <p:cNvSpPr/>
            <p:nvPr/>
          </p:nvSpPr>
          <p:spPr>
            <a:xfrm>
              <a:off x="3954" y="2478"/>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3" name="Oval 36"/>
            <p:cNvSpPr/>
            <p:nvPr/>
          </p:nvSpPr>
          <p:spPr>
            <a:xfrm>
              <a:off x="4770"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4" name="Oval 37"/>
            <p:cNvSpPr/>
            <p:nvPr/>
          </p:nvSpPr>
          <p:spPr>
            <a:xfrm>
              <a:off x="4498"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75" name="Line 38"/>
            <p:cNvSpPr/>
            <p:nvPr/>
          </p:nvSpPr>
          <p:spPr>
            <a:xfrm flipH="1">
              <a:off x="3228" y="1661"/>
              <a:ext cx="862" cy="544"/>
            </a:xfrm>
            <a:prstGeom prst="line">
              <a:avLst/>
            </a:prstGeom>
            <a:ln w="9525" cap="flat" cmpd="sng">
              <a:solidFill>
                <a:schemeClr val="tx1"/>
              </a:solidFill>
              <a:prstDash val="solid"/>
              <a:headEnd type="none" w="med" len="med"/>
              <a:tailEnd type="none" w="med" len="med"/>
            </a:ln>
          </p:spPr>
        </p:sp>
        <p:sp>
          <p:nvSpPr>
            <p:cNvPr id="52276" name="Line 39"/>
            <p:cNvSpPr/>
            <p:nvPr/>
          </p:nvSpPr>
          <p:spPr>
            <a:xfrm>
              <a:off x="3228" y="2251"/>
              <a:ext cx="272" cy="907"/>
            </a:xfrm>
            <a:prstGeom prst="line">
              <a:avLst/>
            </a:prstGeom>
            <a:ln w="9525" cap="flat" cmpd="sng">
              <a:solidFill>
                <a:schemeClr val="tx1"/>
              </a:solidFill>
              <a:prstDash val="solid"/>
              <a:headEnd type="none" w="med" len="med"/>
              <a:tailEnd type="none" w="med" len="med"/>
            </a:ln>
          </p:spPr>
        </p:sp>
        <p:sp>
          <p:nvSpPr>
            <p:cNvPr id="52277" name="Line 40"/>
            <p:cNvSpPr/>
            <p:nvPr/>
          </p:nvSpPr>
          <p:spPr>
            <a:xfrm>
              <a:off x="4090" y="1661"/>
              <a:ext cx="725" cy="544"/>
            </a:xfrm>
            <a:prstGeom prst="line">
              <a:avLst/>
            </a:prstGeom>
            <a:ln w="9525" cap="flat" cmpd="sng">
              <a:solidFill>
                <a:schemeClr val="tx1"/>
              </a:solidFill>
              <a:prstDash val="solid"/>
              <a:headEnd type="none" w="med" len="med"/>
              <a:tailEnd type="none" w="med" len="med"/>
            </a:ln>
          </p:spPr>
        </p:sp>
        <p:sp>
          <p:nvSpPr>
            <p:cNvPr id="52278" name="Line 41"/>
            <p:cNvSpPr/>
            <p:nvPr/>
          </p:nvSpPr>
          <p:spPr>
            <a:xfrm flipH="1">
              <a:off x="3999" y="2205"/>
              <a:ext cx="862" cy="318"/>
            </a:xfrm>
            <a:prstGeom prst="line">
              <a:avLst/>
            </a:prstGeom>
            <a:ln w="9525" cap="flat" cmpd="sng">
              <a:solidFill>
                <a:schemeClr val="tx1"/>
              </a:solidFill>
              <a:prstDash val="solid"/>
              <a:headEnd type="none" w="med" len="med"/>
              <a:tailEnd type="none" w="med" len="med"/>
            </a:ln>
          </p:spPr>
        </p:sp>
        <p:sp>
          <p:nvSpPr>
            <p:cNvPr id="52279" name="Line 42"/>
            <p:cNvSpPr/>
            <p:nvPr/>
          </p:nvSpPr>
          <p:spPr>
            <a:xfrm flipH="1">
              <a:off x="3500" y="2568"/>
              <a:ext cx="499" cy="590"/>
            </a:xfrm>
            <a:prstGeom prst="line">
              <a:avLst/>
            </a:prstGeom>
            <a:ln w="9525" cap="flat" cmpd="sng">
              <a:solidFill>
                <a:schemeClr val="tx1"/>
              </a:solidFill>
              <a:prstDash val="solid"/>
              <a:headEnd type="none" w="med" len="med"/>
              <a:tailEnd type="none" w="med" len="med"/>
            </a:ln>
          </p:spPr>
        </p:sp>
        <p:sp>
          <p:nvSpPr>
            <p:cNvPr id="52280" name="Line 43"/>
            <p:cNvSpPr/>
            <p:nvPr/>
          </p:nvSpPr>
          <p:spPr>
            <a:xfrm>
              <a:off x="4044" y="2523"/>
              <a:ext cx="499" cy="635"/>
            </a:xfrm>
            <a:prstGeom prst="line">
              <a:avLst/>
            </a:prstGeom>
            <a:ln w="9525" cap="flat" cmpd="sng">
              <a:solidFill>
                <a:schemeClr val="tx1"/>
              </a:solidFill>
              <a:prstDash val="solid"/>
              <a:headEnd type="none" w="med" len="med"/>
              <a:tailEnd type="none" w="med" len="med"/>
            </a:ln>
          </p:spPr>
        </p:sp>
        <p:sp>
          <p:nvSpPr>
            <p:cNvPr id="52281" name="Line 44"/>
            <p:cNvSpPr/>
            <p:nvPr/>
          </p:nvSpPr>
          <p:spPr>
            <a:xfrm flipV="1">
              <a:off x="3500" y="3158"/>
              <a:ext cx="1043" cy="0"/>
            </a:xfrm>
            <a:prstGeom prst="line">
              <a:avLst/>
            </a:prstGeom>
            <a:ln w="9525" cap="flat" cmpd="sng">
              <a:solidFill>
                <a:schemeClr val="tx1"/>
              </a:solidFill>
              <a:prstDash val="solid"/>
              <a:headEnd type="none" w="med" len="med"/>
              <a:tailEnd type="none" w="med" len="med"/>
            </a:ln>
          </p:spPr>
        </p:sp>
        <p:sp>
          <p:nvSpPr>
            <p:cNvPr id="52282" name="Line 45"/>
            <p:cNvSpPr/>
            <p:nvPr/>
          </p:nvSpPr>
          <p:spPr>
            <a:xfrm flipH="1">
              <a:off x="4543" y="2205"/>
              <a:ext cx="318" cy="953"/>
            </a:xfrm>
            <a:prstGeom prst="line">
              <a:avLst/>
            </a:prstGeom>
            <a:ln w="9525" cap="flat" cmpd="sng">
              <a:solidFill>
                <a:schemeClr val="tx1"/>
              </a:solidFill>
              <a:prstDash val="solid"/>
              <a:headEnd type="none" w="med" len="med"/>
              <a:tailEnd type="none" w="med" len="med"/>
            </a:ln>
          </p:spPr>
        </p:sp>
        <p:sp>
          <p:nvSpPr>
            <p:cNvPr id="52283" name="Line 46"/>
            <p:cNvSpPr/>
            <p:nvPr/>
          </p:nvSpPr>
          <p:spPr>
            <a:xfrm flipH="1">
              <a:off x="4044" y="1706"/>
              <a:ext cx="0" cy="862"/>
            </a:xfrm>
            <a:prstGeom prst="line">
              <a:avLst/>
            </a:prstGeom>
            <a:ln w="9525" cap="flat" cmpd="sng">
              <a:solidFill>
                <a:schemeClr val="tx1"/>
              </a:solidFill>
              <a:prstDash val="solid"/>
              <a:headEnd type="none" w="med" len="med"/>
              <a:tailEnd type="none" w="med" len="med"/>
            </a:ln>
          </p:spPr>
        </p:sp>
        <p:sp>
          <p:nvSpPr>
            <p:cNvPr id="52284" name="Line 47"/>
            <p:cNvSpPr/>
            <p:nvPr/>
          </p:nvSpPr>
          <p:spPr>
            <a:xfrm>
              <a:off x="3273" y="2205"/>
              <a:ext cx="771" cy="318"/>
            </a:xfrm>
            <a:prstGeom prst="line">
              <a:avLst/>
            </a:prstGeom>
            <a:ln w="9525" cap="flat" cmpd="sng">
              <a:solidFill>
                <a:schemeClr val="tx1"/>
              </a:solidFill>
              <a:prstDash val="solid"/>
              <a:headEnd type="none" w="med" len="med"/>
              <a:tailEnd type="none" w="med" len="med"/>
            </a:ln>
          </p:spPr>
        </p:sp>
        <p:sp>
          <p:nvSpPr>
            <p:cNvPr id="52285" name="Text Box 48"/>
            <p:cNvSpPr txBox="1"/>
            <p:nvPr/>
          </p:nvSpPr>
          <p:spPr>
            <a:xfrm>
              <a:off x="4032" y="190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1</a:t>
              </a:r>
              <a:endParaRPr lang="en-US" altLang="zh-CN" sz="1800" dirty="0"/>
            </a:p>
          </p:txBody>
        </p:sp>
        <p:sp>
          <p:nvSpPr>
            <p:cNvPr id="52286" name="Text Box 49"/>
            <p:cNvSpPr txBox="1"/>
            <p:nvPr/>
          </p:nvSpPr>
          <p:spPr>
            <a:xfrm>
              <a:off x="3442" y="1719"/>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87" name="Text Box 50"/>
            <p:cNvSpPr txBox="1"/>
            <p:nvPr/>
          </p:nvSpPr>
          <p:spPr>
            <a:xfrm>
              <a:off x="4440" y="1719"/>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88" name="Text Box 51"/>
            <p:cNvSpPr txBox="1"/>
            <p:nvPr/>
          </p:nvSpPr>
          <p:spPr>
            <a:xfrm>
              <a:off x="3170" y="258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3</a:t>
              </a:r>
              <a:endParaRPr lang="en-US" altLang="zh-CN" sz="1800" dirty="0"/>
            </a:p>
          </p:txBody>
        </p:sp>
        <p:sp>
          <p:nvSpPr>
            <p:cNvPr id="52289" name="Text Box 52"/>
            <p:cNvSpPr txBox="1"/>
            <p:nvPr/>
          </p:nvSpPr>
          <p:spPr>
            <a:xfrm>
              <a:off x="3941" y="3154"/>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290" name="Text Box 53"/>
            <p:cNvSpPr txBox="1"/>
            <p:nvPr/>
          </p:nvSpPr>
          <p:spPr>
            <a:xfrm>
              <a:off x="4725" y="262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2</a:t>
              </a:r>
              <a:endParaRPr lang="en-US" altLang="zh-CN" sz="1800" dirty="0"/>
            </a:p>
          </p:txBody>
        </p:sp>
        <p:sp>
          <p:nvSpPr>
            <p:cNvPr id="52291" name="Text Box 54"/>
            <p:cNvSpPr txBox="1"/>
            <p:nvPr/>
          </p:nvSpPr>
          <p:spPr>
            <a:xfrm>
              <a:off x="3623" y="262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292" name="Text Box 55"/>
            <p:cNvSpPr txBox="1"/>
            <p:nvPr/>
          </p:nvSpPr>
          <p:spPr>
            <a:xfrm>
              <a:off x="4090" y="276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4</a:t>
              </a:r>
              <a:endParaRPr lang="en-US" altLang="zh-CN" sz="1800" dirty="0"/>
            </a:p>
          </p:txBody>
        </p:sp>
        <p:sp>
          <p:nvSpPr>
            <p:cNvPr id="52293" name="Text Box 56"/>
            <p:cNvSpPr txBox="1"/>
            <p:nvPr/>
          </p:nvSpPr>
          <p:spPr>
            <a:xfrm>
              <a:off x="3578" y="217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94" name="Text Box 57"/>
            <p:cNvSpPr txBox="1"/>
            <p:nvPr/>
          </p:nvSpPr>
          <p:spPr>
            <a:xfrm>
              <a:off x="4258" y="217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grpSp>
      <p:sp>
        <p:nvSpPr>
          <p:cNvPr id="853050" name="Line 58"/>
          <p:cNvSpPr/>
          <p:nvPr/>
        </p:nvSpPr>
        <p:spPr>
          <a:xfrm>
            <a:off x="2401888" y="3419475"/>
            <a:ext cx="0" cy="1296988"/>
          </a:xfrm>
          <a:prstGeom prst="line">
            <a:avLst/>
          </a:prstGeom>
          <a:ln w="57150" cap="flat" cmpd="sng">
            <a:solidFill>
              <a:srgbClr val="CC0000"/>
            </a:solidFill>
            <a:prstDash val="solid"/>
            <a:headEnd type="none" w="med" len="med"/>
            <a:tailEnd type="none" w="med" len="med"/>
          </a:ln>
        </p:spPr>
      </p:sp>
      <p:sp>
        <p:nvSpPr>
          <p:cNvPr id="853051" name="Line 59"/>
          <p:cNvSpPr/>
          <p:nvPr/>
        </p:nvSpPr>
        <p:spPr>
          <a:xfrm flipH="1">
            <a:off x="3194050" y="4284663"/>
            <a:ext cx="431800" cy="1439862"/>
          </a:xfrm>
          <a:prstGeom prst="line">
            <a:avLst/>
          </a:prstGeom>
          <a:ln w="57150" cap="flat" cmpd="sng">
            <a:solidFill>
              <a:srgbClr val="CC0000"/>
            </a:solidFill>
            <a:prstDash val="solid"/>
            <a:headEnd type="none" w="med" len="med"/>
            <a:tailEnd type="none" w="med" len="med"/>
          </a:ln>
        </p:spPr>
      </p:sp>
      <p:sp>
        <p:nvSpPr>
          <p:cNvPr id="853052" name="Line 60"/>
          <p:cNvSpPr/>
          <p:nvPr/>
        </p:nvSpPr>
        <p:spPr>
          <a:xfrm>
            <a:off x="1035050" y="4211638"/>
            <a:ext cx="503238" cy="1512887"/>
          </a:xfrm>
          <a:prstGeom prst="line">
            <a:avLst/>
          </a:prstGeom>
          <a:ln w="57150" cap="flat" cmpd="sng">
            <a:solidFill>
              <a:srgbClr val="CC0000"/>
            </a:solidFill>
            <a:prstDash val="solid"/>
            <a:headEnd type="none" w="med" len="med"/>
            <a:tailEnd type="none" w="med" len="med"/>
          </a:ln>
        </p:spPr>
      </p:sp>
      <p:sp>
        <p:nvSpPr>
          <p:cNvPr id="853053" name="Line 61"/>
          <p:cNvSpPr/>
          <p:nvPr/>
        </p:nvSpPr>
        <p:spPr>
          <a:xfrm>
            <a:off x="2401888" y="4716463"/>
            <a:ext cx="792162" cy="1008062"/>
          </a:xfrm>
          <a:prstGeom prst="line">
            <a:avLst/>
          </a:prstGeom>
          <a:ln w="57150" cap="flat" cmpd="sng">
            <a:solidFill>
              <a:srgbClr val="CC0000"/>
            </a:solidFill>
            <a:prstDash val="solid"/>
            <a:headEnd type="none" w="med" len="med"/>
            <a:tailEnd type="none" w="med" len="med"/>
          </a:ln>
        </p:spPr>
      </p:sp>
      <p:sp>
        <p:nvSpPr>
          <p:cNvPr id="853054" name="Line 62"/>
          <p:cNvSpPr/>
          <p:nvPr/>
        </p:nvSpPr>
        <p:spPr>
          <a:xfrm>
            <a:off x="1035050" y="4211638"/>
            <a:ext cx="1366838" cy="504825"/>
          </a:xfrm>
          <a:prstGeom prst="line">
            <a:avLst/>
          </a:prstGeom>
          <a:ln w="57150" cap="flat" cmpd="sng">
            <a:solidFill>
              <a:srgbClr val="CC0000"/>
            </a:solidFill>
            <a:prstDash val="solid"/>
            <a:headEnd type="none" w="med" len="med"/>
            <a:tailEnd type="none" w="med" len="med"/>
          </a:ln>
        </p:spPr>
      </p:sp>
      <p:grpSp>
        <p:nvGrpSpPr>
          <p:cNvPr id="7" name="Group 63"/>
          <p:cNvGrpSpPr/>
          <p:nvPr/>
        </p:nvGrpSpPr>
        <p:grpSpPr>
          <a:xfrm>
            <a:off x="5638800" y="3276600"/>
            <a:ext cx="2779713" cy="2808288"/>
            <a:chOff x="3170" y="1616"/>
            <a:chExt cx="1751" cy="1769"/>
          </a:xfrm>
        </p:grpSpPr>
        <p:sp>
          <p:nvSpPr>
            <p:cNvPr id="52243" name="Oval 64"/>
            <p:cNvSpPr/>
            <p:nvPr/>
          </p:nvSpPr>
          <p:spPr>
            <a:xfrm>
              <a:off x="3999" y="1616"/>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4" name="Oval 65"/>
            <p:cNvSpPr/>
            <p:nvPr/>
          </p:nvSpPr>
          <p:spPr>
            <a:xfrm>
              <a:off x="3182"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5" name="Oval 66"/>
            <p:cNvSpPr/>
            <p:nvPr/>
          </p:nvSpPr>
          <p:spPr>
            <a:xfrm>
              <a:off x="3409"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6" name="Oval 67"/>
            <p:cNvSpPr/>
            <p:nvPr/>
          </p:nvSpPr>
          <p:spPr>
            <a:xfrm>
              <a:off x="3954" y="2478"/>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7" name="Oval 68"/>
            <p:cNvSpPr/>
            <p:nvPr/>
          </p:nvSpPr>
          <p:spPr>
            <a:xfrm>
              <a:off x="4770" y="2160"/>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8" name="Oval 69"/>
            <p:cNvSpPr/>
            <p:nvPr/>
          </p:nvSpPr>
          <p:spPr>
            <a:xfrm>
              <a:off x="4498" y="3113"/>
              <a:ext cx="136" cy="136"/>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52249" name="Line 70"/>
            <p:cNvSpPr/>
            <p:nvPr/>
          </p:nvSpPr>
          <p:spPr>
            <a:xfrm flipH="1">
              <a:off x="3228" y="1661"/>
              <a:ext cx="862" cy="544"/>
            </a:xfrm>
            <a:prstGeom prst="line">
              <a:avLst/>
            </a:prstGeom>
            <a:ln w="9525" cap="flat" cmpd="sng">
              <a:solidFill>
                <a:schemeClr val="tx1"/>
              </a:solidFill>
              <a:prstDash val="solid"/>
              <a:headEnd type="none" w="med" len="med"/>
              <a:tailEnd type="none" w="med" len="med"/>
            </a:ln>
          </p:spPr>
        </p:sp>
        <p:sp>
          <p:nvSpPr>
            <p:cNvPr id="52250" name="Line 71"/>
            <p:cNvSpPr/>
            <p:nvPr/>
          </p:nvSpPr>
          <p:spPr>
            <a:xfrm>
              <a:off x="3228" y="2251"/>
              <a:ext cx="272" cy="907"/>
            </a:xfrm>
            <a:prstGeom prst="line">
              <a:avLst/>
            </a:prstGeom>
            <a:ln w="9525" cap="flat" cmpd="sng">
              <a:solidFill>
                <a:schemeClr val="tx1"/>
              </a:solidFill>
              <a:prstDash val="solid"/>
              <a:headEnd type="none" w="med" len="med"/>
              <a:tailEnd type="none" w="med" len="med"/>
            </a:ln>
          </p:spPr>
        </p:sp>
        <p:sp>
          <p:nvSpPr>
            <p:cNvPr id="52251" name="Line 72"/>
            <p:cNvSpPr/>
            <p:nvPr/>
          </p:nvSpPr>
          <p:spPr>
            <a:xfrm>
              <a:off x="4090" y="1661"/>
              <a:ext cx="725" cy="544"/>
            </a:xfrm>
            <a:prstGeom prst="line">
              <a:avLst/>
            </a:prstGeom>
            <a:ln w="9525" cap="flat" cmpd="sng">
              <a:solidFill>
                <a:schemeClr val="tx1"/>
              </a:solidFill>
              <a:prstDash val="solid"/>
              <a:headEnd type="none" w="med" len="med"/>
              <a:tailEnd type="none" w="med" len="med"/>
            </a:ln>
          </p:spPr>
        </p:sp>
        <p:sp>
          <p:nvSpPr>
            <p:cNvPr id="52252" name="Line 73"/>
            <p:cNvSpPr/>
            <p:nvPr/>
          </p:nvSpPr>
          <p:spPr>
            <a:xfrm flipH="1">
              <a:off x="3999" y="2205"/>
              <a:ext cx="862" cy="318"/>
            </a:xfrm>
            <a:prstGeom prst="line">
              <a:avLst/>
            </a:prstGeom>
            <a:ln w="9525" cap="flat" cmpd="sng">
              <a:solidFill>
                <a:schemeClr val="tx1"/>
              </a:solidFill>
              <a:prstDash val="solid"/>
              <a:headEnd type="none" w="med" len="med"/>
              <a:tailEnd type="none" w="med" len="med"/>
            </a:ln>
          </p:spPr>
        </p:sp>
        <p:sp>
          <p:nvSpPr>
            <p:cNvPr id="52253" name="Line 74"/>
            <p:cNvSpPr/>
            <p:nvPr/>
          </p:nvSpPr>
          <p:spPr>
            <a:xfrm flipH="1">
              <a:off x="3500" y="2568"/>
              <a:ext cx="499" cy="590"/>
            </a:xfrm>
            <a:prstGeom prst="line">
              <a:avLst/>
            </a:prstGeom>
            <a:ln w="9525" cap="flat" cmpd="sng">
              <a:solidFill>
                <a:schemeClr val="tx1"/>
              </a:solidFill>
              <a:prstDash val="solid"/>
              <a:headEnd type="none" w="med" len="med"/>
              <a:tailEnd type="none" w="med" len="med"/>
            </a:ln>
          </p:spPr>
        </p:sp>
        <p:sp>
          <p:nvSpPr>
            <p:cNvPr id="52254" name="Line 75"/>
            <p:cNvSpPr/>
            <p:nvPr/>
          </p:nvSpPr>
          <p:spPr>
            <a:xfrm>
              <a:off x="4044" y="2523"/>
              <a:ext cx="499" cy="635"/>
            </a:xfrm>
            <a:prstGeom prst="line">
              <a:avLst/>
            </a:prstGeom>
            <a:ln w="9525" cap="flat" cmpd="sng">
              <a:solidFill>
                <a:schemeClr val="tx1"/>
              </a:solidFill>
              <a:prstDash val="solid"/>
              <a:headEnd type="none" w="med" len="med"/>
              <a:tailEnd type="none" w="med" len="med"/>
            </a:ln>
          </p:spPr>
        </p:sp>
        <p:sp>
          <p:nvSpPr>
            <p:cNvPr id="52255" name="Line 76"/>
            <p:cNvSpPr/>
            <p:nvPr/>
          </p:nvSpPr>
          <p:spPr>
            <a:xfrm flipV="1">
              <a:off x="3500" y="3158"/>
              <a:ext cx="1043" cy="0"/>
            </a:xfrm>
            <a:prstGeom prst="line">
              <a:avLst/>
            </a:prstGeom>
            <a:ln w="9525" cap="flat" cmpd="sng">
              <a:solidFill>
                <a:schemeClr val="tx1"/>
              </a:solidFill>
              <a:prstDash val="solid"/>
              <a:headEnd type="none" w="med" len="med"/>
              <a:tailEnd type="none" w="med" len="med"/>
            </a:ln>
          </p:spPr>
        </p:sp>
        <p:sp>
          <p:nvSpPr>
            <p:cNvPr id="52256" name="Line 77"/>
            <p:cNvSpPr/>
            <p:nvPr/>
          </p:nvSpPr>
          <p:spPr>
            <a:xfrm flipH="1">
              <a:off x="4543" y="2205"/>
              <a:ext cx="318" cy="953"/>
            </a:xfrm>
            <a:prstGeom prst="line">
              <a:avLst/>
            </a:prstGeom>
            <a:ln w="9525" cap="flat" cmpd="sng">
              <a:solidFill>
                <a:schemeClr val="tx1"/>
              </a:solidFill>
              <a:prstDash val="solid"/>
              <a:headEnd type="none" w="med" len="med"/>
              <a:tailEnd type="none" w="med" len="med"/>
            </a:ln>
          </p:spPr>
        </p:sp>
        <p:sp>
          <p:nvSpPr>
            <p:cNvPr id="52257" name="Line 78"/>
            <p:cNvSpPr/>
            <p:nvPr/>
          </p:nvSpPr>
          <p:spPr>
            <a:xfrm flipH="1">
              <a:off x="4044" y="1706"/>
              <a:ext cx="0" cy="862"/>
            </a:xfrm>
            <a:prstGeom prst="line">
              <a:avLst/>
            </a:prstGeom>
            <a:ln w="9525" cap="flat" cmpd="sng">
              <a:solidFill>
                <a:schemeClr val="tx1"/>
              </a:solidFill>
              <a:prstDash val="solid"/>
              <a:headEnd type="none" w="med" len="med"/>
              <a:tailEnd type="none" w="med" len="med"/>
            </a:ln>
          </p:spPr>
        </p:sp>
        <p:sp>
          <p:nvSpPr>
            <p:cNvPr id="52258" name="Line 79"/>
            <p:cNvSpPr/>
            <p:nvPr/>
          </p:nvSpPr>
          <p:spPr>
            <a:xfrm>
              <a:off x="3273" y="2205"/>
              <a:ext cx="771" cy="318"/>
            </a:xfrm>
            <a:prstGeom prst="line">
              <a:avLst/>
            </a:prstGeom>
            <a:ln w="9525" cap="flat" cmpd="sng">
              <a:solidFill>
                <a:schemeClr val="tx1"/>
              </a:solidFill>
              <a:prstDash val="solid"/>
              <a:headEnd type="none" w="med" len="med"/>
              <a:tailEnd type="none" w="med" len="med"/>
            </a:ln>
          </p:spPr>
        </p:sp>
        <p:sp>
          <p:nvSpPr>
            <p:cNvPr id="52259" name="Text Box 80"/>
            <p:cNvSpPr txBox="1"/>
            <p:nvPr/>
          </p:nvSpPr>
          <p:spPr>
            <a:xfrm>
              <a:off x="4032" y="190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1</a:t>
              </a:r>
              <a:endParaRPr lang="en-US" altLang="zh-CN" sz="1800" dirty="0"/>
            </a:p>
          </p:txBody>
        </p:sp>
        <p:sp>
          <p:nvSpPr>
            <p:cNvPr id="52260" name="Text Box 81"/>
            <p:cNvSpPr txBox="1"/>
            <p:nvPr/>
          </p:nvSpPr>
          <p:spPr>
            <a:xfrm>
              <a:off x="3442" y="1719"/>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61" name="Text Box 82"/>
            <p:cNvSpPr txBox="1"/>
            <p:nvPr/>
          </p:nvSpPr>
          <p:spPr>
            <a:xfrm>
              <a:off x="4440" y="1719"/>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62" name="Text Box 83"/>
            <p:cNvSpPr txBox="1"/>
            <p:nvPr/>
          </p:nvSpPr>
          <p:spPr>
            <a:xfrm>
              <a:off x="3170" y="258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3</a:t>
              </a:r>
              <a:endParaRPr lang="en-US" altLang="zh-CN" sz="1800" dirty="0"/>
            </a:p>
          </p:txBody>
        </p:sp>
        <p:sp>
          <p:nvSpPr>
            <p:cNvPr id="52263" name="Text Box 84"/>
            <p:cNvSpPr txBox="1"/>
            <p:nvPr/>
          </p:nvSpPr>
          <p:spPr>
            <a:xfrm>
              <a:off x="3941" y="3154"/>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264" name="Text Box 85"/>
            <p:cNvSpPr txBox="1"/>
            <p:nvPr/>
          </p:nvSpPr>
          <p:spPr>
            <a:xfrm>
              <a:off x="4725" y="262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2</a:t>
              </a:r>
              <a:endParaRPr lang="en-US" altLang="zh-CN" sz="1800" dirty="0"/>
            </a:p>
          </p:txBody>
        </p:sp>
        <p:sp>
          <p:nvSpPr>
            <p:cNvPr id="52265" name="Text Box 86"/>
            <p:cNvSpPr txBox="1"/>
            <p:nvPr/>
          </p:nvSpPr>
          <p:spPr>
            <a:xfrm>
              <a:off x="3623" y="262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6</a:t>
              </a:r>
              <a:endParaRPr lang="en-US" altLang="zh-CN" sz="1800" dirty="0"/>
            </a:p>
          </p:txBody>
        </p:sp>
        <p:sp>
          <p:nvSpPr>
            <p:cNvPr id="52266" name="Text Box 87"/>
            <p:cNvSpPr txBox="1"/>
            <p:nvPr/>
          </p:nvSpPr>
          <p:spPr>
            <a:xfrm>
              <a:off x="4090" y="276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4</a:t>
              </a:r>
              <a:endParaRPr lang="en-US" altLang="zh-CN" sz="1800" dirty="0"/>
            </a:p>
          </p:txBody>
        </p:sp>
        <p:sp>
          <p:nvSpPr>
            <p:cNvPr id="52267" name="Text Box 88"/>
            <p:cNvSpPr txBox="1"/>
            <p:nvPr/>
          </p:nvSpPr>
          <p:spPr>
            <a:xfrm>
              <a:off x="3578" y="217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sp>
          <p:nvSpPr>
            <p:cNvPr id="52268" name="Text Box 89"/>
            <p:cNvSpPr txBox="1"/>
            <p:nvPr/>
          </p:nvSpPr>
          <p:spPr>
            <a:xfrm>
              <a:off x="4258" y="2172"/>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5</a:t>
              </a:r>
              <a:endParaRPr lang="en-US" altLang="zh-CN" sz="1800" dirty="0"/>
            </a:p>
          </p:txBody>
        </p:sp>
      </p:grpSp>
      <p:sp>
        <p:nvSpPr>
          <p:cNvPr id="853082" name="Line 90"/>
          <p:cNvSpPr/>
          <p:nvPr/>
        </p:nvSpPr>
        <p:spPr>
          <a:xfrm>
            <a:off x="7050088" y="3419475"/>
            <a:ext cx="0" cy="1296988"/>
          </a:xfrm>
          <a:prstGeom prst="line">
            <a:avLst/>
          </a:prstGeom>
          <a:ln w="57150" cap="flat" cmpd="sng">
            <a:solidFill>
              <a:srgbClr val="CC0000"/>
            </a:solidFill>
            <a:prstDash val="solid"/>
            <a:headEnd type="none" w="med" len="med"/>
            <a:tailEnd type="none" w="med" len="med"/>
          </a:ln>
        </p:spPr>
      </p:sp>
      <p:sp>
        <p:nvSpPr>
          <p:cNvPr id="853083" name="Line 91"/>
          <p:cNvSpPr/>
          <p:nvPr/>
        </p:nvSpPr>
        <p:spPr>
          <a:xfrm flipH="1">
            <a:off x="7842250" y="4284663"/>
            <a:ext cx="431800" cy="1439862"/>
          </a:xfrm>
          <a:prstGeom prst="line">
            <a:avLst/>
          </a:prstGeom>
          <a:ln w="57150" cap="flat" cmpd="sng">
            <a:solidFill>
              <a:srgbClr val="CC0000"/>
            </a:solidFill>
            <a:prstDash val="solid"/>
            <a:headEnd type="none" w="med" len="med"/>
            <a:tailEnd type="none" w="med" len="med"/>
          </a:ln>
        </p:spPr>
      </p:sp>
      <p:sp>
        <p:nvSpPr>
          <p:cNvPr id="853084" name="Line 92"/>
          <p:cNvSpPr/>
          <p:nvPr/>
        </p:nvSpPr>
        <p:spPr>
          <a:xfrm>
            <a:off x="5683250" y="4211638"/>
            <a:ext cx="503238" cy="1512887"/>
          </a:xfrm>
          <a:prstGeom prst="line">
            <a:avLst/>
          </a:prstGeom>
          <a:ln w="57150" cap="flat" cmpd="sng">
            <a:solidFill>
              <a:srgbClr val="CC0000"/>
            </a:solidFill>
            <a:prstDash val="solid"/>
            <a:headEnd type="none" w="med" len="med"/>
            <a:tailEnd type="none" w="med" len="med"/>
          </a:ln>
        </p:spPr>
      </p:sp>
      <p:sp>
        <p:nvSpPr>
          <p:cNvPr id="853085" name="Line 93"/>
          <p:cNvSpPr/>
          <p:nvPr/>
        </p:nvSpPr>
        <p:spPr>
          <a:xfrm>
            <a:off x="7050088" y="4716463"/>
            <a:ext cx="792162" cy="1008062"/>
          </a:xfrm>
          <a:prstGeom prst="line">
            <a:avLst/>
          </a:prstGeom>
          <a:ln w="57150" cap="flat" cmpd="sng">
            <a:solidFill>
              <a:srgbClr val="CC0000"/>
            </a:solidFill>
            <a:prstDash val="solid"/>
            <a:headEnd type="none" w="med" len="med"/>
            <a:tailEnd type="none" w="med" len="med"/>
          </a:ln>
        </p:spPr>
      </p:sp>
      <p:sp>
        <p:nvSpPr>
          <p:cNvPr id="853086" name="Line 94"/>
          <p:cNvSpPr/>
          <p:nvPr/>
        </p:nvSpPr>
        <p:spPr>
          <a:xfrm flipV="1">
            <a:off x="5683250" y="3421063"/>
            <a:ext cx="1295400" cy="790575"/>
          </a:xfrm>
          <a:prstGeom prst="line">
            <a:avLst/>
          </a:prstGeom>
          <a:ln w="57150" cap="flat" cmpd="sng">
            <a:solidFill>
              <a:srgbClr val="CC0000"/>
            </a:solidFill>
            <a:prstDash val="solid"/>
            <a:headEnd type="none" w="med" len="med"/>
            <a:tailEnd type="none" w="med" len="med"/>
          </a:ln>
        </p:spPr>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52242"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3050"/>
                                        </p:tgtEl>
                                        <p:attrNameLst>
                                          <p:attrName>style.visibility</p:attrName>
                                        </p:attrNameLst>
                                      </p:cBhvr>
                                      <p:to>
                                        <p:strVal val="visible"/>
                                      </p:to>
                                    </p:set>
                                    <p:animEffect transition="in" filter="blinds(horizontal)">
                                      <p:cBhvr>
                                        <p:cTn id="12" dur="500"/>
                                        <p:tgtEl>
                                          <p:spTgt spid="8530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3051"/>
                                        </p:tgtEl>
                                        <p:attrNameLst>
                                          <p:attrName>style.visibility</p:attrName>
                                        </p:attrNameLst>
                                      </p:cBhvr>
                                      <p:to>
                                        <p:strVal val="visible"/>
                                      </p:to>
                                    </p:set>
                                    <p:animEffect transition="in" filter="blinds(horizontal)">
                                      <p:cBhvr>
                                        <p:cTn id="17" dur="500"/>
                                        <p:tgtEl>
                                          <p:spTgt spid="8530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3052"/>
                                        </p:tgtEl>
                                        <p:attrNameLst>
                                          <p:attrName>style.visibility</p:attrName>
                                        </p:attrNameLst>
                                      </p:cBhvr>
                                      <p:to>
                                        <p:strVal val="visible"/>
                                      </p:to>
                                    </p:set>
                                    <p:animEffect transition="in" filter="blinds(horizontal)">
                                      <p:cBhvr>
                                        <p:cTn id="22" dur="500"/>
                                        <p:tgtEl>
                                          <p:spTgt spid="85305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53053"/>
                                        </p:tgtEl>
                                        <p:attrNameLst>
                                          <p:attrName>style.visibility</p:attrName>
                                        </p:attrNameLst>
                                      </p:cBhvr>
                                      <p:to>
                                        <p:strVal val="visible"/>
                                      </p:to>
                                    </p:set>
                                    <p:animEffect transition="in" filter="blinds(horizontal)">
                                      <p:cBhvr>
                                        <p:cTn id="27" dur="500"/>
                                        <p:tgtEl>
                                          <p:spTgt spid="85305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53054"/>
                                        </p:tgtEl>
                                        <p:attrNameLst>
                                          <p:attrName>style.visibility</p:attrName>
                                        </p:attrNameLst>
                                      </p:cBhvr>
                                      <p:to>
                                        <p:strVal val="visible"/>
                                      </p:to>
                                    </p:set>
                                    <p:animEffect transition="in" filter="blinds(horizontal)">
                                      <p:cBhvr>
                                        <p:cTn id="32" dur="500"/>
                                        <p:tgtEl>
                                          <p:spTgt spid="85305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53082"/>
                                        </p:tgtEl>
                                        <p:attrNameLst>
                                          <p:attrName>style.visibility</p:attrName>
                                        </p:attrNameLst>
                                      </p:cBhvr>
                                      <p:to>
                                        <p:strVal val="visible"/>
                                      </p:to>
                                    </p:set>
                                    <p:animEffect transition="in" filter="blinds(horizontal)">
                                      <p:cBhvr>
                                        <p:cTn id="42" dur="500"/>
                                        <p:tgtEl>
                                          <p:spTgt spid="85308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53083"/>
                                        </p:tgtEl>
                                        <p:attrNameLst>
                                          <p:attrName>style.visibility</p:attrName>
                                        </p:attrNameLst>
                                      </p:cBhvr>
                                      <p:to>
                                        <p:strVal val="visible"/>
                                      </p:to>
                                    </p:set>
                                    <p:animEffect transition="in" filter="blinds(horizontal)">
                                      <p:cBhvr>
                                        <p:cTn id="47" dur="500"/>
                                        <p:tgtEl>
                                          <p:spTgt spid="85308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853084"/>
                                        </p:tgtEl>
                                        <p:attrNameLst>
                                          <p:attrName>style.visibility</p:attrName>
                                        </p:attrNameLst>
                                      </p:cBhvr>
                                      <p:to>
                                        <p:strVal val="visible"/>
                                      </p:to>
                                    </p:set>
                                    <p:animEffect transition="in" filter="blinds(horizontal)">
                                      <p:cBhvr>
                                        <p:cTn id="52" dur="500"/>
                                        <p:tgtEl>
                                          <p:spTgt spid="85308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53085"/>
                                        </p:tgtEl>
                                        <p:attrNameLst>
                                          <p:attrName>style.visibility</p:attrName>
                                        </p:attrNameLst>
                                      </p:cBhvr>
                                      <p:to>
                                        <p:strVal val="visible"/>
                                      </p:to>
                                    </p:set>
                                    <p:animEffect transition="in" filter="blinds(horizontal)">
                                      <p:cBhvr>
                                        <p:cTn id="57" dur="500"/>
                                        <p:tgtEl>
                                          <p:spTgt spid="85308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53086"/>
                                        </p:tgtEl>
                                        <p:attrNameLst>
                                          <p:attrName>style.visibility</p:attrName>
                                        </p:attrNameLst>
                                      </p:cBhvr>
                                      <p:to>
                                        <p:strVal val="visible"/>
                                      </p:to>
                                    </p:set>
                                    <p:animEffect transition="in" filter="blinds(horizontal)">
                                      <p:cBhvr>
                                        <p:cTn id="62" dur="500"/>
                                        <p:tgtEl>
                                          <p:spTgt spid="85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457200" y="277813"/>
            <a:ext cx="8229600" cy="712787"/>
          </a:xfrm>
          <a:ln/>
        </p:spPr>
        <p:txBody>
          <a:bodyPr vert="horz" wrap="square" lIns="91440" tIns="45720" rIns="91440" bIns="45720" anchor="t"/>
          <a:p>
            <a:r>
              <a:rPr lang="zh-CN" altLang="en-US" dirty="0"/>
              <a:t>四色定理（详见备注）</a:t>
            </a:r>
            <a:endParaRPr lang="zh-CN" altLang="en-US" dirty="0"/>
          </a:p>
        </p:txBody>
      </p:sp>
      <p:sp>
        <p:nvSpPr>
          <p:cNvPr id="6147" name="Rectangle 3"/>
          <p:cNvSpPr>
            <a:spLocks noGrp="1"/>
          </p:cNvSpPr>
          <p:nvPr>
            <p:ph idx="1"/>
          </p:nvPr>
        </p:nvSpPr>
        <p:spPr>
          <a:xfrm>
            <a:off x="838200" y="1125538"/>
            <a:ext cx="7772400" cy="4970462"/>
          </a:xfrm>
          <a:ln/>
        </p:spPr>
        <p:txBody>
          <a:bodyPr vert="horz" wrap="square" lIns="91440" tIns="45720" rIns="91440" bIns="45720" anchor="t"/>
          <a:p>
            <a:pPr marL="0" indent="0"/>
            <a:r>
              <a:rPr lang="zh-CN" altLang="en-US" sz="2400" b="1" dirty="0">
                <a:latin typeface="宋体" panose="02010600030101010101" pitchFamily="2" charset="-122"/>
              </a:rPr>
              <a:t>在</a:t>
            </a:r>
            <a:r>
              <a:rPr lang="en-US" altLang="zh-CN" sz="2400" b="1" dirty="0">
                <a:latin typeface="宋体" panose="02010600030101010101" pitchFamily="2" charset="-122"/>
              </a:rPr>
              <a:t>1852</a:t>
            </a:r>
            <a:r>
              <a:rPr lang="zh-CN" altLang="en-US" sz="2400" b="1" dirty="0">
                <a:latin typeface="宋体" panose="02010600030101010101" pitchFamily="2" charset="-122"/>
              </a:rPr>
              <a:t>年，一个英国青年名叫盖思里（</a:t>
            </a:r>
            <a:r>
              <a:rPr lang="en-US" altLang="zh-CN" sz="2400" b="1" dirty="0">
                <a:latin typeface="宋体" panose="02010600030101010101" pitchFamily="2" charset="-122"/>
              </a:rPr>
              <a:t>Francis Guthrie</a:t>
            </a:r>
            <a:r>
              <a:rPr lang="zh-CN" altLang="en-US" sz="2400" b="1" dirty="0">
                <a:latin typeface="宋体" panose="02010600030101010101" pitchFamily="2" charset="-122"/>
              </a:rPr>
              <a:t>）提出：任何连通的平面图，可以用不多于</a:t>
            </a:r>
            <a:r>
              <a:rPr lang="en-US" altLang="zh-CN" sz="2400" b="1" dirty="0">
                <a:latin typeface="宋体" panose="02010600030101010101" pitchFamily="2" charset="-122"/>
              </a:rPr>
              <a:t>4</a:t>
            </a:r>
            <a:r>
              <a:rPr lang="zh-CN" altLang="en-US" sz="2400" b="1" dirty="0">
                <a:latin typeface="宋体" panose="02010600030101010101" pitchFamily="2" charset="-122"/>
              </a:rPr>
              <a:t>种颜色对每一个区域着色，使相邻区域着不同颜色。</a:t>
            </a:r>
            <a:endParaRPr lang="zh-CN" altLang="en-US" sz="2400" b="1" dirty="0">
              <a:latin typeface="宋体" panose="02010600030101010101" pitchFamily="2" charset="-122"/>
            </a:endParaRPr>
          </a:p>
          <a:p>
            <a:pPr marL="0" indent="0"/>
            <a:r>
              <a:rPr lang="en-US" altLang="zh-CN" sz="2400" b="1" dirty="0">
                <a:latin typeface="宋体" panose="02010600030101010101" pitchFamily="2" charset="-122"/>
              </a:rPr>
              <a:t>1878</a:t>
            </a:r>
            <a:r>
              <a:rPr lang="zh-CN" altLang="en-US" sz="2400" b="1" dirty="0">
                <a:latin typeface="宋体" panose="02010600030101010101" pitchFamily="2" charset="-122"/>
              </a:rPr>
              <a:t>～</a:t>
            </a:r>
            <a:r>
              <a:rPr lang="en-US" altLang="zh-CN" sz="2400" b="1" dirty="0">
                <a:latin typeface="宋体" panose="02010600030101010101" pitchFamily="2" charset="-122"/>
              </a:rPr>
              <a:t>1880</a:t>
            </a:r>
            <a:r>
              <a:rPr lang="zh-CN" altLang="en-US" sz="2400" b="1" dirty="0">
                <a:latin typeface="宋体" panose="02010600030101010101" pitchFamily="2" charset="-122"/>
              </a:rPr>
              <a:t>年两年间，数学家肯普和泰勒两人分别宣布证明了四色定理。后来，人们发现他们实际上证明了一个较弱的命题</a:t>
            </a:r>
            <a:r>
              <a:rPr lang="en-US" altLang="zh-CN" sz="2400" b="1" dirty="0">
                <a:latin typeface="宋体" panose="02010600030101010101" pitchFamily="2" charset="-122"/>
              </a:rPr>
              <a:t>——</a:t>
            </a:r>
            <a:r>
              <a:rPr lang="zh-CN" altLang="en-US" sz="2400" b="1" dirty="0">
                <a:latin typeface="宋体" panose="02010600030101010101" pitchFamily="2" charset="-122"/>
              </a:rPr>
              <a:t>五色定理。就是说对平面图着色，用五种颜色就够了。</a:t>
            </a:r>
            <a:endParaRPr lang="zh-CN" altLang="en-US" sz="2400" b="1" dirty="0">
              <a:latin typeface="宋体" panose="02010600030101010101" pitchFamily="2" charset="-122"/>
            </a:endParaRPr>
          </a:p>
          <a:p>
            <a:pPr marL="0" indent="0"/>
            <a:r>
              <a:rPr lang="en-US" altLang="zh-CN" sz="2400" b="1" dirty="0">
                <a:latin typeface="宋体" panose="02010600030101010101" pitchFamily="2" charset="-122"/>
              </a:rPr>
              <a:t>1976</a:t>
            </a:r>
            <a:r>
              <a:rPr lang="zh-CN" altLang="en-US" sz="2400" b="1" dirty="0">
                <a:latin typeface="宋体" panose="02010600030101010101" pitchFamily="2" charset="-122"/>
              </a:rPr>
              <a:t>年美国伊利诺州立大学的两位教授，阿佩尔（</a:t>
            </a:r>
            <a:r>
              <a:rPr lang="en-US" altLang="zh-CN" sz="2400" b="1" dirty="0">
                <a:latin typeface="宋体" panose="02010600030101010101" pitchFamily="2" charset="-122"/>
              </a:rPr>
              <a:t>Kenneth Appel</a:t>
            </a:r>
            <a:r>
              <a:rPr lang="zh-CN" altLang="en-US" sz="2400" b="1" dirty="0">
                <a:latin typeface="宋体" panose="02010600030101010101" pitchFamily="2" charset="-122"/>
              </a:rPr>
              <a:t>）和海肯（</a:t>
            </a:r>
            <a:r>
              <a:rPr lang="en-US" altLang="zh-CN" sz="2400" b="1" dirty="0">
                <a:latin typeface="宋体" panose="02010600030101010101" pitchFamily="2" charset="-122"/>
              </a:rPr>
              <a:t>Wolfgang Haken</a:t>
            </a:r>
            <a:r>
              <a:rPr lang="zh-CN" altLang="en-US" sz="2400" b="1" dirty="0">
                <a:latin typeface="宋体" panose="02010600030101010101" pitchFamily="2" charset="-122"/>
              </a:rPr>
              <a:t>）宣布，用计算机证明了这个问题。他们的证明需要对</a:t>
            </a:r>
            <a:r>
              <a:rPr lang="en-US" altLang="zh-CN" sz="2400" b="1" dirty="0">
                <a:latin typeface="宋体" panose="02010600030101010101" pitchFamily="2" charset="-122"/>
              </a:rPr>
              <a:t>1900</a:t>
            </a:r>
            <a:r>
              <a:rPr lang="zh-CN" altLang="en-US" sz="2400" b="1" dirty="0">
                <a:latin typeface="宋体" panose="02010600030101010101" pitchFamily="2" charset="-122"/>
              </a:rPr>
              <a:t>多种情况进行详尽的分析，在一台高速计算机上耗时超过</a:t>
            </a:r>
            <a:r>
              <a:rPr lang="en-US" altLang="zh-CN" sz="2400" b="1" dirty="0">
                <a:latin typeface="宋体" panose="02010600030101010101" pitchFamily="2" charset="-122"/>
              </a:rPr>
              <a:t>1200</a:t>
            </a:r>
            <a:r>
              <a:rPr lang="zh-CN" altLang="en-US" sz="2400" b="1" dirty="0">
                <a:latin typeface="宋体" panose="02010600030101010101" pitchFamily="2" charset="-122"/>
              </a:rPr>
              <a:t>小时，做了</a:t>
            </a:r>
            <a:r>
              <a:rPr lang="en-US" altLang="zh-CN" sz="2400" b="1" dirty="0">
                <a:latin typeface="宋体" panose="02010600030101010101" pitchFamily="2" charset="-122"/>
              </a:rPr>
              <a:t>100</a:t>
            </a:r>
            <a:r>
              <a:rPr lang="zh-CN" altLang="en-US" sz="2400" b="1" dirty="0">
                <a:latin typeface="宋体" panose="02010600030101010101" pitchFamily="2" charset="-122"/>
              </a:rPr>
              <a:t>億次判断。对数学家来说总还是希望能找到数学方法的证明。 </a:t>
            </a:r>
            <a:endParaRPr lang="zh-CN" altLang="en-US" sz="2400" b="1" dirty="0">
              <a:latin typeface="宋体" panose="02010600030101010101" pitchFamily="2" charset="-122"/>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6150"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457200" y="304800"/>
            <a:ext cx="8077200" cy="762000"/>
          </a:xfrm>
          <a:ln/>
        </p:spPr>
        <p:txBody>
          <a:bodyPr vert="horz" wrap="square" lIns="91440" tIns="45720" rIns="91440" bIns="45720" anchor="t"/>
          <a:p>
            <a:r>
              <a:rPr lang="en-US" altLang="zh-CN" dirty="0"/>
              <a:t>Prim</a:t>
            </a:r>
            <a:r>
              <a:rPr lang="zh-CN" altLang="en-US" dirty="0"/>
              <a:t>算法(破圈法)</a:t>
            </a:r>
            <a:endParaRPr lang="zh-CN" altLang="en-US" dirty="0"/>
          </a:p>
        </p:txBody>
      </p:sp>
      <p:sp>
        <p:nvSpPr>
          <p:cNvPr id="53251" name="Text Box 3"/>
          <p:cNvSpPr txBox="1"/>
          <p:nvPr/>
        </p:nvSpPr>
        <p:spPr>
          <a:xfrm>
            <a:off x="457200" y="1035050"/>
            <a:ext cx="7772400" cy="2492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spcBef>
                <a:spcPct val="50000"/>
              </a:spcBef>
              <a:buClrTx/>
              <a:buSzTx/>
              <a:buFontTx/>
              <a:buNone/>
            </a:pPr>
            <a:r>
              <a:rPr lang="zh-CN" altLang="en-US" sz="2400" b="1" dirty="0">
                <a:latin typeface="宋体" panose="02010600030101010101" pitchFamily="2" charset="-122"/>
              </a:rPr>
              <a:t>设置一个集合</a:t>
            </a:r>
            <a:r>
              <a:rPr lang="en-US" altLang="zh-CN" sz="2400" b="1" dirty="0">
                <a:solidFill>
                  <a:srgbClr val="CC0000"/>
                </a:solidFill>
                <a:latin typeface="宋体" panose="02010600030101010101" pitchFamily="2" charset="-122"/>
              </a:rPr>
              <a:t>T</a:t>
            </a:r>
            <a:r>
              <a:rPr lang="zh-CN" altLang="en-US" sz="2400" b="1" dirty="0">
                <a:latin typeface="宋体" panose="02010600030101010101" pitchFamily="2" charset="-122"/>
              </a:rPr>
              <a:t>，开始图上</a:t>
            </a:r>
            <a:r>
              <a:rPr lang="zh-CN" altLang="en-US" sz="2400" b="1" dirty="0">
                <a:solidFill>
                  <a:srgbClr val="FF0000"/>
                </a:solidFill>
                <a:latin typeface="宋体" panose="02010600030101010101" pitchFamily="2" charset="-122"/>
              </a:rPr>
              <a:t>任选一点</a:t>
            </a:r>
            <a:r>
              <a:rPr lang="en-US" altLang="zh-CN" sz="2400" b="1" dirty="0">
                <a:solidFill>
                  <a:srgbClr val="FF0000"/>
                </a:solidFill>
                <a:latin typeface="宋体" panose="02010600030101010101" pitchFamily="2" charset="-122"/>
              </a:rPr>
              <a:t>u</a:t>
            </a:r>
            <a:r>
              <a:rPr lang="en-US" altLang="zh-CN" sz="2400" b="1" baseline="-25000" dirty="0">
                <a:solidFill>
                  <a:srgbClr val="FF0000"/>
                </a:solidFill>
                <a:latin typeface="宋体" panose="02010600030101010101" pitchFamily="2" charset="-122"/>
              </a:rPr>
              <a:t>0</a:t>
            </a:r>
            <a:r>
              <a:rPr lang="zh-CN" altLang="en-US" sz="2400" b="1" dirty="0">
                <a:latin typeface="宋体" panose="02010600030101010101" pitchFamily="2" charset="-122"/>
              </a:rPr>
              <a:t>加入</a:t>
            </a:r>
            <a:r>
              <a:rPr lang="en-US" altLang="zh-CN" sz="2400" b="1" dirty="0">
                <a:solidFill>
                  <a:srgbClr val="FF0000"/>
                </a:solidFill>
                <a:latin typeface="宋体" panose="02010600030101010101" pitchFamily="2" charset="-122"/>
              </a:rPr>
              <a:t>T</a:t>
            </a:r>
            <a:r>
              <a:rPr lang="zh-CN" altLang="en-US" sz="2400" b="1" dirty="0">
                <a:latin typeface="宋体" panose="02010600030101010101" pitchFamily="2" charset="-122"/>
              </a:rPr>
              <a:t>，图顶点数为</a:t>
            </a:r>
            <a:r>
              <a:rPr lang="en-US" altLang="zh-CN" sz="2400" b="1" dirty="0">
                <a:latin typeface="宋体" panose="02010600030101010101" pitchFamily="2" charset="-122"/>
              </a:rPr>
              <a:t>n</a:t>
            </a:r>
            <a:r>
              <a:rPr lang="zh-CN" altLang="en-US" sz="2400" b="1" dirty="0">
                <a:latin typeface="宋体" panose="02010600030101010101" pitchFamily="2" charset="-122"/>
              </a:rPr>
              <a:t>。</a:t>
            </a:r>
            <a:r>
              <a:rPr lang="zh-CN" altLang="zh-CN" sz="2400" b="1" dirty="0">
                <a:latin typeface="宋体" panose="02010600030101010101" pitchFamily="2" charset="-122"/>
              </a:rPr>
              <a:t>重复以下工作</a:t>
            </a:r>
            <a:r>
              <a:rPr lang="en-US" altLang="zh-CN" sz="2400" b="1" dirty="0">
                <a:latin typeface="宋体" panose="02010600030101010101" pitchFamily="2" charset="-122"/>
              </a:rPr>
              <a:t>n-1</a:t>
            </a:r>
            <a:r>
              <a:rPr lang="zh-CN" altLang="zh-CN" sz="2400" b="1" dirty="0">
                <a:latin typeface="宋体" panose="02010600030101010101" pitchFamily="2" charset="-122"/>
              </a:rPr>
              <a:t>次</a:t>
            </a:r>
            <a:r>
              <a:rPr lang="en-US" altLang="zh-CN" sz="2400" b="1" dirty="0">
                <a:latin typeface="宋体" panose="02010600030101010101" pitchFamily="2" charset="-122"/>
              </a:rPr>
              <a:t>:</a:t>
            </a:r>
            <a:endParaRPr lang="zh-CN" altLang="zh-CN" sz="2400" b="1" dirty="0">
              <a:latin typeface="宋体" panose="02010600030101010101" pitchFamily="2" charset="-122"/>
            </a:endParaRPr>
          </a:p>
          <a:p>
            <a:pPr marL="0" lvl="0" indent="0">
              <a:spcBef>
                <a:spcPct val="50000"/>
              </a:spcBef>
              <a:buClrTx/>
              <a:buSzTx/>
              <a:buFontTx/>
              <a:buChar char="•"/>
            </a:pPr>
            <a:r>
              <a:rPr lang="en-US" altLang="zh-CN" sz="2400" b="1" dirty="0">
                <a:latin typeface="宋体" panose="02010600030101010101" pitchFamily="2" charset="-122"/>
              </a:rPr>
              <a:t> </a:t>
            </a:r>
            <a:r>
              <a:rPr lang="zh-CN" altLang="zh-CN" sz="2400" b="1" dirty="0">
                <a:latin typeface="宋体" panose="02010600030101010101" pitchFamily="2" charset="-122"/>
              </a:rPr>
              <a:t>在满足</a:t>
            </a:r>
            <a:r>
              <a:rPr lang="en-US" altLang="zh-CN" sz="2400" b="1" dirty="0">
                <a:latin typeface="宋体" panose="02010600030101010101" pitchFamily="2" charset="-122"/>
              </a:rPr>
              <a:t>u</a:t>
            </a:r>
            <a:r>
              <a:rPr lang="en-US" altLang="zh-CN" sz="2400" b="1" dirty="0">
                <a:latin typeface="宋体" panose="02010600030101010101" pitchFamily="2" charset="-122"/>
                <a:sym typeface="Symbol" panose="05050102010706020507" pitchFamily="18" charset="2"/>
              </a:rPr>
              <a:t></a:t>
            </a:r>
            <a:r>
              <a:rPr lang="en-US" altLang="zh-CN" sz="2400" b="1" dirty="0">
                <a:solidFill>
                  <a:srgbClr val="FF0000"/>
                </a:solidFill>
                <a:latin typeface="宋体" panose="02010600030101010101" pitchFamily="2" charset="-122"/>
                <a:sym typeface="Symbol" panose="05050102010706020507" pitchFamily="18" charset="2"/>
              </a:rPr>
              <a:t>T</a:t>
            </a:r>
            <a:r>
              <a:rPr lang="en-US" altLang="zh-CN" sz="2400" b="1" dirty="0">
                <a:latin typeface="宋体" panose="02010600030101010101" pitchFamily="2" charset="-122"/>
                <a:sym typeface="Symbol" panose="05050102010706020507" pitchFamily="18" charset="2"/>
              </a:rPr>
              <a:t>,v</a:t>
            </a:r>
            <a:r>
              <a:rPr lang="en-US" altLang="zh-CN" sz="2400" b="1" dirty="0">
                <a:solidFill>
                  <a:srgbClr val="FF0000"/>
                </a:solidFill>
                <a:latin typeface="宋体" panose="02010600030101010101" pitchFamily="2" charset="-122"/>
                <a:sym typeface="Symbol" panose="05050102010706020507" pitchFamily="18" charset="2"/>
              </a:rPr>
              <a:t>T</a:t>
            </a:r>
            <a:r>
              <a:rPr lang="zh-CN" altLang="en-US" sz="2400" b="1" dirty="0">
                <a:latin typeface="宋体" panose="02010600030101010101" pitchFamily="2" charset="-122"/>
                <a:sym typeface="Symbol" panose="05050102010706020507" pitchFamily="18" charset="2"/>
              </a:rPr>
              <a:t>的所有边中选边权</a:t>
            </a:r>
            <a:r>
              <a:rPr lang="en-US" altLang="zh-CN" sz="2400" b="1" dirty="0">
                <a:latin typeface="宋体" panose="02010600030101010101" pitchFamily="2" charset="-122"/>
                <a:sym typeface="Symbol" panose="05050102010706020507" pitchFamily="18" charset="2"/>
              </a:rPr>
              <a:t>w</a:t>
            </a:r>
            <a:r>
              <a:rPr lang="zh-CN" altLang="en-US" sz="2400" b="1" dirty="0">
                <a:latin typeface="宋体" panose="02010600030101010101" pitchFamily="2" charset="-122"/>
                <a:sym typeface="Symbol" panose="05050102010706020507" pitchFamily="18" charset="2"/>
              </a:rPr>
              <a:t>最小的</a:t>
            </a:r>
            <a:r>
              <a:rPr lang="en-US" altLang="zh-CN" sz="2400" b="1" dirty="0">
                <a:latin typeface="宋体" panose="02010600030101010101" pitchFamily="2" charset="-122"/>
                <a:sym typeface="Symbol" panose="05050102010706020507" pitchFamily="18" charset="2"/>
              </a:rPr>
              <a:t>(u,v)</a:t>
            </a:r>
            <a:r>
              <a:rPr lang="zh-CN" altLang="en-US" sz="2400" b="1" dirty="0">
                <a:latin typeface="宋体" panose="02010600030101010101" pitchFamily="2" charset="-122"/>
                <a:sym typeface="Symbol" panose="05050102010706020507" pitchFamily="18" charset="2"/>
              </a:rPr>
              <a:t>；</a:t>
            </a:r>
            <a:endParaRPr lang="zh-CN" altLang="en-US" sz="2400" b="1" dirty="0">
              <a:latin typeface="宋体" panose="02010600030101010101" pitchFamily="2" charset="-122"/>
              <a:sym typeface="Symbol" panose="05050102010706020507" pitchFamily="18" charset="2"/>
            </a:endParaRPr>
          </a:p>
          <a:p>
            <a:pPr marL="0" lvl="0" indent="0">
              <a:spcBef>
                <a:spcPct val="50000"/>
              </a:spcBef>
              <a:buClrTx/>
              <a:buSzTx/>
              <a:buFontTx/>
              <a:buChar char="•"/>
            </a:pPr>
            <a:r>
              <a:rPr lang="zh-CN" altLang="en-US" sz="2400" b="1" dirty="0">
                <a:latin typeface="宋体" panose="02010600030101010101" pitchFamily="2" charset="-122"/>
                <a:sym typeface="Symbol" panose="05050102010706020507" pitchFamily="18" charset="2"/>
              </a:rPr>
              <a:t> 将</a:t>
            </a:r>
            <a:r>
              <a:rPr lang="en-US" altLang="zh-CN" sz="2400" b="1" dirty="0">
                <a:latin typeface="宋体" panose="02010600030101010101" pitchFamily="2" charset="-122"/>
                <a:sym typeface="Symbol" panose="05050102010706020507" pitchFamily="18" charset="2"/>
              </a:rPr>
              <a:t>v</a:t>
            </a:r>
            <a:r>
              <a:rPr lang="zh-CN" altLang="en-US" sz="2400" b="1" dirty="0">
                <a:latin typeface="宋体" panose="02010600030101010101" pitchFamily="2" charset="-122"/>
                <a:sym typeface="Symbol" panose="05050102010706020507" pitchFamily="18" charset="2"/>
              </a:rPr>
              <a:t>加入集合</a:t>
            </a:r>
            <a:r>
              <a:rPr lang="en-US" altLang="zh-CN" sz="2400" b="1" dirty="0">
                <a:solidFill>
                  <a:srgbClr val="FF0000"/>
                </a:solidFill>
                <a:latin typeface="宋体" panose="02010600030101010101" pitchFamily="2" charset="-122"/>
                <a:sym typeface="Symbol" panose="05050102010706020507" pitchFamily="18" charset="2"/>
              </a:rPr>
              <a:t>T</a:t>
            </a:r>
            <a:r>
              <a:rPr lang="zh-CN" altLang="en-US" sz="2400" b="1" dirty="0">
                <a:latin typeface="宋体" panose="02010600030101010101" pitchFamily="2" charset="-122"/>
                <a:sym typeface="Symbol" panose="05050102010706020507" pitchFamily="18" charset="2"/>
              </a:rPr>
              <a:t>中；</a:t>
            </a:r>
            <a:endParaRPr lang="zh-CN" altLang="en-US" sz="2400" b="1" dirty="0">
              <a:latin typeface="宋体" panose="02010600030101010101" pitchFamily="2" charset="-122"/>
              <a:sym typeface="Symbol" panose="05050102010706020507" pitchFamily="18" charset="2"/>
            </a:endParaRPr>
          </a:p>
          <a:p>
            <a:pPr marL="0" lvl="0" indent="0">
              <a:spcBef>
                <a:spcPct val="50000"/>
              </a:spcBef>
              <a:buClrTx/>
              <a:buSzTx/>
              <a:buFontTx/>
              <a:buChar char="•"/>
            </a:pPr>
            <a:r>
              <a:rPr lang="zh-CN" altLang="en-US" sz="2400" b="1" dirty="0">
                <a:latin typeface="宋体" panose="02010600030101010101" pitchFamily="2" charset="-122"/>
                <a:sym typeface="Symbol" panose="05050102010706020507" pitchFamily="18" charset="2"/>
              </a:rPr>
              <a:t> 输出边</a:t>
            </a:r>
            <a:r>
              <a:rPr lang="en-US" altLang="zh-CN" sz="2400" b="1" dirty="0">
                <a:latin typeface="宋体" panose="02010600030101010101" pitchFamily="2" charset="-122"/>
                <a:sym typeface="Symbol" panose="05050102010706020507" pitchFamily="18" charset="2"/>
              </a:rPr>
              <a:t>(u,v)</a:t>
            </a:r>
            <a:r>
              <a:rPr lang="zh-CN" altLang="zh-CN" sz="2400" b="1" dirty="0">
                <a:latin typeface="宋体" panose="02010600030101010101" pitchFamily="2" charset="-122"/>
                <a:sym typeface="Symbol" panose="05050102010706020507" pitchFamily="18" charset="2"/>
              </a:rPr>
              <a:t>及边上的权</a:t>
            </a:r>
            <a:r>
              <a:rPr lang="zh-CN" altLang="en-US" sz="2400" b="1" dirty="0">
                <a:latin typeface="宋体" panose="02010600030101010101" pitchFamily="2" charset="-122"/>
                <a:sym typeface="Symbol" panose="05050102010706020507" pitchFamily="18" charset="2"/>
              </a:rPr>
              <a:t> </a:t>
            </a:r>
            <a:r>
              <a:rPr lang="en-US" altLang="zh-CN" sz="2400" b="1" dirty="0">
                <a:latin typeface="宋体" panose="02010600030101010101" pitchFamily="2" charset="-122"/>
                <a:sym typeface="Symbol" panose="05050102010706020507" pitchFamily="18" charset="2"/>
              </a:rPr>
              <a:t>w</a:t>
            </a:r>
            <a:r>
              <a:rPr lang="zh-CN" altLang="en-US" sz="2400" b="1" dirty="0">
                <a:latin typeface="宋体" panose="02010600030101010101" pitchFamily="2" charset="-122"/>
                <a:sym typeface="Symbol" panose="05050102010706020507" pitchFamily="18" charset="2"/>
              </a:rPr>
              <a:t>。</a:t>
            </a:r>
            <a:endParaRPr lang="en-US" altLang="zh-CN" sz="2400" b="1" dirty="0">
              <a:latin typeface="宋体" panose="02010600030101010101" pitchFamily="2" charset="-122"/>
            </a:endParaRPr>
          </a:p>
        </p:txBody>
      </p:sp>
      <p:grpSp>
        <p:nvGrpSpPr>
          <p:cNvPr id="53252" name="Group 4"/>
          <p:cNvGrpSpPr/>
          <p:nvPr/>
        </p:nvGrpSpPr>
        <p:grpSpPr>
          <a:xfrm>
            <a:off x="990600" y="3829050"/>
            <a:ext cx="2286000" cy="1905000"/>
            <a:chOff x="672" y="2544"/>
            <a:chExt cx="1440" cy="1200"/>
          </a:xfrm>
        </p:grpSpPr>
        <p:sp>
          <p:nvSpPr>
            <p:cNvPr id="53288" name="Text Box 5"/>
            <p:cNvSpPr txBox="1"/>
            <p:nvPr/>
          </p:nvSpPr>
          <p:spPr>
            <a:xfrm>
              <a:off x="960" y="2956"/>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5</a:t>
              </a:r>
              <a:endParaRPr lang="en-US" altLang="zh-CN" sz="1200" b="1" dirty="0"/>
            </a:p>
          </p:txBody>
        </p:sp>
        <p:sp>
          <p:nvSpPr>
            <p:cNvPr id="53289" name="Text Box 6"/>
            <p:cNvSpPr txBox="1"/>
            <p:nvPr/>
          </p:nvSpPr>
          <p:spPr>
            <a:xfrm>
              <a:off x="720" y="3292"/>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3</a:t>
              </a:r>
              <a:endParaRPr lang="en-US" altLang="zh-CN" sz="1200" b="1" dirty="0"/>
            </a:p>
          </p:txBody>
        </p:sp>
        <p:grpSp>
          <p:nvGrpSpPr>
            <p:cNvPr id="53290" name="Group 7"/>
            <p:cNvGrpSpPr/>
            <p:nvPr/>
          </p:nvGrpSpPr>
          <p:grpSpPr>
            <a:xfrm>
              <a:off x="672" y="2544"/>
              <a:ext cx="1440" cy="1200"/>
              <a:chOff x="672" y="2544"/>
              <a:chExt cx="1440" cy="1200"/>
            </a:xfrm>
          </p:grpSpPr>
          <p:sp>
            <p:nvSpPr>
              <p:cNvPr id="53291" name="Line 8"/>
              <p:cNvSpPr/>
              <p:nvPr/>
            </p:nvSpPr>
            <p:spPr>
              <a:xfrm flipV="1">
                <a:off x="1776" y="3196"/>
                <a:ext cx="192" cy="384"/>
              </a:xfrm>
              <a:prstGeom prst="line">
                <a:avLst/>
              </a:prstGeom>
              <a:ln w="28575" cap="flat" cmpd="sng">
                <a:solidFill>
                  <a:schemeClr val="tx1"/>
                </a:solidFill>
                <a:prstDash val="solid"/>
                <a:headEnd type="none" w="sm" len="sm"/>
                <a:tailEnd type="none" w="med" len="med"/>
              </a:ln>
            </p:spPr>
          </p:sp>
          <p:grpSp>
            <p:nvGrpSpPr>
              <p:cNvPr id="53292" name="Group 9"/>
              <p:cNvGrpSpPr/>
              <p:nvPr/>
            </p:nvGrpSpPr>
            <p:grpSpPr>
              <a:xfrm>
                <a:off x="672" y="2544"/>
                <a:ext cx="1440" cy="1200"/>
                <a:chOff x="672" y="2544"/>
                <a:chExt cx="1440" cy="1200"/>
              </a:xfrm>
            </p:grpSpPr>
            <p:sp>
              <p:nvSpPr>
                <p:cNvPr id="53293" name="Line 10"/>
                <p:cNvSpPr/>
                <p:nvPr/>
              </p:nvSpPr>
              <p:spPr>
                <a:xfrm>
                  <a:off x="1536" y="3100"/>
                  <a:ext cx="288" cy="0"/>
                </a:xfrm>
                <a:prstGeom prst="line">
                  <a:avLst/>
                </a:prstGeom>
                <a:ln w="28575" cap="flat" cmpd="sng">
                  <a:solidFill>
                    <a:schemeClr val="tx1"/>
                  </a:solidFill>
                  <a:prstDash val="solid"/>
                  <a:headEnd type="none" w="sm" len="sm"/>
                  <a:tailEnd type="none" w="med" len="med"/>
                </a:ln>
              </p:spPr>
            </p:sp>
            <p:sp>
              <p:nvSpPr>
                <p:cNvPr id="53294" name="Line 11"/>
                <p:cNvSpPr/>
                <p:nvPr/>
              </p:nvSpPr>
              <p:spPr>
                <a:xfrm flipH="1">
                  <a:off x="1392" y="2764"/>
                  <a:ext cx="0" cy="192"/>
                </a:xfrm>
                <a:prstGeom prst="line">
                  <a:avLst/>
                </a:prstGeom>
                <a:ln w="28575" cap="flat" cmpd="sng">
                  <a:solidFill>
                    <a:schemeClr val="tx1"/>
                  </a:solidFill>
                  <a:prstDash val="solid"/>
                  <a:headEnd type="none" w="sm" len="sm"/>
                  <a:tailEnd type="none" w="med" len="med"/>
                </a:ln>
              </p:spPr>
            </p:sp>
            <p:grpSp>
              <p:nvGrpSpPr>
                <p:cNvPr id="53295" name="Group 12"/>
                <p:cNvGrpSpPr/>
                <p:nvPr/>
              </p:nvGrpSpPr>
              <p:grpSpPr>
                <a:xfrm>
                  <a:off x="672" y="2544"/>
                  <a:ext cx="1440" cy="1200"/>
                  <a:chOff x="672" y="2544"/>
                  <a:chExt cx="1440" cy="1200"/>
                </a:xfrm>
              </p:grpSpPr>
              <p:sp>
                <p:nvSpPr>
                  <p:cNvPr id="53296" name="Line 13"/>
                  <p:cNvSpPr/>
                  <p:nvPr/>
                </p:nvSpPr>
                <p:spPr>
                  <a:xfrm flipV="1">
                    <a:off x="1104" y="3196"/>
                    <a:ext cx="240" cy="336"/>
                  </a:xfrm>
                  <a:prstGeom prst="line">
                    <a:avLst/>
                  </a:prstGeom>
                  <a:ln w="28575" cap="flat" cmpd="sng">
                    <a:solidFill>
                      <a:schemeClr val="tx1"/>
                    </a:solidFill>
                    <a:prstDash val="solid"/>
                    <a:headEnd type="none" w="sm" len="sm"/>
                    <a:tailEnd type="none" w="med" len="med"/>
                  </a:ln>
                </p:spPr>
              </p:sp>
              <p:sp>
                <p:nvSpPr>
                  <p:cNvPr id="53297" name="Line 14"/>
                  <p:cNvSpPr/>
                  <p:nvPr/>
                </p:nvSpPr>
                <p:spPr>
                  <a:xfrm>
                    <a:off x="1440" y="3196"/>
                    <a:ext cx="144" cy="288"/>
                  </a:xfrm>
                  <a:prstGeom prst="line">
                    <a:avLst/>
                  </a:prstGeom>
                  <a:ln w="28575" cap="flat" cmpd="sng">
                    <a:solidFill>
                      <a:schemeClr val="tx1"/>
                    </a:solidFill>
                    <a:prstDash val="solid"/>
                    <a:headEnd type="none" w="sm" len="sm"/>
                    <a:tailEnd type="none" w="med" len="med"/>
                  </a:ln>
                </p:spPr>
              </p:sp>
              <p:sp>
                <p:nvSpPr>
                  <p:cNvPr id="53298" name="Text Box 15"/>
                  <p:cNvSpPr txBox="1"/>
                  <p:nvPr/>
                </p:nvSpPr>
                <p:spPr>
                  <a:xfrm>
                    <a:off x="816" y="2764"/>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6</a:t>
                    </a:r>
                    <a:endParaRPr lang="en-US" altLang="zh-CN" sz="1200" b="1" dirty="0"/>
                  </a:p>
                </p:txBody>
              </p:sp>
              <p:sp>
                <p:nvSpPr>
                  <p:cNvPr id="53299" name="Text Box 16"/>
                  <p:cNvSpPr txBox="1"/>
                  <p:nvPr/>
                </p:nvSpPr>
                <p:spPr>
                  <a:xfrm>
                    <a:off x="1200" y="3484"/>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6</a:t>
                    </a:r>
                    <a:endParaRPr lang="en-US" altLang="zh-CN" sz="1200" b="1" dirty="0"/>
                  </a:p>
                </p:txBody>
              </p:sp>
              <p:grpSp>
                <p:nvGrpSpPr>
                  <p:cNvPr id="53300" name="Group 17"/>
                  <p:cNvGrpSpPr/>
                  <p:nvPr/>
                </p:nvGrpSpPr>
                <p:grpSpPr>
                  <a:xfrm>
                    <a:off x="672" y="2544"/>
                    <a:ext cx="1440" cy="1200"/>
                    <a:chOff x="672" y="2544"/>
                    <a:chExt cx="1440" cy="1200"/>
                  </a:xfrm>
                </p:grpSpPr>
                <p:sp>
                  <p:nvSpPr>
                    <p:cNvPr id="53301" name="Line 18"/>
                    <p:cNvSpPr/>
                    <p:nvPr/>
                  </p:nvSpPr>
                  <p:spPr>
                    <a:xfrm flipH="1" flipV="1">
                      <a:off x="1440" y="2716"/>
                      <a:ext cx="432" cy="288"/>
                    </a:xfrm>
                    <a:prstGeom prst="line">
                      <a:avLst/>
                    </a:prstGeom>
                    <a:ln w="28575" cap="flat" cmpd="sng">
                      <a:solidFill>
                        <a:schemeClr val="tx1"/>
                      </a:solidFill>
                      <a:prstDash val="solid"/>
                      <a:headEnd type="none" w="sm" len="sm"/>
                      <a:tailEnd type="none" w="med" len="med"/>
                    </a:ln>
                  </p:spPr>
                </p:sp>
                <p:sp>
                  <p:nvSpPr>
                    <p:cNvPr id="53302" name="Text Box 19"/>
                    <p:cNvSpPr txBox="1"/>
                    <p:nvPr/>
                  </p:nvSpPr>
                  <p:spPr>
                    <a:xfrm>
                      <a:off x="1200" y="2812"/>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1</a:t>
                      </a:r>
                      <a:endParaRPr lang="en-US" altLang="zh-CN" sz="1200" b="1" dirty="0"/>
                    </a:p>
                  </p:txBody>
                </p:sp>
                <p:grpSp>
                  <p:nvGrpSpPr>
                    <p:cNvPr id="53303" name="Group 20"/>
                    <p:cNvGrpSpPr/>
                    <p:nvPr/>
                  </p:nvGrpSpPr>
                  <p:grpSpPr>
                    <a:xfrm>
                      <a:off x="672" y="2544"/>
                      <a:ext cx="1440" cy="1200"/>
                      <a:chOff x="672" y="2524"/>
                      <a:chExt cx="1440" cy="1200"/>
                    </a:xfrm>
                  </p:grpSpPr>
                  <p:sp>
                    <p:nvSpPr>
                      <p:cNvPr id="53304" name="Oval 21"/>
                      <p:cNvSpPr/>
                      <p:nvPr/>
                    </p:nvSpPr>
                    <p:spPr>
                      <a:xfrm>
                        <a:off x="1200" y="2524"/>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A</a:t>
                        </a:r>
                        <a:endParaRPr lang="en-US" altLang="zh-CN" sz="1600" b="1" u="sng" dirty="0"/>
                      </a:p>
                    </p:txBody>
                  </p:sp>
                  <p:sp>
                    <p:nvSpPr>
                      <p:cNvPr id="53305" name="Oval 22"/>
                      <p:cNvSpPr/>
                      <p:nvPr/>
                    </p:nvSpPr>
                    <p:spPr>
                      <a:xfrm>
                        <a:off x="672" y="2956"/>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B</a:t>
                        </a:r>
                        <a:endParaRPr lang="en-US" altLang="zh-CN" sz="1600" b="1" u="sng" dirty="0"/>
                      </a:p>
                    </p:txBody>
                  </p:sp>
                  <p:sp>
                    <p:nvSpPr>
                      <p:cNvPr id="53306" name="Line 23"/>
                      <p:cNvSpPr/>
                      <p:nvPr/>
                    </p:nvSpPr>
                    <p:spPr>
                      <a:xfrm>
                        <a:off x="960" y="3100"/>
                        <a:ext cx="288" cy="0"/>
                      </a:xfrm>
                      <a:prstGeom prst="line">
                        <a:avLst/>
                      </a:prstGeom>
                      <a:ln w="28575" cap="flat" cmpd="sng">
                        <a:solidFill>
                          <a:schemeClr val="tx1"/>
                        </a:solidFill>
                        <a:prstDash val="solid"/>
                        <a:headEnd type="none" w="sm" len="sm"/>
                        <a:tailEnd type="none" w="med" len="med"/>
                      </a:ln>
                    </p:spPr>
                  </p:sp>
                  <p:sp>
                    <p:nvSpPr>
                      <p:cNvPr id="53307" name="Oval 24"/>
                      <p:cNvSpPr/>
                      <p:nvPr/>
                    </p:nvSpPr>
                    <p:spPr>
                      <a:xfrm>
                        <a:off x="1824" y="2956"/>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D</a:t>
                        </a:r>
                        <a:endParaRPr lang="en-US" altLang="zh-CN" sz="1600" b="1" u="sng" dirty="0"/>
                      </a:p>
                    </p:txBody>
                  </p:sp>
                  <p:sp>
                    <p:nvSpPr>
                      <p:cNvPr id="53308" name="Oval 25"/>
                      <p:cNvSpPr/>
                      <p:nvPr/>
                    </p:nvSpPr>
                    <p:spPr>
                      <a:xfrm>
                        <a:off x="1248" y="2956"/>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C</a:t>
                        </a:r>
                        <a:endParaRPr lang="en-US" altLang="zh-CN" sz="1600" b="1" u="sng" dirty="0"/>
                      </a:p>
                    </p:txBody>
                  </p:sp>
                  <p:sp>
                    <p:nvSpPr>
                      <p:cNvPr id="53309" name="Oval 26"/>
                      <p:cNvSpPr/>
                      <p:nvPr/>
                    </p:nvSpPr>
                    <p:spPr>
                      <a:xfrm>
                        <a:off x="864" y="3484"/>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E</a:t>
                        </a:r>
                        <a:endParaRPr lang="en-US" altLang="zh-CN" sz="1600" b="1" u="sng" dirty="0"/>
                      </a:p>
                    </p:txBody>
                  </p:sp>
                  <p:sp>
                    <p:nvSpPr>
                      <p:cNvPr id="53310" name="Oval 27"/>
                      <p:cNvSpPr/>
                      <p:nvPr/>
                    </p:nvSpPr>
                    <p:spPr>
                      <a:xfrm>
                        <a:off x="1488" y="3484"/>
                        <a:ext cx="288" cy="240"/>
                      </a:xfrm>
                      <a:prstGeom prst="ellipse">
                        <a:avLst/>
                      </a:prstGeom>
                      <a:solidFill>
                        <a:schemeClr val="accent1"/>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F</a:t>
                        </a:r>
                        <a:endParaRPr lang="en-US" altLang="zh-CN" sz="1600" b="1" u="sng" dirty="0"/>
                      </a:p>
                    </p:txBody>
                  </p:sp>
                  <p:sp>
                    <p:nvSpPr>
                      <p:cNvPr id="53311" name="Line 28"/>
                      <p:cNvSpPr/>
                      <p:nvPr/>
                    </p:nvSpPr>
                    <p:spPr>
                      <a:xfrm>
                        <a:off x="816" y="3196"/>
                        <a:ext cx="144" cy="288"/>
                      </a:xfrm>
                      <a:prstGeom prst="line">
                        <a:avLst/>
                      </a:prstGeom>
                      <a:ln w="28575" cap="flat" cmpd="sng">
                        <a:solidFill>
                          <a:schemeClr val="tx1"/>
                        </a:solidFill>
                        <a:prstDash val="solid"/>
                        <a:headEnd type="none" w="sm" len="sm"/>
                        <a:tailEnd type="none" w="med" len="med"/>
                      </a:ln>
                    </p:spPr>
                  </p:sp>
                  <p:sp>
                    <p:nvSpPr>
                      <p:cNvPr id="53312" name="Line 29"/>
                      <p:cNvSpPr/>
                      <p:nvPr/>
                    </p:nvSpPr>
                    <p:spPr>
                      <a:xfrm>
                        <a:off x="1152" y="3628"/>
                        <a:ext cx="336" cy="0"/>
                      </a:xfrm>
                      <a:prstGeom prst="line">
                        <a:avLst/>
                      </a:prstGeom>
                      <a:ln w="28575" cap="flat" cmpd="sng">
                        <a:solidFill>
                          <a:schemeClr val="tx1"/>
                        </a:solidFill>
                        <a:prstDash val="solid"/>
                        <a:headEnd type="none" w="sm" len="sm"/>
                        <a:tailEnd type="none" w="med" len="med"/>
                      </a:ln>
                    </p:spPr>
                  </p:sp>
                  <p:sp>
                    <p:nvSpPr>
                      <p:cNvPr id="53313" name="Line 30"/>
                      <p:cNvSpPr/>
                      <p:nvPr/>
                    </p:nvSpPr>
                    <p:spPr>
                      <a:xfrm flipV="1">
                        <a:off x="912" y="2716"/>
                        <a:ext cx="336" cy="288"/>
                      </a:xfrm>
                      <a:prstGeom prst="line">
                        <a:avLst/>
                      </a:prstGeom>
                      <a:ln w="28575" cap="flat" cmpd="sng">
                        <a:solidFill>
                          <a:schemeClr val="tx1"/>
                        </a:solidFill>
                        <a:prstDash val="solid"/>
                        <a:headEnd type="none" w="sm" len="sm"/>
                        <a:tailEnd type="none" w="med" len="med"/>
                      </a:ln>
                    </p:spPr>
                  </p:sp>
                  <p:sp>
                    <p:nvSpPr>
                      <p:cNvPr id="53314" name="Text Box 31"/>
                      <p:cNvSpPr txBox="1"/>
                      <p:nvPr/>
                    </p:nvSpPr>
                    <p:spPr>
                      <a:xfrm>
                        <a:off x="1536" y="2716"/>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5</a:t>
                        </a:r>
                        <a:endParaRPr lang="en-US" altLang="zh-CN" sz="1200" b="1" dirty="0"/>
                      </a:p>
                    </p:txBody>
                  </p:sp>
                  <p:sp>
                    <p:nvSpPr>
                      <p:cNvPr id="53315" name="Text Box 32"/>
                      <p:cNvSpPr txBox="1"/>
                      <p:nvPr/>
                    </p:nvSpPr>
                    <p:spPr>
                      <a:xfrm>
                        <a:off x="1536" y="2956"/>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5</a:t>
                        </a:r>
                        <a:endParaRPr lang="en-US" altLang="zh-CN" sz="1200" b="1" dirty="0"/>
                      </a:p>
                    </p:txBody>
                  </p:sp>
                  <p:sp>
                    <p:nvSpPr>
                      <p:cNvPr id="53316" name="Text Box 33"/>
                      <p:cNvSpPr txBox="1"/>
                      <p:nvPr/>
                    </p:nvSpPr>
                    <p:spPr>
                      <a:xfrm>
                        <a:off x="1056" y="3244"/>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6</a:t>
                        </a:r>
                        <a:endParaRPr lang="en-US" altLang="zh-CN" sz="1200" b="1" dirty="0"/>
                      </a:p>
                    </p:txBody>
                  </p:sp>
                  <p:sp>
                    <p:nvSpPr>
                      <p:cNvPr id="53317" name="Text Box 34"/>
                      <p:cNvSpPr txBox="1"/>
                      <p:nvPr/>
                    </p:nvSpPr>
                    <p:spPr>
                      <a:xfrm>
                        <a:off x="1440" y="3244"/>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4</a:t>
                        </a:r>
                        <a:endParaRPr lang="en-US" altLang="zh-CN" sz="1200" b="1" dirty="0"/>
                      </a:p>
                    </p:txBody>
                  </p:sp>
                  <p:sp>
                    <p:nvSpPr>
                      <p:cNvPr id="53318" name="Text Box 35"/>
                      <p:cNvSpPr txBox="1"/>
                      <p:nvPr/>
                    </p:nvSpPr>
                    <p:spPr>
                      <a:xfrm>
                        <a:off x="1824" y="3292"/>
                        <a:ext cx="240" cy="17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2</a:t>
                        </a:r>
                        <a:endParaRPr lang="en-US" altLang="zh-CN" sz="1200" b="1" dirty="0"/>
                      </a:p>
                    </p:txBody>
                  </p:sp>
                </p:grpSp>
              </p:grpSp>
            </p:grpSp>
          </p:grpSp>
        </p:grpSp>
      </p:grpSp>
      <p:sp>
        <p:nvSpPr>
          <p:cNvPr id="854052" name="Oval 36"/>
          <p:cNvSpPr/>
          <p:nvPr/>
        </p:nvSpPr>
        <p:spPr>
          <a:xfrm>
            <a:off x="4572000" y="38290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A</a:t>
            </a:r>
            <a:endParaRPr lang="en-US" altLang="zh-CN" sz="1600" b="1" u="sng" dirty="0"/>
          </a:p>
        </p:txBody>
      </p:sp>
      <p:sp>
        <p:nvSpPr>
          <p:cNvPr id="854053" name="Oval 37"/>
          <p:cNvSpPr/>
          <p:nvPr/>
        </p:nvSpPr>
        <p:spPr>
          <a:xfrm>
            <a:off x="3733800" y="45148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B</a:t>
            </a:r>
            <a:endParaRPr lang="en-US" altLang="zh-CN" sz="1600" b="1" u="sng" dirty="0"/>
          </a:p>
        </p:txBody>
      </p:sp>
      <p:sp>
        <p:nvSpPr>
          <p:cNvPr id="854054" name="Line 38"/>
          <p:cNvSpPr/>
          <p:nvPr/>
        </p:nvSpPr>
        <p:spPr>
          <a:xfrm>
            <a:off x="4191000" y="4743450"/>
            <a:ext cx="457200" cy="0"/>
          </a:xfrm>
          <a:prstGeom prst="line">
            <a:avLst/>
          </a:prstGeom>
          <a:ln w="28575" cap="flat" cmpd="sng">
            <a:solidFill>
              <a:schemeClr val="tx1"/>
            </a:solidFill>
            <a:prstDash val="solid"/>
            <a:headEnd type="none" w="sm" len="sm"/>
            <a:tailEnd type="none" w="med" len="med"/>
          </a:ln>
        </p:spPr>
      </p:sp>
      <p:sp>
        <p:nvSpPr>
          <p:cNvPr id="854055" name="Oval 39"/>
          <p:cNvSpPr/>
          <p:nvPr/>
        </p:nvSpPr>
        <p:spPr>
          <a:xfrm>
            <a:off x="5562600" y="45148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D</a:t>
            </a:r>
            <a:endParaRPr lang="en-US" altLang="zh-CN" sz="1600" b="1" u="sng" dirty="0"/>
          </a:p>
        </p:txBody>
      </p:sp>
      <p:sp>
        <p:nvSpPr>
          <p:cNvPr id="854056" name="Oval 40"/>
          <p:cNvSpPr/>
          <p:nvPr/>
        </p:nvSpPr>
        <p:spPr>
          <a:xfrm>
            <a:off x="4648200" y="45148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C</a:t>
            </a:r>
            <a:endParaRPr lang="en-US" altLang="zh-CN" sz="1600" b="1" u="sng" dirty="0"/>
          </a:p>
        </p:txBody>
      </p:sp>
      <p:sp>
        <p:nvSpPr>
          <p:cNvPr id="854057" name="Oval 41"/>
          <p:cNvSpPr/>
          <p:nvPr/>
        </p:nvSpPr>
        <p:spPr>
          <a:xfrm>
            <a:off x="4038600" y="53530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E</a:t>
            </a:r>
            <a:endParaRPr lang="en-US" altLang="zh-CN" sz="1600" b="1" u="sng" dirty="0"/>
          </a:p>
        </p:txBody>
      </p:sp>
      <p:sp>
        <p:nvSpPr>
          <p:cNvPr id="854058" name="Oval 42"/>
          <p:cNvSpPr/>
          <p:nvPr/>
        </p:nvSpPr>
        <p:spPr>
          <a:xfrm>
            <a:off x="5029200" y="5353050"/>
            <a:ext cx="457200" cy="381000"/>
          </a:xfrm>
          <a:prstGeom prst="ellipse">
            <a:avLst/>
          </a:prstGeom>
          <a:solidFill>
            <a:srgbClr val="FFFF00"/>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F</a:t>
            </a:r>
            <a:endParaRPr lang="en-US" altLang="zh-CN" sz="1600" b="1" u="sng" dirty="0"/>
          </a:p>
        </p:txBody>
      </p:sp>
      <p:sp>
        <p:nvSpPr>
          <p:cNvPr id="854059" name="Line 43"/>
          <p:cNvSpPr/>
          <p:nvPr/>
        </p:nvSpPr>
        <p:spPr>
          <a:xfrm flipH="1">
            <a:off x="4876800" y="4210050"/>
            <a:ext cx="0" cy="304800"/>
          </a:xfrm>
          <a:prstGeom prst="line">
            <a:avLst/>
          </a:prstGeom>
          <a:ln w="28575" cap="flat" cmpd="sng">
            <a:solidFill>
              <a:schemeClr val="tx1"/>
            </a:solidFill>
            <a:prstDash val="solid"/>
            <a:headEnd type="none" w="sm" len="sm"/>
            <a:tailEnd type="none" w="med" len="med"/>
          </a:ln>
        </p:spPr>
      </p:sp>
      <p:sp>
        <p:nvSpPr>
          <p:cNvPr id="854060" name="Line 44"/>
          <p:cNvSpPr/>
          <p:nvPr/>
        </p:nvSpPr>
        <p:spPr>
          <a:xfrm>
            <a:off x="3962400" y="4895850"/>
            <a:ext cx="228600" cy="457200"/>
          </a:xfrm>
          <a:prstGeom prst="line">
            <a:avLst/>
          </a:prstGeom>
          <a:ln w="28575" cap="flat" cmpd="sng">
            <a:solidFill>
              <a:schemeClr val="tx1"/>
            </a:solidFill>
            <a:prstDash val="solid"/>
            <a:headEnd type="none" w="sm" len="sm"/>
            <a:tailEnd type="none" w="med" len="med"/>
          </a:ln>
        </p:spPr>
      </p:sp>
      <p:sp>
        <p:nvSpPr>
          <p:cNvPr id="854061" name="Line 45"/>
          <p:cNvSpPr/>
          <p:nvPr/>
        </p:nvSpPr>
        <p:spPr>
          <a:xfrm>
            <a:off x="4953000" y="4895850"/>
            <a:ext cx="228600" cy="457200"/>
          </a:xfrm>
          <a:prstGeom prst="line">
            <a:avLst/>
          </a:prstGeom>
          <a:ln w="28575" cap="flat" cmpd="sng">
            <a:solidFill>
              <a:schemeClr val="tx1"/>
            </a:solidFill>
            <a:prstDash val="solid"/>
            <a:headEnd type="none" w="sm" len="sm"/>
            <a:tailEnd type="none" w="med" len="med"/>
          </a:ln>
        </p:spPr>
      </p:sp>
      <p:sp>
        <p:nvSpPr>
          <p:cNvPr id="854062" name="Line 46"/>
          <p:cNvSpPr/>
          <p:nvPr/>
        </p:nvSpPr>
        <p:spPr>
          <a:xfrm flipV="1">
            <a:off x="5486400" y="4895850"/>
            <a:ext cx="304800" cy="609600"/>
          </a:xfrm>
          <a:prstGeom prst="line">
            <a:avLst/>
          </a:prstGeom>
          <a:ln w="28575" cap="flat" cmpd="sng">
            <a:solidFill>
              <a:schemeClr val="tx1"/>
            </a:solidFill>
            <a:prstDash val="solid"/>
            <a:headEnd type="none" w="sm" len="sm"/>
            <a:tailEnd type="none" w="med" len="med"/>
          </a:ln>
        </p:spPr>
      </p:sp>
      <p:sp>
        <p:nvSpPr>
          <p:cNvPr id="854063" name="Text Box 47"/>
          <p:cNvSpPr txBox="1"/>
          <p:nvPr/>
        </p:nvSpPr>
        <p:spPr>
          <a:xfrm>
            <a:off x="4572000" y="42862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1</a:t>
            </a:r>
            <a:endParaRPr lang="en-US" altLang="zh-CN" sz="1200" b="1" dirty="0"/>
          </a:p>
        </p:txBody>
      </p:sp>
      <p:sp>
        <p:nvSpPr>
          <p:cNvPr id="854064" name="Text Box 48"/>
          <p:cNvSpPr txBox="1"/>
          <p:nvPr/>
        </p:nvSpPr>
        <p:spPr>
          <a:xfrm>
            <a:off x="4191000" y="45148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5</a:t>
            </a:r>
            <a:endParaRPr lang="en-US" altLang="zh-CN" sz="1200" b="1" dirty="0"/>
          </a:p>
        </p:txBody>
      </p:sp>
      <p:sp>
        <p:nvSpPr>
          <p:cNvPr id="854065" name="Text Box 49"/>
          <p:cNvSpPr txBox="1"/>
          <p:nvPr/>
        </p:nvSpPr>
        <p:spPr>
          <a:xfrm>
            <a:off x="3810000" y="50482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3</a:t>
            </a:r>
            <a:endParaRPr lang="en-US" altLang="zh-CN" sz="1200" b="1" dirty="0"/>
          </a:p>
        </p:txBody>
      </p:sp>
      <p:sp>
        <p:nvSpPr>
          <p:cNvPr id="854066" name="Text Box 50"/>
          <p:cNvSpPr txBox="1"/>
          <p:nvPr/>
        </p:nvSpPr>
        <p:spPr>
          <a:xfrm>
            <a:off x="4953000" y="49720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4</a:t>
            </a:r>
            <a:endParaRPr lang="en-US" altLang="zh-CN" sz="1200" b="1" dirty="0"/>
          </a:p>
        </p:txBody>
      </p:sp>
      <p:sp>
        <p:nvSpPr>
          <p:cNvPr id="854067" name="Text Box 51"/>
          <p:cNvSpPr txBox="1"/>
          <p:nvPr/>
        </p:nvSpPr>
        <p:spPr>
          <a:xfrm>
            <a:off x="5562600" y="50482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2</a:t>
            </a:r>
            <a:endParaRPr lang="en-US" altLang="zh-CN" sz="1200" b="1" dirty="0"/>
          </a:p>
        </p:txBody>
      </p:sp>
      <p:sp>
        <p:nvSpPr>
          <p:cNvPr id="854068" name="Oval 52"/>
          <p:cNvSpPr/>
          <p:nvPr/>
        </p:nvSpPr>
        <p:spPr>
          <a:xfrm>
            <a:off x="6477000" y="45148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B</a:t>
            </a:r>
            <a:endParaRPr lang="en-US" altLang="zh-CN" sz="1600" b="1" u="sng" dirty="0"/>
          </a:p>
        </p:txBody>
      </p:sp>
      <p:sp>
        <p:nvSpPr>
          <p:cNvPr id="854069" name="Text Box 53"/>
          <p:cNvSpPr txBox="1"/>
          <p:nvPr/>
        </p:nvSpPr>
        <p:spPr>
          <a:xfrm>
            <a:off x="6400800" y="51244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3</a:t>
            </a:r>
            <a:endParaRPr lang="en-US" altLang="zh-CN" sz="1200" b="1" dirty="0"/>
          </a:p>
        </p:txBody>
      </p:sp>
      <p:sp>
        <p:nvSpPr>
          <p:cNvPr id="854070" name="Line 54"/>
          <p:cNvSpPr/>
          <p:nvPr/>
        </p:nvSpPr>
        <p:spPr>
          <a:xfrm>
            <a:off x="6781800" y="4895850"/>
            <a:ext cx="228600" cy="457200"/>
          </a:xfrm>
          <a:prstGeom prst="line">
            <a:avLst/>
          </a:prstGeom>
          <a:ln w="28575" cap="flat" cmpd="sng">
            <a:solidFill>
              <a:schemeClr val="tx1"/>
            </a:solidFill>
            <a:prstDash val="solid"/>
            <a:headEnd type="none" w="sm" len="sm"/>
            <a:tailEnd type="none" w="med" len="med"/>
          </a:ln>
        </p:spPr>
      </p:sp>
      <p:sp>
        <p:nvSpPr>
          <p:cNvPr id="854071" name="Oval 55"/>
          <p:cNvSpPr/>
          <p:nvPr/>
        </p:nvSpPr>
        <p:spPr>
          <a:xfrm>
            <a:off x="6934200" y="53530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E</a:t>
            </a:r>
            <a:endParaRPr lang="en-US" altLang="zh-CN" sz="1600" b="1" u="sng" dirty="0"/>
          </a:p>
        </p:txBody>
      </p:sp>
      <p:sp>
        <p:nvSpPr>
          <p:cNvPr id="854072" name="Text Box 56"/>
          <p:cNvSpPr txBox="1"/>
          <p:nvPr/>
        </p:nvSpPr>
        <p:spPr>
          <a:xfrm>
            <a:off x="7010400" y="42862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5</a:t>
            </a:r>
            <a:endParaRPr lang="en-US" altLang="zh-CN" sz="1200" b="1" dirty="0"/>
          </a:p>
        </p:txBody>
      </p:sp>
      <p:sp>
        <p:nvSpPr>
          <p:cNvPr id="854073" name="Line 57"/>
          <p:cNvSpPr/>
          <p:nvPr/>
        </p:nvSpPr>
        <p:spPr>
          <a:xfrm>
            <a:off x="6934200" y="4667250"/>
            <a:ext cx="457200" cy="0"/>
          </a:xfrm>
          <a:prstGeom prst="line">
            <a:avLst/>
          </a:prstGeom>
          <a:ln w="28575" cap="flat" cmpd="sng">
            <a:solidFill>
              <a:schemeClr val="tx1"/>
            </a:solidFill>
            <a:prstDash val="solid"/>
            <a:headEnd type="none" w="sm" len="sm"/>
            <a:tailEnd type="none" w="med" len="med"/>
          </a:ln>
        </p:spPr>
      </p:sp>
      <p:sp>
        <p:nvSpPr>
          <p:cNvPr id="854074" name="Oval 58"/>
          <p:cNvSpPr/>
          <p:nvPr/>
        </p:nvSpPr>
        <p:spPr>
          <a:xfrm>
            <a:off x="7391400" y="45148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C</a:t>
            </a:r>
            <a:endParaRPr lang="en-US" altLang="zh-CN" sz="1600" b="1" u="sng" dirty="0"/>
          </a:p>
        </p:txBody>
      </p:sp>
      <p:sp>
        <p:nvSpPr>
          <p:cNvPr id="854075" name="Text Box 59"/>
          <p:cNvSpPr txBox="1"/>
          <p:nvPr/>
        </p:nvSpPr>
        <p:spPr>
          <a:xfrm>
            <a:off x="7315200" y="4240213"/>
            <a:ext cx="381000" cy="2746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1</a:t>
            </a:r>
            <a:endParaRPr lang="en-US" altLang="zh-CN" sz="1200" b="1" dirty="0"/>
          </a:p>
        </p:txBody>
      </p:sp>
      <p:sp>
        <p:nvSpPr>
          <p:cNvPr id="854076" name="Line 60"/>
          <p:cNvSpPr/>
          <p:nvPr/>
        </p:nvSpPr>
        <p:spPr>
          <a:xfrm flipH="1">
            <a:off x="7620000" y="4210050"/>
            <a:ext cx="0" cy="304800"/>
          </a:xfrm>
          <a:prstGeom prst="line">
            <a:avLst/>
          </a:prstGeom>
          <a:ln w="28575" cap="flat" cmpd="sng">
            <a:solidFill>
              <a:schemeClr val="tx1"/>
            </a:solidFill>
            <a:prstDash val="solid"/>
            <a:headEnd type="none" w="sm" len="sm"/>
            <a:tailEnd type="none" w="med" len="med"/>
          </a:ln>
        </p:spPr>
      </p:sp>
      <p:sp>
        <p:nvSpPr>
          <p:cNvPr id="854077" name="Oval 61"/>
          <p:cNvSpPr/>
          <p:nvPr/>
        </p:nvSpPr>
        <p:spPr>
          <a:xfrm>
            <a:off x="7391400" y="38290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A</a:t>
            </a:r>
            <a:endParaRPr lang="en-US" altLang="zh-CN" sz="1600" b="1" u="sng" dirty="0"/>
          </a:p>
        </p:txBody>
      </p:sp>
      <p:sp>
        <p:nvSpPr>
          <p:cNvPr id="854078" name="Text Box 62"/>
          <p:cNvSpPr txBox="1"/>
          <p:nvPr/>
        </p:nvSpPr>
        <p:spPr>
          <a:xfrm>
            <a:off x="7772400" y="4926013"/>
            <a:ext cx="381000" cy="2746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4</a:t>
            </a:r>
            <a:endParaRPr lang="en-US" altLang="zh-CN" sz="1200" b="1" dirty="0"/>
          </a:p>
        </p:txBody>
      </p:sp>
      <p:sp>
        <p:nvSpPr>
          <p:cNvPr id="854079" name="Line 63"/>
          <p:cNvSpPr/>
          <p:nvPr/>
        </p:nvSpPr>
        <p:spPr>
          <a:xfrm>
            <a:off x="7772400" y="4895850"/>
            <a:ext cx="228600" cy="457200"/>
          </a:xfrm>
          <a:prstGeom prst="line">
            <a:avLst/>
          </a:prstGeom>
          <a:ln w="28575" cap="flat" cmpd="sng">
            <a:solidFill>
              <a:schemeClr val="tx1"/>
            </a:solidFill>
            <a:prstDash val="solid"/>
            <a:headEnd type="none" w="sm" len="sm"/>
            <a:tailEnd type="none" w="med" len="med"/>
          </a:ln>
        </p:spPr>
      </p:sp>
      <p:sp>
        <p:nvSpPr>
          <p:cNvPr id="854080" name="Oval 64"/>
          <p:cNvSpPr/>
          <p:nvPr/>
        </p:nvSpPr>
        <p:spPr>
          <a:xfrm>
            <a:off x="7924800" y="53530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F</a:t>
            </a:r>
            <a:endParaRPr lang="en-US" altLang="zh-CN" sz="1600" b="1" u="sng" dirty="0"/>
          </a:p>
        </p:txBody>
      </p:sp>
      <p:sp>
        <p:nvSpPr>
          <p:cNvPr id="854081" name="Text Box 65"/>
          <p:cNvSpPr txBox="1"/>
          <p:nvPr/>
        </p:nvSpPr>
        <p:spPr>
          <a:xfrm>
            <a:off x="8382000" y="5200650"/>
            <a:ext cx="381000" cy="27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50000"/>
              </a:spcBef>
              <a:buClrTx/>
              <a:buSzTx/>
              <a:buFontTx/>
              <a:buNone/>
            </a:pPr>
            <a:r>
              <a:rPr lang="en-US" altLang="zh-CN" sz="1200" b="1" dirty="0"/>
              <a:t>2</a:t>
            </a:r>
            <a:endParaRPr lang="en-US" altLang="zh-CN" sz="1200" b="1" dirty="0"/>
          </a:p>
        </p:txBody>
      </p:sp>
      <p:sp>
        <p:nvSpPr>
          <p:cNvPr id="854082" name="Line 66"/>
          <p:cNvSpPr/>
          <p:nvPr/>
        </p:nvSpPr>
        <p:spPr>
          <a:xfrm flipV="1">
            <a:off x="8305800" y="4743450"/>
            <a:ext cx="304800" cy="609600"/>
          </a:xfrm>
          <a:prstGeom prst="line">
            <a:avLst/>
          </a:prstGeom>
          <a:ln w="28575" cap="flat" cmpd="sng">
            <a:solidFill>
              <a:schemeClr val="tx1"/>
            </a:solidFill>
            <a:prstDash val="solid"/>
            <a:headEnd type="none" w="sm" len="sm"/>
            <a:tailEnd type="none" w="med" len="med"/>
          </a:ln>
        </p:spPr>
      </p:sp>
      <p:sp>
        <p:nvSpPr>
          <p:cNvPr id="854083" name="Oval 67"/>
          <p:cNvSpPr/>
          <p:nvPr/>
        </p:nvSpPr>
        <p:spPr>
          <a:xfrm>
            <a:off x="8458200" y="4514850"/>
            <a:ext cx="457200" cy="381000"/>
          </a:xfrm>
          <a:prstGeom prst="ellipse">
            <a:avLst/>
          </a:prstGeom>
          <a:solidFill>
            <a:schemeClr val="hlink"/>
          </a:solidFill>
          <a:ln w="9525" cap="flat" cmpd="sng">
            <a:solidFill>
              <a:schemeClr val="tx1"/>
            </a:solidFill>
            <a:prstDash val="solid"/>
            <a:headEnd type="none" w="sm" len="sm"/>
            <a:tailEnd type="none" w="sm" len="sm"/>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a:spcBef>
                <a:spcPct val="0"/>
              </a:spcBef>
              <a:buClrTx/>
              <a:buSzTx/>
              <a:buFontTx/>
              <a:buNone/>
            </a:pPr>
            <a:r>
              <a:rPr lang="en-US" altLang="zh-CN" sz="1600" b="1" dirty="0"/>
              <a:t>D</a:t>
            </a:r>
            <a:endParaRPr lang="en-US" altLang="zh-CN" sz="1600" b="1" u="sng"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53287"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54052"/>
                                        </p:tgtEl>
                                        <p:attrNameLst>
                                          <p:attrName>style.visibility</p:attrName>
                                        </p:attrNameLst>
                                      </p:cBhvr>
                                      <p:to>
                                        <p:strVal val="visible"/>
                                      </p:to>
                                    </p:set>
                                    <p:animEffect transition="in" filter="box(out)">
                                      <p:cBhvr>
                                        <p:cTn id="7" dur="500"/>
                                        <p:tgtEl>
                                          <p:spTgt spid="85405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54063">
                                            <p:txEl>
                                              <p:charRg st="0" end="2"/>
                                            </p:txEl>
                                          </p:spTgt>
                                        </p:tgtEl>
                                        <p:attrNameLst>
                                          <p:attrName>style.visibility</p:attrName>
                                        </p:attrNameLst>
                                      </p:cBhvr>
                                      <p:to>
                                        <p:strVal val="visible"/>
                                      </p:to>
                                    </p:set>
                                    <p:animEffect transition="in" filter="box(out)">
                                      <p:cBhvr>
                                        <p:cTn id="12" dur="500"/>
                                        <p:tgtEl>
                                          <p:spTgt spid="854063">
                                            <p:txEl>
                                              <p:charRg st="0"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54059"/>
                                        </p:tgtEl>
                                        <p:attrNameLst>
                                          <p:attrName>style.visibility</p:attrName>
                                        </p:attrNameLst>
                                      </p:cBhvr>
                                      <p:to>
                                        <p:strVal val="visible"/>
                                      </p:to>
                                    </p:set>
                                    <p:animEffect transition="in" filter="box(out)">
                                      <p:cBhvr>
                                        <p:cTn id="17" dur="500"/>
                                        <p:tgtEl>
                                          <p:spTgt spid="85405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54056"/>
                                        </p:tgtEl>
                                        <p:attrNameLst>
                                          <p:attrName>style.visibility</p:attrName>
                                        </p:attrNameLst>
                                      </p:cBhvr>
                                      <p:to>
                                        <p:strVal val="visible"/>
                                      </p:to>
                                    </p:set>
                                    <p:animEffect transition="in" filter="box(out)">
                                      <p:cBhvr>
                                        <p:cTn id="22" dur="500"/>
                                        <p:tgtEl>
                                          <p:spTgt spid="85405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54066">
                                            <p:txEl>
                                              <p:charRg st="0" end="2"/>
                                            </p:txEl>
                                          </p:spTgt>
                                        </p:tgtEl>
                                        <p:attrNameLst>
                                          <p:attrName>style.visibility</p:attrName>
                                        </p:attrNameLst>
                                      </p:cBhvr>
                                      <p:to>
                                        <p:strVal val="visible"/>
                                      </p:to>
                                    </p:set>
                                    <p:animEffect transition="in" filter="box(out)">
                                      <p:cBhvr>
                                        <p:cTn id="27" dur="500"/>
                                        <p:tgtEl>
                                          <p:spTgt spid="854066">
                                            <p:txEl>
                                              <p:charRg st="0"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854061"/>
                                        </p:tgtEl>
                                        <p:attrNameLst>
                                          <p:attrName>style.visibility</p:attrName>
                                        </p:attrNameLst>
                                      </p:cBhvr>
                                      <p:to>
                                        <p:strVal val="visible"/>
                                      </p:to>
                                    </p:set>
                                    <p:animEffect transition="in" filter="box(out)">
                                      <p:cBhvr>
                                        <p:cTn id="32" dur="500"/>
                                        <p:tgtEl>
                                          <p:spTgt spid="85406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54058"/>
                                        </p:tgtEl>
                                        <p:attrNameLst>
                                          <p:attrName>style.visibility</p:attrName>
                                        </p:attrNameLst>
                                      </p:cBhvr>
                                      <p:to>
                                        <p:strVal val="visible"/>
                                      </p:to>
                                    </p:set>
                                    <p:animEffect transition="in" filter="box(out)">
                                      <p:cBhvr>
                                        <p:cTn id="37" dur="500"/>
                                        <p:tgtEl>
                                          <p:spTgt spid="85405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854067">
                                            <p:txEl>
                                              <p:charRg st="0" end="2"/>
                                            </p:txEl>
                                          </p:spTgt>
                                        </p:tgtEl>
                                        <p:attrNameLst>
                                          <p:attrName>style.visibility</p:attrName>
                                        </p:attrNameLst>
                                      </p:cBhvr>
                                      <p:to>
                                        <p:strVal val="visible"/>
                                      </p:to>
                                    </p:set>
                                    <p:animEffect transition="in" filter="box(out)">
                                      <p:cBhvr>
                                        <p:cTn id="42" dur="500"/>
                                        <p:tgtEl>
                                          <p:spTgt spid="854067">
                                            <p:txEl>
                                              <p:charRg st="0"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854062"/>
                                        </p:tgtEl>
                                        <p:attrNameLst>
                                          <p:attrName>style.visibility</p:attrName>
                                        </p:attrNameLst>
                                      </p:cBhvr>
                                      <p:to>
                                        <p:strVal val="visible"/>
                                      </p:to>
                                    </p:set>
                                    <p:animEffect transition="in" filter="box(out)">
                                      <p:cBhvr>
                                        <p:cTn id="47" dur="500"/>
                                        <p:tgtEl>
                                          <p:spTgt spid="85406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854055"/>
                                        </p:tgtEl>
                                        <p:attrNameLst>
                                          <p:attrName>style.visibility</p:attrName>
                                        </p:attrNameLst>
                                      </p:cBhvr>
                                      <p:to>
                                        <p:strVal val="visible"/>
                                      </p:to>
                                    </p:set>
                                    <p:animEffect transition="in" filter="box(out)">
                                      <p:cBhvr>
                                        <p:cTn id="52" dur="500"/>
                                        <p:tgtEl>
                                          <p:spTgt spid="85405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854064">
                                            <p:txEl>
                                              <p:charRg st="0" end="2"/>
                                            </p:txEl>
                                          </p:spTgt>
                                        </p:tgtEl>
                                        <p:attrNameLst>
                                          <p:attrName>style.visibility</p:attrName>
                                        </p:attrNameLst>
                                      </p:cBhvr>
                                      <p:to>
                                        <p:strVal val="visible"/>
                                      </p:to>
                                    </p:set>
                                    <p:animEffect transition="in" filter="box(out)">
                                      <p:cBhvr>
                                        <p:cTn id="57" dur="500"/>
                                        <p:tgtEl>
                                          <p:spTgt spid="854064">
                                            <p:txEl>
                                              <p:charRg st="0"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854054"/>
                                        </p:tgtEl>
                                        <p:attrNameLst>
                                          <p:attrName>style.visibility</p:attrName>
                                        </p:attrNameLst>
                                      </p:cBhvr>
                                      <p:to>
                                        <p:strVal val="visible"/>
                                      </p:to>
                                    </p:set>
                                    <p:animEffect transition="in" filter="box(out)">
                                      <p:cBhvr>
                                        <p:cTn id="62" dur="500"/>
                                        <p:tgtEl>
                                          <p:spTgt spid="854054"/>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854053"/>
                                        </p:tgtEl>
                                        <p:attrNameLst>
                                          <p:attrName>style.visibility</p:attrName>
                                        </p:attrNameLst>
                                      </p:cBhvr>
                                      <p:to>
                                        <p:strVal val="visible"/>
                                      </p:to>
                                    </p:set>
                                    <p:animEffect transition="in" filter="box(out)">
                                      <p:cBhvr>
                                        <p:cTn id="67" dur="500"/>
                                        <p:tgtEl>
                                          <p:spTgt spid="854053"/>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854065">
                                            <p:txEl>
                                              <p:charRg st="0" end="2"/>
                                            </p:txEl>
                                          </p:spTgt>
                                        </p:tgtEl>
                                        <p:attrNameLst>
                                          <p:attrName>style.visibility</p:attrName>
                                        </p:attrNameLst>
                                      </p:cBhvr>
                                      <p:to>
                                        <p:strVal val="visible"/>
                                      </p:to>
                                    </p:set>
                                    <p:animEffect transition="in" filter="box(out)">
                                      <p:cBhvr>
                                        <p:cTn id="72" dur="500"/>
                                        <p:tgtEl>
                                          <p:spTgt spid="854065">
                                            <p:txEl>
                                              <p:charRg st="0"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854060"/>
                                        </p:tgtEl>
                                        <p:attrNameLst>
                                          <p:attrName>style.visibility</p:attrName>
                                        </p:attrNameLst>
                                      </p:cBhvr>
                                      <p:to>
                                        <p:strVal val="visible"/>
                                      </p:to>
                                    </p:set>
                                    <p:animEffect transition="in" filter="box(out)">
                                      <p:cBhvr>
                                        <p:cTn id="77" dur="500"/>
                                        <p:tgtEl>
                                          <p:spTgt spid="85406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854057"/>
                                        </p:tgtEl>
                                        <p:attrNameLst>
                                          <p:attrName>style.visibility</p:attrName>
                                        </p:attrNameLst>
                                      </p:cBhvr>
                                      <p:to>
                                        <p:strVal val="visible"/>
                                      </p:to>
                                    </p:set>
                                    <p:animEffect transition="in" filter="box(out)">
                                      <p:cBhvr>
                                        <p:cTn id="82" dur="500"/>
                                        <p:tgtEl>
                                          <p:spTgt spid="854057"/>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854068"/>
                                        </p:tgtEl>
                                        <p:attrNameLst>
                                          <p:attrName>style.visibility</p:attrName>
                                        </p:attrNameLst>
                                      </p:cBhvr>
                                      <p:to>
                                        <p:strVal val="visible"/>
                                      </p:to>
                                    </p:set>
                                    <p:animEffect transition="in" filter="box(out)">
                                      <p:cBhvr>
                                        <p:cTn id="87" dur="500"/>
                                        <p:tgtEl>
                                          <p:spTgt spid="854068"/>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854069">
                                            <p:txEl>
                                              <p:charRg st="0" end="2"/>
                                            </p:txEl>
                                          </p:spTgt>
                                        </p:tgtEl>
                                        <p:attrNameLst>
                                          <p:attrName>style.visibility</p:attrName>
                                        </p:attrNameLst>
                                      </p:cBhvr>
                                      <p:to>
                                        <p:strVal val="visible"/>
                                      </p:to>
                                    </p:set>
                                    <p:animEffect transition="in" filter="box(out)">
                                      <p:cBhvr>
                                        <p:cTn id="92" dur="500"/>
                                        <p:tgtEl>
                                          <p:spTgt spid="854069">
                                            <p:txEl>
                                              <p:charRg st="0" end="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32" fill="hold" nodeType="clickEffect">
                                  <p:stCondLst>
                                    <p:cond delay="0"/>
                                  </p:stCondLst>
                                  <p:childTnLst>
                                    <p:set>
                                      <p:cBhvr>
                                        <p:cTn id="96" dur="1" fill="hold">
                                          <p:stCondLst>
                                            <p:cond delay="0"/>
                                          </p:stCondLst>
                                        </p:cTn>
                                        <p:tgtEl>
                                          <p:spTgt spid="854070"/>
                                        </p:tgtEl>
                                        <p:attrNameLst>
                                          <p:attrName>style.visibility</p:attrName>
                                        </p:attrNameLst>
                                      </p:cBhvr>
                                      <p:to>
                                        <p:strVal val="visible"/>
                                      </p:to>
                                    </p:set>
                                    <p:animEffect transition="in" filter="box(out)">
                                      <p:cBhvr>
                                        <p:cTn id="97" dur="500"/>
                                        <p:tgtEl>
                                          <p:spTgt spid="854070"/>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854071"/>
                                        </p:tgtEl>
                                        <p:attrNameLst>
                                          <p:attrName>style.visibility</p:attrName>
                                        </p:attrNameLst>
                                      </p:cBhvr>
                                      <p:to>
                                        <p:strVal val="visible"/>
                                      </p:to>
                                    </p:set>
                                    <p:animEffect transition="in" filter="box(out)">
                                      <p:cBhvr>
                                        <p:cTn id="102" dur="500"/>
                                        <p:tgtEl>
                                          <p:spTgt spid="854071"/>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854072">
                                            <p:txEl>
                                              <p:charRg st="0" end="2"/>
                                            </p:txEl>
                                          </p:spTgt>
                                        </p:tgtEl>
                                        <p:attrNameLst>
                                          <p:attrName>style.visibility</p:attrName>
                                        </p:attrNameLst>
                                      </p:cBhvr>
                                      <p:to>
                                        <p:strVal val="visible"/>
                                      </p:to>
                                    </p:set>
                                    <p:animEffect transition="in" filter="box(out)">
                                      <p:cBhvr>
                                        <p:cTn id="107" dur="500"/>
                                        <p:tgtEl>
                                          <p:spTgt spid="854072">
                                            <p:txEl>
                                              <p:charRg st="0"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nodeType="clickEffect">
                                  <p:stCondLst>
                                    <p:cond delay="0"/>
                                  </p:stCondLst>
                                  <p:childTnLst>
                                    <p:set>
                                      <p:cBhvr>
                                        <p:cTn id="111" dur="1" fill="hold">
                                          <p:stCondLst>
                                            <p:cond delay="0"/>
                                          </p:stCondLst>
                                        </p:cTn>
                                        <p:tgtEl>
                                          <p:spTgt spid="854073"/>
                                        </p:tgtEl>
                                        <p:attrNameLst>
                                          <p:attrName>style.visibility</p:attrName>
                                        </p:attrNameLst>
                                      </p:cBhvr>
                                      <p:to>
                                        <p:strVal val="visible"/>
                                      </p:to>
                                    </p:set>
                                    <p:animEffect transition="in" filter="box(out)">
                                      <p:cBhvr>
                                        <p:cTn id="112" dur="500"/>
                                        <p:tgtEl>
                                          <p:spTgt spid="854073"/>
                                        </p:tgtEl>
                                      </p:cBhvr>
                                    </p:animEffect>
                                  </p:child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854074"/>
                                        </p:tgtEl>
                                        <p:attrNameLst>
                                          <p:attrName>style.visibility</p:attrName>
                                        </p:attrNameLst>
                                      </p:cBhvr>
                                      <p:to>
                                        <p:strVal val="visible"/>
                                      </p:to>
                                    </p:set>
                                    <p:animEffect transition="in" filter="box(out)">
                                      <p:cBhvr>
                                        <p:cTn id="117" dur="500"/>
                                        <p:tgtEl>
                                          <p:spTgt spid="854074"/>
                                        </p:tgtEl>
                                      </p:cBhvr>
                                    </p:animEffect>
                                  </p:child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854075">
                                            <p:txEl>
                                              <p:charRg st="0" end="2"/>
                                            </p:txEl>
                                          </p:spTgt>
                                        </p:tgtEl>
                                        <p:attrNameLst>
                                          <p:attrName>style.visibility</p:attrName>
                                        </p:attrNameLst>
                                      </p:cBhvr>
                                      <p:to>
                                        <p:strVal val="visible"/>
                                      </p:to>
                                    </p:set>
                                    <p:animEffect transition="in" filter="box(out)">
                                      <p:cBhvr>
                                        <p:cTn id="122" dur="500"/>
                                        <p:tgtEl>
                                          <p:spTgt spid="854075">
                                            <p:txEl>
                                              <p:charRg st="0"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nodeType="clickEffect">
                                  <p:stCondLst>
                                    <p:cond delay="0"/>
                                  </p:stCondLst>
                                  <p:childTnLst>
                                    <p:set>
                                      <p:cBhvr>
                                        <p:cTn id="126" dur="1" fill="hold">
                                          <p:stCondLst>
                                            <p:cond delay="0"/>
                                          </p:stCondLst>
                                        </p:cTn>
                                        <p:tgtEl>
                                          <p:spTgt spid="854076"/>
                                        </p:tgtEl>
                                        <p:attrNameLst>
                                          <p:attrName>style.visibility</p:attrName>
                                        </p:attrNameLst>
                                      </p:cBhvr>
                                      <p:to>
                                        <p:strVal val="visible"/>
                                      </p:to>
                                    </p:set>
                                    <p:animEffect transition="in" filter="box(out)">
                                      <p:cBhvr>
                                        <p:cTn id="127" dur="500"/>
                                        <p:tgtEl>
                                          <p:spTgt spid="854076"/>
                                        </p:tgtEl>
                                      </p:cBhvr>
                                    </p:animEffect>
                                  </p:child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854077"/>
                                        </p:tgtEl>
                                        <p:attrNameLst>
                                          <p:attrName>style.visibility</p:attrName>
                                        </p:attrNameLst>
                                      </p:cBhvr>
                                      <p:to>
                                        <p:strVal val="visible"/>
                                      </p:to>
                                    </p:set>
                                    <p:animEffect transition="in" filter="box(out)">
                                      <p:cBhvr>
                                        <p:cTn id="132" dur="500"/>
                                        <p:tgtEl>
                                          <p:spTgt spid="854077"/>
                                        </p:tgtEl>
                                      </p:cBhvr>
                                    </p:animEffect>
                                  </p:childTnLst>
                                </p:cTn>
                              </p:par>
                            </p:childTnLst>
                          </p:cTn>
                        </p:par>
                      </p:childTnLst>
                    </p:cTn>
                  </p:par>
                  <p:par>
                    <p:cTn id="133" fill="hold">
                      <p:stCondLst>
                        <p:cond delay="indefinite"/>
                      </p:stCondLst>
                      <p:childTnLst>
                        <p:par>
                          <p:cTn id="134" fill="hold">
                            <p:stCondLst>
                              <p:cond delay="0"/>
                            </p:stCondLst>
                            <p:childTnLst>
                              <p:par>
                                <p:cTn id="135" presetID="4" presetClass="entr" presetSubtype="32" fill="hold" grpId="0" nodeType="clickEffect">
                                  <p:stCondLst>
                                    <p:cond delay="0"/>
                                  </p:stCondLst>
                                  <p:childTnLst>
                                    <p:set>
                                      <p:cBhvr>
                                        <p:cTn id="136" dur="1" fill="hold">
                                          <p:stCondLst>
                                            <p:cond delay="0"/>
                                          </p:stCondLst>
                                        </p:cTn>
                                        <p:tgtEl>
                                          <p:spTgt spid="854078">
                                            <p:txEl>
                                              <p:charRg st="0" end="2"/>
                                            </p:txEl>
                                          </p:spTgt>
                                        </p:tgtEl>
                                        <p:attrNameLst>
                                          <p:attrName>style.visibility</p:attrName>
                                        </p:attrNameLst>
                                      </p:cBhvr>
                                      <p:to>
                                        <p:strVal val="visible"/>
                                      </p:to>
                                    </p:set>
                                    <p:animEffect transition="in" filter="box(out)">
                                      <p:cBhvr>
                                        <p:cTn id="137" dur="500"/>
                                        <p:tgtEl>
                                          <p:spTgt spid="854078">
                                            <p:txEl>
                                              <p:charRg st="0" end="2"/>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4" presetClass="entr" presetSubtype="32" fill="hold" nodeType="clickEffect">
                                  <p:stCondLst>
                                    <p:cond delay="0"/>
                                  </p:stCondLst>
                                  <p:childTnLst>
                                    <p:set>
                                      <p:cBhvr>
                                        <p:cTn id="141" dur="1" fill="hold">
                                          <p:stCondLst>
                                            <p:cond delay="0"/>
                                          </p:stCondLst>
                                        </p:cTn>
                                        <p:tgtEl>
                                          <p:spTgt spid="854079"/>
                                        </p:tgtEl>
                                        <p:attrNameLst>
                                          <p:attrName>style.visibility</p:attrName>
                                        </p:attrNameLst>
                                      </p:cBhvr>
                                      <p:to>
                                        <p:strVal val="visible"/>
                                      </p:to>
                                    </p:set>
                                    <p:animEffect transition="in" filter="box(out)">
                                      <p:cBhvr>
                                        <p:cTn id="142" dur="500"/>
                                        <p:tgtEl>
                                          <p:spTgt spid="854079"/>
                                        </p:tgtEl>
                                      </p:cBhvr>
                                    </p:animEffect>
                                  </p:childTnLst>
                                </p:cTn>
                              </p:par>
                            </p:childTnLst>
                          </p:cTn>
                        </p:par>
                      </p:childTnLst>
                    </p:cTn>
                  </p:par>
                  <p:par>
                    <p:cTn id="143" fill="hold">
                      <p:stCondLst>
                        <p:cond delay="indefinite"/>
                      </p:stCondLst>
                      <p:childTnLst>
                        <p:par>
                          <p:cTn id="144" fill="hold">
                            <p:stCondLst>
                              <p:cond delay="0"/>
                            </p:stCondLst>
                            <p:childTnLst>
                              <p:par>
                                <p:cTn id="145" presetID="4" presetClass="entr" presetSubtype="32" fill="hold" grpId="0" nodeType="clickEffect">
                                  <p:stCondLst>
                                    <p:cond delay="0"/>
                                  </p:stCondLst>
                                  <p:childTnLst>
                                    <p:set>
                                      <p:cBhvr>
                                        <p:cTn id="146" dur="1" fill="hold">
                                          <p:stCondLst>
                                            <p:cond delay="0"/>
                                          </p:stCondLst>
                                        </p:cTn>
                                        <p:tgtEl>
                                          <p:spTgt spid="854080"/>
                                        </p:tgtEl>
                                        <p:attrNameLst>
                                          <p:attrName>style.visibility</p:attrName>
                                        </p:attrNameLst>
                                      </p:cBhvr>
                                      <p:to>
                                        <p:strVal val="visible"/>
                                      </p:to>
                                    </p:set>
                                    <p:animEffect transition="in" filter="box(out)">
                                      <p:cBhvr>
                                        <p:cTn id="147" dur="500"/>
                                        <p:tgtEl>
                                          <p:spTgt spid="854080"/>
                                        </p:tgtEl>
                                      </p:cBhvr>
                                    </p:animEffect>
                                  </p:childTnLst>
                                </p:cTn>
                              </p:par>
                            </p:childTnLst>
                          </p:cTn>
                        </p:par>
                      </p:childTnLst>
                    </p:cTn>
                  </p:par>
                  <p:par>
                    <p:cTn id="148" fill="hold">
                      <p:stCondLst>
                        <p:cond delay="indefinite"/>
                      </p:stCondLst>
                      <p:childTnLst>
                        <p:par>
                          <p:cTn id="149" fill="hold">
                            <p:stCondLst>
                              <p:cond delay="0"/>
                            </p:stCondLst>
                            <p:childTnLst>
                              <p:par>
                                <p:cTn id="150" presetID="4" presetClass="entr" presetSubtype="32" fill="hold" grpId="0" nodeType="clickEffect">
                                  <p:stCondLst>
                                    <p:cond delay="0"/>
                                  </p:stCondLst>
                                  <p:childTnLst>
                                    <p:set>
                                      <p:cBhvr>
                                        <p:cTn id="151" dur="1" fill="hold">
                                          <p:stCondLst>
                                            <p:cond delay="0"/>
                                          </p:stCondLst>
                                        </p:cTn>
                                        <p:tgtEl>
                                          <p:spTgt spid="854081">
                                            <p:txEl>
                                              <p:charRg st="0" end="2"/>
                                            </p:txEl>
                                          </p:spTgt>
                                        </p:tgtEl>
                                        <p:attrNameLst>
                                          <p:attrName>style.visibility</p:attrName>
                                        </p:attrNameLst>
                                      </p:cBhvr>
                                      <p:to>
                                        <p:strVal val="visible"/>
                                      </p:to>
                                    </p:set>
                                    <p:animEffect transition="in" filter="box(out)">
                                      <p:cBhvr>
                                        <p:cTn id="152" dur="500"/>
                                        <p:tgtEl>
                                          <p:spTgt spid="854081">
                                            <p:txEl>
                                              <p:charRg st="0" end="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32" fill="hold" nodeType="clickEffect">
                                  <p:stCondLst>
                                    <p:cond delay="0"/>
                                  </p:stCondLst>
                                  <p:childTnLst>
                                    <p:set>
                                      <p:cBhvr>
                                        <p:cTn id="156" dur="1" fill="hold">
                                          <p:stCondLst>
                                            <p:cond delay="0"/>
                                          </p:stCondLst>
                                        </p:cTn>
                                        <p:tgtEl>
                                          <p:spTgt spid="854082"/>
                                        </p:tgtEl>
                                        <p:attrNameLst>
                                          <p:attrName>style.visibility</p:attrName>
                                        </p:attrNameLst>
                                      </p:cBhvr>
                                      <p:to>
                                        <p:strVal val="visible"/>
                                      </p:to>
                                    </p:set>
                                    <p:animEffect transition="in" filter="box(out)">
                                      <p:cBhvr>
                                        <p:cTn id="157" dur="500"/>
                                        <p:tgtEl>
                                          <p:spTgt spid="854082"/>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32" fill="hold" grpId="0" nodeType="clickEffect">
                                  <p:stCondLst>
                                    <p:cond delay="0"/>
                                  </p:stCondLst>
                                  <p:childTnLst>
                                    <p:set>
                                      <p:cBhvr>
                                        <p:cTn id="161" dur="1" fill="hold">
                                          <p:stCondLst>
                                            <p:cond delay="0"/>
                                          </p:stCondLst>
                                        </p:cTn>
                                        <p:tgtEl>
                                          <p:spTgt spid="854083"/>
                                        </p:tgtEl>
                                        <p:attrNameLst>
                                          <p:attrName>style.visibility</p:attrName>
                                        </p:attrNameLst>
                                      </p:cBhvr>
                                      <p:to>
                                        <p:strVal val="visible"/>
                                      </p:to>
                                    </p:set>
                                    <p:animEffect transition="in" filter="box(out)">
                                      <p:cBhvr>
                                        <p:cTn id="162" dur="500"/>
                                        <p:tgtEl>
                                          <p:spTgt spid="854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52" grpId="0" animBg="1"/>
      <p:bldP spid="854053" grpId="0" animBg="1"/>
      <p:bldP spid="854055" grpId="0" animBg="1"/>
      <p:bldP spid="854056" grpId="0" animBg="1"/>
      <p:bldP spid="854057" grpId="0" animBg="1"/>
      <p:bldP spid="854058" grpId="0" animBg="1"/>
      <p:bldP spid="854063" grpId="0" build="p"/>
      <p:bldP spid="854064" grpId="0" build="p"/>
      <p:bldP spid="854065" grpId="0" build="p"/>
      <p:bldP spid="854066" grpId="0" build="p"/>
      <p:bldP spid="854067" grpId="0" build="p"/>
      <p:bldP spid="854068" grpId="0" animBg="1"/>
      <p:bldP spid="854069" grpId="0" build="p"/>
      <p:bldP spid="854071" grpId="0" animBg="1"/>
      <p:bldP spid="854072" grpId="0" build="p"/>
      <p:bldP spid="854074" grpId="0" animBg="1"/>
      <p:bldP spid="854075" grpId="0" build="p"/>
      <p:bldP spid="854077" grpId="0" animBg="1"/>
      <p:bldP spid="854078" grpId="0" build="p"/>
      <p:bldP spid="854080" grpId="0" animBg="1"/>
      <p:bldP spid="854081" grpId="0" build="p"/>
      <p:bldP spid="8540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457200" y="277813"/>
            <a:ext cx="7848600" cy="788987"/>
          </a:xfrm>
          <a:ln/>
        </p:spPr>
        <p:txBody>
          <a:bodyPr vert="horz" wrap="square" lIns="91440" tIns="45720" rIns="91440" bIns="45720" anchor="t"/>
          <a:p>
            <a:r>
              <a:rPr lang="zh-CN" altLang="en-US" dirty="0"/>
              <a:t>两种算法的对比与评价</a:t>
            </a:r>
            <a:endParaRPr lang="zh-CN" altLang="en-US"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55301"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899082" name="Picture 10"/>
          <p:cNvPicPr>
            <a:picLocks noChangeAspect="1"/>
          </p:cNvPicPr>
          <p:nvPr/>
        </p:nvPicPr>
        <p:blipFill>
          <a:blip r:embed="rId1"/>
          <a:srcRect r="4059" b="39375"/>
          <a:stretch>
            <a:fillRect/>
          </a:stretch>
        </p:blipFill>
        <p:spPr>
          <a:xfrm>
            <a:off x="539750" y="1562100"/>
            <a:ext cx="3960813" cy="1866900"/>
          </a:xfrm>
          <a:prstGeom prst="rect">
            <a:avLst/>
          </a:prstGeom>
          <a:noFill/>
          <a:ln w="9525">
            <a:noFill/>
          </a:ln>
        </p:spPr>
      </p:pic>
      <p:pic>
        <p:nvPicPr>
          <p:cNvPr id="899083" name="Picture 11"/>
          <p:cNvPicPr>
            <a:picLocks noChangeAspect="1"/>
          </p:cNvPicPr>
          <p:nvPr/>
        </p:nvPicPr>
        <p:blipFill>
          <a:blip r:embed="rId2"/>
          <a:srcRect r="4059" b="39375"/>
          <a:stretch>
            <a:fillRect/>
          </a:stretch>
        </p:blipFill>
        <p:spPr>
          <a:xfrm>
            <a:off x="4643438" y="1562100"/>
            <a:ext cx="4105275" cy="1866900"/>
          </a:xfrm>
          <a:prstGeom prst="rect">
            <a:avLst/>
          </a:prstGeom>
          <a:noFill/>
          <a:ln w="9525">
            <a:noFill/>
          </a:ln>
        </p:spPr>
      </p:pic>
      <p:pic>
        <p:nvPicPr>
          <p:cNvPr id="905225" name="Picture 9"/>
          <p:cNvPicPr>
            <a:picLocks noChangeAspect="1"/>
          </p:cNvPicPr>
          <p:nvPr/>
        </p:nvPicPr>
        <p:blipFill>
          <a:blip r:embed="rId3"/>
          <a:srcRect t="14667" r="4059" b="23822"/>
          <a:stretch>
            <a:fillRect/>
          </a:stretch>
        </p:blipFill>
        <p:spPr>
          <a:xfrm>
            <a:off x="609600" y="4221163"/>
            <a:ext cx="3922713" cy="1874837"/>
          </a:xfrm>
          <a:prstGeom prst="rect">
            <a:avLst/>
          </a:prstGeom>
          <a:noFill/>
          <a:ln w="9525">
            <a:noFill/>
          </a:ln>
        </p:spPr>
      </p:pic>
      <p:pic>
        <p:nvPicPr>
          <p:cNvPr id="905226" name="Picture 10"/>
          <p:cNvPicPr>
            <a:picLocks noChangeAspect="1"/>
          </p:cNvPicPr>
          <p:nvPr/>
        </p:nvPicPr>
        <p:blipFill>
          <a:blip r:embed="rId4"/>
          <a:srcRect t="14667" r="4059" b="23822"/>
          <a:stretch>
            <a:fillRect/>
          </a:stretch>
        </p:blipFill>
        <p:spPr>
          <a:xfrm>
            <a:off x="4953000" y="4206875"/>
            <a:ext cx="3951288" cy="1889125"/>
          </a:xfrm>
          <a:prstGeom prst="rect">
            <a:avLst/>
          </a:prstGeom>
          <a:noFill/>
          <a:ln w="9525">
            <a:noFill/>
          </a:ln>
        </p:spPr>
      </p:pic>
      <p:sp>
        <p:nvSpPr>
          <p:cNvPr id="855054" name="Line 14"/>
          <p:cNvSpPr/>
          <p:nvPr/>
        </p:nvSpPr>
        <p:spPr>
          <a:xfrm>
            <a:off x="0" y="3505200"/>
            <a:ext cx="9144000" cy="0"/>
          </a:xfrm>
          <a:prstGeom prst="line">
            <a:avLst/>
          </a:prstGeom>
          <a:ln w="31750" cap="flat" cmpd="sng">
            <a:solidFill>
              <a:srgbClr val="0000FF"/>
            </a:solidFill>
            <a:prstDash val="solid"/>
            <a:headEnd type="none" w="med" len="med"/>
            <a:tailEnd type="none" w="med" len="med"/>
          </a:ln>
        </p:spPr>
      </p:sp>
      <p:sp>
        <p:nvSpPr>
          <p:cNvPr id="55307" name="TextBox 1"/>
          <p:cNvSpPr txBox="1"/>
          <p:nvPr/>
        </p:nvSpPr>
        <p:spPr>
          <a:xfrm>
            <a:off x="609600" y="985838"/>
            <a:ext cx="4953000"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t>kruskal</a:t>
            </a:r>
            <a:r>
              <a:rPr lang="zh-CN" altLang="en-US" sz="2400" dirty="0"/>
              <a:t>算法，从权最小的边出发。</a:t>
            </a:r>
            <a:endParaRPr lang="zh-CN" altLang="en-US" sz="2400" dirty="0"/>
          </a:p>
        </p:txBody>
      </p:sp>
      <p:sp>
        <p:nvSpPr>
          <p:cNvPr id="55308" name="TextBox 11"/>
          <p:cNvSpPr txBox="1"/>
          <p:nvPr/>
        </p:nvSpPr>
        <p:spPr>
          <a:xfrm>
            <a:off x="762000" y="3733800"/>
            <a:ext cx="4953000"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400" dirty="0"/>
              <a:t>prim</a:t>
            </a:r>
            <a:r>
              <a:rPr lang="zh-CN" altLang="en-US" sz="2400" dirty="0"/>
              <a:t>算法，从任意结点</a:t>
            </a:r>
            <a:r>
              <a:rPr lang="en-US" altLang="zh-CN" sz="2400" dirty="0"/>
              <a:t>g</a:t>
            </a:r>
            <a:r>
              <a:rPr lang="zh-CN" altLang="en-US" sz="2400" dirty="0"/>
              <a:t>点出发。</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99082"/>
                                        </p:tgtEl>
                                        <p:attrNameLst>
                                          <p:attrName>style.visibility</p:attrName>
                                        </p:attrNameLst>
                                      </p:cBhvr>
                                      <p:to>
                                        <p:strVal val="visible"/>
                                      </p:to>
                                    </p:set>
                                    <p:animEffect transition="in" filter="wipe(up)">
                                      <p:cBhvr>
                                        <p:cTn id="7" dur="500"/>
                                        <p:tgtEl>
                                          <p:spTgt spid="89908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99083"/>
                                        </p:tgtEl>
                                        <p:attrNameLst>
                                          <p:attrName>style.visibility</p:attrName>
                                        </p:attrNameLst>
                                      </p:cBhvr>
                                      <p:to>
                                        <p:strVal val="visible"/>
                                      </p:to>
                                    </p:set>
                                    <p:animEffect transition="in" filter="wipe(up)">
                                      <p:cBhvr>
                                        <p:cTn id="11" dur="500"/>
                                        <p:tgtEl>
                                          <p:spTgt spid="89908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55054"/>
                                        </p:tgtEl>
                                        <p:attrNameLst>
                                          <p:attrName>style.visibility</p:attrName>
                                        </p:attrNameLst>
                                      </p:cBhvr>
                                      <p:to>
                                        <p:strVal val="visible"/>
                                      </p:to>
                                    </p:set>
                                    <p:animEffect transition="in" filter="wipe(left)">
                                      <p:cBhvr>
                                        <p:cTn id="15" dur="500"/>
                                        <p:tgtEl>
                                          <p:spTgt spid="85505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905225"/>
                                        </p:tgtEl>
                                        <p:attrNameLst>
                                          <p:attrName>style.visibility</p:attrName>
                                        </p:attrNameLst>
                                      </p:cBhvr>
                                      <p:to>
                                        <p:strVal val="visible"/>
                                      </p:to>
                                    </p:set>
                                    <p:animEffect transition="in" filter="wipe(up)">
                                      <p:cBhvr>
                                        <p:cTn id="20" dur="500"/>
                                        <p:tgtEl>
                                          <p:spTgt spid="905225"/>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905226"/>
                                        </p:tgtEl>
                                        <p:attrNameLst>
                                          <p:attrName>style.visibility</p:attrName>
                                        </p:attrNameLst>
                                      </p:cBhvr>
                                      <p:to>
                                        <p:strVal val="visible"/>
                                      </p:to>
                                    </p:set>
                                    <p:animEffect transition="in" filter="wipe(up)">
                                      <p:cBhvr>
                                        <p:cTn id="24" dur="500"/>
                                        <p:tgtEl>
                                          <p:spTgt spid="905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457200" y="277813"/>
            <a:ext cx="7848600" cy="788987"/>
          </a:xfrm>
          <a:ln/>
        </p:spPr>
        <p:txBody>
          <a:bodyPr vert="horz" wrap="square" lIns="91440" tIns="45720" rIns="91440" bIns="45720" anchor="t"/>
          <a:p>
            <a:r>
              <a:rPr lang="zh-CN" altLang="en-US" dirty="0"/>
              <a:t>两种算法的评价</a:t>
            </a:r>
            <a:endParaRPr lang="zh-CN" altLang="en-US" dirty="0"/>
          </a:p>
        </p:txBody>
      </p:sp>
      <p:sp>
        <p:nvSpPr>
          <p:cNvPr id="181251" name="Rectangle 3"/>
          <p:cNvSpPr/>
          <p:nvPr/>
        </p:nvSpPr>
        <p:spPr>
          <a:xfrm>
            <a:off x="685800" y="2667000"/>
            <a:ext cx="7696200" cy="4019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2800" dirty="0">
                <a:latin typeface="Times New Roman" panose="02020603050405020304" pitchFamily="18" charset="0"/>
              </a:rPr>
              <a:t>Prim</a:t>
            </a:r>
            <a:r>
              <a:rPr lang="zh-CN" altLang="en-US" sz="2800" dirty="0">
                <a:latin typeface="Times New Roman" panose="02020603050405020304" pitchFamily="18" charset="0"/>
              </a:rPr>
              <a:t>算法的特点是当前形成的集合</a:t>
            </a:r>
            <a:r>
              <a:rPr lang="en-US" altLang="zh-CN" sz="2800" dirty="0">
                <a:latin typeface="Times New Roman" panose="02020603050405020304" pitchFamily="18" charset="0"/>
              </a:rPr>
              <a:t>T</a:t>
            </a:r>
            <a:r>
              <a:rPr lang="zh-CN" altLang="en-US" sz="2800" dirty="0">
                <a:latin typeface="Times New Roman" panose="02020603050405020304" pitchFamily="18" charset="0"/>
              </a:rPr>
              <a:t>始终是一棵树。它的时间复杂度与图的边数无关，适合于</a:t>
            </a:r>
            <a:r>
              <a:rPr lang="zh-CN" altLang="en-US" sz="2800" b="1" dirty="0">
                <a:solidFill>
                  <a:srgbClr val="CC3300"/>
                </a:solidFill>
                <a:latin typeface="Times New Roman" panose="02020603050405020304" pitchFamily="18" charset="0"/>
                <a:ea typeface="黑体" panose="02010609060101010101" pitchFamily="49" charset="-122"/>
              </a:rPr>
              <a:t>稠密图</a:t>
            </a:r>
            <a:r>
              <a:rPr lang="zh-CN" altLang="en-US" sz="2800" dirty="0">
                <a:latin typeface="Times New Roman" panose="02020603050405020304" pitchFamily="18" charset="0"/>
              </a:rPr>
              <a:t>。</a:t>
            </a:r>
            <a:endParaRPr lang="en-US" altLang="zh-CN" sz="2800" dirty="0">
              <a:latin typeface="Times New Roman" panose="02020603050405020304" pitchFamily="18" charset="0"/>
            </a:endParaRPr>
          </a:p>
          <a:p>
            <a:pPr marL="0" lvl="0" indent="0" eaLnBrk="1" hangingPunct="1">
              <a:lnSpc>
                <a:spcPct val="110000"/>
              </a:lnSpc>
              <a:spcBef>
                <a:spcPct val="0"/>
              </a:spcBef>
              <a:buClrTx/>
              <a:buSzTx/>
              <a:buFontTx/>
              <a:buNone/>
            </a:pPr>
            <a:r>
              <a:rPr lang="zh-CN" altLang="en-US" sz="2400" dirty="0">
                <a:latin typeface="Times New Roman" panose="02020603050405020304" pitchFamily="18" charset="0"/>
              </a:rPr>
              <a:t>在实际应用中，还会遇到求一个赋权图的最大生成树的问题。比如，某图的边权代表的是利润或效益，则最终的问题很可能就是求其最大生成树。事实上，从上面两个算法可以看出，只要边权的选择改为从大到小，求最小生成树的算就可以用来求</a:t>
            </a:r>
            <a:r>
              <a:rPr lang="zh-CN" altLang="en-US" sz="2400" b="1" dirty="0">
                <a:solidFill>
                  <a:srgbClr val="FF0000"/>
                </a:solidFill>
                <a:latin typeface="Times New Roman" panose="02020603050405020304" pitchFamily="18" charset="0"/>
              </a:rPr>
              <a:t>最大生成树</a:t>
            </a:r>
            <a:r>
              <a:rPr lang="zh-CN" altLang="en-US" sz="2400" dirty="0">
                <a:latin typeface="Times New Roman" panose="02020603050405020304" pitchFamily="18" charset="0"/>
              </a:rPr>
              <a:t>了。</a:t>
            </a:r>
            <a:endParaRPr lang="zh-CN" altLang="en-US" sz="2400" dirty="0">
              <a:latin typeface="Times New Roman" panose="02020603050405020304" pitchFamily="18" charset="0"/>
            </a:endParaRPr>
          </a:p>
          <a:p>
            <a:pPr marL="0" lvl="0" indent="0" eaLnBrk="1" hangingPunct="1">
              <a:lnSpc>
                <a:spcPct val="110000"/>
              </a:lnSpc>
              <a:spcBef>
                <a:spcPct val="0"/>
              </a:spcBef>
              <a:buClrTx/>
              <a:buSzTx/>
              <a:buFontTx/>
              <a:buNone/>
            </a:pPr>
            <a:endParaRPr lang="zh-CN" altLang="en-US" sz="2800" dirty="0">
              <a:latin typeface="Times New Roman" panose="02020603050405020304" pitchFamily="18" charset="0"/>
            </a:endParaRPr>
          </a:p>
        </p:txBody>
      </p:sp>
      <p:sp>
        <p:nvSpPr>
          <p:cNvPr id="181252" name="Rectangle 4"/>
          <p:cNvSpPr/>
          <p:nvPr/>
        </p:nvSpPr>
        <p:spPr>
          <a:xfrm>
            <a:off x="762000" y="1219200"/>
            <a:ext cx="7848600" cy="1501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2800" dirty="0">
                <a:solidFill>
                  <a:srgbClr val="333300"/>
                </a:solidFill>
                <a:latin typeface="Times New Roman" panose="02020603050405020304" pitchFamily="18" charset="0"/>
              </a:rPr>
              <a:t>Kruskal</a:t>
            </a:r>
            <a:r>
              <a:rPr lang="zh-CN" altLang="en-US" sz="2800" dirty="0">
                <a:solidFill>
                  <a:srgbClr val="333300"/>
                </a:solidFill>
                <a:latin typeface="Times New Roman" panose="02020603050405020304" pitchFamily="18" charset="0"/>
              </a:rPr>
              <a:t>算法的特点是当前形成的集合</a:t>
            </a:r>
            <a:r>
              <a:rPr lang="en-US" altLang="zh-CN" sz="2800" dirty="0">
                <a:solidFill>
                  <a:srgbClr val="333300"/>
                </a:solidFill>
                <a:latin typeface="Times New Roman" panose="02020603050405020304" pitchFamily="18" charset="0"/>
              </a:rPr>
              <a:t>T</a:t>
            </a:r>
            <a:r>
              <a:rPr lang="zh-CN" altLang="en-US" sz="2800" dirty="0">
                <a:solidFill>
                  <a:srgbClr val="333300"/>
                </a:solidFill>
                <a:latin typeface="Times New Roman" panose="02020603050405020304" pitchFamily="18" charset="0"/>
              </a:rPr>
              <a:t>除了最后的结果外，通常不是一棵树。它的时间主要取决于边数，因此较适合于</a:t>
            </a:r>
            <a:r>
              <a:rPr lang="zh-CN" altLang="en-US" sz="2800" b="1" dirty="0">
                <a:solidFill>
                  <a:srgbClr val="CC3300"/>
                </a:solidFill>
                <a:latin typeface="Times New Roman" panose="02020603050405020304" pitchFamily="18" charset="0"/>
                <a:ea typeface="黑体" panose="02010609060101010101" pitchFamily="49" charset="-122"/>
              </a:rPr>
              <a:t>稀疏图</a:t>
            </a:r>
            <a:r>
              <a:rPr lang="zh-CN" altLang="en-US" sz="2800" dirty="0">
                <a:solidFill>
                  <a:srgbClr val="333300"/>
                </a:solidFill>
                <a:latin typeface="Times New Roman" panose="02020603050405020304" pitchFamily="18" charset="0"/>
              </a:rPr>
              <a:t>。</a:t>
            </a:r>
            <a:endParaRPr lang="zh-CN" altLang="en-US" sz="2800" dirty="0">
              <a:solidFill>
                <a:srgbClr val="333300"/>
              </a:solidFill>
              <a:latin typeface="Times New Roman" panose="02020603050405020304" pitchFamily="18" charset="0"/>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8DCFA429-3870-4D11-B7C3-57C38A87DF5D}"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57351"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ppt_x"/>
                                          </p:val>
                                        </p:tav>
                                        <p:tav tm="100000">
                                          <p:val>
                                            <p:strVal val="#ppt_x"/>
                                          </p:val>
                                        </p:tav>
                                      </p:tavLst>
                                    </p:anim>
                                    <p:anim calcmode="lin" valueType="num">
                                      <p:cBhvr additive="base">
                                        <p:cTn id="8" dur="500" fill="hold"/>
                                        <p:tgtEl>
                                          <p:spTgt spid="1812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1251">
                                            <p:txEl>
                                              <p:charRg st="0" end="48"/>
                                            </p:txEl>
                                          </p:spTgt>
                                        </p:tgtEl>
                                        <p:attrNameLst>
                                          <p:attrName>style.visibility</p:attrName>
                                        </p:attrNameLst>
                                      </p:cBhvr>
                                      <p:to>
                                        <p:strVal val="visible"/>
                                      </p:to>
                                    </p:set>
                                    <p:anim calcmode="lin" valueType="num">
                                      <p:cBhvr additive="base">
                                        <p:cTn id="13" dur="500" fill="hold"/>
                                        <p:tgtEl>
                                          <p:spTgt spid="181251">
                                            <p:txEl>
                                              <p:charRg st="0" end="4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1251">
                                            <p:txEl>
                                              <p:charRg st="0" end="4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1251">
                                            <p:txEl>
                                              <p:charRg st="48" end="164"/>
                                            </p:txEl>
                                          </p:spTgt>
                                        </p:tgtEl>
                                        <p:attrNameLst>
                                          <p:attrName>style.visibility</p:attrName>
                                        </p:attrNameLst>
                                      </p:cBhvr>
                                      <p:to>
                                        <p:strVal val="visible"/>
                                      </p:to>
                                    </p:set>
                                    <p:anim calcmode="lin" valueType="num">
                                      <p:cBhvr additive="base">
                                        <p:cTn id="19" dur="500" fill="hold"/>
                                        <p:tgtEl>
                                          <p:spTgt spid="181251">
                                            <p:txEl>
                                              <p:charRg st="48" end="16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1251">
                                            <p:txEl>
                                              <p:charRg st="48" end="16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9E8593E-5829-49BF-BB5E-A70FA808A8B7}"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9396"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59397" name="Rectangle 2"/>
          <p:cNvSpPr>
            <a:spLocks noGrp="1"/>
          </p:cNvSpPr>
          <p:nvPr>
            <p:ph type="title"/>
          </p:nvPr>
        </p:nvSpPr>
        <p:spPr>
          <a:xfrm>
            <a:off x="457200" y="228600"/>
            <a:ext cx="8229600" cy="762000"/>
          </a:xfrm>
          <a:ln/>
        </p:spPr>
        <p:txBody>
          <a:bodyPr vert="horz" wrap="square" lIns="91440" tIns="45720" rIns="91440" bIns="45720" anchor="t"/>
          <a:p>
            <a:pPr eaLnBrk="1" hangingPunct="1"/>
            <a:r>
              <a:rPr lang="zh-CN" altLang="en-US" dirty="0"/>
              <a:t>例</a:t>
            </a:r>
            <a:r>
              <a:rPr lang="en-US" altLang="zh-CN" dirty="0"/>
              <a:t>6</a:t>
            </a:r>
            <a:r>
              <a:rPr lang="zh-CN" altLang="en-US" dirty="0"/>
              <a:t>、求下图中的最小生成树。 </a:t>
            </a:r>
            <a:endParaRPr lang="en-US" altLang="zh-CN" dirty="0"/>
          </a:p>
        </p:txBody>
      </p:sp>
      <p:pic>
        <p:nvPicPr>
          <p:cNvPr id="784388" name="Picture 4"/>
          <p:cNvPicPr>
            <a:picLocks noChangeAspect="1"/>
          </p:cNvPicPr>
          <p:nvPr/>
        </p:nvPicPr>
        <p:blipFill>
          <a:blip r:embed="rId1"/>
          <a:stretch>
            <a:fillRect/>
          </a:stretch>
        </p:blipFill>
        <p:spPr>
          <a:xfrm>
            <a:off x="381000" y="1692275"/>
            <a:ext cx="8610600" cy="3651250"/>
          </a:xfrm>
          <a:prstGeom prst="rect">
            <a:avLst/>
          </a:prstGeom>
          <a:noFill/>
          <a:ln w="9525">
            <a:noFill/>
          </a:ln>
        </p:spPr>
      </p:pic>
      <p:sp>
        <p:nvSpPr>
          <p:cNvPr id="784389" name="Line 5"/>
          <p:cNvSpPr/>
          <p:nvPr/>
        </p:nvSpPr>
        <p:spPr>
          <a:xfrm flipH="1">
            <a:off x="1295400" y="2209800"/>
            <a:ext cx="1143000" cy="838200"/>
          </a:xfrm>
          <a:prstGeom prst="line">
            <a:avLst/>
          </a:prstGeom>
          <a:ln w="57150" cap="flat" cmpd="sng">
            <a:solidFill>
              <a:srgbClr val="0066FF"/>
            </a:solidFill>
            <a:prstDash val="solid"/>
            <a:headEnd type="none" w="med" len="med"/>
            <a:tailEnd type="none" w="med" len="med"/>
          </a:ln>
        </p:spPr>
      </p:sp>
      <p:sp>
        <p:nvSpPr>
          <p:cNvPr id="784390" name="Arc 6"/>
          <p:cNvSpPr/>
          <p:nvPr/>
        </p:nvSpPr>
        <p:spPr>
          <a:xfrm>
            <a:off x="2424113" y="2211388"/>
            <a:ext cx="1619250" cy="2087562"/>
          </a:xfrm>
          <a:custGeom>
            <a:avLst/>
            <a:gdLst>
              <a:gd name="txL" fmla="*/ 0 w 22945"/>
              <a:gd name="txT" fmla="*/ 0 h 41900"/>
              <a:gd name="txR" fmla="*/ 22945 w 22945"/>
              <a:gd name="txB" fmla="*/ 41900 h 41900"/>
            </a:gdLst>
            <a:ahLst/>
            <a:cxnLst>
              <a:cxn ang="0">
                <a:pos x="0" y="2147483646"/>
              </a:cxn>
              <a:cxn ang="0">
                <a:pos x="2147483646" y="2147483646"/>
              </a:cxn>
              <a:cxn ang="0">
                <a:pos x="2147483646" y="2147483646"/>
              </a:cxn>
            </a:cxnLst>
            <a:rect l="txL" t="txT" r="txR" b="txB"/>
            <a:pathLst>
              <a:path w="22945" h="41900" fill="none">
                <a:moveTo>
                  <a:pt x="-1" y="41"/>
                </a:moveTo>
                <a:cubicBezTo>
                  <a:pt x="447" y="13"/>
                  <a:pt x="896" y="-1"/>
                  <a:pt x="1345" y="0"/>
                </a:cubicBezTo>
                <a:cubicBezTo>
                  <a:pt x="13274" y="0"/>
                  <a:pt x="22945" y="9670"/>
                  <a:pt x="22945" y="21600"/>
                </a:cubicBezTo>
                <a:cubicBezTo>
                  <a:pt x="22945" y="30683"/>
                  <a:pt x="17261" y="38796"/>
                  <a:pt x="8725" y="41900"/>
                </a:cubicBezTo>
              </a:path>
              <a:path w="22945" h="41900" stroke="0">
                <a:moveTo>
                  <a:pt x="-1" y="41"/>
                </a:moveTo>
                <a:cubicBezTo>
                  <a:pt x="447" y="13"/>
                  <a:pt x="896" y="-1"/>
                  <a:pt x="1345" y="0"/>
                </a:cubicBezTo>
                <a:cubicBezTo>
                  <a:pt x="13274" y="0"/>
                  <a:pt x="22945" y="9670"/>
                  <a:pt x="22945" y="21600"/>
                </a:cubicBezTo>
                <a:cubicBezTo>
                  <a:pt x="22945" y="30683"/>
                  <a:pt x="17261" y="38796"/>
                  <a:pt x="8725" y="41900"/>
                </a:cubicBezTo>
                <a:lnTo>
                  <a:pt x="1345" y="21600"/>
                </a:lnTo>
                <a:lnTo>
                  <a:pt x="-1" y="41"/>
                </a:lnTo>
                <a:close/>
              </a:path>
            </a:pathLst>
          </a:custGeom>
          <a:noFill/>
          <a:ln w="57150" cap="flat" cmpd="sng">
            <a:solidFill>
              <a:srgbClr val="0066FF">
                <a:alpha val="100000"/>
              </a:srgbClr>
            </a:solidFill>
            <a:prstDash val="solid"/>
            <a:round/>
            <a:headEnd type="none" w="med" len="med"/>
            <a:tailEnd type="none" w="med" len="med"/>
          </a:ln>
        </p:spPr>
        <p:txBody>
          <a:bodyPr/>
          <a:p>
            <a:endParaRPr lang="zh-CN" altLang="en-US"/>
          </a:p>
        </p:txBody>
      </p:sp>
      <p:sp>
        <p:nvSpPr>
          <p:cNvPr id="784391" name="Line 7"/>
          <p:cNvSpPr/>
          <p:nvPr/>
        </p:nvSpPr>
        <p:spPr>
          <a:xfrm flipH="1">
            <a:off x="3048000" y="2971800"/>
            <a:ext cx="457200" cy="1295400"/>
          </a:xfrm>
          <a:prstGeom prst="line">
            <a:avLst/>
          </a:prstGeom>
          <a:ln w="57150" cap="flat" cmpd="sng">
            <a:solidFill>
              <a:srgbClr val="0066FF"/>
            </a:solidFill>
            <a:prstDash val="solid"/>
            <a:headEnd type="none" w="med" len="med"/>
            <a:tailEnd type="none" w="med" len="med"/>
          </a:ln>
        </p:spPr>
      </p:sp>
      <p:sp>
        <p:nvSpPr>
          <p:cNvPr id="784392" name="Arc 8"/>
          <p:cNvSpPr/>
          <p:nvPr/>
        </p:nvSpPr>
        <p:spPr>
          <a:xfrm flipH="1">
            <a:off x="685800" y="2209800"/>
            <a:ext cx="1760538" cy="2087563"/>
          </a:xfrm>
          <a:custGeom>
            <a:avLst/>
            <a:gdLst>
              <a:gd name="txL" fmla="*/ 0 w 24956"/>
              <a:gd name="txT" fmla="*/ 0 h 41900"/>
              <a:gd name="txR" fmla="*/ 24956 w 24956"/>
              <a:gd name="txB" fmla="*/ 41900 h 41900"/>
            </a:gdLst>
            <a:ahLst/>
            <a:cxnLst>
              <a:cxn ang="0">
                <a:pos x="0" y="2147483646"/>
              </a:cxn>
              <a:cxn ang="0">
                <a:pos x="2147483646" y="2147483646"/>
              </a:cxn>
              <a:cxn ang="0">
                <a:pos x="2147483646" y="2147483646"/>
              </a:cxn>
            </a:cxnLst>
            <a:rect l="txL" t="txT" r="txR" b="txB"/>
            <a:pathLst>
              <a:path w="24956" h="41900" fill="none">
                <a:moveTo>
                  <a:pt x="0" y="262"/>
                </a:moveTo>
                <a:cubicBezTo>
                  <a:pt x="1110" y="87"/>
                  <a:pt x="2232" y="-1"/>
                  <a:pt x="3356" y="0"/>
                </a:cubicBezTo>
                <a:cubicBezTo>
                  <a:pt x="15285" y="0"/>
                  <a:pt x="24956" y="9670"/>
                  <a:pt x="24956" y="21600"/>
                </a:cubicBezTo>
                <a:cubicBezTo>
                  <a:pt x="24956" y="30683"/>
                  <a:pt x="19272" y="38796"/>
                  <a:pt x="10736" y="41900"/>
                </a:cubicBezTo>
              </a:path>
              <a:path w="24956" h="41900" stroke="0">
                <a:moveTo>
                  <a:pt x="0" y="262"/>
                </a:moveTo>
                <a:cubicBezTo>
                  <a:pt x="1110" y="87"/>
                  <a:pt x="2232" y="-1"/>
                  <a:pt x="3356" y="0"/>
                </a:cubicBezTo>
                <a:cubicBezTo>
                  <a:pt x="15285" y="0"/>
                  <a:pt x="24956" y="9670"/>
                  <a:pt x="24956" y="21600"/>
                </a:cubicBezTo>
                <a:cubicBezTo>
                  <a:pt x="24956" y="30683"/>
                  <a:pt x="19272" y="38796"/>
                  <a:pt x="10736" y="41900"/>
                </a:cubicBezTo>
                <a:lnTo>
                  <a:pt x="3356" y="21600"/>
                </a:lnTo>
                <a:lnTo>
                  <a:pt x="0" y="262"/>
                </a:lnTo>
                <a:close/>
              </a:path>
            </a:pathLst>
          </a:custGeom>
          <a:noFill/>
          <a:ln w="57150" cap="flat" cmpd="sng">
            <a:solidFill>
              <a:srgbClr val="0066FF">
                <a:alpha val="100000"/>
              </a:srgbClr>
            </a:solidFill>
            <a:prstDash val="solid"/>
            <a:round/>
            <a:headEnd type="none" w="med" len="med"/>
            <a:tailEnd type="none" w="med" len="med"/>
          </a:ln>
        </p:spPr>
        <p:txBody>
          <a:bodyPr/>
          <a:p>
            <a:endParaRPr lang="zh-CN" altLang="en-US"/>
          </a:p>
        </p:txBody>
      </p:sp>
      <p:sp>
        <p:nvSpPr>
          <p:cNvPr id="784393" name="Rectangle 9"/>
          <p:cNvSpPr/>
          <p:nvPr/>
        </p:nvSpPr>
        <p:spPr>
          <a:xfrm>
            <a:off x="1752600" y="5486400"/>
            <a:ext cx="1981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45000"/>
              </a:spcBef>
              <a:buClr>
                <a:srgbClr val="99CCCC"/>
              </a:buClr>
              <a:buSzTx/>
              <a:buNone/>
            </a:pPr>
            <a:r>
              <a:rPr lang="en-US" altLang="zh-CN" sz="2400" b="1" i="1" dirty="0">
                <a:latin typeface="Times New Roman" panose="02020603050405020304" pitchFamily="18" charset="0"/>
                <a:ea typeface="黑体" panose="02010609060101010101" pitchFamily="49" charset="-122"/>
              </a:rPr>
              <a:t>C</a:t>
            </a:r>
            <a:r>
              <a:rPr lang="en-US" altLang="zh-CN" sz="2400" b="1" dirty="0">
                <a:latin typeface="黑体" panose="02010609060101010101" pitchFamily="49" charset="-122"/>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T</a:t>
            </a:r>
            <a:r>
              <a:rPr lang="en-US" altLang="zh-CN" sz="2400" b="1" baseline="-25000" dirty="0">
                <a:latin typeface="黑体" panose="02010609060101010101" pitchFamily="49" charset="-122"/>
                <a:ea typeface="黑体" panose="02010609060101010101" pitchFamily="49" charset="-122"/>
              </a:rPr>
              <a:t>1</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6 </a:t>
            </a:r>
            <a:endParaRPr lang="en-US" altLang="zh-CN" sz="2400" b="1" dirty="0">
              <a:latin typeface="黑体" panose="02010609060101010101" pitchFamily="49" charset="-122"/>
              <a:ea typeface="黑体" panose="02010609060101010101" pitchFamily="49" charset="-122"/>
            </a:endParaRPr>
          </a:p>
        </p:txBody>
      </p:sp>
      <p:sp>
        <p:nvSpPr>
          <p:cNvPr id="784394" name="Line 10"/>
          <p:cNvSpPr/>
          <p:nvPr/>
        </p:nvSpPr>
        <p:spPr>
          <a:xfrm flipH="1">
            <a:off x="5562600" y="4191000"/>
            <a:ext cx="2209800" cy="0"/>
          </a:xfrm>
          <a:prstGeom prst="line">
            <a:avLst/>
          </a:prstGeom>
          <a:ln w="57150" cap="flat" cmpd="sng">
            <a:solidFill>
              <a:srgbClr val="0066FF"/>
            </a:solidFill>
            <a:prstDash val="solid"/>
            <a:headEnd type="none" w="med" len="med"/>
            <a:tailEnd type="none" w="med" len="med"/>
          </a:ln>
        </p:spPr>
      </p:sp>
      <p:sp>
        <p:nvSpPr>
          <p:cNvPr id="784395" name="Line 11"/>
          <p:cNvSpPr/>
          <p:nvPr/>
        </p:nvSpPr>
        <p:spPr>
          <a:xfrm flipH="1" flipV="1">
            <a:off x="5638800" y="2667000"/>
            <a:ext cx="2133600" cy="1524000"/>
          </a:xfrm>
          <a:prstGeom prst="line">
            <a:avLst/>
          </a:prstGeom>
          <a:ln w="57150" cap="flat" cmpd="sng">
            <a:solidFill>
              <a:srgbClr val="0066FF"/>
            </a:solidFill>
            <a:prstDash val="solid"/>
            <a:headEnd type="none" w="med" len="med"/>
            <a:tailEnd type="none" w="med" len="med"/>
          </a:ln>
        </p:spPr>
      </p:sp>
      <p:sp>
        <p:nvSpPr>
          <p:cNvPr id="784396" name="Line 12"/>
          <p:cNvSpPr/>
          <p:nvPr/>
        </p:nvSpPr>
        <p:spPr>
          <a:xfrm flipH="1">
            <a:off x="7772400" y="3352800"/>
            <a:ext cx="914400" cy="838200"/>
          </a:xfrm>
          <a:prstGeom prst="line">
            <a:avLst/>
          </a:prstGeom>
          <a:ln w="57150" cap="flat" cmpd="sng">
            <a:solidFill>
              <a:srgbClr val="0066FF"/>
            </a:solidFill>
            <a:prstDash val="solid"/>
            <a:headEnd type="none" w="med" len="med"/>
            <a:tailEnd type="none" w="med" len="med"/>
          </a:ln>
        </p:spPr>
      </p:sp>
      <p:sp>
        <p:nvSpPr>
          <p:cNvPr id="784397" name="Line 13"/>
          <p:cNvSpPr/>
          <p:nvPr/>
        </p:nvSpPr>
        <p:spPr>
          <a:xfrm flipH="1">
            <a:off x="5638800" y="2667000"/>
            <a:ext cx="2133600" cy="0"/>
          </a:xfrm>
          <a:prstGeom prst="line">
            <a:avLst/>
          </a:prstGeom>
          <a:ln w="57150" cap="flat" cmpd="sng">
            <a:solidFill>
              <a:srgbClr val="0066FF"/>
            </a:solidFill>
            <a:prstDash val="solid"/>
            <a:headEnd type="none" w="med" len="med"/>
            <a:tailEnd type="none" w="med" len="med"/>
          </a:ln>
        </p:spPr>
      </p:sp>
      <p:sp>
        <p:nvSpPr>
          <p:cNvPr id="784398" name="Rectangle 14"/>
          <p:cNvSpPr/>
          <p:nvPr/>
        </p:nvSpPr>
        <p:spPr>
          <a:xfrm>
            <a:off x="5562600" y="5638800"/>
            <a:ext cx="1981200" cy="5334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spcBef>
                <a:spcPct val="45000"/>
              </a:spcBef>
              <a:buClr>
                <a:srgbClr val="99CCCC"/>
              </a:buClr>
              <a:buSzTx/>
              <a:buNone/>
            </a:pPr>
            <a:r>
              <a:rPr lang="en-US" altLang="zh-CN" sz="2400" b="1" i="1" dirty="0">
                <a:latin typeface="Times New Roman" panose="02020603050405020304" pitchFamily="18" charset="0"/>
                <a:ea typeface="黑体" panose="02010609060101010101" pitchFamily="49" charset="-122"/>
              </a:rPr>
              <a:t>C</a:t>
            </a:r>
            <a:r>
              <a:rPr lang="en-US" altLang="zh-CN" sz="2400" b="1" dirty="0">
                <a:latin typeface="黑体" panose="02010609060101010101" pitchFamily="49" charset="-122"/>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T</a:t>
            </a:r>
            <a:r>
              <a:rPr lang="en-US" altLang="zh-CN" sz="2400" b="1" baseline="-25000" dirty="0">
                <a:latin typeface="黑体" panose="02010609060101010101" pitchFamily="49" charset="-122"/>
                <a:ea typeface="黑体" panose="02010609060101010101" pitchFamily="49" charset="-122"/>
              </a:rPr>
              <a:t>2</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12 </a:t>
            </a:r>
            <a:endParaRPr lang="en-US" altLang="zh-CN" sz="2400" b="1" dirty="0">
              <a:latin typeface="黑体" panose="02010609060101010101" pitchFamily="49" charset="-122"/>
              <a:ea typeface="黑体" panose="02010609060101010101"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84388"/>
                                        </p:tgtEl>
                                        <p:attrNameLst>
                                          <p:attrName>style.visibility</p:attrName>
                                        </p:attrNameLst>
                                      </p:cBhvr>
                                      <p:to>
                                        <p:strVal val="visible"/>
                                      </p:to>
                                    </p:set>
                                    <p:animEffect transition="in" filter="wipe(up)">
                                      <p:cBhvr>
                                        <p:cTn id="7" dur="500"/>
                                        <p:tgtEl>
                                          <p:spTgt spid="784388"/>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784389"/>
                                        </p:tgtEl>
                                        <p:attrNameLst>
                                          <p:attrName>style.visibility</p:attrName>
                                        </p:attrNameLst>
                                      </p:cBhvr>
                                      <p:to>
                                        <p:strVal val="visible"/>
                                      </p:to>
                                    </p:set>
                                    <p:anim calcmode="lin" valueType="num">
                                      <p:cBhvr>
                                        <p:cTn id="12" dur="500" fill="hold"/>
                                        <p:tgtEl>
                                          <p:spTgt spid="784389"/>
                                        </p:tgtEl>
                                        <p:attrNameLst>
                                          <p:attrName>ppt_w</p:attrName>
                                        </p:attrNameLst>
                                      </p:cBhvr>
                                      <p:tavLst>
                                        <p:tav tm="0">
                                          <p:val>
                                            <p:fltVal val="0.000000"/>
                                          </p:val>
                                        </p:tav>
                                        <p:tav tm="100000">
                                          <p:val>
                                            <p:strVal val="#ppt_w"/>
                                          </p:val>
                                        </p:tav>
                                      </p:tavLst>
                                    </p:anim>
                                    <p:anim calcmode="lin" valueType="num">
                                      <p:cBhvr>
                                        <p:cTn id="13" dur="500" fill="hold"/>
                                        <p:tgtEl>
                                          <p:spTgt spid="784389"/>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784391"/>
                                        </p:tgtEl>
                                        <p:attrNameLst>
                                          <p:attrName>style.visibility</p:attrName>
                                        </p:attrNameLst>
                                      </p:cBhvr>
                                      <p:to>
                                        <p:strVal val="visible"/>
                                      </p:to>
                                    </p:set>
                                    <p:anim calcmode="lin" valueType="num">
                                      <p:cBhvr>
                                        <p:cTn id="18" dur="500" fill="hold"/>
                                        <p:tgtEl>
                                          <p:spTgt spid="784391"/>
                                        </p:tgtEl>
                                        <p:attrNameLst>
                                          <p:attrName>ppt_w</p:attrName>
                                        </p:attrNameLst>
                                      </p:cBhvr>
                                      <p:tavLst>
                                        <p:tav tm="0">
                                          <p:val>
                                            <p:fltVal val="0.000000"/>
                                          </p:val>
                                        </p:tav>
                                        <p:tav tm="100000">
                                          <p:val>
                                            <p:strVal val="#ppt_w"/>
                                          </p:val>
                                        </p:tav>
                                      </p:tavLst>
                                    </p:anim>
                                    <p:anim calcmode="lin" valueType="num">
                                      <p:cBhvr>
                                        <p:cTn id="19" dur="500" fill="hold"/>
                                        <p:tgtEl>
                                          <p:spTgt spid="784391"/>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784390"/>
                                        </p:tgtEl>
                                        <p:attrNameLst>
                                          <p:attrName>style.visibility</p:attrName>
                                        </p:attrNameLst>
                                      </p:cBhvr>
                                      <p:to>
                                        <p:strVal val="visible"/>
                                      </p:to>
                                    </p:set>
                                    <p:anim calcmode="lin" valueType="num">
                                      <p:cBhvr>
                                        <p:cTn id="24" dur="500" fill="hold"/>
                                        <p:tgtEl>
                                          <p:spTgt spid="784390"/>
                                        </p:tgtEl>
                                        <p:attrNameLst>
                                          <p:attrName>ppt_w</p:attrName>
                                        </p:attrNameLst>
                                      </p:cBhvr>
                                      <p:tavLst>
                                        <p:tav tm="0">
                                          <p:val>
                                            <p:fltVal val="0.000000"/>
                                          </p:val>
                                        </p:tav>
                                        <p:tav tm="100000">
                                          <p:val>
                                            <p:strVal val="#ppt_w"/>
                                          </p:val>
                                        </p:tav>
                                      </p:tavLst>
                                    </p:anim>
                                    <p:anim calcmode="lin" valueType="num">
                                      <p:cBhvr>
                                        <p:cTn id="25" dur="500" fill="hold"/>
                                        <p:tgtEl>
                                          <p:spTgt spid="784390"/>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3" presetClass="entr" presetSubtype="16" fill="hold" nodeType="clickEffect">
                                  <p:stCondLst>
                                    <p:cond delay="0"/>
                                  </p:stCondLst>
                                  <p:childTnLst>
                                    <p:set>
                                      <p:cBhvr>
                                        <p:cTn id="29" dur="1" fill="hold">
                                          <p:stCondLst>
                                            <p:cond delay="0"/>
                                          </p:stCondLst>
                                        </p:cTn>
                                        <p:tgtEl>
                                          <p:spTgt spid="784392"/>
                                        </p:tgtEl>
                                        <p:attrNameLst>
                                          <p:attrName>style.visibility</p:attrName>
                                        </p:attrNameLst>
                                      </p:cBhvr>
                                      <p:to>
                                        <p:strVal val="visible"/>
                                      </p:to>
                                    </p:set>
                                    <p:anim calcmode="lin" valueType="num">
                                      <p:cBhvr>
                                        <p:cTn id="30" dur="500" fill="hold"/>
                                        <p:tgtEl>
                                          <p:spTgt spid="784392"/>
                                        </p:tgtEl>
                                        <p:attrNameLst>
                                          <p:attrName>ppt_w</p:attrName>
                                        </p:attrNameLst>
                                      </p:cBhvr>
                                      <p:tavLst>
                                        <p:tav tm="0">
                                          <p:val>
                                            <p:fltVal val="0.000000"/>
                                          </p:val>
                                        </p:tav>
                                        <p:tav tm="100000">
                                          <p:val>
                                            <p:strVal val="#ppt_w"/>
                                          </p:val>
                                        </p:tav>
                                      </p:tavLst>
                                    </p:anim>
                                    <p:anim calcmode="lin" valueType="num">
                                      <p:cBhvr>
                                        <p:cTn id="31" dur="500" fill="hold"/>
                                        <p:tgtEl>
                                          <p:spTgt spid="784392"/>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84393"/>
                                        </p:tgtEl>
                                        <p:attrNameLst>
                                          <p:attrName>style.visibility</p:attrName>
                                        </p:attrNameLst>
                                      </p:cBhvr>
                                      <p:to>
                                        <p:strVal val="visible"/>
                                      </p:to>
                                    </p:set>
                                    <p:animEffect transition="in" filter="wipe(up)">
                                      <p:cBhvr>
                                        <p:cTn id="36" dur="500"/>
                                        <p:tgtEl>
                                          <p:spTgt spid="784393"/>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784394"/>
                                        </p:tgtEl>
                                        <p:attrNameLst>
                                          <p:attrName>style.visibility</p:attrName>
                                        </p:attrNameLst>
                                      </p:cBhvr>
                                      <p:to>
                                        <p:strVal val="visible"/>
                                      </p:to>
                                    </p:set>
                                    <p:anim calcmode="lin" valueType="num">
                                      <p:cBhvr>
                                        <p:cTn id="41" dur="500" fill="hold"/>
                                        <p:tgtEl>
                                          <p:spTgt spid="784394"/>
                                        </p:tgtEl>
                                        <p:attrNameLst>
                                          <p:attrName>ppt_w</p:attrName>
                                        </p:attrNameLst>
                                      </p:cBhvr>
                                      <p:tavLst>
                                        <p:tav tm="0">
                                          <p:val>
                                            <p:fltVal val="0.000000"/>
                                          </p:val>
                                        </p:tav>
                                        <p:tav tm="100000">
                                          <p:val>
                                            <p:strVal val="#ppt_w"/>
                                          </p:val>
                                        </p:tav>
                                      </p:tavLst>
                                    </p:anim>
                                    <p:anim calcmode="lin" valueType="num">
                                      <p:cBhvr>
                                        <p:cTn id="42" dur="500" fill="hold"/>
                                        <p:tgtEl>
                                          <p:spTgt spid="784394"/>
                                        </p:tgtEl>
                                        <p:attrNameLst>
                                          <p:attrName>ppt_h</p:attrName>
                                        </p:attrNameLst>
                                      </p:cBhvr>
                                      <p:tavLst>
                                        <p:tav tm="0">
                                          <p:val>
                                            <p:fltVal val="0.00000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784395"/>
                                        </p:tgtEl>
                                        <p:attrNameLst>
                                          <p:attrName>style.visibility</p:attrName>
                                        </p:attrNameLst>
                                      </p:cBhvr>
                                      <p:to>
                                        <p:strVal val="visible"/>
                                      </p:to>
                                    </p:set>
                                    <p:anim calcmode="lin" valueType="num">
                                      <p:cBhvr>
                                        <p:cTn id="47" dur="500" fill="hold"/>
                                        <p:tgtEl>
                                          <p:spTgt spid="784395"/>
                                        </p:tgtEl>
                                        <p:attrNameLst>
                                          <p:attrName>ppt_w</p:attrName>
                                        </p:attrNameLst>
                                      </p:cBhvr>
                                      <p:tavLst>
                                        <p:tav tm="0">
                                          <p:val>
                                            <p:fltVal val="0.000000"/>
                                          </p:val>
                                        </p:tav>
                                        <p:tav tm="100000">
                                          <p:val>
                                            <p:strVal val="#ppt_w"/>
                                          </p:val>
                                        </p:tav>
                                      </p:tavLst>
                                    </p:anim>
                                    <p:anim calcmode="lin" valueType="num">
                                      <p:cBhvr>
                                        <p:cTn id="48" dur="500" fill="hold"/>
                                        <p:tgtEl>
                                          <p:spTgt spid="784395"/>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784396"/>
                                        </p:tgtEl>
                                        <p:attrNameLst>
                                          <p:attrName>style.visibility</p:attrName>
                                        </p:attrNameLst>
                                      </p:cBhvr>
                                      <p:to>
                                        <p:strVal val="visible"/>
                                      </p:to>
                                    </p:set>
                                    <p:anim calcmode="lin" valueType="num">
                                      <p:cBhvr>
                                        <p:cTn id="53" dur="500" fill="hold"/>
                                        <p:tgtEl>
                                          <p:spTgt spid="784396"/>
                                        </p:tgtEl>
                                        <p:attrNameLst>
                                          <p:attrName>ppt_w</p:attrName>
                                        </p:attrNameLst>
                                      </p:cBhvr>
                                      <p:tavLst>
                                        <p:tav tm="0">
                                          <p:val>
                                            <p:fltVal val="0.000000"/>
                                          </p:val>
                                        </p:tav>
                                        <p:tav tm="100000">
                                          <p:val>
                                            <p:strVal val="#ppt_w"/>
                                          </p:val>
                                        </p:tav>
                                      </p:tavLst>
                                    </p:anim>
                                    <p:anim calcmode="lin" valueType="num">
                                      <p:cBhvr>
                                        <p:cTn id="54" dur="500" fill="hold"/>
                                        <p:tgtEl>
                                          <p:spTgt spid="784396"/>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23" presetClass="entr" presetSubtype="16" fill="hold" nodeType="clickEffect">
                                  <p:stCondLst>
                                    <p:cond delay="0"/>
                                  </p:stCondLst>
                                  <p:childTnLst>
                                    <p:set>
                                      <p:cBhvr>
                                        <p:cTn id="58" dur="1" fill="hold">
                                          <p:stCondLst>
                                            <p:cond delay="0"/>
                                          </p:stCondLst>
                                        </p:cTn>
                                        <p:tgtEl>
                                          <p:spTgt spid="784397"/>
                                        </p:tgtEl>
                                        <p:attrNameLst>
                                          <p:attrName>style.visibility</p:attrName>
                                        </p:attrNameLst>
                                      </p:cBhvr>
                                      <p:to>
                                        <p:strVal val="visible"/>
                                      </p:to>
                                    </p:set>
                                    <p:anim calcmode="lin" valueType="num">
                                      <p:cBhvr>
                                        <p:cTn id="59" dur="500" fill="hold"/>
                                        <p:tgtEl>
                                          <p:spTgt spid="784397"/>
                                        </p:tgtEl>
                                        <p:attrNameLst>
                                          <p:attrName>ppt_w</p:attrName>
                                        </p:attrNameLst>
                                      </p:cBhvr>
                                      <p:tavLst>
                                        <p:tav tm="0">
                                          <p:val>
                                            <p:fltVal val="0.000000"/>
                                          </p:val>
                                        </p:tav>
                                        <p:tav tm="100000">
                                          <p:val>
                                            <p:strVal val="#ppt_w"/>
                                          </p:val>
                                        </p:tav>
                                      </p:tavLst>
                                    </p:anim>
                                    <p:anim calcmode="lin" valueType="num">
                                      <p:cBhvr>
                                        <p:cTn id="60" dur="500" fill="hold"/>
                                        <p:tgtEl>
                                          <p:spTgt spid="784397"/>
                                        </p:tgtEl>
                                        <p:attrNameLst>
                                          <p:attrName>ppt_h</p:attrName>
                                        </p:attrNameLst>
                                      </p:cBhvr>
                                      <p:tavLst>
                                        <p:tav tm="0">
                                          <p:val>
                                            <p:fltVal val="0.00000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784398"/>
                                        </p:tgtEl>
                                        <p:attrNameLst>
                                          <p:attrName>style.visibility</p:attrName>
                                        </p:attrNameLst>
                                      </p:cBhvr>
                                      <p:to>
                                        <p:strVal val="visible"/>
                                      </p:to>
                                    </p:set>
                                    <p:animEffect transition="in" filter="wipe(up)">
                                      <p:cBhvr>
                                        <p:cTn id="65" dur="500"/>
                                        <p:tgtEl>
                                          <p:spTgt spid="78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93" grpId="0"/>
      <p:bldP spid="78439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CE4428C-E740-4245-A8BE-8A0535846D2A}"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44"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45" name="Rectangle 2"/>
          <p:cNvSpPr>
            <a:spLocks noGrp="1"/>
          </p:cNvSpPr>
          <p:nvPr>
            <p:ph type="title"/>
          </p:nvPr>
        </p:nvSpPr>
        <p:spPr>
          <a:xfrm>
            <a:off x="381000" y="457200"/>
            <a:ext cx="8534400" cy="762000"/>
          </a:xfrm>
          <a:ln/>
        </p:spPr>
        <p:txBody>
          <a:bodyPr vert="horz" wrap="square" lIns="91440" tIns="45720" rIns="91440" bIns="45720" anchor="t"/>
          <a:p>
            <a:pPr eaLnBrk="1" hangingPunct="1"/>
            <a:r>
              <a:rPr lang="zh-CN" altLang="en-US" sz="3200" dirty="0"/>
              <a:t>例</a:t>
            </a:r>
            <a:r>
              <a:rPr lang="en-US" altLang="zh-CN" sz="3200" dirty="0"/>
              <a:t>7</a:t>
            </a:r>
            <a:r>
              <a:rPr lang="zh-CN" altLang="en-US" sz="3200" dirty="0"/>
              <a:t>、求所示图的一棵最小生成树</a:t>
            </a:r>
            <a:br>
              <a:rPr lang="en-US" altLang="zh-CN" sz="3200" dirty="0"/>
            </a:br>
            <a:r>
              <a:rPr lang="zh-CN" altLang="en-US" sz="3200" dirty="0"/>
              <a:t>（先让学生自己做一下）</a:t>
            </a:r>
            <a:endParaRPr lang="zh-CN" altLang="en-US" sz="3200" dirty="0"/>
          </a:p>
        </p:txBody>
      </p:sp>
      <p:pic>
        <p:nvPicPr>
          <p:cNvPr id="785412" name="Picture 4" descr="16-6"/>
          <p:cNvPicPr>
            <a:picLocks noChangeAspect="1"/>
          </p:cNvPicPr>
          <p:nvPr/>
        </p:nvPicPr>
        <p:blipFill>
          <a:blip r:embed="rId1"/>
          <a:srcRect l="-4897" r="-4897" b="17921"/>
          <a:stretch>
            <a:fillRect/>
          </a:stretch>
        </p:blipFill>
        <p:spPr>
          <a:xfrm>
            <a:off x="576263" y="2209800"/>
            <a:ext cx="3843337" cy="2819400"/>
          </a:xfrm>
          <a:prstGeom prst="rect">
            <a:avLst/>
          </a:prstGeom>
          <a:solidFill>
            <a:srgbClr val="000080"/>
          </a:solidFill>
          <a:ln w="9525">
            <a:noFill/>
          </a:ln>
        </p:spPr>
      </p:pic>
      <p:sp>
        <p:nvSpPr>
          <p:cNvPr id="785413" name="AutoShape 5"/>
          <p:cNvSpPr/>
          <p:nvPr/>
        </p:nvSpPr>
        <p:spPr>
          <a:xfrm>
            <a:off x="6172200" y="1143000"/>
            <a:ext cx="1141413" cy="671513"/>
          </a:xfrm>
          <a:prstGeom prst="horizontalScroll">
            <a:avLst>
              <a:gd name="adj" fmla="val 12500"/>
            </a:avLst>
          </a:prstGeom>
          <a:solidFill>
            <a:srgbClr val="00FFFF">
              <a:alpha val="50195"/>
            </a:srgbClr>
          </a:solidFill>
          <a:ln w="9525" cap="flat" cmpd="sng">
            <a:solidFill>
              <a:srgbClr val="99CCCC"/>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algn="ctr">
              <a:spcBef>
                <a:spcPct val="45000"/>
              </a:spcBef>
              <a:buClr>
                <a:srgbClr val="99CCCC"/>
              </a:buClr>
              <a:buSzTx/>
              <a:buFontTx/>
              <a:buNone/>
            </a:pPr>
            <a:r>
              <a:rPr lang="zh-CN" altLang="en-US" sz="2800" dirty="0">
                <a:solidFill>
                  <a:srgbClr val="1E0264"/>
                </a:solidFill>
                <a:ea typeface="黑体" panose="02010609060101010101" pitchFamily="49" charset="-122"/>
              </a:rPr>
              <a:t>解答</a:t>
            </a:r>
            <a:endParaRPr lang="zh-CN" altLang="en-US" sz="2800" dirty="0">
              <a:solidFill>
                <a:srgbClr val="1E0264"/>
              </a:solidFill>
              <a:ea typeface="黑体" panose="02010609060101010101" pitchFamily="49" charset="-122"/>
            </a:endParaRPr>
          </a:p>
        </p:txBody>
      </p:sp>
      <p:pic>
        <p:nvPicPr>
          <p:cNvPr id="785414" name="Picture 6" descr="16-7"/>
          <p:cNvPicPr>
            <a:picLocks noChangeAspect="1"/>
          </p:cNvPicPr>
          <p:nvPr/>
        </p:nvPicPr>
        <p:blipFill>
          <a:blip r:embed="rId2"/>
          <a:srcRect l="-4816" r="-4816" b="18332"/>
          <a:stretch>
            <a:fillRect/>
          </a:stretch>
        </p:blipFill>
        <p:spPr>
          <a:xfrm>
            <a:off x="4800600" y="2209800"/>
            <a:ext cx="3900488" cy="2736850"/>
          </a:xfrm>
          <a:prstGeom prst="rect">
            <a:avLst/>
          </a:prstGeom>
          <a:solidFill>
            <a:srgbClr val="000080"/>
          </a:solidFill>
          <a:ln w="9525">
            <a:noFill/>
          </a:ln>
        </p:spPr>
      </p:pic>
      <p:sp>
        <p:nvSpPr>
          <p:cNvPr id="785415" name="Text Box 7"/>
          <p:cNvSpPr txBox="1"/>
          <p:nvPr/>
        </p:nvSpPr>
        <p:spPr>
          <a:xfrm>
            <a:off x="5181600" y="4953000"/>
            <a:ext cx="3657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just">
              <a:spcBef>
                <a:spcPct val="50000"/>
              </a:spcBef>
              <a:buClr>
                <a:srgbClr val="99CCCC"/>
              </a:buClr>
              <a:buSzTx/>
              <a:buFontTx/>
              <a:buNone/>
            </a:pPr>
            <a:r>
              <a:rPr lang="zh-CN" altLang="en-US" sz="2400" b="1" dirty="0">
                <a:latin typeface="Times New Roman" panose="02020603050405020304" pitchFamily="18" charset="0"/>
                <a:ea typeface="黑体" panose="02010609060101010101" pitchFamily="49" charset="-122"/>
              </a:rPr>
              <a:t>最小生成树</a:t>
            </a: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T</a:t>
            </a:r>
            <a:r>
              <a:rPr lang="en-US" altLang="zh-CN" sz="2400" b="1" dirty="0">
                <a:latin typeface="Times New Roman" panose="02020603050405020304" pitchFamily="18" charset="0"/>
              </a:rPr>
              <a:t>)=38</a:t>
            </a:r>
            <a:endParaRPr lang="en-US" altLang="zh-CN" sz="2400" b="1" dirty="0">
              <a:latin typeface="Times New Roman" panose="02020603050405020304"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785412"/>
                                        </p:tgtEl>
                                        <p:attrNameLst>
                                          <p:attrName>style.visibility</p:attrName>
                                        </p:attrNameLst>
                                      </p:cBhvr>
                                      <p:to>
                                        <p:strVal val="visible"/>
                                      </p:to>
                                    </p:set>
                                    <p:anim calcmode="lin" valueType="num">
                                      <p:cBhvr>
                                        <p:cTn id="7" dur="500" fill="hold"/>
                                        <p:tgtEl>
                                          <p:spTgt spid="785412"/>
                                        </p:tgtEl>
                                        <p:attrNameLst>
                                          <p:attrName>ppt_w</p:attrName>
                                        </p:attrNameLst>
                                      </p:cBhvr>
                                      <p:tavLst>
                                        <p:tav tm="0">
                                          <p:val>
                                            <p:fltVal val="0.000000"/>
                                          </p:val>
                                        </p:tav>
                                        <p:tav tm="100000">
                                          <p:val>
                                            <p:strVal val="#ppt_w"/>
                                          </p:val>
                                        </p:tav>
                                      </p:tavLst>
                                    </p:anim>
                                    <p:anim calcmode="lin" valueType="num">
                                      <p:cBhvr>
                                        <p:cTn id="8" dur="500" fill="hold"/>
                                        <p:tgtEl>
                                          <p:spTgt spid="785412"/>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85413"/>
                                        </p:tgtEl>
                                        <p:attrNameLst>
                                          <p:attrName>style.visibility</p:attrName>
                                        </p:attrNameLst>
                                      </p:cBhvr>
                                      <p:to>
                                        <p:strVal val="visible"/>
                                      </p:to>
                                    </p:set>
                                    <p:animEffect transition="in" filter="wipe(up)">
                                      <p:cBhvr>
                                        <p:cTn id="13" dur="500"/>
                                        <p:tgtEl>
                                          <p:spTgt spid="78541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785413">
                                            <p:txEl>
                                              <p:charRg st="0" end="3"/>
                                            </p:txEl>
                                          </p:spTgt>
                                        </p:tgtEl>
                                        <p:attrNameLst>
                                          <p:attrName>style.visibility</p:attrName>
                                        </p:attrNameLst>
                                      </p:cBhvr>
                                      <p:to>
                                        <p:strVal val="visible"/>
                                      </p:to>
                                    </p:set>
                                    <p:animEffect transition="in" filter="wipe(up)">
                                      <p:cBhvr>
                                        <p:cTn id="18" dur="500"/>
                                        <p:tgtEl>
                                          <p:spTgt spid="785413">
                                            <p:txEl>
                                              <p:charRg st="0"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16" fill="hold" nodeType="clickEffect">
                                  <p:stCondLst>
                                    <p:cond delay="0"/>
                                  </p:stCondLst>
                                  <p:childTnLst>
                                    <p:set>
                                      <p:cBhvr>
                                        <p:cTn id="22" dur="1" fill="hold">
                                          <p:stCondLst>
                                            <p:cond delay="0"/>
                                          </p:stCondLst>
                                        </p:cTn>
                                        <p:tgtEl>
                                          <p:spTgt spid="785414"/>
                                        </p:tgtEl>
                                        <p:attrNameLst>
                                          <p:attrName>style.visibility</p:attrName>
                                        </p:attrNameLst>
                                      </p:cBhvr>
                                      <p:to>
                                        <p:strVal val="visible"/>
                                      </p:to>
                                    </p:set>
                                    <p:anim calcmode="lin" valueType="num">
                                      <p:cBhvr>
                                        <p:cTn id="23" dur="500" fill="hold"/>
                                        <p:tgtEl>
                                          <p:spTgt spid="785414"/>
                                        </p:tgtEl>
                                        <p:attrNameLst>
                                          <p:attrName>ppt_w</p:attrName>
                                        </p:attrNameLst>
                                      </p:cBhvr>
                                      <p:tavLst>
                                        <p:tav tm="0">
                                          <p:val>
                                            <p:fltVal val="0.000000"/>
                                          </p:val>
                                        </p:tav>
                                        <p:tav tm="100000">
                                          <p:val>
                                            <p:strVal val="#ppt_w"/>
                                          </p:val>
                                        </p:tav>
                                      </p:tavLst>
                                    </p:anim>
                                    <p:anim calcmode="lin" valueType="num">
                                      <p:cBhvr>
                                        <p:cTn id="24" dur="500" fill="hold"/>
                                        <p:tgtEl>
                                          <p:spTgt spid="785414"/>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785415">
                                            <p:txEl>
                                              <p:charRg st="0" end="14"/>
                                            </p:txEl>
                                          </p:spTgt>
                                        </p:tgtEl>
                                        <p:attrNameLst>
                                          <p:attrName>style.visibility</p:attrName>
                                        </p:attrNameLst>
                                      </p:cBhvr>
                                      <p:to>
                                        <p:strVal val="visible"/>
                                      </p:to>
                                    </p:set>
                                    <p:animEffect transition="in" filter="wipe(up)">
                                      <p:cBhvr>
                                        <p:cTn id="29" dur="500"/>
                                        <p:tgtEl>
                                          <p:spTgt spid="785415">
                                            <p:txEl>
                                              <p:charRg st="0"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3" grpId="0" animBg="1" build="p"/>
      <p:bldP spid="78541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a:ln/>
        </p:spPr>
        <p:txBody>
          <a:bodyPr vert="horz" wrap="square" lIns="91440" tIns="45720" rIns="91440" bIns="45720" anchor="t"/>
          <a:p>
            <a:r>
              <a:rPr lang="zh-CN" altLang="en-US" dirty="0"/>
              <a:t>作业</a:t>
            </a:r>
            <a:endParaRPr lang="zh-CN" altLang="en-US" dirty="0"/>
          </a:p>
        </p:txBody>
      </p:sp>
      <p:sp>
        <p:nvSpPr>
          <p:cNvPr id="19763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P188</a:t>
            </a:r>
            <a:r>
              <a:rPr kumimoji="0" lang="zh-CN" altLang="en-US" sz="3000" b="0" i="0" u="none" strike="noStrike" kern="0" cap="none" spc="0" normalizeH="0" baseline="0" noProof="0" dirty="0" smtClean="0">
                <a:ln>
                  <a:noFill/>
                </a:ln>
                <a:solidFill>
                  <a:schemeClr val="tx1"/>
                </a:solidFill>
                <a:effectLst/>
                <a:uLnTx/>
                <a:uFillTx/>
                <a:latin typeface="+mn-lt"/>
                <a:ea typeface="+mn-ea"/>
                <a:cs typeface="+mn-cs"/>
                <a:sym typeface="Wingdings" panose="05000000000000000000" pitchFamily="2" charset="2"/>
              </a:rPr>
              <a:t>页</a:t>
            </a:r>
            <a:endParaRPr kumimoji="0" lang="en-US" altLang="zh-CN" sz="30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Arial" panose="020B0604020202020204" pitchFamily="34" charset="0"/>
              <a:buNone/>
              <a:defRPr/>
            </a:pP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sym typeface="Wingdings" panose="05000000000000000000" pitchFamily="2" charset="2"/>
              </a:rPr>
              <a:t>树</a:t>
            </a:r>
            <a:r>
              <a:rPr kumimoji="0" lang="zh-CN" altLang="en-US" sz="32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与生成树：</a:t>
            </a:r>
            <a:r>
              <a:rPr kumimoji="0" lang="en-US" altLang="zh-CN" sz="3200" b="0" i="0" u="none" strike="noStrike" kern="0" cap="none" spc="0" normalizeH="0" baseline="0" noProof="0" dirty="0">
                <a:ln>
                  <a:noFill/>
                </a:ln>
                <a:solidFill>
                  <a:srgbClr val="FF0000"/>
                </a:solidFill>
                <a:effectLst/>
                <a:uLnTx/>
                <a:uFillTx/>
                <a:latin typeface="+mn-lt"/>
                <a:ea typeface="+mn-ea"/>
                <a:cs typeface="+mn-cs"/>
              </a:rPr>
              <a:t>15</a:t>
            </a:r>
            <a:r>
              <a:rPr kumimoji="0" lang="zh-CN" altLang="en-US" sz="3200" b="0" i="0" u="none" strike="noStrike" kern="0" cap="none" spc="0" normalizeH="0" baseline="0" noProof="0" dirty="0">
                <a:ln>
                  <a:noFill/>
                </a:ln>
                <a:solidFill>
                  <a:srgbClr val="FF0000"/>
                </a:solidFill>
                <a:effectLst/>
                <a:uLnTx/>
                <a:uFillTx/>
                <a:latin typeface="+mn-lt"/>
                <a:ea typeface="+mn-ea"/>
                <a:cs typeface="+mn-cs"/>
              </a:rPr>
              <a:t>，</a:t>
            </a:r>
            <a:r>
              <a:rPr kumimoji="0" lang="en-US" altLang="zh-CN" sz="3200" b="0" i="0" u="none" strike="noStrike" kern="0" cap="none" spc="0" normalizeH="0" baseline="0" noProof="0" dirty="0">
                <a:ln>
                  <a:noFill/>
                </a:ln>
                <a:solidFill>
                  <a:srgbClr val="FF0000"/>
                </a:solidFill>
                <a:effectLst/>
                <a:uLnTx/>
                <a:uFillTx/>
                <a:latin typeface="+mn-lt"/>
                <a:ea typeface="+mn-ea"/>
                <a:cs typeface="+mn-cs"/>
              </a:rPr>
              <a:t>17</a:t>
            </a:r>
            <a:r>
              <a:rPr kumimoji="0" lang="zh-CN" altLang="en-US" sz="3200" b="0" i="0" u="none" strike="noStrike" kern="0" cap="none" spc="0" normalizeH="0" baseline="0" noProof="0" dirty="0">
                <a:ln>
                  <a:noFill/>
                </a:ln>
                <a:solidFill>
                  <a:srgbClr val="FF0000"/>
                </a:solidFill>
                <a:effectLst/>
                <a:uLnTx/>
                <a:uFillTx/>
                <a:latin typeface="+mn-lt"/>
                <a:ea typeface="+mn-ea"/>
                <a:cs typeface="+mn-cs"/>
              </a:rPr>
              <a:t>，</a:t>
            </a:r>
            <a:r>
              <a:rPr kumimoji="0" lang="en-US" altLang="zh-CN" sz="3200" b="0" i="0" u="none" strike="noStrike" kern="0" cap="none" spc="0" normalizeH="0" baseline="0" noProof="0" dirty="0">
                <a:ln>
                  <a:noFill/>
                </a:ln>
                <a:solidFill>
                  <a:srgbClr val="FF0000"/>
                </a:solidFill>
                <a:effectLst/>
                <a:uLnTx/>
                <a:uFillTx/>
                <a:latin typeface="+mn-lt"/>
                <a:ea typeface="+mn-ea"/>
                <a:cs typeface="+mn-cs"/>
              </a:rPr>
              <a:t>18</a:t>
            </a:r>
            <a:r>
              <a:rPr kumimoji="0" lang="zh-CN" altLang="en-US" sz="3200" b="0" i="0" u="none" strike="noStrike" kern="0" cap="none" spc="0" normalizeH="0" baseline="0" noProof="0" dirty="0">
                <a:ln>
                  <a:noFill/>
                </a:ln>
                <a:solidFill>
                  <a:srgbClr val="FF0000"/>
                </a:solidFill>
                <a:effectLst/>
                <a:uLnTx/>
                <a:uFillTx/>
                <a:latin typeface="+mn-lt"/>
                <a:ea typeface="+mn-ea"/>
                <a:cs typeface="+mn-cs"/>
              </a:rPr>
              <a:t>，</a:t>
            </a:r>
            <a:r>
              <a:rPr kumimoji="0" lang="en-US" altLang="zh-CN" sz="3200" b="0" i="0" u="none" strike="noStrike" kern="0" cap="none" spc="0" normalizeH="0" baseline="0" noProof="0" dirty="0">
                <a:ln>
                  <a:noFill/>
                </a:ln>
                <a:solidFill>
                  <a:srgbClr val="FF0000"/>
                </a:solidFill>
                <a:effectLst/>
                <a:uLnTx/>
                <a:uFillTx/>
                <a:latin typeface="+mn-lt"/>
                <a:ea typeface="+mn-ea"/>
                <a:cs typeface="+mn-cs"/>
              </a:rPr>
              <a:t>19</a:t>
            </a:r>
            <a:r>
              <a:rPr kumimoji="0" lang="zh-CN" altLang="en-US" sz="3200" b="0" i="0" u="none" strike="noStrike" kern="0" cap="none" spc="0" normalizeH="0" baseline="0" noProof="0" dirty="0">
                <a:ln>
                  <a:noFill/>
                </a:ln>
                <a:solidFill>
                  <a:srgbClr val="FF0000"/>
                </a:solidFill>
                <a:effectLst/>
                <a:uLnTx/>
                <a:uFillTx/>
                <a:latin typeface="+mn-lt"/>
                <a:ea typeface="+mn-ea"/>
                <a:cs typeface="+mn-cs"/>
              </a:rPr>
              <a:t>，</a:t>
            </a:r>
            <a:r>
              <a:rPr kumimoji="0" lang="en-US" altLang="zh-CN" sz="3200" b="0" i="0" u="none" strike="noStrike" kern="0" cap="none" spc="0" normalizeH="0" baseline="0" noProof="0" dirty="0">
                <a:ln>
                  <a:noFill/>
                </a:ln>
                <a:solidFill>
                  <a:srgbClr val="FF0000"/>
                </a:solidFill>
                <a:effectLst/>
                <a:uLnTx/>
                <a:uFillTx/>
                <a:latin typeface="+mn-lt"/>
                <a:ea typeface="+mn-ea"/>
                <a:cs typeface="+mn-cs"/>
              </a:rPr>
              <a:t>20</a:t>
            </a:r>
            <a:endParaRPr kumimoji="0" lang="en-US" altLang="zh-CN" sz="3200" b="0" i="0" u="none" strike="noStrike" kern="0" cap="none" spc="0" normalizeH="0" baseline="0" noProof="0" dirty="0">
              <a:ln>
                <a:noFill/>
              </a:ln>
              <a:solidFill>
                <a:srgbClr val="FF0000"/>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sym typeface="Wingdings" panose="05000000000000000000" pitchFamily="2" charset="2"/>
              </a:rPr>
              <a:t>附加作业题</a:t>
            </a:r>
            <a:r>
              <a:rPr kumimoji="0" lang="en-US" altLang="zh-CN" sz="2800" b="0" i="0" u="none" strike="noStrike" kern="0" cap="none" spc="0" normalizeH="0" baseline="0" noProof="0" dirty="0">
                <a:ln>
                  <a:noFill/>
                </a:ln>
                <a:solidFill>
                  <a:srgbClr val="FF0000"/>
                </a:solidFill>
                <a:effectLst/>
                <a:uLnTx/>
                <a:uFillTx/>
                <a:latin typeface="+mn-lt"/>
                <a:ea typeface="+mn-ea"/>
                <a:cs typeface="+mn-cs"/>
                <a:sym typeface="Wingdings" panose="05000000000000000000" pitchFamily="2" charset="2"/>
              </a:rPr>
              <a:t>1</a:t>
            </a: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：画出</a:t>
            </a:r>
            <a:r>
              <a:rPr kumimoji="0" lang="en-US" altLang="zh-CN" sz="28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6</a:t>
            </a: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阶的所有非同构的树。</a:t>
            </a:r>
            <a:endParaRPr kumimoji="0" lang="en-US" altLang="zh-CN" sz="28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2800" b="0" i="0" u="none" strike="noStrike" kern="0" cap="none" spc="0" normalizeH="0" baseline="0" noProof="0" dirty="0">
                <a:ln>
                  <a:noFill/>
                </a:ln>
                <a:solidFill>
                  <a:srgbClr val="FF0000"/>
                </a:solidFill>
                <a:effectLst/>
                <a:uLnTx/>
                <a:uFillTx/>
                <a:latin typeface="+mn-lt"/>
                <a:ea typeface="+mn-ea"/>
                <a:cs typeface="+mn-cs"/>
                <a:sym typeface="Wingdings" panose="05000000000000000000" pitchFamily="2" charset="2"/>
              </a:rPr>
              <a:t>附加作业题</a:t>
            </a:r>
            <a:r>
              <a:rPr kumimoji="0" lang="en-US" altLang="zh-CN" sz="2800" b="0" i="0" u="none" strike="noStrike" kern="0" cap="none" spc="0" normalizeH="0" baseline="0" noProof="0" dirty="0">
                <a:ln>
                  <a:noFill/>
                </a:ln>
                <a:solidFill>
                  <a:srgbClr val="FF0000"/>
                </a:solidFill>
                <a:effectLst/>
                <a:uLnTx/>
                <a:uFillTx/>
                <a:latin typeface="+mn-lt"/>
                <a:ea typeface="+mn-ea"/>
                <a:cs typeface="+mn-cs"/>
                <a:sym typeface="Wingdings" panose="05000000000000000000" pitchFamily="2" charset="2"/>
              </a:rPr>
              <a:t>2</a:t>
            </a: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Wingdings" panose="05000000000000000000" pitchFamily="2" charset="2"/>
              </a:rPr>
              <a: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已知无向树</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有</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5</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片树叶，</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2</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度与</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3</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度顶点各</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1</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个，其余顶点的度数均为</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4</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。求</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T</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的阶数</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n</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及度数序列，并画出满足要求的所有非同构的无向树。</a:t>
            </a:r>
            <a:endParaRPr kumimoji="0" lang="zh-CN" altLang="en-US" sz="2800" b="0" i="0" u="none" strike="noStrike" kern="0" cap="none" spc="0" normalizeH="0" baseline="0" noProof="0" dirty="0" smtClean="0">
              <a:ln>
                <a:noFill/>
              </a:ln>
              <a:solidFill>
                <a:schemeClr val="tx1"/>
              </a:solidFill>
              <a:effectLst/>
              <a:uLnTx/>
              <a:uFillTx/>
              <a:latin typeface="+mn-lt"/>
              <a:ea typeface="+mn-ea"/>
              <a:cs typeface="+mn-cs"/>
              <a:sym typeface="Wingdings" panose="05000000000000000000" pitchFamily="2"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7C1A4C4-B8D0-4634-BD6D-86D3077F54BC}" type="datetime1">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zh-CN"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txBox="1">
            <a:spLocks noGrp="1"/>
          </p:cNvSpPr>
          <p:nvPr>
            <p:ph type="ftr" sz="quarter" idx="11"/>
          </p:nvPr>
        </p:nvSpPr>
        <p:spPr bwMode="auto">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t>离散数学</a:t>
            </a: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196" name="灯片编号占位符 5"/>
          <p:cNvSpPr txBox="1">
            <a:spLocks noGrp="1"/>
          </p:cNvSpPr>
          <p:nvPr>
            <p:ph type="sldNum" sz="quarter" idx="12"/>
          </p:nvPr>
        </p:nvSpPr>
        <p:spPr>
          <a:ln/>
        </p:spPr>
        <p:txBody>
          <a:bodyPr anchor="b"/>
          <a:p>
            <a:pPr mar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197" name="Rectangle 2"/>
          <p:cNvSpPr>
            <a:spLocks noGrp="1"/>
          </p:cNvSpPr>
          <p:nvPr>
            <p:ph type="title"/>
          </p:nvPr>
        </p:nvSpPr>
        <p:spPr>
          <a:xfrm>
            <a:off x="457200" y="228600"/>
            <a:ext cx="3886200" cy="685800"/>
          </a:xfrm>
          <a:ln/>
        </p:spPr>
        <p:txBody>
          <a:bodyPr vert="horz" wrap="square" lIns="91440" tIns="45720" rIns="91440" bIns="45720" anchor="t"/>
          <a:p>
            <a:pPr eaLnBrk="1" hangingPunct="1"/>
            <a:r>
              <a:rPr lang="zh-CN" altLang="en-US" dirty="0"/>
              <a:t>平面图的着色</a:t>
            </a:r>
            <a:endParaRPr lang="zh-CN" altLang="en-US" dirty="0"/>
          </a:p>
        </p:txBody>
      </p:sp>
      <p:sp>
        <p:nvSpPr>
          <p:cNvPr id="474115" name="Rectangle 3"/>
          <p:cNvSpPr/>
          <p:nvPr/>
        </p:nvSpPr>
        <p:spPr>
          <a:xfrm>
            <a:off x="685800" y="1092200"/>
            <a:ext cx="6096000" cy="4664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Aft>
                <a:spcPct val="20000"/>
              </a:spcAft>
              <a:buClrTx/>
              <a:buSzTx/>
              <a:buFontTx/>
              <a:buChar char="•"/>
            </a:pPr>
            <a:r>
              <a:rPr lang="zh-CN" altLang="en-US" sz="2800" dirty="0">
                <a:latin typeface="宋体" panose="02010600030101010101" pitchFamily="2" charset="-122"/>
              </a:rPr>
              <a:t>对平面图</a:t>
            </a:r>
            <a:r>
              <a:rPr lang="en-US" altLang="zh-CN" sz="2800" i="1" dirty="0">
                <a:latin typeface="Times New Roman" panose="02020603050405020304" pitchFamily="18" charset="0"/>
              </a:rPr>
              <a:t>G</a:t>
            </a:r>
            <a:r>
              <a:rPr lang="en-US" altLang="zh-CN" sz="2800" dirty="0">
                <a:latin typeface="Times New Roman" panose="02020603050405020304" pitchFamily="18" charset="0"/>
              </a:rPr>
              <a:t> </a:t>
            </a:r>
            <a:r>
              <a:rPr lang="zh-CN" altLang="en-US" sz="2800" dirty="0">
                <a:latin typeface="宋体" panose="02010600030101010101" pitchFamily="2" charset="-122"/>
              </a:rPr>
              <a:t>的所有</a:t>
            </a:r>
            <a:r>
              <a:rPr lang="zh-CN" altLang="en-US" sz="2800" b="1" dirty="0">
                <a:solidFill>
                  <a:srgbClr val="990000"/>
                </a:solidFill>
                <a:latin typeface="宋体" panose="02010600030101010101" pitchFamily="2" charset="-122"/>
              </a:rPr>
              <a:t>顶点</a:t>
            </a:r>
            <a:r>
              <a:rPr lang="zh-CN" altLang="en-US" sz="2800" dirty="0">
                <a:latin typeface="宋体" panose="02010600030101010101" pitchFamily="2" charset="-122"/>
              </a:rPr>
              <a:t>进行着色</a:t>
            </a:r>
            <a:r>
              <a:rPr lang="en-US" altLang="zh-CN" sz="2800" dirty="0">
                <a:latin typeface="宋体" panose="02010600030101010101" pitchFamily="2" charset="-122"/>
              </a:rPr>
              <a:t>,</a:t>
            </a:r>
            <a:r>
              <a:rPr lang="zh-CN" altLang="en-US" sz="2800" dirty="0">
                <a:latin typeface="宋体" panose="02010600030101010101" pitchFamily="2" charset="-122"/>
              </a:rPr>
              <a:t>使相邻顶点的颜色不一样所需的最少颜色数——</a:t>
            </a:r>
            <a:r>
              <a:rPr lang="zh-CN" altLang="en-US" sz="2800" b="1" dirty="0">
                <a:solidFill>
                  <a:srgbClr val="990000"/>
                </a:solidFill>
                <a:latin typeface="宋体" panose="02010600030101010101" pitchFamily="2" charset="-122"/>
              </a:rPr>
              <a:t>点着色</a:t>
            </a:r>
            <a:endParaRPr lang="en-US" altLang="zh-CN" sz="2800" dirty="0">
              <a:latin typeface="宋体" panose="02010600030101010101" pitchFamily="2" charset="-122"/>
            </a:endParaRPr>
          </a:p>
          <a:p>
            <a:pPr marL="0" lvl="0" indent="0" eaLnBrk="1" hangingPunct="1">
              <a:lnSpc>
                <a:spcPct val="110000"/>
              </a:lnSpc>
              <a:spcAft>
                <a:spcPct val="20000"/>
              </a:spcAft>
              <a:buClrTx/>
              <a:buSzTx/>
              <a:buFontTx/>
              <a:buChar char="•"/>
            </a:pPr>
            <a:r>
              <a:rPr lang="zh-CN" altLang="en-US" sz="2800" dirty="0">
                <a:latin typeface="宋体" panose="02010600030101010101" pitchFamily="2" charset="-122"/>
              </a:rPr>
              <a:t>对平面图</a:t>
            </a:r>
            <a:r>
              <a:rPr lang="en-US" altLang="zh-CN" sz="2800" i="1" dirty="0">
                <a:latin typeface="Times New Roman" panose="02020603050405020304" pitchFamily="18" charset="0"/>
              </a:rPr>
              <a:t>G</a:t>
            </a:r>
            <a:r>
              <a:rPr lang="zh-CN" altLang="en-US" sz="2800" dirty="0">
                <a:latin typeface="宋体" panose="02010600030101010101" pitchFamily="2" charset="-122"/>
              </a:rPr>
              <a:t>的所有</a:t>
            </a:r>
            <a:r>
              <a:rPr lang="zh-CN" altLang="en-US" sz="2800" b="1" dirty="0">
                <a:solidFill>
                  <a:srgbClr val="990000"/>
                </a:solidFill>
                <a:latin typeface="宋体" panose="02010600030101010101" pitchFamily="2" charset="-122"/>
              </a:rPr>
              <a:t>边</a:t>
            </a:r>
            <a:r>
              <a:rPr lang="zh-CN" altLang="en-US" sz="2800" dirty="0">
                <a:latin typeface="宋体" panose="02010600030101010101" pitchFamily="2" charset="-122"/>
              </a:rPr>
              <a:t>进行着色时</a:t>
            </a:r>
            <a:r>
              <a:rPr lang="en-US" altLang="zh-CN" sz="2800" dirty="0">
                <a:latin typeface="宋体" panose="02010600030101010101" pitchFamily="2" charset="-122"/>
              </a:rPr>
              <a:t>,</a:t>
            </a:r>
            <a:r>
              <a:rPr lang="zh-CN" altLang="en-US" sz="2800" dirty="0">
                <a:latin typeface="宋体" panose="02010600030101010101" pitchFamily="2" charset="-122"/>
              </a:rPr>
              <a:t>使相邻边的颜色不一样所需的最少颜色数</a:t>
            </a:r>
            <a:r>
              <a:rPr lang="en-US" altLang="zh-CN" sz="2800" dirty="0">
                <a:latin typeface="宋体" panose="02010600030101010101" pitchFamily="2" charset="-122"/>
              </a:rPr>
              <a:t>——</a:t>
            </a:r>
            <a:r>
              <a:rPr lang="zh-CN" altLang="en-US" sz="2800" b="1" dirty="0">
                <a:solidFill>
                  <a:srgbClr val="990000"/>
                </a:solidFill>
                <a:latin typeface="宋体" panose="02010600030101010101" pitchFamily="2" charset="-122"/>
              </a:rPr>
              <a:t>边着色</a:t>
            </a:r>
            <a:endParaRPr lang="zh-CN" altLang="en-US" sz="2800" dirty="0">
              <a:latin typeface="宋体" panose="02010600030101010101" pitchFamily="2" charset="-122"/>
            </a:endParaRPr>
          </a:p>
          <a:p>
            <a:pPr marL="0" lvl="0" indent="0" eaLnBrk="1" hangingPunct="1">
              <a:lnSpc>
                <a:spcPct val="110000"/>
              </a:lnSpc>
              <a:spcAft>
                <a:spcPct val="20000"/>
              </a:spcAft>
              <a:buClrTx/>
              <a:buSzTx/>
              <a:buFontTx/>
              <a:buChar char="•"/>
            </a:pPr>
            <a:r>
              <a:rPr lang="zh-CN" altLang="en-US" sz="2800" dirty="0">
                <a:latin typeface="宋体" panose="02010600030101010101" pitchFamily="2" charset="-122"/>
              </a:rPr>
              <a:t>对平面图</a:t>
            </a:r>
            <a:r>
              <a:rPr lang="en-US" altLang="zh-CN" sz="2800" i="1" dirty="0">
                <a:latin typeface="Times New Roman" panose="02020603050405020304" pitchFamily="18" charset="0"/>
              </a:rPr>
              <a:t>G</a:t>
            </a:r>
            <a:r>
              <a:rPr lang="zh-CN" altLang="en-US" sz="2800" dirty="0">
                <a:latin typeface="宋体" panose="02010600030101010101" pitchFamily="2" charset="-122"/>
              </a:rPr>
              <a:t>的所有</a:t>
            </a:r>
            <a:r>
              <a:rPr lang="zh-CN" altLang="en-US" sz="2800" b="1" dirty="0">
                <a:solidFill>
                  <a:srgbClr val="990000"/>
                </a:solidFill>
                <a:latin typeface="宋体" panose="02010600030101010101" pitchFamily="2" charset="-122"/>
              </a:rPr>
              <a:t>面</a:t>
            </a:r>
            <a:r>
              <a:rPr lang="zh-CN" altLang="en-US" sz="2800" dirty="0">
                <a:latin typeface="宋体" panose="02010600030101010101" pitchFamily="2" charset="-122"/>
              </a:rPr>
              <a:t>进行着色时</a:t>
            </a:r>
            <a:r>
              <a:rPr lang="en-US" altLang="zh-CN" sz="2800" dirty="0">
                <a:latin typeface="宋体" panose="02010600030101010101" pitchFamily="2" charset="-122"/>
              </a:rPr>
              <a:t>,</a:t>
            </a:r>
            <a:r>
              <a:rPr lang="zh-CN" altLang="en-US" sz="2800" dirty="0">
                <a:latin typeface="宋体" panose="02010600030101010101" pitchFamily="2" charset="-122"/>
              </a:rPr>
              <a:t>使相邻面的颜色不一样</a:t>
            </a:r>
            <a:r>
              <a:rPr lang="en-US" altLang="zh-CN" sz="2800" dirty="0">
                <a:latin typeface="宋体" panose="02010600030101010101" pitchFamily="2" charset="-122"/>
              </a:rPr>
              <a:t>,</a:t>
            </a:r>
            <a:r>
              <a:rPr lang="zh-CN" altLang="en-US" sz="2800" dirty="0">
                <a:latin typeface="宋体" panose="02010600030101010101" pitchFamily="2" charset="-122"/>
              </a:rPr>
              <a:t>所需的最少颜色数</a:t>
            </a:r>
            <a:r>
              <a:rPr lang="en-US" altLang="zh-CN" sz="2800" dirty="0">
                <a:latin typeface="宋体" panose="02010600030101010101" pitchFamily="2" charset="-122"/>
              </a:rPr>
              <a:t>——</a:t>
            </a:r>
            <a:r>
              <a:rPr lang="zh-CN" altLang="en-US" sz="2800" b="1" dirty="0">
                <a:solidFill>
                  <a:srgbClr val="990000"/>
                </a:solidFill>
                <a:latin typeface="宋体" panose="02010600030101010101" pitchFamily="2" charset="-122"/>
              </a:rPr>
              <a:t>面着色</a:t>
            </a:r>
            <a:endParaRPr lang="en-US" altLang="zh-CN" sz="2800" dirty="0">
              <a:latin typeface="宋体" panose="02010600030101010101" pitchFamily="2" charset="-122"/>
            </a:endParaRPr>
          </a:p>
        </p:txBody>
      </p:sp>
      <p:grpSp>
        <p:nvGrpSpPr>
          <p:cNvPr id="3" name="Group 7"/>
          <p:cNvGrpSpPr>
            <a:grpSpLocks noChangeAspect="1"/>
          </p:cNvGrpSpPr>
          <p:nvPr/>
        </p:nvGrpSpPr>
        <p:grpSpPr>
          <a:xfrm>
            <a:off x="7315200" y="838200"/>
            <a:ext cx="1270000" cy="1555750"/>
            <a:chOff x="4059" y="981"/>
            <a:chExt cx="999" cy="1224"/>
          </a:xfrm>
        </p:grpSpPr>
        <p:grpSp>
          <p:nvGrpSpPr>
            <p:cNvPr id="8203" name="Group 8"/>
            <p:cNvGrpSpPr>
              <a:grpSpLocks noChangeAspect="1"/>
            </p:cNvGrpSpPr>
            <p:nvPr/>
          </p:nvGrpSpPr>
          <p:grpSpPr>
            <a:xfrm>
              <a:off x="4105" y="1026"/>
              <a:ext cx="908" cy="1134"/>
              <a:chOff x="2109" y="2478"/>
              <a:chExt cx="908" cy="1134"/>
            </a:xfrm>
          </p:grpSpPr>
          <p:sp>
            <p:nvSpPr>
              <p:cNvPr id="8208" name="Line 9"/>
              <p:cNvSpPr>
                <a:spLocks noChangeAspect="1"/>
              </p:cNvSpPr>
              <p:nvPr/>
            </p:nvSpPr>
            <p:spPr>
              <a:xfrm>
                <a:off x="2562" y="2478"/>
                <a:ext cx="1" cy="725"/>
              </a:xfrm>
              <a:prstGeom prst="line">
                <a:avLst/>
              </a:prstGeom>
              <a:ln w="9525" cap="flat" cmpd="sng">
                <a:solidFill>
                  <a:schemeClr val="tx1"/>
                </a:solidFill>
                <a:prstDash val="solid"/>
                <a:headEnd type="none" w="med" len="med"/>
                <a:tailEnd type="none" w="med" len="med"/>
              </a:ln>
            </p:spPr>
          </p:sp>
          <p:sp>
            <p:nvSpPr>
              <p:cNvPr id="8209" name="Line 10"/>
              <p:cNvSpPr>
                <a:spLocks noChangeAspect="1"/>
              </p:cNvSpPr>
              <p:nvPr/>
            </p:nvSpPr>
            <p:spPr>
              <a:xfrm flipH="1">
                <a:off x="2109" y="2478"/>
                <a:ext cx="453" cy="1134"/>
              </a:xfrm>
              <a:prstGeom prst="line">
                <a:avLst/>
              </a:prstGeom>
              <a:ln w="9525" cap="flat" cmpd="sng">
                <a:solidFill>
                  <a:schemeClr val="tx1"/>
                </a:solidFill>
                <a:prstDash val="solid"/>
                <a:headEnd type="none" w="med" len="med"/>
                <a:tailEnd type="none" w="med" len="med"/>
              </a:ln>
            </p:spPr>
          </p:sp>
          <p:sp>
            <p:nvSpPr>
              <p:cNvPr id="8210" name="Line 11"/>
              <p:cNvSpPr>
                <a:spLocks noChangeAspect="1"/>
              </p:cNvSpPr>
              <p:nvPr/>
            </p:nvSpPr>
            <p:spPr>
              <a:xfrm flipH="1">
                <a:off x="2109" y="3203"/>
                <a:ext cx="454" cy="409"/>
              </a:xfrm>
              <a:prstGeom prst="line">
                <a:avLst/>
              </a:prstGeom>
              <a:ln w="9525" cap="flat" cmpd="sng">
                <a:solidFill>
                  <a:schemeClr val="tx1"/>
                </a:solidFill>
                <a:prstDash val="solid"/>
                <a:headEnd type="none" w="med" len="med"/>
                <a:tailEnd type="none" w="med" len="med"/>
              </a:ln>
            </p:spPr>
          </p:sp>
          <p:sp>
            <p:nvSpPr>
              <p:cNvPr id="8211" name="Line 12"/>
              <p:cNvSpPr>
                <a:spLocks noChangeAspect="1"/>
              </p:cNvSpPr>
              <p:nvPr/>
            </p:nvSpPr>
            <p:spPr>
              <a:xfrm>
                <a:off x="2563" y="3203"/>
                <a:ext cx="454" cy="409"/>
              </a:xfrm>
              <a:prstGeom prst="line">
                <a:avLst/>
              </a:prstGeom>
              <a:ln w="9525" cap="flat" cmpd="sng">
                <a:solidFill>
                  <a:schemeClr val="tx1"/>
                </a:solidFill>
                <a:prstDash val="solid"/>
                <a:headEnd type="none" w="med" len="med"/>
                <a:tailEnd type="none" w="med" len="med"/>
              </a:ln>
            </p:spPr>
          </p:sp>
          <p:sp>
            <p:nvSpPr>
              <p:cNvPr id="8212" name="Line 13"/>
              <p:cNvSpPr>
                <a:spLocks noChangeAspect="1"/>
              </p:cNvSpPr>
              <p:nvPr/>
            </p:nvSpPr>
            <p:spPr>
              <a:xfrm>
                <a:off x="2562" y="2478"/>
                <a:ext cx="455" cy="1134"/>
              </a:xfrm>
              <a:prstGeom prst="line">
                <a:avLst/>
              </a:prstGeom>
              <a:ln w="9525" cap="flat" cmpd="sng">
                <a:solidFill>
                  <a:schemeClr val="tx1"/>
                </a:solidFill>
                <a:prstDash val="solid"/>
                <a:headEnd type="none" w="med" len="med"/>
                <a:tailEnd type="none" w="med" len="med"/>
              </a:ln>
            </p:spPr>
          </p:sp>
          <p:sp>
            <p:nvSpPr>
              <p:cNvPr id="8213" name="Line 14"/>
              <p:cNvSpPr>
                <a:spLocks noChangeAspect="1"/>
              </p:cNvSpPr>
              <p:nvPr/>
            </p:nvSpPr>
            <p:spPr>
              <a:xfrm>
                <a:off x="2109" y="3612"/>
                <a:ext cx="908" cy="0"/>
              </a:xfrm>
              <a:prstGeom prst="line">
                <a:avLst/>
              </a:prstGeom>
              <a:ln w="9525" cap="flat" cmpd="sng">
                <a:solidFill>
                  <a:schemeClr val="tx1"/>
                </a:solidFill>
                <a:prstDash val="solid"/>
                <a:headEnd type="none" w="med" len="med"/>
                <a:tailEnd type="none" w="med" len="med"/>
              </a:ln>
            </p:spPr>
          </p:sp>
        </p:grpSp>
        <p:sp>
          <p:nvSpPr>
            <p:cNvPr id="8204" name="Oval 15"/>
            <p:cNvSpPr>
              <a:spLocks noChangeAspect="1"/>
            </p:cNvSpPr>
            <p:nvPr/>
          </p:nvSpPr>
          <p:spPr>
            <a:xfrm>
              <a:off x="4513" y="981"/>
              <a:ext cx="91" cy="9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205" name="Oval 16"/>
            <p:cNvSpPr>
              <a:spLocks noChangeAspect="1"/>
            </p:cNvSpPr>
            <p:nvPr/>
          </p:nvSpPr>
          <p:spPr>
            <a:xfrm>
              <a:off x="4967" y="2115"/>
              <a:ext cx="91" cy="90"/>
            </a:xfrm>
            <a:prstGeom prst="ellipse">
              <a:avLst/>
            </a:prstGeom>
            <a:solidFill>
              <a:srgbClr val="00FF99"/>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206" name="Oval 17"/>
            <p:cNvSpPr>
              <a:spLocks noChangeAspect="1"/>
            </p:cNvSpPr>
            <p:nvPr/>
          </p:nvSpPr>
          <p:spPr>
            <a:xfrm>
              <a:off x="4513" y="1706"/>
              <a:ext cx="91" cy="90"/>
            </a:xfrm>
            <a:prstGeom prst="ellipse">
              <a:avLst/>
            </a:prstGeom>
            <a:solidFill>
              <a:schemeClr val="tx2"/>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8207" name="Oval 18"/>
            <p:cNvSpPr>
              <a:spLocks noChangeAspect="1"/>
            </p:cNvSpPr>
            <p:nvPr/>
          </p:nvSpPr>
          <p:spPr>
            <a:xfrm>
              <a:off x="4059" y="2115"/>
              <a:ext cx="91" cy="90"/>
            </a:xfrm>
            <a:prstGeom prst="ellipse">
              <a:avLst/>
            </a:prstGeom>
            <a:solidFill>
              <a:srgbClr val="AEB5F4"/>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2" name="Rectangle 3"/>
          <p:cNvSpPr/>
          <p:nvPr/>
        </p:nvSpPr>
        <p:spPr>
          <a:xfrm>
            <a:off x="6629400" y="5257800"/>
            <a:ext cx="25146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lnSpc>
                <a:spcPct val="105000"/>
              </a:lnSpc>
              <a:spcAft>
                <a:spcPct val="20000"/>
              </a:spcAft>
              <a:buClrTx/>
              <a:buSzTx/>
              <a:buFontTx/>
              <a:buChar char="•"/>
            </a:pPr>
            <a:r>
              <a:rPr lang="zh-CN" altLang="en-US" sz="2400" b="1" dirty="0">
                <a:latin typeface="宋体" panose="02010600030101010101" pitchFamily="2" charset="-122"/>
              </a:rPr>
              <a:t>面着色</a:t>
            </a:r>
            <a:r>
              <a:rPr lang="zh-CN" altLang="en-US" sz="2400" b="1" dirty="0">
                <a:latin typeface="宋体" panose="02010600030101010101" pitchFamily="2" charset="-122"/>
                <a:sym typeface="Wingdings" panose="05000000000000000000" pitchFamily="2" charset="2"/>
              </a:rPr>
              <a:t></a:t>
            </a:r>
            <a:r>
              <a:rPr lang="zh-CN" altLang="en-US" sz="2400" b="1" dirty="0">
                <a:latin typeface="宋体" panose="02010600030101010101" pitchFamily="2" charset="-122"/>
              </a:rPr>
              <a:t>点着色</a:t>
            </a:r>
            <a:endParaRPr lang="en-US" altLang="zh-CN" sz="2400" b="1" dirty="0">
              <a:latin typeface="宋体" panose="02010600030101010101" pitchFamily="2" charset="-122"/>
            </a:endParaRPr>
          </a:p>
          <a:p>
            <a:pPr marL="0" lvl="0" indent="0" eaLnBrk="1" hangingPunct="1">
              <a:lnSpc>
                <a:spcPct val="105000"/>
              </a:lnSpc>
              <a:spcAft>
                <a:spcPct val="20000"/>
              </a:spcAft>
              <a:buClrTx/>
              <a:buSzTx/>
              <a:buFontTx/>
              <a:buChar char="•"/>
            </a:pPr>
            <a:r>
              <a:rPr lang="zh-CN" altLang="en-US" sz="2400" b="1" dirty="0">
                <a:latin typeface="宋体" panose="02010600030101010101" pitchFamily="2" charset="-122"/>
              </a:rPr>
              <a:t>边着色</a:t>
            </a:r>
            <a:r>
              <a:rPr lang="zh-CN" altLang="en-US" sz="2400" b="1" dirty="0">
                <a:latin typeface="宋体" panose="02010600030101010101" pitchFamily="2" charset="-122"/>
                <a:sym typeface="Wingdings" panose="05000000000000000000" pitchFamily="2" charset="2"/>
              </a:rPr>
              <a:t>点着色</a:t>
            </a:r>
            <a:endParaRPr lang="en-US" altLang="zh-CN" sz="2400" b="1" dirty="0">
              <a:latin typeface="宋体" panose="02010600030101010101" pitchFamily="2" charset="-122"/>
            </a:endParaRPr>
          </a:p>
        </p:txBody>
      </p:sp>
      <p:pic>
        <p:nvPicPr>
          <p:cNvPr id="737283" name="Picture 3" descr="17-20"/>
          <p:cNvPicPr>
            <a:picLocks noChangeAspect="1"/>
          </p:cNvPicPr>
          <p:nvPr/>
        </p:nvPicPr>
        <p:blipFill>
          <a:blip r:embed="rId1"/>
          <a:stretch>
            <a:fillRect/>
          </a:stretch>
        </p:blipFill>
        <p:spPr>
          <a:xfrm>
            <a:off x="6553200" y="3810000"/>
            <a:ext cx="2039938" cy="1458913"/>
          </a:xfrm>
          <a:prstGeom prst="rect">
            <a:avLst/>
          </a:prstGeom>
          <a:noFill/>
          <a:ln w="9525">
            <a:noFill/>
          </a:ln>
        </p:spPr>
      </p:pic>
      <p:pic>
        <p:nvPicPr>
          <p:cNvPr id="736259" name="Picture 3" descr="17-18"/>
          <p:cNvPicPr>
            <a:picLocks noChangeAspect="1"/>
          </p:cNvPicPr>
          <p:nvPr/>
        </p:nvPicPr>
        <p:blipFill>
          <a:blip r:embed="rId2"/>
          <a:stretch>
            <a:fillRect/>
          </a:stretch>
        </p:blipFill>
        <p:spPr>
          <a:xfrm>
            <a:off x="6096000" y="2057400"/>
            <a:ext cx="2703513" cy="19256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4115"/>
                                        </p:tgtEl>
                                        <p:attrNameLst>
                                          <p:attrName>style.visibility</p:attrName>
                                        </p:attrNameLst>
                                      </p:cBhvr>
                                      <p:to>
                                        <p:strVal val="visible"/>
                                      </p:to>
                                    </p:set>
                                    <p:animEffect transition="in" filter="dissolve">
                                      <p:cBhvr>
                                        <p:cTn id="7" dur="500"/>
                                        <p:tgtEl>
                                          <p:spTgt spid="4741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736259"/>
                                        </p:tgtEl>
                                        <p:attrNameLst>
                                          <p:attrName>style.visibility</p:attrName>
                                        </p:attrNameLst>
                                      </p:cBhvr>
                                      <p:to>
                                        <p:strVal val="visible"/>
                                      </p:to>
                                    </p:set>
                                    <p:anim calcmode="lin" valueType="num">
                                      <p:cBhvr>
                                        <p:cTn id="16" dur="500" fill="hold"/>
                                        <p:tgtEl>
                                          <p:spTgt spid="736259"/>
                                        </p:tgtEl>
                                        <p:attrNameLst>
                                          <p:attrName>ppt_w</p:attrName>
                                        </p:attrNameLst>
                                      </p:cBhvr>
                                      <p:tavLst>
                                        <p:tav tm="0">
                                          <p:val>
                                            <p:fltVal val="0.000000"/>
                                          </p:val>
                                        </p:tav>
                                        <p:tav tm="100000">
                                          <p:val>
                                            <p:strVal val="#ppt_w"/>
                                          </p:val>
                                        </p:tav>
                                      </p:tavLst>
                                    </p:anim>
                                    <p:anim calcmode="lin" valueType="num">
                                      <p:cBhvr>
                                        <p:cTn id="17" dur="500" fill="hold"/>
                                        <p:tgtEl>
                                          <p:spTgt spid="736259"/>
                                        </p:tgtEl>
                                        <p:attrNameLst>
                                          <p:attrName>ppt_h</p:attrName>
                                        </p:attrNameLst>
                                      </p:cBhvr>
                                      <p:tavLst>
                                        <p:tav tm="0">
                                          <p:val>
                                            <p:fltVal val="0.000000"/>
                                          </p:val>
                                        </p:tav>
                                        <p:tav tm="100000">
                                          <p:val>
                                            <p:strVal val="#ppt_h"/>
                                          </p:val>
                                        </p:tav>
                                      </p:tavLst>
                                    </p:anim>
                                  </p:childTnLst>
                                </p:cTn>
                              </p:par>
                            </p:childTnLst>
                          </p:cTn>
                        </p:par>
                        <p:par>
                          <p:cTn id="18" fill="hold">
                            <p:stCondLst>
                              <p:cond delay="1000"/>
                            </p:stCondLst>
                            <p:childTnLst>
                              <p:par>
                                <p:cTn id="19" presetID="23" presetClass="entr" presetSubtype="16" fill="hold" nodeType="afterEffect">
                                  <p:stCondLst>
                                    <p:cond delay="0"/>
                                  </p:stCondLst>
                                  <p:childTnLst>
                                    <p:set>
                                      <p:cBhvr>
                                        <p:cTn id="20" dur="1" fill="hold">
                                          <p:stCondLst>
                                            <p:cond delay="0"/>
                                          </p:stCondLst>
                                        </p:cTn>
                                        <p:tgtEl>
                                          <p:spTgt spid="737283"/>
                                        </p:tgtEl>
                                        <p:attrNameLst>
                                          <p:attrName>style.visibility</p:attrName>
                                        </p:attrNameLst>
                                      </p:cBhvr>
                                      <p:to>
                                        <p:strVal val="visible"/>
                                      </p:to>
                                    </p:set>
                                    <p:anim calcmode="lin" valueType="num">
                                      <p:cBhvr>
                                        <p:cTn id="21" dur="500" fill="hold"/>
                                        <p:tgtEl>
                                          <p:spTgt spid="737283"/>
                                        </p:tgtEl>
                                        <p:attrNameLst>
                                          <p:attrName>ppt_w</p:attrName>
                                        </p:attrNameLst>
                                      </p:cBhvr>
                                      <p:tavLst>
                                        <p:tav tm="0">
                                          <p:val>
                                            <p:fltVal val="0.000000"/>
                                          </p:val>
                                        </p:tav>
                                        <p:tav tm="100000">
                                          <p:val>
                                            <p:strVal val="#ppt_w"/>
                                          </p:val>
                                        </p:tav>
                                      </p:tavLst>
                                    </p:anim>
                                    <p:anim calcmode="lin" valueType="num">
                                      <p:cBhvr>
                                        <p:cTn id="22" dur="500" fill="hold"/>
                                        <p:tgtEl>
                                          <p:spTgt spid="737283"/>
                                        </p:tgtEl>
                                        <p:attrNameLst>
                                          <p:attrName>ppt_h</p:attrName>
                                        </p:attrNameLst>
                                      </p:cBhvr>
                                      <p:tavLst>
                                        <p:tav tm="0">
                                          <p:val>
                                            <p:fltVal val="0.000000"/>
                                          </p:val>
                                        </p:tav>
                                        <p:tav tm="100000">
                                          <p:val>
                                            <p:strVal val="#ppt_h"/>
                                          </p:val>
                                        </p:tav>
                                      </p:tavLst>
                                    </p:anim>
                                  </p:childTnLst>
                                </p:cTn>
                              </p:par>
                            </p:childTnLst>
                          </p:cTn>
                        </p:par>
                        <p:par>
                          <p:cTn id="23" fill="hold">
                            <p:stCondLst>
                              <p:cond delay="1500"/>
                            </p:stCondLst>
                            <p:childTnLst>
                              <p:par>
                                <p:cTn id="24" presetID="9" presetClass="entr" presetSubtype="0"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dissolve">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1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457200" y="277813"/>
            <a:ext cx="8229600" cy="712787"/>
          </a:xfrm>
          <a:ln/>
        </p:spPr>
        <p:txBody>
          <a:bodyPr vert="horz" wrap="square" lIns="91440" tIns="45720" rIns="91440" bIns="45720" anchor="t"/>
          <a:p>
            <a:r>
              <a:rPr lang="zh-CN" altLang="en-US" dirty="0"/>
              <a:t>平面图的对偶图(面着色</a:t>
            </a:r>
            <a:r>
              <a:rPr lang="zh-CN" altLang="en-US" dirty="0">
                <a:sym typeface="Wingdings" panose="05000000000000000000" pitchFamily="2" charset="2"/>
              </a:rPr>
              <a:t>点着色)</a:t>
            </a:r>
            <a:endParaRPr lang="zh-CN" altLang="en-US" dirty="0"/>
          </a:p>
        </p:txBody>
      </p:sp>
      <p:sp>
        <p:nvSpPr>
          <p:cNvPr id="10243" name="Rectangle 3"/>
          <p:cNvSpPr>
            <a:spLocks noGrp="1"/>
          </p:cNvSpPr>
          <p:nvPr>
            <p:ph idx="1"/>
          </p:nvPr>
        </p:nvSpPr>
        <p:spPr>
          <a:xfrm>
            <a:off x="381000" y="838200"/>
            <a:ext cx="8763000" cy="3048000"/>
          </a:xfrm>
          <a:ln/>
        </p:spPr>
        <p:txBody>
          <a:bodyPr vert="horz" wrap="square" lIns="91440" tIns="45720" rIns="91440" bIns="45720" anchor="t"/>
          <a:p>
            <a:pPr marL="495300" indent="-495300">
              <a:lnSpc>
                <a:spcPct val="110000"/>
              </a:lnSpc>
              <a:spcBef>
                <a:spcPct val="35000"/>
              </a:spcBef>
              <a:buNone/>
            </a:pPr>
            <a:r>
              <a:rPr lang="zh-CN" altLang="en-US" sz="2600" b="1" dirty="0">
                <a:solidFill>
                  <a:srgbClr val="990000"/>
                </a:solidFill>
              </a:rPr>
              <a:t>定义</a:t>
            </a:r>
            <a:r>
              <a:rPr lang="en-US" altLang="zh-CN" sz="2600" b="1" dirty="0">
                <a:solidFill>
                  <a:srgbClr val="990000"/>
                </a:solidFill>
              </a:rPr>
              <a:t>7-6.1</a:t>
            </a:r>
            <a:r>
              <a:rPr lang="en-US" altLang="zh-CN" sz="2600" dirty="0"/>
              <a:t> </a:t>
            </a:r>
            <a:r>
              <a:rPr lang="zh-CN" altLang="en-US" sz="2600" dirty="0"/>
              <a:t>给定平面图</a:t>
            </a:r>
            <a:r>
              <a:rPr lang="en-US" altLang="zh-CN" sz="2600" dirty="0"/>
              <a:t>G=&lt;V,E&gt;</a:t>
            </a:r>
            <a:r>
              <a:rPr lang="zh-CN" altLang="en-US" sz="2600" dirty="0"/>
              <a:t>有面</a:t>
            </a:r>
            <a:r>
              <a:rPr lang="en-US" altLang="zh-CN" sz="2600" dirty="0"/>
              <a:t>F</a:t>
            </a:r>
            <a:r>
              <a:rPr lang="en-US" altLang="zh-CN" sz="2600" b="1" baseline="-25000" dirty="0"/>
              <a:t>1</a:t>
            </a:r>
            <a:r>
              <a:rPr lang="en-US" altLang="zh-CN" sz="2600" dirty="0"/>
              <a:t>,F</a:t>
            </a:r>
            <a:r>
              <a:rPr lang="en-US" altLang="zh-CN" sz="2600" b="1" baseline="-25000" dirty="0"/>
              <a:t>2</a:t>
            </a:r>
            <a:r>
              <a:rPr lang="en-US" altLang="zh-CN" sz="2600" dirty="0"/>
              <a:t>,…,F</a:t>
            </a:r>
            <a:r>
              <a:rPr lang="en-US" altLang="zh-CN" sz="2600" b="1" baseline="-25000" dirty="0"/>
              <a:t>n</a:t>
            </a:r>
            <a:r>
              <a:rPr lang="en-US" altLang="zh-CN" sz="2600" dirty="0"/>
              <a:t>,</a:t>
            </a:r>
            <a:r>
              <a:rPr lang="zh-CN" altLang="en-US" sz="2600" dirty="0"/>
              <a:t>若图</a:t>
            </a:r>
            <a:r>
              <a:rPr lang="en-US" altLang="zh-CN" sz="2600" dirty="0"/>
              <a:t>G*=&lt;V*,E*&gt;</a:t>
            </a:r>
            <a:r>
              <a:rPr lang="zh-CN" altLang="en-US" sz="2600" dirty="0"/>
              <a:t>满足下述条件，则称为图</a:t>
            </a:r>
            <a:r>
              <a:rPr lang="en-US" altLang="zh-CN" sz="2600" dirty="0"/>
              <a:t>G</a:t>
            </a:r>
            <a:r>
              <a:rPr lang="zh-CN" altLang="en-US" sz="2600" dirty="0"/>
              <a:t>的</a:t>
            </a:r>
            <a:r>
              <a:rPr lang="zh-CN" altLang="en-US" sz="2600" b="1" dirty="0">
                <a:solidFill>
                  <a:srgbClr val="990000"/>
                </a:solidFill>
              </a:rPr>
              <a:t>对偶图</a:t>
            </a:r>
            <a:r>
              <a:rPr lang="zh-CN" altLang="en-US" sz="2600" dirty="0"/>
              <a:t>。</a:t>
            </a:r>
            <a:endParaRPr lang="zh-CN" altLang="en-US" sz="2600" dirty="0"/>
          </a:p>
          <a:p>
            <a:pPr marL="962025" lvl="1" indent="-419100">
              <a:buNone/>
            </a:pPr>
            <a:r>
              <a:rPr lang="zh-CN" altLang="en-US" sz="2200" dirty="0"/>
              <a:t>(1)对于图</a:t>
            </a:r>
            <a:r>
              <a:rPr lang="en-US" altLang="zh-CN" sz="2200" dirty="0"/>
              <a:t>G</a:t>
            </a:r>
            <a:r>
              <a:rPr lang="zh-CN" altLang="en-US" sz="2200" dirty="0"/>
              <a:t>中任一面</a:t>
            </a:r>
            <a:r>
              <a:rPr lang="en-US" altLang="zh-CN" sz="2200" dirty="0"/>
              <a:t>F</a:t>
            </a:r>
            <a:r>
              <a:rPr lang="en-US" altLang="zh-CN" sz="2200" b="1" baseline="-25000" dirty="0"/>
              <a:t>i</a:t>
            </a:r>
            <a:r>
              <a:rPr lang="zh-CN" altLang="en-US" sz="2200" dirty="0"/>
              <a:t> ，图</a:t>
            </a:r>
            <a:r>
              <a:rPr lang="en-US" altLang="zh-CN" sz="2200" dirty="0"/>
              <a:t>G*</a:t>
            </a:r>
            <a:r>
              <a:rPr lang="zh-CN" altLang="en-US" sz="2200" dirty="0"/>
              <a:t>中有且仅有一结点</a:t>
            </a:r>
            <a:r>
              <a:rPr lang="en-US" altLang="zh-CN" sz="2200" dirty="0"/>
              <a:t>v</a:t>
            </a:r>
            <a:r>
              <a:rPr lang="en-US" altLang="zh-CN" sz="2200" b="1" baseline="-25000" dirty="0"/>
              <a:t>i</a:t>
            </a:r>
            <a:r>
              <a:rPr lang="en-US" altLang="zh-CN" sz="2200" dirty="0"/>
              <a:t>∈V*</a:t>
            </a:r>
            <a:endParaRPr lang="en-US" altLang="zh-CN" sz="2200" dirty="0"/>
          </a:p>
          <a:p>
            <a:pPr marL="962025" lvl="1" indent="-419100">
              <a:buNone/>
            </a:pPr>
            <a:r>
              <a:rPr lang="zh-CN" altLang="en-US" sz="2200" dirty="0"/>
              <a:t>(2)对于图</a:t>
            </a:r>
            <a:r>
              <a:rPr lang="en-US" altLang="zh-CN" sz="2200" dirty="0"/>
              <a:t>G</a:t>
            </a:r>
            <a:r>
              <a:rPr lang="zh-CN" altLang="en-US" sz="2200" dirty="0"/>
              <a:t>的面</a:t>
            </a:r>
            <a:r>
              <a:rPr lang="en-US" altLang="zh-CN" sz="2200" dirty="0"/>
              <a:t>F</a:t>
            </a:r>
            <a:r>
              <a:rPr lang="en-US" altLang="zh-CN" sz="2200" b="1" baseline="-25000" dirty="0"/>
              <a:t>i</a:t>
            </a:r>
            <a:r>
              <a:rPr lang="zh-CN" altLang="en-US" sz="2200" dirty="0"/>
              <a:t>,</a:t>
            </a:r>
            <a:r>
              <a:rPr lang="en-US" altLang="zh-CN" sz="2200" dirty="0"/>
              <a:t>F</a:t>
            </a:r>
            <a:r>
              <a:rPr lang="en-US" altLang="zh-CN" sz="2200" b="1" baseline="-25000" dirty="0"/>
              <a:t>j</a:t>
            </a:r>
            <a:r>
              <a:rPr lang="zh-CN" altLang="en-US" sz="2200" dirty="0"/>
              <a:t>的公共边界</a:t>
            </a:r>
            <a:r>
              <a:rPr lang="en-US" altLang="zh-CN" sz="2200" dirty="0"/>
              <a:t>e</a:t>
            </a:r>
            <a:r>
              <a:rPr lang="en-US" altLang="zh-CN" sz="2200" b="1" baseline="-25000" dirty="0"/>
              <a:t>k</a:t>
            </a:r>
            <a:r>
              <a:rPr lang="zh-CN" altLang="en-US" sz="2200" dirty="0"/>
              <a:t>，图</a:t>
            </a:r>
            <a:r>
              <a:rPr lang="en-US" altLang="zh-CN" sz="2200" dirty="0"/>
              <a:t>G*</a:t>
            </a:r>
            <a:r>
              <a:rPr lang="zh-CN" altLang="en-US" sz="2200" dirty="0"/>
              <a:t>中有且仅有一条边</a:t>
            </a:r>
            <a:r>
              <a:rPr lang="en-US" altLang="zh-CN" sz="2200" dirty="0"/>
              <a:t>e*</a:t>
            </a:r>
            <a:r>
              <a:rPr lang="en-US" altLang="zh-CN" sz="2200" b="1" baseline="-25000" dirty="0"/>
              <a:t>k</a:t>
            </a:r>
            <a:r>
              <a:rPr lang="en-US" altLang="zh-CN" sz="2200" dirty="0"/>
              <a:t>∈V*，</a:t>
            </a:r>
            <a:r>
              <a:rPr lang="zh-CN" altLang="en-US" sz="2200" dirty="0"/>
              <a:t>使</a:t>
            </a:r>
            <a:r>
              <a:rPr lang="en-US" altLang="zh-CN" sz="2200" dirty="0"/>
              <a:t>e*</a:t>
            </a:r>
            <a:r>
              <a:rPr lang="en-US" altLang="zh-CN" sz="2200" b="1" baseline="-25000" dirty="0"/>
              <a:t>k</a:t>
            </a:r>
            <a:r>
              <a:rPr lang="zh-CN" altLang="en-US" sz="2200" dirty="0"/>
              <a:t>=(</a:t>
            </a:r>
            <a:r>
              <a:rPr lang="en-US" altLang="zh-CN" sz="2200" dirty="0"/>
              <a:t>v*</a:t>
            </a:r>
            <a:r>
              <a:rPr lang="en-US" altLang="zh-CN" sz="2200" b="1" baseline="-25000" dirty="0"/>
              <a:t>i</a:t>
            </a:r>
            <a:r>
              <a:rPr lang="zh-CN" altLang="en-US" sz="2200" dirty="0"/>
              <a:t>, </a:t>
            </a:r>
            <a:r>
              <a:rPr lang="en-US" altLang="zh-CN" sz="2200" dirty="0"/>
              <a:t>v*</a:t>
            </a:r>
            <a:r>
              <a:rPr lang="en-US" altLang="zh-CN" sz="2200" b="1" baseline="-25000" dirty="0"/>
              <a:t>j</a:t>
            </a:r>
            <a:r>
              <a:rPr lang="zh-CN" altLang="en-US" sz="2200" dirty="0"/>
              <a:t>)且</a:t>
            </a:r>
            <a:r>
              <a:rPr lang="en-US" altLang="zh-CN" sz="2200" dirty="0"/>
              <a:t>e*</a:t>
            </a:r>
            <a:r>
              <a:rPr lang="en-US" altLang="zh-CN" sz="2200" b="1" baseline="-25000" dirty="0"/>
              <a:t>k</a:t>
            </a:r>
            <a:r>
              <a:rPr lang="zh-CN" altLang="en-US" sz="2200" dirty="0"/>
              <a:t>与</a:t>
            </a:r>
            <a:r>
              <a:rPr lang="en-US" altLang="zh-CN" sz="2200" dirty="0"/>
              <a:t>e</a:t>
            </a:r>
            <a:r>
              <a:rPr lang="en-US" altLang="zh-CN" sz="2200" b="1" baseline="-25000" dirty="0"/>
              <a:t>k</a:t>
            </a:r>
            <a:r>
              <a:rPr lang="zh-CN" altLang="en-US" sz="2200" dirty="0"/>
              <a:t>相交</a:t>
            </a:r>
            <a:endParaRPr lang="zh-CN" altLang="en-US" sz="2200" dirty="0"/>
          </a:p>
          <a:p>
            <a:pPr marL="962025" lvl="1" indent="-419100">
              <a:buNone/>
            </a:pPr>
            <a:r>
              <a:rPr lang="zh-CN" altLang="en-US" sz="2200" dirty="0"/>
              <a:t>(3)当且仅当</a:t>
            </a:r>
            <a:r>
              <a:rPr lang="en-US" altLang="zh-CN" sz="2200" dirty="0"/>
              <a:t>e</a:t>
            </a:r>
            <a:r>
              <a:rPr lang="en-US" altLang="zh-CN" sz="2200" b="1" baseline="-25000" dirty="0"/>
              <a:t>k</a:t>
            </a:r>
            <a:r>
              <a:rPr lang="zh-CN" altLang="en-US" sz="2200" dirty="0"/>
              <a:t>只是一个面</a:t>
            </a:r>
            <a:r>
              <a:rPr lang="en-US" altLang="zh-CN" sz="2200" dirty="0"/>
              <a:t>F</a:t>
            </a:r>
            <a:r>
              <a:rPr lang="en-US" altLang="zh-CN" sz="2200" b="1" baseline="-25000" dirty="0"/>
              <a:t>i</a:t>
            </a:r>
            <a:r>
              <a:rPr lang="zh-CN" altLang="en-US" sz="2200" dirty="0"/>
              <a:t>的边界时， </a:t>
            </a:r>
            <a:r>
              <a:rPr lang="en-US" altLang="zh-CN" sz="2200" dirty="0"/>
              <a:t>v*</a:t>
            </a:r>
            <a:r>
              <a:rPr lang="en-US" altLang="zh-CN" sz="2200" b="1" baseline="-25000" dirty="0"/>
              <a:t>I</a:t>
            </a:r>
            <a:r>
              <a:rPr lang="zh-CN" altLang="en-US" sz="2200" dirty="0"/>
              <a:t>存在一个环</a:t>
            </a:r>
            <a:r>
              <a:rPr lang="en-US" altLang="zh-CN" sz="2200" dirty="0"/>
              <a:t>e*</a:t>
            </a:r>
            <a:r>
              <a:rPr lang="en-US" altLang="zh-CN" sz="2200" b="1" baseline="-25000" dirty="0"/>
              <a:t>k</a:t>
            </a:r>
            <a:r>
              <a:rPr lang="zh-CN" altLang="en-US" sz="2200" dirty="0"/>
              <a:t>与</a:t>
            </a:r>
            <a:r>
              <a:rPr lang="en-US" altLang="zh-CN" sz="2200" dirty="0"/>
              <a:t>e</a:t>
            </a:r>
            <a:r>
              <a:rPr lang="en-US" altLang="zh-CN" sz="2200" b="1" baseline="-25000" dirty="0"/>
              <a:t>k</a:t>
            </a:r>
            <a:r>
              <a:rPr lang="zh-CN" altLang="en-US" sz="2200" dirty="0"/>
              <a:t>相交</a:t>
            </a:r>
            <a:endParaRPr lang="zh-CN" altLang="en-US" sz="2200" dirty="0"/>
          </a:p>
          <a:p>
            <a:pPr marL="495300" indent="-495300">
              <a:buNone/>
            </a:pPr>
            <a:r>
              <a:rPr lang="zh-CN" altLang="en-US" sz="2600" b="1" dirty="0">
                <a:solidFill>
                  <a:srgbClr val="990000"/>
                </a:solidFill>
              </a:rPr>
              <a:t>定义</a:t>
            </a:r>
            <a:r>
              <a:rPr lang="en-US" altLang="zh-CN" sz="2600" b="1" dirty="0">
                <a:solidFill>
                  <a:srgbClr val="990000"/>
                </a:solidFill>
              </a:rPr>
              <a:t>7-6.2</a:t>
            </a:r>
            <a:r>
              <a:rPr lang="en-US" altLang="zh-CN" sz="2600" dirty="0"/>
              <a:t> </a:t>
            </a:r>
            <a:r>
              <a:rPr lang="zh-CN" altLang="en-US" sz="2600" dirty="0"/>
              <a:t>若图</a:t>
            </a:r>
            <a:r>
              <a:rPr lang="en-US" altLang="zh-CN" sz="2600" dirty="0"/>
              <a:t>G</a:t>
            </a:r>
            <a:r>
              <a:rPr lang="zh-CN" altLang="en-US" sz="2600" dirty="0"/>
              <a:t>的对偶图</a:t>
            </a:r>
            <a:r>
              <a:rPr lang="en-US" altLang="zh-CN" sz="2600" dirty="0"/>
              <a:t>G*</a:t>
            </a:r>
            <a:r>
              <a:rPr lang="zh-CN" altLang="en-US" sz="2600" dirty="0"/>
              <a:t>同构于</a:t>
            </a:r>
            <a:r>
              <a:rPr lang="en-US" altLang="zh-CN" sz="2600" dirty="0"/>
              <a:t>G，</a:t>
            </a:r>
            <a:r>
              <a:rPr lang="zh-CN" altLang="en-US" sz="2600" dirty="0"/>
              <a:t>则称</a:t>
            </a:r>
            <a:r>
              <a:rPr lang="en-US" altLang="zh-CN" sz="2600" dirty="0"/>
              <a:t>G</a:t>
            </a:r>
            <a:r>
              <a:rPr lang="zh-CN" altLang="en-US" sz="2600" dirty="0"/>
              <a:t>为</a:t>
            </a:r>
            <a:r>
              <a:rPr lang="zh-CN" altLang="en-US" sz="2600" b="1" dirty="0">
                <a:solidFill>
                  <a:srgbClr val="990000"/>
                </a:solidFill>
              </a:rPr>
              <a:t>自对偶图</a:t>
            </a:r>
            <a:endParaRPr lang="zh-CN" altLang="en-US" sz="2600" dirty="0"/>
          </a:p>
        </p:txBody>
      </p:sp>
      <p:sp>
        <p:nvSpPr>
          <p:cNvPr id="703492" name="Rectangle 4"/>
          <p:cNvSpPr/>
          <p:nvPr/>
        </p:nvSpPr>
        <p:spPr>
          <a:xfrm>
            <a:off x="4419600" y="3962400"/>
            <a:ext cx="4495800" cy="1187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t>从画法知， </a:t>
            </a:r>
            <a:r>
              <a:rPr lang="en-US" altLang="zh-CN" sz="2400" dirty="0"/>
              <a:t>G</a:t>
            </a:r>
            <a:r>
              <a:rPr lang="zh-CN" altLang="en-US" sz="2400" dirty="0"/>
              <a:t>和</a:t>
            </a:r>
            <a:r>
              <a:rPr lang="en-US" altLang="zh-CN" sz="2400" dirty="0"/>
              <a:t>G’</a:t>
            </a:r>
            <a:r>
              <a:rPr lang="zh-CN" altLang="en-US" sz="2400" dirty="0"/>
              <a:t>有相同的边数。</a:t>
            </a:r>
            <a:endParaRPr lang="zh-CN" altLang="en-US" sz="2400" dirty="0"/>
          </a:p>
          <a:p>
            <a:pPr marL="0" lvl="0" indent="0" eaLnBrk="1" hangingPunct="1">
              <a:spcBef>
                <a:spcPct val="0"/>
              </a:spcBef>
              <a:buClrTx/>
              <a:buSzTx/>
              <a:buFontTx/>
              <a:buNone/>
            </a:pPr>
            <a:r>
              <a:rPr lang="zh-CN" altLang="en-US" sz="2400" dirty="0"/>
              <a:t>连通的平面图</a:t>
            </a:r>
            <a:r>
              <a:rPr lang="en-US" altLang="zh-CN" sz="2400" dirty="0"/>
              <a:t>G</a:t>
            </a:r>
            <a:r>
              <a:rPr lang="zh-CN" altLang="en-US" sz="2400" dirty="0"/>
              <a:t>的对偶图也必是平面图。</a:t>
            </a:r>
            <a:endParaRPr lang="zh-CN" altLang="en-US" sz="2400" dirty="0"/>
          </a:p>
        </p:txBody>
      </p:sp>
      <p:grpSp>
        <p:nvGrpSpPr>
          <p:cNvPr id="2" name="Group 31"/>
          <p:cNvGrpSpPr/>
          <p:nvPr/>
        </p:nvGrpSpPr>
        <p:grpSpPr>
          <a:xfrm>
            <a:off x="1143000" y="3657600"/>
            <a:ext cx="2573338" cy="2879725"/>
            <a:chOff x="539" y="2387"/>
            <a:chExt cx="1621" cy="1814"/>
          </a:xfrm>
        </p:grpSpPr>
        <p:grpSp>
          <p:nvGrpSpPr>
            <p:cNvPr id="10250" name="Group 5"/>
            <p:cNvGrpSpPr/>
            <p:nvPr/>
          </p:nvGrpSpPr>
          <p:grpSpPr>
            <a:xfrm>
              <a:off x="688" y="2660"/>
              <a:ext cx="999" cy="1224"/>
              <a:chOff x="1429" y="2660"/>
              <a:chExt cx="999" cy="1224"/>
            </a:xfrm>
          </p:grpSpPr>
          <p:grpSp>
            <p:nvGrpSpPr>
              <p:cNvPr id="10263" name="Group 6"/>
              <p:cNvGrpSpPr/>
              <p:nvPr/>
            </p:nvGrpSpPr>
            <p:grpSpPr>
              <a:xfrm>
                <a:off x="1475" y="2705"/>
                <a:ext cx="908" cy="1134"/>
                <a:chOff x="2109" y="2478"/>
                <a:chExt cx="908" cy="1134"/>
              </a:xfrm>
            </p:grpSpPr>
            <p:sp>
              <p:nvSpPr>
                <p:cNvPr id="10268" name="Line 7"/>
                <p:cNvSpPr/>
                <p:nvPr/>
              </p:nvSpPr>
              <p:spPr>
                <a:xfrm>
                  <a:off x="2562" y="2478"/>
                  <a:ext cx="1" cy="725"/>
                </a:xfrm>
                <a:prstGeom prst="line">
                  <a:avLst/>
                </a:prstGeom>
                <a:ln w="9525" cap="flat" cmpd="sng">
                  <a:solidFill>
                    <a:schemeClr val="tx1"/>
                  </a:solidFill>
                  <a:prstDash val="solid"/>
                  <a:headEnd type="none" w="med" len="med"/>
                  <a:tailEnd type="none" w="med" len="med"/>
                </a:ln>
              </p:spPr>
            </p:sp>
            <p:sp>
              <p:nvSpPr>
                <p:cNvPr id="10269" name="Line 8"/>
                <p:cNvSpPr/>
                <p:nvPr/>
              </p:nvSpPr>
              <p:spPr>
                <a:xfrm flipH="1">
                  <a:off x="2109" y="2478"/>
                  <a:ext cx="453" cy="1134"/>
                </a:xfrm>
                <a:prstGeom prst="line">
                  <a:avLst/>
                </a:prstGeom>
                <a:ln w="9525" cap="flat" cmpd="sng">
                  <a:solidFill>
                    <a:schemeClr val="tx1"/>
                  </a:solidFill>
                  <a:prstDash val="solid"/>
                  <a:headEnd type="none" w="med" len="med"/>
                  <a:tailEnd type="none" w="med" len="med"/>
                </a:ln>
              </p:spPr>
            </p:sp>
            <p:sp>
              <p:nvSpPr>
                <p:cNvPr id="10270" name="Line 9"/>
                <p:cNvSpPr/>
                <p:nvPr/>
              </p:nvSpPr>
              <p:spPr>
                <a:xfrm flipH="1">
                  <a:off x="2109" y="3203"/>
                  <a:ext cx="454" cy="409"/>
                </a:xfrm>
                <a:prstGeom prst="line">
                  <a:avLst/>
                </a:prstGeom>
                <a:ln w="9525" cap="flat" cmpd="sng">
                  <a:solidFill>
                    <a:schemeClr val="tx1"/>
                  </a:solidFill>
                  <a:prstDash val="solid"/>
                  <a:headEnd type="none" w="med" len="med"/>
                  <a:tailEnd type="none" w="med" len="med"/>
                </a:ln>
              </p:spPr>
            </p:sp>
            <p:sp>
              <p:nvSpPr>
                <p:cNvPr id="10271" name="Line 10"/>
                <p:cNvSpPr/>
                <p:nvPr/>
              </p:nvSpPr>
              <p:spPr>
                <a:xfrm>
                  <a:off x="2563" y="3203"/>
                  <a:ext cx="454" cy="409"/>
                </a:xfrm>
                <a:prstGeom prst="line">
                  <a:avLst/>
                </a:prstGeom>
                <a:ln w="9525" cap="flat" cmpd="sng">
                  <a:solidFill>
                    <a:schemeClr val="tx1"/>
                  </a:solidFill>
                  <a:prstDash val="solid"/>
                  <a:headEnd type="none" w="med" len="med"/>
                  <a:tailEnd type="none" w="med" len="med"/>
                </a:ln>
              </p:spPr>
            </p:sp>
            <p:sp>
              <p:nvSpPr>
                <p:cNvPr id="10272" name="Line 11"/>
                <p:cNvSpPr/>
                <p:nvPr/>
              </p:nvSpPr>
              <p:spPr>
                <a:xfrm>
                  <a:off x="2562" y="2478"/>
                  <a:ext cx="455" cy="1134"/>
                </a:xfrm>
                <a:prstGeom prst="line">
                  <a:avLst/>
                </a:prstGeom>
                <a:ln w="9525" cap="flat" cmpd="sng">
                  <a:solidFill>
                    <a:schemeClr val="tx1"/>
                  </a:solidFill>
                  <a:prstDash val="solid"/>
                  <a:headEnd type="none" w="med" len="med"/>
                  <a:tailEnd type="none" w="med" len="med"/>
                </a:ln>
              </p:spPr>
            </p:sp>
            <p:sp>
              <p:nvSpPr>
                <p:cNvPr id="10273" name="Line 12"/>
                <p:cNvSpPr/>
                <p:nvPr/>
              </p:nvSpPr>
              <p:spPr>
                <a:xfrm>
                  <a:off x="2109" y="3612"/>
                  <a:ext cx="908" cy="0"/>
                </a:xfrm>
                <a:prstGeom prst="line">
                  <a:avLst/>
                </a:prstGeom>
                <a:ln w="9525" cap="flat" cmpd="sng">
                  <a:solidFill>
                    <a:schemeClr val="tx1"/>
                  </a:solidFill>
                  <a:prstDash val="solid"/>
                  <a:headEnd type="none" w="med" len="med"/>
                  <a:tailEnd type="none" w="med" len="med"/>
                </a:ln>
              </p:spPr>
            </p:sp>
          </p:grpSp>
          <p:sp>
            <p:nvSpPr>
              <p:cNvPr id="10264" name="Oval 13"/>
              <p:cNvSpPr/>
              <p:nvPr/>
            </p:nvSpPr>
            <p:spPr>
              <a:xfrm>
                <a:off x="1883" y="2660"/>
                <a:ext cx="91"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65" name="Oval 14"/>
              <p:cNvSpPr/>
              <p:nvPr/>
            </p:nvSpPr>
            <p:spPr>
              <a:xfrm>
                <a:off x="2337" y="3794"/>
                <a:ext cx="91"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66" name="Oval 15"/>
              <p:cNvSpPr/>
              <p:nvPr/>
            </p:nvSpPr>
            <p:spPr>
              <a:xfrm>
                <a:off x="1883" y="3385"/>
                <a:ext cx="91"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67" name="Oval 16"/>
              <p:cNvSpPr/>
              <p:nvPr/>
            </p:nvSpPr>
            <p:spPr>
              <a:xfrm>
                <a:off x="1429" y="3794"/>
                <a:ext cx="91" cy="9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10251" name="Oval 17"/>
            <p:cNvSpPr/>
            <p:nvPr/>
          </p:nvSpPr>
          <p:spPr>
            <a:xfrm>
              <a:off x="1739" y="3135"/>
              <a:ext cx="91" cy="90"/>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52" name="Oval 18"/>
            <p:cNvSpPr/>
            <p:nvPr/>
          </p:nvSpPr>
          <p:spPr>
            <a:xfrm>
              <a:off x="1005" y="3249"/>
              <a:ext cx="91" cy="90"/>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53" name="Oval 19"/>
            <p:cNvSpPr/>
            <p:nvPr/>
          </p:nvSpPr>
          <p:spPr>
            <a:xfrm>
              <a:off x="1331" y="3361"/>
              <a:ext cx="91" cy="90"/>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54" name="Oval 20"/>
            <p:cNvSpPr/>
            <p:nvPr/>
          </p:nvSpPr>
          <p:spPr>
            <a:xfrm>
              <a:off x="1149" y="3634"/>
              <a:ext cx="91" cy="90"/>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0255" name="Line 21"/>
            <p:cNvSpPr/>
            <p:nvPr/>
          </p:nvSpPr>
          <p:spPr>
            <a:xfrm flipV="1">
              <a:off x="1376" y="3180"/>
              <a:ext cx="408" cy="227"/>
            </a:xfrm>
            <a:prstGeom prst="line">
              <a:avLst/>
            </a:prstGeom>
            <a:ln w="38100" cap="flat" cmpd="sng">
              <a:solidFill>
                <a:srgbClr val="CC0000"/>
              </a:solidFill>
              <a:prstDash val="solid"/>
              <a:headEnd type="none" w="med" len="med"/>
              <a:tailEnd type="none" w="med" len="med"/>
            </a:ln>
          </p:spPr>
        </p:sp>
        <p:sp>
          <p:nvSpPr>
            <p:cNvPr id="10256" name="Line 22"/>
            <p:cNvSpPr/>
            <p:nvPr/>
          </p:nvSpPr>
          <p:spPr>
            <a:xfrm flipH="1">
              <a:off x="1194" y="3407"/>
              <a:ext cx="182" cy="272"/>
            </a:xfrm>
            <a:prstGeom prst="line">
              <a:avLst/>
            </a:prstGeom>
            <a:ln w="38100" cap="flat" cmpd="sng">
              <a:solidFill>
                <a:srgbClr val="CC0000"/>
              </a:solidFill>
              <a:prstDash val="solid"/>
              <a:headEnd type="none" w="med" len="med"/>
              <a:tailEnd type="none" w="med" len="med"/>
            </a:ln>
          </p:spPr>
        </p:sp>
        <p:sp>
          <p:nvSpPr>
            <p:cNvPr id="10257" name="Line 23"/>
            <p:cNvSpPr/>
            <p:nvPr/>
          </p:nvSpPr>
          <p:spPr>
            <a:xfrm>
              <a:off x="1050" y="3249"/>
              <a:ext cx="144" cy="430"/>
            </a:xfrm>
            <a:prstGeom prst="line">
              <a:avLst/>
            </a:prstGeom>
            <a:ln w="38100" cap="flat" cmpd="sng">
              <a:solidFill>
                <a:srgbClr val="CC0000"/>
              </a:solidFill>
              <a:prstDash val="solid"/>
              <a:headEnd type="none" w="med" len="med"/>
              <a:tailEnd type="none" w="med" len="med"/>
            </a:ln>
          </p:spPr>
        </p:sp>
        <p:sp>
          <p:nvSpPr>
            <p:cNvPr id="10258" name="Line 24"/>
            <p:cNvSpPr/>
            <p:nvPr/>
          </p:nvSpPr>
          <p:spPr>
            <a:xfrm>
              <a:off x="1096" y="3294"/>
              <a:ext cx="235" cy="113"/>
            </a:xfrm>
            <a:prstGeom prst="line">
              <a:avLst/>
            </a:prstGeom>
            <a:ln w="38100" cap="flat" cmpd="sng">
              <a:solidFill>
                <a:srgbClr val="CC0000"/>
              </a:solidFill>
              <a:prstDash val="solid"/>
              <a:headEnd type="none" w="med" len="med"/>
              <a:tailEnd type="none" w="med" len="med"/>
            </a:ln>
          </p:spPr>
        </p:sp>
        <p:sp>
          <p:nvSpPr>
            <p:cNvPr id="10259" name="Freeform 25"/>
            <p:cNvSpPr/>
            <p:nvPr/>
          </p:nvSpPr>
          <p:spPr>
            <a:xfrm>
              <a:off x="960" y="2387"/>
              <a:ext cx="824" cy="952"/>
            </a:xfrm>
            <a:custGeom>
              <a:avLst/>
              <a:gdLst>
                <a:gd name="txL" fmla="*/ 0 w 915"/>
                <a:gd name="txT" fmla="*/ 0 h 998"/>
                <a:gd name="txR" fmla="*/ 915 w 915"/>
                <a:gd name="txB" fmla="*/ 998 h 998"/>
              </a:gdLst>
              <a:ahLst/>
              <a:cxnLst>
                <a:cxn ang="0">
                  <a:pos x="5" y="77"/>
                </a:cxn>
                <a:cxn ang="0">
                  <a:pos x="5" y="19"/>
                </a:cxn>
                <a:cxn ang="0">
                  <a:pos x="5" y="10"/>
                </a:cxn>
                <a:cxn ang="0">
                  <a:pos x="5" y="61"/>
                </a:cxn>
              </a:cxnLst>
              <a:rect l="txL" t="txT" r="txR" b="txB"/>
              <a:pathLst>
                <a:path w="915" h="998">
                  <a:moveTo>
                    <a:pt x="144" y="998"/>
                  </a:moveTo>
                  <a:cubicBezTo>
                    <a:pt x="72" y="688"/>
                    <a:pt x="0" y="378"/>
                    <a:pt x="53" y="227"/>
                  </a:cubicBezTo>
                  <a:cubicBezTo>
                    <a:pt x="106" y="76"/>
                    <a:pt x="318" y="0"/>
                    <a:pt x="462" y="91"/>
                  </a:cubicBezTo>
                  <a:cubicBezTo>
                    <a:pt x="606" y="182"/>
                    <a:pt x="760" y="476"/>
                    <a:pt x="915" y="771"/>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10260" name="Freeform 26"/>
            <p:cNvSpPr/>
            <p:nvPr/>
          </p:nvSpPr>
          <p:spPr>
            <a:xfrm>
              <a:off x="1194" y="3180"/>
              <a:ext cx="832" cy="1021"/>
            </a:xfrm>
            <a:custGeom>
              <a:avLst/>
              <a:gdLst>
                <a:gd name="txL" fmla="*/ 0 w 832"/>
                <a:gd name="txT" fmla="*/ 0 h 1021"/>
                <a:gd name="txR" fmla="*/ 832 w 832"/>
                <a:gd name="txB" fmla="*/ 1021 h 1021"/>
              </a:gdLst>
              <a:ahLst/>
              <a:cxnLst>
                <a:cxn ang="0">
                  <a:pos x="0" y="499"/>
                </a:cxn>
                <a:cxn ang="0">
                  <a:pos x="499" y="998"/>
                </a:cxn>
                <a:cxn ang="0">
                  <a:pos x="817" y="635"/>
                </a:cxn>
                <a:cxn ang="0">
                  <a:pos x="590" y="0"/>
                </a:cxn>
              </a:cxnLst>
              <a:rect l="txL" t="txT" r="txR" b="txB"/>
              <a:pathLst>
                <a:path w="832" h="1021">
                  <a:moveTo>
                    <a:pt x="0" y="499"/>
                  </a:moveTo>
                  <a:cubicBezTo>
                    <a:pt x="181" y="737"/>
                    <a:pt x="363" y="975"/>
                    <a:pt x="499" y="998"/>
                  </a:cubicBezTo>
                  <a:cubicBezTo>
                    <a:pt x="635" y="1021"/>
                    <a:pt x="802" y="801"/>
                    <a:pt x="817" y="635"/>
                  </a:cubicBezTo>
                  <a:cubicBezTo>
                    <a:pt x="832" y="469"/>
                    <a:pt x="711" y="234"/>
                    <a:pt x="590" y="0"/>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10261" name="Text Box 27"/>
            <p:cNvSpPr txBox="1"/>
            <p:nvPr/>
          </p:nvSpPr>
          <p:spPr>
            <a:xfrm>
              <a:off x="539" y="3443"/>
              <a:ext cx="22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t>G</a:t>
              </a:r>
              <a:endParaRPr lang="en-US" altLang="zh-CN" sz="1800" dirty="0"/>
            </a:p>
          </p:txBody>
        </p:sp>
        <p:sp>
          <p:nvSpPr>
            <p:cNvPr id="10262" name="Text Box 28"/>
            <p:cNvSpPr txBox="1"/>
            <p:nvPr/>
          </p:nvSpPr>
          <p:spPr>
            <a:xfrm>
              <a:off x="1900" y="2807"/>
              <a:ext cx="260"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1800" dirty="0">
                  <a:solidFill>
                    <a:srgbClr val="CC0000"/>
                  </a:solidFill>
                </a:rPr>
                <a:t>G’</a:t>
              </a:r>
              <a:endParaRPr lang="en-US" altLang="zh-CN" sz="1800" dirty="0">
                <a:solidFill>
                  <a:srgbClr val="CC0000"/>
                </a:solidFill>
              </a:endParaRPr>
            </a:p>
          </p:txBody>
        </p:sp>
      </p:grpSp>
      <p:sp>
        <p:nvSpPr>
          <p:cNvPr id="703518" name="Text Box 30"/>
          <p:cNvSpPr txBox="1"/>
          <p:nvPr/>
        </p:nvSpPr>
        <p:spPr>
          <a:xfrm>
            <a:off x="4495800" y="5334000"/>
            <a:ext cx="3925888"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zh-CN" altLang="en-US" sz="2400" dirty="0">
                <a:solidFill>
                  <a:srgbClr val="333300"/>
                </a:solidFill>
              </a:rPr>
              <a:t>在本例中</a:t>
            </a:r>
            <a:r>
              <a:rPr lang="en-US" altLang="zh-CN" sz="2400" dirty="0">
                <a:solidFill>
                  <a:srgbClr val="333300"/>
                </a:solidFill>
              </a:rPr>
              <a:t>, G</a:t>
            </a:r>
            <a:r>
              <a:rPr lang="zh-CN" altLang="en-US" sz="2400" dirty="0">
                <a:solidFill>
                  <a:srgbClr val="333300"/>
                </a:solidFill>
              </a:rPr>
              <a:t>和</a:t>
            </a:r>
            <a:r>
              <a:rPr lang="en-US" altLang="zh-CN" sz="2400" dirty="0">
                <a:solidFill>
                  <a:srgbClr val="333300"/>
                </a:solidFill>
              </a:rPr>
              <a:t>G’</a:t>
            </a:r>
            <a:r>
              <a:rPr lang="zh-CN" altLang="en-US" sz="2400" dirty="0">
                <a:solidFill>
                  <a:srgbClr val="333300"/>
                </a:solidFill>
              </a:rPr>
              <a:t>同构。</a:t>
            </a:r>
            <a:endParaRPr lang="zh-CN" altLang="en-US" sz="2400" dirty="0">
              <a:solidFill>
                <a:srgbClr val="333300"/>
              </a:solidFill>
            </a:endParaRPr>
          </a:p>
          <a:p>
            <a:pPr marL="0" lvl="0" indent="0" eaLnBrk="1" hangingPunct="1">
              <a:spcBef>
                <a:spcPct val="0"/>
              </a:spcBef>
              <a:buClrTx/>
              <a:buSzTx/>
              <a:buFontTx/>
              <a:buNone/>
            </a:pPr>
            <a:r>
              <a:rPr lang="zh-CN" altLang="en-US" sz="2400" dirty="0">
                <a:solidFill>
                  <a:srgbClr val="333300"/>
                </a:solidFill>
              </a:rPr>
              <a:t>一般地，未必同构。</a:t>
            </a:r>
            <a:endParaRPr lang="zh-CN" altLang="en-US" sz="2400" dirty="0">
              <a:solidFill>
                <a:srgbClr val="333300"/>
              </a:solidFill>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0249"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3492"/>
                                        </p:tgtEl>
                                        <p:attrNameLst>
                                          <p:attrName>style.visibility</p:attrName>
                                        </p:attrNameLst>
                                      </p:cBhvr>
                                      <p:to>
                                        <p:strVal val="visible"/>
                                      </p:to>
                                    </p:set>
                                    <p:animEffect transition="in" filter="blinds(horizontal)">
                                      <p:cBhvr>
                                        <p:cTn id="12" dur="500"/>
                                        <p:tgtEl>
                                          <p:spTgt spid="70349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03518"/>
                                        </p:tgtEl>
                                        <p:attrNameLst>
                                          <p:attrName>style.visibility</p:attrName>
                                        </p:attrNameLst>
                                      </p:cBhvr>
                                      <p:to>
                                        <p:strVal val="visible"/>
                                      </p:to>
                                    </p:set>
                                    <p:animEffect transition="in" filter="blinds(horizontal)">
                                      <p:cBhvr>
                                        <p:cTn id="16" dur="500"/>
                                        <p:tgtEl>
                                          <p:spTgt spid="703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3492" grpId="0"/>
      <p:bldP spid="7035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7C1A4C4-B8D0-4634-BD6D-86D3077F54BC}"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2292"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293" name="Rectangle 3"/>
          <p:cNvSpPr/>
          <p:nvPr/>
        </p:nvSpPr>
        <p:spPr>
          <a:xfrm>
            <a:off x="685800" y="914400"/>
            <a:ext cx="7848600" cy="609600"/>
          </a:xfrm>
          <a:prstGeom prst="rect">
            <a:avLst/>
          </a:prstGeom>
          <a:noFill/>
          <a:ln w="9525">
            <a:noFill/>
          </a:ln>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342900" lvl="0" indent="-342900" eaLnBrk="1" hangingPunct="1">
              <a:buNone/>
            </a:pPr>
            <a:r>
              <a:rPr lang="zh-CN" altLang="en-US" sz="3200" dirty="0">
                <a:latin typeface="宋体" panose="02010600030101010101" pitchFamily="2" charset="-122"/>
              </a:rPr>
              <a:t>实线边图为平面图，虚线边图为其对偶图。</a:t>
            </a:r>
            <a:endParaRPr lang="zh-CN" altLang="en-US" sz="3200" dirty="0">
              <a:latin typeface="宋体" panose="02010600030101010101" pitchFamily="2" charset="-122"/>
            </a:endParaRPr>
          </a:p>
        </p:txBody>
      </p:sp>
      <p:grpSp>
        <p:nvGrpSpPr>
          <p:cNvPr id="2" name="Group 5"/>
          <p:cNvGrpSpPr/>
          <p:nvPr/>
        </p:nvGrpSpPr>
        <p:grpSpPr>
          <a:xfrm>
            <a:off x="1625600" y="2781300"/>
            <a:ext cx="1571625" cy="1752600"/>
            <a:chOff x="1554" y="1536"/>
            <a:chExt cx="990" cy="1104"/>
          </a:xfrm>
        </p:grpSpPr>
        <p:sp>
          <p:nvSpPr>
            <p:cNvPr id="12325" name="Oval 6"/>
            <p:cNvSpPr/>
            <p:nvPr/>
          </p:nvSpPr>
          <p:spPr>
            <a:xfrm>
              <a:off x="1554" y="1536"/>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6" name="Oval 7"/>
            <p:cNvSpPr/>
            <p:nvPr/>
          </p:nvSpPr>
          <p:spPr>
            <a:xfrm>
              <a:off x="1776" y="1872"/>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7" name="Oval 8"/>
            <p:cNvSpPr/>
            <p:nvPr/>
          </p:nvSpPr>
          <p:spPr>
            <a:xfrm>
              <a:off x="2448" y="1872"/>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8" name="Oval 9"/>
            <p:cNvSpPr/>
            <p:nvPr/>
          </p:nvSpPr>
          <p:spPr>
            <a:xfrm>
              <a:off x="2448" y="2544"/>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29" name="Oval 10"/>
            <p:cNvSpPr/>
            <p:nvPr/>
          </p:nvSpPr>
          <p:spPr>
            <a:xfrm>
              <a:off x="1776" y="2544"/>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30" name="Line 11"/>
            <p:cNvSpPr/>
            <p:nvPr/>
          </p:nvSpPr>
          <p:spPr>
            <a:xfrm>
              <a:off x="1626" y="1620"/>
              <a:ext cx="192" cy="288"/>
            </a:xfrm>
            <a:prstGeom prst="line">
              <a:avLst/>
            </a:prstGeom>
            <a:ln w="38100" cap="flat" cmpd="sng">
              <a:solidFill>
                <a:schemeClr val="tx1"/>
              </a:solidFill>
              <a:prstDash val="solid"/>
              <a:headEnd type="none" w="med" len="med"/>
              <a:tailEnd type="none" w="med" len="med"/>
            </a:ln>
          </p:spPr>
        </p:sp>
        <p:sp>
          <p:nvSpPr>
            <p:cNvPr id="12331" name="Line 12"/>
            <p:cNvSpPr/>
            <p:nvPr/>
          </p:nvSpPr>
          <p:spPr>
            <a:xfrm>
              <a:off x="1872" y="1920"/>
              <a:ext cx="624" cy="0"/>
            </a:xfrm>
            <a:prstGeom prst="line">
              <a:avLst/>
            </a:prstGeom>
            <a:ln w="38100" cap="flat" cmpd="sng">
              <a:solidFill>
                <a:schemeClr val="tx1"/>
              </a:solidFill>
              <a:prstDash val="solid"/>
              <a:headEnd type="none" w="med" len="med"/>
              <a:tailEnd type="none" w="med" len="med"/>
            </a:ln>
          </p:spPr>
        </p:sp>
        <p:sp>
          <p:nvSpPr>
            <p:cNvPr id="12332" name="Line 13"/>
            <p:cNvSpPr/>
            <p:nvPr/>
          </p:nvSpPr>
          <p:spPr>
            <a:xfrm>
              <a:off x="2496" y="1968"/>
              <a:ext cx="0" cy="624"/>
            </a:xfrm>
            <a:prstGeom prst="line">
              <a:avLst/>
            </a:prstGeom>
            <a:ln w="38100" cap="flat" cmpd="sng">
              <a:solidFill>
                <a:schemeClr val="tx1"/>
              </a:solidFill>
              <a:prstDash val="solid"/>
              <a:headEnd type="none" w="med" len="med"/>
              <a:tailEnd type="none" w="med" len="med"/>
            </a:ln>
          </p:spPr>
        </p:sp>
        <p:sp>
          <p:nvSpPr>
            <p:cNvPr id="12333" name="Line 14"/>
            <p:cNvSpPr/>
            <p:nvPr/>
          </p:nvSpPr>
          <p:spPr>
            <a:xfrm>
              <a:off x="1824" y="1968"/>
              <a:ext cx="0" cy="624"/>
            </a:xfrm>
            <a:prstGeom prst="line">
              <a:avLst/>
            </a:prstGeom>
            <a:ln w="38100" cap="flat" cmpd="sng">
              <a:solidFill>
                <a:schemeClr val="tx1"/>
              </a:solidFill>
              <a:prstDash val="solid"/>
              <a:headEnd type="none" w="med" len="med"/>
              <a:tailEnd type="none" w="med" len="med"/>
            </a:ln>
          </p:spPr>
        </p:sp>
        <p:sp>
          <p:nvSpPr>
            <p:cNvPr id="12334" name="Line 15"/>
            <p:cNvSpPr/>
            <p:nvPr/>
          </p:nvSpPr>
          <p:spPr>
            <a:xfrm>
              <a:off x="1872" y="2592"/>
              <a:ext cx="624" cy="0"/>
            </a:xfrm>
            <a:prstGeom prst="line">
              <a:avLst/>
            </a:prstGeom>
            <a:ln w="38100" cap="flat" cmpd="sng">
              <a:solidFill>
                <a:schemeClr val="tx1"/>
              </a:solidFill>
              <a:prstDash val="solid"/>
              <a:headEnd type="none" w="med" len="med"/>
              <a:tailEnd type="none" w="med" len="med"/>
            </a:ln>
          </p:spPr>
        </p:sp>
        <p:sp>
          <p:nvSpPr>
            <p:cNvPr id="12335" name="Line 16"/>
            <p:cNvSpPr/>
            <p:nvPr/>
          </p:nvSpPr>
          <p:spPr>
            <a:xfrm flipH="1">
              <a:off x="1824" y="1920"/>
              <a:ext cx="672" cy="672"/>
            </a:xfrm>
            <a:prstGeom prst="line">
              <a:avLst/>
            </a:prstGeom>
            <a:ln w="38100" cap="flat" cmpd="sng">
              <a:solidFill>
                <a:schemeClr val="tx1"/>
              </a:solidFill>
              <a:prstDash val="solid"/>
              <a:headEnd type="none" w="med" len="med"/>
              <a:tailEnd type="none" w="med" len="med"/>
            </a:ln>
          </p:spPr>
        </p:sp>
      </p:grpSp>
      <p:sp>
        <p:nvSpPr>
          <p:cNvPr id="697361" name="Oval 17"/>
          <p:cNvSpPr>
            <a:spLocks noChangeArrowheads="1"/>
          </p:cNvSpPr>
          <p:nvPr/>
        </p:nvSpPr>
        <p:spPr bwMode="auto">
          <a:xfrm>
            <a:off x="2263775" y="361950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62" name="Oval 18"/>
          <p:cNvSpPr>
            <a:spLocks noChangeArrowheads="1"/>
          </p:cNvSpPr>
          <p:nvPr/>
        </p:nvSpPr>
        <p:spPr bwMode="auto">
          <a:xfrm>
            <a:off x="2692400" y="400050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63" name="Oval 19"/>
          <p:cNvSpPr>
            <a:spLocks noChangeArrowheads="1"/>
          </p:cNvSpPr>
          <p:nvPr/>
        </p:nvSpPr>
        <p:spPr bwMode="auto">
          <a:xfrm>
            <a:off x="1463675" y="386715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64" name="Line 20"/>
          <p:cNvSpPr/>
          <p:nvPr/>
        </p:nvSpPr>
        <p:spPr>
          <a:xfrm flipV="1">
            <a:off x="1587500" y="3695700"/>
            <a:ext cx="685800" cy="228600"/>
          </a:xfrm>
          <a:prstGeom prst="line">
            <a:avLst/>
          </a:prstGeom>
          <a:ln w="38100" cap="flat" cmpd="sng">
            <a:solidFill>
              <a:schemeClr val="tx1"/>
            </a:solidFill>
            <a:prstDash val="sysDot"/>
            <a:headEnd type="none" w="med" len="med"/>
            <a:tailEnd type="none" w="med" len="med"/>
          </a:ln>
        </p:spPr>
      </p:sp>
      <p:sp>
        <p:nvSpPr>
          <p:cNvPr id="697365" name="Line 21"/>
          <p:cNvSpPr/>
          <p:nvPr/>
        </p:nvSpPr>
        <p:spPr>
          <a:xfrm>
            <a:off x="2387600" y="3695700"/>
            <a:ext cx="304800" cy="304800"/>
          </a:xfrm>
          <a:prstGeom prst="line">
            <a:avLst/>
          </a:prstGeom>
          <a:ln w="38100" cap="flat" cmpd="sng">
            <a:solidFill>
              <a:schemeClr val="tx1"/>
            </a:solidFill>
            <a:prstDash val="sysDot"/>
            <a:headEnd type="none" w="med" len="med"/>
            <a:tailEnd type="none" w="med" len="med"/>
          </a:ln>
        </p:spPr>
      </p:sp>
      <p:sp>
        <p:nvSpPr>
          <p:cNvPr id="697366" name="Freeform 22"/>
          <p:cNvSpPr/>
          <p:nvPr/>
        </p:nvSpPr>
        <p:spPr>
          <a:xfrm>
            <a:off x="914400" y="2197100"/>
            <a:ext cx="1714500" cy="1727200"/>
          </a:xfrm>
          <a:custGeom>
            <a:avLst/>
            <a:gdLst>
              <a:gd name="txL" fmla="*/ 0 w 1080"/>
              <a:gd name="txT" fmla="*/ 0 h 1088"/>
              <a:gd name="txR" fmla="*/ 1080 w 1080"/>
              <a:gd name="txB" fmla="*/ 1088 h 108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080" h="1088">
                <a:moveTo>
                  <a:pt x="400" y="1088"/>
                </a:moveTo>
                <a:cubicBezTo>
                  <a:pt x="216" y="836"/>
                  <a:pt x="32" y="584"/>
                  <a:pt x="16" y="416"/>
                </a:cubicBezTo>
                <a:cubicBezTo>
                  <a:pt x="0" y="248"/>
                  <a:pt x="184" y="144"/>
                  <a:pt x="304" y="80"/>
                </a:cubicBezTo>
                <a:cubicBezTo>
                  <a:pt x="424" y="16"/>
                  <a:pt x="624" y="0"/>
                  <a:pt x="736" y="32"/>
                </a:cubicBezTo>
                <a:cubicBezTo>
                  <a:pt x="848" y="64"/>
                  <a:pt x="920" y="192"/>
                  <a:pt x="976" y="272"/>
                </a:cubicBezTo>
                <a:cubicBezTo>
                  <a:pt x="1032" y="352"/>
                  <a:pt x="1080" y="408"/>
                  <a:pt x="1072" y="512"/>
                </a:cubicBezTo>
                <a:cubicBezTo>
                  <a:pt x="1064" y="616"/>
                  <a:pt x="996" y="756"/>
                  <a:pt x="928" y="896"/>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697367" name="Freeform 23"/>
          <p:cNvSpPr/>
          <p:nvPr/>
        </p:nvSpPr>
        <p:spPr>
          <a:xfrm>
            <a:off x="1308100" y="2451100"/>
            <a:ext cx="736600" cy="1473200"/>
          </a:xfrm>
          <a:custGeom>
            <a:avLst/>
            <a:gdLst>
              <a:gd name="txL" fmla="*/ 0 w 464"/>
              <a:gd name="txT" fmla="*/ 0 h 928"/>
              <a:gd name="txR" fmla="*/ 464 w 464"/>
              <a:gd name="txB" fmla="*/ 928 h 92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64" h="928">
                <a:moveTo>
                  <a:pt x="152" y="880"/>
                </a:moveTo>
                <a:cubicBezTo>
                  <a:pt x="76" y="640"/>
                  <a:pt x="0" y="400"/>
                  <a:pt x="8" y="256"/>
                </a:cubicBezTo>
                <a:cubicBezTo>
                  <a:pt x="16" y="112"/>
                  <a:pt x="128" y="32"/>
                  <a:pt x="200" y="16"/>
                </a:cubicBezTo>
                <a:cubicBezTo>
                  <a:pt x="272" y="0"/>
                  <a:pt x="416" y="72"/>
                  <a:pt x="440" y="160"/>
                </a:cubicBezTo>
                <a:cubicBezTo>
                  <a:pt x="464" y="248"/>
                  <a:pt x="392" y="416"/>
                  <a:pt x="344" y="544"/>
                </a:cubicBezTo>
                <a:cubicBezTo>
                  <a:pt x="296" y="672"/>
                  <a:pt x="224" y="800"/>
                  <a:pt x="152" y="928"/>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697368" name="Freeform 24"/>
          <p:cNvSpPr/>
          <p:nvPr/>
        </p:nvSpPr>
        <p:spPr>
          <a:xfrm>
            <a:off x="1447800" y="4000500"/>
            <a:ext cx="1320800" cy="1244600"/>
          </a:xfrm>
          <a:custGeom>
            <a:avLst/>
            <a:gdLst>
              <a:gd name="txL" fmla="*/ 0 w 832"/>
              <a:gd name="txT" fmla="*/ 0 h 784"/>
              <a:gd name="txR" fmla="*/ 832 w 832"/>
              <a:gd name="txB" fmla="*/ 784 h 784"/>
            </a:gdLst>
            <a:ahLst/>
            <a:cxnLst>
              <a:cxn ang="0">
                <a:pos x="2147483646" y="0"/>
              </a:cxn>
              <a:cxn ang="0">
                <a:pos x="2147483646" y="2147483646"/>
              </a:cxn>
              <a:cxn ang="0">
                <a:pos x="2147483646" y="2147483646"/>
              </a:cxn>
              <a:cxn ang="0">
                <a:pos x="2147483646" y="2147483646"/>
              </a:cxn>
              <a:cxn ang="0">
                <a:pos x="2147483646" y="2147483646"/>
              </a:cxn>
            </a:cxnLst>
            <a:rect l="txL" t="txT" r="txR" b="txB"/>
            <a:pathLst>
              <a:path w="832" h="784">
                <a:moveTo>
                  <a:pt x="64" y="0"/>
                </a:moveTo>
                <a:cubicBezTo>
                  <a:pt x="32" y="176"/>
                  <a:pt x="0" y="352"/>
                  <a:pt x="64" y="480"/>
                </a:cubicBezTo>
                <a:cubicBezTo>
                  <a:pt x="128" y="608"/>
                  <a:pt x="344" y="752"/>
                  <a:pt x="448" y="768"/>
                </a:cubicBezTo>
                <a:cubicBezTo>
                  <a:pt x="552" y="784"/>
                  <a:pt x="624" y="688"/>
                  <a:pt x="688" y="576"/>
                </a:cubicBezTo>
                <a:cubicBezTo>
                  <a:pt x="752" y="464"/>
                  <a:pt x="792" y="280"/>
                  <a:pt x="832" y="96"/>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697369" name="Freeform 25"/>
          <p:cNvSpPr/>
          <p:nvPr/>
        </p:nvSpPr>
        <p:spPr>
          <a:xfrm>
            <a:off x="939800" y="3898900"/>
            <a:ext cx="2616200" cy="1968500"/>
          </a:xfrm>
          <a:custGeom>
            <a:avLst/>
            <a:gdLst>
              <a:gd name="txL" fmla="*/ 0 w 1648"/>
              <a:gd name="txT" fmla="*/ 0 h 1240"/>
              <a:gd name="txR" fmla="*/ 1648 w 1648"/>
              <a:gd name="txB" fmla="*/ 1240 h 124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648" h="1240">
                <a:moveTo>
                  <a:pt x="336" y="64"/>
                </a:moveTo>
                <a:cubicBezTo>
                  <a:pt x="168" y="308"/>
                  <a:pt x="0" y="552"/>
                  <a:pt x="48" y="736"/>
                </a:cubicBezTo>
                <a:cubicBezTo>
                  <a:pt x="96" y="920"/>
                  <a:pt x="440" y="1096"/>
                  <a:pt x="624" y="1168"/>
                </a:cubicBezTo>
                <a:cubicBezTo>
                  <a:pt x="808" y="1240"/>
                  <a:pt x="1008" y="1208"/>
                  <a:pt x="1152" y="1168"/>
                </a:cubicBezTo>
                <a:cubicBezTo>
                  <a:pt x="1296" y="1128"/>
                  <a:pt x="1408" y="1056"/>
                  <a:pt x="1488" y="928"/>
                </a:cubicBezTo>
                <a:cubicBezTo>
                  <a:pt x="1568" y="800"/>
                  <a:pt x="1616" y="528"/>
                  <a:pt x="1632" y="400"/>
                </a:cubicBezTo>
                <a:cubicBezTo>
                  <a:pt x="1648" y="272"/>
                  <a:pt x="1616" y="224"/>
                  <a:pt x="1584" y="160"/>
                </a:cubicBezTo>
                <a:cubicBezTo>
                  <a:pt x="1552" y="96"/>
                  <a:pt x="1504" y="32"/>
                  <a:pt x="1440" y="16"/>
                </a:cubicBezTo>
                <a:cubicBezTo>
                  <a:pt x="1376" y="0"/>
                  <a:pt x="1248" y="56"/>
                  <a:pt x="1200" y="64"/>
                </a:cubicBezTo>
                <a:cubicBezTo>
                  <a:pt x="1152" y="72"/>
                  <a:pt x="1152" y="68"/>
                  <a:pt x="1152" y="64"/>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grpSp>
        <p:nvGrpSpPr>
          <p:cNvPr id="3" name="Group 26"/>
          <p:cNvGrpSpPr/>
          <p:nvPr/>
        </p:nvGrpSpPr>
        <p:grpSpPr>
          <a:xfrm>
            <a:off x="5635625" y="3314700"/>
            <a:ext cx="1219200" cy="1219200"/>
            <a:chOff x="4110" y="1872"/>
            <a:chExt cx="768" cy="768"/>
          </a:xfrm>
        </p:grpSpPr>
        <p:sp>
          <p:nvSpPr>
            <p:cNvPr id="12314" name="Oval 27"/>
            <p:cNvSpPr/>
            <p:nvPr/>
          </p:nvSpPr>
          <p:spPr>
            <a:xfrm>
              <a:off x="4272" y="2064"/>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5" name="Oval 28"/>
            <p:cNvSpPr/>
            <p:nvPr/>
          </p:nvSpPr>
          <p:spPr>
            <a:xfrm>
              <a:off x="4110" y="1872"/>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6" name="Oval 29"/>
            <p:cNvSpPr/>
            <p:nvPr/>
          </p:nvSpPr>
          <p:spPr>
            <a:xfrm>
              <a:off x="4782" y="1872"/>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7" name="Oval 30"/>
            <p:cNvSpPr/>
            <p:nvPr/>
          </p:nvSpPr>
          <p:spPr>
            <a:xfrm>
              <a:off x="4782" y="2544"/>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8" name="Oval 31"/>
            <p:cNvSpPr/>
            <p:nvPr/>
          </p:nvSpPr>
          <p:spPr>
            <a:xfrm>
              <a:off x="4110" y="2544"/>
              <a:ext cx="96" cy="96"/>
            </a:xfrm>
            <a:prstGeom prst="ellipse">
              <a:avLst/>
            </a:prstGeom>
            <a:gradFill rotWithShape="0">
              <a:gsLst>
                <a:gs pos="0">
                  <a:srgbClr val="99CCCC"/>
                </a:gs>
                <a:gs pos="100000">
                  <a:srgbClr val="FFFFFF"/>
                </a:gs>
              </a:gsLst>
              <a:path path="rect">
                <a:fillToRect r="100000" b="100000"/>
              </a:path>
              <a:tileRect/>
            </a:gradFill>
            <a:ln w="9525">
              <a:noFill/>
            </a:ln>
          </p:spPr>
          <p:txBody>
            <a:bodyPr wrap="none" anchor="ct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2319" name="Line 32"/>
            <p:cNvSpPr/>
            <p:nvPr/>
          </p:nvSpPr>
          <p:spPr>
            <a:xfrm>
              <a:off x="4176" y="1920"/>
              <a:ext cx="144" cy="192"/>
            </a:xfrm>
            <a:prstGeom prst="line">
              <a:avLst/>
            </a:prstGeom>
            <a:ln w="38100" cap="flat" cmpd="sng">
              <a:solidFill>
                <a:schemeClr val="tx1"/>
              </a:solidFill>
              <a:prstDash val="solid"/>
              <a:headEnd type="none" w="med" len="med"/>
              <a:tailEnd type="none" w="med" len="med"/>
            </a:ln>
          </p:spPr>
        </p:sp>
        <p:sp>
          <p:nvSpPr>
            <p:cNvPr id="12320" name="Line 33"/>
            <p:cNvSpPr/>
            <p:nvPr/>
          </p:nvSpPr>
          <p:spPr>
            <a:xfrm>
              <a:off x="4206" y="1920"/>
              <a:ext cx="624" cy="0"/>
            </a:xfrm>
            <a:prstGeom prst="line">
              <a:avLst/>
            </a:prstGeom>
            <a:ln w="38100" cap="flat" cmpd="sng">
              <a:solidFill>
                <a:schemeClr val="tx1"/>
              </a:solidFill>
              <a:prstDash val="solid"/>
              <a:headEnd type="none" w="med" len="med"/>
              <a:tailEnd type="none" w="med" len="med"/>
            </a:ln>
          </p:spPr>
        </p:sp>
        <p:sp>
          <p:nvSpPr>
            <p:cNvPr id="12321" name="Line 34"/>
            <p:cNvSpPr/>
            <p:nvPr/>
          </p:nvSpPr>
          <p:spPr>
            <a:xfrm>
              <a:off x="4830" y="1968"/>
              <a:ext cx="0" cy="624"/>
            </a:xfrm>
            <a:prstGeom prst="line">
              <a:avLst/>
            </a:prstGeom>
            <a:ln w="38100" cap="flat" cmpd="sng">
              <a:solidFill>
                <a:schemeClr val="tx1"/>
              </a:solidFill>
              <a:prstDash val="solid"/>
              <a:headEnd type="none" w="med" len="med"/>
              <a:tailEnd type="none" w="med" len="med"/>
            </a:ln>
          </p:spPr>
        </p:sp>
        <p:sp>
          <p:nvSpPr>
            <p:cNvPr id="12322" name="Line 35"/>
            <p:cNvSpPr/>
            <p:nvPr/>
          </p:nvSpPr>
          <p:spPr>
            <a:xfrm>
              <a:off x="4158" y="1968"/>
              <a:ext cx="0" cy="624"/>
            </a:xfrm>
            <a:prstGeom prst="line">
              <a:avLst/>
            </a:prstGeom>
            <a:ln w="38100" cap="flat" cmpd="sng">
              <a:solidFill>
                <a:schemeClr val="tx1"/>
              </a:solidFill>
              <a:prstDash val="solid"/>
              <a:headEnd type="none" w="med" len="med"/>
              <a:tailEnd type="none" w="med" len="med"/>
            </a:ln>
          </p:spPr>
        </p:sp>
        <p:sp>
          <p:nvSpPr>
            <p:cNvPr id="12323" name="Line 36"/>
            <p:cNvSpPr/>
            <p:nvPr/>
          </p:nvSpPr>
          <p:spPr>
            <a:xfrm>
              <a:off x="4206" y="2592"/>
              <a:ext cx="624" cy="0"/>
            </a:xfrm>
            <a:prstGeom prst="line">
              <a:avLst/>
            </a:prstGeom>
            <a:ln w="38100" cap="flat" cmpd="sng">
              <a:solidFill>
                <a:schemeClr val="tx1"/>
              </a:solidFill>
              <a:prstDash val="solid"/>
              <a:headEnd type="none" w="med" len="med"/>
              <a:tailEnd type="none" w="med" len="med"/>
            </a:ln>
          </p:spPr>
        </p:sp>
        <p:sp>
          <p:nvSpPr>
            <p:cNvPr id="12324" name="Line 37"/>
            <p:cNvSpPr/>
            <p:nvPr/>
          </p:nvSpPr>
          <p:spPr>
            <a:xfrm flipH="1">
              <a:off x="4158" y="1920"/>
              <a:ext cx="672" cy="672"/>
            </a:xfrm>
            <a:prstGeom prst="line">
              <a:avLst/>
            </a:prstGeom>
            <a:ln w="38100" cap="flat" cmpd="sng">
              <a:solidFill>
                <a:schemeClr val="tx1"/>
              </a:solidFill>
              <a:prstDash val="solid"/>
              <a:headEnd type="none" w="med" len="med"/>
              <a:tailEnd type="none" w="med" len="med"/>
            </a:ln>
          </p:spPr>
        </p:sp>
      </p:grpSp>
      <p:sp>
        <p:nvSpPr>
          <p:cNvPr id="697382" name="Oval 38"/>
          <p:cNvSpPr>
            <a:spLocks noChangeArrowheads="1"/>
          </p:cNvSpPr>
          <p:nvPr/>
        </p:nvSpPr>
        <p:spPr bwMode="auto">
          <a:xfrm>
            <a:off x="6073775" y="354330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83" name="Oval 39"/>
          <p:cNvSpPr>
            <a:spLocks noChangeArrowheads="1"/>
          </p:cNvSpPr>
          <p:nvPr/>
        </p:nvSpPr>
        <p:spPr bwMode="auto">
          <a:xfrm>
            <a:off x="6502400" y="400050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84" name="Oval 40"/>
          <p:cNvSpPr>
            <a:spLocks noChangeArrowheads="1"/>
          </p:cNvSpPr>
          <p:nvPr/>
        </p:nvSpPr>
        <p:spPr bwMode="auto">
          <a:xfrm>
            <a:off x="7264400" y="3695700"/>
            <a:ext cx="152400" cy="152400"/>
          </a:xfrm>
          <a:prstGeom prst="ellipse">
            <a:avLst/>
          </a:prstGeom>
          <a:gradFill rotWithShape="0">
            <a:gsLst>
              <a:gs pos="0">
                <a:schemeClr val="folHlink">
                  <a:gamma/>
                  <a:tint val="29804"/>
                  <a:invGamma/>
                </a:schemeClr>
              </a:gs>
              <a:gs pos="100000">
                <a:schemeClr val="folHlink"/>
              </a:gs>
            </a:gsLst>
            <a:path path="shape">
              <a:fillToRect l="50000" t="50000" r="50000" b="50000"/>
            </a:path>
          </a:gradFill>
          <a:ln w="9525">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7385" name="Line 41"/>
          <p:cNvSpPr/>
          <p:nvPr/>
        </p:nvSpPr>
        <p:spPr>
          <a:xfrm>
            <a:off x="6197600" y="3695700"/>
            <a:ext cx="304800" cy="304800"/>
          </a:xfrm>
          <a:prstGeom prst="line">
            <a:avLst/>
          </a:prstGeom>
          <a:ln w="38100" cap="flat" cmpd="sng">
            <a:solidFill>
              <a:schemeClr val="tx1"/>
            </a:solidFill>
            <a:prstDash val="sysDot"/>
            <a:headEnd type="none" w="med" len="med"/>
            <a:tailEnd type="none" w="med" len="med"/>
          </a:ln>
        </p:spPr>
      </p:sp>
      <p:sp>
        <p:nvSpPr>
          <p:cNvPr id="697386" name="Line 42"/>
          <p:cNvSpPr/>
          <p:nvPr/>
        </p:nvSpPr>
        <p:spPr>
          <a:xfrm flipV="1">
            <a:off x="6654800" y="3800475"/>
            <a:ext cx="609600" cy="228600"/>
          </a:xfrm>
          <a:prstGeom prst="line">
            <a:avLst/>
          </a:prstGeom>
          <a:ln w="38100" cap="flat" cmpd="sng">
            <a:solidFill>
              <a:schemeClr val="tx1"/>
            </a:solidFill>
            <a:prstDash val="sysDot"/>
            <a:headEnd type="none" w="med" len="med"/>
            <a:tailEnd type="none" w="med" len="med"/>
          </a:ln>
        </p:spPr>
      </p:sp>
      <p:sp>
        <p:nvSpPr>
          <p:cNvPr id="697387" name="Freeform 43"/>
          <p:cNvSpPr/>
          <p:nvPr/>
        </p:nvSpPr>
        <p:spPr>
          <a:xfrm>
            <a:off x="6121400" y="2730500"/>
            <a:ext cx="1219200" cy="965200"/>
          </a:xfrm>
          <a:custGeom>
            <a:avLst/>
            <a:gdLst>
              <a:gd name="txL" fmla="*/ 0 w 768"/>
              <a:gd name="txT" fmla="*/ 0 h 608"/>
              <a:gd name="txR" fmla="*/ 768 w 768"/>
              <a:gd name="txB" fmla="*/ 608 h 608"/>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Lst>
            <a:rect l="txL" t="txT" r="txR" b="txB"/>
            <a:pathLst>
              <a:path w="768" h="608">
                <a:moveTo>
                  <a:pt x="768" y="608"/>
                </a:moveTo>
                <a:cubicBezTo>
                  <a:pt x="748" y="464"/>
                  <a:pt x="728" y="320"/>
                  <a:pt x="672" y="224"/>
                </a:cubicBezTo>
                <a:cubicBezTo>
                  <a:pt x="616" y="128"/>
                  <a:pt x="496" y="64"/>
                  <a:pt x="432" y="32"/>
                </a:cubicBezTo>
                <a:cubicBezTo>
                  <a:pt x="368" y="0"/>
                  <a:pt x="328" y="24"/>
                  <a:pt x="288" y="32"/>
                </a:cubicBezTo>
                <a:cubicBezTo>
                  <a:pt x="248" y="40"/>
                  <a:pt x="216" y="56"/>
                  <a:pt x="192" y="80"/>
                </a:cubicBezTo>
                <a:cubicBezTo>
                  <a:pt x="168" y="104"/>
                  <a:pt x="176" y="104"/>
                  <a:pt x="144" y="176"/>
                </a:cubicBezTo>
                <a:cubicBezTo>
                  <a:pt x="112" y="248"/>
                  <a:pt x="56" y="380"/>
                  <a:pt x="0" y="512"/>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697388" name="Freeform 44"/>
          <p:cNvSpPr/>
          <p:nvPr/>
        </p:nvSpPr>
        <p:spPr>
          <a:xfrm>
            <a:off x="6184900" y="3848100"/>
            <a:ext cx="1320800" cy="1257300"/>
          </a:xfrm>
          <a:custGeom>
            <a:avLst/>
            <a:gdLst>
              <a:gd name="txL" fmla="*/ 0 w 832"/>
              <a:gd name="txT" fmla="*/ 0 h 792"/>
              <a:gd name="txR" fmla="*/ 832 w 832"/>
              <a:gd name="txB" fmla="*/ 792 h 792"/>
            </a:gdLst>
            <a:ahLst/>
            <a:cxnLst>
              <a:cxn ang="0">
                <a:pos x="2147483646" y="0"/>
              </a:cxn>
              <a:cxn ang="0">
                <a:pos x="2147483646" y="2147483646"/>
              </a:cxn>
              <a:cxn ang="0">
                <a:pos x="2147483646" y="2147483646"/>
              </a:cxn>
              <a:cxn ang="0">
                <a:pos x="2147483646" y="2147483646"/>
              </a:cxn>
              <a:cxn ang="0">
                <a:pos x="2147483646" y="2147483646"/>
              </a:cxn>
            </a:cxnLst>
            <a:rect l="txL" t="txT" r="txR" b="txB"/>
            <a:pathLst>
              <a:path w="832" h="792">
                <a:moveTo>
                  <a:pt x="728" y="0"/>
                </a:moveTo>
                <a:cubicBezTo>
                  <a:pt x="780" y="276"/>
                  <a:pt x="832" y="552"/>
                  <a:pt x="728" y="672"/>
                </a:cubicBezTo>
                <a:cubicBezTo>
                  <a:pt x="624" y="792"/>
                  <a:pt x="208" y="784"/>
                  <a:pt x="104" y="720"/>
                </a:cubicBezTo>
                <a:cubicBezTo>
                  <a:pt x="0" y="656"/>
                  <a:pt x="88" y="384"/>
                  <a:pt x="104" y="288"/>
                </a:cubicBezTo>
                <a:cubicBezTo>
                  <a:pt x="120" y="192"/>
                  <a:pt x="160" y="168"/>
                  <a:pt x="200" y="144"/>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
        <p:nvSpPr>
          <p:cNvPr id="697389" name="Freeform 45"/>
          <p:cNvSpPr/>
          <p:nvPr/>
        </p:nvSpPr>
        <p:spPr>
          <a:xfrm>
            <a:off x="4787900" y="2273300"/>
            <a:ext cx="2794000" cy="1778000"/>
          </a:xfrm>
          <a:custGeom>
            <a:avLst/>
            <a:gdLst>
              <a:gd name="txL" fmla="*/ 0 w 1760"/>
              <a:gd name="txT" fmla="*/ 0 h 1120"/>
              <a:gd name="txR" fmla="*/ 1760 w 1760"/>
              <a:gd name="txB" fmla="*/ 1120 h 1120"/>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760" h="1120">
                <a:moveTo>
                  <a:pt x="1608" y="944"/>
                </a:moveTo>
                <a:cubicBezTo>
                  <a:pt x="1684" y="660"/>
                  <a:pt x="1760" y="376"/>
                  <a:pt x="1656" y="224"/>
                </a:cubicBezTo>
                <a:cubicBezTo>
                  <a:pt x="1552" y="72"/>
                  <a:pt x="1184" y="64"/>
                  <a:pt x="984" y="32"/>
                </a:cubicBezTo>
                <a:cubicBezTo>
                  <a:pt x="784" y="0"/>
                  <a:pt x="600" y="8"/>
                  <a:pt x="456" y="32"/>
                </a:cubicBezTo>
                <a:cubicBezTo>
                  <a:pt x="312" y="56"/>
                  <a:pt x="192" y="104"/>
                  <a:pt x="120" y="176"/>
                </a:cubicBezTo>
                <a:cubicBezTo>
                  <a:pt x="48" y="248"/>
                  <a:pt x="0" y="336"/>
                  <a:pt x="24" y="464"/>
                </a:cubicBezTo>
                <a:cubicBezTo>
                  <a:pt x="48" y="592"/>
                  <a:pt x="200" y="840"/>
                  <a:pt x="264" y="944"/>
                </a:cubicBezTo>
                <a:cubicBezTo>
                  <a:pt x="328" y="1048"/>
                  <a:pt x="328" y="1064"/>
                  <a:pt x="408" y="1088"/>
                </a:cubicBezTo>
                <a:cubicBezTo>
                  <a:pt x="488" y="1112"/>
                  <a:pt x="664" y="1120"/>
                  <a:pt x="744" y="1088"/>
                </a:cubicBezTo>
                <a:cubicBezTo>
                  <a:pt x="824" y="1056"/>
                  <a:pt x="856" y="976"/>
                  <a:pt x="888" y="896"/>
                </a:cubicBezTo>
              </a:path>
            </a:pathLst>
          </a:custGeom>
          <a:noFill/>
          <a:ln w="38100" cap="flat" cmpd="sng">
            <a:solidFill>
              <a:schemeClr val="tx1">
                <a:alpha val="100000"/>
              </a:schemeClr>
            </a:solidFill>
            <a:prstDash val="sysDot"/>
            <a:round/>
            <a:headEnd type="none" w="med" len="med"/>
            <a:tailEnd type="none" w="med" len="med"/>
          </a:ln>
        </p:spPr>
        <p:txBody>
          <a:bodyPr/>
          <a:p>
            <a:endParaRPr lang="zh-CN" altLang="en-US"/>
          </a:p>
        </p:txBody>
      </p:sp>
      <p:sp>
        <p:nvSpPr>
          <p:cNvPr id="697390" name="Freeform 46"/>
          <p:cNvSpPr/>
          <p:nvPr/>
        </p:nvSpPr>
        <p:spPr>
          <a:xfrm>
            <a:off x="5791200" y="3429000"/>
            <a:ext cx="342900" cy="419100"/>
          </a:xfrm>
          <a:custGeom>
            <a:avLst/>
            <a:gdLst>
              <a:gd name="txL" fmla="*/ 0 w 216"/>
              <a:gd name="txT" fmla="*/ 0 h 264"/>
              <a:gd name="txR" fmla="*/ 216 w 216"/>
              <a:gd name="txB" fmla="*/ 264 h 264"/>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216" h="264">
                <a:moveTo>
                  <a:pt x="208" y="120"/>
                </a:moveTo>
                <a:cubicBezTo>
                  <a:pt x="176" y="80"/>
                  <a:pt x="144" y="40"/>
                  <a:pt x="112" y="24"/>
                </a:cubicBezTo>
                <a:cubicBezTo>
                  <a:pt x="80" y="8"/>
                  <a:pt x="32" y="0"/>
                  <a:pt x="16" y="24"/>
                </a:cubicBezTo>
                <a:cubicBezTo>
                  <a:pt x="0" y="48"/>
                  <a:pt x="8" y="136"/>
                  <a:pt x="16" y="168"/>
                </a:cubicBezTo>
                <a:cubicBezTo>
                  <a:pt x="24" y="200"/>
                  <a:pt x="40" y="200"/>
                  <a:pt x="64" y="216"/>
                </a:cubicBezTo>
                <a:cubicBezTo>
                  <a:pt x="88" y="232"/>
                  <a:pt x="136" y="264"/>
                  <a:pt x="160" y="264"/>
                </a:cubicBezTo>
                <a:cubicBezTo>
                  <a:pt x="184" y="264"/>
                  <a:pt x="200" y="232"/>
                  <a:pt x="208" y="216"/>
                </a:cubicBezTo>
                <a:cubicBezTo>
                  <a:pt x="216" y="200"/>
                  <a:pt x="212" y="184"/>
                  <a:pt x="208" y="168"/>
                </a:cubicBezTo>
              </a:path>
            </a:pathLst>
          </a:custGeom>
          <a:noFill/>
          <a:ln w="28575" cap="flat" cmpd="sng">
            <a:solidFill>
              <a:schemeClr val="tx1">
                <a:alpha val="100000"/>
              </a:schemeClr>
            </a:solidFill>
            <a:prstDash val="sysDot"/>
            <a:round/>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69736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697362"/>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697363"/>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499"/>
                                          </p:stCondLst>
                                        </p:cTn>
                                        <p:tgtEl>
                                          <p:spTgt spid="697366"/>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499"/>
                                          </p:stCondLst>
                                        </p:cTn>
                                        <p:tgtEl>
                                          <p:spTgt spid="697365"/>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499"/>
                                          </p:stCondLst>
                                        </p:cTn>
                                        <p:tgtEl>
                                          <p:spTgt spid="697367"/>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nodeType="afterEffect">
                                  <p:stCondLst>
                                    <p:cond delay="0"/>
                                  </p:stCondLst>
                                  <p:childTnLst>
                                    <p:set>
                                      <p:cBhvr>
                                        <p:cTn id="27" dur="1" fill="hold">
                                          <p:stCondLst>
                                            <p:cond delay="499"/>
                                          </p:stCondLst>
                                        </p:cTn>
                                        <p:tgtEl>
                                          <p:spTgt spid="697369"/>
                                        </p:tgtEl>
                                        <p:attrNameLst>
                                          <p:attrName>style.visibility</p:attrName>
                                        </p:attrNameLst>
                                      </p:cBhvr>
                                      <p:to>
                                        <p:strVal val="visible"/>
                                      </p:to>
                                    </p:set>
                                  </p:childTnLst>
                                </p:cTn>
                              </p:par>
                            </p:childTnLst>
                          </p:cTn>
                        </p:par>
                        <p:par>
                          <p:cTn id="28" fill="hold">
                            <p:stCondLst>
                              <p:cond delay="4000"/>
                            </p:stCondLst>
                            <p:childTnLst>
                              <p:par>
                                <p:cTn id="29" presetID="1" presetClass="entr" presetSubtype="0" fill="hold" nodeType="afterEffect">
                                  <p:stCondLst>
                                    <p:cond delay="0"/>
                                  </p:stCondLst>
                                  <p:childTnLst>
                                    <p:set>
                                      <p:cBhvr>
                                        <p:cTn id="30" dur="1" fill="hold">
                                          <p:stCondLst>
                                            <p:cond delay="499"/>
                                          </p:stCondLst>
                                        </p:cTn>
                                        <p:tgtEl>
                                          <p:spTgt spid="697368"/>
                                        </p:tgtEl>
                                        <p:attrNameLst>
                                          <p:attrName>style.visibility</p:attrName>
                                        </p:attrNameLst>
                                      </p:cBhvr>
                                      <p:to>
                                        <p:strVal val="visible"/>
                                      </p:to>
                                    </p:set>
                                  </p:childTnLst>
                                </p:cTn>
                              </p:par>
                            </p:childTnLst>
                          </p:cTn>
                        </p:par>
                        <p:par>
                          <p:cTn id="31" fill="hold">
                            <p:stCondLst>
                              <p:cond delay="4500"/>
                            </p:stCondLst>
                            <p:childTnLst>
                              <p:par>
                                <p:cTn id="32" presetID="1" presetClass="entr" presetSubtype="0" fill="hold" nodeType="afterEffect">
                                  <p:stCondLst>
                                    <p:cond delay="0"/>
                                  </p:stCondLst>
                                  <p:childTnLst>
                                    <p:set>
                                      <p:cBhvr>
                                        <p:cTn id="33" dur="1" fill="hold">
                                          <p:stCondLst>
                                            <p:cond delay="499"/>
                                          </p:stCondLst>
                                        </p:cTn>
                                        <p:tgtEl>
                                          <p:spTgt spid="69736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3"/>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697382"/>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697383"/>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499"/>
                                          </p:stCondLst>
                                        </p:cTn>
                                        <p:tgtEl>
                                          <p:spTgt spid="697384"/>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nodeType="afterEffect">
                                  <p:stCondLst>
                                    <p:cond delay="0"/>
                                  </p:stCondLst>
                                  <p:childTnLst>
                                    <p:set>
                                      <p:cBhvr>
                                        <p:cTn id="49" dur="1" fill="hold">
                                          <p:stCondLst>
                                            <p:cond delay="499"/>
                                          </p:stCondLst>
                                        </p:cTn>
                                        <p:tgtEl>
                                          <p:spTgt spid="697385"/>
                                        </p:tgtEl>
                                        <p:attrNameLst>
                                          <p:attrName>style.visibility</p:attrName>
                                        </p:attrNameLst>
                                      </p:cBhvr>
                                      <p:to>
                                        <p:strVal val="visible"/>
                                      </p:to>
                                    </p:set>
                                  </p:childTnLst>
                                </p:cTn>
                              </p:par>
                            </p:childTnLst>
                          </p:cTn>
                        </p:par>
                        <p:par>
                          <p:cTn id="50" fill="hold">
                            <p:stCondLst>
                              <p:cond delay="2500"/>
                            </p:stCondLst>
                            <p:childTnLst>
                              <p:par>
                                <p:cTn id="51" presetID="1" presetClass="entr" presetSubtype="0" fill="hold" nodeType="afterEffect">
                                  <p:stCondLst>
                                    <p:cond delay="0"/>
                                  </p:stCondLst>
                                  <p:childTnLst>
                                    <p:set>
                                      <p:cBhvr>
                                        <p:cTn id="52" dur="1" fill="hold">
                                          <p:stCondLst>
                                            <p:cond delay="499"/>
                                          </p:stCondLst>
                                        </p:cTn>
                                        <p:tgtEl>
                                          <p:spTgt spid="697389"/>
                                        </p:tgtEl>
                                        <p:attrNameLst>
                                          <p:attrName>style.visibility</p:attrName>
                                        </p:attrNameLst>
                                      </p:cBhvr>
                                      <p:to>
                                        <p:strVal val="visible"/>
                                      </p:to>
                                    </p:set>
                                  </p:childTnLst>
                                </p:cTn>
                              </p:par>
                            </p:childTnLst>
                          </p:cTn>
                        </p:par>
                        <p:par>
                          <p:cTn id="53" fill="hold">
                            <p:stCondLst>
                              <p:cond delay="3000"/>
                            </p:stCondLst>
                            <p:childTnLst>
                              <p:par>
                                <p:cTn id="54" presetID="1" presetClass="entr" presetSubtype="0" fill="hold" nodeType="afterEffect">
                                  <p:stCondLst>
                                    <p:cond delay="0"/>
                                  </p:stCondLst>
                                  <p:childTnLst>
                                    <p:set>
                                      <p:cBhvr>
                                        <p:cTn id="55" dur="1" fill="hold">
                                          <p:stCondLst>
                                            <p:cond delay="499"/>
                                          </p:stCondLst>
                                        </p:cTn>
                                        <p:tgtEl>
                                          <p:spTgt spid="697387"/>
                                        </p:tgtEl>
                                        <p:attrNameLst>
                                          <p:attrName>style.visibility</p:attrName>
                                        </p:attrNameLst>
                                      </p:cBhvr>
                                      <p:to>
                                        <p:strVal val="visible"/>
                                      </p:to>
                                    </p:set>
                                  </p:childTnLst>
                                </p:cTn>
                              </p:par>
                            </p:childTnLst>
                          </p:cTn>
                        </p:par>
                        <p:par>
                          <p:cTn id="56" fill="hold">
                            <p:stCondLst>
                              <p:cond delay="3500"/>
                            </p:stCondLst>
                            <p:childTnLst>
                              <p:par>
                                <p:cTn id="57" presetID="1" presetClass="entr" presetSubtype="0" fill="hold" nodeType="afterEffect">
                                  <p:stCondLst>
                                    <p:cond delay="0"/>
                                  </p:stCondLst>
                                  <p:childTnLst>
                                    <p:set>
                                      <p:cBhvr>
                                        <p:cTn id="58" dur="1" fill="hold">
                                          <p:stCondLst>
                                            <p:cond delay="499"/>
                                          </p:stCondLst>
                                        </p:cTn>
                                        <p:tgtEl>
                                          <p:spTgt spid="697390"/>
                                        </p:tgtEl>
                                        <p:attrNameLst>
                                          <p:attrName>style.visibility</p:attrName>
                                        </p:attrNameLst>
                                      </p:cBhvr>
                                      <p:to>
                                        <p:strVal val="visible"/>
                                      </p:to>
                                    </p:set>
                                  </p:childTnLst>
                                </p:cTn>
                              </p:par>
                            </p:childTnLst>
                          </p:cTn>
                        </p:par>
                        <p:par>
                          <p:cTn id="59" fill="hold">
                            <p:stCondLst>
                              <p:cond delay="4000"/>
                            </p:stCondLst>
                            <p:childTnLst>
                              <p:par>
                                <p:cTn id="60" presetID="1" presetClass="entr" presetSubtype="0" fill="hold" nodeType="afterEffect">
                                  <p:stCondLst>
                                    <p:cond delay="0"/>
                                  </p:stCondLst>
                                  <p:childTnLst>
                                    <p:set>
                                      <p:cBhvr>
                                        <p:cTn id="61" dur="1" fill="hold">
                                          <p:stCondLst>
                                            <p:cond delay="499"/>
                                          </p:stCondLst>
                                        </p:cTn>
                                        <p:tgtEl>
                                          <p:spTgt spid="697386"/>
                                        </p:tgtEl>
                                        <p:attrNameLst>
                                          <p:attrName>style.visibility</p:attrName>
                                        </p:attrNameLst>
                                      </p:cBhvr>
                                      <p:to>
                                        <p:strVal val="visible"/>
                                      </p:to>
                                    </p:set>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499"/>
                                          </p:stCondLst>
                                        </p:cTn>
                                        <p:tgtEl>
                                          <p:spTgt spid="697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61" grpId="0" animBg="1"/>
      <p:bldP spid="697362" grpId="0" animBg="1"/>
      <p:bldP spid="697363" grpId="0" animBg="1"/>
      <p:bldP spid="697382" grpId="0" animBg="1"/>
      <p:bldP spid="697383" grpId="0" animBg="1"/>
      <p:bldP spid="69738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3"/>
          <p:cNvSpPr>
            <a:spLocks noGrp="1"/>
          </p:cNvSpPr>
          <p:nvPr>
            <p:ph idx="1"/>
          </p:nvPr>
        </p:nvSpPr>
        <p:spPr>
          <a:xfrm>
            <a:off x="914400" y="4419600"/>
            <a:ext cx="7924800" cy="1066800"/>
          </a:xfrm>
          <a:ln/>
        </p:spPr>
        <p:txBody>
          <a:bodyPr vert="horz" wrap="square" lIns="91440" tIns="45720" rIns="91440" bIns="45720" anchor="t"/>
          <a:p>
            <a:pPr>
              <a:lnSpc>
                <a:spcPct val="90000"/>
              </a:lnSpc>
              <a:buNone/>
            </a:pPr>
            <a:r>
              <a:rPr lang="zh-CN" altLang="en-US" dirty="0"/>
              <a:t>注意图中的</a:t>
            </a:r>
            <a:r>
              <a:rPr lang="zh-CN" altLang="en-US" b="1" dirty="0">
                <a:solidFill>
                  <a:srgbClr val="FF0000"/>
                </a:solidFill>
              </a:rPr>
              <a:t>悬挂点</a:t>
            </a:r>
            <a:r>
              <a:rPr lang="zh-CN" altLang="en-US" dirty="0"/>
              <a:t>和</a:t>
            </a:r>
            <a:r>
              <a:rPr lang="zh-CN" altLang="en-US" b="1" dirty="0">
                <a:solidFill>
                  <a:srgbClr val="FF0000"/>
                </a:solidFill>
              </a:rPr>
              <a:t>环</a:t>
            </a:r>
            <a:r>
              <a:rPr lang="zh-CN" altLang="en-US" dirty="0"/>
              <a:t>是怎样处理的。</a:t>
            </a:r>
            <a:endParaRPr lang="zh-CN" altLang="en-US" dirty="0"/>
          </a:p>
          <a:p>
            <a:pPr>
              <a:lnSpc>
                <a:spcPct val="90000"/>
              </a:lnSpc>
              <a:buNone/>
            </a:pPr>
            <a:r>
              <a:rPr lang="zh-CN" altLang="en-US" dirty="0"/>
              <a:t> 一个连通的平面图</a:t>
            </a:r>
            <a:r>
              <a:rPr lang="en-US" altLang="zh-CN" dirty="0"/>
              <a:t>G</a:t>
            </a:r>
            <a:r>
              <a:rPr lang="zh-CN" altLang="en-US" dirty="0"/>
              <a:t>的对偶图也必是平面图。</a:t>
            </a:r>
            <a:endParaRPr lang="zh-CN" altLang="en-US" dirty="0"/>
          </a:p>
        </p:txBody>
      </p:sp>
      <p:grpSp>
        <p:nvGrpSpPr>
          <p:cNvPr id="13315" name="Group 4"/>
          <p:cNvGrpSpPr/>
          <p:nvPr/>
        </p:nvGrpSpPr>
        <p:grpSpPr>
          <a:xfrm>
            <a:off x="863600" y="1700213"/>
            <a:ext cx="3563938" cy="2520950"/>
            <a:chOff x="544" y="1071"/>
            <a:chExt cx="2245" cy="1588"/>
          </a:xfrm>
        </p:grpSpPr>
        <p:sp>
          <p:nvSpPr>
            <p:cNvPr id="13352" name="Freeform 5"/>
            <p:cNvSpPr/>
            <p:nvPr/>
          </p:nvSpPr>
          <p:spPr>
            <a:xfrm>
              <a:off x="544" y="1133"/>
              <a:ext cx="1135" cy="1464"/>
            </a:xfrm>
            <a:custGeom>
              <a:avLst/>
              <a:gdLst>
                <a:gd name="txL" fmla="*/ 0 w 1066"/>
                <a:gd name="txT" fmla="*/ 0 h 1088"/>
                <a:gd name="txR" fmla="*/ 1066 w 1066"/>
                <a:gd name="txB" fmla="*/ 1088 h 1088"/>
              </a:gdLst>
              <a:ahLst/>
              <a:cxnLst>
                <a:cxn ang="0">
                  <a:pos x="31495" y="0"/>
                </a:cxn>
                <a:cxn ang="0">
                  <a:pos x="4678" y="2147483646"/>
                </a:cxn>
                <a:cxn ang="0">
                  <a:pos x="3350" y="2147483646"/>
                </a:cxn>
                <a:cxn ang="0">
                  <a:pos x="16781" y="2147483646"/>
                </a:cxn>
                <a:cxn ang="0">
                  <a:pos x="31495" y="2147483646"/>
                </a:cxn>
              </a:cxnLst>
              <a:rect l="txL" t="txT" r="txR" b="txB"/>
              <a:pathLst>
                <a:path w="1066" h="1088">
                  <a:moveTo>
                    <a:pt x="1066" y="0"/>
                  </a:moveTo>
                  <a:cubicBezTo>
                    <a:pt x="692" y="125"/>
                    <a:pt x="318" y="250"/>
                    <a:pt x="159" y="363"/>
                  </a:cubicBezTo>
                  <a:cubicBezTo>
                    <a:pt x="0" y="476"/>
                    <a:pt x="45" y="574"/>
                    <a:pt x="113" y="680"/>
                  </a:cubicBezTo>
                  <a:cubicBezTo>
                    <a:pt x="181" y="786"/>
                    <a:pt x="408" y="930"/>
                    <a:pt x="567" y="998"/>
                  </a:cubicBezTo>
                  <a:cubicBezTo>
                    <a:pt x="726" y="1066"/>
                    <a:pt x="896" y="1077"/>
                    <a:pt x="1066" y="1088"/>
                  </a:cubicBezTo>
                </a:path>
              </a:pathLst>
            </a:custGeom>
            <a:solidFill>
              <a:schemeClr val="bg1">
                <a:alpha val="100000"/>
              </a:scheme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3353" name="Oval 6"/>
            <p:cNvSpPr/>
            <p:nvPr/>
          </p:nvSpPr>
          <p:spPr>
            <a:xfrm>
              <a:off x="1679" y="1071"/>
              <a:ext cx="145" cy="183"/>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4" name="Oval 7"/>
            <p:cNvSpPr/>
            <p:nvPr/>
          </p:nvSpPr>
          <p:spPr>
            <a:xfrm>
              <a:off x="1871" y="1376"/>
              <a:ext cx="145" cy="184"/>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5" name="Oval 8"/>
            <p:cNvSpPr/>
            <p:nvPr/>
          </p:nvSpPr>
          <p:spPr>
            <a:xfrm>
              <a:off x="1679" y="2476"/>
              <a:ext cx="145" cy="183"/>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6" name="Oval 9"/>
            <p:cNvSpPr/>
            <p:nvPr/>
          </p:nvSpPr>
          <p:spPr>
            <a:xfrm>
              <a:off x="1148" y="2170"/>
              <a:ext cx="144" cy="184"/>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7" name="Oval 10"/>
            <p:cNvSpPr/>
            <p:nvPr/>
          </p:nvSpPr>
          <p:spPr>
            <a:xfrm>
              <a:off x="2258" y="1499"/>
              <a:ext cx="531" cy="732"/>
            </a:xfrm>
            <a:prstGeom prst="ellipse">
              <a:avLst/>
            </a:prstGeom>
            <a:solidFill>
              <a:schemeClr val="bg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8" name="Freeform 11"/>
            <p:cNvSpPr/>
            <p:nvPr/>
          </p:nvSpPr>
          <p:spPr>
            <a:xfrm>
              <a:off x="1292" y="1621"/>
              <a:ext cx="870" cy="183"/>
            </a:xfrm>
            <a:custGeom>
              <a:avLst/>
              <a:gdLst>
                <a:gd name="txL" fmla="*/ 0 w 817"/>
                <a:gd name="txT" fmla="*/ 0 h 136"/>
                <a:gd name="txR" fmla="*/ 817 w 817"/>
                <a:gd name="txB" fmla="*/ 136 h 136"/>
              </a:gdLst>
              <a:ahLst/>
              <a:cxnLst>
                <a:cxn ang="0">
                  <a:pos x="0" y="1243110968"/>
                </a:cxn>
                <a:cxn ang="0">
                  <a:pos x="12152" y="0"/>
                </a:cxn>
                <a:cxn ang="0">
                  <a:pos x="24323" y="1243110968"/>
                </a:cxn>
              </a:cxnLst>
              <a:rect l="txL" t="txT" r="txR" b="txB"/>
              <a:pathLst>
                <a:path w="817" h="136">
                  <a:moveTo>
                    <a:pt x="0" y="136"/>
                  </a:moveTo>
                  <a:cubicBezTo>
                    <a:pt x="136" y="68"/>
                    <a:pt x="272" y="0"/>
                    <a:pt x="408" y="0"/>
                  </a:cubicBezTo>
                  <a:cubicBezTo>
                    <a:pt x="544" y="0"/>
                    <a:pt x="749" y="113"/>
                    <a:pt x="817" y="136"/>
                  </a:cubicBezTo>
                </a:path>
              </a:pathLst>
            </a:custGeom>
            <a:solidFill>
              <a:schemeClr val="bg1">
                <a:alpha val="100000"/>
              </a:scheme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3359" name="Freeform 12"/>
            <p:cNvSpPr/>
            <p:nvPr/>
          </p:nvSpPr>
          <p:spPr>
            <a:xfrm>
              <a:off x="1292" y="1865"/>
              <a:ext cx="870" cy="244"/>
            </a:xfrm>
            <a:custGeom>
              <a:avLst/>
              <a:gdLst>
                <a:gd name="txL" fmla="*/ 0 w 817"/>
                <a:gd name="txT" fmla="*/ 0 h 181"/>
                <a:gd name="txR" fmla="*/ 817 w 817"/>
                <a:gd name="txB" fmla="*/ 181 h 181"/>
              </a:gdLst>
              <a:ahLst/>
              <a:cxnLst>
                <a:cxn ang="0">
                  <a:pos x="0" y="0"/>
                </a:cxn>
                <a:cxn ang="0">
                  <a:pos x="13527" y="1831606212"/>
                </a:cxn>
                <a:cxn ang="0">
                  <a:pos x="24323" y="0"/>
                </a:cxn>
              </a:cxnLst>
              <a:rect l="txL" t="txT" r="txR" b="txB"/>
              <a:pathLst>
                <a:path w="817" h="181">
                  <a:moveTo>
                    <a:pt x="0" y="0"/>
                  </a:moveTo>
                  <a:cubicBezTo>
                    <a:pt x="159" y="90"/>
                    <a:pt x="318" y="181"/>
                    <a:pt x="454" y="181"/>
                  </a:cubicBezTo>
                  <a:cubicBezTo>
                    <a:pt x="590" y="181"/>
                    <a:pt x="703" y="90"/>
                    <a:pt x="817" y="0"/>
                  </a:cubicBezTo>
                </a:path>
              </a:pathLst>
            </a:custGeom>
            <a:solidFill>
              <a:schemeClr val="bg1">
                <a:alpha val="100000"/>
              </a:schemeClr>
            </a:solid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13360" name="Line 13"/>
            <p:cNvSpPr/>
            <p:nvPr/>
          </p:nvSpPr>
          <p:spPr>
            <a:xfrm>
              <a:off x="1244" y="2293"/>
              <a:ext cx="483" cy="244"/>
            </a:xfrm>
            <a:prstGeom prst="line">
              <a:avLst/>
            </a:prstGeom>
            <a:ln w="38100" cap="flat" cmpd="sng">
              <a:solidFill>
                <a:schemeClr val="tx1"/>
              </a:solidFill>
              <a:prstDash val="solid"/>
              <a:headEnd type="none" w="med" len="med"/>
              <a:tailEnd type="none" w="med" len="med"/>
            </a:ln>
          </p:spPr>
        </p:sp>
        <p:sp>
          <p:nvSpPr>
            <p:cNvPr id="13361" name="Line 14"/>
            <p:cNvSpPr/>
            <p:nvPr/>
          </p:nvSpPr>
          <p:spPr>
            <a:xfrm flipH="1">
              <a:off x="1776" y="1865"/>
              <a:ext cx="434" cy="672"/>
            </a:xfrm>
            <a:prstGeom prst="line">
              <a:avLst/>
            </a:prstGeom>
            <a:ln w="38100" cap="flat" cmpd="sng">
              <a:solidFill>
                <a:schemeClr val="tx1"/>
              </a:solidFill>
              <a:prstDash val="solid"/>
              <a:headEnd type="none" w="med" len="med"/>
              <a:tailEnd type="none" w="med" len="med"/>
            </a:ln>
          </p:spPr>
        </p:sp>
        <p:sp>
          <p:nvSpPr>
            <p:cNvPr id="13362" name="Line 15"/>
            <p:cNvSpPr/>
            <p:nvPr/>
          </p:nvSpPr>
          <p:spPr>
            <a:xfrm flipH="1">
              <a:off x="1247" y="1133"/>
              <a:ext cx="480" cy="664"/>
            </a:xfrm>
            <a:prstGeom prst="line">
              <a:avLst/>
            </a:prstGeom>
            <a:ln w="38100" cap="flat" cmpd="sng">
              <a:solidFill>
                <a:schemeClr val="tx1"/>
              </a:solidFill>
              <a:prstDash val="solid"/>
              <a:headEnd type="none" w="med" len="med"/>
              <a:tailEnd type="none" w="med" len="med"/>
            </a:ln>
          </p:spPr>
        </p:sp>
        <p:sp>
          <p:nvSpPr>
            <p:cNvPr id="13363" name="Line 16"/>
            <p:cNvSpPr/>
            <p:nvPr/>
          </p:nvSpPr>
          <p:spPr>
            <a:xfrm>
              <a:off x="1776" y="1133"/>
              <a:ext cx="386" cy="671"/>
            </a:xfrm>
            <a:prstGeom prst="line">
              <a:avLst/>
            </a:prstGeom>
            <a:ln w="38100" cap="flat" cmpd="sng">
              <a:solidFill>
                <a:schemeClr val="tx1"/>
              </a:solidFill>
              <a:prstDash val="solid"/>
              <a:headEnd type="none" w="med" len="med"/>
              <a:tailEnd type="none" w="med" len="med"/>
            </a:ln>
          </p:spPr>
        </p:sp>
        <p:sp>
          <p:nvSpPr>
            <p:cNvPr id="13364" name="Line 17"/>
            <p:cNvSpPr/>
            <p:nvPr/>
          </p:nvSpPr>
          <p:spPr>
            <a:xfrm>
              <a:off x="1244" y="1865"/>
              <a:ext cx="532" cy="732"/>
            </a:xfrm>
            <a:prstGeom prst="line">
              <a:avLst/>
            </a:prstGeom>
            <a:ln w="38100" cap="flat" cmpd="sng">
              <a:solidFill>
                <a:schemeClr val="tx1"/>
              </a:solidFill>
              <a:prstDash val="solid"/>
              <a:headEnd type="none" w="med" len="med"/>
              <a:tailEnd type="none" w="med" len="med"/>
            </a:ln>
          </p:spPr>
        </p:sp>
        <p:sp>
          <p:nvSpPr>
            <p:cNvPr id="13365" name="Oval 18"/>
            <p:cNvSpPr/>
            <p:nvPr/>
          </p:nvSpPr>
          <p:spPr>
            <a:xfrm>
              <a:off x="1195" y="1744"/>
              <a:ext cx="145" cy="183"/>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66" name="Oval 19"/>
            <p:cNvSpPr/>
            <p:nvPr/>
          </p:nvSpPr>
          <p:spPr>
            <a:xfrm>
              <a:off x="2113" y="1743"/>
              <a:ext cx="145" cy="183"/>
            </a:xfrm>
            <a:prstGeom prst="ellipse">
              <a:avLst/>
            </a:prstGeom>
            <a:solidFill>
              <a:schemeClr val="tx1"/>
            </a:solidFill>
            <a:ln w="38100"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grpSp>
        <p:nvGrpSpPr>
          <p:cNvPr id="3" name="Group 20"/>
          <p:cNvGrpSpPr/>
          <p:nvPr/>
        </p:nvGrpSpPr>
        <p:grpSpPr>
          <a:xfrm>
            <a:off x="5040313" y="1700213"/>
            <a:ext cx="3563937" cy="2520950"/>
            <a:chOff x="544" y="1071"/>
            <a:chExt cx="2245" cy="1588"/>
          </a:xfrm>
        </p:grpSpPr>
        <p:sp>
          <p:nvSpPr>
            <p:cNvPr id="13337" name="Freeform 21"/>
            <p:cNvSpPr/>
            <p:nvPr/>
          </p:nvSpPr>
          <p:spPr>
            <a:xfrm>
              <a:off x="544" y="1133"/>
              <a:ext cx="1135" cy="1464"/>
            </a:xfrm>
            <a:custGeom>
              <a:avLst/>
              <a:gdLst>
                <a:gd name="txL" fmla="*/ 0 w 1066"/>
                <a:gd name="txT" fmla="*/ 0 h 1088"/>
                <a:gd name="txR" fmla="*/ 1066 w 1066"/>
                <a:gd name="txB" fmla="*/ 1088 h 1088"/>
              </a:gdLst>
              <a:ahLst/>
              <a:cxnLst>
                <a:cxn ang="0">
                  <a:pos x="31495" y="0"/>
                </a:cxn>
                <a:cxn ang="0">
                  <a:pos x="4678" y="2147483646"/>
                </a:cxn>
                <a:cxn ang="0">
                  <a:pos x="3350" y="2147483646"/>
                </a:cxn>
                <a:cxn ang="0">
                  <a:pos x="16781" y="2147483646"/>
                </a:cxn>
                <a:cxn ang="0">
                  <a:pos x="31495" y="2147483646"/>
                </a:cxn>
              </a:cxnLst>
              <a:rect l="txL" t="txT" r="txR" b="txB"/>
              <a:pathLst>
                <a:path w="1066" h="1088">
                  <a:moveTo>
                    <a:pt x="1066" y="0"/>
                  </a:moveTo>
                  <a:cubicBezTo>
                    <a:pt x="692" y="125"/>
                    <a:pt x="318" y="250"/>
                    <a:pt x="159" y="363"/>
                  </a:cubicBezTo>
                  <a:cubicBezTo>
                    <a:pt x="0" y="476"/>
                    <a:pt x="45" y="574"/>
                    <a:pt x="113" y="680"/>
                  </a:cubicBezTo>
                  <a:cubicBezTo>
                    <a:pt x="181" y="786"/>
                    <a:pt x="408" y="930"/>
                    <a:pt x="567" y="998"/>
                  </a:cubicBezTo>
                  <a:cubicBezTo>
                    <a:pt x="726" y="1066"/>
                    <a:pt x="896" y="1077"/>
                    <a:pt x="1066" y="1088"/>
                  </a:cubicBezTo>
                </a:path>
              </a:pathLst>
            </a:custGeom>
            <a:solidFill>
              <a:schemeClr val="bg1">
                <a:alpha val="100000"/>
              </a:schemeClr>
            </a:solidFill>
            <a:ln w="38100" cap="flat" cmpd="sng">
              <a:solidFill>
                <a:schemeClr val="bg2">
                  <a:alpha val="100000"/>
                </a:schemeClr>
              </a:solidFill>
              <a:prstDash val="solid"/>
              <a:round/>
              <a:headEnd type="none" w="med" len="med"/>
              <a:tailEnd type="none" w="med" len="med"/>
            </a:ln>
          </p:spPr>
          <p:txBody>
            <a:bodyPr/>
            <a:p>
              <a:endParaRPr lang="zh-CN" altLang="en-US"/>
            </a:p>
          </p:txBody>
        </p:sp>
        <p:sp>
          <p:nvSpPr>
            <p:cNvPr id="13338" name="Oval 22"/>
            <p:cNvSpPr/>
            <p:nvPr/>
          </p:nvSpPr>
          <p:spPr>
            <a:xfrm>
              <a:off x="1679" y="1071"/>
              <a:ext cx="145" cy="183"/>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39" name="Oval 23"/>
            <p:cNvSpPr/>
            <p:nvPr/>
          </p:nvSpPr>
          <p:spPr>
            <a:xfrm>
              <a:off x="1871" y="1376"/>
              <a:ext cx="145" cy="184"/>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0" name="Oval 24"/>
            <p:cNvSpPr/>
            <p:nvPr/>
          </p:nvSpPr>
          <p:spPr>
            <a:xfrm>
              <a:off x="1679" y="2476"/>
              <a:ext cx="145" cy="183"/>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1" name="Oval 25"/>
            <p:cNvSpPr/>
            <p:nvPr/>
          </p:nvSpPr>
          <p:spPr>
            <a:xfrm>
              <a:off x="1148" y="2170"/>
              <a:ext cx="144" cy="184"/>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2" name="Oval 26"/>
            <p:cNvSpPr/>
            <p:nvPr/>
          </p:nvSpPr>
          <p:spPr>
            <a:xfrm>
              <a:off x="2258" y="1499"/>
              <a:ext cx="531" cy="732"/>
            </a:xfrm>
            <a:prstGeom prst="ellipse">
              <a:avLst/>
            </a:prstGeom>
            <a:solidFill>
              <a:schemeClr val="bg1"/>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43" name="Freeform 27"/>
            <p:cNvSpPr/>
            <p:nvPr/>
          </p:nvSpPr>
          <p:spPr>
            <a:xfrm>
              <a:off x="1292" y="1621"/>
              <a:ext cx="870" cy="183"/>
            </a:xfrm>
            <a:custGeom>
              <a:avLst/>
              <a:gdLst>
                <a:gd name="txL" fmla="*/ 0 w 817"/>
                <a:gd name="txT" fmla="*/ 0 h 136"/>
                <a:gd name="txR" fmla="*/ 817 w 817"/>
                <a:gd name="txB" fmla="*/ 136 h 136"/>
              </a:gdLst>
              <a:ahLst/>
              <a:cxnLst>
                <a:cxn ang="0">
                  <a:pos x="0" y="1243110968"/>
                </a:cxn>
                <a:cxn ang="0">
                  <a:pos x="12152" y="0"/>
                </a:cxn>
                <a:cxn ang="0">
                  <a:pos x="24323" y="1243110968"/>
                </a:cxn>
              </a:cxnLst>
              <a:rect l="txL" t="txT" r="txR" b="txB"/>
              <a:pathLst>
                <a:path w="817" h="136">
                  <a:moveTo>
                    <a:pt x="0" y="136"/>
                  </a:moveTo>
                  <a:cubicBezTo>
                    <a:pt x="136" y="68"/>
                    <a:pt x="272" y="0"/>
                    <a:pt x="408" y="0"/>
                  </a:cubicBezTo>
                  <a:cubicBezTo>
                    <a:pt x="544" y="0"/>
                    <a:pt x="749" y="113"/>
                    <a:pt x="817" y="136"/>
                  </a:cubicBezTo>
                </a:path>
              </a:pathLst>
            </a:custGeom>
            <a:solidFill>
              <a:schemeClr val="bg1">
                <a:alpha val="100000"/>
              </a:schemeClr>
            </a:solidFill>
            <a:ln w="38100" cap="flat" cmpd="sng">
              <a:solidFill>
                <a:schemeClr val="bg2">
                  <a:alpha val="100000"/>
                </a:schemeClr>
              </a:solidFill>
              <a:prstDash val="solid"/>
              <a:round/>
              <a:headEnd type="none" w="med" len="med"/>
              <a:tailEnd type="none" w="med" len="med"/>
            </a:ln>
          </p:spPr>
          <p:txBody>
            <a:bodyPr/>
            <a:p>
              <a:endParaRPr lang="zh-CN" altLang="en-US"/>
            </a:p>
          </p:txBody>
        </p:sp>
        <p:sp>
          <p:nvSpPr>
            <p:cNvPr id="13344" name="Freeform 28"/>
            <p:cNvSpPr/>
            <p:nvPr/>
          </p:nvSpPr>
          <p:spPr>
            <a:xfrm>
              <a:off x="1292" y="1865"/>
              <a:ext cx="870" cy="244"/>
            </a:xfrm>
            <a:custGeom>
              <a:avLst/>
              <a:gdLst>
                <a:gd name="txL" fmla="*/ 0 w 817"/>
                <a:gd name="txT" fmla="*/ 0 h 181"/>
                <a:gd name="txR" fmla="*/ 817 w 817"/>
                <a:gd name="txB" fmla="*/ 181 h 181"/>
              </a:gdLst>
              <a:ahLst/>
              <a:cxnLst>
                <a:cxn ang="0">
                  <a:pos x="0" y="0"/>
                </a:cxn>
                <a:cxn ang="0">
                  <a:pos x="13527" y="1831606212"/>
                </a:cxn>
                <a:cxn ang="0">
                  <a:pos x="24323" y="0"/>
                </a:cxn>
              </a:cxnLst>
              <a:rect l="txL" t="txT" r="txR" b="txB"/>
              <a:pathLst>
                <a:path w="817" h="181">
                  <a:moveTo>
                    <a:pt x="0" y="0"/>
                  </a:moveTo>
                  <a:cubicBezTo>
                    <a:pt x="159" y="90"/>
                    <a:pt x="318" y="181"/>
                    <a:pt x="454" y="181"/>
                  </a:cubicBezTo>
                  <a:cubicBezTo>
                    <a:pt x="590" y="181"/>
                    <a:pt x="703" y="90"/>
                    <a:pt x="817" y="0"/>
                  </a:cubicBezTo>
                </a:path>
              </a:pathLst>
            </a:custGeom>
            <a:solidFill>
              <a:schemeClr val="bg1">
                <a:alpha val="100000"/>
              </a:schemeClr>
            </a:solidFill>
            <a:ln w="38100" cap="flat" cmpd="sng">
              <a:solidFill>
                <a:schemeClr val="bg2">
                  <a:alpha val="100000"/>
                </a:schemeClr>
              </a:solidFill>
              <a:prstDash val="solid"/>
              <a:round/>
              <a:headEnd type="none" w="med" len="med"/>
              <a:tailEnd type="none" w="med" len="med"/>
            </a:ln>
          </p:spPr>
          <p:txBody>
            <a:bodyPr/>
            <a:p>
              <a:endParaRPr lang="zh-CN" altLang="en-US"/>
            </a:p>
          </p:txBody>
        </p:sp>
        <p:sp>
          <p:nvSpPr>
            <p:cNvPr id="13345" name="Line 29"/>
            <p:cNvSpPr/>
            <p:nvPr/>
          </p:nvSpPr>
          <p:spPr>
            <a:xfrm>
              <a:off x="1244" y="2293"/>
              <a:ext cx="483" cy="244"/>
            </a:xfrm>
            <a:prstGeom prst="line">
              <a:avLst/>
            </a:prstGeom>
            <a:ln w="38100" cap="flat" cmpd="sng">
              <a:solidFill>
                <a:schemeClr val="bg2"/>
              </a:solidFill>
              <a:prstDash val="solid"/>
              <a:headEnd type="none" w="med" len="med"/>
              <a:tailEnd type="none" w="med" len="med"/>
            </a:ln>
          </p:spPr>
        </p:sp>
        <p:sp>
          <p:nvSpPr>
            <p:cNvPr id="13346" name="Line 30"/>
            <p:cNvSpPr/>
            <p:nvPr/>
          </p:nvSpPr>
          <p:spPr>
            <a:xfrm flipH="1">
              <a:off x="1776" y="1865"/>
              <a:ext cx="434" cy="672"/>
            </a:xfrm>
            <a:prstGeom prst="line">
              <a:avLst/>
            </a:prstGeom>
            <a:ln w="38100" cap="flat" cmpd="sng">
              <a:solidFill>
                <a:schemeClr val="bg2"/>
              </a:solidFill>
              <a:prstDash val="solid"/>
              <a:headEnd type="none" w="med" len="med"/>
              <a:tailEnd type="none" w="med" len="med"/>
            </a:ln>
          </p:spPr>
        </p:sp>
        <p:sp>
          <p:nvSpPr>
            <p:cNvPr id="13347" name="Line 31"/>
            <p:cNvSpPr/>
            <p:nvPr/>
          </p:nvSpPr>
          <p:spPr>
            <a:xfrm flipH="1">
              <a:off x="1247" y="1133"/>
              <a:ext cx="480" cy="664"/>
            </a:xfrm>
            <a:prstGeom prst="line">
              <a:avLst/>
            </a:prstGeom>
            <a:ln w="38100" cap="flat" cmpd="sng">
              <a:solidFill>
                <a:schemeClr val="bg2"/>
              </a:solidFill>
              <a:prstDash val="solid"/>
              <a:headEnd type="none" w="med" len="med"/>
              <a:tailEnd type="none" w="med" len="med"/>
            </a:ln>
          </p:spPr>
        </p:sp>
        <p:sp>
          <p:nvSpPr>
            <p:cNvPr id="13348" name="Line 32"/>
            <p:cNvSpPr/>
            <p:nvPr/>
          </p:nvSpPr>
          <p:spPr>
            <a:xfrm>
              <a:off x="1776" y="1133"/>
              <a:ext cx="386" cy="671"/>
            </a:xfrm>
            <a:prstGeom prst="line">
              <a:avLst/>
            </a:prstGeom>
            <a:ln w="38100" cap="flat" cmpd="sng">
              <a:solidFill>
                <a:schemeClr val="bg2"/>
              </a:solidFill>
              <a:prstDash val="solid"/>
              <a:headEnd type="none" w="med" len="med"/>
              <a:tailEnd type="none" w="med" len="med"/>
            </a:ln>
          </p:spPr>
        </p:sp>
        <p:sp>
          <p:nvSpPr>
            <p:cNvPr id="13349" name="Line 33"/>
            <p:cNvSpPr/>
            <p:nvPr/>
          </p:nvSpPr>
          <p:spPr>
            <a:xfrm>
              <a:off x="1244" y="1865"/>
              <a:ext cx="532" cy="732"/>
            </a:xfrm>
            <a:prstGeom prst="line">
              <a:avLst/>
            </a:prstGeom>
            <a:ln w="38100" cap="flat" cmpd="sng">
              <a:solidFill>
                <a:schemeClr val="bg2"/>
              </a:solidFill>
              <a:prstDash val="solid"/>
              <a:headEnd type="none" w="med" len="med"/>
              <a:tailEnd type="none" w="med" len="med"/>
            </a:ln>
          </p:spPr>
        </p:sp>
        <p:sp>
          <p:nvSpPr>
            <p:cNvPr id="13350" name="Oval 34"/>
            <p:cNvSpPr/>
            <p:nvPr/>
          </p:nvSpPr>
          <p:spPr>
            <a:xfrm>
              <a:off x="1195" y="1744"/>
              <a:ext cx="145" cy="183"/>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3351" name="Oval 35"/>
            <p:cNvSpPr/>
            <p:nvPr/>
          </p:nvSpPr>
          <p:spPr>
            <a:xfrm>
              <a:off x="2113" y="1743"/>
              <a:ext cx="145" cy="183"/>
            </a:xfrm>
            <a:prstGeom prst="ellipse">
              <a:avLst/>
            </a:prstGeom>
            <a:solidFill>
              <a:schemeClr val="bg2"/>
            </a:solidFill>
            <a:ln w="38100" cap="flat" cmpd="sng">
              <a:solidFill>
                <a:schemeClr val="bg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grpSp>
      <p:sp>
        <p:nvSpPr>
          <p:cNvPr id="705572" name="Oval 36"/>
          <p:cNvSpPr/>
          <p:nvPr/>
        </p:nvSpPr>
        <p:spPr>
          <a:xfrm>
            <a:off x="7775575" y="1341438"/>
            <a:ext cx="144463"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3" name="Oval 37"/>
          <p:cNvSpPr/>
          <p:nvPr/>
        </p:nvSpPr>
        <p:spPr>
          <a:xfrm>
            <a:off x="6767513" y="2852738"/>
            <a:ext cx="144462"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4" name="Oval 38"/>
          <p:cNvSpPr/>
          <p:nvPr/>
        </p:nvSpPr>
        <p:spPr>
          <a:xfrm>
            <a:off x="5614988" y="3214688"/>
            <a:ext cx="144462"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5" name="Oval 39"/>
          <p:cNvSpPr/>
          <p:nvPr/>
        </p:nvSpPr>
        <p:spPr>
          <a:xfrm>
            <a:off x="8064500" y="2924175"/>
            <a:ext cx="144463"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6" name="Oval 40"/>
          <p:cNvSpPr/>
          <p:nvPr/>
        </p:nvSpPr>
        <p:spPr>
          <a:xfrm>
            <a:off x="6767513" y="2205038"/>
            <a:ext cx="144462"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7" name="Oval 41"/>
          <p:cNvSpPr/>
          <p:nvPr/>
        </p:nvSpPr>
        <p:spPr>
          <a:xfrm>
            <a:off x="6840538" y="3500438"/>
            <a:ext cx="144462" cy="142875"/>
          </a:xfrm>
          <a:prstGeom prst="ellipse">
            <a:avLst/>
          </a:prstGeom>
          <a:solidFill>
            <a:srgbClr val="CC0000"/>
          </a:solidFill>
          <a:ln w="38100" cap="flat" cmpd="sng">
            <a:solidFill>
              <a:srgbClr val="CC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05578" name="Line 42"/>
          <p:cNvSpPr/>
          <p:nvPr/>
        </p:nvSpPr>
        <p:spPr>
          <a:xfrm>
            <a:off x="7848600" y="1412875"/>
            <a:ext cx="287338" cy="1584325"/>
          </a:xfrm>
          <a:prstGeom prst="line">
            <a:avLst/>
          </a:prstGeom>
          <a:ln w="38100" cap="flat" cmpd="sng">
            <a:solidFill>
              <a:srgbClr val="CC0000"/>
            </a:solidFill>
            <a:prstDash val="solid"/>
            <a:headEnd type="none" w="med" len="med"/>
            <a:tailEnd type="none" w="med" len="med"/>
          </a:ln>
        </p:spPr>
      </p:sp>
      <p:sp>
        <p:nvSpPr>
          <p:cNvPr id="705579" name="Line 43"/>
          <p:cNvSpPr/>
          <p:nvPr/>
        </p:nvSpPr>
        <p:spPr>
          <a:xfrm flipH="1">
            <a:off x="6840538" y="1412875"/>
            <a:ext cx="1008062" cy="863600"/>
          </a:xfrm>
          <a:prstGeom prst="line">
            <a:avLst/>
          </a:prstGeom>
          <a:ln w="38100" cap="flat" cmpd="sng">
            <a:solidFill>
              <a:srgbClr val="CC0000"/>
            </a:solidFill>
            <a:prstDash val="solid"/>
            <a:headEnd type="none" w="med" len="med"/>
            <a:tailEnd type="none" w="med" len="med"/>
          </a:ln>
        </p:spPr>
      </p:sp>
      <p:sp>
        <p:nvSpPr>
          <p:cNvPr id="705580" name="Freeform 44"/>
          <p:cNvSpPr/>
          <p:nvPr/>
        </p:nvSpPr>
        <p:spPr>
          <a:xfrm>
            <a:off x="5183188" y="1412875"/>
            <a:ext cx="2665412" cy="1871663"/>
          </a:xfrm>
          <a:custGeom>
            <a:avLst/>
            <a:gdLst>
              <a:gd name="txL" fmla="*/ 0 w 1679"/>
              <a:gd name="txT" fmla="*/ 0 h 1179"/>
              <a:gd name="txR" fmla="*/ 1679 w 1679"/>
              <a:gd name="txB" fmla="*/ 1179 h 1179"/>
            </a:gdLst>
            <a:ahLst/>
            <a:cxnLst>
              <a:cxn ang="0">
                <a:pos x="2147483646" y="0"/>
              </a:cxn>
              <a:cxn ang="0">
                <a:pos x="2147483646" y="2147483646"/>
              </a:cxn>
              <a:cxn ang="0">
                <a:pos x="2147483646" y="2147483646"/>
              </a:cxn>
            </a:cxnLst>
            <a:rect l="txL" t="txT" r="txR" b="txB"/>
            <a:pathLst>
              <a:path w="1679" h="1179">
                <a:moveTo>
                  <a:pt x="1679" y="0"/>
                </a:moveTo>
                <a:cubicBezTo>
                  <a:pt x="1066" y="15"/>
                  <a:pt x="454" y="31"/>
                  <a:pt x="227" y="227"/>
                </a:cubicBezTo>
                <a:cubicBezTo>
                  <a:pt x="0" y="423"/>
                  <a:pt x="159" y="801"/>
                  <a:pt x="318" y="1179"/>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705581" name="Freeform 45"/>
          <p:cNvSpPr/>
          <p:nvPr/>
        </p:nvSpPr>
        <p:spPr>
          <a:xfrm>
            <a:off x="6840538" y="1412875"/>
            <a:ext cx="1008062" cy="1236663"/>
          </a:xfrm>
          <a:custGeom>
            <a:avLst/>
            <a:gdLst>
              <a:gd name="txL" fmla="*/ 0 w 635"/>
              <a:gd name="txT" fmla="*/ 0 h 779"/>
              <a:gd name="txR" fmla="*/ 635 w 635"/>
              <a:gd name="txB" fmla="*/ 779 h 779"/>
            </a:gdLst>
            <a:ahLst/>
            <a:cxnLst>
              <a:cxn ang="0">
                <a:pos x="0" y="2147483646"/>
              </a:cxn>
              <a:cxn ang="0">
                <a:pos x="2147483646" y="2147483646"/>
              </a:cxn>
              <a:cxn ang="0">
                <a:pos x="2147483646" y="2147483646"/>
              </a:cxn>
              <a:cxn ang="0">
                <a:pos x="2147483646" y="0"/>
              </a:cxn>
            </a:cxnLst>
            <a:rect l="txL" t="txT" r="txR" b="txB"/>
            <a:pathLst>
              <a:path w="635" h="779">
                <a:moveTo>
                  <a:pt x="0" y="544"/>
                </a:moveTo>
                <a:cubicBezTo>
                  <a:pt x="94" y="653"/>
                  <a:pt x="189" y="763"/>
                  <a:pt x="272" y="771"/>
                </a:cubicBezTo>
                <a:cubicBezTo>
                  <a:pt x="355" y="779"/>
                  <a:pt x="438" y="718"/>
                  <a:pt x="498" y="590"/>
                </a:cubicBezTo>
                <a:cubicBezTo>
                  <a:pt x="558" y="462"/>
                  <a:pt x="596" y="231"/>
                  <a:pt x="635" y="0"/>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705582" name="Freeform 46"/>
          <p:cNvSpPr/>
          <p:nvPr/>
        </p:nvSpPr>
        <p:spPr>
          <a:xfrm>
            <a:off x="5688013" y="2193925"/>
            <a:ext cx="1079500" cy="1019175"/>
          </a:xfrm>
          <a:custGeom>
            <a:avLst/>
            <a:gdLst>
              <a:gd name="txL" fmla="*/ 0 w 680"/>
              <a:gd name="txT" fmla="*/ 0 h 642"/>
              <a:gd name="txR" fmla="*/ 680 w 680"/>
              <a:gd name="txB" fmla="*/ 642 h 642"/>
            </a:gdLst>
            <a:ahLst/>
            <a:cxnLst>
              <a:cxn ang="0">
                <a:pos x="2147483646" y="2147483646"/>
              </a:cxn>
              <a:cxn ang="0">
                <a:pos x="2147483646" y="2147483646"/>
              </a:cxn>
              <a:cxn ang="0">
                <a:pos x="0" y="2147483646"/>
              </a:cxn>
            </a:cxnLst>
            <a:rect l="txL" t="txT" r="txR" b="txB"/>
            <a:pathLst>
              <a:path w="680" h="642">
                <a:moveTo>
                  <a:pt x="680" y="52"/>
                </a:moveTo>
                <a:cubicBezTo>
                  <a:pt x="487" y="26"/>
                  <a:pt x="294" y="0"/>
                  <a:pt x="181" y="98"/>
                </a:cubicBezTo>
                <a:cubicBezTo>
                  <a:pt x="68" y="196"/>
                  <a:pt x="34" y="419"/>
                  <a:pt x="0" y="642"/>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705583" name="Freeform 47"/>
          <p:cNvSpPr/>
          <p:nvPr/>
        </p:nvSpPr>
        <p:spPr>
          <a:xfrm>
            <a:off x="5688013" y="3273425"/>
            <a:ext cx="695325" cy="600075"/>
          </a:xfrm>
          <a:custGeom>
            <a:avLst/>
            <a:gdLst>
              <a:gd name="txL" fmla="*/ 0 w 438"/>
              <a:gd name="txT" fmla="*/ 0 h 378"/>
              <a:gd name="txR" fmla="*/ 438 w 438"/>
              <a:gd name="txB" fmla="*/ 378 h 378"/>
            </a:gdLst>
            <a:ahLst/>
            <a:cxnLst>
              <a:cxn ang="0">
                <a:pos x="2147483646" y="2147483646"/>
              </a:cxn>
              <a:cxn ang="0">
                <a:pos x="2147483646" y="2147483646"/>
              </a:cxn>
              <a:cxn ang="0">
                <a:pos x="2147483646" y="2147483646"/>
              </a:cxn>
              <a:cxn ang="0">
                <a:pos x="2147483646" y="2147483646"/>
              </a:cxn>
              <a:cxn ang="0">
                <a:pos x="0" y="2147483646"/>
              </a:cxn>
            </a:cxnLst>
            <a:rect l="txL" t="txT" r="txR" b="txB"/>
            <a:pathLst>
              <a:path w="438" h="378">
                <a:moveTo>
                  <a:pt x="45" y="7"/>
                </a:moveTo>
                <a:cubicBezTo>
                  <a:pt x="151" y="3"/>
                  <a:pt x="257" y="0"/>
                  <a:pt x="317" y="53"/>
                </a:cubicBezTo>
                <a:cubicBezTo>
                  <a:pt x="377" y="106"/>
                  <a:pt x="438" y="280"/>
                  <a:pt x="408" y="325"/>
                </a:cubicBezTo>
                <a:cubicBezTo>
                  <a:pt x="378" y="370"/>
                  <a:pt x="204" y="378"/>
                  <a:pt x="136" y="325"/>
                </a:cubicBezTo>
                <a:cubicBezTo>
                  <a:pt x="68" y="272"/>
                  <a:pt x="34" y="139"/>
                  <a:pt x="0" y="7"/>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705584" name="Line 48"/>
          <p:cNvSpPr/>
          <p:nvPr/>
        </p:nvSpPr>
        <p:spPr>
          <a:xfrm>
            <a:off x="6840538" y="2924175"/>
            <a:ext cx="71437" cy="649288"/>
          </a:xfrm>
          <a:prstGeom prst="line">
            <a:avLst/>
          </a:prstGeom>
          <a:ln w="38100" cap="flat" cmpd="sng">
            <a:solidFill>
              <a:srgbClr val="CC0000"/>
            </a:solidFill>
            <a:prstDash val="solid"/>
            <a:headEnd type="none" w="med" len="med"/>
            <a:tailEnd type="none" w="med" len="med"/>
          </a:ln>
        </p:spPr>
      </p:sp>
      <p:sp>
        <p:nvSpPr>
          <p:cNvPr id="705585" name="Freeform 49"/>
          <p:cNvSpPr/>
          <p:nvPr/>
        </p:nvSpPr>
        <p:spPr>
          <a:xfrm>
            <a:off x="5688013" y="3094038"/>
            <a:ext cx="1223962" cy="479425"/>
          </a:xfrm>
          <a:custGeom>
            <a:avLst/>
            <a:gdLst>
              <a:gd name="txL" fmla="*/ 0 w 771"/>
              <a:gd name="txT" fmla="*/ 0 h 302"/>
              <a:gd name="txR" fmla="*/ 771 w 771"/>
              <a:gd name="txB" fmla="*/ 302 h 302"/>
            </a:gdLst>
            <a:ahLst/>
            <a:cxnLst>
              <a:cxn ang="0">
                <a:pos x="2147483646" y="2147483646"/>
              </a:cxn>
              <a:cxn ang="0">
                <a:pos x="2147483646" y="2147483646"/>
              </a:cxn>
              <a:cxn ang="0">
                <a:pos x="0" y="2147483646"/>
              </a:cxn>
            </a:cxnLst>
            <a:rect l="txL" t="txT" r="txR" b="txB"/>
            <a:pathLst>
              <a:path w="771" h="302">
                <a:moveTo>
                  <a:pt x="771" y="302"/>
                </a:moveTo>
                <a:cubicBezTo>
                  <a:pt x="585" y="181"/>
                  <a:pt x="400" y="60"/>
                  <a:pt x="272" y="30"/>
                </a:cubicBezTo>
                <a:cubicBezTo>
                  <a:pt x="144" y="0"/>
                  <a:pt x="72" y="60"/>
                  <a:pt x="0" y="120"/>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705586" name="Line 50"/>
          <p:cNvSpPr/>
          <p:nvPr/>
        </p:nvSpPr>
        <p:spPr>
          <a:xfrm>
            <a:off x="6840538" y="2276475"/>
            <a:ext cx="0" cy="647700"/>
          </a:xfrm>
          <a:prstGeom prst="line">
            <a:avLst/>
          </a:prstGeom>
          <a:ln w="38100" cap="flat" cmpd="sng">
            <a:solidFill>
              <a:srgbClr val="CC0000"/>
            </a:solidFill>
            <a:prstDash val="solid"/>
            <a:headEnd type="none" w="med" len="med"/>
            <a:tailEnd type="none" w="med" len="med"/>
          </a:ln>
        </p:spPr>
      </p:sp>
      <p:sp>
        <p:nvSpPr>
          <p:cNvPr id="705587" name="Freeform 51"/>
          <p:cNvSpPr/>
          <p:nvPr/>
        </p:nvSpPr>
        <p:spPr>
          <a:xfrm>
            <a:off x="6911975" y="1412875"/>
            <a:ext cx="1908175" cy="2544763"/>
          </a:xfrm>
          <a:custGeom>
            <a:avLst/>
            <a:gdLst>
              <a:gd name="txL" fmla="*/ 0 w 1202"/>
              <a:gd name="txT" fmla="*/ 0 h 1603"/>
              <a:gd name="txR" fmla="*/ 1202 w 1202"/>
              <a:gd name="txB" fmla="*/ 1603 h 1603"/>
            </a:gdLst>
            <a:ahLst/>
            <a:cxnLst>
              <a:cxn ang="0">
                <a:pos x="2147483646" y="0"/>
              </a:cxn>
              <a:cxn ang="0">
                <a:pos x="2147483646" y="2147483646"/>
              </a:cxn>
              <a:cxn ang="0">
                <a:pos x="2147483646" y="2147483646"/>
              </a:cxn>
              <a:cxn ang="0">
                <a:pos x="0" y="2147483646"/>
              </a:cxn>
            </a:cxnLst>
            <a:rect l="txL" t="txT" r="txR" b="txB"/>
            <a:pathLst>
              <a:path w="1202" h="1603">
                <a:moveTo>
                  <a:pt x="590" y="0"/>
                </a:moveTo>
                <a:cubicBezTo>
                  <a:pt x="828" y="238"/>
                  <a:pt x="1066" y="477"/>
                  <a:pt x="1134" y="726"/>
                </a:cubicBezTo>
                <a:cubicBezTo>
                  <a:pt x="1202" y="975"/>
                  <a:pt x="1187" y="1391"/>
                  <a:pt x="998" y="1497"/>
                </a:cubicBezTo>
                <a:cubicBezTo>
                  <a:pt x="809" y="1603"/>
                  <a:pt x="404" y="1482"/>
                  <a:pt x="0" y="1361"/>
                </a:cubicBezTo>
              </a:path>
            </a:pathLst>
          </a:custGeom>
          <a:noFill/>
          <a:ln w="38100" cap="flat" cmpd="sng">
            <a:solidFill>
              <a:srgbClr val="CC0000">
                <a:alpha val="100000"/>
              </a:srgbClr>
            </a:solidFill>
            <a:prstDash val="solid"/>
            <a:round/>
            <a:headEnd type="none" w="med" len="med"/>
            <a:tailEnd type="none" w="med" len="med"/>
          </a:ln>
        </p:spPr>
        <p:txBody>
          <a:bodyPr/>
          <a:p>
            <a:endParaRPr lang="zh-CN" altLang="en-US"/>
          </a:p>
        </p:txBody>
      </p:sp>
      <p:sp>
        <p:nvSpPr>
          <p:cNvPr id="13333" name="Rectangle 54"/>
          <p:cNvSpPr>
            <a:spLocks noGrp="1"/>
          </p:cNvSpPr>
          <p:nvPr>
            <p:ph type="title"/>
          </p:nvPr>
        </p:nvSpPr>
        <p:spPr>
          <a:xfrm>
            <a:off x="457200" y="277813"/>
            <a:ext cx="8229600" cy="865187"/>
          </a:xfrm>
          <a:ln/>
        </p:spPr>
        <p:txBody>
          <a:bodyPr vert="horz" wrap="square" lIns="91440" tIns="45720" rIns="91440" bIns="45720" anchor="t"/>
          <a:p>
            <a:r>
              <a:rPr lang="zh-CN" altLang="en-US" sz="4000" dirty="0"/>
              <a:t>更多的对偶图示例</a:t>
            </a:r>
            <a:endParaRPr lang="zh-CN" altLang="en-US" sz="40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3336"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5572"/>
                                        </p:tgtEl>
                                        <p:attrNameLst>
                                          <p:attrName>style.visibility</p:attrName>
                                        </p:attrNameLst>
                                      </p:cBhvr>
                                      <p:to>
                                        <p:strVal val="visible"/>
                                      </p:to>
                                    </p:set>
                                    <p:animEffect transition="in" filter="blinds(horizontal)">
                                      <p:cBhvr>
                                        <p:cTn id="12" dur="500"/>
                                        <p:tgtEl>
                                          <p:spTgt spid="7055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5575"/>
                                        </p:tgtEl>
                                        <p:attrNameLst>
                                          <p:attrName>style.visibility</p:attrName>
                                        </p:attrNameLst>
                                      </p:cBhvr>
                                      <p:to>
                                        <p:strVal val="visible"/>
                                      </p:to>
                                    </p:set>
                                    <p:animEffect transition="in" filter="blinds(horizontal)">
                                      <p:cBhvr>
                                        <p:cTn id="17" dur="500"/>
                                        <p:tgtEl>
                                          <p:spTgt spid="70557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5577"/>
                                        </p:tgtEl>
                                        <p:attrNameLst>
                                          <p:attrName>style.visibility</p:attrName>
                                        </p:attrNameLst>
                                      </p:cBhvr>
                                      <p:to>
                                        <p:strVal val="visible"/>
                                      </p:to>
                                    </p:set>
                                    <p:animEffect transition="in" filter="blinds(horizontal)">
                                      <p:cBhvr>
                                        <p:cTn id="22" dur="500"/>
                                        <p:tgtEl>
                                          <p:spTgt spid="70557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5573"/>
                                        </p:tgtEl>
                                        <p:attrNameLst>
                                          <p:attrName>style.visibility</p:attrName>
                                        </p:attrNameLst>
                                      </p:cBhvr>
                                      <p:to>
                                        <p:strVal val="visible"/>
                                      </p:to>
                                    </p:set>
                                    <p:animEffect transition="in" filter="blinds(horizontal)">
                                      <p:cBhvr>
                                        <p:cTn id="27" dur="500"/>
                                        <p:tgtEl>
                                          <p:spTgt spid="70557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5576"/>
                                        </p:tgtEl>
                                        <p:attrNameLst>
                                          <p:attrName>style.visibility</p:attrName>
                                        </p:attrNameLst>
                                      </p:cBhvr>
                                      <p:to>
                                        <p:strVal val="visible"/>
                                      </p:to>
                                    </p:set>
                                    <p:animEffect transition="in" filter="blinds(horizontal)">
                                      <p:cBhvr>
                                        <p:cTn id="32" dur="500"/>
                                        <p:tgtEl>
                                          <p:spTgt spid="70557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05574"/>
                                        </p:tgtEl>
                                        <p:attrNameLst>
                                          <p:attrName>style.visibility</p:attrName>
                                        </p:attrNameLst>
                                      </p:cBhvr>
                                      <p:to>
                                        <p:strVal val="visible"/>
                                      </p:to>
                                    </p:set>
                                    <p:animEffect transition="in" filter="blinds(horizontal)">
                                      <p:cBhvr>
                                        <p:cTn id="37" dur="500"/>
                                        <p:tgtEl>
                                          <p:spTgt spid="70557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05578"/>
                                        </p:tgtEl>
                                        <p:attrNameLst>
                                          <p:attrName>style.visibility</p:attrName>
                                        </p:attrNameLst>
                                      </p:cBhvr>
                                      <p:to>
                                        <p:strVal val="visible"/>
                                      </p:to>
                                    </p:set>
                                    <p:animEffect transition="in" filter="blinds(horizontal)">
                                      <p:cBhvr>
                                        <p:cTn id="42" dur="500"/>
                                        <p:tgtEl>
                                          <p:spTgt spid="70557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05579"/>
                                        </p:tgtEl>
                                        <p:attrNameLst>
                                          <p:attrName>style.visibility</p:attrName>
                                        </p:attrNameLst>
                                      </p:cBhvr>
                                      <p:to>
                                        <p:strVal val="visible"/>
                                      </p:to>
                                    </p:set>
                                    <p:animEffect transition="in" filter="blinds(horizontal)">
                                      <p:cBhvr>
                                        <p:cTn id="47" dur="500"/>
                                        <p:tgtEl>
                                          <p:spTgt spid="70557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05581"/>
                                        </p:tgtEl>
                                        <p:attrNameLst>
                                          <p:attrName>style.visibility</p:attrName>
                                        </p:attrNameLst>
                                      </p:cBhvr>
                                      <p:to>
                                        <p:strVal val="visible"/>
                                      </p:to>
                                    </p:set>
                                    <p:animEffect transition="in" filter="blinds(horizontal)">
                                      <p:cBhvr>
                                        <p:cTn id="52" dur="500"/>
                                        <p:tgtEl>
                                          <p:spTgt spid="705581"/>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05582"/>
                                        </p:tgtEl>
                                        <p:attrNameLst>
                                          <p:attrName>style.visibility</p:attrName>
                                        </p:attrNameLst>
                                      </p:cBhvr>
                                      <p:to>
                                        <p:strVal val="visible"/>
                                      </p:to>
                                    </p:set>
                                    <p:animEffect transition="in" filter="blinds(horizontal)">
                                      <p:cBhvr>
                                        <p:cTn id="57" dur="500"/>
                                        <p:tgtEl>
                                          <p:spTgt spid="70558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05584"/>
                                        </p:tgtEl>
                                        <p:attrNameLst>
                                          <p:attrName>style.visibility</p:attrName>
                                        </p:attrNameLst>
                                      </p:cBhvr>
                                      <p:to>
                                        <p:strVal val="visible"/>
                                      </p:to>
                                    </p:set>
                                    <p:animEffect transition="in" filter="blinds(horizontal)">
                                      <p:cBhvr>
                                        <p:cTn id="62" dur="500"/>
                                        <p:tgtEl>
                                          <p:spTgt spid="70558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05585"/>
                                        </p:tgtEl>
                                        <p:attrNameLst>
                                          <p:attrName>style.visibility</p:attrName>
                                        </p:attrNameLst>
                                      </p:cBhvr>
                                      <p:to>
                                        <p:strVal val="visible"/>
                                      </p:to>
                                    </p:set>
                                    <p:animEffect transition="in" filter="blinds(horizontal)">
                                      <p:cBhvr>
                                        <p:cTn id="67" dur="500"/>
                                        <p:tgtEl>
                                          <p:spTgt spid="70558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705580"/>
                                        </p:tgtEl>
                                        <p:attrNameLst>
                                          <p:attrName>style.visibility</p:attrName>
                                        </p:attrNameLst>
                                      </p:cBhvr>
                                      <p:to>
                                        <p:strVal val="visible"/>
                                      </p:to>
                                    </p:set>
                                    <p:animEffect transition="in" filter="blinds(horizontal)">
                                      <p:cBhvr>
                                        <p:cTn id="72" dur="500"/>
                                        <p:tgtEl>
                                          <p:spTgt spid="70558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05586"/>
                                        </p:tgtEl>
                                        <p:attrNameLst>
                                          <p:attrName>style.visibility</p:attrName>
                                        </p:attrNameLst>
                                      </p:cBhvr>
                                      <p:to>
                                        <p:strVal val="visible"/>
                                      </p:to>
                                    </p:set>
                                    <p:animEffect transition="in" filter="blinds(horizontal)">
                                      <p:cBhvr>
                                        <p:cTn id="77" dur="500"/>
                                        <p:tgtEl>
                                          <p:spTgt spid="7055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05587"/>
                                        </p:tgtEl>
                                        <p:attrNameLst>
                                          <p:attrName>style.visibility</p:attrName>
                                        </p:attrNameLst>
                                      </p:cBhvr>
                                      <p:to>
                                        <p:strVal val="visible"/>
                                      </p:to>
                                    </p:set>
                                    <p:animEffect transition="in" filter="blinds(horizontal)">
                                      <p:cBhvr>
                                        <p:cTn id="82" dur="500"/>
                                        <p:tgtEl>
                                          <p:spTgt spid="705587"/>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05583"/>
                                        </p:tgtEl>
                                        <p:attrNameLst>
                                          <p:attrName>style.visibility</p:attrName>
                                        </p:attrNameLst>
                                      </p:cBhvr>
                                      <p:to>
                                        <p:strVal val="visible"/>
                                      </p:to>
                                    </p:set>
                                    <p:animEffect transition="in" filter="blinds(horizontal)">
                                      <p:cBhvr>
                                        <p:cTn id="87" dur="500"/>
                                        <p:tgtEl>
                                          <p:spTgt spid="705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5572" grpId="0" animBg="1"/>
      <p:bldP spid="705573" grpId="0" animBg="1"/>
      <p:bldP spid="705574" grpId="0" animBg="1"/>
      <p:bldP spid="705575" grpId="0" animBg="1"/>
      <p:bldP spid="705576" grpId="0" animBg="1"/>
      <p:bldP spid="70557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457200" y="277813"/>
            <a:ext cx="8229600" cy="788987"/>
          </a:xfrm>
          <a:ln/>
        </p:spPr>
        <p:txBody>
          <a:bodyPr vert="horz" wrap="square" lIns="91440" tIns="45720" rIns="91440" bIns="45720" anchor="t"/>
          <a:p>
            <a:r>
              <a:rPr lang="zh-CN" altLang="en-US" dirty="0"/>
              <a:t>韦尔奇</a:t>
            </a:r>
            <a:r>
              <a:rPr lang="en-US" altLang="zh-CN" dirty="0"/>
              <a:t>·</a:t>
            </a:r>
            <a:r>
              <a:rPr lang="zh-CN" altLang="en-US" dirty="0"/>
              <a:t>鲍威尔(</a:t>
            </a:r>
            <a:r>
              <a:rPr lang="en-US" altLang="zh-CN" dirty="0"/>
              <a:t>WelchPowell)</a:t>
            </a:r>
            <a:r>
              <a:rPr lang="zh-CN" altLang="en-US" dirty="0"/>
              <a:t>着色法</a:t>
            </a:r>
            <a:endParaRPr lang="zh-CN" altLang="en-US" dirty="0"/>
          </a:p>
        </p:txBody>
      </p:sp>
      <p:sp>
        <p:nvSpPr>
          <p:cNvPr id="15363" name="Rectangle 3"/>
          <p:cNvSpPr>
            <a:spLocks noGrp="1"/>
          </p:cNvSpPr>
          <p:nvPr>
            <p:ph idx="1"/>
          </p:nvPr>
        </p:nvSpPr>
        <p:spPr>
          <a:xfrm>
            <a:off x="533400" y="1219200"/>
            <a:ext cx="8293100" cy="1066800"/>
          </a:xfrm>
          <a:ln/>
        </p:spPr>
        <p:txBody>
          <a:bodyPr vert="horz" wrap="square" lIns="91440" tIns="45720" rIns="91440" bIns="45720" anchor="t"/>
          <a:p>
            <a:pPr marL="0" indent="0">
              <a:lnSpc>
                <a:spcPct val="90000"/>
              </a:lnSpc>
              <a:buNone/>
            </a:pPr>
            <a:r>
              <a:rPr lang="zh-CN" altLang="en-US" sz="2400" dirty="0"/>
              <a:t>到现在还没有一个简单的方法可以确定任一图</a:t>
            </a:r>
            <a:r>
              <a:rPr lang="en-US" altLang="zh-CN" sz="2400" i="1" dirty="0"/>
              <a:t>G</a:t>
            </a:r>
            <a:r>
              <a:rPr lang="zh-CN" altLang="en-US" sz="2400" dirty="0"/>
              <a:t>是</a:t>
            </a:r>
            <a:r>
              <a:rPr lang="en-US" altLang="zh-CN" sz="2400" i="1" dirty="0"/>
              <a:t>n―</a:t>
            </a:r>
            <a:r>
              <a:rPr lang="zh-CN" altLang="en-US" sz="2400" dirty="0"/>
              <a:t>色的。但韦尔奇</a:t>
            </a:r>
            <a:r>
              <a:rPr lang="en-US" altLang="zh-CN" sz="2400" dirty="0">
                <a:latin typeface="Courier New" panose="02070309020205020404" pitchFamily="49" charset="0"/>
              </a:rPr>
              <a:t>·</a:t>
            </a:r>
            <a:r>
              <a:rPr lang="zh-CN" altLang="en-US" sz="2400" dirty="0"/>
              <a:t>鲍威尔（</a:t>
            </a:r>
            <a:r>
              <a:rPr lang="en-US" altLang="zh-CN" sz="2400" dirty="0"/>
              <a:t>WelchPowell</a:t>
            </a:r>
            <a:r>
              <a:rPr lang="zh-CN" altLang="en-US" sz="2400" dirty="0"/>
              <a:t>）给出了一种对图的着色方法，步骤如下：</a:t>
            </a:r>
            <a:endParaRPr lang="zh-CN" altLang="en-US" sz="2400" dirty="0"/>
          </a:p>
        </p:txBody>
      </p:sp>
      <p:sp>
        <p:nvSpPr>
          <p:cNvPr id="714756" name="Rectangle 4"/>
          <p:cNvSpPr/>
          <p:nvPr/>
        </p:nvSpPr>
        <p:spPr>
          <a:xfrm>
            <a:off x="900113" y="2679700"/>
            <a:ext cx="7559675" cy="3108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805180" lvl="0" indent="-805180" eaLnBrk="1" hangingPunct="1">
              <a:spcBef>
                <a:spcPct val="0"/>
              </a:spcBef>
              <a:buClrTx/>
              <a:buSzTx/>
              <a:buFontTx/>
              <a:buNone/>
            </a:pPr>
            <a:r>
              <a:rPr lang="zh-CN" altLang="en-US" sz="2800" dirty="0">
                <a:solidFill>
                  <a:srgbClr val="333300"/>
                </a:solidFill>
              </a:rPr>
              <a:t>（</a:t>
            </a:r>
            <a:r>
              <a:rPr lang="en-US" altLang="zh-CN" sz="2800" dirty="0">
                <a:solidFill>
                  <a:srgbClr val="333300"/>
                </a:solidFill>
              </a:rPr>
              <a:t>1</a:t>
            </a:r>
            <a:r>
              <a:rPr lang="zh-CN" altLang="en-US" sz="2800" dirty="0">
                <a:solidFill>
                  <a:srgbClr val="333300"/>
                </a:solidFill>
              </a:rPr>
              <a:t>）将图</a:t>
            </a:r>
            <a:r>
              <a:rPr lang="en-US" altLang="zh-CN" sz="2800" i="1" dirty="0">
                <a:solidFill>
                  <a:srgbClr val="333300"/>
                </a:solidFill>
              </a:rPr>
              <a:t>G</a:t>
            </a:r>
            <a:r>
              <a:rPr lang="zh-CN" altLang="en-US" sz="2800" dirty="0">
                <a:solidFill>
                  <a:srgbClr val="333300"/>
                </a:solidFill>
              </a:rPr>
              <a:t>中的结点按</a:t>
            </a:r>
            <a:r>
              <a:rPr lang="zh-CN" altLang="en-US" sz="2800" b="1" dirty="0">
                <a:solidFill>
                  <a:srgbClr val="FF0000"/>
                </a:solidFill>
              </a:rPr>
              <a:t>度数递减</a:t>
            </a:r>
            <a:r>
              <a:rPr lang="zh-CN" altLang="en-US" sz="2800" dirty="0">
                <a:solidFill>
                  <a:srgbClr val="333300"/>
                </a:solidFill>
              </a:rPr>
              <a:t>次序排列。</a:t>
            </a:r>
            <a:endParaRPr lang="zh-CN" altLang="en-US" sz="2800" dirty="0">
              <a:solidFill>
                <a:srgbClr val="333300"/>
              </a:solidFill>
            </a:endParaRPr>
          </a:p>
          <a:p>
            <a:pPr marL="805180" lvl="0" indent="-805180" eaLnBrk="1" hangingPunct="1">
              <a:spcBef>
                <a:spcPct val="0"/>
              </a:spcBef>
              <a:buClrTx/>
              <a:buSzTx/>
              <a:buFontTx/>
              <a:buNone/>
            </a:pPr>
            <a:r>
              <a:rPr lang="zh-CN" altLang="en-US" sz="2800" dirty="0">
                <a:solidFill>
                  <a:srgbClr val="333300"/>
                </a:solidFill>
              </a:rPr>
              <a:t>（</a:t>
            </a:r>
            <a:r>
              <a:rPr lang="en-US" altLang="zh-CN" sz="2800" dirty="0">
                <a:solidFill>
                  <a:srgbClr val="333300"/>
                </a:solidFill>
              </a:rPr>
              <a:t>2</a:t>
            </a:r>
            <a:r>
              <a:rPr lang="zh-CN" altLang="en-US" sz="2800" dirty="0">
                <a:solidFill>
                  <a:srgbClr val="333300"/>
                </a:solidFill>
              </a:rPr>
              <a:t>）用第一种颜色对第一结点着色，并</a:t>
            </a:r>
            <a:r>
              <a:rPr lang="zh-CN" altLang="en-US" sz="2800" b="1" dirty="0">
                <a:solidFill>
                  <a:srgbClr val="0070C0"/>
                </a:solidFill>
              </a:rPr>
              <a:t>按排列次序</a:t>
            </a:r>
            <a:r>
              <a:rPr lang="zh-CN" altLang="en-US" sz="2800" dirty="0">
                <a:solidFill>
                  <a:srgbClr val="333300"/>
                </a:solidFill>
              </a:rPr>
              <a:t>，</a:t>
            </a:r>
            <a:r>
              <a:rPr lang="zh-CN" altLang="en-US" sz="2800" b="1" dirty="0">
                <a:solidFill>
                  <a:srgbClr val="FF0000"/>
                </a:solidFill>
              </a:rPr>
              <a:t>对</a:t>
            </a:r>
            <a:r>
              <a:rPr lang="zh-CN" altLang="en-US" sz="2800" b="1" dirty="0">
                <a:solidFill>
                  <a:srgbClr val="0070C0"/>
                </a:solidFill>
              </a:rPr>
              <a:t>与前面结点不邻接</a:t>
            </a:r>
            <a:r>
              <a:rPr lang="zh-CN" altLang="en-US" sz="2800" b="1" dirty="0">
                <a:solidFill>
                  <a:srgbClr val="FF0000"/>
                </a:solidFill>
              </a:rPr>
              <a:t>的每一点着同样的颜色。</a:t>
            </a:r>
            <a:endParaRPr lang="zh-CN" altLang="en-US" sz="2800" b="1" dirty="0">
              <a:solidFill>
                <a:srgbClr val="FF0000"/>
              </a:solidFill>
            </a:endParaRPr>
          </a:p>
          <a:p>
            <a:pPr marL="805180" lvl="0" indent="-805180" eaLnBrk="1" hangingPunct="1">
              <a:spcBef>
                <a:spcPct val="0"/>
              </a:spcBef>
              <a:buClrTx/>
              <a:buSzTx/>
              <a:buFontTx/>
              <a:buNone/>
            </a:pPr>
            <a:r>
              <a:rPr lang="zh-CN" altLang="en-US" sz="2800" dirty="0">
                <a:solidFill>
                  <a:srgbClr val="333300"/>
                </a:solidFill>
              </a:rPr>
              <a:t>（</a:t>
            </a:r>
            <a:r>
              <a:rPr lang="en-US" altLang="zh-CN" sz="2800" dirty="0">
                <a:solidFill>
                  <a:srgbClr val="333300"/>
                </a:solidFill>
              </a:rPr>
              <a:t>3</a:t>
            </a:r>
            <a:r>
              <a:rPr lang="zh-CN" altLang="en-US" sz="2800" dirty="0">
                <a:solidFill>
                  <a:srgbClr val="333300"/>
                </a:solidFill>
              </a:rPr>
              <a:t>）用第二种颜色对尚未着色的点重复第</a:t>
            </a:r>
            <a:r>
              <a:rPr lang="en-US" altLang="zh-CN" sz="2800" dirty="0">
                <a:solidFill>
                  <a:srgbClr val="333300"/>
                </a:solidFill>
              </a:rPr>
              <a:t>2</a:t>
            </a:r>
            <a:r>
              <a:rPr lang="zh-CN" altLang="en-US" sz="2800" dirty="0">
                <a:solidFill>
                  <a:srgbClr val="333300"/>
                </a:solidFill>
              </a:rPr>
              <a:t>步，用第三种颜色继续以上做法，直到所有的结点都着上颜色为止。</a:t>
            </a:r>
            <a:endParaRPr lang="zh-CN" altLang="en-US" sz="2800" dirty="0">
              <a:solidFill>
                <a:srgbClr val="333300"/>
              </a:solidFill>
            </a:endParaRPr>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5367"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14756">
                                            <p:txEl>
                                              <p:charRg st="0" end="21"/>
                                            </p:txEl>
                                          </p:spTgt>
                                        </p:tgtEl>
                                        <p:attrNameLst>
                                          <p:attrName>style.visibility</p:attrName>
                                        </p:attrNameLst>
                                      </p:cBhvr>
                                      <p:to>
                                        <p:strVal val="visible"/>
                                      </p:to>
                                    </p:set>
                                    <p:animEffect transition="in" filter="wipe(up)">
                                      <p:cBhvr>
                                        <p:cTn id="7" dur="500"/>
                                        <p:tgtEl>
                                          <p:spTgt spid="714756">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4756">
                                            <p:txEl>
                                              <p:charRg st="21" end="66"/>
                                            </p:txEl>
                                          </p:spTgt>
                                        </p:tgtEl>
                                        <p:attrNameLst>
                                          <p:attrName>style.visibility</p:attrName>
                                        </p:attrNameLst>
                                      </p:cBhvr>
                                      <p:to>
                                        <p:strVal val="visible"/>
                                      </p:to>
                                    </p:set>
                                    <p:animEffect transition="in" filter="wipe(up)">
                                      <p:cBhvr>
                                        <p:cTn id="12" dur="500"/>
                                        <p:tgtEl>
                                          <p:spTgt spid="714756">
                                            <p:txEl>
                                              <p:charRg st="21"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4756">
                                            <p:txEl>
                                              <p:charRg st="66" end="117"/>
                                            </p:txEl>
                                          </p:spTgt>
                                        </p:tgtEl>
                                        <p:attrNameLst>
                                          <p:attrName>style.visibility</p:attrName>
                                        </p:attrNameLst>
                                      </p:cBhvr>
                                      <p:to>
                                        <p:strVal val="visible"/>
                                      </p:to>
                                    </p:set>
                                    <p:animEffect transition="in" filter="wipe(up)">
                                      <p:cBhvr>
                                        <p:cTn id="17" dur="500"/>
                                        <p:tgtEl>
                                          <p:spTgt spid="714756">
                                            <p:txEl>
                                              <p:charRg st="66"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ln/>
        </p:spPr>
        <p:txBody>
          <a:bodyPr vert="horz" wrap="square" lIns="91440" tIns="45720" rIns="91440" bIns="45720" anchor="t"/>
          <a:p>
            <a:r>
              <a:rPr lang="zh-CN" altLang="en-US" sz="3600" dirty="0"/>
              <a:t>例：用韦尔奇</a:t>
            </a:r>
            <a:r>
              <a:rPr lang="en-US" altLang="zh-CN" sz="3600" dirty="0"/>
              <a:t>·</a:t>
            </a:r>
            <a:r>
              <a:rPr lang="zh-CN" altLang="en-US" sz="3600" dirty="0"/>
              <a:t>鲍威尔法对下图着色。</a:t>
            </a:r>
            <a:endParaRPr lang="zh-CN" altLang="en-US" sz="3600" dirty="0"/>
          </a:p>
        </p:txBody>
      </p:sp>
      <p:sp>
        <p:nvSpPr>
          <p:cNvPr id="715780" name="Rectangle 4"/>
          <p:cNvSpPr/>
          <p:nvPr/>
        </p:nvSpPr>
        <p:spPr>
          <a:xfrm>
            <a:off x="971550" y="4581525"/>
            <a:ext cx="7272338"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805180" lvl="0" indent="-805180" eaLnBrk="1" hangingPunct="1">
              <a:spcBef>
                <a:spcPct val="0"/>
              </a:spcBef>
              <a:buClrTx/>
              <a:buSzTx/>
              <a:buFontTx/>
              <a:buNone/>
            </a:pPr>
            <a:r>
              <a:rPr lang="zh-CN" altLang="en-US" sz="2800" dirty="0">
                <a:solidFill>
                  <a:srgbClr val="333300"/>
                </a:solidFill>
              </a:rPr>
              <a:t>（</a:t>
            </a:r>
            <a:r>
              <a:rPr lang="en-US" altLang="zh-CN" sz="2800" dirty="0">
                <a:solidFill>
                  <a:srgbClr val="333300"/>
                </a:solidFill>
              </a:rPr>
              <a:t>1</a:t>
            </a:r>
            <a:r>
              <a:rPr lang="zh-CN" altLang="en-US" sz="2800" dirty="0">
                <a:solidFill>
                  <a:srgbClr val="333300"/>
                </a:solidFill>
              </a:rPr>
              <a:t>）各顶点按</a:t>
            </a:r>
            <a:r>
              <a:rPr lang="zh-CN" altLang="en-US" sz="2800" dirty="0">
                <a:solidFill>
                  <a:srgbClr val="FF0000"/>
                </a:solidFill>
              </a:rPr>
              <a:t>度数递减</a:t>
            </a:r>
            <a:r>
              <a:rPr lang="zh-CN" altLang="en-US" sz="2800" dirty="0">
                <a:solidFill>
                  <a:srgbClr val="333300"/>
                </a:solidFill>
              </a:rPr>
              <a:t>次序排列：</a:t>
            </a:r>
            <a:endParaRPr lang="zh-CN" altLang="en-US" sz="2800" dirty="0">
              <a:solidFill>
                <a:srgbClr val="333300"/>
              </a:solidFill>
            </a:endParaRPr>
          </a:p>
          <a:p>
            <a:pPr marL="805180" lvl="0" indent="-805180" eaLnBrk="1" hangingPunct="1">
              <a:spcBef>
                <a:spcPct val="0"/>
              </a:spcBef>
              <a:buClrTx/>
              <a:buSzTx/>
              <a:buFontTx/>
              <a:buNone/>
            </a:pPr>
            <a:r>
              <a:rPr lang="zh-CN" altLang="en-US" sz="2800" dirty="0">
                <a:solidFill>
                  <a:srgbClr val="333300"/>
                </a:solidFill>
              </a:rPr>
              <a:t>               </a:t>
            </a:r>
            <a:r>
              <a:rPr lang="en-US" altLang="zh-CN" sz="2800" i="1" dirty="0">
                <a:solidFill>
                  <a:srgbClr val="333300"/>
                </a:solidFill>
              </a:rPr>
              <a:t>c</a:t>
            </a:r>
            <a:r>
              <a:rPr lang="zh-CN" altLang="en-US" sz="2800" dirty="0">
                <a:solidFill>
                  <a:srgbClr val="333300"/>
                </a:solidFill>
              </a:rPr>
              <a:t>，</a:t>
            </a:r>
            <a:r>
              <a:rPr lang="en-US" altLang="zh-CN" sz="2800" i="1" dirty="0">
                <a:solidFill>
                  <a:srgbClr val="333300"/>
                </a:solidFill>
              </a:rPr>
              <a:t>a</a:t>
            </a:r>
            <a:r>
              <a:rPr lang="zh-CN" altLang="en-US" sz="2800" dirty="0">
                <a:solidFill>
                  <a:srgbClr val="333300"/>
                </a:solidFill>
              </a:rPr>
              <a:t>，</a:t>
            </a:r>
            <a:r>
              <a:rPr lang="en-US" altLang="zh-CN" sz="2800" i="1" dirty="0">
                <a:solidFill>
                  <a:srgbClr val="333300"/>
                </a:solidFill>
              </a:rPr>
              <a:t>e</a:t>
            </a:r>
            <a:r>
              <a:rPr lang="zh-CN" altLang="en-US" sz="2800" dirty="0">
                <a:solidFill>
                  <a:srgbClr val="333300"/>
                </a:solidFill>
              </a:rPr>
              <a:t>，</a:t>
            </a:r>
            <a:r>
              <a:rPr lang="en-US" altLang="zh-CN" sz="2800" i="1" dirty="0">
                <a:solidFill>
                  <a:srgbClr val="333300"/>
                </a:solidFill>
              </a:rPr>
              <a:t>f</a:t>
            </a:r>
            <a:r>
              <a:rPr lang="zh-CN" altLang="en-US" sz="2800" dirty="0">
                <a:solidFill>
                  <a:srgbClr val="333300"/>
                </a:solidFill>
              </a:rPr>
              <a:t>，</a:t>
            </a:r>
            <a:r>
              <a:rPr lang="en-US" altLang="zh-CN" sz="2800" i="1" dirty="0">
                <a:solidFill>
                  <a:srgbClr val="333300"/>
                </a:solidFill>
              </a:rPr>
              <a:t>b</a:t>
            </a:r>
            <a:r>
              <a:rPr lang="zh-CN" altLang="en-US" sz="2800" dirty="0">
                <a:solidFill>
                  <a:srgbClr val="333300"/>
                </a:solidFill>
              </a:rPr>
              <a:t>，</a:t>
            </a:r>
            <a:r>
              <a:rPr lang="en-US" altLang="zh-CN" sz="2800" i="1" dirty="0">
                <a:solidFill>
                  <a:srgbClr val="333300"/>
                </a:solidFill>
              </a:rPr>
              <a:t>h</a:t>
            </a:r>
            <a:r>
              <a:rPr lang="zh-CN" altLang="en-US" sz="2800" dirty="0">
                <a:solidFill>
                  <a:srgbClr val="333300"/>
                </a:solidFill>
              </a:rPr>
              <a:t>，</a:t>
            </a:r>
            <a:r>
              <a:rPr lang="en-US" altLang="zh-CN" sz="2800" dirty="0">
                <a:solidFill>
                  <a:srgbClr val="333300"/>
                </a:solidFill>
              </a:rPr>
              <a:t>g</a:t>
            </a:r>
            <a:r>
              <a:rPr lang="zh-CN" altLang="en-US" sz="2800" dirty="0">
                <a:solidFill>
                  <a:srgbClr val="333300"/>
                </a:solidFill>
              </a:rPr>
              <a:t>，</a:t>
            </a:r>
            <a:r>
              <a:rPr lang="en-US" altLang="zh-CN" sz="2800" i="1" dirty="0">
                <a:solidFill>
                  <a:srgbClr val="333300"/>
                </a:solidFill>
              </a:rPr>
              <a:t>d</a:t>
            </a:r>
            <a:r>
              <a:rPr lang="zh-CN" altLang="en-US" sz="2800" dirty="0">
                <a:solidFill>
                  <a:srgbClr val="333300"/>
                </a:solidFill>
              </a:rPr>
              <a:t>。</a:t>
            </a:r>
            <a:endParaRPr lang="zh-CN" altLang="en-US" sz="2800" dirty="0">
              <a:solidFill>
                <a:srgbClr val="333300"/>
              </a:solidFill>
            </a:endParaRPr>
          </a:p>
          <a:p>
            <a:pPr marL="805180" lvl="0" indent="-805180" eaLnBrk="1" hangingPunct="1">
              <a:spcBef>
                <a:spcPct val="0"/>
              </a:spcBef>
              <a:buClrTx/>
              <a:buSzTx/>
              <a:buFontTx/>
              <a:buNone/>
            </a:pPr>
            <a:r>
              <a:rPr lang="zh-CN" altLang="en-US" sz="2800" dirty="0">
                <a:solidFill>
                  <a:srgbClr val="333300"/>
                </a:solidFill>
              </a:rPr>
              <a:t>（</a:t>
            </a:r>
            <a:r>
              <a:rPr lang="en-US" altLang="zh-CN" sz="2800" dirty="0">
                <a:solidFill>
                  <a:srgbClr val="333300"/>
                </a:solidFill>
              </a:rPr>
              <a:t>2</a:t>
            </a:r>
            <a:r>
              <a:rPr lang="zh-CN" altLang="en-US" sz="2800" dirty="0">
                <a:solidFill>
                  <a:srgbClr val="333300"/>
                </a:solidFill>
              </a:rPr>
              <a:t>）对</a:t>
            </a:r>
            <a:r>
              <a:rPr lang="en-US" altLang="zh-CN" sz="2800" i="1" dirty="0">
                <a:solidFill>
                  <a:srgbClr val="333300"/>
                </a:solidFill>
              </a:rPr>
              <a:t>c</a:t>
            </a:r>
            <a:r>
              <a:rPr lang="zh-CN" altLang="en-US" sz="2800" dirty="0">
                <a:solidFill>
                  <a:srgbClr val="333300"/>
                </a:solidFill>
              </a:rPr>
              <a:t>和与</a:t>
            </a:r>
            <a:r>
              <a:rPr lang="en-US" altLang="zh-CN" sz="2800" i="1" dirty="0">
                <a:solidFill>
                  <a:srgbClr val="333300"/>
                </a:solidFill>
              </a:rPr>
              <a:t>c</a:t>
            </a:r>
            <a:r>
              <a:rPr lang="zh-CN" altLang="en-US" sz="2800" dirty="0">
                <a:solidFill>
                  <a:srgbClr val="333300"/>
                </a:solidFill>
              </a:rPr>
              <a:t>不邻接的</a:t>
            </a:r>
            <a:r>
              <a:rPr lang="en-US" altLang="zh-CN" sz="2800" i="1" dirty="0">
                <a:solidFill>
                  <a:srgbClr val="333300"/>
                </a:solidFill>
              </a:rPr>
              <a:t>e</a:t>
            </a:r>
            <a:r>
              <a:rPr lang="zh-CN" altLang="en-US" sz="2800" dirty="0">
                <a:solidFill>
                  <a:srgbClr val="333300"/>
                </a:solidFill>
              </a:rPr>
              <a:t>，</a:t>
            </a:r>
            <a:r>
              <a:rPr lang="en-US" altLang="zh-CN" sz="2800" i="1" dirty="0">
                <a:solidFill>
                  <a:srgbClr val="333300"/>
                </a:solidFill>
              </a:rPr>
              <a:t>b</a:t>
            </a:r>
            <a:r>
              <a:rPr lang="zh-CN" altLang="en-US" sz="2800" dirty="0">
                <a:solidFill>
                  <a:srgbClr val="333300"/>
                </a:solidFill>
              </a:rPr>
              <a:t>着第一种颜色。</a:t>
            </a:r>
            <a:endParaRPr lang="zh-CN" altLang="en-US" sz="2800" dirty="0">
              <a:solidFill>
                <a:srgbClr val="333300"/>
              </a:solidFill>
            </a:endParaRPr>
          </a:p>
        </p:txBody>
      </p:sp>
      <p:sp>
        <p:nvSpPr>
          <p:cNvPr id="17412" name="Oval 5"/>
          <p:cNvSpPr/>
          <p:nvPr/>
        </p:nvSpPr>
        <p:spPr>
          <a:xfrm>
            <a:off x="2351088" y="1970088"/>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3" name="Oval 6"/>
          <p:cNvSpPr/>
          <p:nvPr/>
        </p:nvSpPr>
        <p:spPr>
          <a:xfrm>
            <a:off x="1774825" y="2544763"/>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4" name="Oval 7"/>
          <p:cNvSpPr/>
          <p:nvPr/>
        </p:nvSpPr>
        <p:spPr>
          <a:xfrm>
            <a:off x="2351088" y="3265488"/>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5" name="Oval 8"/>
          <p:cNvSpPr/>
          <p:nvPr/>
        </p:nvSpPr>
        <p:spPr>
          <a:xfrm>
            <a:off x="3790950" y="2257425"/>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6" name="Oval 9"/>
          <p:cNvSpPr/>
          <p:nvPr/>
        </p:nvSpPr>
        <p:spPr>
          <a:xfrm>
            <a:off x="2998788" y="3770313"/>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7" name="Oval 10"/>
          <p:cNvSpPr/>
          <p:nvPr/>
        </p:nvSpPr>
        <p:spPr>
          <a:xfrm>
            <a:off x="4511675" y="3265488"/>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8" name="Oval 11"/>
          <p:cNvSpPr/>
          <p:nvPr/>
        </p:nvSpPr>
        <p:spPr>
          <a:xfrm>
            <a:off x="4078288" y="3913188"/>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19" name="Oval 12"/>
          <p:cNvSpPr/>
          <p:nvPr/>
        </p:nvSpPr>
        <p:spPr>
          <a:xfrm>
            <a:off x="4367213" y="2617788"/>
            <a:ext cx="215900" cy="215900"/>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20" name="Line 13"/>
          <p:cNvSpPr/>
          <p:nvPr/>
        </p:nvSpPr>
        <p:spPr>
          <a:xfrm flipH="1">
            <a:off x="1919288" y="2112963"/>
            <a:ext cx="503237" cy="576262"/>
          </a:xfrm>
          <a:prstGeom prst="line">
            <a:avLst/>
          </a:prstGeom>
          <a:ln w="9525" cap="flat" cmpd="sng">
            <a:solidFill>
              <a:schemeClr val="tx1"/>
            </a:solidFill>
            <a:prstDash val="solid"/>
            <a:headEnd type="none" w="med" len="med"/>
            <a:tailEnd type="none" w="med" len="med"/>
          </a:ln>
        </p:spPr>
      </p:sp>
      <p:sp>
        <p:nvSpPr>
          <p:cNvPr id="17421" name="Line 14"/>
          <p:cNvSpPr/>
          <p:nvPr/>
        </p:nvSpPr>
        <p:spPr>
          <a:xfrm>
            <a:off x="1846263" y="2689225"/>
            <a:ext cx="576262" cy="576263"/>
          </a:xfrm>
          <a:prstGeom prst="line">
            <a:avLst/>
          </a:prstGeom>
          <a:ln w="9525" cap="flat" cmpd="sng">
            <a:solidFill>
              <a:schemeClr val="tx1"/>
            </a:solidFill>
            <a:prstDash val="solid"/>
            <a:headEnd type="none" w="med" len="med"/>
            <a:tailEnd type="none" w="med" len="med"/>
          </a:ln>
        </p:spPr>
      </p:sp>
      <p:sp>
        <p:nvSpPr>
          <p:cNvPr id="17422" name="Line 15"/>
          <p:cNvSpPr/>
          <p:nvPr/>
        </p:nvSpPr>
        <p:spPr>
          <a:xfrm>
            <a:off x="2495550" y="2112963"/>
            <a:ext cx="1655763" cy="1873250"/>
          </a:xfrm>
          <a:prstGeom prst="line">
            <a:avLst/>
          </a:prstGeom>
          <a:ln w="9525" cap="flat" cmpd="sng">
            <a:solidFill>
              <a:schemeClr val="tx1"/>
            </a:solidFill>
            <a:prstDash val="solid"/>
            <a:headEnd type="none" w="med" len="med"/>
            <a:tailEnd type="none" w="med" len="med"/>
          </a:ln>
        </p:spPr>
      </p:sp>
      <p:sp>
        <p:nvSpPr>
          <p:cNvPr id="17423" name="Line 16"/>
          <p:cNvSpPr/>
          <p:nvPr/>
        </p:nvSpPr>
        <p:spPr>
          <a:xfrm>
            <a:off x="1990725" y="2617788"/>
            <a:ext cx="2592388" cy="792162"/>
          </a:xfrm>
          <a:prstGeom prst="line">
            <a:avLst/>
          </a:prstGeom>
          <a:ln w="9525" cap="flat" cmpd="sng">
            <a:solidFill>
              <a:schemeClr val="tx1"/>
            </a:solidFill>
            <a:prstDash val="solid"/>
            <a:headEnd type="none" w="med" len="med"/>
            <a:tailEnd type="none" w="med" len="med"/>
          </a:ln>
        </p:spPr>
      </p:sp>
      <p:sp>
        <p:nvSpPr>
          <p:cNvPr id="17424" name="Line 17"/>
          <p:cNvSpPr/>
          <p:nvPr/>
        </p:nvSpPr>
        <p:spPr>
          <a:xfrm>
            <a:off x="2495550" y="3336925"/>
            <a:ext cx="2087563" cy="73025"/>
          </a:xfrm>
          <a:prstGeom prst="line">
            <a:avLst/>
          </a:prstGeom>
          <a:ln w="9525" cap="flat" cmpd="sng">
            <a:solidFill>
              <a:schemeClr val="tx1"/>
            </a:solidFill>
            <a:prstDash val="solid"/>
            <a:headEnd type="none" w="med" len="med"/>
            <a:tailEnd type="none" w="med" len="med"/>
          </a:ln>
        </p:spPr>
      </p:sp>
      <p:sp>
        <p:nvSpPr>
          <p:cNvPr id="17425" name="Line 18"/>
          <p:cNvSpPr/>
          <p:nvPr/>
        </p:nvSpPr>
        <p:spPr>
          <a:xfrm>
            <a:off x="2495550" y="2112963"/>
            <a:ext cx="574675" cy="1728787"/>
          </a:xfrm>
          <a:prstGeom prst="line">
            <a:avLst/>
          </a:prstGeom>
          <a:ln w="9525" cap="flat" cmpd="sng">
            <a:solidFill>
              <a:schemeClr val="tx1"/>
            </a:solidFill>
            <a:prstDash val="solid"/>
            <a:headEnd type="none" w="med" len="med"/>
            <a:tailEnd type="none" w="med" len="med"/>
          </a:ln>
        </p:spPr>
      </p:sp>
      <p:sp>
        <p:nvSpPr>
          <p:cNvPr id="17426" name="Line 19"/>
          <p:cNvSpPr/>
          <p:nvPr/>
        </p:nvSpPr>
        <p:spPr>
          <a:xfrm>
            <a:off x="3070225" y="3841750"/>
            <a:ext cx="1081088" cy="144463"/>
          </a:xfrm>
          <a:prstGeom prst="line">
            <a:avLst/>
          </a:prstGeom>
          <a:ln w="9525" cap="flat" cmpd="sng">
            <a:solidFill>
              <a:schemeClr val="tx1"/>
            </a:solidFill>
            <a:prstDash val="solid"/>
            <a:headEnd type="none" w="med" len="med"/>
            <a:tailEnd type="none" w="med" len="med"/>
          </a:ln>
        </p:spPr>
      </p:sp>
      <p:sp>
        <p:nvSpPr>
          <p:cNvPr id="17427" name="Line 20"/>
          <p:cNvSpPr/>
          <p:nvPr/>
        </p:nvSpPr>
        <p:spPr>
          <a:xfrm flipH="1">
            <a:off x="4222750" y="3409950"/>
            <a:ext cx="431800" cy="647700"/>
          </a:xfrm>
          <a:prstGeom prst="line">
            <a:avLst/>
          </a:prstGeom>
          <a:ln w="9525" cap="flat" cmpd="sng">
            <a:solidFill>
              <a:schemeClr val="tx1"/>
            </a:solidFill>
            <a:prstDash val="solid"/>
            <a:headEnd type="none" w="med" len="med"/>
            <a:tailEnd type="none" w="med" len="med"/>
          </a:ln>
        </p:spPr>
      </p:sp>
      <p:sp>
        <p:nvSpPr>
          <p:cNvPr id="17428" name="Line 21"/>
          <p:cNvSpPr/>
          <p:nvPr/>
        </p:nvSpPr>
        <p:spPr>
          <a:xfrm>
            <a:off x="4511675" y="2762250"/>
            <a:ext cx="71438" cy="503238"/>
          </a:xfrm>
          <a:prstGeom prst="line">
            <a:avLst/>
          </a:prstGeom>
          <a:ln w="9525" cap="flat" cmpd="sng">
            <a:solidFill>
              <a:schemeClr val="tx1"/>
            </a:solidFill>
            <a:prstDash val="solid"/>
            <a:headEnd type="none" w="med" len="med"/>
            <a:tailEnd type="none" w="med" len="med"/>
          </a:ln>
        </p:spPr>
      </p:sp>
      <p:sp>
        <p:nvSpPr>
          <p:cNvPr id="17429" name="Line 22"/>
          <p:cNvSpPr/>
          <p:nvPr/>
        </p:nvSpPr>
        <p:spPr>
          <a:xfrm flipH="1" flipV="1">
            <a:off x="3935413" y="2328863"/>
            <a:ext cx="503237" cy="360362"/>
          </a:xfrm>
          <a:prstGeom prst="line">
            <a:avLst/>
          </a:prstGeom>
          <a:ln w="9525" cap="flat" cmpd="sng">
            <a:solidFill>
              <a:schemeClr val="tx1"/>
            </a:solidFill>
            <a:prstDash val="solid"/>
            <a:headEnd type="none" w="med" len="med"/>
            <a:tailEnd type="none" w="med" len="med"/>
          </a:ln>
        </p:spPr>
      </p:sp>
      <p:sp>
        <p:nvSpPr>
          <p:cNvPr id="17430" name="Line 23"/>
          <p:cNvSpPr/>
          <p:nvPr/>
        </p:nvSpPr>
        <p:spPr>
          <a:xfrm>
            <a:off x="3862388" y="2401888"/>
            <a:ext cx="360362" cy="1584325"/>
          </a:xfrm>
          <a:prstGeom prst="line">
            <a:avLst/>
          </a:prstGeom>
          <a:ln w="9525" cap="flat" cmpd="sng">
            <a:solidFill>
              <a:schemeClr val="tx1"/>
            </a:solidFill>
            <a:prstDash val="solid"/>
            <a:headEnd type="none" w="med" len="med"/>
            <a:tailEnd type="none" w="med" len="med"/>
          </a:ln>
        </p:spPr>
      </p:sp>
      <p:sp>
        <p:nvSpPr>
          <p:cNvPr id="17431" name="Line 24"/>
          <p:cNvSpPr/>
          <p:nvPr/>
        </p:nvSpPr>
        <p:spPr>
          <a:xfrm flipH="1">
            <a:off x="2495550" y="2328863"/>
            <a:ext cx="1366838" cy="1008062"/>
          </a:xfrm>
          <a:prstGeom prst="line">
            <a:avLst/>
          </a:prstGeom>
          <a:ln w="9525" cap="flat" cmpd="sng">
            <a:solidFill>
              <a:schemeClr val="tx1"/>
            </a:solidFill>
            <a:prstDash val="solid"/>
            <a:headEnd type="none" w="med" len="med"/>
            <a:tailEnd type="none" w="med" len="med"/>
          </a:ln>
        </p:spPr>
      </p:sp>
      <p:sp>
        <p:nvSpPr>
          <p:cNvPr id="17432" name="Line 25"/>
          <p:cNvSpPr/>
          <p:nvPr/>
        </p:nvSpPr>
        <p:spPr>
          <a:xfrm flipH="1">
            <a:off x="1919288" y="2328863"/>
            <a:ext cx="1943100" cy="288925"/>
          </a:xfrm>
          <a:prstGeom prst="line">
            <a:avLst/>
          </a:prstGeom>
          <a:ln w="9525" cap="flat" cmpd="sng">
            <a:solidFill>
              <a:schemeClr val="tx1"/>
            </a:solidFill>
            <a:prstDash val="solid"/>
            <a:headEnd type="none" w="med" len="med"/>
            <a:tailEnd type="none" w="med" len="med"/>
          </a:ln>
        </p:spPr>
      </p:sp>
      <p:sp>
        <p:nvSpPr>
          <p:cNvPr id="17433" name="Text Box 26"/>
          <p:cNvSpPr txBox="1"/>
          <p:nvPr/>
        </p:nvSpPr>
        <p:spPr>
          <a:xfrm>
            <a:off x="1452563" y="2557463"/>
            <a:ext cx="3111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17434" name="Text Box 27"/>
          <p:cNvSpPr txBox="1"/>
          <p:nvPr/>
        </p:nvSpPr>
        <p:spPr>
          <a:xfrm>
            <a:off x="2411413" y="1628775"/>
            <a:ext cx="311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7435" name="Text Box 28"/>
          <p:cNvSpPr txBox="1"/>
          <p:nvPr/>
        </p:nvSpPr>
        <p:spPr>
          <a:xfrm>
            <a:off x="2122488" y="3357563"/>
            <a:ext cx="3111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17436" name="Text Box 29"/>
          <p:cNvSpPr txBox="1"/>
          <p:nvPr/>
        </p:nvSpPr>
        <p:spPr>
          <a:xfrm>
            <a:off x="3929063" y="1917700"/>
            <a:ext cx="2984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17437" name="Line 30"/>
          <p:cNvSpPr/>
          <p:nvPr/>
        </p:nvSpPr>
        <p:spPr>
          <a:xfrm flipH="1">
            <a:off x="3070225" y="2473325"/>
            <a:ext cx="792163" cy="1296988"/>
          </a:xfrm>
          <a:prstGeom prst="line">
            <a:avLst/>
          </a:prstGeom>
          <a:ln w="9525" cap="flat" cmpd="sng">
            <a:solidFill>
              <a:schemeClr val="tx1"/>
            </a:solidFill>
            <a:prstDash val="solid"/>
            <a:headEnd type="none" w="med" len="med"/>
            <a:tailEnd type="none" w="med" len="med"/>
          </a:ln>
        </p:spPr>
      </p:sp>
      <p:sp>
        <p:nvSpPr>
          <p:cNvPr id="17438" name="Text Box 31"/>
          <p:cNvSpPr txBox="1"/>
          <p:nvPr/>
        </p:nvSpPr>
        <p:spPr>
          <a:xfrm>
            <a:off x="4498975" y="2420938"/>
            <a:ext cx="3111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17439" name="Text Box 32"/>
          <p:cNvSpPr txBox="1"/>
          <p:nvPr/>
        </p:nvSpPr>
        <p:spPr>
          <a:xfrm>
            <a:off x="4787900" y="3286125"/>
            <a:ext cx="311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17440" name="Text Box 33"/>
          <p:cNvSpPr txBox="1"/>
          <p:nvPr/>
        </p:nvSpPr>
        <p:spPr>
          <a:xfrm>
            <a:off x="4459288" y="3860800"/>
            <a:ext cx="2476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17441" name="Text Box 34"/>
          <p:cNvSpPr txBox="1"/>
          <p:nvPr/>
        </p:nvSpPr>
        <p:spPr>
          <a:xfrm>
            <a:off x="2555875" y="3717925"/>
            <a:ext cx="311150" cy="3667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nvGrpSpPr>
          <p:cNvPr id="2" name="Group 35"/>
          <p:cNvGrpSpPr/>
          <p:nvPr/>
        </p:nvGrpSpPr>
        <p:grpSpPr>
          <a:xfrm>
            <a:off x="5246688" y="1700213"/>
            <a:ext cx="3646487" cy="2598737"/>
            <a:chOff x="3305" y="1071"/>
            <a:chExt cx="2297" cy="1637"/>
          </a:xfrm>
        </p:grpSpPr>
        <p:sp>
          <p:nvSpPr>
            <p:cNvPr id="17448" name="Oval 36"/>
            <p:cNvSpPr/>
            <p:nvPr/>
          </p:nvSpPr>
          <p:spPr>
            <a:xfrm>
              <a:off x="3871" y="1286"/>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49" name="Oval 37"/>
            <p:cNvSpPr/>
            <p:nvPr/>
          </p:nvSpPr>
          <p:spPr>
            <a:xfrm>
              <a:off x="3508" y="1648"/>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0" name="Oval 38"/>
            <p:cNvSpPr/>
            <p:nvPr/>
          </p:nvSpPr>
          <p:spPr>
            <a:xfrm>
              <a:off x="3871"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1" name="Oval 39"/>
            <p:cNvSpPr/>
            <p:nvPr/>
          </p:nvSpPr>
          <p:spPr>
            <a:xfrm>
              <a:off x="4778" y="1467"/>
              <a:ext cx="136" cy="136"/>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2" name="Oval 40"/>
            <p:cNvSpPr/>
            <p:nvPr/>
          </p:nvSpPr>
          <p:spPr>
            <a:xfrm>
              <a:off x="4279" y="242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3" name="Oval 41"/>
            <p:cNvSpPr/>
            <p:nvPr/>
          </p:nvSpPr>
          <p:spPr>
            <a:xfrm>
              <a:off x="5232" y="2102"/>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4" name="Oval 42"/>
            <p:cNvSpPr/>
            <p:nvPr/>
          </p:nvSpPr>
          <p:spPr>
            <a:xfrm>
              <a:off x="4959" y="2510"/>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5" name="Oval 43"/>
            <p:cNvSpPr/>
            <p:nvPr/>
          </p:nvSpPr>
          <p:spPr>
            <a:xfrm>
              <a:off x="5141" y="1694"/>
              <a:ext cx="136" cy="136"/>
            </a:xfrm>
            <a:prstGeom prst="ellipse">
              <a:avLst/>
            </a:prstGeom>
            <a:solidFill>
              <a:schemeClr val="tx1"/>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17456" name="Line 44"/>
            <p:cNvSpPr/>
            <p:nvPr/>
          </p:nvSpPr>
          <p:spPr>
            <a:xfrm flipH="1">
              <a:off x="3599" y="1376"/>
              <a:ext cx="317" cy="363"/>
            </a:xfrm>
            <a:prstGeom prst="line">
              <a:avLst/>
            </a:prstGeom>
            <a:ln w="9525" cap="flat" cmpd="sng">
              <a:solidFill>
                <a:schemeClr val="tx1"/>
              </a:solidFill>
              <a:prstDash val="solid"/>
              <a:headEnd type="none" w="med" len="med"/>
              <a:tailEnd type="none" w="med" len="med"/>
            </a:ln>
          </p:spPr>
        </p:sp>
        <p:sp>
          <p:nvSpPr>
            <p:cNvPr id="17457" name="Line 45"/>
            <p:cNvSpPr/>
            <p:nvPr/>
          </p:nvSpPr>
          <p:spPr>
            <a:xfrm>
              <a:off x="3553" y="1739"/>
              <a:ext cx="363" cy="363"/>
            </a:xfrm>
            <a:prstGeom prst="line">
              <a:avLst/>
            </a:prstGeom>
            <a:ln w="9525" cap="flat" cmpd="sng">
              <a:solidFill>
                <a:schemeClr val="tx1"/>
              </a:solidFill>
              <a:prstDash val="solid"/>
              <a:headEnd type="none" w="med" len="med"/>
              <a:tailEnd type="none" w="med" len="med"/>
            </a:ln>
          </p:spPr>
        </p:sp>
        <p:sp>
          <p:nvSpPr>
            <p:cNvPr id="17458" name="Line 46"/>
            <p:cNvSpPr/>
            <p:nvPr/>
          </p:nvSpPr>
          <p:spPr>
            <a:xfrm>
              <a:off x="3962" y="1376"/>
              <a:ext cx="1043" cy="1180"/>
            </a:xfrm>
            <a:prstGeom prst="line">
              <a:avLst/>
            </a:prstGeom>
            <a:ln w="9525" cap="flat" cmpd="sng">
              <a:solidFill>
                <a:schemeClr val="tx1"/>
              </a:solidFill>
              <a:prstDash val="solid"/>
              <a:headEnd type="none" w="med" len="med"/>
              <a:tailEnd type="none" w="med" len="med"/>
            </a:ln>
          </p:spPr>
        </p:sp>
        <p:sp>
          <p:nvSpPr>
            <p:cNvPr id="17459" name="Line 47"/>
            <p:cNvSpPr/>
            <p:nvPr/>
          </p:nvSpPr>
          <p:spPr>
            <a:xfrm>
              <a:off x="3644" y="1694"/>
              <a:ext cx="1633" cy="499"/>
            </a:xfrm>
            <a:prstGeom prst="line">
              <a:avLst/>
            </a:prstGeom>
            <a:ln w="9525" cap="flat" cmpd="sng">
              <a:solidFill>
                <a:schemeClr val="tx1"/>
              </a:solidFill>
              <a:prstDash val="solid"/>
              <a:headEnd type="none" w="med" len="med"/>
              <a:tailEnd type="none" w="med" len="med"/>
            </a:ln>
          </p:spPr>
        </p:sp>
        <p:sp>
          <p:nvSpPr>
            <p:cNvPr id="17460" name="Line 48"/>
            <p:cNvSpPr/>
            <p:nvPr/>
          </p:nvSpPr>
          <p:spPr>
            <a:xfrm>
              <a:off x="3962" y="2147"/>
              <a:ext cx="1315" cy="46"/>
            </a:xfrm>
            <a:prstGeom prst="line">
              <a:avLst/>
            </a:prstGeom>
            <a:ln w="9525" cap="flat" cmpd="sng">
              <a:solidFill>
                <a:schemeClr val="tx1"/>
              </a:solidFill>
              <a:prstDash val="solid"/>
              <a:headEnd type="none" w="med" len="med"/>
              <a:tailEnd type="none" w="med" len="med"/>
            </a:ln>
          </p:spPr>
        </p:sp>
        <p:sp>
          <p:nvSpPr>
            <p:cNvPr id="17461" name="Line 49"/>
            <p:cNvSpPr/>
            <p:nvPr/>
          </p:nvSpPr>
          <p:spPr>
            <a:xfrm>
              <a:off x="3962" y="1376"/>
              <a:ext cx="362" cy="1089"/>
            </a:xfrm>
            <a:prstGeom prst="line">
              <a:avLst/>
            </a:prstGeom>
            <a:ln w="9525" cap="flat" cmpd="sng">
              <a:solidFill>
                <a:schemeClr val="tx1"/>
              </a:solidFill>
              <a:prstDash val="solid"/>
              <a:headEnd type="none" w="med" len="med"/>
              <a:tailEnd type="none" w="med" len="med"/>
            </a:ln>
          </p:spPr>
        </p:sp>
        <p:sp>
          <p:nvSpPr>
            <p:cNvPr id="17462" name="Line 50"/>
            <p:cNvSpPr/>
            <p:nvPr/>
          </p:nvSpPr>
          <p:spPr>
            <a:xfrm>
              <a:off x="4324" y="2465"/>
              <a:ext cx="681" cy="91"/>
            </a:xfrm>
            <a:prstGeom prst="line">
              <a:avLst/>
            </a:prstGeom>
            <a:ln w="9525" cap="flat" cmpd="sng">
              <a:solidFill>
                <a:schemeClr val="tx1"/>
              </a:solidFill>
              <a:prstDash val="solid"/>
              <a:headEnd type="none" w="med" len="med"/>
              <a:tailEnd type="none" w="med" len="med"/>
            </a:ln>
          </p:spPr>
        </p:sp>
        <p:sp>
          <p:nvSpPr>
            <p:cNvPr id="17463" name="Line 51"/>
            <p:cNvSpPr/>
            <p:nvPr/>
          </p:nvSpPr>
          <p:spPr>
            <a:xfrm flipH="1">
              <a:off x="5050" y="2193"/>
              <a:ext cx="272" cy="408"/>
            </a:xfrm>
            <a:prstGeom prst="line">
              <a:avLst/>
            </a:prstGeom>
            <a:ln w="9525" cap="flat" cmpd="sng">
              <a:solidFill>
                <a:schemeClr val="tx1"/>
              </a:solidFill>
              <a:prstDash val="solid"/>
              <a:headEnd type="none" w="med" len="med"/>
              <a:tailEnd type="none" w="med" len="med"/>
            </a:ln>
          </p:spPr>
        </p:sp>
        <p:sp>
          <p:nvSpPr>
            <p:cNvPr id="17464" name="Line 52"/>
            <p:cNvSpPr/>
            <p:nvPr/>
          </p:nvSpPr>
          <p:spPr>
            <a:xfrm>
              <a:off x="5232" y="1785"/>
              <a:ext cx="45" cy="317"/>
            </a:xfrm>
            <a:prstGeom prst="line">
              <a:avLst/>
            </a:prstGeom>
            <a:ln w="9525" cap="flat" cmpd="sng">
              <a:solidFill>
                <a:schemeClr val="tx1"/>
              </a:solidFill>
              <a:prstDash val="solid"/>
              <a:headEnd type="none" w="med" len="med"/>
              <a:tailEnd type="none" w="med" len="med"/>
            </a:ln>
          </p:spPr>
        </p:sp>
        <p:sp>
          <p:nvSpPr>
            <p:cNvPr id="17465" name="Line 53"/>
            <p:cNvSpPr/>
            <p:nvPr/>
          </p:nvSpPr>
          <p:spPr>
            <a:xfrm flipH="1" flipV="1">
              <a:off x="4869" y="1512"/>
              <a:ext cx="317" cy="227"/>
            </a:xfrm>
            <a:prstGeom prst="line">
              <a:avLst/>
            </a:prstGeom>
            <a:ln w="9525" cap="flat" cmpd="sng">
              <a:solidFill>
                <a:schemeClr val="tx1"/>
              </a:solidFill>
              <a:prstDash val="solid"/>
              <a:headEnd type="none" w="med" len="med"/>
              <a:tailEnd type="none" w="med" len="med"/>
            </a:ln>
          </p:spPr>
        </p:sp>
        <p:sp>
          <p:nvSpPr>
            <p:cNvPr id="17466" name="Line 54"/>
            <p:cNvSpPr/>
            <p:nvPr/>
          </p:nvSpPr>
          <p:spPr>
            <a:xfrm>
              <a:off x="4823" y="1558"/>
              <a:ext cx="227" cy="998"/>
            </a:xfrm>
            <a:prstGeom prst="line">
              <a:avLst/>
            </a:prstGeom>
            <a:ln w="9525" cap="flat" cmpd="sng">
              <a:solidFill>
                <a:schemeClr val="tx1"/>
              </a:solidFill>
              <a:prstDash val="solid"/>
              <a:headEnd type="none" w="med" len="med"/>
              <a:tailEnd type="none" w="med" len="med"/>
            </a:ln>
          </p:spPr>
        </p:sp>
        <p:sp>
          <p:nvSpPr>
            <p:cNvPr id="17467" name="Line 55"/>
            <p:cNvSpPr/>
            <p:nvPr/>
          </p:nvSpPr>
          <p:spPr>
            <a:xfrm flipH="1">
              <a:off x="3962" y="1512"/>
              <a:ext cx="861" cy="635"/>
            </a:xfrm>
            <a:prstGeom prst="line">
              <a:avLst/>
            </a:prstGeom>
            <a:ln w="9525" cap="flat" cmpd="sng">
              <a:solidFill>
                <a:schemeClr val="tx1"/>
              </a:solidFill>
              <a:prstDash val="solid"/>
              <a:headEnd type="none" w="med" len="med"/>
              <a:tailEnd type="none" w="med" len="med"/>
            </a:ln>
          </p:spPr>
        </p:sp>
        <p:sp>
          <p:nvSpPr>
            <p:cNvPr id="17468" name="Line 56"/>
            <p:cNvSpPr/>
            <p:nvPr/>
          </p:nvSpPr>
          <p:spPr>
            <a:xfrm flipH="1">
              <a:off x="3599" y="1512"/>
              <a:ext cx="1224" cy="182"/>
            </a:xfrm>
            <a:prstGeom prst="line">
              <a:avLst/>
            </a:prstGeom>
            <a:ln w="9525" cap="flat" cmpd="sng">
              <a:solidFill>
                <a:schemeClr val="tx1"/>
              </a:solidFill>
              <a:prstDash val="solid"/>
              <a:headEnd type="none" w="med" len="med"/>
              <a:tailEnd type="none" w="med" len="med"/>
            </a:ln>
          </p:spPr>
        </p:sp>
        <p:sp>
          <p:nvSpPr>
            <p:cNvPr id="17469" name="Text Box 57"/>
            <p:cNvSpPr txBox="1"/>
            <p:nvPr/>
          </p:nvSpPr>
          <p:spPr>
            <a:xfrm>
              <a:off x="3305" y="1656"/>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a</a:t>
              </a:r>
              <a:endParaRPr lang="en-US" altLang="zh-CN" sz="1800" dirty="0"/>
            </a:p>
          </p:txBody>
        </p:sp>
        <p:sp>
          <p:nvSpPr>
            <p:cNvPr id="17470" name="Text Box 58"/>
            <p:cNvSpPr txBox="1"/>
            <p:nvPr/>
          </p:nvSpPr>
          <p:spPr>
            <a:xfrm>
              <a:off x="3909" y="1071"/>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b</a:t>
              </a:r>
              <a:endParaRPr lang="en-US" altLang="zh-CN" sz="1800" dirty="0"/>
            </a:p>
          </p:txBody>
        </p:sp>
        <p:sp>
          <p:nvSpPr>
            <p:cNvPr id="17471" name="Text Box 59"/>
            <p:cNvSpPr txBox="1"/>
            <p:nvPr/>
          </p:nvSpPr>
          <p:spPr>
            <a:xfrm>
              <a:off x="3727" y="216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h</a:t>
              </a:r>
              <a:endParaRPr lang="en-US" altLang="zh-CN" sz="1800" dirty="0"/>
            </a:p>
          </p:txBody>
        </p:sp>
        <p:sp>
          <p:nvSpPr>
            <p:cNvPr id="17472" name="Text Box 60"/>
            <p:cNvSpPr txBox="1"/>
            <p:nvPr/>
          </p:nvSpPr>
          <p:spPr>
            <a:xfrm>
              <a:off x="4865" y="1253"/>
              <a:ext cx="188"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c</a:t>
              </a:r>
              <a:endParaRPr lang="en-US" altLang="zh-CN" sz="1800" dirty="0"/>
            </a:p>
          </p:txBody>
        </p:sp>
        <p:sp>
          <p:nvSpPr>
            <p:cNvPr id="17473" name="Line 61"/>
            <p:cNvSpPr/>
            <p:nvPr/>
          </p:nvSpPr>
          <p:spPr>
            <a:xfrm flipH="1">
              <a:off x="4324" y="1603"/>
              <a:ext cx="499" cy="817"/>
            </a:xfrm>
            <a:prstGeom prst="line">
              <a:avLst/>
            </a:prstGeom>
            <a:ln w="9525" cap="flat" cmpd="sng">
              <a:solidFill>
                <a:schemeClr val="tx1"/>
              </a:solidFill>
              <a:prstDash val="solid"/>
              <a:headEnd type="none" w="med" len="med"/>
              <a:tailEnd type="none" w="med" len="med"/>
            </a:ln>
          </p:spPr>
        </p:sp>
        <p:sp>
          <p:nvSpPr>
            <p:cNvPr id="17474" name="Text Box 62"/>
            <p:cNvSpPr txBox="1"/>
            <p:nvPr/>
          </p:nvSpPr>
          <p:spPr>
            <a:xfrm>
              <a:off x="5224" y="1570"/>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d</a:t>
              </a:r>
              <a:endParaRPr lang="en-US" altLang="zh-CN" sz="1800" dirty="0"/>
            </a:p>
          </p:txBody>
        </p:sp>
        <p:sp>
          <p:nvSpPr>
            <p:cNvPr id="17475" name="Text Box 63"/>
            <p:cNvSpPr txBox="1"/>
            <p:nvPr/>
          </p:nvSpPr>
          <p:spPr>
            <a:xfrm>
              <a:off x="5406" y="2115"/>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e</a:t>
              </a:r>
              <a:endParaRPr lang="en-US" altLang="zh-CN" sz="1800" dirty="0"/>
            </a:p>
          </p:txBody>
        </p:sp>
        <p:sp>
          <p:nvSpPr>
            <p:cNvPr id="17476" name="Text Box 64"/>
            <p:cNvSpPr txBox="1"/>
            <p:nvPr/>
          </p:nvSpPr>
          <p:spPr>
            <a:xfrm>
              <a:off x="5199" y="2477"/>
              <a:ext cx="15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f</a:t>
              </a:r>
              <a:endParaRPr lang="en-US" altLang="zh-CN" sz="1800" dirty="0"/>
            </a:p>
          </p:txBody>
        </p:sp>
        <p:sp>
          <p:nvSpPr>
            <p:cNvPr id="17477" name="Text Box 65"/>
            <p:cNvSpPr txBox="1"/>
            <p:nvPr/>
          </p:nvSpPr>
          <p:spPr>
            <a:xfrm>
              <a:off x="4000" y="2387"/>
              <a:ext cx="196"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SzTx/>
                <a:buFontTx/>
                <a:buNone/>
              </a:pPr>
              <a:r>
                <a:rPr lang="en-US" altLang="zh-CN" sz="1800" dirty="0"/>
                <a:t>g</a:t>
              </a:r>
              <a:endParaRPr lang="en-US" altLang="zh-CN" sz="1800" dirty="0"/>
            </a:p>
          </p:txBody>
        </p:sp>
      </p:grpSp>
      <p:sp>
        <p:nvSpPr>
          <p:cNvPr id="715842" name="Oval 66"/>
          <p:cNvSpPr/>
          <p:nvPr/>
        </p:nvSpPr>
        <p:spPr>
          <a:xfrm>
            <a:off x="6156325" y="1989138"/>
            <a:ext cx="215900" cy="287337"/>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715843" name="Oval 67"/>
          <p:cNvSpPr/>
          <p:nvPr/>
        </p:nvSpPr>
        <p:spPr>
          <a:xfrm>
            <a:off x="8316913" y="3284538"/>
            <a:ext cx="215900" cy="287337"/>
          </a:xfrm>
          <a:prstGeom prst="ellipse">
            <a:avLst/>
          </a:prstGeom>
          <a:solidFill>
            <a:srgbClr val="CC0000"/>
          </a:solidFill>
          <a:ln w="9525" cap="flat" cmpd="sng">
            <a:solidFill>
              <a:schemeClr val="tx1"/>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endParaRPr lang="zh-CN" altLang="en-US" sz="1800" dirty="0"/>
          </a:p>
        </p:txBody>
      </p:sp>
      <p:sp>
        <p:nvSpPr>
          <p:cNvPr id="4" name="日期占位符 3"/>
          <p:cNvSpPr txBox="1">
            <a:spLocks noGrp="1"/>
          </p:cNvSpPr>
          <p:nvPr/>
        </p:nvSpPr>
        <p:spPr bwMode="auto">
          <a:xfrm>
            <a:off x="457200" y="6243638"/>
            <a:ext cx="2133600" cy="457200"/>
          </a:xfrm>
          <a:prstGeom prst="rect">
            <a:avLst/>
          </a:prstGeom>
          <a:noFill/>
          <a:ln>
            <a:miter lim="800000"/>
          </a:ln>
        </p:spPr>
        <p:txBody>
          <a:bodyPr anchor="b"/>
          <a:lstStyle/>
          <a:p>
            <a:pPr marR="0" defTabSz="914400" eaLnBrk="1" hangingPunct="1">
              <a:buClrTx/>
              <a:buSzTx/>
              <a:buFontTx/>
              <a:defRPr/>
            </a:pPr>
            <a:fld id="{CD240F46-9089-47BA-99FA-99EDA5BF4827}" type="datetime1">
              <a:rPr kumimoji="0" lang="zh-CN" altLang="en-US" sz="1200" b="0" kern="1200" cap="none" spc="0" normalizeH="0" baseline="0" noProof="0">
                <a:latin typeface="+mj-lt"/>
                <a:ea typeface="宋体" panose="02010600030101010101" pitchFamily="2" charset="-122"/>
                <a:cs typeface="+mn-cs"/>
              </a:rPr>
            </a:fld>
            <a:endParaRPr kumimoji="0" lang="zh-CN" altLang="zh-CN" sz="1200" b="0" kern="1200" cap="none" spc="0" normalizeH="0" baseline="0" noProof="0">
              <a:latin typeface="+mj-lt"/>
              <a:ea typeface="宋体" panose="02010600030101010101" pitchFamily="2" charset="-122"/>
              <a:cs typeface="+mn-cs"/>
            </a:endParaRPr>
          </a:p>
        </p:txBody>
      </p:sp>
      <p:sp>
        <p:nvSpPr>
          <p:cNvPr id="5" name="页脚占位符 4"/>
          <p:cNvSpPr txBox="1">
            <a:spLocks noGrp="1"/>
          </p:cNvSpPr>
          <p:nvPr/>
        </p:nvSpPr>
        <p:spPr bwMode="auto">
          <a:xfrm>
            <a:off x="3505200" y="6248400"/>
            <a:ext cx="2895600" cy="457200"/>
          </a:xfrm>
          <a:prstGeom prst="rect">
            <a:avLst/>
          </a:prstGeom>
          <a:noFill/>
          <a:ln>
            <a:miter lim="800000"/>
          </a:ln>
        </p:spPr>
        <p:txBody>
          <a:bodyPr anchor="b"/>
          <a:lstStyle/>
          <a:p>
            <a:pPr marR="0" algn="ctr" defTabSz="914400" eaLnBrk="1" hangingPunct="1">
              <a:buClrTx/>
              <a:buSzTx/>
              <a:buFontTx/>
              <a:defRPr/>
            </a:pPr>
            <a:r>
              <a:rPr kumimoji="0" lang="en-US" altLang="zh-CN" sz="1200" b="0" kern="1200" cap="none" spc="0" normalizeH="0" baseline="0" noProof="0">
                <a:latin typeface="+mj-lt"/>
                <a:ea typeface="宋体" panose="02010600030101010101" pitchFamily="2" charset="-122"/>
                <a:cs typeface="+mn-cs"/>
              </a:rPr>
              <a:t>离散数学</a:t>
            </a:r>
            <a:endParaRPr kumimoji="0" lang="en-US" altLang="zh-CN" sz="1200" b="0" kern="1200" cap="none" spc="0" normalizeH="0" baseline="0" noProof="0">
              <a:latin typeface="+mj-lt"/>
              <a:ea typeface="宋体" panose="02010600030101010101" pitchFamily="2" charset="-122"/>
              <a:cs typeface="+mn-cs"/>
            </a:endParaRPr>
          </a:p>
        </p:txBody>
      </p:sp>
      <p:sp>
        <p:nvSpPr>
          <p:cNvPr id="17447" name="灯片编号占位符 5"/>
          <p:cNvSpPr txBox="1">
            <a:spLocks noGrp="1"/>
          </p:cNvSpPr>
          <p:nvPr/>
        </p:nvSpPr>
        <p:spPr>
          <a:xfrm>
            <a:off x="7620000" y="6248400"/>
            <a:ext cx="1008063" cy="457200"/>
          </a:xfrm>
          <a:prstGeom prst="rect">
            <a:avLst/>
          </a:prstGeom>
          <a:noFill/>
          <a:ln w="9525">
            <a:noFill/>
          </a:ln>
        </p:spPr>
        <p:txBody>
          <a:bodyPr anchor="b"/>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b="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0"/>
              </a:spcBef>
              <a:buClrTx/>
              <a:buSzTx/>
              <a:buFontTx/>
              <a:buNone/>
            </a:pPr>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Effect transition="in" filter="blinds(horizontal)">
                                      <p:cBhvr>
                                        <p:cTn id="7" dur="500"/>
                                        <p:tgtEl>
                                          <p:spTgt spid="715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5843"/>
                                        </p:tgtEl>
                                        <p:attrNameLst>
                                          <p:attrName>style.visibility</p:attrName>
                                        </p:attrNameLst>
                                      </p:cBhvr>
                                      <p:to>
                                        <p:strVal val="visible"/>
                                      </p:to>
                                    </p:set>
                                    <p:anim calcmode="lin" valueType="num">
                                      <p:cBhvr additive="base">
                                        <p:cTn id="17" dur="500" fill="hold"/>
                                        <p:tgtEl>
                                          <p:spTgt spid="715843"/>
                                        </p:tgtEl>
                                        <p:attrNameLst>
                                          <p:attrName>ppt_x</p:attrName>
                                        </p:attrNameLst>
                                      </p:cBhvr>
                                      <p:tavLst>
                                        <p:tav tm="0">
                                          <p:val>
                                            <p:strVal val="#ppt_x"/>
                                          </p:val>
                                        </p:tav>
                                        <p:tav tm="100000">
                                          <p:val>
                                            <p:strVal val="#ppt_x"/>
                                          </p:val>
                                        </p:tav>
                                      </p:tavLst>
                                    </p:anim>
                                    <p:anim calcmode="lin" valueType="num">
                                      <p:cBhvr additive="base">
                                        <p:cTn id="18" dur="500" fill="hold"/>
                                        <p:tgtEl>
                                          <p:spTgt spid="71584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15842"/>
                                        </p:tgtEl>
                                        <p:attrNameLst>
                                          <p:attrName>style.visibility</p:attrName>
                                        </p:attrNameLst>
                                      </p:cBhvr>
                                      <p:to>
                                        <p:strVal val="visible"/>
                                      </p:to>
                                    </p:set>
                                    <p:anim calcmode="lin" valueType="num">
                                      <p:cBhvr additive="base">
                                        <p:cTn id="23" dur="500" fill="hold"/>
                                        <p:tgtEl>
                                          <p:spTgt spid="715842"/>
                                        </p:tgtEl>
                                        <p:attrNameLst>
                                          <p:attrName>ppt_x</p:attrName>
                                        </p:attrNameLst>
                                      </p:cBhvr>
                                      <p:tavLst>
                                        <p:tav tm="0">
                                          <p:val>
                                            <p:strVal val="#ppt_x"/>
                                          </p:val>
                                        </p:tav>
                                        <p:tav tm="100000">
                                          <p:val>
                                            <p:strVal val="#ppt_x"/>
                                          </p:val>
                                        </p:tav>
                                      </p:tavLst>
                                    </p:anim>
                                    <p:anim calcmode="lin" valueType="num">
                                      <p:cBhvr additive="base">
                                        <p:cTn id="24" dur="500" fill="hold"/>
                                        <p:tgtEl>
                                          <p:spTgt spid="7158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0" grpId="0"/>
      <p:bldP spid="715842" grpId="0" animBg="1"/>
      <p:bldP spid="715843" grpId="0" animBg="1"/>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4848</Words>
  <Application>WPS 演示</Application>
  <PresentationFormat/>
  <Paragraphs>735</Paragraphs>
  <Slides>35</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Arial</vt:lpstr>
      <vt:lpstr>宋体</vt:lpstr>
      <vt:lpstr>Wingdings</vt:lpstr>
      <vt:lpstr>Garamond</vt:lpstr>
      <vt:lpstr>Times New Roman</vt:lpstr>
      <vt:lpstr>Courier New</vt:lpstr>
      <vt:lpstr>黑体</vt:lpstr>
      <vt:lpstr>楷体_GB2312</vt:lpstr>
      <vt:lpstr>新宋体</vt:lpstr>
      <vt:lpstr>Symbol</vt:lpstr>
      <vt:lpstr>微软雅黑</vt:lpstr>
      <vt:lpstr>Arial Unicode MS</vt:lpstr>
      <vt:lpstr>Edge</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dc:creator>
  <cp:lastModifiedBy>Kukukukiki</cp:lastModifiedBy>
  <cp:revision>1071</cp:revision>
  <dcterms:created xsi:type="dcterms:W3CDTF">2021-02-15T11:29:45Z</dcterms:created>
  <dcterms:modified xsi:type="dcterms:W3CDTF">2021-02-15T11:31:14Z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2052-11.1.0.10314</vt:lpwstr>
  </property>
</Properties>
</file>