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8" r:id="rId9"/>
    <p:sldId id="269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612-54CC-48A3-9D6C-B9F35BB94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37EE1-A05E-4DC9-AFD7-E64AD02C4D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38" y="188640"/>
            <a:ext cx="7416824" cy="151216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Next Chinese moon launch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56376" y="20346"/>
            <a:ext cx="1187624" cy="139243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Words</a:t>
            </a:r>
            <a:endParaRPr lang="zh-CN" altLang="en-US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313384"/>
            <a:ext cx="8424936" cy="55446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probe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[</a:t>
            </a:r>
            <a:r>
              <a:rPr lang="en-US" altLang="zh-CN" dirty="0" err="1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proʊb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] adj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检验的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(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鉴定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的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证明的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提供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证据的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)</a:t>
            </a:r>
            <a:endParaRPr lang="en-US" altLang="zh-CN" dirty="0" smtClean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deputy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['</a:t>
            </a:r>
            <a:r>
              <a:rPr lang="en-US" altLang="zh-CN" dirty="0" err="1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dɛpjuti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] n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代表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副手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议员</a:t>
            </a:r>
            <a:endParaRPr lang="en-US" altLang="zh-CN" dirty="0" smtClean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administration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[</a:t>
            </a:r>
            <a:r>
              <a:rPr lang="en-US" altLang="zh-CN" dirty="0" err="1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əd,mɪnɪ'streʃən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] n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实施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管理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行政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行政部门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任期</a:t>
            </a:r>
            <a:endParaRPr lang="en-US" altLang="zh-CN" dirty="0" smtClean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mission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[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'</a:t>
            </a:r>
            <a:r>
              <a:rPr lang="en-US" altLang="zh-CN" dirty="0" err="1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mɪʃən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] n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 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代表团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使命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官方使命</a:t>
            </a:r>
            <a:endParaRPr lang="zh-CN" altLang="en-US" dirty="0">
              <a:latin typeface="Verdana" panose="020B0804030504040204" pitchFamily="34" charset="0"/>
              <a:cs typeface="Verdana" panose="020B08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    v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 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给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…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交代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任务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派遣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把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任务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交给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向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…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传教</a:t>
            </a:r>
            <a:endParaRPr lang="en-US" altLang="zh-CN" dirty="0" smtClean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phase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[fez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] n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相位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方面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局面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阶段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时期</a:t>
            </a:r>
            <a:endParaRPr lang="en-US" altLang="zh-CN" dirty="0" smtClean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   </a:t>
            </a:r>
            <a:r>
              <a:rPr lang="en-US" altLang="zh-CN" dirty="0" err="1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vt</a:t>
            </a:r>
            <a:r>
              <a:rPr lang="en-US" altLang="zh-CN" dirty="0" err="1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逐步执行</a:t>
            </a:r>
            <a:endParaRPr lang="en-US" altLang="zh-CN" dirty="0" smtClean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r>
              <a:rPr lang="en-US" altLang="zh-CN" dirty="0" smtClean="0">
                <a:solidFill>
                  <a:srgbClr val="002060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retrieve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[</a:t>
            </a:r>
            <a:r>
              <a:rPr lang="en-US" altLang="zh-CN" dirty="0" err="1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rɪ'triv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] </a:t>
            </a:r>
            <a:r>
              <a:rPr lang="en-US" altLang="zh-CN" dirty="0" err="1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vt</a:t>
            </a:r>
            <a:r>
              <a:rPr lang="en-US" altLang="zh-CN" dirty="0" err="1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检索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恢复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重新得到</a:t>
            </a:r>
            <a:endParaRPr lang="en-US" altLang="zh-CN" dirty="0" smtClean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    vi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 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找回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猎物     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n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 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检索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恢复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,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取回</a:t>
            </a:r>
            <a:endParaRPr lang="en-US" altLang="zh-CN" dirty="0" smtClean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pole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[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pol] n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 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杆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极点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电极   </a:t>
            </a:r>
            <a:r>
              <a:rPr lang="en-US" altLang="zh-CN" dirty="0" err="1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vt</a:t>
            </a:r>
            <a:r>
              <a:rPr lang="en-US" altLang="zh-CN" dirty="0" err="1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用</a:t>
            </a:r>
            <a:r>
              <a:rPr lang="zh-CN" altLang="en-US" dirty="0">
                <a:latin typeface="Verdana" panose="020B0804030504040204" pitchFamily="34" charset="0"/>
                <a:cs typeface="Verdana" panose="020B0804030504040204" pitchFamily="34" charset="0"/>
              </a:rPr>
              <a:t>竿支撑</a:t>
            </a:r>
            <a:endParaRPr lang="zh-CN" altLang="en-US" dirty="0">
              <a:latin typeface="Verdana" panose="020B0804030504040204" pitchFamily="34" charset="0"/>
              <a:cs typeface="Verdana" panose="020B0804030504040204" pitchFamily="34" charset="0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verify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[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'</a:t>
            </a:r>
            <a:r>
              <a:rPr lang="en-US" altLang="zh-CN" dirty="0" err="1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vɛrɪfaɪ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] </a:t>
            </a:r>
            <a:r>
              <a:rPr lang="en-US" altLang="zh-CN" dirty="0" err="1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vt</a:t>
            </a:r>
            <a:r>
              <a:rPr lang="en-US" altLang="zh-CN" dirty="0" err="1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核实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证明</a:t>
            </a:r>
            <a:endParaRPr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expedition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[,</a:t>
            </a:r>
            <a:r>
              <a:rPr lang="en-US" altLang="zh-CN" dirty="0" err="1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ɛkspə'dɪʃən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] n</a:t>
            </a:r>
            <a:r>
              <a:rPr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远征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探险队</a:t>
            </a:r>
            <a:r>
              <a:rPr lang="en-US" altLang="zh-CN" dirty="0" smtClean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.</a:t>
            </a:r>
            <a:r>
              <a:rPr lang="zh-CN" altLang="en-US" dirty="0" smtClean="0">
                <a:latin typeface="Verdana" panose="020B0804030504040204" pitchFamily="34" charset="0"/>
                <a:cs typeface="Verdana" panose="020B0804030504040204" pitchFamily="34" charset="0"/>
              </a:rPr>
              <a:t>迅速</a:t>
            </a:r>
            <a:endParaRPr lang="zh-CN" altLang="en-US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Question</a:t>
            </a:r>
            <a:endParaRPr lang="zh-CN" altLang="en-US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en-US" altLang="zh-CN">
                <a:sym typeface="+mn-ea"/>
              </a:rPr>
              <a:t>What's the purpose of Chang 'e-5 Launch?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2.</a:t>
            </a:r>
            <a:r>
              <a:rPr lang="en-US" altLang="zh-CN">
                <a:sym typeface="+mn-ea"/>
              </a:rPr>
              <a:t>What's the point of the operation?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425" y="-1611560"/>
            <a:ext cx="9251504" cy="90077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Chang’e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5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00808"/>
                <a:ext cx="7704856" cy="2088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/>
                        <a:ea typeface="Cambria Math" panose="02040503050406030204"/>
                      </a:rPr>
                      <m:t>𝑇𝑂𝑃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/>
                        <a:ea typeface="Cambria Math" panose="02040503050406030204"/>
                      </a:rPr>
                      <m:t>→_→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</a:rPr>
                  <a:t>  China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plans to send its </a:t>
                </a:r>
                <a:r>
                  <a:rPr lang="en-US" altLang="zh-CN" dirty="0" err="1">
                    <a:solidFill>
                      <a:schemeClr val="bg1"/>
                    </a:solidFill>
                  </a:rPr>
                  <a:t>Chang'e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 5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FFC000"/>
                    </a:solidFill>
                  </a:rPr>
                  <a:t>probe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to the moon around the end of the year and bring lunar samples back to Earth. </a:t>
                </a:r>
                <a:endParaRPr lang="zh-CN" alt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en-US" altLang="zh-CN" dirty="0">
                  <a:solidFill>
                    <a:schemeClr val="bg1"/>
                  </a:solidFill>
                </a:endParaRPr>
              </a:p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00808"/>
                <a:ext cx="7704856" cy="2088232"/>
              </a:xfrm>
              <a:blipFill rotWithShape="1">
                <a:blip r:embed="rId2"/>
                <a:stretch>
                  <a:fillRect l="-6" t="-13" r="3" b="-83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4" y="3749554"/>
            <a:ext cx="8091081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15326"/>
            <a:ext cx="120108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Primary Coverage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Wu </a:t>
            </a:r>
            <a:r>
              <a:rPr lang="en-US" altLang="zh-CN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Yanhua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altLang="zh-CN" dirty="0">
                <a:solidFill>
                  <a:srgbClr val="FFC000"/>
                </a:solidFill>
              </a:rPr>
              <a:t>deputy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head of the China National Space </a:t>
            </a:r>
            <a:r>
              <a:rPr lang="en-US" altLang="zh-CN" dirty="0">
                <a:solidFill>
                  <a:srgbClr val="FFC000"/>
                </a:solidFill>
              </a:rPr>
              <a:t>Administration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国家航天局副局长吴艳华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), said </a:t>
            </a:r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Jan. 14th 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afternoon that the </a:t>
            </a:r>
            <a:r>
              <a:rPr lang="en-US" altLang="zh-CN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Chang’e</a:t>
            </a:r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 </a:t>
            </a:r>
            <a:r>
              <a:rPr lang="en-US" altLang="zh-CN" dirty="0">
                <a:solidFill>
                  <a:srgbClr val="FFC000"/>
                </a:solidFill>
              </a:rPr>
              <a:t>mission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will be the next step in China's lunar exploration and will mark the completion of the program</a:t>
            </a:r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's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third </a:t>
            </a:r>
            <a:r>
              <a:rPr lang="en-US" altLang="zh-CN" dirty="0">
                <a:solidFill>
                  <a:srgbClr val="FFC000"/>
                </a:solidFill>
              </a:rPr>
              <a:t>phase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whose goal is guiding a probe carrying lunar soil back to Earth. </a:t>
            </a:r>
            <a:endParaRPr lang="en-US" altLang="zh-CN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 </a:t>
            </a:r>
            <a:r>
              <a:rPr lang="en-US" altLang="zh-CN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Chang’e</a:t>
            </a:r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 succeeds in its mission, Ch</a:t>
            </a:r>
            <a:r>
              <a:rPr lang="en-US" altLang="zh-CN" dirty="0">
                <a:solidFill>
                  <a:srgbClr val="002060"/>
                </a:solidFill>
              </a:rPr>
              <a:t>ina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will bec</a:t>
            </a:r>
            <a:r>
              <a:rPr lang="en-US" altLang="zh-CN" dirty="0">
                <a:solidFill>
                  <a:srgbClr val="002060"/>
                </a:solidFill>
              </a:rPr>
              <a:t>ome 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third nation to </a:t>
            </a:r>
            <a:r>
              <a:rPr lang="en-US" altLang="zh-CN" dirty="0">
                <a:solidFill>
                  <a:srgbClr val="FFC000"/>
                </a:solidFill>
              </a:rPr>
              <a:t>retrieve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lunar samp</a:t>
            </a:r>
            <a:r>
              <a:rPr lang="en-US" altLang="zh-CN" dirty="0">
                <a:solidFill>
                  <a:srgbClr val="002060"/>
                </a:solidFill>
              </a:rPr>
              <a:t>les</a:t>
            </a:r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after the US and Russia. </a:t>
            </a:r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-46"/>
            <a:ext cx="106550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After </a:t>
            </a:r>
            <a:r>
              <a:rPr lang="en-US" altLang="zh-CN" dirty="0" err="1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Chang’e</a:t>
            </a:r>
            <a:r>
              <a:rPr lang="en-US" altLang="zh-CN" dirty="0" smtClean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5</a:t>
            </a:r>
            <a:endParaRPr lang="zh-CN" altLang="en-US" dirty="0">
              <a:solidFill>
                <a:srgbClr val="00206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After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Chang'e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5, Chi</a:t>
            </a:r>
            <a:r>
              <a:rPr lang="en-US" altLang="zh-CN" dirty="0"/>
              <a:t>na has pl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Chang'e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6, 7 and 8 missions, </a:t>
            </a:r>
            <a:r>
              <a:rPr lang="en-US" altLang="zh-CN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u="sng" dirty="0"/>
              <a:t>u</a:t>
            </a:r>
            <a:r>
              <a:rPr lang="en-US" altLang="zh-CN" dirty="0"/>
              <a:t> said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endParaRPr lang="en-US" altLang="zh-CN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Chang'e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 is intende</a:t>
            </a:r>
            <a:r>
              <a:rPr lang="en-US" altLang="zh-CN" dirty="0"/>
              <a:t>d to land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 the moon's south pole, he said,</a:t>
            </a:r>
            <a:r>
              <a:rPr lang="en-US" altLang="zh-CN" dirty="0"/>
              <a:t> and retur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with rocks and soil. 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Chang'e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7 will inves</a:t>
            </a:r>
            <a:r>
              <a:rPr lang="en-US" altLang="zh-CN" dirty="0"/>
              <a:t>tigate the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south </a:t>
            </a:r>
            <a:r>
              <a:rPr lang="en-US" altLang="zh-CN" dirty="0">
                <a:solidFill>
                  <a:srgbClr val="FFC000"/>
                </a:solidFill>
              </a:rPr>
              <a:t>pole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and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Chang'e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8 will </a:t>
            </a:r>
            <a:r>
              <a:rPr lang="en-US" altLang="zh-CN" dirty="0"/>
              <a:t>be tasked with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verifying</a:t>
            </a:r>
            <a:r>
              <a:rPr lang="en-US" altLang="zh-CN" dirty="0"/>
              <a:t> advanced technologies that m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ay be applied in </a:t>
            </a:r>
            <a:r>
              <a:rPr lang="en-US" altLang="zh-CN" dirty="0"/>
              <a:t>future lunar </a:t>
            </a:r>
            <a:r>
              <a:rPr lang="en-US" altLang="zh-CN" dirty="0">
                <a:solidFill>
                  <a:srgbClr val="FFC000"/>
                </a:solidFill>
              </a:rPr>
              <a:t>expeditions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Question</a:t>
            </a:r>
            <a:endParaRPr lang="zh-CN" altLang="en-US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1.</a:t>
            </a:r>
            <a:r>
              <a:rPr lang="en-US" altLang="zh-CN">
                <a:sym typeface="+mn-ea"/>
              </a:rPr>
              <a:t>What's the purpose of Chang 'e-5 Launch?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To bring lunar samples back to earth.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2.</a:t>
            </a:r>
            <a:r>
              <a:rPr lang="en-US" altLang="zh-CN">
                <a:sym typeface="+mn-ea"/>
              </a:rPr>
              <a:t>What's the point of the operation?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   Technological innovation.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Gather experience.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Priming of economy.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Get images.(</a:t>
            </a:r>
            <a:r>
              <a:rPr lang="zh-CN" altLang="en-US"/>
              <a:t>获取图像</a:t>
            </a:r>
            <a:r>
              <a:rPr lang="en-US" altLang="zh-CN"/>
              <a:t>)       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 b="1">
                <a:latin typeface="Yu Gothic UI Semibold" panose="020B0700000000000000" charset="-128"/>
                <a:ea typeface="Yu Gothic UI Semibold" panose="020B0700000000000000" charset="-128"/>
              </a:rPr>
              <a:t>My own opinion</a:t>
            </a:r>
            <a:endParaRPr lang="en-US" altLang="zh-CN" sz="4800" b="1"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China's space industry has taken another big step forward and formed an alternative shock to the outside world.</a:t>
            </a:r>
            <a:endParaRPr lang="zh-CN" altLang="en-US"/>
          </a:p>
          <a:p>
            <a:r>
              <a:rPr lang="zh-CN" altLang="en-US">
                <a:sym typeface="+mn-ea"/>
              </a:rPr>
              <a:t>China's 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nternational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tatus 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ill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e 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levated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zh-CN" altLang="en-US"/>
              <a:t>It is conducive to enhancing the pride of the Chinese people.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9869" y="-32455"/>
            <a:ext cx="12912235" cy="724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556792"/>
            <a:ext cx="7211144" cy="34849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0000" dirty="0" smtClean="0"/>
              <a:t>THX:P</a:t>
            </a:r>
            <a:endParaRPr lang="zh-CN" altLang="en-US" sz="2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演示</Application>
  <PresentationFormat>全屏显示(4:3)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Segoe UI Black</vt:lpstr>
      <vt:lpstr>苹方-简</vt:lpstr>
      <vt:lpstr>Verdana</vt:lpstr>
      <vt:lpstr>Cambria Math</vt:lpstr>
      <vt:lpstr>Yu Gothic UI Semibold</vt:lpstr>
      <vt:lpstr>冬青黑体简体中文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Kingsoft Math</vt:lpstr>
      <vt:lpstr>Office 主题​​</vt:lpstr>
      <vt:lpstr>Next Chinese moon launch</vt:lpstr>
      <vt:lpstr>Words</vt:lpstr>
      <vt:lpstr>Question</vt:lpstr>
      <vt:lpstr>Chang’e 5</vt:lpstr>
      <vt:lpstr>Primary Coverage</vt:lpstr>
      <vt:lpstr>After Chang’e 5</vt:lpstr>
      <vt:lpstr>Question</vt:lpstr>
      <vt:lpstr>My own opinion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Chinese moon launch</dc:title>
  <dc:creator>E470</dc:creator>
  <cp:lastModifiedBy>Kukukukiki</cp:lastModifiedBy>
  <cp:revision>16</cp:revision>
  <dcterms:created xsi:type="dcterms:W3CDTF">2024-02-04T14:00:48Z</dcterms:created>
  <dcterms:modified xsi:type="dcterms:W3CDTF">2024-02-04T14:00:48Z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2052-6.5.1.8687</vt:lpwstr>
  </property>
  <property fmtid="{D5CDD505-2E9C-101B-9397-08002B2CF9AE}" pid="3" name="ICV">
    <vt:lpwstr>BAC15F83BD9149D6A536F073FFF289E6</vt:lpwstr>
  </property>
</Properties>
</file>