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  <p:sldMasterId id="2147483706" r:id="rId3"/>
    <p:sldMasterId id="2147483723" r:id="rId4"/>
    <p:sldMasterId id="2147483740" r:id="rId5"/>
  </p:sldMasterIdLst>
  <p:notesMasterIdLst>
    <p:notesMasterId r:id="rId39"/>
  </p:notesMasterIdLst>
  <p:sldIdLst>
    <p:sldId id="256" r:id="rId6"/>
    <p:sldId id="257" r:id="rId7"/>
    <p:sldId id="259" r:id="rId8"/>
    <p:sldId id="272" r:id="rId9"/>
    <p:sldId id="258" r:id="rId10"/>
    <p:sldId id="276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75" r:id="rId21"/>
    <p:sldId id="285" r:id="rId22"/>
    <p:sldId id="286" r:id="rId23"/>
    <p:sldId id="289" r:id="rId24"/>
    <p:sldId id="290" r:id="rId25"/>
    <p:sldId id="291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41" autoAdjust="0"/>
  </p:normalViewPr>
  <p:slideViewPr>
    <p:cSldViewPr snapToGrid="0">
      <p:cViewPr varScale="1">
        <p:scale>
          <a:sx n="60" d="100"/>
          <a:sy n="60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BF8A7-4D83-4B06-9D7F-90AE05725419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7C19D-401F-4B8C-904C-282930B1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4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作用域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都是第五章函数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里的，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里</a:t>
            </a:r>
            <a:r>
              <a:rPr lang="zh-CN" altLang="en-US" dirty="0" smtClean="0"/>
              <a:t>有习题</a:t>
            </a:r>
            <a:r>
              <a:rPr lang="zh-CN" altLang="en-US" dirty="0" smtClean="0"/>
              <a:t>，也布置过笔头作业。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C19D-401F-4B8C-904C-282930B190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36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与作用域一定会考</a:t>
            </a:r>
            <a:r>
              <a:rPr lang="en-US" altLang="zh-CN" dirty="0" smtClean="0"/>
              <a:t>1~2</a:t>
            </a:r>
            <a:r>
              <a:rPr lang="zh-CN" altLang="en-US" dirty="0" smtClean="0"/>
              <a:t>个阅读题。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3200D-22A9-41ED-BCE5-63DC71A30AE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65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SWITCH*</a:t>
            </a:r>
            <a:r>
              <a:rPr lang="en-US" altLang="zh-CN" b="1" dirty="0" smtClean="0"/>
              <a:t>#</a:t>
            </a:r>
            <a:r>
              <a:rPr lang="en-US" altLang="zh-CN" b="1" dirty="0" err="1" smtClean="0"/>
              <a:t>W</a:t>
            </a:r>
            <a:r>
              <a:rPr lang="en-US" altLang="zh-CN" dirty="0" err="1" smtClean="0"/>
              <a:t>aMP</a:t>
            </a:r>
            <a:r>
              <a:rPr lang="en-US" altLang="zh-CN" dirty="0" smtClean="0"/>
              <a:t>*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B1286-E84A-4651-8867-977623147B0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2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B1286-E84A-4651-8867-977623147B0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31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EE16B-1F88-4E89-A61D-395A095B87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95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30</a:t>
            </a:r>
          </a:p>
          <a:p>
            <a:r>
              <a:rPr lang="en-US" altLang="zh-CN" dirty="0" smtClean="0"/>
              <a:t>1 3 5 15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EE16B-1F88-4E89-A61D-395A095B87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51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答案：</a:t>
            </a:r>
            <a:endParaRPr lang="en-US" altLang="zh-CN" b="1" dirty="0" smtClean="0"/>
          </a:p>
          <a:p>
            <a:r>
              <a:rPr lang="en-US" altLang="zh-CN" b="1" dirty="0" smtClean="0"/>
              <a:t>m</a:t>
            </a:r>
          </a:p>
          <a:p>
            <a:r>
              <a:rPr lang="en-US" altLang="zh-CN" b="1" dirty="0" smtClean="0"/>
              <a:t>o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94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答案：</a:t>
            </a:r>
            <a:endParaRPr lang="en-US" altLang="zh-CN" b="1" dirty="0" smtClean="0"/>
          </a:p>
          <a:p>
            <a:r>
              <a:rPr lang="en-US" altLang="zh-CN" b="1" dirty="0" smtClean="0"/>
              <a:t>f</a:t>
            </a:r>
          </a:p>
          <a:p>
            <a:r>
              <a:rPr lang="en-US" altLang="zh-CN" b="1" dirty="0" smtClean="0"/>
              <a:t>d</a:t>
            </a:r>
          </a:p>
          <a:p>
            <a:r>
              <a:rPr lang="en-US" altLang="zh-CN" b="1" dirty="0" smtClean="0"/>
              <a:t>d</a:t>
            </a:r>
          </a:p>
          <a:p>
            <a:r>
              <a:rPr lang="en-US" altLang="zh-CN" b="1" dirty="0" smtClean="0"/>
              <a:t>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30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答案：</a:t>
            </a:r>
            <a:r>
              <a:rPr lang="en-US" altLang="zh-CN" b="1" dirty="0" smtClean="0"/>
              <a:t>1 3 6 10 120 21 5040 36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34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a=10,b=7,c=4,d=19</a:t>
            </a:r>
            <a:endParaRPr lang="zh-CN" altLang="en-US" b="1" dirty="0" smtClean="0"/>
          </a:p>
          <a:p>
            <a:r>
              <a:rPr lang="zh-CN" altLang="en-US" b="1" dirty="0" smtClean="0"/>
              <a:t>答案：</a:t>
            </a:r>
            <a:r>
              <a:rPr lang="en-US" altLang="zh-CN" b="1" dirty="0" smtClean="0"/>
              <a:t>23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19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答案：</a:t>
            </a:r>
            <a:r>
              <a:rPr lang="en-US" altLang="zh-CN" b="1" dirty="0" smtClean="0"/>
              <a:t>7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6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C19D-401F-4B8C-904C-282930B190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41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题：求数组中相同元素的个数，并输出数量最多的元素的个数（连续整数平台）</a:t>
            </a:r>
            <a:endParaRPr lang="en-US" altLang="zh-CN" b="1" dirty="0" smtClean="0"/>
          </a:p>
          <a:p>
            <a:r>
              <a:rPr lang="zh-CN" altLang="en-US" b="1" dirty="0" smtClean="0"/>
              <a:t>既要统计每种数字的个数，又要对比不同数字谁的个数更多。所以需要两个用于计数的变量。</a:t>
            </a:r>
            <a:endParaRPr lang="en-US" altLang="zh-CN" b="1" dirty="0" smtClean="0"/>
          </a:p>
          <a:p>
            <a:r>
              <a:rPr lang="zh-CN" altLang="en-US" b="1" dirty="0" smtClean="0"/>
              <a:t>这个题目的点：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maxi</a:t>
            </a:r>
            <a:r>
              <a:rPr lang="zh-CN" altLang="en-US" b="1" dirty="0" smtClean="0"/>
              <a:t>分别是干什么的？</a:t>
            </a:r>
            <a:endParaRPr lang="en-US" altLang="zh-CN" b="1" dirty="0" smtClean="0"/>
          </a:p>
          <a:p>
            <a:r>
              <a:rPr lang="zh-CN" altLang="en-US" b="1" dirty="0" smtClean="0"/>
              <a:t>先来判断，哪个变量用于统计每种数字的个数。</a:t>
            </a:r>
            <a:endParaRPr lang="en-US" altLang="zh-CN" b="1" dirty="0" smtClean="0"/>
          </a:p>
          <a:p>
            <a:r>
              <a:rPr lang="zh-CN" altLang="en-US" b="1" dirty="0" smtClean="0"/>
              <a:t>通过初值的设定（</a:t>
            </a:r>
            <a:r>
              <a:rPr lang="en-US" altLang="zh-CN" b="1" dirty="0" smtClean="0"/>
              <a:t>maxi=0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s=1</a:t>
            </a:r>
            <a:r>
              <a:rPr lang="zh-CN" altLang="en-US" b="1" dirty="0" smtClean="0"/>
              <a:t>），易知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是用来统计每种数字的个数的。因为，如果使用</a:t>
            </a:r>
            <a:r>
              <a:rPr lang="en-US" altLang="zh-CN" b="1" dirty="0" smtClean="0"/>
              <a:t>maxi</a:t>
            </a:r>
            <a:r>
              <a:rPr lang="zh-CN" altLang="en-US" b="1" dirty="0" smtClean="0"/>
              <a:t>统计个数，则会少算一个（若数组内容为</a:t>
            </a:r>
            <a:r>
              <a:rPr lang="en-US" altLang="zh-CN" b="1" dirty="0" smtClean="0"/>
              <a:t>1 1 1</a:t>
            </a:r>
            <a:r>
              <a:rPr lang="en-US" altLang="zh-CN" b="1" baseline="0" dirty="0" smtClean="0"/>
              <a:t> 2 2 3 3 3 3</a:t>
            </a:r>
            <a:r>
              <a:rPr lang="zh-CN" altLang="en-US" b="1" dirty="0" smtClean="0"/>
              <a:t>，使用</a:t>
            </a:r>
            <a:r>
              <a:rPr lang="en-US" altLang="zh-CN" b="1" dirty="0" smtClean="0"/>
              <a:t>maxi</a:t>
            </a:r>
            <a:r>
              <a:rPr lang="zh-CN" altLang="en-US" b="1" dirty="0" smtClean="0"/>
              <a:t>则会统计出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的个数为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，这显然是错误的。）</a:t>
            </a:r>
            <a:endParaRPr lang="en-US" altLang="zh-CN" b="1" dirty="0" smtClean="0"/>
          </a:p>
          <a:p>
            <a:r>
              <a:rPr lang="zh-CN" altLang="en-US" b="1" dirty="0" smtClean="0"/>
              <a:t>确定了</a:t>
            </a:r>
            <a:r>
              <a:rPr lang="en-US" altLang="zh-CN" b="1" dirty="0" smtClean="0"/>
              <a:t>s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maxi</a:t>
            </a:r>
            <a:r>
              <a:rPr lang="zh-CN" altLang="en-US" b="1" dirty="0" smtClean="0"/>
              <a:t>各自的功能之后，填空就容易了</a:t>
            </a:r>
            <a:endParaRPr lang="en-US" altLang="zh-CN" b="1" dirty="0" smtClean="0"/>
          </a:p>
          <a:p>
            <a:r>
              <a:rPr lang="en-US" altLang="zh-CN" b="1" dirty="0" smtClean="0"/>
              <a:t>(8) a[1];</a:t>
            </a:r>
          </a:p>
          <a:p>
            <a:r>
              <a:rPr lang="en-US" altLang="zh-CN" b="1" dirty="0" smtClean="0"/>
              <a:t>(9) s++;</a:t>
            </a:r>
          </a:p>
          <a:p>
            <a:r>
              <a:rPr lang="en-US" altLang="zh-CN" b="1" dirty="0" smtClean="0"/>
              <a:t>(10) maxi=s;</a:t>
            </a:r>
          </a:p>
          <a:p>
            <a:r>
              <a:rPr lang="en-US" altLang="zh-CN" b="1" dirty="0" smtClean="0"/>
              <a:t>(11) s=1;</a:t>
            </a:r>
          </a:p>
          <a:p>
            <a:r>
              <a:rPr lang="en-US" altLang="zh-CN" b="1" dirty="0" smtClean="0"/>
              <a:t>(12) maxi=s;</a:t>
            </a:r>
            <a:endParaRPr lang="zh-CN" alt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54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第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题：循环实现图形打印（此题是图形打印中最简单的一类，规律简单，字符唯一）</a:t>
            </a:r>
            <a:endParaRPr lang="en-US" altLang="zh-CN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/>
              <a:t>已</a:t>
            </a:r>
            <a:r>
              <a:rPr lang="zh-CN" altLang="en-US" b="1" dirty="0" smtClean="0"/>
              <a:t>有代码可知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，每一行都是先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输出空格，再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输出字符，再换行。所以答案为：</a:t>
            </a:r>
            <a:endParaRPr lang="en-US" altLang="zh-CN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(13) 7-i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(14)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&lt;&lt;“ ”;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(15) 2*i-1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93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期末应该不会再考此等难度的题目。但显然还是要会。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56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5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期末考试最后一题还是字符串题目。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C9901-001B-462F-A189-D7E342390F26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361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由于输入可能存在的不规范，单词之间可能多于一个空格，或有其他的字符（标点符号）。所以并不能用字母数或空格数来判断单词个数。</a:t>
            </a:r>
            <a:endParaRPr lang="en-US" altLang="zh-CN" dirty="0" smtClean="0"/>
          </a:p>
          <a:p>
            <a:r>
              <a:rPr lang="zh-CN" altLang="en-US" dirty="0" smtClean="0"/>
              <a:t>表格中红色的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，是空格切换到字母（或其他非字母的字符切换到字母）时的标记，将这些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的个数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出来，就得到了字符串中单词的数量。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B1286-E84A-4651-8867-977623147B0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51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EB1286-E84A-4651-8867-977623147B0C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19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C19D-401F-4B8C-904C-282930B190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最好能够自己写出一个函数，模拟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strlen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strcpy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strcat</a:t>
            </a:r>
            <a:r>
              <a:rPr lang="zh-CN" altLang="en-US" sz="1200" dirty="0" smtClean="0">
                <a:solidFill>
                  <a:schemeClr val="tx1"/>
                </a:solidFill>
              </a:rPr>
              <a:t>、</a:t>
            </a:r>
            <a:r>
              <a:rPr lang="en-US" altLang="zh-CN" sz="1200" dirty="0" err="1" smtClean="0">
                <a:solidFill>
                  <a:schemeClr val="tx1"/>
                </a:solidFill>
              </a:rPr>
              <a:t>strcmp</a:t>
            </a:r>
            <a:r>
              <a:rPr lang="zh-CN" altLang="en-US" sz="1200" dirty="0" smtClean="0">
                <a:solidFill>
                  <a:schemeClr val="tx1"/>
                </a:solidFill>
              </a:rPr>
              <a:t>等函数功能</a:t>
            </a:r>
            <a:r>
              <a:rPr lang="en-US" altLang="zh-CN" sz="1200" dirty="0" smtClean="0">
                <a:solidFill>
                  <a:schemeClr val="tx1"/>
                </a:solidFill>
              </a:rPr>
              <a:t>——</a:t>
            </a:r>
            <a:r>
              <a:rPr lang="zh-CN" altLang="en-US" sz="1200" dirty="0" smtClean="0">
                <a:solidFill>
                  <a:schemeClr val="tx1"/>
                </a:solidFill>
              </a:rPr>
              <a:t>接受主调函数传递的字符串首地址，进行相应字符串处理后</a:t>
            </a:r>
            <a:r>
              <a:rPr lang="en-US" altLang="zh-CN" sz="1200" dirty="0" smtClean="0">
                <a:solidFill>
                  <a:schemeClr val="tx1"/>
                </a:solidFill>
              </a:rPr>
              <a:t>return</a:t>
            </a:r>
            <a:r>
              <a:rPr lang="zh-CN" altLang="en-US" sz="1200" dirty="0" smtClean="0">
                <a:solidFill>
                  <a:schemeClr val="tx1"/>
                </a:solidFill>
              </a:rPr>
              <a:t>字符数组首地址或整数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C19D-401F-4B8C-904C-282930B190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1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7C19D-401F-4B8C-904C-282930B1907A}" type="slidenum">
              <a:rPr lang="zh-CN" altLang="en-US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52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1" dirty="0" smtClean="0">
                <a:latin typeface="Times New Roman" panose="02020603050405020304" pitchFamily="18" charset="0"/>
              </a:rPr>
              <a:t>以下题目都是我从</a:t>
            </a:r>
            <a:r>
              <a:rPr kumimoji="1" lang="en-US" altLang="zh-CN" sz="1200" b="1" dirty="0" smtClean="0">
                <a:latin typeface="Times New Roman" panose="02020603050405020304" pitchFamily="18" charset="0"/>
              </a:rPr>
              <a:t>PPT</a:t>
            </a:r>
            <a:r>
              <a:rPr kumimoji="1" lang="zh-CN" altLang="en-US" sz="1200" b="1" dirty="0" smtClean="0">
                <a:latin typeface="Times New Roman" panose="02020603050405020304" pitchFamily="18" charset="0"/>
              </a:rPr>
              <a:t>里挑选了几个，并没有每个章节都抓。重点已经在考试大纲里说的很清楚</a:t>
            </a:r>
            <a:r>
              <a:rPr kumimoji="1" lang="zh-CN" altLang="en-US" sz="1200" b="1" dirty="0" smtClean="0">
                <a:latin typeface="Times New Roman" panose="02020603050405020304" pitchFamily="18" charset="0"/>
              </a:rPr>
              <a:t>。</a:t>
            </a:r>
            <a:endParaRPr kumimoji="1" lang="en-US" altLang="zh-CN" sz="1200" b="1" dirty="0" smtClean="0">
              <a:latin typeface="Times New Roman" panose="02020603050405020304" pitchFamily="18" charset="0"/>
            </a:endParaRPr>
          </a:p>
          <a:p>
            <a:endParaRPr kumimoji="1" lang="en-US" altLang="zh-CN" sz="1200" b="1" dirty="0" smtClean="0">
              <a:latin typeface="Times New Roman" panose="02020603050405020304" pitchFamily="18" charset="0"/>
            </a:endParaRPr>
          </a:p>
          <a:p>
            <a:r>
              <a:rPr kumimoji="1" lang="zh-CN" altLang="en-US" sz="1200" b="1" dirty="0" smtClean="0">
                <a:latin typeface="Times New Roman" panose="02020603050405020304" pitchFamily="18" charset="0"/>
              </a:rPr>
              <a:t>仔细复习！细小的知识点不要一知半解（上课我花时间讲过的细小），不然阅读题会错的很惨</a:t>
            </a:r>
            <a:r>
              <a:rPr kumimoji="1" lang="zh-CN" altLang="en-US" sz="1200" b="1" dirty="0" smtClean="0">
                <a:latin typeface="Times New Roman" panose="02020603050405020304" pitchFamily="18" charset="0"/>
              </a:rPr>
              <a:t>。</a:t>
            </a:r>
            <a:endParaRPr kumimoji="1" lang="en-US" altLang="zh-CN" sz="1200" b="1" dirty="0" smtClean="0">
              <a:latin typeface="Times New Roman" panose="02020603050405020304" pitchFamily="18" charset="0"/>
            </a:endParaRPr>
          </a:p>
          <a:p>
            <a:endParaRPr kumimoji="1" lang="en-US" altLang="zh-CN" sz="1200" b="1" dirty="0" smtClean="0">
              <a:latin typeface="Times New Roman" panose="02020603050405020304" pitchFamily="18" charset="0"/>
            </a:endParaRPr>
          </a:p>
          <a:p>
            <a:r>
              <a:rPr kumimoji="1" lang="en-US" altLang="zh-CN" sz="1200" b="0" dirty="0" err="1" smtClean="0">
                <a:latin typeface="Times New Roman" panose="02020603050405020304" pitchFamily="18" charset="0"/>
              </a:rPr>
              <a:t>sqrt</a:t>
            </a:r>
            <a:r>
              <a:rPr kumimoji="1" lang="en-US" altLang="zh-CN" sz="1200" b="0" dirty="0" smtClean="0">
                <a:latin typeface="Times New Roman" panose="02020603050405020304" pitchFamily="18" charset="0"/>
              </a:rPr>
              <a:t>(x)</a:t>
            </a:r>
            <a:r>
              <a:rPr kumimoji="1" lang="zh-CN" altLang="en-US" sz="1200" b="0" dirty="0" smtClean="0">
                <a:latin typeface="Times New Roman" panose="02020603050405020304" pitchFamily="18" charset="0"/>
              </a:rPr>
              <a:t>无需强制转换为</a:t>
            </a:r>
            <a:r>
              <a:rPr kumimoji="1" lang="en-US" altLang="zh-CN" sz="1200" b="0" dirty="0" err="1" smtClean="0">
                <a:latin typeface="Times New Roman" panose="02020603050405020304" pitchFamily="18" charset="0"/>
              </a:rPr>
              <a:t>int</a:t>
            </a:r>
            <a:r>
              <a:rPr kumimoji="1" lang="zh-CN" altLang="en-US" sz="1200" b="0" dirty="0" smtClean="0">
                <a:latin typeface="Times New Roman" panose="02020603050405020304" pitchFamily="18" charset="0"/>
              </a:rPr>
              <a:t>类型。如果你比较强迫，可以写为</a:t>
            </a:r>
            <a:r>
              <a:rPr kumimoji="1" lang="en-US" altLang="zh-CN" sz="1200" b="0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1200" b="0" dirty="0" smtClean="0">
                <a:latin typeface="Times New Roman" panose="02020603050405020304" pitchFamily="18" charset="0"/>
              </a:rPr>
              <a:t>&lt;=</a:t>
            </a:r>
            <a:r>
              <a:rPr kumimoji="1" lang="en-US" altLang="zh-CN" sz="1200" b="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1200" b="0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1200" b="0" dirty="0" err="1" smtClean="0">
                <a:latin typeface="Times New Roman" panose="02020603050405020304" pitchFamily="18" charset="0"/>
              </a:rPr>
              <a:t>sqrt</a:t>
            </a:r>
            <a:r>
              <a:rPr kumimoji="1" lang="en-US" altLang="zh-CN" sz="1200" b="0" dirty="0" smtClean="0">
                <a:latin typeface="Times New Roman" panose="02020603050405020304" pitchFamily="18" charset="0"/>
              </a:rPr>
              <a:t>(x))</a:t>
            </a:r>
            <a:r>
              <a:rPr kumimoji="1" lang="zh-CN" altLang="en-US" sz="1200" b="0" dirty="0" smtClean="0">
                <a:latin typeface="Times New Roman" panose="02020603050405020304" pitchFamily="18" charset="0"/>
              </a:rPr>
              <a:t>，没</a:t>
            </a:r>
            <a:r>
              <a:rPr kumimoji="1" lang="zh-CN" altLang="en-US" sz="1200" b="0" baseline="0" dirty="0" smtClean="0">
                <a:latin typeface="Times New Roman" panose="02020603050405020304" pitchFamily="18" charset="0"/>
              </a:rPr>
              <a:t>差</a:t>
            </a:r>
            <a:r>
              <a:rPr kumimoji="1" lang="zh-CN" altLang="en-US" sz="1200" b="0" dirty="0" smtClean="0">
                <a:latin typeface="Times New Roman" panose="02020603050405020304" pitchFamily="18" charset="0"/>
              </a:rPr>
              <a:t>。</a:t>
            </a:r>
            <a:endParaRPr kumimoji="1" lang="en-US" altLang="zh-CN" sz="1200" b="0" dirty="0" smtClean="0">
              <a:latin typeface="Times New Roman" panose="02020603050405020304" pitchFamily="18" charset="0"/>
            </a:endParaRPr>
          </a:p>
          <a:p>
            <a:r>
              <a:rPr kumimoji="1" lang="zh-CN" altLang="en-US" sz="1200" b="1" dirty="0" smtClean="0">
                <a:latin typeface="Times New Roman" panose="02020603050405020304" pitchFamily="18" charset="0"/>
              </a:rPr>
              <a:t>这个题目的点在</a:t>
            </a:r>
            <a:r>
              <a:rPr kumimoji="1" lang="en-US" altLang="zh-CN" sz="1200" b="1" dirty="0" smtClean="0">
                <a:latin typeface="Times New Roman" panose="02020603050405020304" pitchFamily="18" charset="0"/>
              </a:rPr>
              <a:t>prime</a:t>
            </a:r>
            <a:r>
              <a:rPr kumimoji="1" lang="zh-CN" altLang="en-US" sz="1200" b="1" dirty="0" smtClean="0">
                <a:latin typeface="Times New Roman" panose="02020603050405020304" pitchFamily="18" charset="0"/>
              </a:rPr>
              <a:t>函数的两个出口。</a:t>
            </a:r>
            <a:endParaRPr kumimoji="1" lang="en-US" altLang="zh-CN" sz="1200" b="1" dirty="0" smtClean="0">
              <a:latin typeface="Times New Roman" panose="02020603050405020304" pitchFamily="18" charset="0"/>
            </a:endParaRPr>
          </a:p>
          <a:p>
            <a:r>
              <a:rPr kumimoji="1" lang="zh-CN" altLang="en-US" sz="1200" b="1" dirty="0" smtClean="0">
                <a:latin typeface="Times New Roman" panose="02020603050405020304" pitchFamily="18" charset="0"/>
              </a:rPr>
              <a:t>这种题都很适合改为填空题。</a:t>
            </a:r>
            <a:endParaRPr kumimoji="1" lang="en-US" altLang="zh-CN" sz="1200" b="1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3200D-22A9-41ED-BCE5-63DC71A30AE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3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3200D-22A9-41ED-BCE5-63DC71A30AE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递归的阅读题我感觉不会比这个更简单了，只会比这个难，多去刷几个递归。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3200D-22A9-41ED-BCE5-63DC71A30AE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8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3200D-22A9-41ED-BCE5-63DC71A30AE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0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5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2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82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1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12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6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75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18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56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82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79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87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34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60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57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617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687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24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21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20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80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32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30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17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4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78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57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34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712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8627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784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708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061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228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7293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932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443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397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83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581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820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87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1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535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36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36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6315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57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37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006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055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3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214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983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93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2739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912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89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532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5281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004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248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1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237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1476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851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338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446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000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3789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3746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E78712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55494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173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8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84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3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D58D0-212A-42DB-AC46-22FE72C84727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AD334E-12C8-49F3-91DB-A736356C3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6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87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4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8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6935-EEF4-4D0C-B101-DE46BE92692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737438-F9CC-4E8E-A299-D66B0CA98C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0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期末考试复习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7" y="428604"/>
            <a:ext cx="824394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24" y="1357298"/>
            <a:ext cx="2643206" cy="550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81950" y="4929198"/>
            <a:ext cx="1857388" cy="145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245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1BAF2B-ED4D-4A6E-BF19-74E30D754FB0}" type="slidenum">
              <a:rPr lang="en-US" altLang="zh-CN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9139" name="Text Box 2"/>
          <p:cNvSpPr txBox="1">
            <a:spLocks noChangeArrowheads="1"/>
          </p:cNvSpPr>
          <p:nvPr/>
        </p:nvSpPr>
        <p:spPr bwMode="auto">
          <a:xfrm>
            <a:off x="781050" y="463550"/>
            <a:ext cx="9696450" cy="9620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之间的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素数。要求：用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函数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prime( 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判断一个数是否是素数，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若是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素数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prime()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返回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，否则返回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19140" name="Text Box 3"/>
          <p:cNvSpPr txBox="1">
            <a:spLocks noChangeArrowheads="1"/>
          </p:cNvSpPr>
          <p:nvPr/>
        </p:nvSpPr>
        <p:spPr bwMode="auto">
          <a:xfrm>
            <a:off x="5715000" y="1478157"/>
            <a:ext cx="6477000" cy="5423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n=0;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for(</a:t>
            </a:r>
            <a:r>
              <a:rPr kumimoji="1" lang="en-US" altLang="zh-CN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=100;i&lt;=200; ++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	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if( </a:t>
            </a:r>
            <a:r>
              <a:rPr kumimoji="1" lang="en-US" altLang="zh-CN" sz="26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prime(</a:t>
            </a:r>
            <a:r>
              <a:rPr kumimoji="1" lang="en-US" altLang="zh-CN" sz="2600" b="1" u="sng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)==</a:t>
            </a:r>
            <a:r>
              <a:rPr kumimoji="1" lang="en-US" altLang="zh-CN" sz="26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 	</a:t>
            </a:r>
            <a:r>
              <a:rPr kumimoji="1" lang="en-US" altLang="zh-CN" sz="26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 ";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n=n+1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kumimoji="1" lang="en-US" altLang="zh-CN" sz="2600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if(n%5</a:t>
            </a:r>
            <a:r>
              <a:rPr kumimoji="1" lang="en-US" altLang="zh-CN" sz="2600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==0) 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eturn 0;</a:t>
            </a:r>
            <a:endParaRPr kumimoji="1" lang="en-US" altLang="zh-CN" sz="2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87140" name="Text Box 4"/>
          <p:cNvSpPr txBox="1">
            <a:spLocks noChangeArrowheads="1"/>
          </p:cNvSpPr>
          <p:nvPr/>
        </p:nvSpPr>
        <p:spPr bwMode="auto">
          <a:xfrm>
            <a:off x="170393" y="1663700"/>
            <a:ext cx="5458882" cy="40808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#include&lt;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&gt;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#include&lt;</a:t>
            </a:r>
            <a:r>
              <a:rPr kumimoji="1"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cmath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&gt;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std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prime(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x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{	for(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=2;i&lt;=</a:t>
            </a:r>
            <a:r>
              <a:rPr kumimoji="1" lang="en-US" altLang="zh-CN" sz="2800" b="1" u="sng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sqrt</a:t>
            </a:r>
            <a:r>
              <a:rPr kumimoji="1" lang="en-US" altLang="zh-CN" sz="2800" b="1" u="sng" dirty="0">
                <a:latin typeface="Times New Roman" panose="02020603050405020304" pitchFamily="18" charset="0"/>
              </a:rPr>
              <a:t>(x)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;++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		if(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x%i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==0) </a:t>
            </a:r>
            <a:r>
              <a:rPr kumimoji="1"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return 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	</a:t>
            </a:r>
            <a:r>
              <a:rPr kumimoji="1" lang="en-US" altLang="zh-CN" sz="2800" b="1" u="sng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return </a:t>
            </a:r>
            <a:r>
              <a:rPr kumimoji="1"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00050" y="5886450"/>
            <a:ext cx="48577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Prime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的函数类型也可设为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bool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型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018" y="5428911"/>
            <a:ext cx="2785531" cy="139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9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 animBg="1"/>
      <p:bldP spid="98714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35369A-10A3-4A25-977D-DCF5C7F9EEE3}" type="slidenum">
              <a:rPr lang="en-US" altLang="zh-CN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0163" name="Text Box 2"/>
          <p:cNvSpPr txBox="1">
            <a:spLocks noChangeArrowheads="1"/>
          </p:cNvSpPr>
          <p:nvPr/>
        </p:nvSpPr>
        <p:spPr bwMode="auto">
          <a:xfrm>
            <a:off x="1524000" y="571501"/>
            <a:ext cx="8839200" cy="4957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计算终端输入的两个数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最大公约数。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0164" name="Text Box 3"/>
          <p:cNvSpPr txBox="1">
            <a:spLocks noChangeArrowheads="1"/>
          </p:cNvSpPr>
          <p:nvPr/>
        </p:nvSpPr>
        <p:spPr bwMode="auto">
          <a:xfrm>
            <a:off x="1524000" y="1453817"/>
            <a:ext cx="4343400" cy="3942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x, y;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&gt;&gt;x&gt;&gt;y;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gys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)&lt;&lt;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return 0;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88164" name="Text Box 4"/>
          <p:cNvSpPr txBox="1">
            <a:spLocks noChangeArrowheads="1"/>
          </p:cNvSpPr>
          <p:nvPr/>
        </p:nvSpPr>
        <p:spPr bwMode="auto">
          <a:xfrm>
            <a:off x="5943600" y="1453817"/>
            <a:ext cx="4267200" cy="4597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gys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u="sng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u="sng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a, </a:t>
            </a:r>
            <a:r>
              <a:rPr kumimoji="1" lang="en-US" altLang="zh-CN" sz="2800" b="1" u="sng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u="sng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b 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{    </a:t>
            </a:r>
            <a:r>
              <a:rPr kumimoji="1" lang="en-US" altLang="zh-CN" sz="28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r;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if(a&lt;b){r=a; a=b; b=r;}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while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u="sng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r=</a:t>
            </a:r>
            <a:r>
              <a:rPr kumimoji="1" lang="en-US" altLang="zh-CN" sz="2800" b="1" u="sng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a%b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)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{  </a:t>
            </a:r>
            <a:r>
              <a:rPr kumimoji="1" lang="en-US" altLang="zh-CN" sz="2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a=b;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u="sng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b=r;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}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u="sng" dirty="0">
                <a:solidFill>
                  <a:srgbClr val="000099"/>
                </a:solidFill>
                <a:latin typeface="Times New Roman" panose="02020603050405020304" pitchFamily="18" charset="0"/>
              </a:rPr>
              <a:t>return b;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10683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683751-D4B1-4559-B96C-8085C4DEA15E}" type="slidenum">
              <a:rPr lang="en-US" altLang="zh-CN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3475" name="Text Box 2"/>
          <p:cNvSpPr txBox="1">
            <a:spLocks noChangeArrowheads="1"/>
          </p:cNvSpPr>
          <p:nvPr/>
        </p:nvSpPr>
        <p:spPr bwMode="auto">
          <a:xfrm>
            <a:off x="1813984" y="1195995"/>
            <a:ext cx="4038600" cy="51260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f(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n)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if(n&gt;=10)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f(n/10);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&lt;&lt;n&lt;&lt;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f(12345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return 0;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1" y="2195866"/>
            <a:ext cx="2328890" cy="2843694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13984" y="539888"/>
            <a:ext cx="6495827" cy="4570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简单的递归（写代码结果）。</a:t>
            </a:r>
            <a:endParaRPr kumimoji="1" lang="en-US" altLang="zh-CN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4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683751-D4B1-4559-B96C-8085C4DEA15E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3475" name="Text Box 2"/>
          <p:cNvSpPr txBox="1">
            <a:spLocks noChangeArrowheads="1"/>
          </p:cNvSpPr>
          <p:nvPr/>
        </p:nvSpPr>
        <p:spPr bwMode="auto">
          <a:xfrm>
            <a:off x="1643699" y="1322005"/>
            <a:ext cx="9383151" cy="52847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main()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 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hcf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y);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&lt;&lt;"please enter two integers: ";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&gt;&gt;a&gt;&gt;b;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&lt;&lt;"the highest common factor is: "&lt;&lt;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hcf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return 0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   }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hcf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){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if(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x%y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==0) return y;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else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hcf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(y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x%y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);     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643699" y="474557"/>
            <a:ext cx="6464968" cy="495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递归求解两个正整数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的最大公约数。</a:t>
            </a:r>
            <a:endParaRPr kumimoji="1" lang="en-US" altLang="zh-CN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900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524DD9-51F5-4EEA-85C7-C67BC6584EF7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53955" name="Text Box 2"/>
          <p:cNvSpPr txBox="1">
            <a:spLocks noChangeArrowheads="1"/>
          </p:cNvSpPr>
          <p:nvPr/>
        </p:nvSpPr>
        <p:spPr bwMode="auto">
          <a:xfrm>
            <a:off x="1509184" y="519113"/>
            <a:ext cx="3048000" cy="3598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 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a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b=0;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static 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c=3;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b=b+1;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c=c+1;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return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a+b+c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53956" name="Text Box 3"/>
          <p:cNvSpPr txBox="1">
            <a:spLocks noChangeArrowheads="1"/>
          </p:cNvSpPr>
          <p:nvPr/>
        </p:nvSpPr>
        <p:spPr bwMode="auto">
          <a:xfrm>
            <a:off x="1509184" y="4087813"/>
            <a:ext cx="3657600" cy="26146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a=2,i;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for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=0;i&lt;3;i++)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&lt;&lt;f(a)&lt;&lt;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return 0;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6740" name="Text Box 4"/>
          <p:cNvSpPr txBox="1">
            <a:spLocks noChangeArrowheads="1"/>
          </p:cNvSpPr>
          <p:nvPr/>
        </p:nvSpPr>
        <p:spPr bwMode="auto">
          <a:xfrm>
            <a:off x="6096000" y="304801"/>
            <a:ext cx="16764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i=0</a:t>
            </a:r>
          </a:p>
        </p:txBody>
      </p:sp>
      <p:sp>
        <p:nvSpPr>
          <p:cNvPr id="756741" name="Text Box 5"/>
          <p:cNvSpPr txBox="1">
            <a:spLocks noChangeArrowheads="1"/>
          </p:cNvSpPr>
          <p:nvPr/>
        </p:nvSpPr>
        <p:spPr bwMode="auto">
          <a:xfrm>
            <a:off x="7086600" y="304801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6742" name="Text Box 6"/>
          <p:cNvSpPr txBox="1">
            <a:spLocks noChangeArrowheads="1"/>
          </p:cNvSpPr>
          <p:nvPr/>
        </p:nvSpPr>
        <p:spPr bwMode="auto">
          <a:xfrm>
            <a:off x="7010400" y="838201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b=0,  b=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6743" name="Text Box 7"/>
          <p:cNvSpPr txBox="1">
            <a:spLocks noChangeArrowheads="1"/>
          </p:cNvSpPr>
          <p:nvPr/>
        </p:nvSpPr>
        <p:spPr bwMode="auto">
          <a:xfrm>
            <a:off x="7010400" y="1295401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c=3,  c=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56744" name="Text Box 8"/>
          <p:cNvSpPr txBox="1">
            <a:spLocks noChangeArrowheads="1"/>
          </p:cNvSpPr>
          <p:nvPr/>
        </p:nvSpPr>
        <p:spPr bwMode="auto">
          <a:xfrm>
            <a:off x="8686800" y="914401"/>
            <a:ext cx="1676400" cy="4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56745" name="Text Box 9"/>
          <p:cNvSpPr txBox="1">
            <a:spLocks noChangeArrowheads="1"/>
          </p:cNvSpPr>
          <p:nvPr/>
        </p:nvSpPr>
        <p:spPr bwMode="auto">
          <a:xfrm>
            <a:off x="6248400" y="2057401"/>
            <a:ext cx="16764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i=1</a:t>
            </a:r>
          </a:p>
        </p:txBody>
      </p:sp>
      <p:sp>
        <p:nvSpPr>
          <p:cNvPr id="756746" name="Text Box 10"/>
          <p:cNvSpPr txBox="1">
            <a:spLocks noChangeArrowheads="1"/>
          </p:cNvSpPr>
          <p:nvPr/>
        </p:nvSpPr>
        <p:spPr bwMode="auto">
          <a:xfrm>
            <a:off x="7056968" y="2061618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56747" name="Text Box 11"/>
          <p:cNvSpPr txBox="1">
            <a:spLocks noChangeArrowheads="1"/>
          </p:cNvSpPr>
          <p:nvPr/>
        </p:nvSpPr>
        <p:spPr bwMode="auto">
          <a:xfrm>
            <a:off x="7056968" y="2518818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b=0,  b=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6748" name="Text Box 12"/>
          <p:cNvSpPr txBox="1">
            <a:spLocks noChangeArrowheads="1"/>
          </p:cNvSpPr>
          <p:nvPr/>
        </p:nvSpPr>
        <p:spPr bwMode="auto">
          <a:xfrm>
            <a:off x="7056968" y="2976018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  c=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56749" name="Text Box 13"/>
          <p:cNvSpPr txBox="1">
            <a:spLocks noChangeArrowheads="1"/>
          </p:cNvSpPr>
          <p:nvPr/>
        </p:nvSpPr>
        <p:spPr bwMode="auto">
          <a:xfrm>
            <a:off x="8763000" y="2514601"/>
            <a:ext cx="1676400" cy="45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756750" name="Text Box 14"/>
          <p:cNvSpPr txBox="1">
            <a:spLocks noChangeArrowheads="1"/>
          </p:cNvSpPr>
          <p:nvPr/>
        </p:nvSpPr>
        <p:spPr bwMode="auto">
          <a:xfrm>
            <a:off x="6324600" y="3581401"/>
            <a:ext cx="1676400" cy="49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=2   a=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6752" name="Text Box 16"/>
          <p:cNvSpPr txBox="1">
            <a:spLocks noChangeArrowheads="1"/>
          </p:cNvSpPr>
          <p:nvPr/>
        </p:nvSpPr>
        <p:spPr bwMode="auto">
          <a:xfrm>
            <a:off x="7162800" y="4038601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b=0,  b=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56753" name="Text Box 17"/>
          <p:cNvSpPr txBox="1">
            <a:spLocks noChangeArrowheads="1"/>
          </p:cNvSpPr>
          <p:nvPr/>
        </p:nvSpPr>
        <p:spPr bwMode="auto">
          <a:xfrm>
            <a:off x="7162800" y="4495801"/>
            <a:ext cx="1676400" cy="46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c=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,  c=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56754" name="Text Box 18"/>
          <p:cNvSpPr txBox="1">
            <a:spLocks noChangeArrowheads="1"/>
          </p:cNvSpPr>
          <p:nvPr/>
        </p:nvSpPr>
        <p:spPr bwMode="auto">
          <a:xfrm>
            <a:off x="8839200" y="4038601"/>
            <a:ext cx="1676400" cy="45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输出：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56755" name="Text Box 19"/>
          <p:cNvSpPr txBox="1">
            <a:spLocks noChangeArrowheads="1"/>
          </p:cNvSpPr>
          <p:nvPr/>
        </p:nvSpPr>
        <p:spPr bwMode="auto">
          <a:xfrm>
            <a:off x="9574212" y="4860925"/>
            <a:ext cx="788988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7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8</a:t>
            </a: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7620000" y="1715543"/>
            <a:ext cx="609600" cy="136738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H="1">
            <a:off x="7772400" y="3354909"/>
            <a:ext cx="533400" cy="1217091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8000" tIns="10800" rIns="18000" bIns="108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9600" y="5143500"/>
            <a:ext cx="1053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输出：</a:t>
            </a:r>
            <a:endParaRPr lang="zh-CN" altLang="en-US" sz="2400" b="1" dirty="0"/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471084" y="23326"/>
            <a:ext cx="3733800" cy="4957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18000" tIns="10800" rIns="18000" bIns="10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分析代码的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运行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结果。</a:t>
            </a:r>
            <a:endParaRPr kumimoji="1" lang="en-US" altLang="zh-CN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093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 autoUpdateAnimBg="0"/>
      <p:bldP spid="756741" grpId="0" autoUpdateAnimBg="0"/>
      <p:bldP spid="756742" grpId="0" autoUpdateAnimBg="0"/>
      <p:bldP spid="756743" grpId="0" autoUpdateAnimBg="0"/>
      <p:bldP spid="756744" grpId="0" autoUpdateAnimBg="0"/>
      <p:bldP spid="756745" grpId="0" autoUpdateAnimBg="0"/>
      <p:bldP spid="756746" grpId="0" autoUpdateAnimBg="0"/>
      <p:bldP spid="756747" grpId="0" autoUpdateAnimBg="0"/>
      <p:bldP spid="756748" grpId="0"/>
      <p:bldP spid="756749" grpId="0"/>
      <p:bldP spid="756750" grpId="0"/>
      <p:bldP spid="756752" grpId="0"/>
      <p:bldP spid="756753" grpId="0"/>
      <p:bldP spid="756754" grpId="0"/>
      <p:bldP spid="756755" grpId="0"/>
      <p:bldP spid="22" grpId="0" animBg="1"/>
      <p:bldP spid="23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11B0E4-53B8-430E-9B98-C2732FF1669E}" type="slidenum">
              <a:rPr lang="en-US" altLang="zh-CN">
                <a:solidFill>
                  <a:srgbClr val="000000"/>
                </a:solidFill>
              </a:rPr>
              <a:pPr/>
              <a:t>16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1411" name="Text Box 2"/>
          <p:cNvSpPr txBox="1">
            <a:spLocks noChangeArrowheads="1"/>
          </p:cNvSpPr>
          <p:nvPr/>
        </p:nvSpPr>
        <p:spPr bwMode="auto">
          <a:xfrm>
            <a:off x="2639616" y="563526"/>
            <a:ext cx="6457950" cy="58948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  //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写结果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char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 ]=“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SSSWILTECH1\1\11W\1WALLMP1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char c;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k;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for(k=2; (c=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[k])!=‘\0’;k++)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{  switch(c)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{  case ‘A’ :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&lt;&lt;‘a’;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continue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case ‘1’: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break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case  1:   while((c=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[++k])!=‘\1’&amp;&amp;c!=‘\0’);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case  9: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&lt;&lt;‘#’;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case ‘E’ :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case ‘L’: continue;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default: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&lt;&lt;c;  continue;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}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&lt;&lt;‘*’;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}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return 0;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445105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D99984-5FF5-4A72-B759-B3D70D22E85A}" type="slidenum">
              <a:rPr lang="en-US" altLang="zh-CN">
                <a:solidFill>
                  <a:srgbClr val="000000"/>
                </a:solidFill>
              </a:rPr>
              <a:pPr/>
              <a:t>17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1235" name="Text Box 4"/>
          <p:cNvSpPr txBox="1">
            <a:spLocks noChangeArrowheads="1"/>
          </p:cNvSpPr>
          <p:nvPr/>
        </p:nvSpPr>
        <p:spPr bwMode="auto">
          <a:xfrm>
            <a:off x="1703512" y="25121"/>
            <a:ext cx="8518174" cy="676897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名、指针</a:t>
            </a:r>
            <a:r>
              <a:rPr kumimoji="1"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作函数参数</a:t>
            </a:r>
            <a:r>
              <a:rPr kumimoji="1"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冒泡排序</a:t>
            </a:r>
            <a:endParaRPr kumimoji="1" lang="en-US" altLang="zh-CN" sz="2000" b="1" dirty="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sort</a:t>
            </a:r>
            <a:r>
              <a:rPr kumimoji="1" lang="en-US" altLang="zh-CN" sz="19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9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19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[ ],  </a:t>
            </a:r>
            <a:r>
              <a:rPr kumimoji="1" lang="en-US" altLang="zh-CN" sz="19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19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n) </a:t>
            </a:r>
            <a:r>
              <a:rPr kumimoji="1" lang="en-US" altLang="zh-CN" sz="19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x[ ]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可替换为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x[5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x[10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或*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19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t, </a:t>
            </a:r>
            <a:r>
              <a:rPr kumimoji="1" lang="en-US" altLang="zh-CN" sz="19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j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</a:t>
            </a:r>
            <a:r>
              <a:rPr kumimoji="1" lang="zh-CN" alt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19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for(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=0;i&lt;n-1;++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for(j=0;j&lt;n-i-1;++j)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if(x[j]&gt;x[j+1])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{  t=x[j]; x[j]=x[j+1]; x[j+1]=t;}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19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19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a[5]={20,4,16,8,10};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&lt;&lt;"the original array is:"&lt;&lt;'\t';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for(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=0;i&lt;5;++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&lt;&lt;a[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]&lt;&lt;'\t';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sort(a,5);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&lt;&lt;"the sorted array is:"&lt;&lt;'\t';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for(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=0;i&lt;5;++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&lt;&lt;a[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]&lt;&lt;'\t';</a:t>
            </a:r>
          </a:p>
          <a:p>
            <a:pPr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</a:pP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19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   </a:t>
            </a:r>
            <a:r>
              <a:rPr kumimoji="1" lang="en-US" altLang="zh-CN" sz="19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return 0;   </a:t>
            </a:r>
            <a:r>
              <a:rPr kumimoji="1" lang="en-US" altLang="zh-CN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093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1C3124-DE41-401E-A367-15A804AB2670}" type="slidenum">
              <a:rPr lang="en-US" altLang="zh-CN">
                <a:solidFill>
                  <a:srgbClr val="000000"/>
                </a:solidFill>
              </a:rPr>
              <a:pPr/>
              <a:t>18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5139" name="Text Box 2"/>
          <p:cNvSpPr txBox="1">
            <a:spLocks noChangeArrowheads="1"/>
          </p:cNvSpPr>
          <p:nvPr/>
        </p:nvSpPr>
        <p:spPr bwMode="auto">
          <a:xfrm>
            <a:off x="1115484" y="526473"/>
            <a:ext cx="9144000" cy="5853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实验题。输入</a:t>
            </a:r>
            <a:r>
              <a:rPr kumimoji="1" lang="en-US" altLang="zh-CN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整数，将其中最小的数与第一个数对换，把最大的数与最后一个数对换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形参为指针变量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方法，分别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写</a:t>
            </a:r>
            <a:r>
              <a:rPr kumimoji="1"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个</a:t>
            </a:r>
            <a:r>
              <a:rPr kumimoji="1" lang="zh-CN" altLang="en-US" sz="3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函数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实现以上功能：</a:t>
            </a:r>
            <a:endParaRPr kumimoji="1"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①输入</a:t>
            </a:r>
            <a:r>
              <a:rPr kumimoji="1"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整数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kumimoji="1"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进行处理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  <a:endParaRPr kumimoji="1"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③输出</a:t>
            </a:r>
            <a:r>
              <a:rPr kumimoji="1"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个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整</a:t>
            </a:r>
            <a:r>
              <a:rPr kumimoji="1"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数</a:t>
            </a:r>
            <a:r>
              <a:rPr kumimoji="1"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6175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13F4B9-9F5B-4643-9164-7E159D0F5083}" type="slidenum">
              <a:rPr lang="en-US" altLang="zh-CN">
                <a:solidFill>
                  <a:srgbClr val="000000"/>
                </a:solidFill>
              </a:rPr>
              <a:pPr/>
              <a:t>19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6163" name="Text Box 2"/>
          <p:cNvSpPr txBox="1">
            <a:spLocks noChangeArrowheads="1"/>
          </p:cNvSpPr>
          <p:nvPr/>
        </p:nvSpPr>
        <p:spPr bwMode="auto">
          <a:xfrm>
            <a:off x="1267884" y="893619"/>
            <a:ext cx="8991600" cy="41303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实验。编写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函数 </a:t>
            </a:r>
            <a:r>
              <a:rPr kumimoji="1" lang="en-US" altLang="zh-CN" sz="32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fun(</a:t>
            </a:r>
            <a:r>
              <a:rPr kumimoji="1" lang="en-US" altLang="zh-CN" sz="32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32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功能是：求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出能整除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且不是偶数的各整数，并按照从小到大的顺序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放在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指向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的内存中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，函数返回值为这些整数的个数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32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例如：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的值为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30</a:t>
            </a:r>
            <a:r>
              <a:rPr kumimoji="1" lang="zh-CN" altLang="en-US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，则数组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中的</a:t>
            </a:r>
            <a:r>
              <a:rPr kumimoji="1" lang="zh-CN" altLang="en-US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数应为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15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，函数</a:t>
            </a:r>
            <a:r>
              <a:rPr kumimoji="1" lang="zh-CN" altLang="en-US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返回值为</a:t>
            </a:r>
            <a:r>
              <a:rPr kumimoji="1" lang="en-US" altLang="zh-CN" sz="32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636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77" y="53898"/>
            <a:ext cx="10162348" cy="680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E295FD-6D1A-4C41-A781-9E1A3A062B85}" type="slidenum">
              <a:rPr lang="en-US" altLang="zh-CN">
                <a:solidFill>
                  <a:srgbClr val="000000"/>
                </a:solidFill>
              </a:rPr>
              <a:pPr/>
              <a:t>20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30178" name="Text Box 2"/>
          <p:cNvSpPr txBox="1">
            <a:spLocks noChangeArrowheads="1"/>
          </p:cNvSpPr>
          <p:nvPr/>
        </p:nvSpPr>
        <p:spPr bwMode="auto">
          <a:xfrm>
            <a:off x="658285" y="78887"/>
            <a:ext cx="10335298" cy="6740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fun(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*p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sz="20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k=0;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//k</a:t>
            </a:r>
            <a:r>
              <a:rPr kumimoji="1"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记录满足条件的数的个数</a:t>
            </a:r>
            <a:endParaRPr kumimoji="1" lang="zh-CN" altLang="en-US" sz="20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&lt;x; ++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{   if(i%2==1 &amp;&amp;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x%i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==0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    //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既不是偶数，</a:t>
            </a:r>
            <a:r>
              <a:rPr kumimoji="1"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又能整除</a:t>
            </a:r>
            <a:r>
              <a:rPr kumimoji="1"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{  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*(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p++)=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;       </a:t>
            </a:r>
            <a:r>
              <a:rPr kumimoji="1" lang="en-US" altLang="zh-CN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将</a:t>
            </a:r>
            <a:r>
              <a:rPr kumimoji="1" lang="en-US" altLang="zh-CN" sz="20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存入*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，然后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p++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k++;     }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}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return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      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a[100], x, 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// 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定义数组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，用于存放满足条件的数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&gt;&gt;x;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n=fun(x, 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);</a:t>
            </a:r>
            <a:endParaRPr kumimoji="1" lang="en-US" altLang="zh-CN" sz="20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for(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&lt;n; ++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&lt;&lt;a[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]&lt;&lt;' ';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只输出满足条件的数，而不是数组</a:t>
            </a:r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中所有的数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return 0;      }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2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7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661E65-A63F-4312-B82A-E4571062D562}" type="slidenum">
              <a:rPr lang="en-US" altLang="zh-CN">
                <a:solidFill>
                  <a:srgbClr val="000000"/>
                </a:solidFill>
              </a:rPr>
              <a:pPr/>
              <a:t>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8211" name="Text Box 2"/>
          <p:cNvSpPr txBox="1">
            <a:spLocks noChangeArrowheads="1"/>
          </p:cNvSpPr>
          <p:nvPr/>
        </p:nvSpPr>
        <p:spPr bwMode="auto">
          <a:xfrm>
            <a:off x="0" y="156040"/>
            <a:ext cx="11828585" cy="978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输入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一行字符串，将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字符串中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所有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下标为奇数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位置上的字母转换为大写（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若不是小写字符则不必转换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。写一个函数实现字符转换功能，主函数负责字串读入及输出。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126462"/>
            <a:ext cx="8354484" cy="5447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change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char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while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  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指向的字符变量不为空字符时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{  if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&gt;='a' &amp;&amp; 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&lt;='z')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=*p_char-32;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小写转大写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指针后移一步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==0)  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ascII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的值为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，也可写为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== 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'\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'</a:t>
            </a:r>
            <a:endParaRPr kumimoji="1" lang="zh-CN" altLang="en-US" sz="24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break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p_char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 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若没有读到字串结束标记，就再后移一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步</a:t>
            </a:r>
            <a:endParaRPr kumimoji="1"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}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只转换奇数位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54484" y="1126462"/>
            <a:ext cx="3810000" cy="4339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main()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	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char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a[100];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cin.getline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(a,100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change(a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return 0;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5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7" y="319087"/>
            <a:ext cx="69056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84" y="0"/>
            <a:ext cx="4809744" cy="67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392" y="0"/>
            <a:ext cx="3948303" cy="69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443" y="0"/>
            <a:ext cx="5019485" cy="69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21" y="0"/>
            <a:ext cx="6108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" y="0"/>
            <a:ext cx="6266688" cy="45190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664" y="0"/>
            <a:ext cx="4974336" cy="67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7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07" y="59436"/>
            <a:ext cx="4305301" cy="54533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47" y="5512818"/>
            <a:ext cx="26289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39" y="1703467"/>
            <a:ext cx="68008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58" y="0"/>
            <a:ext cx="1138544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87" y="2138934"/>
            <a:ext cx="10715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编程题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085975"/>
            <a:ext cx="11449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F5A6D8-BF84-4E49-BDD7-FD4273D6C8B7}" type="slidenum">
              <a:rPr lang="en-US" altLang="zh-CN">
                <a:solidFill>
                  <a:srgbClr val="000000"/>
                </a:solidFill>
              </a:rPr>
              <a:pPr/>
              <a:t>32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4788" name="Text Box 3"/>
          <p:cNvSpPr txBox="1">
            <a:spLocks noChangeArrowheads="1"/>
          </p:cNvSpPr>
          <p:nvPr/>
        </p:nvSpPr>
        <p:spPr bwMode="auto">
          <a:xfrm>
            <a:off x="3583244" y="679709"/>
            <a:ext cx="3314700" cy="42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we    are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family.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5323" name="Group 59"/>
          <p:cNvGraphicFramePr>
            <a:graphicFrameLocks noGrp="1"/>
          </p:cNvGraphicFramePr>
          <p:nvPr>
            <p:extLst/>
          </p:nvPr>
        </p:nvGraphicFramePr>
        <p:xfrm>
          <a:off x="3705760" y="1528110"/>
          <a:ext cx="5017297" cy="963217"/>
        </p:xfrm>
        <a:graphic>
          <a:graphicData uri="http://schemas.openxmlformats.org/drawingml/2006/table">
            <a:tbl>
              <a:tblPr/>
              <a:tblGrid>
                <a:gridCol w="502444"/>
                <a:gridCol w="502444"/>
                <a:gridCol w="500063"/>
                <a:gridCol w="502444"/>
                <a:gridCol w="502444"/>
                <a:gridCol w="500063"/>
                <a:gridCol w="502444"/>
                <a:gridCol w="502444"/>
                <a:gridCol w="500063"/>
                <a:gridCol w="502444"/>
              </a:tblGrid>
              <a:tr h="33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空格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空格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空格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字母</a:t>
                      </a: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3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8102" marB="81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315" name="Text Box 51"/>
          <p:cNvSpPr txBox="1">
            <a:spLocks noChangeArrowheads="1"/>
          </p:cNvSpPr>
          <p:nvPr/>
        </p:nvSpPr>
        <p:spPr bwMode="auto">
          <a:xfrm>
            <a:off x="3562909" y="2826254"/>
            <a:ext cx="6319796" cy="828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不能用字母数或空格数来判断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字母和空格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状态变化的次数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来判断。</a:t>
            </a:r>
          </a:p>
        </p:txBody>
      </p:sp>
      <p:sp>
        <p:nvSpPr>
          <p:cNvPr id="1035316" name="Text Box 52"/>
          <p:cNvSpPr txBox="1">
            <a:spLocks noChangeArrowheads="1"/>
          </p:cNvSpPr>
          <p:nvPr/>
        </p:nvSpPr>
        <p:spPr bwMode="auto">
          <a:xfrm>
            <a:off x="3583244" y="3759805"/>
            <a:ext cx="6299461" cy="828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设状态变量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word, 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判别到字母时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，判别到非字母时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35324" name="Text Box 60"/>
          <p:cNvSpPr txBox="1">
            <a:spLocks noChangeArrowheads="1"/>
          </p:cNvSpPr>
          <p:nvPr/>
        </p:nvSpPr>
        <p:spPr bwMode="auto">
          <a:xfrm>
            <a:off x="3562909" y="4667228"/>
            <a:ext cx="6319796" cy="12351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word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的初始值为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，当从</a:t>
            </a:r>
            <a:r>
              <a:rPr kumimoji="1"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变为</a:t>
            </a:r>
            <a:r>
              <a:rPr kumimoji="1" lang="en-US" altLang="zh-CN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时，单词数加</a:t>
            </a:r>
            <a:r>
              <a:rPr kumimoji="1"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。即：“跟在非字母后的字母”的个数，即为单词个数。</a:t>
            </a:r>
          </a:p>
        </p:txBody>
      </p:sp>
      <p:grpSp>
        <p:nvGrpSpPr>
          <p:cNvPr id="1035335" name="Group 71"/>
          <p:cNvGrpSpPr>
            <a:grpSpLocks/>
          </p:cNvGrpSpPr>
          <p:nvPr/>
        </p:nvGrpSpPr>
        <p:grpSpPr bwMode="auto">
          <a:xfrm>
            <a:off x="3808157" y="2169857"/>
            <a:ext cx="4914900" cy="321470"/>
            <a:chOff x="624" y="1200"/>
            <a:chExt cx="4128" cy="270"/>
          </a:xfrm>
          <a:noFill/>
        </p:grpSpPr>
        <p:sp>
          <p:nvSpPr>
            <p:cNvPr id="374839" name="Text Box 61"/>
            <p:cNvSpPr txBox="1">
              <a:spLocks noChangeArrowheads="1"/>
            </p:cNvSpPr>
            <p:nvPr/>
          </p:nvSpPr>
          <p:spPr bwMode="auto">
            <a:xfrm>
              <a:off x="624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840" name="Text Box 62"/>
            <p:cNvSpPr txBox="1">
              <a:spLocks noChangeArrowheads="1"/>
            </p:cNvSpPr>
            <p:nvPr/>
          </p:nvSpPr>
          <p:spPr bwMode="auto">
            <a:xfrm>
              <a:off x="1056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841" name="Text Box 63"/>
            <p:cNvSpPr txBox="1">
              <a:spLocks noChangeArrowheads="1"/>
            </p:cNvSpPr>
            <p:nvPr/>
          </p:nvSpPr>
          <p:spPr bwMode="auto">
            <a:xfrm>
              <a:off x="1488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842" name="Text Box 64"/>
            <p:cNvSpPr txBox="1">
              <a:spLocks noChangeArrowheads="1"/>
            </p:cNvSpPr>
            <p:nvPr/>
          </p:nvSpPr>
          <p:spPr bwMode="auto">
            <a:xfrm>
              <a:off x="1920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843" name="Text Box 65"/>
            <p:cNvSpPr txBox="1">
              <a:spLocks noChangeArrowheads="1"/>
            </p:cNvSpPr>
            <p:nvPr/>
          </p:nvSpPr>
          <p:spPr bwMode="auto">
            <a:xfrm>
              <a:off x="2304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844" name="Text Box 66"/>
            <p:cNvSpPr txBox="1">
              <a:spLocks noChangeArrowheads="1"/>
            </p:cNvSpPr>
            <p:nvPr/>
          </p:nvSpPr>
          <p:spPr bwMode="auto">
            <a:xfrm>
              <a:off x="2784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845" name="Text Box 67"/>
            <p:cNvSpPr txBox="1">
              <a:spLocks noChangeArrowheads="1"/>
            </p:cNvSpPr>
            <p:nvPr/>
          </p:nvSpPr>
          <p:spPr bwMode="auto">
            <a:xfrm>
              <a:off x="3216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846" name="Text Box 68"/>
            <p:cNvSpPr txBox="1">
              <a:spLocks noChangeArrowheads="1"/>
            </p:cNvSpPr>
            <p:nvPr/>
          </p:nvSpPr>
          <p:spPr bwMode="auto">
            <a:xfrm>
              <a:off x="3600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4847" name="Text Box 69"/>
            <p:cNvSpPr txBox="1">
              <a:spLocks noChangeArrowheads="1"/>
            </p:cNvSpPr>
            <p:nvPr/>
          </p:nvSpPr>
          <p:spPr bwMode="auto">
            <a:xfrm>
              <a:off x="4032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4848" name="Text Box 70"/>
            <p:cNvSpPr txBox="1">
              <a:spLocks noChangeArrowheads="1"/>
            </p:cNvSpPr>
            <p:nvPr/>
          </p:nvSpPr>
          <p:spPr bwMode="auto">
            <a:xfrm>
              <a:off x="4464" y="1200"/>
              <a:ext cx="288" cy="2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3500" tIns="8100" rIns="13500" bIns="81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66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315" grpId="0"/>
      <p:bldP spid="1035316" grpId="0"/>
      <p:bldP spid="10353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1DC803-8605-4D28-B5E3-E218A79B0466}" type="slidenum">
              <a:rPr lang="en-US" altLang="zh-CN">
                <a:solidFill>
                  <a:srgbClr val="000000"/>
                </a:solidFill>
              </a:rPr>
              <a:pPr/>
              <a:t>33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75811" name="Text Box 2"/>
          <p:cNvSpPr txBox="1">
            <a:spLocks noChangeArrowheads="1"/>
          </p:cNvSpPr>
          <p:nvPr/>
        </p:nvSpPr>
        <p:spPr bwMode="auto">
          <a:xfrm>
            <a:off x="2010838" y="230601"/>
            <a:ext cx="10181162" cy="66273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{char s[80];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=0, word=0,num=0;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cin.getline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(s, 80);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while(s[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]!='\0')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if(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(s[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]&gt;='a'&amp;&amp;s[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]&lt;='z'||s[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]&gt;='A'&amp;&amp;s[</a:t>
            </a:r>
            <a:r>
              <a:rPr kumimoji="1" lang="en-US" altLang="zh-CN" sz="24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]&lt;='Z')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&amp;&amp;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word==0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{	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word=1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;//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改变状态，防止继续对下一字母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计数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}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else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if(s[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]==' '||s[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]=='\t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')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word=0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;//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改变状态，碰到下一个字母时开始</a:t>
            </a:r>
            <a:r>
              <a:rPr kumimoji="1" lang="zh-CN" altLang="en-US" sz="2000" b="1" dirty="0" smtClean="0">
                <a:latin typeface="Times New Roman" panose="02020603050405020304" pitchFamily="18" charset="0"/>
              </a:rPr>
              <a:t>计数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="&lt;&lt;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36291" name="AutoShape 3"/>
          <p:cNvSpPr>
            <a:spLocks noChangeArrowheads="1"/>
          </p:cNvSpPr>
          <p:nvPr/>
        </p:nvSpPr>
        <p:spPr bwMode="auto">
          <a:xfrm>
            <a:off x="7182772" y="1365163"/>
            <a:ext cx="2686050" cy="400050"/>
          </a:xfrm>
          <a:prstGeom prst="wedgeRoundRectCallout">
            <a:avLst>
              <a:gd name="adj1" fmla="val 43580"/>
              <a:gd name="adj2" fmla="val 209137"/>
              <a:gd name="adj3" fmla="val 16667"/>
            </a:avLst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8100" rIns="13500" bIns="81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1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表明前一字符非字母</a:t>
            </a:r>
          </a:p>
        </p:txBody>
      </p:sp>
    </p:spTree>
    <p:extLst>
      <p:ext uri="{BB962C8B-B14F-4D97-AF65-F5344CB8AC3E}">
        <p14:creationId xmlns:p14="http://schemas.microsoft.com/office/powerpoint/2010/main" val="2638629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645" y="1266371"/>
            <a:ext cx="10884877" cy="539819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字符串必考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编程题以及</a:t>
            </a:r>
            <a:r>
              <a:rPr lang="en-US" altLang="zh-CN" sz="2400" dirty="0" smtClean="0"/>
              <a:t>everywhere)</a:t>
            </a:r>
            <a:r>
              <a:rPr lang="zh-CN" altLang="en-US" sz="2400" b="1" dirty="0" smtClean="0"/>
              <a:t>。</a:t>
            </a:r>
            <a:r>
              <a:rPr lang="zh-CN" altLang="en-US" sz="2400" dirty="0" smtClean="0"/>
              <a:t>但不涉及</a:t>
            </a:r>
            <a:r>
              <a:rPr lang="en-US" altLang="zh-CN" sz="2400" dirty="0" smtClean="0"/>
              <a:t>string</a:t>
            </a:r>
            <a:r>
              <a:rPr lang="zh-CN" altLang="en-US" sz="2400" dirty="0" smtClean="0"/>
              <a:t>及其他</a:t>
            </a:r>
            <a:r>
              <a:rPr lang="en-US" altLang="zh-CN" sz="2400" dirty="0" smtClean="0"/>
              <a:t>STL</a:t>
            </a:r>
            <a:r>
              <a:rPr lang="zh-CN" altLang="en-US" sz="2400" dirty="0" smtClean="0">
                <a:solidFill>
                  <a:schemeClr val="tx1"/>
                </a:solidFill>
              </a:rPr>
              <a:t>的内容。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一维指针必考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一维指针做参数传递一维数组</a:t>
            </a:r>
            <a:r>
              <a:rPr lang="zh-CN" altLang="en-US" sz="2400" dirty="0" smtClean="0">
                <a:solidFill>
                  <a:schemeClr val="tx1"/>
                </a:solidFill>
              </a:rPr>
              <a:t>（编程题：函数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</a:rPr>
              <a:t>指针</a:t>
            </a:r>
            <a:r>
              <a:rPr lang="en-US" altLang="zh-CN" sz="2400" dirty="0" smtClean="0">
                <a:solidFill>
                  <a:schemeClr val="tx1"/>
                </a:solidFill>
              </a:rPr>
              <a:t>+</a:t>
            </a:r>
            <a:r>
              <a:rPr lang="zh-CN" altLang="en-US" sz="2400" dirty="0" smtClean="0">
                <a:solidFill>
                  <a:schemeClr val="tx1"/>
                </a:solidFill>
              </a:rPr>
              <a:t>数组）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动态空间分配、结构体必考</a:t>
            </a:r>
            <a:r>
              <a:rPr lang="zh-CN" altLang="en-US" sz="2400" dirty="0" smtClean="0">
                <a:solidFill>
                  <a:schemeClr val="tx1"/>
                </a:solidFill>
              </a:rPr>
              <a:t>（主要出现在程序填空题）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zh-CN" altLang="en-US" sz="2400" dirty="0" smtClean="0"/>
              <a:t>专门</a:t>
            </a:r>
            <a:r>
              <a:rPr lang="zh-CN" altLang="en-US" sz="2400" dirty="0"/>
              <a:t>提到了</a:t>
            </a:r>
            <a:r>
              <a:rPr lang="en-US" altLang="zh-CN" sz="2400" b="1" dirty="0" smtClean="0"/>
              <a:t>static</a:t>
            </a:r>
            <a:r>
              <a:rPr lang="zh-CN" altLang="en-US" sz="2400" dirty="0" smtClean="0"/>
              <a:t>（阅读题或填空题可能性较大，阅读题可能性最大，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分）</a:t>
            </a:r>
            <a:endParaRPr lang="en-US" altLang="zh-CN" sz="2400" dirty="0"/>
          </a:p>
          <a:p>
            <a:r>
              <a:rPr lang="zh-CN" altLang="en-US" sz="2400" dirty="0" smtClean="0"/>
              <a:t>专门</a:t>
            </a:r>
            <a:r>
              <a:rPr lang="zh-CN" altLang="en-US" sz="2400" dirty="0"/>
              <a:t>提到了</a:t>
            </a:r>
            <a:r>
              <a:rPr lang="en-US" altLang="zh-CN" sz="2400" b="1" dirty="0"/>
              <a:t>break</a:t>
            </a:r>
            <a:r>
              <a:rPr lang="zh-CN" altLang="en-US" sz="2400" dirty="0"/>
              <a:t>和</a:t>
            </a:r>
            <a:r>
              <a:rPr lang="en-US" altLang="zh-CN" sz="2400" b="1" dirty="0" smtClean="0"/>
              <a:t>continue</a:t>
            </a:r>
            <a:r>
              <a:rPr lang="zh-CN" altLang="en-US" sz="2400" dirty="0" smtClean="0"/>
              <a:t>（阅读题可能性最大，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分）</a:t>
            </a:r>
            <a:endParaRPr lang="en-US" altLang="zh-CN" sz="2400" dirty="0"/>
          </a:p>
          <a:p>
            <a:r>
              <a:rPr lang="zh-CN" altLang="en-US" sz="2400" dirty="0" smtClean="0"/>
              <a:t>专门提到</a:t>
            </a:r>
            <a:r>
              <a:rPr lang="zh-CN" altLang="en-US" sz="2400" b="1" dirty="0" smtClean="0"/>
              <a:t>递归函数</a:t>
            </a:r>
            <a:r>
              <a:rPr lang="zh-CN" altLang="en-US" sz="2400" dirty="0" smtClean="0"/>
              <a:t>（出现在阅读题）一个递归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分，很值钱，搞懂。</a:t>
            </a:r>
            <a:endParaRPr lang="en-US" altLang="zh-CN" sz="2400" dirty="0" smtClean="0"/>
          </a:p>
          <a:p>
            <a:r>
              <a:rPr lang="zh-CN" altLang="en-US" sz="2400" dirty="0" smtClean="0"/>
              <a:t>专门提到二维数组、二级指针、指针数组（</a:t>
            </a:r>
            <a:r>
              <a:rPr lang="zh-CN" altLang="en-US" sz="2400" dirty="0"/>
              <a:t>仅出现在阅读</a:t>
            </a:r>
            <a:r>
              <a:rPr lang="zh-CN" altLang="en-US" sz="2400" dirty="0" smtClean="0"/>
              <a:t>题，理解</a:t>
            </a:r>
            <a:r>
              <a:rPr lang="zh-CN" altLang="en-US" sz="2400" b="1" dirty="0" smtClean="0"/>
              <a:t>间接引用</a:t>
            </a:r>
            <a:r>
              <a:rPr lang="zh-CN" altLang="en-US" sz="2400" dirty="0" smtClean="0"/>
              <a:t>，理解</a:t>
            </a:r>
            <a:r>
              <a:rPr lang="zh-CN" altLang="en-US" sz="2400" b="1" dirty="0" smtClean="0"/>
              <a:t>数组地址及数组元素地址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宏定义、引用、枚举、链表不做考试要求。</a:t>
            </a:r>
            <a:endParaRPr lang="en-US" altLang="zh-CN" sz="2400" dirty="0" smtClean="0"/>
          </a:p>
          <a:p>
            <a:r>
              <a:rPr lang="en-US" altLang="zh-CN" sz="2400" b="1" dirty="0" smtClean="0"/>
              <a:t>PPT</a:t>
            </a:r>
            <a:r>
              <a:rPr lang="zh-CN" altLang="en-US" sz="2400" b="1" dirty="0" smtClean="0"/>
              <a:t>中的题目、作业题目、实验题目，至少看一遍，最好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写一遍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1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1645" y="1266371"/>
            <a:ext cx="10884877" cy="539819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 smtClean="0"/>
              <a:t>冒泡排序、选择排序、折半查找、求素数、最小公倍最大公约等等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涉及算法的题目（填空题）</a:t>
            </a:r>
            <a:r>
              <a:rPr lang="zh-CN" altLang="en-US" sz="2400" dirty="0" smtClean="0"/>
              <a:t>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掌握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strlen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strcpy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strcat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strcmp</a:t>
            </a:r>
            <a:r>
              <a:rPr lang="zh-CN" altLang="en-US" sz="2400" dirty="0" smtClean="0">
                <a:solidFill>
                  <a:schemeClr val="tx1"/>
                </a:solidFill>
              </a:rPr>
              <a:t>等字符串函数的用法和实现原理；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掌握</a:t>
            </a:r>
            <a:r>
              <a:rPr lang="zh-CN" altLang="en-US" sz="2400" dirty="0" smtClean="0">
                <a:solidFill>
                  <a:schemeClr val="tx1"/>
                </a:solidFill>
              </a:rPr>
              <a:t>常用函数</a:t>
            </a:r>
            <a:r>
              <a:rPr lang="en-US" altLang="zh-CN" sz="2400" b="1" dirty="0" err="1">
                <a:solidFill>
                  <a:srgbClr val="FF0000"/>
                </a:solidFill>
              </a:rPr>
              <a:t>sqrt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fabs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abs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用法（阅读题）；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b="1" dirty="0" smtClean="0"/>
              <a:t>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级数</a:t>
            </a:r>
            <a:r>
              <a:rPr lang="zh-CN" altLang="en-US" sz="2400" b="1" dirty="0" smtClean="0"/>
              <a:t>、打印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规则图形</a:t>
            </a:r>
            <a:r>
              <a:rPr lang="zh-CN" altLang="en-US" sz="2400" dirty="0" smtClean="0"/>
              <a:t>（找规则写循环，填空或编程）；</a:t>
            </a:r>
            <a:endParaRPr lang="en-US" altLang="zh-CN" sz="2400" dirty="0" smtClean="0"/>
          </a:p>
          <a:p>
            <a:r>
              <a:rPr lang="zh-CN" altLang="en-US" sz="2400" b="1" dirty="0" smtClean="0"/>
              <a:t>使用字符数组实现对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字符串的读入、处理、输出</a:t>
            </a:r>
            <a:r>
              <a:rPr lang="zh-CN" altLang="en-US" sz="2400" b="1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试卷涉及</a:t>
            </a:r>
            <a:r>
              <a:rPr lang="zh-CN" altLang="en-US" sz="2400" dirty="0"/>
              <a:t>内容比较常规</a:t>
            </a:r>
            <a:r>
              <a:rPr lang="zh-CN" altLang="en-US" sz="2400" dirty="0" smtClean="0"/>
              <a:t>，也不会有特别</a:t>
            </a:r>
            <a:r>
              <a:rPr lang="zh-CN" altLang="en-US" sz="2400" dirty="0"/>
              <a:t>复杂的</a:t>
            </a:r>
            <a:r>
              <a:rPr lang="zh-CN" altLang="en-US" sz="2400" dirty="0" smtClean="0"/>
              <a:t>表达式，但很有可能考到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细节的知识</a:t>
            </a:r>
            <a:r>
              <a:rPr lang="zh-CN" altLang="en-US" sz="2400" b="1" dirty="0" smtClean="0"/>
              <a:t>（譬如数据类型的相关内容出现在阅读题），</a:t>
            </a:r>
            <a:r>
              <a:rPr lang="zh-CN" altLang="en-US" sz="2400" dirty="0" smtClean="0"/>
              <a:t>且题目有</a:t>
            </a:r>
            <a:r>
              <a:rPr lang="zh-CN" altLang="en-US" sz="2400" dirty="0"/>
              <a:t>一定的灵活度。</a:t>
            </a:r>
            <a:endParaRPr lang="en-US" altLang="zh-CN" sz="2400" dirty="0"/>
          </a:p>
          <a:p>
            <a:r>
              <a:rPr lang="zh-CN" altLang="en-US" sz="2400" dirty="0"/>
              <a:t>往年考题可以作为练习题，</a:t>
            </a:r>
            <a:r>
              <a:rPr lang="zh-CN" altLang="en-US" sz="2400" dirty="0" smtClean="0"/>
              <a:t>但也不要</a:t>
            </a:r>
            <a:r>
              <a:rPr lang="zh-CN" altLang="en-US" sz="2400" dirty="0"/>
              <a:t>把刷往年考题当做复习的主要手段。不会考</a:t>
            </a:r>
            <a:r>
              <a:rPr lang="zh-CN" altLang="en-US" sz="2400" dirty="0" smtClean="0"/>
              <a:t>到</a:t>
            </a:r>
            <a:r>
              <a:rPr lang="zh-CN" altLang="en-US" sz="2400" dirty="0"/>
              <a:t>一模一样</a:t>
            </a:r>
            <a:r>
              <a:rPr lang="zh-CN" altLang="en-US" sz="2400" dirty="0" smtClean="0"/>
              <a:t>的（即便你找到了往年真题）</a:t>
            </a:r>
            <a:r>
              <a:rPr lang="zh-CN" altLang="en-US" sz="2400" dirty="0" smtClean="0">
                <a:sym typeface="Wingdings" panose="05000000000000000000" pitchFamily="2" charset="2"/>
              </a:rPr>
              <a:t>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400" b="1" dirty="0" smtClean="0">
                <a:sym typeface="Wingdings" panose="05000000000000000000" pitchFamily="2" charset="2"/>
              </a:rPr>
              <a:t>字符串</a:t>
            </a:r>
            <a:r>
              <a:rPr lang="en-US" altLang="zh-CN" sz="2400" dirty="0" smtClean="0">
                <a:sym typeface="Wingdings" panose="05000000000000000000" pitchFamily="2" charset="2"/>
              </a:rPr>
              <a:t>——</a:t>
            </a:r>
            <a:r>
              <a:rPr lang="zh-CN" altLang="en-US" sz="2400" dirty="0" smtClean="0">
                <a:sym typeface="Wingdings" panose="05000000000000000000" pitchFamily="2" charset="2"/>
              </a:rPr>
              <a:t>编程题最后一个。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06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349D71-7AA8-4139-8A4F-3743DEFF05BD}" type="slidenum">
              <a:rPr lang="en-US" altLang="zh-CN">
                <a:solidFill>
                  <a:srgbClr val="000000"/>
                </a:solidFill>
              </a:rPr>
              <a:pPr/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4851" name="Text Box 2"/>
          <p:cNvSpPr txBox="1">
            <a:spLocks noChangeArrowheads="1"/>
          </p:cNvSpPr>
          <p:nvPr/>
        </p:nvSpPr>
        <p:spPr bwMode="auto">
          <a:xfrm>
            <a:off x="2063552" y="224268"/>
            <a:ext cx="9021543" cy="1244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以下题目没什么章法，我随机找了几个填空题。题是做不完的。</a:t>
            </a:r>
            <a:endParaRPr kumimoji="1" lang="en-US" altLang="zh-CN" sz="21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以下</a:t>
            </a:r>
            <a:r>
              <a:rPr kumimoji="1"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程序用于从键盘上输入若干个学生的成绩，统计出平均成绩，并输出低于平均成绩的学生成绩。</a:t>
            </a:r>
            <a:r>
              <a:rPr kumimoji="1" lang="zh-CN" altLang="en-US" sz="21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输入负数</a:t>
            </a:r>
            <a:r>
              <a:rPr kumimoji="1" lang="zh-CN" altLang="en-US" sz="21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结束。</a:t>
            </a:r>
            <a:endParaRPr kumimoji="1" lang="zh-CN" altLang="en-US" sz="21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4852" name="Text Box 3"/>
          <p:cNvSpPr txBox="1">
            <a:spLocks noChangeArrowheads="1"/>
          </p:cNvSpPr>
          <p:nvPr/>
        </p:nvSpPr>
        <p:spPr bwMode="auto">
          <a:xfrm>
            <a:off x="1991800" y="1657350"/>
            <a:ext cx="3632398" cy="4356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float  x[100],sum=0,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ave,a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n=0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&lt;&lt;“Input score\n”;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_________;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while(__________)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{   x[n]=a;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_______;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_________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&gt;&gt;a;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</a:p>
        </p:txBody>
      </p:sp>
      <p:sp>
        <p:nvSpPr>
          <p:cNvPr id="334853" name="Text Box 4"/>
          <p:cNvSpPr txBox="1">
            <a:spLocks noChangeArrowheads="1"/>
          </p:cNvSpPr>
          <p:nvPr/>
        </p:nvSpPr>
        <p:spPr bwMode="auto">
          <a:xfrm>
            <a:off x="5933867" y="1657350"/>
            <a:ext cx="4447356" cy="31556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ave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=sum/n;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&lt;&lt;“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ave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=“&lt;&lt;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ave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for(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=0; 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    ____  _;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++)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if(__________)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&lt;&lt;“x[“&lt;&lt;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&lt;&lt;“]”&lt;&lt;x[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]&lt;&lt;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0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eturn 0;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kumimoji="1" lang="en-US" altLang="zh-CN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1957" name="Text Box 5"/>
          <p:cNvSpPr txBox="1">
            <a:spLocks noChangeArrowheads="1"/>
          </p:cNvSpPr>
          <p:nvPr/>
        </p:nvSpPr>
        <p:spPr bwMode="auto">
          <a:xfrm>
            <a:off x="2301469" y="3176871"/>
            <a:ext cx="857250" cy="321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&gt;&gt;a</a:t>
            </a:r>
          </a:p>
        </p:txBody>
      </p:sp>
      <p:sp>
        <p:nvSpPr>
          <p:cNvPr id="1021958" name="Text Box 6"/>
          <p:cNvSpPr txBox="1">
            <a:spLocks noChangeArrowheads="1"/>
          </p:cNvSpPr>
          <p:nvPr/>
        </p:nvSpPr>
        <p:spPr bwMode="auto">
          <a:xfrm>
            <a:off x="3168044" y="3605068"/>
            <a:ext cx="857250" cy="321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a&gt;=0</a:t>
            </a:r>
          </a:p>
        </p:txBody>
      </p:sp>
      <p:sp>
        <p:nvSpPr>
          <p:cNvPr id="1021959" name="Text Box 7"/>
          <p:cNvSpPr txBox="1">
            <a:spLocks noChangeArrowheads="1"/>
          </p:cNvSpPr>
          <p:nvPr/>
        </p:nvSpPr>
        <p:spPr bwMode="auto">
          <a:xfrm>
            <a:off x="2495600" y="4381016"/>
            <a:ext cx="857250" cy="321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sum+=a</a:t>
            </a:r>
          </a:p>
        </p:txBody>
      </p:sp>
      <p:sp>
        <p:nvSpPr>
          <p:cNvPr id="1021960" name="Text Box 8"/>
          <p:cNvSpPr txBox="1">
            <a:spLocks noChangeArrowheads="1"/>
          </p:cNvSpPr>
          <p:nvPr/>
        </p:nvSpPr>
        <p:spPr bwMode="auto">
          <a:xfrm>
            <a:off x="2310794" y="4777526"/>
            <a:ext cx="857250" cy="321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</a:rPr>
              <a:t>n++</a:t>
            </a:r>
          </a:p>
        </p:txBody>
      </p:sp>
      <p:sp>
        <p:nvSpPr>
          <p:cNvPr id="1021961" name="Text Box 9"/>
          <p:cNvSpPr txBox="1">
            <a:spLocks noChangeArrowheads="1"/>
          </p:cNvSpPr>
          <p:nvPr/>
        </p:nvSpPr>
        <p:spPr bwMode="auto">
          <a:xfrm>
            <a:off x="6999414" y="2400709"/>
            <a:ext cx="857250" cy="321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&lt;n</a:t>
            </a:r>
          </a:p>
        </p:txBody>
      </p:sp>
      <p:sp>
        <p:nvSpPr>
          <p:cNvPr id="1021962" name="Text Box 10"/>
          <p:cNvSpPr txBox="1">
            <a:spLocks noChangeArrowheads="1"/>
          </p:cNvSpPr>
          <p:nvPr/>
        </p:nvSpPr>
        <p:spPr bwMode="auto">
          <a:xfrm>
            <a:off x="6553205" y="2801442"/>
            <a:ext cx="857250" cy="321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x[</a:t>
            </a:r>
            <a:r>
              <a:rPr kumimoji="1"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]&lt;</a:t>
            </a:r>
            <a:r>
              <a:rPr kumimoji="1" lang="en-US" altLang="zh-CN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ave</a:t>
            </a:r>
            <a:endParaRPr kumimoji="1" lang="en-US" altLang="zh-CN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56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28460E-3EEF-4A7D-B184-D7D83E653062}" type="slidenum">
              <a:rPr lang="en-US" altLang="zh-CN">
                <a:solidFill>
                  <a:srgbClr val="000000"/>
                </a:solidFill>
              </a:rPr>
              <a:pPr/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0387" name="Text Box 2"/>
          <p:cNvSpPr txBox="1">
            <a:spLocks noChangeArrowheads="1"/>
          </p:cNvSpPr>
          <p:nvPr/>
        </p:nvSpPr>
        <p:spPr bwMode="auto">
          <a:xfrm>
            <a:off x="2667000" y="857251"/>
            <a:ext cx="6858000" cy="727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以下程序用于在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数组中查找与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值相同的元素所在的位置，数据从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a[1]</a:t>
            </a:r>
            <a:r>
              <a:rPr kumimoji="1" lang="zh-CN" altLang="en-US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元素开始存放，请填空：</a:t>
            </a:r>
          </a:p>
        </p:txBody>
      </p:sp>
      <p:sp>
        <p:nvSpPr>
          <p:cNvPr id="400388" name="Text Box 3"/>
          <p:cNvSpPr txBox="1">
            <a:spLocks noChangeArrowheads="1"/>
          </p:cNvSpPr>
          <p:nvPr/>
        </p:nvSpPr>
        <p:spPr bwMode="auto">
          <a:xfrm>
            <a:off x="2667000" y="1657352"/>
            <a:ext cx="3257550" cy="45083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#define MAX  10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  <a:endParaRPr kumimoji="1" lang="en-US" altLang="zh-CN" sz="21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a[MAX+1], x, 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for(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=1;i&lt;=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MAX;i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&gt;&gt;__________;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&lt;&lt;“Enter x:”;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1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&gt;&gt;x;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a[0]=x;  </a:t>
            </a:r>
            <a:endParaRPr kumimoji="1" lang="en-US" altLang="zh-CN" sz="21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1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=MAX</a:t>
            </a:r>
            <a:r>
              <a:rPr kumimoji="1" lang="en-US" altLang="zh-CN" sz="2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5924550" y="1657351"/>
            <a:ext cx="4000500" cy="39912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while(x!=___________)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____________________;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if(___________)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1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&lt;&lt;x&lt;&lt;“the </a:t>
            </a:r>
            <a:r>
              <a:rPr kumimoji="1" lang="en-US" altLang="zh-CN" sz="21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pos</a:t>
            </a: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:”&lt;&lt;</a:t>
            </a:r>
            <a:r>
              <a:rPr kumimoji="1" lang="en-US" altLang="zh-CN" sz="21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1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else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1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&lt;&lt;“Not found”&lt;&lt;</a:t>
            </a:r>
            <a:r>
              <a:rPr kumimoji="1" lang="en-US" altLang="zh-CN" sz="2100" b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1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100" b="1" dirty="0" smtClean="0">
                <a:solidFill>
                  <a:srgbClr val="0000CC"/>
                </a:solidFill>
                <a:latin typeface="Times New Roman" panose="02020603050405020304" pitchFamily="18" charset="0"/>
              </a:rPr>
              <a:t>eturn 0;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54726" name="Text Box 6"/>
          <p:cNvSpPr txBox="1">
            <a:spLocks noChangeArrowheads="1"/>
          </p:cNvSpPr>
          <p:nvPr/>
        </p:nvSpPr>
        <p:spPr bwMode="auto">
          <a:xfrm>
            <a:off x="3935760" y="3645024"/>
            <a:ext cx="971550" cy="371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>
                <a:solidFill>
                  <a:srgbClr val="FF0000"/>
                </a:solidFill>
                <a:latin typeface="Times New Roman" panose="02020603050405020304" pitchFamily="18" charset="0"/>
              </a:rPr>
              <a:t>a[i]</a:t>
            </a:r>
          </a:p>
        </p:txBody>
      </p:sp>
      <p:sp>
        <p:nvSpPr>
          <p:cNvPr id="1054727" name="Text Box 7"/>
          <p:cNvSpPr txBox="1">
            <a:spLocks noChangeArrowheads="1"/>
          </p:cNvSpPr>
          <p:nvPr/>
        </p:nvSpPr>
        <p:spPr bwMode="auto">
          <a:xfrm>
            <a:off x="6953250" y="1585925"/>
            <a:ext cx="971550" cy="371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a[</a:t>
            </a:r>
            <a:r>
              <a:rPr kumimoji="1"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054728" name="Text Box 8"/>
          <p:cNvSpPr txBox="1">
            <a:spLocks noChangeArrowheads="1"/>
          </p:cNvSpPr>
          <p:nvPr/>
        </p:nvSpPr>
        <p:spPr bwMode="auto">
          <a:xfrm>
            <a:off x="6307748" y="2088196"/>
            <a:ext cx="971550" cy="371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>
                <a:solidFill>
                  <a:srgbClr val="FF0000"/>
                </a:solidFill>
                <a:latin typeface="Times New Roman" panose="02020603050405020304" pitchFamily="18" charset="0"/>
              </a:rPr>
              <a:t>i--</a:t>
            </a:r>
          </a:p>
        </p:txBody>
      </p:sp>
      <p:sp>
        <p:nvSpPr>
          <p:cNvPr id="1054729" name="Text Box 9"/>
          <p:cNvSpPr txBox="1">
            <a:spLocks noChangeArrowheads="1"/>
          </p:cNvSpPr>
          <p:nvPr/>
        </p:nvSpPr>
        <p:spPr bwMode="auto">
          <a:xfrm>
            <a:off x="6307748" y="2605261"/>
            <a:ext cx="971550" cy="371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!=0</a:t>
            </a:r>
          </a:p>
        </p:txBody>
      </p:sp>
    </p:spTree>
    <p:extLst>
      <p:ext uri="{BB962C8B-B14F-4D97-AF65-F5344CB8AC3E}">
        <p14:creationId xmlns:p14="http://schemas.microsoft.com/office/powerpoint/2010/main" val="4051747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6" grpId="0" animBg="1" autoUpdateAnimBg="0"/>
      <p:bldP spid="1054727" grpId="0" animBg="1" autoUpdateAnimBg="0"/>
      <p:bldP spid="1054728" grpId="0" animBg="1" autoUpdateAnimBg="0"/>
      <p:bldP spid="105472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B522DB-3E16-4F5F-B358-697F28F030D7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2435" name="Text Box 2"/>
          <p:cNvSpPr txBox="1">
            <a:spLocks noChangeArrowheads="1"/>
          </p:cNvSpPr>
          <p:nvPr/>
        </p:nvSpPr>
        <p:spPr bwMode="auto">
          <a:xfrm>
            <a:off x="1587023" y="94075"/>
            <a:ext cx="9358428" cy="828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以下程序分别在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数组和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数组中放入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bn+1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个由小到大的有序数，程序把两个数组中的数按由小到大的顺序归并到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数组中，请填空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2436" name="Text Box 3"/>
          <p:cNvSpPr txBox="1">
            <a:spLocks noChangeArrowheads="1"/>
          </p:cNvSpPr>
          <p:nvPr/>
        </p:nvSpPr>
        <p:spPr bwMode="auto">
          <a:xfrm>
            <a:off x="5756638" y="1054530"/>
            <a:ext cx="4397207" cy="5556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while(  a[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]!=max||b[j]!=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max  )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{  if(a[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]&lt;b[j])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{  c[k]=________;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k++;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_____;}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else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{   c[k]=_________;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k++;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______;}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}  </a:t>
            </a:r>
            <a:endParaRPr kumimoji="1" lang="en-US" altLang="zh-CN" sz="2000" b="1" dirty="0" smtClean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for(</a:t>
            </a:r>
            <a:r>
              <a:rPr kumimoji="1" lang="en-US" altLang="zh-CN" sz="2000" b="1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=0;i&lt;</a:t>
            </a:r>
            <a:r>
              <a:rPr kumimoji="1" lang="en-US" altLang="zh-CN" sz="2000" b="1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k;i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++)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000" b="1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&lt;&lt;c[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];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 err="1" smtClean="0">
                <a:solidFill>
                  <a:srgbClr val="000099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eturn 0;</a:t>
            </a:r>
            <a:r>
              <a:rPr kumimoji="1" lang="en-US" altLang="zh-CN" sz="20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}</a:t>
            </a:r>
            <a:endParaRPr kumimoji="1" lang="en-US" altLang="zh-CN" sz="20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8820" name="Text Box 4"/>
          <p:cNvSpPr txBox="1">
            <a:spLocks noChangeArrowheads="1"/>
          </p:cNvSpPr>
          <p:nvPr/>
        </p:nvSpPr>
        <p:spPr bwMode="auto">
          <a:xfrm>
            <a:off x="6968629" y="1744243"/>
            <a:ext cx="685800" cy="37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a[</a:t>
            </a:r>
            <a:r>
              <a:rPr kumimoji="1"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1058821" name="Text Box 5"/>
          <p:cNvSpPr txBox="1">
            <a:spLocks noChangeArrowheads="1"/>
          </p:cNvSpPr>
          <p:nvPr/>
        </p:nvSpPr>
        <p:spPr bwMode="auto">
          <a:xfrm>
            <a:off x="6207015" y="2581327"/>
            <a:ext cx="685800" cy="37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++</a:t>
            </a:r>
          </a:p>
        </p:txBody>
      </p:sp>
      <p:sp>
        <p:nvSpPr>
          <p:cNvPr id="1058822" name="Text Box 6"/>
          <p:cNvSpPr txBox="1">
            <a:spLocks noChangeArrowheads="1"/>
          </p:cNvSpPr>
          <p:nvPr/>
        </p:nvSpPr>
        <p:spPr bwMode="auto">
          <a:xfrm>
            <a:off x="7143449" y="3334969"/>
            <a:ext cx="685800" cy="37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b[j]</a:t>
            </a:r>
          </a:p>
        </p:txBody>
      </p:sp>
      <p:sp>
        <p:nvSpPr>
          <p:cNvPr id="1058823" name="Text Box 7"/>
          <p:cNvSpPr txBox="1">
            <a:spLocks noChangeArrowheads="1"/>
          </p:cNvSpPr>
          <p:nvPr/>
        </p:nvSpPr>
        <p:spPr bwMode="auto">
          <a:xfrm>
            <a:off x="6257100" y="4108124"/>
            <a:ext cx="685800" cy="37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1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j++</a:t>
            </a:r>
            <a:endParaRPr kumimoji="1" lang="en-US" altLang="zh-CN" sz="21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98329" y="1382127"/>
            <a:ext cx="3810713" cy="2817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3500" tIns="8100" rIns="13500" bIns="81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a[10]={1,2,5,8,9,10},an=5;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b[10]={1,3,4,8,12,18},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=5;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i,j,k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c[20], max=9999;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a[an+1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]=b[an+1]=max;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=j=k=0;</a:t>
            </a:r>
          </a:p>
        </p:txBody>
      </p:sp>
    </p:spTree>
    <p:extLst>
      <p:ext uri="{BB962C8B-B14F-4D97-AF65-F5344CB8AC3E}">
        <p14:creationId xmlns:p14="http://schemas.microsoft.com/office/powerpoint/2010/main" val="431934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8820" grpId="0" autoUpdateAnimBg="0"/>
      <p:bldP spid="1058821" grpId="0" autoUpdateAnimBg="0"/>
      <p:bldP spid="1058822" grpId="0" autoUpdateAnimBg="0"/>
      <p:bldP spid="105882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4034" y="357166"/>
            <a:ext cx="836606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8" y="5214950"/>
            <a:ext cx="1571636" cy="13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088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3.xml><?xml version="1.0" encoding="utf-8"?>
<a:theme xmlns:a="http://schemas.openxmlformats.org/drawingml/2006/main" name="2_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4.xml><?xml version="1.0" encoding="utf-8"?>
<a:theme xmlns:a="http://schemas.openxmlformats.org/drawingml/2006/main" name="3_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5.xml><?xml version="1.0" encoding="utf-8"?>
<a:theme xmlns:a="http://schemas.openxmlformats.org/drawingml/2006/main" name="4_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2352</Words>
  <Application>Microsoft Office PowerPoint</Application>
  <PresentationFormat>宽屏</PresentationFormat>
  <Paragraphs>404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黑体</vt:lpstr>
      <vt:lpstr>宋体</vt:lpstr>
      <vt:lpstr>幼圆</vt:lpstr>
      <vt:lpstr>Arial</vt:lpstr>
      <vt:lpstr>Calibri</vt:lpstr>
      <vt:lpstr>Century Gothic</vt:lpstr>
      <vt:lpstr>Times New Roman</vt:lpstr>
      <vt:lpstr>Wingdings</vt:lpstr>
      <vt:lpstr>Wingdings 3</vt:lpstr>
      <vt:lpstr>丝状</vt:lpstr>
      <vt:lpstr>1_丝状</vt:lpstr>
      <vt:lpstr>2_丝状</vt:lpstr>
      <vt:lpstr>3_丝状</vt:lpstr>
      <vt:lpstr>4_丝状</vt:lpstr>
      <vt:lpstr>期末考试复习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编程题1</vt:lpstr>
      <vt:lpstr>编程题2</vt:lpstr>
      <vt:lpstr>编程题3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期末考试复习</dc:title>
  <dc:creator>LiaoFF</dc:creator>
  <cp:lastModifiedBy>LiaoFF</cp:lastModifiedBy>
  <cp:revision>37</cp:revision>
  <dcterms:created xsi:type="dcterms:W3CDTF">2019-01-07T06:38:25Z</dcterms:created>
  <dcterms:modified xsi:type="dcterms:W3CDTF">2019-01-09T07:35:57Z</dcterms:modified>
</cp:coreProperties>
</file>