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
      <p:font typeface="Roboto Light"/>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Light-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Light-italic.fntdata"/><Relationship Id="rId30" Type="http://schemas.openxmlformats.org/officeDocument/2006/relationships/font" Target="fonts/RobotoLight-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RobotoLight-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55e82a537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55e82a537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Gabi</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5e82b32e5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55e82b32e5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Andrej</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5e82b32e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5e82b32e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-Settled a little lower than 80% accuracy...maybe network is not strong enough to classify 26 different letters??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5e82b32e5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5e82b32e5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55e82b32e5_2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55e82b32e5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5e82a537b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5e82a537b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55e82b32e5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55e82b32e5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Andrej</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55e82b32e5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55e82b32e5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Gabi</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55e82a537b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55e82a537b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55e82b32e5_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55e82b32e5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normal</a:t>
            </a:r>
            <a:endParaRPr/>
          </a:p>
          <a:p>
            <a:pPr indent="0" lvl="0" marL="0" rtl="0" algn="l">
              <a:spcBef>
                <a:spcPts val="0"/>
              </a:spcBef>
              <a:spcAft>
                <a:spcPts val="0"/>
              </a:spcAft>
              <a:buNone/>
            </a:pPr>
            <a:r>
              <a:rPr lang="en"/>
              <a:t>2: w1</a:t>
            </a:r>
            <a:endParaRPr/>
          </a:p>
          <a:p>
            <a:pPr indent="0" lvl="0" marL="0" rtl="0" algn="l">
              <a:spcBef>
                <a:spcPts val="0"/>
              </a:spcBef>
              <a:spcAft>
                <a:spcPts val="0"/>
              </a:spcAft>
              <a:buNone/>
            </a:pPr>
            <a:r>
              <a:rPr lang="en"/>
              <a:t>3: w2</a:t>
            </a:r>
            <a:endParaRPr/>
          </a:p>
          <a:p>
            <a:pPr indent="0" lvl="0" marL="0" rtl="0" algn="l">
              <a:spcBef>
                <a:spcPts val="0"/>
              </a:spcBef>
              <a:spcAft>
                <a:spcPts val="0"/>
              </a:spcAft>
              <a:buNone/>
            </a:pPr>
            <a:r>
              <a:rPr lang="en"/>
              <a:t>4: w1 + w2</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55e82a537b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55e82a537b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Gabi</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55e82b32e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5e82b32e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Gabi</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55e82a537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5e82a537b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Backprop has been an amazing invention over the last few years</a:t>
            </a:r>
            <a:endParaRPr/>
          </a:p>
          <a:p>
            <a:pPr indent="0" lvl="0" marL="0" rtl="0" algn="l">
              <a:spcBef>
                <a:spcPts val="0"/>
              </a:spcBef>
              <a:spcAft>
                <a:spcPts val="0"/>
              </a:spcAft>
              <a:buNone/>
            </a:pPr>
            <a:r>
              <a:rPr lang="en"/>
              <a:t>Used in all types of applications</a:t>
            </a:r>
            <a:endParaRPr/>
          </a:p>
          <a:p>
            <a:pPr indent="0" lvl="0" marL="0" rtl="0" algn="l">
              <a:spcBef>
                <a:spcPts val="0"/>
              </a:spcBef>
              <a:spcAft>
                <a:spcPts val="0"/>
              </a:spcAft>
              <a:buNone/>
            </a:pPr>
            <a:r>
              <a:rPr lang="en"/>
              <a:t>Initially inspired by how neurons work in the brain but many neuroscientists have raised issue with how plausible it is</a:t>
            </a:r>
            <a:endParaRPr/>
          </a:p>
          <a:p>
            <a:pPr indent="0" lvl="0" marL="0" rtl="0" algn="l">
              <a:spcBef>
                <a:spcPts val="0"/>
              </a:spcBef>
              <a:spcAft>
                <a:spcPts val="0"/>
              </a:spcAft>
              <a:buNone/>
            </a:pPr>
            <a:r>
              <a:rPr lang="en"/>
              <a:t>If we start ot rethink backprop maybe we can find more efficient and robust alternatives</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5e82a537b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5e82a537b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5e82b32e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5e82b32e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5e82b32e5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5e82b32e5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5e82a537b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5e82a537b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Josh</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5e82a537b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5e82a537b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Josh</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442700"/>
            <a:ext cx="9144000" cy="3700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442700"/>
            <a:ext cx="9144000" cy="351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48527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10.png"/><Relationship Id="rId5" Type="http://schemas.openxmlformats.org/officeDocument/2006/relationships/image" Target="../media/image12.png"/><Relationship Id="rId6"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Improving Random Feedback Alignment with Transfer Learning</a:t>
            </a:r>
            <a:endParaRPr sz="3200"/>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Gabi Kim, Andrej Kukuruzovic, Joshua Loong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471900" y="485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Map</a:t>
            </a:r>
            <a:endParaRPr/>
          </a:p>
        </p:txBody>
      </p:sp>
      <p:sp>
        <p:nvSpPr>
          <p:cNvPr id="124" name="Google Shape;124;p2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Initial training and weight/error data download on MNIST</a:t>
            </a:r>
            <a:endParaRPr/>
          </a:p>
          <a:p>
            <a:pPr indent="-342900" lvl="0" marL="457200" rtl="0" algn="l">
              <a:spcBef>
                <a:spcPts val="0"/>
              </a:spcBef>
              <a:spcAft>
                <a:spcPts val="0"/>
              </a:spcAft>
              <a:buSzPts val="1800"/>
              <a:buAutoNum type="arabicPeriod"/>
            </a:pPr>
            <a:r>
              <a:rPr lang="en"/>
              <a:t>Created simulator to measure “angles” between old RFA and iterate on our new methods</a:t>
            </a:r>
            <a:endParaRPr/>
          </a:p>
          <a:p>
            <a:pPr indent="-342900" lvl="0" marL="457200" rtl="0" algn="l">
              <a:spcBef>
                <a:spcPts val="0"/>
              </a:spcBef>
              <a:spcAft>
                <a:spcPts val="0"/>
              </a:spcAft>
              <a:buSzPts val="1800"/>
              <a:buAutoNum type="arabicPeriod"/>
            </a:pPr>
            <a:r>
              <a:rPr lang="en"/>
              <a:t>These </a:t>
            </a:r>
            <a:r>
              <a:rPr lang="en"/>
              <a:t>methods implemented in a customized version of RFA</a:t>
            </a:r>
            <a:endParaRPr/>
          </a:p>
          <a:p>
            <a:pPr indent="-342900" lvl="0" marL="457200" rtl="0" algn="l">
              <a:spcBef>
                <a:spcPts val="0"/>
              </a:spcBef>
              <a:spcAft>
                <a:spcPts val="0"/>
              </a:spcAft>
              <a:buSzPts val="1800"/>
              <a:buAutoNum type="arabicPeriod"/>
            </a:pPr>
            <a:r>
              <a:rPr lang="en"/>
              <a:t>Transferred weights used to train EMNIST for both:</a:t>
            </a:r>
            <a:endParaRPr/>
          </a:p>
          <a:p>
            <a:pPr indent="-317500" lvl="1" marL="914400" rtl="0" algn="l">
              <a:spcBef>
                <a:spcPts val="0"/>
              </a:spcBef>
              <a:spcAft>
                <a:spcPts val="0"/>
              </a:spcAft>
              <a:buSzPts val="1400"/>
              <a:buAutoNum type="alphaLcPeriod"/>
            </a:pPr>
            <a:r>
              <a:rPr lang="en"/>
              <a:t>Backprop</a:t>
            </a:r>
            <a:endParaRPr/>
          </a:p>
          <a:p>
            <a:pPr indent="-317500" lvl="1" marL="914400" rtl="0" algn="l">
              <a:spcBef>
                <a:spcPts val="0"/>
              </a:spcBef>
              <a:spcAft>
                <a:spcPts val="0"/>
              </a:spcAft>
              <a:buSzPts val="1400"/>
              <a:buAutoNum type="alphaLcPeriod"/>
            </a:pPr>
            <a:r>
              <a:rPr lang="en"/>
              <a:t>New RFA</a:t>
            </a:r>
            <a:endParaRPr/>
          </a:p>
          <a:p>
            <a:pPr indent="-317500" lvl="1" marL="914400" rtl="0" algn="l">
              <a:spcBef>
                <a:spcPts val="0"/>
              </a:spcBef>
              <a:spcAft>
                <a:spcPts val="0"/>
              </a:spcAft>
              <a:buSzPts val="1400"/>
              <a:buAutoNum type="alphaLcPeriod"/>
            </a:pPr>
            <a:r>
              <a:rPr lang="en"/>
              <a:t>Original RFA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471900" y="485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Initial Network Training (Backprop)</a:t>
            </a:r>
            <a:endParaRPr/>
          </a:p>
        </p:txBody>
      </p:sp>
      <p:pic>
        <p:nvPicPr>
          <p:cNvPr id="130" name="Google Shape;130;p23"/>
          <p:cNvPicPr preferRelativeResize="0"/>
          <p:nvPr/>
        </p:nvPicPr>
        <p:blipFill>
          <a:blip r:embed="rId3">
            <a:alphaModFix/>
          </a:blip>
          <a:stretch>
            <a:fillRect/>
          </a:stretch>
        </p:blipFill>
        <p:spPr>
          <a:xfrm>
            <a:off x="1823363" y="1535463"/>
            <a:ext cx="4772025" cy="3419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471900" y="485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Backprop (26 letters)</a:t>
            </a:r>
            <a:endParaRPr/>
          </a:p>
        </p:txBody>
      </p:sp>
      <p:pic>
        <p:nvPicPr>
          <p:cNvPr id="136" name="Google Shape;136;p24"/>
          <p:cNvPicPr preferRelativeResize="0"/>
          <p:nvPr/>
        </p:nvPicPr>
        <p:blipFill>
          <a:blip r:embed="rId3">
            <a:alphaModFix/>
          </a:blip>
          <a:stretch>
            <a:fillRect/>
          </a:stretch>
        </p:blipFill>
        <p:spPr>
          <a:xfrm>
            <a:off x="1366625" y="1507562"/>
            <a:ext cx="6671887" cy="3581875"/>
          </a:xfrm>
          <a:prstGeom prst="rect">
            <a:avLst/>
          </a:prstGeom>
          <a:noFill/>
          <a:ln>
            <a:noFill/>
          </a:ln>
        </p:spPr>
      </p:pic>
      <p:pic>
        <p:nvPicPr>
          <p:cNvPr id="137" name="Google Shape;137;p24"/>
          <p:cNvPicPr preferRelativeResize="0"/>
          <p:nvPr/>
        </p:nvPicPr>
        <p:blipFill>
          <a:blip r:embed="rId4">
            <a:alphaModFix/>
          </a:blip>
          <a:stretch>
            <a:fillRect/>
          </a:stretch>
        </p:blipFill>
        <p:spPr>
          <a:xfrm>
            <a:off x="1366613" y="1519950"/>
            <a:ext cx="6671875" cy="355711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2600"/>
                                        <p:tgtEl>
                                          <p:spTgt spid="1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pic>
        <p:nvPicPr>
          <p:cNvPr id="142" name="Google Shape;142;p25"/>
          <p:cNvPicPr preferRelativeResize="0"/>
          <p:nvPr/>
        </p:nvPicPr>
        <p:blipFill>
          <a:blip r:embed="rId3">
            <a:alphaModFix/>
          </a:blip>
          <a:stretch>
            <a:fillRect/>
          </a:stretch>
        </p:blipFill>
        <p:spPr>
          <a:xfrm>
            <a:off x="1404024" y="1475438"/>
            <a:ext cx="6553124" cy="3518100"/>
          </a:xfrm>
          <a:prstGeom prst="rect">
            <a:avLst/>
          </a:prstGeom>
          <a:noFill/>
          <a:ln>
            <a:noFill/>
          </a:ln>
        </p:spPr>
      </p:pic>
      <p:sp>
        <p:nvSpPr>
          <p:cNvPr id="143" name="Google Shape;143;p25"/>
          <p:cNvSpPr txBox="1"/>
          <p:nvPr>
            <p:ph type="title"/>
          </p:nvPr>
        </p:nvSpPr>
        <p:spPr>
          <a:xfrm>
            <a:off x="471900" y="485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Backprop (10 letters)</a:t>
            </a:r>
            <a:endParaRPr sz="3000"/>
          </a:p>
        </p:txBody>
      </p:sp>
      <p:pic>
        <p:nvPicPr>
          <p:cNvPr id="144" name="Google Shape;144;p25"/>
          <p:cNvPicPr preferRelativeResize="0"/>
          <p:nvPr/>
        </p:nvPicPr>
        <p:blipFill>
          <a:blip r:embed="rId4">
            <a:alphaModFix/>
          </a:blip>
          <a:stretch>
            <a:fillRect/>
          </a:stretch>
        </p:blipFill>
        <p:spPr>
          <a:xfrm>
            <a:off x="1404025" y="1473000"/>
            <a:ext cx="6553125" cy="352298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471900" y="485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Custom RFA vs Original RFA - MNIST </a:t>
            </a:r>
            <a:endParaRPr/>
          </a:p>
        </p:txBody>
      </p:sp>
      <p:pic>
        <p:nvPicPr>
          <p:cNvPr id="150" name="Google Shape;150;p26"/>
          <p:cNvPicPr preferRelativeResize="0"/>
          <p:nvPr/>
        </p:nvPicPr>
        <p:blipFill>
          <a:blip r:embed="rId3">
            <a:alphaModFix/>
          </a:blip>
          <a:stretch>
            <a:fillRect/>
          </a:stretch>
        </p:blipFill>
        <p:spPr>
          <a:xfrm>
            <a:off x="2136900" y="1537000"/>
            <a:ext cx="4772025" cy="3419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471900" y="485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Custom </a:t>
            </a:r>
            <a:r>
              <a:rPr lang="en"/>
              <a:t>RFA vs Original RFA - EMNIST</a:t>
            </a:r>
            <a:endParaRPr/>
          </a:p>
        </p:txBody>
      </p:sp>
      <p:pic>
        <p:nvPicPr>
          <p:cNvPr id="156" name="Google Shape;156;p27"/>
          <p:cNvPicPr preferRelativeResize="0"/>
          <p:nvPr/>
        </p:nvPicPr>
        <p:blipFill>
          <a:blip r:embed="rId3">
            <a:alphaModFix/>
          </a:blip>
          <a:stretch>
            <a:fillRect/>
          </a:stretch>
        </p:blipFill>
        <p:spPr>
          <a:xfrm>
            <a:off x="1904025" y="1516750"/>
            <a:ext cx="4829175" cy="3419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471900" y="485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went wrong</a:t>
            </a:r>
            <a:endParaRPr/>
          </a:p>
        </p:txBody>
      </p:sp>
      <p:sp>
        <p:nvSpPr>
          <p:cNvPr id="162" name="Google Shape;162;p2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Losing information through random initialization in RFA caused us to change our method</a:t>
            </a:r>
            <a:endParaRPr sz="2400"/>
          </a:p>
          <a:p>
            <a:pPr indent="-381000" lvl="0" marL="457200" rtl="0" algn="l">
              <a:spcBef>
                <a:spcPts val="0"/>
              </a:spcBef>
              <a:spcAft>
                <a:spcPts val="0"/>
              </a:spcAft>
              <a:buSzPts val="2400"/>
              <a:buChar char="-"/>
            </a:pPr>
            <a:r>
              <a:rPr lang="en" sz="2400"/>
              <a:t>The number of output weights changes from dataset to dataset, which is inconsistent with how we’ve implemented our new RFA</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471900" y="485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Next Steps</a:t>
            </a:r>
            <a:endParaRPr/>
          </a:p>
        </p:txBody>
      </p:sp>
      <p:sp>
        <p:nvSpPr>
          <p:cNvPr id="168" name="Google Shape;168;p2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Apply this method to another dataset</a:t>
            </a:r>
            <a:endParaRPr sz="2400"/>
          </a:p>
          <a:p>
            <a:pPr indent="-381000" lvl="0" marL="457200" rtl="0" algn="l">
              <a:spcBef>
                <a:spcPts val="0"/>
              </a:spcBef>
              <a:spcAft>
                <a:spcPts val="0"/>
              </a:spcAft>
              <a:buSzPts val="2400"/>
              <a:buChar char="-"/>
            </a:pPr>
            <a:r>
              <a:rPr lang="en" sz="2400"/>
              <a:t>Try using a pre-trained model</a:t>
            </a:r>
            <a:endParaRPr sz="2400"/>
          </a:p>
          <a:p>
            <a:pPr indent="-381000" lvl="0" marL="457200" rtl="0" algn="l">
              <a:spcBef>
                <a:spcPts val="0"/>
              </a:spcBef>
              <a:spcAft>
                <a:spcPts val="0"/>
              </a:spcAft>
              <a:buSzPts val="2400"/>
              <a:buChar char="-"/>
            </a:pPr>
            <a:r>
              <a:rPr lang="en" sz="2400"/>
              <a:t>Experiment with better representations of initial weights in the latent space</a:t>
            </a:r>
            <a:endParaRPr sz="24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471900" y="485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74" name="Google Shape;174;p3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342900" rtl="0" algn="l">
              <a:spcBef>
                <a:spcPts val="0"/>
              </a:spcBef>
              <a:spcAft>
                <a:spcPts val="0"/>
              </a:spcAft>
              <a:buNone/>
            </a:pPr>
            <a:r>
              <a:rPr lang="en" sz="1100">
                <a:solidFill>
                  <a:srgbClr val="000000"/>
                </a:solidFill>
                <a:latin typeface="Arial"/>
                <a:ea typeface="Arial"/>
                <a:cs typeface="Arial"/>
                <a:sym typeface="Arial"/>
              </a:rPr>
              <a:t>Crick, F. (1989). The recent excitement about neural networks. </a:t>
            </a:r>
            <a:r>
              <a:rPr i="1" lang="en" sz="1100">
                <a:solidFill>
                  <a:srgbClr val="000000"/>
                </a:solidFill>
                <a:latin typeface="Arial"/>
                <a:ea typeface="Arial"/>
                <a:cs typeface="Arial"/>
                <a:sym typeface="Arial"/>
              </a:rPr>
              <a:t>Nature</a:t>
            </a:r>
            <a:r>
              <a:rPr lang="en" sz="1100">
                <a:solidFill>
                  <a:srgbClr val="000000"/>
                </a:solidFill>
                <a:latin typeface="Arial"/>
                <a:ea typeface="Arial"/>
                <a:cs typeface="Arial"/>
                <a:sym typeface="Arial"/>
              </a:rPr>
              <a:t>, </a:t>
            </a:r>
            <a:r>
              <a:rPr i="1" lang="en" sz="1100">
                <a:solidFill>
                  <a:srgbClr val="000000"/>
                </a:solidFill>
                <a:latin typeface="Arial"/>
                <a:ea typeface="Arial"/>
                <a:cs typeface="Arial"/>
                <a:sym typeface="Arial"/>
              </a:rPr>
              <a:t>337</a:t>
            </a:r>
            <a:r>
              <a:rPr lang="en" sz="1100">
                <a:solidFill>
                  <a:srgbClr val="000000"/>
                </a:solidFill>
                <a:latin typeface="Arial"/>
                <a:ea typeface="Arial"/>
                <a:cs typeface="Arial"/>
                <a:sym typeface="Arial"/>
              </a:rPr>
              <a:t>(6203), 129-132.</a:t>
            </a:r>
            <a:endParaRPr sz="1100">
              <a:solidFill>
                <a:srgbClr val="000000"/>
              </a:solidFill>
              <a:latin typeface="Arial"/>
              <a:ea typeface="Arial"/>
              <a:cs typeface="Arial"/>
              <a:sym typeface="Arial"/>
            </a:endParaRPr>
          </a:p>
          <a:p>
            <a:pPr indent="-342900" lvl="0" marL="342900" rtl="0" algn="l">
              <a:spcBef>
                <a:spcPts val="1600"/>
              </a:spcBef>
              <a:spcAft>
                <a:spcPts val="0"/>
              </a:spcAft>
              <a:buNone/>
            </a:pPr>
            <a:r>
              <a:rPr lang="en" sz="1100">
                <a:solidFill>
                  <a:srgbClr val="000000"/>
                </a:solidFill>
                <a:latin typeface="Arial"/>
                <a:ea typeface="Arial"/>
                <a:cs typeface="Arial"/>
                <a:sym typeface="Arial"/>
              </a:rPr>
              <a:t>Giurfa, M. (2008). </a:t>
            </a:r>
            <a:r>
              <a:rPr i="1" lang="en" sz="1100">
                <a:solidFill>
                  <a:srgbClr val="000000"/>
                </a:solidFill>
                <a:latin typeface="Arial"/>
                <a:ea typeface="Arial"/>
                <a:cs typeface="Arial"/>
                <a:sym typeface="Arial"/>
              </a:rPr>
              <a:t>Behavioral and Neural Analysis of Associate Learning in the Honeybee. Learning and Memory: A Comprehensive Reference, 561–585.</a:t>
            </a:r>
            <a:r>
              <a:rPr lang="en" sz="1100">
                <a:solidFill>
                  <a:srgbClr val="000000"/>
                </a:solidFill>
                <a:latin typeface="Arial"/>
                <a:ea typeface="Arial"/>
                <a:cs typeface="Arial"/>
                <a:sym typeface="Arial"/>
              </a:rPr>
              <a:t> doi:10.1016/b978-012370509-9.00067-x</a:t>
            </a:r>
            <a:endParaRPr sz="1100">
              <a:solidFill>
                <a:srgbClr val="000000"/>
              </a:solidFill>
              <a:latin typeface="Arial"/>
              <a:ea typeface="Arial"/>
              <a:cs typeface="Arial"/>
              <a:sym typeface="Arial"/>
            </a:endParaRPr>
          </a:p>
          <a:p>
            <a:pPr indent="-342900" lvl="0" marL="342900" rtl="0" algn="l">
              <a:spcBef>
                <a:spcPts val="1600"/>
              </a:spcBef>
              <a:spcAft>
                <a:spcPts val="0"/>
              </a:spcAft>
              <a:buNone/>
            </a:pPr>
            <a:r>
              <a:rPr lang="en" sz="1100">
                <a:solidFill>
                  <a:srgbClr val="000000"/>
                </a:solidFill>
                <a:latin typeface="Arial"/>
                <a:ea typeface="Arial"/>
                <a:cs typeface="Arial"/>
                <a:sym typeface="Arial"/>
              </a:rPr>
              <a:t>Lillicrap, T. P., Cownden, D., Tweed, D. B., &amp; Akerman, C. J. (2016). Random synaptic feedback weights support error backpropagation for deep learning. </a:t>
            </a:r>
            <a:r>
              <a:rPr i="1" lang="en" sz="1100">
                <a:solidFill>
                  <a:srgbClr val="000000"/>
                </a:solidFill>
                <a:latin typeface="Arial"/>
                <a:ea typeface="Arial"/>
                <a:cs typeface="Arial"/>
                <a:sym typeface="Arial"/>
              </a:rPr>
              <a:t>Nature communications</a:t>
            </a:r>
            <a:r>
              <a:rPr lang="en" sz="1100">
                <a:solidFill>
                  <a:srgbClr val="000000"/>
                </a:solidFill>
                <a:latin typeface="Arial"/>
                <a:ea typeface="Arial"/>
                <a:cs typeface="Arial"/>
                <a:sym typeface="Arial"/>
              </a:rPr>
              <a:t>, </a:t>
            </a:r>
            <a:r>
              <a:rPr i="1" lang="en" sz="1100">
                <a:solidFill>
                  <a:srgbClr val="000000"/>
                </a:solidFill>
                <a:latin typeface="Arial"/>
                <a:ea typeface="Arial"/>
                <a:cs typeface="Arial"/>
                <a:sym typeface="Arial"/>
              </a:rPr>
              <a:t>7</a:t>
            </a:r>
            <a:r>
              <a:rPr lang="en" sz="1100">
                <a:solidFill>
                  <a:srgbClr val="000000"/>
                </a:solidFill>
                <a:latin typeface="Arial"/>
                <a:ea typeface="Arial"/>
                <a:cs typeface="Arial"/>
                <a:sym typeface="Arial"/>
              </a:rPr>
              <a:t>, 13276</a:t>
            </a:r>
            <a:endParaRPr sz="1100">
              <a:solidFill>
                <a:srgbClr val="000000"/>
              </a:solidFill>
              <a:latin typeface="Arial"/>
              <a:ea typeface="Arial"/>
              <a:cs typeface="Arial"/>
              <a:sym typeface="Arial"/>
            </a:endParaRPr>
          </a:p>
          <a:p>
            <a:pPr indent="-342900" lvl="0" marL="342900" rtl="0" algn="l">
              <a:spcBef>
                <a:spcPts val="1600"/>
              </a:spcBef>
              <a:spcAft>
                <a:spcPts val="0"/>
              </a:spcAft>
              <a:buNone/>
            </a:pPr>
            <a:r>
              <a:rPr lang="en" sz="1100">
                <a:solidFill>
                  <a:srgbClr val="000000"/>
                </a:solidFill>
                <a:latin typeface="Arial"/>
                <a:ea typeface="Arial"/>
                <a:cs typeface="Arial"/>
                <a:sym typeface="Arial"/>
              </a:rPr>
              <a:t>Pradier, M. F., Pan, W., Yao, J., Ghosh, S., &amp; Doshi-Velez, F. (2018). Latent Projection BNNs: Avoiding weight-space pathologies by learning latent representations of neural network weights. </a:t>
            </a:r>
            <a:r>
              <a:rPr i="1" lang="en" sz="1100">
                <a:solidFill>
                  <a:srgbClr val="000000"/>
                </a:solidFill>
                <a:latin typeface="Arial"/>
                <a:ea typeface="Arial"/>
                <a:cs typeface="Arial"/>
                <a:sym typeface="Arial"/>
              </a:rPr>
              <a:t>arXiv preprint arXiv:1811.07006</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342900" lvl="0" marL="342900" rtl="0" algn="l">
              <a:spcBef>
                <a:spcPts val="1600"/>
              </a:spcBef>
              <a:spcAft>
                <a:spcPts val="1600"/>
              </a:spcAft>
              <a:buNone/>
            </a:pPr>
            <a:r>
              <a:rPr lang="en" sz="1100">
                <a:solidFill>
                  <a:srgbClr val="000000"/>
                </a:solidFill>
                <a:latin typeface="Arial"/>
                <a:ea typeface="Arial"/>
                <a:cs typeface="Arial"/>
                <a:sym typeface="Arial"/>
              </a:rPr>
              <a:t>Sarkar, D. (2018). A Comprehensive Hands-on Guide to Transfer Learning with Real-World Applications in Deep Learning [Blog Post]. Retrieved from https://towardsdatascience.com/a-comprehensive-hands-on-guide-to-transfer-learning-with-real-world-applications-in-deep-learning-212bf3b2f27a</a:t>
            </a:r>
            <a:endParaRPr sz="1100">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31"/>
          <p:cNvSpPr txBox="1"/>
          <p:nvPr>
            <p:ph type="title"/>
          </p:nvPr>
        </p:nvSpPr>
        <p:spPr>
          <a:xfrm>
            <a:off x="460950" y="2290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Appendix</a:t>
            </a:r>
            <a:endParaRPr/>
          </a:p>
        </p:txBody>
      </p:sp>
      <p:pic>
        <p:nvPicPr>
          <p:cNvPr id="180" name="Google Shape;180;p31"/>
          <p:cNvPicPr preferRelativeResize="0"/>
          <p:nvPr/>
        </p:nvPicPr>
        <p:blipFill>
          <a:blip r:embed="rId3">
            <a:alphaModFix/>
          </a:blip>
          <a:stretch>
            <a:fillRect/>
          </a:stretch>
        </p:blipFill>
        <p:spPr>
          <a:xfrm>
            <a:off x="682265" y="3199725"/>
            <a:ext cx="3645035" cy="1956900"/>
          </a:xfrm>
          <a:prstGeom prst="rect">
            <a:avLst/>
          </a:prstGeom>
          <a:noFill/>
          <a:ln>
            <a:noFill/>
          </a:ln>
        </p:spPr>
      </p:pic>
      <p:pic>
        <p:nvPicPr>
          <p:cNvPr id="181" name="Google Shape;181;p31"/>
          <p:cNvPicPr preferRelativeResize="0"/>
          <p:nvPr/>
        </p:nvPicPr>
        <p:blipFill>
          <a:blip r:embed="rId4">
            <a:alphaModFix/>
          </a:blip>
          <a:stretch>
            <a:fillRect/>
          </a:stretch>
        </p:blipFill>
        <p:spPr>
          <a:xfrm>
            <a:off x="682275" y="1151625"/>
            <a:ext cx="3550963" cy="1893200"/>
          </a:xfrm>
          <a:prstGeom prst="rect">
            <a:avLst/>
          </a:prstGeom>
          <a:noFill/>
          <a:ln>
            <a:noFill/>
          </a:ln>
        </p:spPr>
      </p:pic>
      <p:pic>
        <p:nvPicPr>
          <p:cNvPr id="182" name="Google Shape;182;p31"/>
          <p:cNvPicPr preferRelativeResize="0"/>
          <p:nvPr/>
        </p:nvPicPr>
        <p:blipFill>
          <a:blip r:embed="rId5">
            <a:alphaModFix/>
          </a:blip>
          <a:stretch>
            <a:fillRect/>
          </a:stretch>
        </p:blipFill>
        <p:spPr>
          <a:xfrm>
            <a:off x="4661825" y="1151600"/>
            <a:ext cx="3526450" cy="1880117"/>
          </a:xfrm>
          <a:prstGeom prst="rect">
            <a:avLst/>
          </a:prstGeom>
          <a:noFill/>
          <a:ln>
            <a:noFill/>
          </a:ln>
        </p:spPr>
      </p:pic>
      <p:pic>
        <p:nvPicPr>
          <p:cNvPr id="183" name="Google Shape;183;p31"/>
          <p:cNvPicPr preferRelativeResize="0"/>
          <p:nvPr/>
        </p:nvPicPr>
        <p:blipFill>
          <a:blip r:embed="rId6">
            <a:alphaModFix/>
          </a:blip>
          <a:stretch>
            <a:fillRect/>
          </a:stretch>
        </p:blipFill>
        <p:spPr>
          <a:xfrm>
            <a:off x="4661825" y="3263423"/>
            <a:ext cx="3526451" cy="189320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485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Hypothesis</a:t>
            </a:r>
            <a:endParaRPr/>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600"/>
              </a:spcBef>
              <a:spcAft>
                <a:spcPts val="0"/>
              </a:spcAft>
              <a:buNone/>
            </a:pPr>
            <a:r>
              <a:rPr lang="en" sz="2400">
                <a:solidFill>
                  <a:srgbClr val="003B55"/>
                </a:solidFill>
                <a:latin typeface="Roboto Light"/>
                <a:ea typeface="Roboto Light"/>
                <a:cs typeface="Roboto Light"/>
                <a:sym typeface="Roboto Light"/>
              </a:rPr>
              <a:t>Initializing Random Feedback Alignment with weights gained through transfer learning could yield a more biologically plausible method that can improve performance.</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485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Recap of </a:t>
            </a:r>
            <a:r>
              <a:rPr lang="en"/>
              <a:t>initial</a:t>
            </a:r>
            <a:r>
              <a:rPr lang="en"/>
              <a:t> plan 	</a:t>
            </a:r>
            <a:endParaRPr/>
          </a:p>
        </p:txBody>
      </p:sp>
      <p:sp>
        <p:nvSpPr>
          <p:cNvPr id="80" name="Google Shape;80;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Train a network</a:t>
            </a:r>
            <a:endParaRPr/>
          </a:p>
          <a:p>
            <a:pPr indent="-342900" lvl="0" marL="457200" rtl="0" algn="l">
              <a:spcBef>
                <a:spcPts val="0"/>
              </a:spcBef>
              <a:spcAft>
                <a:spcPts val="0"/>
              </a:spcAft>
              <a:buSzPts val="1800"/>
              <a:buChar char="●"/>
            </a:pPr>
            <a:r>
              <a:rPr lang="en"/>
              <a:t>Transfer Weights</a:t>
            </a:r>
            <a:endParaRPr/>
          </a:p>
          <a:p>
            <a:pPr indent="-342900" lvl="0" marL="457200" rtl="0" algn="l">
              <a:spcBef>
                <a:spcPts val="0"/>
              </a:spcBef>
              <a:spcAft>
                <a:spcPts val="0"/>
              </a:spcAft>
              <a:buSzPts val="1800"/>
              <a:buChar char="●"/>
            </a:pPr>
            <a:r>
              <a:rPr lang="en"/>
              <a:t>Test RFA &amp; Backprop with </a:t>
            </a:r>
            <a:r>
              <a:rPr lang="en"/>
              <a:t>transferred</a:t>
            </a:r>
            <a:r>
              <a:rPr lang="en"/>
              <a:t> weights on new dataset</a:t>
            </a:r>
            <a:endParaRPr/>
          </a:p>
          <a:p>
            <a:pPr indent="-317500" lvl="1" marL="914400" rtl="0" algn="l">
              <a:spcBef>
                <a:spcPts val="0"/>
              </a:spcBef>
              <a:spcAft>
                <a:spcPts val="0"/>
              </a:spcAft>
              <a:buSzPts val="1400"/>
              <a:buChar char="○"/>
            </a:pPr>
            <a:r>
              <a:rPr lang="en"/>
              <a:t>MNIST (initial)</a:t>
            </a:r>
            <a:endParaRPr/>
          </a:p>
          <a:p>
            <a:pPr indent="-317500" lvl="1" marL="914400" rtl="0" algn="l">
              <a:spcBef>
                <a:spcPts val="0"/>
              </a:spcBef>
              <a:spcAft>
                <a:spcPts val="0"/>
              </a:spcAft>
              <a:buSzPts val="1400"/>
              <a:buChar char="○"/>
            </a:pPr>
            <a:r>
              <a:rPr lang="en"/>
              <a:t>EMNIST </a:t>
            </a:r>
            <a:endParaRPr/>
          </a:p>
          <a:p>
            <a:pPr indent="-317500" lvl="1" marL="914400" rtl="0" algn="l">
              <a:spcBef>
                <a:spcPts val="0"/>
              </a:spcBef>
              <a:spcAft>
                <a:spcPts val="0"/>
              </a:spcAft>
              <a:buSzPts val="1400"/>
              <a:buChar char="○"/>
            </a:pPr>
            <a:r>
              <a:rPr lang="en"/>
              <a:t>CIFAR-10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485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Biological Background</a:t>
            </a:r>
            <a:endParaRPr/>
          </a:p>
        </p:txBody>
      </p:sp>
      <p:sp>
        <p:nvSpPr>
          <p:cNvPr id="86" name="Google Shape;86;p16"/>
          <p:cNvSpPr txBox="1"/>
          <p:nvPr>
            <p:ph idx="1" type="body"/>
          </p:nvPr>
        </p:nvSpPr>
        <p:spPr>
          <a:xfrm>
            <a:off x="471900" y="1919075"/>
            <a:ext cx="59190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Weight transport problem:</a:t>
            </a:r>
            <a:endParaRPr/>
          </a:p>
          <a:p>
            <a:pPr indent="-342900" lvl="0" marL="457200" rtl="0" algn="l">
              <a:spcBef>
                <a:spcPts val="1600"/>
              </a:spcBef>
              <a:spcAft>
                <a:spcPts val="0"/>
              </a:spcAft>
              <a:buSzPts val="1800"/>
              <a:buChar char="●"/>
            </a:pPr>
            <a:r>
              <a:rPr lang="en"/>
              <a:t>Backprop needs rapid, symmetric backward weight transfer along the axon of a neuron but this is not observed</a:t>
            </a:r>
            <a:endParaRPr/>
          </a:p>
          <a:p>
            <a:pPr indent="-342900" lvl="0" marL="457200" rtl="0" algn="l">
              <a:spcBef>
                <a:spcPts val="0"/>
              </a:spcBef>
              <a:spcAft>
                <a:spcPts val="0"/>
              </a:spcAft>
              <a:buSzPts val="1800"/>
              <a:buChar char="●"/>
            </a:pPr>
            <a:r>
              <a:rPr i="1" lang="en"/>
              <a:t>“W</a:t>
            </a:r>
            <a:r>
              <a:rPr i="1" lang="en"/>
              <a:t>hilst the brain does exhibit widespread reciprocal connectivity that would be consistent with the transfer of error information across layers, it is not believed to exhibit such precise patterns of reciprocal connectivity”</a:t>
            </a:r>
            <a:endParaRPr i="1"/>
          </a:p>
          <a:p>
            <a:pPr indent="0" lvl="0" marL="0" rtl="0" algn="l">
              <a:spcBef>
                <a:spcPts val="1600"/>
              </a:spcBef>
              <a:spcAft>
                <a:spcPts val="0"/>
              </a:spcAft>
              <a:buNone/>
            </a:pPr>
            <a:r>
              <a:t/>
            </a:r>
            <a:endParaRPr/>
          </a:p>
          <a:p>
            <a:pPr indent="0" lvl="0" marL="0" rtl="0" algn="l">
              <a:spcBef>
                <a:spcPts val="1600"/>
              </a:spcBef>
              <a:spcAft>
                <a:spcPts val="0"/>
              </a:spcAft>
              <a:buNone/>
            </a:pPr>
            <a:r>
              <a:rPr lang="en"/>
              <a:t> </a:t>
            </a:r>
            <a:endParaRPr/>
          </a:p>
          <a:p>
            <a:pPr indent="0" lvl="0" marL="457200" rtl="0" algn="l">
              <a:spcBef>
                <a:spcPts val="1600"/>
              </a:spcBef>
              <a:spcAft>
                <a:spcPts val="1600"/>
              </a:spcAft>
              <a:buNone/>
            </a:pPr>
            <a:r>
              <a:t/>
            </a:r>
            <a:endParaRPr/>
          </a:p>
        </p:txBody>
      </p:sp>
      <p:pic>
        <p:nvPicPr>
          <p:cNvPr id="87" name="Google Shape;87;p16"/>
          <p:cNvPicPr preferRelativeResize="0"/>
          <p:nvPr/>
        </p:nvPicPr>
        <p:blipFill rotWithShape="1">
          <a:blip r:embed="rId3">
            <a:alphaModFix/>
          </a:blip>
          <a:srcRect b="0" l="0" r="0" t="72747"/>
          <a:stretch/>
        </p:blipFill>
        <p:spPr>
          <a:xfrm>
            <a:off x="6518100" y="2900275"/>
            <a:ext cx="2383799" cy="1173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7"/>
          <p:cNvSpPr txBox="1"/>
          <p:nvPr>
            <p:ph type="title"/>
          </p:nvPr>
        </p:nvSpPr>
        <p:spPr>
          <a:xfrm>
            <a:off x="471900" y="485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Biological Background</a:t>
            </a:r>
            <a:endParaRPr/>
          </a:p>
        </p:txBody>
      </p:sp>
      <p:sp>
        <p:nvSpPr>
          <p:cNvPr id="93" name="Google Shape;93;p1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Transfer learning has a lot of momentum in machine learning, but came from biological principles:</a:t>
            </a:r>
            <a:endParaRPr/>
          </a:p>
          <a:p>
            <a:pPr indent="-342900" lvl="0" marL="457200" rtl="0" algn="l">
              <a:spcBef>
                <a:spcPts val="1600"/>
              </a:spcBef>
              <a:spcAft>
                <a:spcPts val="0"/>
              </a:spcAft>
              <a:buSzPts val="1800"/>
              <a:buChar char="●"/>
            </a:pPr>
            <a:r>
              <a:rPr lang="en"/>
              <a:t>We can observe that organisms presented with new stimuli that have features of other stimuli they have seen, and they can group them within that category</a:t>
            </a:r>
            <a:endParaRPr/>
          </a:p>
          <a:p>
            <a:pPr indent="-342900" lvl="0" marL="457200" rtl="0" algn="l">
              <a:spcBef>
                <a:spcPts val="0"/>
              </a:spcBef>
              <a:spcAft>
                <a:spcPts val="0"/>
              </a:spcAft>
              <a:buSzPts val="1800"/>
              <a:buChar char="●"/>
            </a:pPr>
            <a:r>
              <a:rPr lang="en"/>
              <a:t>At a higher-level, humans learning multiple tasks can use that to learn new ones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8"/>
          <p:cNvSpPr txBox="1"/>
          <p:nvPr>
            <p:ph type="title"/>
          </p:nvPr>
        </p:nvSpPr>
        <p:spPr>
          <a:xfrm>
            <a:off x="471900" y="485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Mathematical Background</a:t>
            </a:r>
            <a:endParaRPr/>
          </a:p>
        </p:txBody>
      </p:sp>
      <p:sp>
        <p:nvSpPr>
          <p:cNvPr id="99" name="Google Shape;99;p1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Backprop</a:t>
            </a:r>
            <a:endParaRPr/>
          </a:p>
          <a:p>
            <a:pPr indent="-342900" lvl="0" marL="457200" rtl="0" algn="l">
              <a:spcBef>
                <a:spcPts val="1600"/>
              </a:spcBef>
              <a:spcAft>
                <a:spcPts val="0"/>
              </a:spcAft>
              <a:buSzPts val="1800"/>
              <a:buChar char="●"/>
            </a:pPr>
            <a:r>
              <a:rPr lang="en"/>
              <a:t>δ</a:t>
            </a:r>
            <a:r>
              <a:rPr lang="en"/>
              <a:t> = W</a:t>
            </a:r>
            <a:r>
              <a:rPr baseline="30000" lang="en"/>
              <a:t>T</a:t>
            </a:r>
            <a:r>
              <a:rPr lang="en"/>
              <a:t>e</a:t>
            </a:r>
            <a:endParaRPr/>
          </a:p>
          <a:p>
            <a:pPr indent="0" lvl="0" marL="0" rtl="0" algn="l">
              <a:spcBef>
                <a:spcPts val="1600"/>
              </a:spcBef>
              <a:spcAft>
                <a:spcPts val="0"/>
              </a:spcAft>
              <a:buNone/>
            </a:pPr>
            <a:r>
              <a:rPr lang="en"/>
              <a:t>RFA</a:t>
            </a:r>
            <a:endParaRPr/>
          </a:p>
          <a:p>
            <a:pPr indent="-342900" lvl="0" marL="457200" rtl="0" algn="l">
              <a:spcBef>
                <a:spcPts val="1600"/>
              </a:spcBef>
              <a:spcAft>
                <a:spcPts val="0"/>
              </a:spcAft>
              <a:buSzPts val="1800"/>
              <a:buChar char="●"/>
            </a:pPr>
            <a:r>
              <a:rPr lang="en"/>
              <a:t>δ = Be</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We want the teaching signal to be within 90</a:t>
            </a:r>
            <a:r>
              <a:rPr baseline="30000" lang="en"/>
              <a:t>o </a:t>
            </a:r>
            <a:r>
              <a:rPr lang="en"/>
              <a:t>of the signal used in Backprop</a:t>
            </a:r>
            <a:endParaRPr/>
          </a:p>
          <a:p>
            <a:pPr indent="0" lvl="0" marL="457200" rtl="0" algn="l">
              <a:spcBef>
                <a:spcPts val="1600"/>
              </a:spcBef>
              <a:spcAft>
                <a:spcPts val="1600"/>
              </a:spcAft>
              <a:buNone/>
            </a:pPr>
            <a:r>
              <a:t/>
            </a:r>
            <a:endParaRPr/>
          </a:p>
        </p:txBody>
      </p:sp>
      <p:pic>
        <p:nvPicPr>
          <p:cNvPr id="100" name="Google Shape;100;p18"/>
          <p:cNvPicPr preferRelativeResize="0"/>
          <p:nvPr/>
        </p:nvPicPr>
        <p:blipFill rotWithShape="1">
          <a:blip r:embed="rId3">
            <a:alphaModFix/>
          </a:blip>
          <a:srcRect b="27244" l="5734" r="-1144" t="28172"/>
          <a:stretch/>
        </p:blipFill>
        <p:spPr>
          <a:xfrm>
            <a:off x="5032025" y="2127638"/>
            <a:ext cx="2715075" cy="2293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0" st="0"/>
                                            </p:txEl>
                                          </p:spTgt>
                                        </p:tgtEl>
                                        <p:attrNameLst>
                                          <p:attrName>style.visibility</p:attrName>
                                        </p:attrNameLst>
                                      </p:cBhvr>
                                      <p:to>
                                        <p:strVal val="visible"/>
                                      </p:to>
                                    </p:set>
                                    <p:animEffect filter="fade" transition="in">
                                      <p:cBhvr>
                                        <p:cTn dur="600"/>
                                        <p:tgtEl>
                                          <p:spTgt spid="9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1" st="1"/>
                                            </p:txEl>
                                          </p:spTgt>
                                        </p:tgtEl>
                                        <p:attrNameLst>
                                          <p:attrName>style.visibility</p:attrName>
                                        </p:attrNameLst>
                                      </p:cBhvr>
                                      <p:to>
                                        <p:strVal val="visible"/>
                                      </p:to>
                                    </p:set>
                                    <p:animEffect filter="fade" transition="in">
                                      <p:cBhvr>
                                        <p:cTn dur="600"/>
                                        <p:tgtEl>
                                          <p:spTgt spid="9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2" st="2"/>
                                            </p:txEl>
                                          </p:spTgt>
                                        </p:tgtEl>
                                        <p:attrNameLst>
                                          <p:attrName>style.visibility</p:attrName>
                                        </p:attrNameLst>
                                      </p:cBhvr>
                                      <p:to>
                                        <p:strVal val="visible"/>
                                      </p:to>
                                    </p:set>
                                    <p:animEffect filter="fade" transition="in">
                                      <p:cBhvr>
                                        <p:cTn dur="600"/>
                                        <p:tgtEl>
                                          <p:spTgt spid="9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3" st="3"/>
                                            </p:txEl>
                                          </p:spTgt>
                                        </p:tgtEl>
                                        <p:attrNameLst>
                                          <p:attrName>style.visibility</p:attrName>
                                        </p:attrNameLst>
                                      </p:cBhvr>
                                      <p:to>
                                        <p:strVal val="visible"/>
                                      </p:to>
                                    </p:set>
                                    <p:animEffect filter="fade" transition="in">
                                      <p:cBhvr>
                                        <p:cTn dur="600"/>
                                        <p:tgtEl>
                                          <p:spTgt spid="9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4" st="4"/>
                                            </p:txEl>
                                          </p:spTgt>
                                        </p:tgtEl>
                                        <p:attrNameLst>
                                          <p:attrName>style.visibility</p:attrName>
                                        </p:attrNameLst>
                                      </p:cBhvr>
                                      <p:to>
                                        <p:strVal val="visible"/>
                                      </p:to>
                                    </p:set>
                                    <p:animEffect filter="fade" transition="in">
                                      <p:cBhvr>
                                        <p:cTn dur="600"/>
                                        <p:tgtEl>
                                          <p:spTgt spid="9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5" st="5"/>
                                            </p:txEl>
                                          </p:spTgt>
                                        </p:tgtEl>
                                        <p:attrNameLst>
                                          <p:attrName>style.visibility</p:attrName>
                                        </p:attrNameLst>
                                      </p:cBhvr>
                                      <p:to>
                                        <p:strVal val="visible"/>
                                      </p:to>
                                    </p:set>
                                    <p:animEffect filter="fade" transition="in">
                                      <p:cBhvr>
                                        <p:cTn dur="600"/>
                                        <p:tgtEl>
                                          <p:spTgt spid="9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6" st="6"/>
                                            </p:txEl>
                                          </p:spTgt>
                                        </p:tgtEl>
                                        <p:attrNameLst>
                                          <p:attrName>style.visibility</p:attrName>
                                        </p:attrNameLst>
                                      </p:cBhvr>
                                      <p:to>
                                        <p:strVal val="visible"/>
                                      </p:to>
                                    </p:set>
                                    <p:animEffect filter="fade" transition="in">
                                      <p:cBhvr>
                                        <p:cTn dur="600"/>
                                        <p:tgtEl>
                                          <p:spTgt spid="99">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471900" y="485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Transfer Learning</a:t>
            </a:r>
            <a:endParaRPr/>
          </a:p>
        </p:txBody>
      </p:sp>
      <p:pic>
        <p:nvPicPr>
          <p:cNvPr id="106" name="Google Shape;106;p19"/>
          <p:cNvPicPr preferRelativeResize="0"/>
          <p:nvPr/>
        </p:nvPicPr>
        <p:blipFill>
          <a:blip r:embed="rId3">
            <a:alphaModFix/>
          </a:blip>
          <a:stretch>
            <a:fillRect/>
          </a:stretch>
        </p:blipFill>
        <p:spPr>
          <a:xfrm>
            <a:off x="1374888" y="1568950"/>
            <a:ext cx="6394225" cy="3322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471900" y="485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Our Method</a:t>
            </a:r>
            <a:endParaRPr/>
          </a:p>
        </p:txBody>
      </p:sp>
      <p:sp>
        <p:nvSpPr>
          <p:cNvPr id="112" name="Google Shape;112;p2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t>We realized that randomly initializing over the weights of an old network may cause us to lose information. </a:t>
            </a:r>
            <a:endParaRPr/>
          </a:p>
          <a:p>
            <a:pPr indent="0" lvl="0" marL="0" marR="0" rtl="0" algn="l">
              <a:lnSpc>
                <a:spcPct val="115000"/>
              </a:lnSpc>
              <a:spcBef>
                <a:spcPts val="1600"/>
              </a:spcBef>
              <a:spcAft>
                <a:spcPts val="1600"/>
              </a:spcAft>
              <a:buNone/>
            </a:pPr>
            <a:r>
              <a:rPr lang="en"/>
              <a:t>The point of transfer learning is to retain useful information across models. We would ideally want our random feedback matrix to be initialized in a way that retains </a:t>
            </a:r>
            <a:r>
              <a:rPr lang="en"/>
              <a:t>information</a:t>
            </a:r>
            <a:r>
              <a:rPr lang="en"/>
              <a:t> of our old network.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471900" y="485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Our Method</a:t>
            </a:r>
            <a:endParaRPr/>
          </a:p>
        </p:txBody>
      </p:sp>
      <p:sp>
        <p:nvSpPr>
          <p:cNvPr id="118" name="Google Shape;118;p2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AutoNum type="arabicPeriod"/>
            </a:pPr>
            <a:r>
              <a:rPr lang="en"/>
              <a:t>Take</a:t>
            </a:r>
            <a:r>
              <a:rPr lang="en"/>
              <a:t> the weight matrix in the final layer of our pre-trained network</a:t>
            </a:r>
            <a:endParaRPr/>
          </a:p>
          <a:p>
            <a:pPr indent="-342900" lvl="0" marL="457200" marR="0" rtl="0" algn="l">
              <a:lnSpc>
                <a:spcPct val="115000"/>
              </a:lnSpc>
              <a:spcBef>
                <a:spcPts val="0"/>
              </a:spcBef>
              <a:spcAft>
                <a:spcPts val="0"/>
              </a:spcAft>
              <a:buSzPts val="1800"/>
              <a:buAutoNum type="arabicPeriod"/>
            </a:pPr>
            <a:r>
              <a:rPr lang="en"/>
              <a:t>Decompose this matrix into a lower dimensional space that captures the variance of these weights (using PCA)</a:t>
            </a:r>
            <a:endParaRPr/>
          </a:p>
          <a:p>
            <a:pPr indent="-342900" lvl="0" marL="457200" marR="0" rtl="0" algn="l">
              <a:lnSpc>
                <a:spcPct val="115000"/>
              </a:lnSpc>
              <a:spcBef>
                <a:spcPts val="0"/>
              </a:spcBef>
              <a:spcAft>
                <a:spcPts val="0"/>
              </a:spcAft>
              <a:buSzPts val="1800"/>
              <a:buAutoNum type="arabicPeriod"/>
            </a:pPr>
            <a:r>
              <a:rPr lang="en"/>
              <a:t>Initialize a random distribution on </a:t>
            </a:r>
            <a:r>
              <a:rPr i="1" lang="en"/>
              <a:t>this space</a:t>
            </a:r>
            <a:endParaRPr i="1"/>
          </a:p>
          <a:p>
            <a:pPr indent="-342900" lvl="0" marL="457200" marR="0" rtl="0" algn="l">
              <a:lnSpc>
                <a:spcPct val="115000"/>
              </a:lnSpc>
              <a:spcBef>
                <a:spcPts val="0"/>
              </a:spcBef>
              <a:spcAft>
                <a:spcPts val="0"/>
              </a:spcAft>
              <a:buSzPts val="1800"/>
              <a:buAutoNum type="arabicPeriod"/>
            </a:pPr>
            <a:r>
              <a:rPr lang="en"/>
              <a:t>Use our PCA model parameters to transform this distribution into a semi-random matrix that </a:t>
            </a:r>
            <a:r>
              <a:rPr i="1" lang="en"/>
              <a:t>ideally </a:t>
            </a:r>
            <a:r>
              <a:rPr lang="en"/>
              <a:t>captures some of the information we want to transfer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