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98195" y="1056005"/>
            <a:ext cx="5213350" cy="368300"/>
          </a:xfrm>
          <a:prstGeom prst="rect">
            <a:avLst/>
          </a:prstGeom>
          <a:noFill/>
        </p:spPr>
        <p:txBody>
          <a:bodyPr wrap="none" rtlCol="0">
            <a:spAutoFit/>
          </a:bodyPr>
          <a:p>
            <a:r>
              <a:rPr lang="en-US"/>
              <a:t>1. Models and how things are kept done in simple way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Snapshot model</a:t>
            </a:r>
            <a:endParaRPr lang="en-US"/>
          </a:p>
        </p:txBody>
      </p:sp>
      <p:pic>
        <p:nvPicPr>
          <p:cNvPr id="5" name="Content Placeholder 4"/>
          <p:cNvPicPr>
            <a:picLocks noChangeAspect="1"/>
          </p:cNvPicPr>
          <p:nvPr>
            <p:ph idx="1"/>
          </p:nvPr>
        </p:nvPicPr>
        <p:blipFill>
          <a:blip r:embed="rId1"/>
          <a:stretch>
            <a:fillRect/>
          </a:stretch>
        </p:blipFill>
        <p:spPr>
          <a:xfrm>
            <a:off x="942340" y="1353820"/>
            <a:ext cx="5705475" cy="1000125"/>
          </a:xfrm>
          <a:prstGeom prst="rect">
            <a:avLst/>
          </a:prstGeom>
        </p:spPr>
      </p:pic>
      <p:sp>
        <p:nvSpPr>
          <p:cNvPr id="7" name="Text Box 6"/>
          <p:cNvSpPr txBox="1"/>
          <p:nvPr/>
        </p:nvSpPr>
        <p:spPr>
          <a:xfrm>
            <a:off x="986155" y="2743200"/>
            <a:ext cx="9624695" cy="922020"/>
          </a:xfrm>
          <a:prstGeom prst="rect">
            <a:avLst/>
          </a:prstGeom>
          <a:noFill/>
        </p:spPr>
        <p:txBody>
          <a:bodyPr wrap="none" rtlCol="0">
            <a:spAutoFit/>
          </a:bodyPr>
          <a:p>
            <a:r>
              <a:rPr lang="en-US"/>
              <a:t>Snapshot model is very simple. </a:t>
            </a:r>
            <a:endParaRPr lang="en-US"/>
          </a:p>
          <a:p>
            <a:r>
              <a:rPr lang="en-US"/>
              <a:t>All it has is an ID which is a combination of branchID and commit ID that the snapshot belongs to</a:t>
            </a:r>
            <a:endParaRPr lang="en-US"/>
          </a:p>
          <a:p>
            <a:r>
              <a:rPr lang="en-US"/>
              <a:t>And a list of string that is going to represent the filePath of every file in the project during the commit.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Diffs</a:t>
            </a:r>
            <a:endParaRPr lang="en-US"/>
          </a:p>
        </p:txBody>
      </p:sp>
      <p:pic>
        <p:nvPicPr>
          <p:cNvPr id="4" name="Content Placeholder 3"/>
          <p:cNvPicPr>
            <a:picLocks noChangeAspect="1"/>
          </p:cNvPicPr>
          <p:nvPr>
            <p:ph idx="1"/>
          </p:nvPr>
        </p:nvPicPr>
        <p:blipFill>
          <a:blip r:embed="rId1"/>
          <a:stretch>
            <a:fillRect/>
          </a:stretch>
        </p:blipFill>
        <p:spPr>
          <a:xfrm>
            <a:off x="963295" y="1400810"/>
            <a:ext cx="4743450" cy="2038350"/>
          </a:xfrm>
          <a:prstGeom prst="rect">
            <a:avLst/>
          </a:prstGeom>
        </p:spPr>
      </p:pic>
      <p:sp>
        <p:nvSpPr>
          <p:cNvPr id="6" name="Text Box 5"/>
          <p:cNvSpPr txBox="1"/>
          <p:nvPr/>
        </p:nvSpPr>
        <p:spPr>
          <a:xfrm>
            <a:off x="995680" y="3721100"/>
            <a:ext cx="10433050" cy="2030095"/>
          </a:xfrm>
          <a:prstGeom prst="rect">
            <a:avLst/>
          </a:prstGeom>
          <a:noFill/>
        </p:spPr>
        <p:txBody>
          <a:bodyPr wrap="square" rtlCol="0">
            <a:spAutoFit/>
          </a:bodyPr>
          <a:p>
            <a:r>
              <a:rPr lang="en-US"/>
              <a:t>Files go through changes as project evolves and we we make more commits. We track the changes of each file in the project. We refer to the changes as “Diffs”. We designed KuFlex VCS in such a way that each file will have it’s own “DiffDB” database which will hold a list of “diffs” that the file went through as we made more commits.</a:t>
            </a:r>
            <a:endParaRPr lang="en-US"/>
          </a:p>
          <a:p>
            <a:endParaRPr lang="en-US"/>
          </a:p>
          <a:p>
            <a:r>
              <a:rPr lang="en-US"/>
              <a:t>For every commit we make we create a new diff record for a file in it’s “DiffDB”.</a:t>
            </a:r>
            <a:endParaRPr lang="en-US"/>
          </a:p>
          <a:p>
            <a:endParaRPr lang="en-US"/>
          </a:p>
          <a:p>
            <a:r>
              <a:rPr lang="en-US"/>
              <a:t>All the DiffDB are stored in diffs directory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10"/>
          <p:cNvPicPr>
            <a:picLocks noChangeAspect="1"/>
          </p:cNvPicPr>
          <p:nvPr>
            <p:ph sz="half" idx="1"/>
          </p:nvPr>
        </p:nvPicPr>
        <p:blipFill>
          <a:blip r:embed="rId1"/>
          <a:stretch>
            <a:fillRect/>
          </a:stretch>
        </p:blipFill>
        <p:spPr>
          <a:xfrm>
            <a:off x="889635" y="365125"/>
            <a:ext cx="1762125" cy="1362075"/>
          </a:xfrm>
          <a:prstGeom prst="rect">
            <a:avLst/>
          </a:prstGeom>
        </p:spPr>
      </p:pic>
      <p:sp>
        <p:nvSpPr>
          <p:cNvPr id="7" name="Text Box 6"/>
          <p:cNvSpPr txBox="1"/>
          <p:nvPr/>
        </p:nvSpPr>
        <p:spPr>
          <a:xfrm>
            <a:off x="819150" y="1727200"/>
            <a:ext cx="1762125" cy="922020"/>
          </a:xfrm>
          <a:prstGeom prst="rect">
            <a:avLst/>
          </a:prstGeom>
          <a:noFill/>
        </p:spPr>
        <p:txBody>
          <a:bodyPr wrap="square" rtlCol="0">
            <a:spAutoFit/>
          </a:bodyPr>
          <a:p>
            <a:r>
              <a:rPr lang="en-US"/>
              <a:t>Our project has only 1 file which is “file.txt”</a:t>
            </a:r>
            <a:endParaRPr lang="en-US"/>
          </a:p>
        </p:txBody>
      </p:sp>
      <p:pic>
        <p:nvPicPr>
          <p:cNvPr id="8" name="Content Placeholder 7"/>
          <p:cNvPicPr>
            <a:picLocks noChangeAspect="1"/>
          </p:cNvPicPr>
          <p:nvPr>
            <p:ph sz="half" idx="2"/>
          </p:nvPr>
        </p:nvPicPr>
        <p:blipFill>
          <a:blip r:embed="rId2"/>
          <a:srcRect b="-2259"/>
          <a:stretch>
            <a:fillRect/>
          </a:stretch>
        </p:blipFill>
        <p:spPr>
          <a:xfrm>
            <a:off x="3015615" y="365125"/>
            <a:ext cx="4320540" cy="1322070"/>
          </a:xfrm>
          <a:prstGeom prst="rect">
            <a:avLst/>
          </a:prstGeom>
        </p:spPr>
      </p:pic>
      <p:sp>
        <p:nvSpPr>
          <p:cNvPr id="10" name="Text Box 9"/>
          <p:cNvSpPr txBox="1"/>
          <p:nvPr/>
        </p:nvSpPr>
        <p:spPr>
          <a:xfrm>
            <a:off x="3056890" y="1861185"/>
            <a:ext cx="4683760" cy="922020"/>
          </a:xfrm>
          <a:prstGeom prst="rect">
            <a:avLst/>
          </a:prstGeom>
          <a:noFill/>
        </p:spPr>
        <p:txBody>
          <a:bodyPr wrap="none" rtlCol="0">
            <a:spAutoFit/>
          </a:bodyPr>
          <a:p>
            <a:r>
              <a:rPr lang="en-US"/>
              <a:t>inside the diffs directory we have a file with</a:t>
            </a:r>
            <a:endParaRPr lang="en-US"/>
          </a:p>
          <a:p>
            <a:r>
              <a:rPr lang="en-US"/>
              <a:t>a weird name. This is the DiffDB file for “file.txt” </a:t>
            </a:r>
            <a:endParaRPr lang="en-US"/>
          </a:p>
          <a:p>
            <a:r>
              <a:rPr lang="en-US"/>
              <a:t>in encoded format.</a:t>
            </a:r>
            <a:endParaRPr lang="en-US"/>
          </a:p>
        </p:txBody>
      </p:sp>
      <p:pic>
        <p:nvPicPr>
          <p:cNvPr id="12" name="Picture 11"/>
          <p:cNvPicPr>
            <a:picLocks noChangeAspect="1"/>
          </p:cNvPicPr>
          <p:nvPr/>
        </p:nvPicPr>
        <p:blipFill>
          <a:blip r:embed="rId3"/>
          <a:stretch>
            <a:fillRect/>
          </a:stretch>
        </p:blipFill>
        <p:spPr>
          <a:xfrm>
            <a:off x="889635" y="2717800"/>
            <a:ext cx="9904730" cy="2257425"/>
          </a:xfrm>
          <a:prstGeom prst="rect">
            <a:avLst/>
          </a:prstGeom>
        </p:spPr>
      </p:pic>
      <p:sp>
        <p:nvSpPr>
          <p:cNvPr id="13" name="Text Box 12"/>
          <p:cNvSpPr txBox="1"/>
          <p:nvPr/>
        </p:nvSpPr>
        <p:spPr>
          <a:xfrm>
            <a:off x="756285" y="5388610"/>
            <a:ext cx="11352530" cy="1322070"/>
          </a:xfrm>
          <a:prstGeom prst="rect">
            <a:avLst/>
          </a:prstGeom>
          <a:noFill/>
        </p:spPr>
        <p:txBody>
          <a:bodyPr wrap="square" rtlCol="0">
            <a:spAutoFit/>
          </a:bodyPr>
          <a:p>
            <a:r>
              <a:rPr lang="en-US" sz="1600"/>
              <a:t>DiffDB has a diffModel record in it. Just like snapshot it’s ID is a combination of branchID..CommitID of the commit it belongs to.</a:t>
            </a:r>
            <a:endParaRPr lang="en-US" sz="1600"/>
          </a:p>
          <a:p>
            <a:r>
              <a:rPr lang="en-US" sz="1600"/>
              <a:t>“diff” field holds the diff data for the file.</a:t>
            </a:r>
            <a:endParaRPr lang="en-US" sz="1600"/>
          </a:p>
          <a:p>
            <a:r>
              <a:rPr lang="en-US" sz="1600"/>
              <a:t>For initial DiffModel record the value of diff field is simply going to be the copy pasted content</a:t>
            </a:r>
            <a:endParaRPr lang="en-US" sz="1600"/>
          </a:p>
          <a:p>
            <a:r>
              <a:rPr lang="en-US" sz="1600"/>
              <a:t>“isInitialDiff” is very important. It helps us to determine which record is the initial diff. This is important as our diff algorithm</a:t>
            </a:r>
            <a:endParaRPr lang="en-US" sz="1600"/>
          </a:p>
          <a:p>
            <a:r>
              <a:rPr lang="en-US" sz="1600"/>
              <a:t>is chain based</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5970" y="13970"/>
            <a:ext cx="10515600" cy="1325563"/>
          </a:xfrm>
        </p:spPr>
        <p:txBody>
          <a:bodyPr/>
          <a:p>
            <a:r>
              <a:rPr lang="en-US"/>
              <a:t>Project Directory</a:t>
            </a:r>
            <a:endParaRPr lang="en-US"/>
          </a:p>
        </p:txBody>
      </p:sp>
      <p:pic>
        <p:nvPicPr>
          <p:cNvPr id="4" name="Content Placeholder 3"/>
          <p:cNvPicPr>
            <a:picLocks noChangeAspect="1"/>
          </p:cNvPicPr>
          <p:nvPr>
            <p:ph sz="half" idx="1"/>
          </p:nvPr>
        </p:nvPicPr>
        <p:blipFill>
          <a:blip r:embed="rId1"/>
          <a:stretch>
            <a:fillRect/>
          </a:stretch>
        </p:blipFill>
        <p:spPr>
          <a:xfrm>
            <a:off x="924560" y="943610"/>
            <a:ext cx="2493010" cy="1818640"/>
          </a:xfrm>
          <a:prstGeom prst="rect">
            <a:avLst/>
          </a:prstGeom>
        </p:spPr>
      </p:pic>
      <p:pic>
        <p:nvPicPr>
          <p:cNvPr id="6" name="Content Placeholder 5"/>
          <p:cNvPicPr>
            <a:picLocks noChangeAspect="1"/>
          </p:cNvPicPr>
          <p:nvPr>
            <p:ph sz="half" idx="2"/>
          </p:nvPr>
        </p:nvPicPr>
        <p:blipFill>
          <a:blip r:embed="rId2"/>
          <a:stretch>
            <a:fillRect/>
          </a:stretch>
        </p:blipFill>
        <p:spPr>
          <a:xfrm>
            <a:off x="4571365" y="900430"/>
            <a:ext cx="2924175" cy="1905000"/>
          </a:xfrm>
          <a:prstGeom prst="rect">
            <a:avLst/>
          </a:prstGeom>
        </p:spPr>
      </p:pic>
      <p:sp>
        <p:nvSpPr>
          <p:cNvPr id="7" name="Text Box 6"/>
          <p:cNvSpPr txBox="1"/>
          <p:nvPr/>
        </p:nvSpPr>
        <p:spPr>
          <a:xfrm>
            <a:off x="775970" y="5653405"/>
            <a:ext cx="2463800" cy="368300"/>
          </a:xfrm>
          <a:prstGeom prst="rect">
            <a:avLst/>
          </a:prstGeom>
          <a:noFill/>
        </p:spPr>
        <p:txBody>
          <a:bodyPr wrap="none" rtlCol="0">
            <a:spAutoFit/>
          </a:bodyPr>
          <a:p>
            <a:r>
              <a:rPr lang="en-US"/>
              <a:t>lets Initialze KuFlex Repo</a:t>
            </a:r>
            <a:endParaRPr lang="en-US"/>
          </a:p>
        </p:txBody>
      </p:sp>
      <p:pic>
        <p:nvPicPr>
          <p:cNvPr id="8" name="Picture 7"/>
          <p:cNvPicPr>
            <a:picLocks noChangeAspect="1"/>
          </p:cNvPicPr>
          <p:nvPr/>
        </p:nvPicPr>
        <p:blipFill>
          <a:blip r:embed="rId3"/>
          <a:stretch>
            <a:fillRect/>
          </a:stretch>
        </p:blipFill>
        <p:spPr>
          <a:xfrm>
            <a:off x="884555" y="3558540"/>
            <a:ext cx="2573655" cy="1989455"/>
          </a:xfrm>
          <a:prstGeom prst="rect">
            <a:avLst/>
          </a:prstGeom>
        </p:spPr>
      </p:pic>
      <p:pic>
        <p:nvPicPr>
          <p:cNvPr id="9" name="Picture 8"/>
          <p:cNvPicPr>
            <a:picLocks noChangeAspect="1"/>
          </p:cNvPicPr>
          <p:nvPr/>
        </p:nvPicPr>
        <p:blipFill>
          <a:blip r:embed="rId4"/>
          <a:stretch>
            <a:fillRect/>
          </a:stretch>
        </p:blipFill>
        <p:spPr>
          <a:xfrm>
            <a:off x="4571365" y="3662680"/>
            <a:ext cx="2611755" cy="2143125"/>
          </a:xfrm>
          <a:prstGeom prst="rect">
            <a:avLst/>
          </a:prstGeom>
        </p:spPr>
      </p:pic>
      <p:sp>
        <p:nvSpPr>
          <p:cNvPr id="10" name="Text Box 9"/>
          <p:cNvSpPr txBox="1"/>
          <p:nvPr/>
        </p:nvSpPr>
        <p:spPr>
          <a:xfrm>
            <a:off x="929005" y="2934970"/>
            <a:ext cx="2913380" cy="368300"/>
          </a:xfrm>
          <a:prstGeom prst="rect">
            <a:avLst/>
          </a:prstGeom>
          <a:noFill/>
        </p:spPr>
        <p:txBody>
          <a:bodyPr wrap="none" rtlCol="0">
            <a:spAutoFit/>
          </a:bodyPr>
          <a:p>
            <a:r>
              <a:rPr lang="en-US"/>
              <a:t>This is a test project directory</a:t>
            </a:r>
            <a:endParaRPr lang="en-US"/>
          </a:p>
        </p:txBody>
      </p:sp>
      <p:sp>
        <p:nvSpPr>
          <p:cNvPr id="11" name="Text Box 10"/>
          <p:cNvSpPr txBox="1"/>
          <p:nvPr/>
        </p:nvSpPr>
        <p:spPr>
          <a:xfrm>
            <a:off x="4609465" y="3049905"/>
            <a:ext cx="2766695" cy="368300"/>
          </a:xfrm>
          <a:prstGeom prst="rect">
            <a:avLst/>
          </a:prstGeom>
          <a:noFill/>
        </p:spPr>
        <p:txBody>
          <a:bodyPr wrap="none" rtlCol="0">
            <a:spAutoFit/>
          </a:bodyPr>
          <a:p>
            <a:r>
              <a:rPr lang="en-US"/>
              <a:t>This is the content of file.txt</a:t>
            </a:r>
            <a:endParaRPr lang="en-US"/>
          </a:p>
        </p:txBody>
      </p:sp>
      <p:sp>
        <p:nvSpPr>
          <p:cNvPr id="12" name="Text Box 11"/>
          <p:cNvSpPr txBox="1"/>
          <p:nvPr/>
        </p:nvSpPr>
        <p:spPr>
          <a:xfrm>
            <a:off x="4599940" y="5954395"/>
            <a:ext cx="5773420" cy="368300"/>
          </a:xfrm>
          <a:prstGeom prst="rect">
            <a:avLst/>
          </a:prstGeom>
          <a:noFill/>
        </p:spPr>
        <p:txBody>
          <a:bodyPr wrap="none" rtlCol="0">
            <a:spAutoFit/>
          </a:bodyPr>
          <a:p>
            <a:r>
              <a:rPr lang="en-US"/>
              <a:t>This are the files and folders created after we initialze a repo</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KuFlexRepo.json</a:t>
            </a:r>
            <a:endParaRPr lang="en-US"/>
          </a:p>
        </p:txBody>
      </p:sp>
      <p:pic>
        <p:nvPicPr>
          <p:cNvPr id="5" name="Content Placeholder 4"/>
          <p:cNvPicPr>
            <a:picLocks noChangeAspect="1"/>
          </p:cNvPicPr>
          <p:nvPr>
            <p:ph idx="1"/>
          </p:nvPr>
        </p:nvPicPr>
        <p:blipFill>
          <a:blip r:embed="rId1"/>
          <a:stretch>
            <a:fillRect/>
          </a:stretch>
        </p:blipFill>
        <p:spPr>
          <a:xfrm>
            <a:off x="838200" y="1423035"/>
            <a:ext cx="10515600" cy="3121660"/>
          </a:xfrm>
          <a:prstGeom prst="rect">
            <a:avLst/>
          </a:prstGeom>
        </p:spPr>
      </p:pic>
      <p:sp>
        <p:nvSpPr>
          <p:cNvPr id="7" name="Text Box 6"/>
          <p:cNvSpPr txBox="1"/>
          <p:nvPr/>
        </p:nvSpPr>
        <p:spPr>
          <a:xfrm>
            <a:off x="838200" y="5495290"/>
            <a:ext cx="11051540" cy="1198880"/>
          </a:xfrm>
          <a:prstGeom prst="rect">
            <a:avLst/>
          </a:prstGeom>
          <a:noFill/>
        </p:spPr>
        <p:txBody>
          <a:bodyPr wrap="square" rtlCol="0" anchor="t">
            <a:spAutoFit/>
          </a:bodyPr>
          <a:p>
            <a:r>
              <a:rPr lang="en-US">
                <a:sym typeface="+mn-ea"/>
              </a:rPr>
              <a:t>When we create a repo. We also create an initial branch</a:t>
            </a:r>
            <a:endParaRPr lang="en-US"/>
          </a:p>
          <a:p>
            <a:r>
              <a:rPr lang="en-US">
                <a:sym typeface="+mn-ea"/>
              </a:rPr>
              <a:t>When we create a branch we automatically create an initial commit for that branch as well.</a:t>
            </a:r>
            <a:endParaRPr lang="en-US"/>
          </a:p>
          <a:p>
            <a:r>
              <a:rPr lang="en-US">
                <a:sym typeface="+mn-ea"/>
              </a:rPr>
              <a:t>We save their ID as the initial branch  and Commit</a:t>
            </a:r>
            <a:endParaRPr lang="en-US"/>
          </a:p>
          <a:p>
            <a:r>
              <a:rPr lang="en-US">
                <a:sym typeface="+mn-ea"/>
              </a:rPr>
              <a:t>We also set the initial branch and commit as the active branch and commit</a:t>
            </a:r>
            <a:endParaRPr lang="en-US"/>
          </a:p>
        </p:txBody>
      </p:sp>
      <p:sp>
        <p:nvSpPr>
          <p:cNvPr id="8" name="Text Box 7"/>
          <p:cNvSpPr txBox="1"/>
          <p:nvPr/>
        </p:nvSpPr>
        <p:spPr>
          <a:xfrm>
            <a:off x="838200" y="4669790"/>
            <a:ext cx="7971155" cy="368300"/>
          </a:xfrm>
          <a:prstGeom prst="rect">
            <a:avLst/>
          </a:prstGeom>
          <a:noFill/>
        </p:spPr>
        <p:txBody>
          <a:bodyPr wrap="none" rtlCol="0">
            <a:spAutoFit/>
          </a:bodyPr>
          <a:p>
            <a:r>
              <a:rPr lang="en-US"/>
              <a:t>Repo file that holds information about the repository and the state of the repository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BranchesDB.json</a:t>
            </a:r>
            <a:endParaRPr lang="en-US"/>
          </a:p>
        </p:txBody>
      </p:sp>
      <p:pic>
        <p:nvPicPr>
          <p:cNvPr id="5" name="Content Placeholder 4"/>
          <p:cNvPicPr>
            <a:picLocks noChangeAspect="1"/>
          </p:cNvPicPr>
          <p:nvPr>
            <p:ph sz="half" idx="1"/>
          </p:nvPr>
        </p:nvPicPr>
        <p:blipFill>
          <a:blip r:embed="rId1"/>
          <a:stretch>
            <a:fillRect/>
          </a:stretch>
        </p:blipFill>
        <p:spPr>
          <a:xfrm>
            <a:off x="990600" y="1295400"/>
            <a:ext cx="6080760" cy="1863090"/>
          </a:xfrm>
          <a:prstGeom prst="rect">
            <a:avLst/>
          </a:prstGeom>
        </p:spPr>
      </p:pic>
      <p:sp>
        <p:nvSpPr>
          <p:cNvPr id="7" name="Text Box 6"/>
          <p:cNvSpPr txBox="1"/>
          <p:nvPr/>
        </p:nvSpPr>
        <p:spPr>
          <a:xfrm>
            <a:off x="865505" y="3357880"/>
            <a:ext cx="11326495" cy="922020"/>
          </a:xfrm>
          <a:prstGeom prst="rect">
            <a:avLst/>
          </a:prstGeom>
          <a:noFill/>
        </p:spPr>
        <p:txBody>
          <a:bodyPr wrap="square" rtlCol="0">
            <a:spAutoFit/>
          </a:bodyPr>
          <a:p>
            <a:r>
              <a:rPr lang="en-US"/>
              <a:t>Holds record of branches created. Upon initialization of repo we will have one branch record in BranchDB which is the initial branch. The IDs will match between the Id of the initial branch in branchDB and the ID of initial branch field in repo</a:t>
            </a:r>
            <a:endParaRPr lang="en-US"/>
          </a:p>
        </p:txBody>
      </p:sp>
      <p:pic>
        <p:nvPicPr>
          <p:cNvPr id="8" name="Content Placeholder 4"/>
          <p:cNvPicPr>
            <a:picLocks noChangeAspect="1"/>
          </p:cNvPicPr>
          <p:nvPr>
            <p:ph sz="half" idx="2"/>
          </p:nvPr>
        </p:nvPicPr>
        <p:blipFill>
          <a:blip r:embed="rId2"/>
          <a:stretch>
            <a:fillRect/>
          </a:stretch>
        </p:blipFill>
        <p:spPr>
          <a:xfrm>
            <a:off x="961390" y="4478655"/>
            <a:ext cx="6109970" cy="1813560"/>
          </a:xfrm>
          <a:prstGeom prst="rect">
            <a:avLst/>
          </a:prstGeom>
        </p:spPr>
      </p:pic>
      <p:sp>
        <p:nvSpPr>
          <p:cNvPr id="9" name="Text Box 8"/>
          <p:cNvSpPr txBox="1"/>
          <p:nvPr/>
        </p:nvSpPr>
        <p:spPr>
          <a:xfrm>
            <a:off x="2233930" y="6362700"/>
            <a:ext cx="1700530" cy="368300"/>
          </a:xfrm>
          <a:prstGeom prst="rect">
            <a:avLst/>
          </a:prstGeom>
          <a:noFill/>
        </p:spPr>
        <p:txBody>
          <a:bodyPr wrap="none" rtlCol="0">
            <a:spAutoFit/>
          </a:bodyPr>
          <a:p>
            <a:r>
              <a:rPr lang="en-US"/>
              <a:t>KuFlexRepo.json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Branch Model</a:t>
            </a:r>
            <a:endParaRPr lang="en-US"/>
          </a:p>
        </p:txBody>
      </p:sp>
      <p:pic>
        <p:nvPicPr>
          <p:cNvPr id="5" name="Content Placeholder 4"/>
          <p:cNvPicPr>
            <a:picLocks noChangeAspect="1"/>
          </p:cNvPicPr>
          <p:nvPr>
            <p:ph idx="1"/>
          </p:nvPr>
        </p:nvPicPr>
        <p:blipFill>
          <a:blip r:embed="rId1"/>
          <a:stretch>
            <a:fillRect/>
          </a:stretch>
        </p:blipFill>
        <p:spPr>
          <a:xfrm>
            <a:off x="951865" y="1253490"/>
            <a:ext cx="8423275" cy="4351655"/>
          </a:xfrm>
          <a:prstGeom prst="rect">
            <a:avLst/>
          </a:prstGeom>
        </p:spPr>
      </p:pic>
      <p:sp>
        <p:nvSpPr>
          <p:cNvPr id="7" name="Text Box 6"/>
          <p:cNvSpPr txBox="1"/>
          <p:nvPr/>
        </p:nvSpPr>
        <p:spPr>
          <a:xfrm>
            <a:off x="387985" y="5716270"/>
            <a:ext cx="10965815" cy="645160"/>
          </a:xfrm>
          <a:prstGeom prst="rect">
            <a:avLst/>
          </a:prstGeom>
          <a:noFill/>
        </p:spPr>
        <p:txBody>
          <a:bodyPr wrap="square" rtlCol="0">
            <a:spAutoFit/>
          </a:bodyPr>
          <a:p>
            <a:r>
              <a:rPr lang="en-US"/>
              <a:t>This is what a branch model looks like. Initial branch has inheritedBranch and inheritedCommit missing because it is the FIRST branch. The branches we make in future will have inherited commits and branch</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Branches directory</a:t>
            </a:r>
            <a:endParaRPr lang="en-US"/>
          </a:p>
        </p:txBody>
      </p:sp>
      <p:pic>
        <p:nvPicPr>
          <p:cNvPr id="4" name="Content Placeholder 3"/>
          <p:cNvPicPr>
            <a:picLocks noChangeAspect="1"/>
          </p:cNvPicPr>
          <p:nvPr>
            <p:ph sz="half" idx="1"/>
          </p:nvPr>
        </p:nvPicPr>
        <p:blipFill>
          <a:blip r:embed="rId1"/>
          <a:stretch>
            <a:fillRect/>
          </a:stretch>
        </p:blipFill>
        <p:spPr>
          <a:xfrm>
            <a:off x="1000760" y="1433830"/>
            <a:ext cx="2286000" cy="2047875"/>
          </a:xfrm>
          <a:prstGeom prst="rect">
            <a:avLst/>
          </a:prstGeom>
        </p:spPr>
      </p:pic>
      <p:sp>
        <p:nvSpPr>
          <p:cNvPr id="5" name="Text Box 4"/>
          <p:cNvSpPr txBox="1"/>
          <p:nvPr/>
        </p:nvSpPr>
        <p:spPr>
          <a:xfrm>
            <a:off x="908050" y="3730625"/>
            <a:ext cx="2966085" cy="922020"/>
          </a:xfrm>
          <a:prstGeom prst="rect">
            <a:avLst/>
          </a:prstGeom>
          <a:noFill/>
        </p:spPr>
        <p:txBody>
          <a:bodyPr wrap="square" rtlCol="0">
            <a:spAutoFit/>
          </a:bodyPr>
          <a:p>
            <a:r>
              <a:rPr lang="en-US"/>
              <a:t>Every branch will have it’s own dedicated directory found in branches directory</a:t>
            </a:r>
            <a:endParaRPr lang="en-US"/>
          </a:p>
        </p:txBody>
      </p:sp>
      <p:pic>
        <p:nvPicPr>
          <p:cNvPr id="6" name="Content Placeholder 5"/>
          <p:cNvPicPr>
            <a:picLocks noChangeAspect="1"/>
          </p:cNvPicPr>
          <p:nvPr>
            <p:ph sz="half" idx="2"/>
          </p:nvPr>
        </p:nvPicPr>
        <p:blipFill>
          <a:blip r:embed="rId2"/>
          <a:stretch>
            <a:fillRect/>
          </a:stretch>
        </p:blipFill>
        <p:spPr>
          <a:xfrm>
            <a:off x="6155690" y="1650365"/>
            <a:ext cx="3886835" cy="1831340"/>
          </a:xfrm>
          <a:prstGeom prst="rect">
            <a:avLst/>
          </a:prstGeom>
        </p:spPr>
      </p:pic>
      <p:sp>
        <p:nvSpPr>
          <p:cNvPr id="7" name="Text Box 6"/>
          <p:cNvSpPr txBox="1"/>
          <p:nvPr/>
        </p:nvSpPr>
        <p:spPr>
          <a:xfrm>
            <a:off x="4736465" y="3481705"/>
            <a:ext cx="7292340" cy="922020"/>
          </a:xfrm>
          <a:prstGeom prst="rect">
            <a:avLst/>
          </a:prstGeom>
          <a:noFill/>
        </p:spPr>
        <p:txBody>
          <a:bodyPr wrap="square" rtlCol="0">
            <a:spAutoFit/>
          </a:bodyPr>
          <a:p>
            <a:r>
              <a:rPr lang="en-US"/>
              <a:t>The name of the directory will be named after the ID of the branch. In our case we have one folder whose name matches the ID of the initial branch. Meaning this folder is for the initial branch</a:t>
            </a:r>
            <a:endParaRPr lang="en-US"/>
          </a:p>
        </p:txBody>
      </p:sp>
      <p:pic>
        <p:nvPicPr>
          <p:cNvPr id="8" name="Content Placeholder 4"/>
          <p:cNvPicPr>
            <a:picLocks noChangeAspect="1"/>
          </p:cNvPicPr>
          <p:nvPr/>
        </p:nvPicPr>
        <p:blipFill>
          <a:blip r:embed="rId3"/>
          <a:stretch>
            <a:fillRect/>
          </a:stretch>
        </p:blipFill>
        <p:spPr>
          <a:xfrm>
            <a:off x="4736465" y="4403725"/>
            <a:ext cx="6080760" cy="1863090"/>
          </a:xfrm>
          <a:prstGeom prst="rect">
            <a:avLst/>
          </a:prstGeom>
        </p:spPr>
      </p:pic>
      <p:sp>
        <p:nvSpPr>
          <p:cNvPr id="9" name="Text Box 8"/>
          <p:cNvSpPr txBox="1"/>
          <p:nvPr/>
        </p:nvSpPr>
        <p:spPr>
          <a:xfrm>
            <a:off x="6155690" y="6414135"/>
            <a:ext cx="3241675" cy="368300"/>
          </a:xfrm>
          <a:prstGeom prst="rect">
            <a:avLst/>
          </a:prstGeom>
          <a:noFill/>
        </p:spPr>
        <p:txBody>
          <a:bodyPr wrap="none" rtlCol="0">
            <a:spAutoFit/>
          </a:bodyPr>
          <a:p>
            <a:r>
              <a:rPr lang="en-US" b="1"/>
              <a:t>initial branch entity in branchDB</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CommitDB.json</a:t>
            </a:r>
            <a:endParaRPr lang="en-US"/>
          </a:p>
        </p:txBody>
      </p:sp>
      <p:pic>
        <p:nvPicPr>
          <p:cNvPr id="5" name="Content Placeholder 4"/>
          <p:cNvPicPr>
            <a:picLocks noChangeAspect="1"/>
          </p:cNvPicPr>
          <p:nvPr>
            <p:ph sz="half" idx="1"/>
          </p:nvPr>
        </p:nvPicPr>
        <p:blipFill>
          <a:blip r:embed="rId1"/>
          <a:stretch>
            <a:fillRect/>
          </a:stretch>
        </p:blipFill>
        <p:spPr>
          <a:xfrm>
            <a:off x="838200" y="1312545"/>
            <a:ext cx="4416425" cy="1985645"/>
          </a:xfrm>
          <a:prstGeom prst="rect">
            <a:avLst/>
          </a:prstGeom>
        </p:spPr>
      </p:pic>
      <p:sp>
        <p:nvSpPr>
          <p:cNvPr id="6" name="Text Box 5"/>
          <p:cNvSpPr txBox="1"/>
          <p:nvPr/>
        </p:nvSpPr>
        <p:spPr>
          <a:xfrm>
            <a:off x="608330" y="4737100"/>
            <a:ext cx="5136515" cy="1198880"/>
          </a:xfrm>
          <a:prstGeom prst="rect">
            <a:avLst/>
          </a:prstGeom>
          <a:noFill/>
        </p:spPr>
        <p:txBody>
          <a:bodyPr wrap="square" rtlCol="0">
            <a:spAutoFit/>
          </a:bodyPr>
          <a:p>
            <a:r>
              <a:rPr lang="en-US"/>
              <a:t>Every branch directory will have a CommitDB.json database.</a:t>
            </a:r>
            <a:endParaRPr lang="en-US"/>
          </a:p>
          <a:p>
            <a:r>
              <a:rPr lang="en-US"/>
              <a:t>It will hold all the commits that were made for that branch</a:t>
            </a:r>
            <a:endParaRPr lang="en-US"/>
          </a:p>
        </p:txBody>
      </p:sp>
      <p:pic>
        <p:nvPicPr>
          <p:cNvPr id="7" name="Content Placeholder 6"/>
          <p:cNvPicPr>
            <a:picLocks noChangeAspect="1"/>
          </p:cNvPicPr>
          <p:nvPr>
            <p:ph sz="half" idx="2"/>
          </p:nvPr>
        </p:nvPicPr>
        <p:blipFill>
          <a:blip r:embed="rId2"/>
          <a:stretch>
            <a:fillRect/>
          </a:stretch>
        </p:blipFill>
        <p:spPr>
          <a:xfrm>
            <a:off x="5577840" y="1254760"/>
            <a:ext cx="6442710" cy="3482975"/>
          </a:xfrm>
          <a:prstGeom prst="rect">
            <a:avLst/>
          </a:prstGeom>
        </p:spPr>
      </p:pic>
      <p:sp>
        <p:nvSpPr>
          <p:cNvPr id="9" name="Text Box 8"/>
          <p:cNvSpPr txBox="1"/>
          <p:nvPr/>
        </p:nvSpPr>
        <p:spPr>
          <a:xfrm>
            <a:off x="6180455" y="5226050"/>
            <a:ext cx="6011545" cy="922020"/>
          </a:xfrm>
          <a:prstGeom prst="rect">
            <a:avLst/>
          </a:prstGeom>
          <a:noFill/>
        </p:spPr>
        <p:txBody>
          <a:bodyPr wrap="none" rtlCol="0">
            <a:spAutoFit/>
          </a:bodyPr>
          <a:p>
            <a:r>
              <a:rPr lang="en-US"/>
              <a:t>We have one commit in commitsDb and it is the initial commit.</a:t>
            </a:r>
            <a:endParaRPr lang="en-US"/>
          </a:p>
          <a:p>
            <a:r>
              <a:rPr lang="en-US"/>
              <a:t>Every field is self explanatory execept childrenBranchCommit.</a:t>
            </a:r>
            <a:endParaRPr lang="en-US"/>
          </a:p>
          <a:p>
            <a:r>
              <a:rPr lang="en-US"/>
              <a:t>It will hold a list of commitsID that inherited from this commit.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Commit Model</a:t>
            </a:r>
            <a:endParaRPr lang="en-US"/>
          </a:p>
        </p:txBody>
      </p:sp>
      <p:pic>
        <p:nvPicPr>
          <p:cNvPr id="6" name="Content Placeholder 5"/>
          <p:cNvPicPr>
            <a:picLocks noChangeAspect="1"/>
          </p:cNvPicPr>
          <p:nvPr>
            <p:ph idx="1"/>
          </p:nvPr>
        </p:nvPicPr>
        <p:blipFill>
          <a:blip r:embed="rId1"/>
          <a:stretch>
            <a:fillRect/>
          </a:stretch>
        </p:blipFill>
        <p:spPr>
          <a:xfrm>
            <a:off x="838200" y="1328420"/>
            <a:ext cx="10515600" cy="3256280"/>
          </a:xfrm>
          <a:prstGeom prst="rect">
            <a:avLst/>
          </a:prstGeom>
        </p:spPr>
      </p:pic>
      <p:sp>
        <p:nvSpPr>
          <p:cNvPr id="8" name="Text Box 7"/>
          <p:cNvSpPr txBox="1"/>
          <p:nvPr/>
        </p:nvSpPr>
        <p:spPr>
          <a:xfrm>
            <a:off x="880745" y="4928870"/>
            <a:ext cx="10892790" cy="922020"/>
          </a:xfrm>
          <a:prstGeom prst="rect">
            <a:avLst/>
          </a:prstGeom>
          <a:noFill/>
        </p:spPr>
        <p:txBody>
          <a:bodyPr wrap="none" rtlCol="0">
            <a:spAutoFit/>
          </a:bodyPr>
          <a:p>
            <a:r>
              <a:rPr lang="en-US"/>
              <a:t>A commit will inherit from another commit. The reason initial Commit has no inherited branch and commit because</a:t>
            </a:r>
            <a:endParaRPr lang="en-US"/>
          </a:p>
          <a:p>
            <a:r>
              <a:rPr lang="en-US"/>
              <a:t>it is the initial commit and doesn’t inherit from any commit. The commits we make in the future will inherit another</a:t>
            </a:r>
            <a:endParaRPr lang="en-US"/>
          </a:p>
          <a:p>
            <a:r>
              <a:rPr lang="en-US"/>
              <a:t>existing commit.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SnapshotDB</a:t>
            </a:r>
            <a:endParaRPr lang="en-US"/>
          </a:p>
        </p:txBody>
      </p:sp>
      <p:pic>
        <p:nvPicPr>
          <p:cNvPr id="6" name="Content Placeholder 5"/>
          <p:cNvPicPr>
            <a:picLocks noChangeAspect="1"/>
          </p:cNvPicPr>
          <p:nvPr>
            <p:ph sz="half" idx="1"/>
          </p:nvPr>
        </p:nvPicPr>
        <p:blipFill>
          <a:blip r:embed="rId1"/>
          <a:stretch>
            <a:fillRect/>
          </a:stretch>
        </p:blipFill>
        <p:spPr>
          <a:xfrm>
            <a:off x="924560" y="1224915"/>
            <a:ext cx="6384925" cy="1172210"/>
          </a:xfrm>
          <a:prstGeom prst="rect">
            <a:avLst/>
          </a:prstGeom>
        </p:spPr>
      </p:pic>
      <p:sp>
        <p:nvSpPr>
          <p:cNvPr id="8" name="Text Box 7"/>
          <p:cNvSpPr txBox="1"/>
          <p:nvPr/>
        </p:nvSpPr>
        <p:spPr>
          <a:xfrm>
            <a:off x="924560" y="2599055"/>
            <a:ext cx="10953115" cy="1198880"/>
          </a:xfrm>
          <a:prstGeom prst="rect">
            <a:avLst/>
          </a:prstGeom>
          <a:noFill/>
        </p:spPr>
        <p:txBody>
          <a:bodyPr wrap="none" rtlCol="0">
            <a:spAutoFit/>
          </a:bodyPr>
          <a:p>
            <a:r>
              <a:rPr lang="en-US"/>
              <a:t>When we make a commit we create a snapshot. The snapshot’s ID will be the combination of “branchID..CommitID” </a:t>
            </a:r>
            <a:endParaRPr lang="en-US"/>
          </a:p>
          <a:p>
            <a:r>
              <a:rPr lang="en-US"/>
              <a:t>of the commit.</a:t>
            </a:r>
            <a:endParaRPr lang="en-US"/>
          </a:p>
          <a:p>
            <a:r>
              <a:rPr lang="en-US"/>
              <a:t>Snapshot holds a list of file Paths that exist during the commit.</a:t>
            </a:r>
            <a:endParaRPr lang="en-US"/>
          </a:p>
          <a:p>
            <a:endParaRPr lang="en-US"/>
          </a:p>
        </p:txBody>
      </p:sp>
      <p:pic>
        <p:nvPicPr>
          <p:cNvPr id="9" name="Content Placeholder 4"/>
          <p:cNvPicPr>
            <a:picLocks noChangeAspect="1"/>
          </p:cNvPicPr>
          <p:nvPr>
            <p:ph sz="half" idx="2"/>
          </p:nvPr>
        </p:nvPicPr>
        <p:blipFill>
          <a:blip r:embed="rId2"/>
          <a:stretch>
            <a:fillRect/>
          </a:stretch>
        </p:blipFill>
        <p:spPr>
          <a:xfrm>
            <a:off x="924560" y="3686810"/>
            <a:ext cx="5181600" cy="1587500"/>
          </a:xfrm>
          <a:prstGeom prst="rect">
            <a:avLst/>
          </a:prstGeom>
        </p:spPr>
      </p:pic>
      <p:pic>
        <p:nvPicPr>
          <p:cNvPr id="10" name="Content Placeholder 6"/>
          <p:cNvPicPr>
            <a:picLocks noChangeAspect="1"/>
          </p:cNvPicPr>
          <p:nvPr/>
        </p:nvPicPr>
        <p:blipFill>
          <a:blip r:embed="rId3"/>
          <a:stretch>
            <a:fillRect/>
          </a:stretch>
        </p:blipFill>
        <p:spPr>
          <a:xfrm>
            <a:off x="6172200" y="3629660"/>
            <a:ext cx="5181600" cy="1701800"/>
          </a:xfrm>
          <a:prstGeom prst="rect">
            <a:avLst/>
          </a:prstGeom>
        </p:spPr>
      </p:pic>
      <p:pic>
        <p:nvPicPr>
          <p:cNvPr id="11" name="Picture 10"/>
          <p:cNvPicPr>
            <a:picLocks noChangeAspect="1"/>
          </p:cNvPicPr>
          <p:nvPr/>
        </p:nvPicPr>
        <p:blipFill>
          <a:blip r:embed="rId4"/>
          <a:stretch>
            <a:fillRect/>
          </a:stretch>
        </p:blipFill>
        <p:spPr>
          <a:xfrm>
            <a:off x="8675370" y="407670"/>
            <a:ext cx="2573655" cy="1989455"/>
          </a:xfrm>
          <a:prstGeom prst="rect">
            <a:avLst/>
          </a:prstGeom>
        </p:spPr>
      </p:pic>
      <p:pic>
        <p:nvPicPr>
          <p:cNvPr id="12" name="Content Placeholder 3"/>
          <p:cNvPicPr>
            <a:picLocks noChangeAspect="1"/>
          </p:cNvPicPr>
          <p:nvPr/>
        </p:nvPicPr>
        <p:blipFill>
          <a:blip r:embed="rId5"/>
          <a:srcRect l="-833" t="46822" r="833" b="11690"/>
          <a:stretch>
            <a:fillRect/>
          </a:stretch>
        </p:blipFill>
        <p:spPr>
          <a:xfrm>
            <a:off x="4050665" y="365125"/>
            <a:ext cx="2286000" cy="8496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3473</Words>
  <Application>WPS Presentation</Application>
  <PresentationFormat>Widescreen</PresentationFormat>
  <Paragraphs>87</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kuchu</cp:lastModifiedBy>
  <cp:revision>39</cp:revision>
  <dcterms:created xsi:type="dcterms:W3CDTF">2023-08-02T03:20:40Z</dcterms:created>
  <dcterms:modified xsi:type="dcterms:W3CDTF">2023-08-02T04:38:19Z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FFB1882C5406412ABF4352698B02A956</vt:lpwstr>
  </property>
  <property fmtid="{D5CDD505-2E9C-101B-9397-08002B2CF9AE}" pid="3" name="KSOProductBuildVer">
    <vt:lpwstr>1033-11.2.0.11219</vt:lpwstr>
  </property>
</Properties>
</file>