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75" r:id="rId4"/>
    <p:sldId id="277" r:id="rId5"/>
    <p:sldId id="274" r:id="rId6"/>
    <p:sldId id="276" r:id="rId7"/>
    <p:sldId id="260" r:id="rId8"/>
    <p:sldId id="273" r:id="rId9"/>
    <p:sldId id="263" r:id="rId10"/>
    <p:sldId id="270" r:id="rId11"/>
    <p:sldId id="269" r:id="rId12"/>
    <p:sldId id="278" r:id="rId13"/>
    <p:sldId id="268" r:id="rId14"/>
    <p:sldId id="265" r:id="rId15"/>
    <p:sldId id="259" r:id="rId16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Илья Прошин" initials="ИП" lastIdx="1" clrIdx="0">
    <p:extLst>
      <p:ext uri="{19B8F6BF-5375-455C-9EA6-DF929625EA0E}">
        <p15:presenceInfo xmlns:p15="http://schemas.microsoft.com/office/powerpoint/2012/main" userId="bd136b16c03ea99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Светлый стиль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595" autoAdjust="0"/>
    <p:restoredTop sz="94660"/>
  </p:normalViewPr>
  <p:slideViewPr>
    <p:cSldViewPr snapToGrid="0">
      <p:cViewPr varScale="1">
        <p:scale>
          <a:sx n="86" d="100"/>
          <a:sy n="86" d="100"/>
        </p:scale>
        <p:origin x="724" y="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commentAuthors" Target="commentAuthors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BC6DE02-9070-4391-A9E5-20FBA5D71A5D}" type="datetimeFigureOut">
              <a:rPr lang="ru-RU" smtClean="0"/>
              <a:t>11.05.2025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C0E1A58-9EB9-4B1E-BEA5-AC525CF5DADF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6697659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E345671-3957-0B7B-2946-25D1059CE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>
            <a:extLst>
              <a:ext uri="{FF2B5EF4-FFF2-40B4-BE49-F238E27FC236}">
                <a16:creationId xmlns:a16="http://schemas.microsoft.com/office/drawing/2014/main" id="{78F97029-3E01-4CA1-0C1E-BCAF8722364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>
            <a:extLst>
              <a:ext uri="{FF2B5EF4-FFF2-40B4-BE49-F238E27FC236}">
                <a16:creationId xmlns:a16="http://schemas.microsoft.com/office/drawing/2014/main" id="{C32CEE54-B014-BA3C-C1F4-95ACA15C33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CD46E16-9C9E-392C-79CB-5A43229460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555328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0151875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BC0E1A58-9EB9-4B1E-BEA5-AC525CF5DADF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50262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C84D593-7043-8947-1E84-C6AC9CD14E2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2C8582E3-4AAB-0B41-8CE9-686739DB23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8AC9B28-9781-478F-2802-D07AF23BF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9A60-659B-42DB-BB0F-7ED87733A23E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C39C8EC9-8F21-9F0F-DFC8-BF0CB46E4D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C3782D11-1EB7-70BD-8762-3819C26C66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121058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D0010BB-2376-1DC6-A91C-CE03D4B58F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35C104E-3E6B-5AC7-76DE-236F942309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BC2E4FE-ADD3-F9CD-DF76-92AB28EA99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1B71B4-54FB-40B8-90DD-279781B0C38D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1E76638-53D4-EE94-37F8-27AFD2BE54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2917886-7D17-B2B4-2677-686424645B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040852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4E5573DA-EC9C-3950-62D6-049B34A0E5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1449ADB-7049-0947-F520-347BBC74C0E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FBA71C63-F083-AD8A-222E-E0F9D987CE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090295-5DD3-4456-8BDB-FA7FF8949F97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2176BCB-9C28-0BFC-2A52-59A92000F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D3CE6FE-9C34-420C-6B6F-9927235EF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220403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AF6E9E-9BC9-E0A2-E856-11EA666940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B0334F5-4D99-8BD3-318C-8ADAF58724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7907E1D5-42AA-C282-C18F-5FA831E8F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B5F5C0-A8AD-4E24-BFA5-3353364AFE30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C494751-68F4-15C3-0BF8-E8F0421924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D272AA9-C989-6903-1124-587CEC523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2000"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9F75ED48-FB93-4D27-9D40-6DF4DFA3F996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228975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624794-A7BE-3246-32A4-41F27DAC5F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3E8A2B6-A6F3-F4CC-1C6A-0322339EDFB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0D5E495E-997D-1BDE-7E84-3CF0426C8C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2AEECD-1031-4CBC-A778-E91CBA3F92A4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901E0F7-DF5E-9386-A8AC-B40D53761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28CE7E9-6FCE-8EE1-FB34-18404E013F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454266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3FC2122-B8D2-454C-4FF2-22BD2C452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873927F-C1E6-3E84-0285-81A3514208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91BE0217-810A-E067-B116-DEDB10A883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D8968DB-63A8-0D5B-3B30-D357D95A80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5B82EB-9FE1-42D5-8640-685632266EB2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61BC1E36-D342-69EA-570B-11CED8495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2A22B339-B75F-E9D4-F7B6-3F00E5BD82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5165938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D829F5B-A852-A6F1-F0FE-FE8265AD93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984562F-FB8D-09F1-1F4F-0936DF6705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B6CE3A9C-C462-8465-9DBF-3D61351378A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685C66FB-3B09-FA9F-5BCB-B34252CEAD6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A7877DC0-4628-FF1A-FB1B-E4ECFC4B1AB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F73DC25B-701C-0DF0-D993-6E767B88A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3273D1-BF9D-4402-A07A-C11263F81ACA}" type="datetime1">
              <a:rPr lang="ru-RU" smtClean="0"/>
              <a:t>11.05.2025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51628585-1717-0D11-D5D1-67A12ECD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158C9C0-7D8A-3CB3-B33A-B2EEC31032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375903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4F16739-6263-6450-7922-D467517FA5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62024C8B-E0E5-E5FC-ADF7-AF01BE6382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0D7C68-AD43-4338-B6C7-4798ABAED37C}" type="datetime1">
              <a:rPr lang="ru-RU" smtClean="0"/>
              <a:t>11.05.2025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7DDB3738-A418-E9FF-AE50-F287CEAC64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7160EFA0-9E85-951F-88C9-8ADE33258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83098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0AA640FE-32E1-31D2-8BEE-C515A72E0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4A09544-4DCC-4E50-BBA1-0EB924E42FB5}" type="datetime1">
              <a:rPr lang="ru-RU" smtClean="0"/>
              <a:t>11.05.2025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762324-E435-8B61-6785-564E1033F3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206EF59-0CB5-19EB-19F8-3590EE634B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81815571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BCA10C3-783F-3B14-A911-83CBB1F209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6E37DC2-80A2-81E8-D224-3DDFAB47EAD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BFEACDD3-682B-BADB-17E6-58554DCD875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F567493C-2EDF-57C5-62F8-E2019E5116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A15D2-7284-412E-B86C-C8BE76838BC3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C657252-5C7B-2AF0-82BD-BB9C74E060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423A689-C944-4693-7301-F6B25F2D6E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4978857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40037C2-0093-9638-6858-5171056CF0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4F38375-5B0B-55A8-D634-C3C60C650E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1605A964-5A28-D09F-7010-C0CA7807D06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54139BA-5DE8-A611-B4B7-9C9EF3E6C8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A6565-B229-48CB-B9AB-84026305D07B}" type="datetime1">
              <a:rPr lang="ru-RU" smtClean="0"/>
              <a:t>11.05.2025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E486F845-B370-C4E2-925E-A5D3A8F97A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BB2E87BA-4964-A2B8-F55E-16F9D8917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38171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3FB2B3-B998-0DC8-FC5C-EAC83FB56E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29D28083-DEB4-2E9C-3879-57AAB17489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E9E6862-F4F2-87CF-9A8E-E6B6496F4F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CA45A3-F3B4-42F8-B88D-1485C0862389}" type="datetime1">
              <a:rPr lang="ru-RU" smtClean="0"/>
              <a:t>11.05.2025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508D920-4624-0C64-179E-2519BB1D85D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8EE567E-F1FB-228A-A2EA-98809D1E7E3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75ED48-FB93-4D27-9D40-6DF4DFA3F996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096702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openxmlformats.org/officeDocument/2006/relationships/image" Target="../media/image15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396CD74-CD07-5F8A-ACD5-764C135D2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2431311"/>
            <a:ext cx="9144000" cy="1617367"/>
          </a:xfrm>
        </p:spPr>
        <p:txBody>
          <a:bodyPr>
            <a:normAutofit/>
          </a:bodyPr>
          <a:lstStyle/>
          <a:p>
            <a:r>
              <a:rPr lang="ru-RU" sz="4800" u="none" strike="noStrike" baseline="0" dirty="0">
                <a:solidFill>
                  <a:srgbClr val="000000"/>
                </a:solidFill>
                <a:latin typeface="Times New Roman" panose="02020603050405020304" pitchFamily="18" charset="0"/>
              </a:rPr>
              <a:t>Разработка базы данных соревновательной игры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F9358602-68A3-42F0-55CF-04C791B6571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7211" y="5108945"/>
            <a:ext cx="6514214" cy="1189074"/>
          </a:xfrm>
        </p:spPr>
        <p:txBody>
          <a:bodyPr>
            <a:normAutofit/>
          </a:bodyPr>
          <a:lstStyle/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Студент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Прошин Илья Дмитриевич, ИУ7-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6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1Б</a:t>
            </a:r>
          </a:p>
          <a:p>
            <a:pPr algn="l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Руководитель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Волкова Лилия Леонидовна</a:t>
            </a:r>
          </a:p>
        </p:txBody>
      </p:sp>
      <p:sp>
        <p:nvSpPr>
          <p:cNvPr id="4" name="TextBox 4">
            <a:extLst>
              <a:ext uri="{FF2B5EF4-FFF2-40B4-BE49-F238E27FC236}">
                <a16:creationId xmlns:a16="http://schemas.microsoft.com/office/drawing/2014/main" id="{3753593D-2980-8833-1C31-CBE78AA481F8}"/>
              </a:ext>
            </a:extLst>
          </p:cNvPr>
          <p:cNvSpPr txBox="1"/>
          <p:nvPr/>
        </p:nvSpPr>
        <p:spPr>
          <a:xfrm>
            <a:off x="2063586" y="0"/>
            <a:ext cx="7905836" cy="2038702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ctr"/>
          <a:lstStyle>
            <a:defPPr>
              <a:defRPr lang="ru-RU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Министерство науки и высшего образования Российской Федерации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Федеральное государственное бюджетное образовательное учреждение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высшего образования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«Московский государственный технический университет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имени Н.Э. Баумана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(национальный исследовательский университет)»</a:t>
            </a:r>
          </a:p>
          <a:p>
            <a:pPr marL="0" marR="0" lvl="0" indent="0" algn="ctr" rtl="0" hangingPunct="0">
              <a:buNone/>
              <a:tabLst/>
            </a:pPr>
            <a:r>
              <a:rPr lang="ru-RU" sz="1600" b="1" i="0" u="none" strike="noStrike" kern="1200" cap="none" dirty="0">
                <a:ln>
                  <a:noFill/>
                </a:ln>
                <a:solidFill>
                  <a:srgbClr val="000000"/>
                </a:solidFill>
                <a:highlight>
                  <a:scrgbClr r="0" g="0" b="0">
                    <a:alpha val="0"/>
                  </a:scrgbClr>
                </a:highlight>
                <a:latin typeface="Times New Roman" panose="02020603050405020304" pitchFamily="18" charset="0"/>
                <a:ea typeface="Noto Sans CJK SC" pitchFamily="2"/>
                <a:cs typeface="Times New Roman" panose="02020603050405020304" pitchFamily="18" charset="0"/>
              </a:rPr>
              <a:t>(МГТУ им. Н.Э. Баумана)</a:t>
            </a:r>
          </a:p>
        </p:txBody>
      </p:sp>
      <p:sp>
        <p:nvSpPr>
          <p:cNvPr id="5" name="Подзаголовок 2">
            <a:extLst>
              <a:ext uri="{FF2B5EF4-FFF2-40B4-BE49-F238E27FC236}">
                <a16:creationId xmlns:a16="http://schemas.microsoft.com/office/drawing/2014/main" id="{B53315A9-5949-C25D-0BBA-A9C45A882D7F}"/>
              </a:ext>
            </a:extLst>
          </p:cNvPr>
          <p:cNvSpPr txBox="1">
            <a:spLocks/>
          </p:cNvSpPr>
          <p:nvPr/>
        </p:nvSpPr>
        <p:spPr>
          <a:xfrm>
            <a:off x="5472472" y="6298019"/>
            <a:ext cx="1088065" cy="68635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202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5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г.</a:t>
            </a:r>
          </a:p>
        </p:txBody>
      </p:sp>
    </p:spTree>
    <p:extLst>
      <p:ext uri="{BB962C8B-B14F-4D97-AF65-F5344CB8AC3E}">
        <p14:creationId xmlns:p14="http://schemas.microsoft.com/office/powerpoint/2010/main" val="214149045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5A3D1-98D0-686C-3FE8-D560F61CDC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130972D-F057-A504-CD15-F77D6B1E6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Графический интерфейс</a:t>
            </a:r>
          </a:p>
        </p:txBody>
      </p:sp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DDA824C-FD01-2F30-B636-75DD71E05C3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500" r="67000" b="1493"/>
          <a:stretch/>
        </p:blipFill>
        <p:spPr>
          <a:xfrm>
            <a:off x="742209" y="2345023"/>
            <a:ext cx="3587008" cy="3379481"/>
          </a:xfrm>
          <a:prstGeom prst="rect">
            <a:avLst/>
          </a:prstGeom>
        </p:spPr>
      </p:pic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D8C16C3C-DC33-E45B-6123-6EC73108AE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832" t="1088" r="33334" b="1495"/>
          <a:stretch/>
        </p:blipFill>
        <p:spPr>
          <a:xfrm>
            <a:off x="4617052" y="2992738"/>
            <a:ext cx="3583093" cy="3444336"/>
          </a:xfrm>
          <a:prstGeom prst="rect">
            <a:avLst/>
          </a:prstGeom>
        </p:spPr>
      </p:pic>
      <p:pic>
        <p:nvPicPr>
          <p:cNvPr id="12" name="Рисунок 11">
            <a:extLst>
              <a:ext uri="{FF2B5EF4-FFF2-40B4-BE49-F238E27FC236}">
                <a16:creationId xmlns:a16="http://schemas.microsoft.com/office/drawing/2014/main" id="{7E1034C1-6CB0-ADEA-09EB-8D5E74360831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5003"/>
          <a:stretch/>
        </p:blipFill>
        <p:spPr>
          <a:xfrm>
            <a:off x="910386" y="1619250"/>
            <a:ext cx="613616" cy="601969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A583606A-8CD4-170D-D2C8-1A55F857A2E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56183" y="2233072"/>
            <a:ext cx="1810003" cy="600159"/>
          </a:xfrm>
          <a:prstGeom prst="rect">
            <a:avLst/>
          </a:prstGeom>
          <a:ln>
            <a:solidFill>
              <a:schemeClr val="tx1">
                <a:lumMod val="95000"/>
                <a:lumOff val="5000"/>
              </a:schemeClr>
            </a:solidFill>
          </a:ln>
        </p:spPr>
      </p:pic>
      <p:pic>
        <p:nvPicPr>
          <p:cNvPr id="20" name="Рисунок 19">
            <a:extLst>
              <a:ext uri="{FF2B5EF4-FFF2-40B4-BE49-F238E27FC236}">
                <a16:creationId xmlns:a16="http://schemas.microsoft.com/office/drawing/2014/main" id="{A91EC862-3E3C-CA14-D2BA-136FC31C7D2B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697"/>
          <a:stretch/>
        </p:blipFill>
        <p:spPr>
          <a:xfrm>
            <a:off x="8393152" y="2273558"/>
            <a:ext cx="3655242" cy="3522409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C6CF1BFE-FADE-A8A2-496C-32D43D133D78}"/>
              </a:ext>
            </a:extLst>
          </p:cNvPr>
          <p:cNvPicPr>
            <a:picLocks noChangeAspect="1"/>
          </p:cNvPicPr>
          <p:nvPr/>
        </p:nvPicPr>
        <p:blipFill>
          <a:blip r:embed="rId7"/>
          <a:srcRect l="4705" t="3627" r="5066" b="3011"/>
          <a:stretch/>
        </p:blipFill>
        <p:spPr>
          <a:xfrm>
            <a:off x="11136113" y="1590675"/>
            <a:ext cx="732146" cy="701675"/>
          </a:xfrm>
          <a:prstGeom prst="rect">
            <a:avLst/>
          </a:prstGeom>
        </p:spPr>
      </p:pic>
      <p:sp>
        <p:nvSpPr>
          <p:cNvPr id="21" name="Объект 2">
            <a:extLst>
              <a:ext uri="{FF2B5EF4-FFF2-40B4-BE49-F238E27FC236}">
                <a16:creationId xmlns:a16="http://schemas.microsoft.com/office/drawing/2014/main" id="{C1962361-B2D0-9E8C-9D90-37986667C4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96188" y="1718733"/>
            <a:ext cx="2128519" cy="446110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Создать объект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Объект 2">
            <a:extLst>
              <a:ext uri="{FF2B5EF4-FFF2-40B4-BE49-F238E27FC236}">
                <a16:creationId xmlns:a16="http://schemas.microsoft.com/office/drawing/2014/main" id="{F74C8C18-8360-A63E-8026-E34C2B7F84B8}"/>
              </a:ext>
            </a:extLst>
          </p:cNvPr>
          <p:cNvSpPr txBox="1">
            <a:spLocks/>
          </p:cNvSpPr>
          <p:nvPr/>
        </p:nvSpPr>
        <p:spPr>
          <a:xfrm>
            <a:off x="8520854" y="1735302"/>
            <a:ext cx="2615259" cy="452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r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Изменение объекта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Объект 2">
            <a:extLst>
              <a:ext uri="{FF2B5EF4-FFF2-40B4-BE49-F238E27FC236}">
                <a16:creationId xmlns:a16="http://schemas.microsoft.com/office/drawing/2014/main" id="{C1CB8CEB-8014-B680-BD0B-53F842F2E914}"/>
              </a:ext>
            </a:extLst>
          </p:cNvPr>
          <p:cNvSpPr txBox="1">
            <a:spLocks/>
          </p:cNvSpPr>
          <p:nvPr/>
        </p:nvSpPr>
        <p:spPr>
          <a:xfrm>
            <a:off x="5012519" y="1690688"/>
            <a:ext cx="2615259" cy="452407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текстуры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82EDF41C-5B0C-5C54-B3C9-6EBE29F940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10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572741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E6C3ABF-F971-D8BE-2BF0-00ABD89E66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358D84-296D-FE19-5DC5-283F2252C8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Графический интерфейс</a:t>
            </a:r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52F8C181-A27B-D0CA-DD5D-52DA02EEE8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1062" y="1843595"/>
            <a:ext cx="4600485" cy="4286305"/>
          </a:xfrm>
          <a:prstGeom prst="rect">
            <a:avLst/>
          </a:prstGeom>
        </p:spPr>
      </p:pic>
      <p:pic>
        <p:nvPicPr>
          <p:cNvPr id="16" name="Рисунок 15">
            <a:extLst>
              <a:ext uri="{FF2B5EF4-FFF2-40B4-BE49-F238E27FC236}">
                <a16:creationId xmlns:a16="http://schemas.microsoft.com/office/drawing/2014/main" id="{02F0CCC4-7C2E-7E58-D27D-5BABD501C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8459" y="1843595"/>
            <a:ext cx="5894406" cy="4286304"/>
          </a:xfrm>
          <a:prstGeom prst="rect">
            <a:avLst/>
          </a:prstGeo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9FFF426F-4F72-C2D5-DB29-601136930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57826406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BB6C9F-B3A3-9292-DF9F-513058C9C0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0219323-6723-7E84-5071-4C07D8200C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Тестирование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8869A6C4-81D1-B176-D669-29360F99336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66" t="8692" r="759" b="1516"/>
          <a:stretch/>
        </p:blipFill>
        <p:spPr>
          <a:xfrm>
            <a:off x="508651" y="1709255"/>
            <a:ext cx="3577044" cy="3577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1793423B-9F01-9705-D2ED-1B67F79A2AD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748" t="7952"/>
          <a:stretch/>
        </p:blipFill>
        <p:spPr>
          <a:xfrm>
            <a:off x="4305300" y="1709255"/>
            <a:ext cx="3550124" cy="3577045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A48FBC53-A5CA-8A1A-4C7E-7FE687B5F903}"/>
              </a:ext>
            </a:extLst>
          </p:cNvPr>
          <p:cNvSpPr txBox="1"/>
          <p:nvPr/>
        </p:nvSpPr>
        <p:spPr>
          <a:xfrm>
            <a:off x="508650" y="5509982"/>
            <a:ext cx="36074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Пересечение объектов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3B0670-29FD-8129-BC9D-89E2D5CD02BB}"/>
              </a:ext>
            </a:extLst>
          </p:cNvPr>
          <p:cNvSpPr txBox="1"/>
          <p:nvPr/>
        </p:nvSpPr>
        <p:spPr>
          <a:xfrm>
            <a:off x="4292599" y="5509981"/>
            <a:ext cx="35501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Масштабирование</a:t>
            </a:r>
          </a:p>
        </p:txBody>
      </p:sp>
      <p:pic>
        <p:nvPicPr>
          <p:cNvPr id="17" name="Рисунок 16">
            <a:extLst>
              <a:ext uri="{FF2B5EF4-FFF2-40B4-BE49-F238E27FC236}">
                <a16:creationId xmlns:a16="http://schemas.microsoft.com/office/drawing/2014/main" id="{77E7B70D-C906-A103-E7E1-F4D30E151D9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870" t="9093" r="841" b="1528"/>
          <a:stretch/>
        </p:blipFill>
        <p:spPr>
          <a:xfrm>
            <a:off x="8166870" y="1746411"/>
            <a:ext cx="3748824" cy="355173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4685B73B-96B9-5663-0C34-15E55F2E001B}"/>
              </a:ext>
            </a:extLst>
          </p:cNvPr>
          <p:cNvSpPr txBox="1"/>
          <p:nvPr/>
        </p:nvSpPr>
        <p:spPr>
          <a:xfrm>
            <a:off x="8166870" y="5526105"/>
            <a:ext cx="382828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Зеркальные коэффициенты</a:t>
            </a:r>
          </a:p>
          <a:p>
            <a:pPr algn="ctr"/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Свойства материалов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E563A8A3-7688-2DF6-4EF7-A7E78192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12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5681155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A6B186-598C-4442-AAA4-03A9AE80D9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3D9A0CE-CB8A-76E0-E0E6-900079F0C7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7B5171-2435-7A66-4EE8-D425506411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73405"/>
            <a:ext cx="4975301" cy="4872834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 исследования - сравнить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Характеристики ЭВМ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3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процессор: 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Intel(R) Core(TM) i7-7700K 4.20 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ГГц 4.20 ГГц.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объём оперативной памяти: 32 ГБ</a:t>
            </a:r>
          </a:p>
        </p:txBody>
      </p:sp>
      <p:sp>
        <p:nvSpPr>
          <p:cNvPr id="4" name="Объект 2">
            <a:extLst>
              <a:ext uri="{FF2B5EF4-FFF2-40B4-BE49-F238E27FC236}">
                <a16:creationId xmlns:a16="http://schemas.microsoft.com/office/drawing/2014/main" id="{6680E91A-0366-E718-8C7C-57E15D06664F}"/>
              </a:ext>
            </a:extLst>
          </p:cNvPr>
          <p:cNvSpPr txBox="1">
            <a:spLocks/>
          </p:cNvSpPr>
          <p:nvPr/>
        </p:nvSpPr>
        <p:spPr>
          <a:xfrm>
            <a:off x="6427317" y="1244842"/>
            <a:ext cx="5159586" cy="865443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Font typeface="Arial" panose="020B0604020202020204" pitchFamily="34" charset="0"/>
              <a:buNone/>
            </a:pP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10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вариантов данных для каждой точки</a:t>
            </a:r>
          </a:p>
          <a:p>
            <a:pPr marL="0" indent="0" algn="ctr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Усреднение на 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0 повторениях</a:t>
            </a:r>
            <a:endParaRPr lang="ru-RU" sz="1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2F2A832E-233B-8718-B951-FB4B560C3A7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524" t="6411" r="2381"/>
          <a:stretch/>
        </p:blipFill>
        <p:spPr>
          <a:xfrm>
            <a:off x="5969619" y="2110285"/>
            <a:ext cx="5813502" cy="3921770"/>
          </a:xfrm>
          <a:prstGeom prst="rect">
            <a:avLst/>
          </a:prstGeom>
        </p:spPr>
      </p:pic>
      <p:sp>
        <p:nvSpPr>
          <p:cNvPr id="8" name="Номер слайда 7">
            <a:extLst>
              <a:ext uri="{FF2B5EF4-FFF2-40B4-BE49-F238E27FC236}">
                <a16:creationId xmlns:a16="http://schemas.microsoft.com/office/drawing/2014/main" id="{32194069-6462-661A-3C4D-04553553DC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2167234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29B1144-9F95-1A34-8FF4-9711A320F8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Исследование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345FD2F-91EB-E6ED-989E-A332A8B92D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747025"/>
            <a:ext cx="4298795" cy="4215548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данным исследования методом наименьших квадратов построены полиномы 3 степени</a:t>
            </a:r>
            <a:r>
              <a:rPr lang="en-US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 результатам исследования, время работы на стороне СУБД меньше, чем время работы на стороне приложения. </a:t>
            </a:r>
          </a:p>
          <a:p>
            <a:pPr marL="0" indent="0" algn="just">
              <a:buNone/>
            </a:pP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При этом, линейный 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коэфф-ициент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роста времени на сто-</a:t>
            </a:r>
            <a:r>
              <a:rPr lang="ru-RU" sz="23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роне</a:t>
            </a:r>
            <a:r>
              <a:rPr lang="ru-RU" sz="2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приложения в 2.427 раза больше, чем на стороне сервера.</a:t>
            </a:r>
          </a:p>
        </p:txBody>
      </p:sp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162D7227-AA95-114F-31BE-F64037C750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5229" y="1423781"/>
            <a:ext cx="6773220" cy="3238952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95D87B05-35E8-51AB-CFAA-46F36C5033A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301271" y="4750418"/>
            <a:ext cx="6762117" cy="1070520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241A0365-4C7F-3DEE-7AFD-2F51AF8D63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207099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150C86-AC50-9758-34D5-04EBE2075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Заключение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F6598AA-128A-2A33-772D-3BB188BBB1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Были выполнены следующие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соревновательную игру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сущности базы данных;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сущности базы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процедуру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интерфейс доступа к базе данных; выбрать средства реализации базы данных и приложения;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базу данных и приложение;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методы тестирования разработанного функционала и разработать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Поставленные задачи выполнены. Цель работы достигнута.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2A2DD97-6CF0-01E8-51E5-CAE7821972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15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1947130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CCA95AF-23C1-C33D-A65E-156166E1C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Постановка задачи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6A1AA8B-FD86-2AC7-884D-FF691B71B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10000"/>
          </a:bodyPr>
          <a:lstStyle/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Целью курсовой работы является разработка базы данных соревновательной игры.</a:t>
            </a:r>
          </a:p>
          <a:p>
            <a:pPr marL="0" indent="0" algn="just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Для достижения поставленной цели необходимо решить следующие задачи:</a:t>
            </a:r>
          </a:p>
          <a:p>
            <a:pPr algn="just">
              <a:lnSpc>
                <a:spcPct val="110000"/>
              </a:lnSpc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соревновательную игру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провести анализ существующих решений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сущности базы данных;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формализовать сущности базы данных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архитектуру базы данных и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ограничения целостности;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спроектировать процедуру выдачи наград;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интерфейс доступа к базе данных; выбрать средства реализации базы данных и приложения;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реализовать базу данных и приложение;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описать методы тестирования разработанного функционала и разработать тесты для проверки корректности работы приложения;</a:t>
            </a:r>
          </a:p>
          <a:p>
            <a:pPr algn="just">
              <a:buFont typeface="Times New Roman" panose="02020603050405020304" pitchFamily="18" charset="0"/>
              <a:buChar char="‒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исследовать зависимость времени выдачи наград от количества вознаграждаемых игроков в двух случаях: при помощи хранимой процедуры и при помощи обычных запросов.</a:t>
            </a: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053D0B0-6141-248F-A07C-7E7CC66FF8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2</a:t>
            </a:fld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8965266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45CCF7-602C-EE0B-C113-5215272108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2C97C09-02A5-6746-E17C-15880AE1C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ER-</a:t>
            </a:r>
            <a:r>
              <a:rPr lang="ru-RU" dirty="0"/>
              <a:t>модель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46ECA4C-A55B-98D3-D4BA-E288832D61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D9E39FAB-A11F-5190-D8DF-01F5CBB8E6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116" y="1365212"/>
            <a:ext cx="8957661" cy="5492788"/>
          </a:xfrm>
          <a:prstGeom prst="rect">
            <a:avLst/>
          </a:prstGeom>
        </p:spPr>
      </p:pic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F0B6A8DF-D614-A021-4D05-3A28958FB3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3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541240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5AE6CC-C66F-8654-D296-285FC83418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4E512C-01F0-A9BE-567C-F9835F7BE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вариантов использования</a:t>
            </a:r>
          </a:p>
        </p:txBody>
      </p:sp>
      <p:pic>
        <p:nvPicPr>
          <p:cNvPr id="4" name="Рисунок 3">
            <a:extLst>
              <a:ext uri="{FF2B5EF4-FFF2-40B4-BE49-F238E27FC236}">
                <a16:creationId xmlns:a16="http://schemas.microsoft.com/office/drawing/2014/main" id="{4CBCE01E-A6E4-5456-4886-6CDBBEB4825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372" y="1409766"/>
            <a:ext cx="7963256" cy="5448234"/>
          </a:xfrm>
          <a:prstGeom prst="rect">
            <a:avLst/>
          </a:prstGeom>
        </p:spPr>
      </p:pic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D7B7C799-BEDA-6123-DDA1-82D0CA067A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4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900434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A435FC0-FBC6-BA56-4D33-5569CC18EC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Диаграмма БД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A7390FF-BF89-A70A-5631-978CD684A2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/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DA53F93F-A10D-975B-DCD1-62D4037095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5240" y="1322119"/>
            <a:ext cx="6534614" cy="5448124"/>
          </a:xfrm>
          <a:prstGeom prst="rect">
            <a:avLst/>
          </a:prstGeom>
        </p:spPr>
      </p:pic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C39F4B4-3638-6213-C975-9B6523D7C8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5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0021753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4E2C68-3A2F-BF3B-7089-B9BE2BD918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3E9AEF6-98ED-3875-02C0-4FE9E11153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dirty="0"/>
              <a:t>Схема хранимой процедуры выдачи наград</a:t>
            </a:r>
          </a:p>
        </p:txBody>
      </p:sp>
      <p:pic>
        <p:nvPicPr>
          <p:cNvPr id="10" name="Рисунок 9">
            <a:extLst>
              <a:ext uri="{FF2B5EF4-FFF2-40B4-BE49-F238E27FC236}">
                <a16:creationId xmlns:a16="http://schemas.microsoft.com/office/drawing/2014/main" id="{2EB3F859-2E18-DE13-F09E-C35506FD332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086"/>
          <a:stretch/>
        </p:blipFill>
        <p:spPr>
          <a:xfrm>
            <a:off x="7524346" y="1536699"/>
            <a:ext cx="4602441" cy="5213879"/>
          </a:xfrm>
          <a:prstGeom prst="rect">
            <a:avLst/>
          </a:prstGeom>
        </p:spPr>
      </p:pic>
      <p:pic>
        <p:nvPicPr>
          <p:cNvPr id="6" name="Рисунок 5">
            <a:extLst>
              <a:ext uri="{FF2B5EF4-FFF2-40B4-BE49-F238E27FC236}">
                <a16:creationId xmlns:a16="http://schemas.microsoft.com/office/drawing/2014/main" id="{4E3CF86F-5C1A-B8A1-E211-9F935A1CAB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6741" y="1536699"/>
            <a:ext cx="4218627" cy="5274733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75D8F549-A1F1-4DF4-94C6-B3AE2E8D3C4B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4345" r="12649"/>
          <a:stretch/>
        </p:blipFill>
        <p:spPr>
          <a:xfrm>
            <a:off x="4323578" y="1559982"/>
            <a:ext cx="3513056" cy="5167312"/>
          </a:xfrm>
          <a:prstGeom prst="rect">
            <a:avLst/>
          </a:prstGeom>
        </p:spPr>
      </p:pic>
      <p:sp>
        <p:nvSpPr>
          <p:cNvPr id="11" name="Номер слайда 10">
            <a:extLst>
              <a:ext uri="{FF2B5EF4-FFF2-40B4-BE49-F238E27FC236}">
                <a16:creationId xmlns:a16="http://schemas.microsoft.com/office/drawing/2014/main" id="{519A23CC-83CB-DB38-C952-2BC913E361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6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0902012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75794-AF8C-ED5F-A119-754E1950AA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Формализация задачи</a:t>
            </a:r>
          </a:p>
        </p:txBody>
      </p:sp>
      <p:pic>
        <p:nvPicPr>
          <p:cNvPr id="5" name="Объект 4">
            <a:extLst>
              <a:ext uri="{FF2B5EF4-FFF2-40B4-BE49-F238E27FC236}">
                <a16:creationId xmlns:a16="http://schemas.microsoft.com/office/drawing/2014/main" id="{506AA4E0-F7BD-0357-688D-4CB6C7314F4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107" t="27482" r="9503" b="13355"/>
          <a:stretch/>
        </p:blipFill>
        <p:spPr>
          <a:xfrm>
            <a:off x="4556052" y="1621630"/>
            <a:ext cx="7431834" cy="2518517"/>
          </a:xfrm>
        </p:spPr>
      </p:pic>
      <p:pic>
        <p:nvPicPr>
          <p:cNvPr id="7" name="Рисунок 6">
            <a:extLst>
              <a:ext uri="{FF2B5EF4-FFF2-40B4-BE49-F238E27FC236}">
                <a16:creationId xmlns:a16="http://schemas.microsoft.com/office/drawing/2014/main" id="{F8962700-BE07-0FCD-2CE0-9B34D5ADB22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3085" r="3927"/>
          <a:stretch/>
        </p:blipFill>
        <p:spPr>
          <a:xfrm>
            <a:off x="4607441" y="4052039"/>
            <a:ext cx="7584559" cy="2687489"/>
          </a:xfrm>
          <a:prstGeom prst="rect">
            <a:avLst/>
          </a:prstGeom>
        </p:spPr>
      </p:pic>
      <p:sp>
        <p:nvSpPr>
          <p:cNvPr id="8" name="Объект 2">
            <a:extLst>
              <a:ext uri="{FF2B5EF4-FFF2-40B4-BE49-F238E27FC236}">
                <a16:creationId xmlns:a16="http://schemas.microsoft.com/office/drawing/2014/main" id="{08E20C6C-A5E1-6497-0E3C-C9E9586C55B4}"/>
              </a:ext>
            </a:extLst>
          </p:cNvPr>
          <p:cNvSpPr txBox="1">
            <a:spLocks/>
          </p:cNvSpPr>
          <p:nvPr/>
        </p:nvSpPr>
        <p:spPr>
          <a:xfrm>
            <a:off x="901994" y="1701430"/>
            <a:ext cx="4407197" cy="4897843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Объекты сцены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Параллелепипед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Сфера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Конус</a:t>
            </a: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Источник света, камера находятся в сцене в единственном экземпляре</a:t>
            </a:r>
          </a:p>
          <a:p>
            <a:pPr marL="0" indent="0">
              <a:buNone/>
            </a:pPr>
            <a:endParaRPr lang="ru-R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Создание текстур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Шахматная доска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Изображение</a:t>
            </a:r>
          </a:p>
          <a:p>
            <a:pPr>
              <a:buFont typeface="Times New Roman" panose="02020603050405020304" pitchFamily="18" charset="0"/>
              <a:buChar char="–"/>
            </a:pPr>
            <a:r>
              <a:rPr lang="ru-R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Один цвет</a:t>
            </a:r>
          </a:p>
        </p:txBody>
      </p:sp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1EBDEA0-F903-CF8E-92EC-B7E9C18A91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7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18696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94129D-F169-D152-03DD-9227D0701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Средства реализации</a:t>
            </a:r>
            <a:endParaRPr lang="ru-RU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286BC96-A488-534F-7EB9-5599428C14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Язык: C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#;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Фреймворк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ASP.NET 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8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.0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Сторонние библиотеки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endParaRPr lang="ru-R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Quartz.NET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хранения и выполнения отложенных задач </a:t>
            </a:r>
          </a:p>
          <a:p>
            <a:pPr marL="914400" lvl="1" indent="-457200">
              <a:buFont typeface="Liberation Sans" panose="020B0604020202020204" pitchFamily="34" charset="0"/>
              <a:buChar char="−"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Magick.NET</a:t>
            </a:r>
            <a:r>
              <a:rPr lang="ru-RU" dirty="0">
                <a:latin typeface="Times New Roman" panose="02020603050405020304" pitchFamily="18" charset="0"/>
                <a:cs typeface="Times New Roman" panose="02020603050405020304" pitchFamily="18" charset="0"/>
              </a:rPr>
              <a:t> для обработки изображений</a:t>
            </a:r>
          </a:p>
          <a:p>
            <a:pPr marL="457200" indent="-457200">
              <a:buFont typeface="Liberation Sans" panose="020B0604020202020204" pitchFamily="34" charset="0"/>
              <a:buChar char="−"/>
            </a:pPr>
            <a:r>
              <a:rPr lang="ru-RU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Среда разработки: 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Microsoft Visual Studio</a:t>
            </a: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ru-RU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DB845D22-575F-FAA2-4894-3A79966D15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8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59330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370D1DA-AFC6-F7E4-2273-BA9C7503D6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ru-RU" dirty="0"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Примеры работы?</a:t>
            </a:r>
          </a:p>
        </p:txBody>
      </p:sp>
      <p:pic>
        <p:nvPicPr>
          <p:cNvPr id="9" name="Объект 8">
            <a:extLst>
              <a:ext uri="{FF2B5EF4-FFF2-40B4-BE49-F238E27FC236}">
                <a16:creationId xmlns:a16="http://schemas.microsoft.com/office/drawing/2014/main" id="{213A5FD9-CCA8-634F-EB90-9EA675561B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87225" y="1551093"/>
            <a:ext cx="9452897" cy="4941782"/>
          </a:xfrm>
        </p:spPr>
      </p:pic>
      <p:sp>
        <p:nvSpPr>
          <p:cNvPr id="3" name="Номер слайда 2">
            <a:extLst>
              <a:ext uri="{FF2B5EF4-FFF2-40B4-BE49-F238E27FC236}">
                <a16:creationId xmlns:a16="http://schemas.microsoft.com/office/drawing/2014/main" id="{FBA0A42E-80A6-1C35-61A6-545C7353F1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F75ED48-FB93-4D27-9D40-6DF4DFA3F996}" type="slidenum">
              <a:rPr lang="ru-RU" smtClean="0"/>
              <a:t>9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57777019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2581</TotalTime>
  <Words>505</Words>
  <Application>Microsoft Office PowerPoint</Application>
  <PresentationFormat>Широкоэкранный</PresentationFormat>
  <Paragraphs>90</Paragraphs>
  <Slides>15</Slides>
  <Notes>3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15</vt:i4>
      </vt:variant>
    </vt:vector>
  </HeadingPairs>
  <TitlesOfParts>
    <vt:vector size="21" baseType="lpstr">
      <vt:lpstr>Liberation Sans</vt:lpstr>
      <vt:lpstr>Arial</vt:lpstr>
      <vt:lpstr>Calibri</vt:lpstr>
      <vt:lpstr>Calibri Light</vt:lpstr>
      <vt:lpstr>Times New Roman</vt:lpstr>
      <vt:lpstr>Тема Office</vt:lpstr>
      <vt:lpstr>Разработка базы данных соревновательной игры</vt:lpstr>
      <vt:lpstr>Постановка задачи</vt:lpstr>
      <vt:lpstr>ER-модель</vt:lpstr>
      <vt:lpstr>Диаграмма вариантов использования</vt:lpstr>
      <vt:lpstr>Диаграмма БД</vt:lpstr>
      <vt:lpstr>Схема хранимой процедуры выдачи наград</vt:lpstr>
      <vt:lpstr>Формализация задачи</vt:lpstr>
      <vt:lpstr>Средства реализации</vt:lpstr>
      <vt:lpstr>Примеры работы?</vt:lpstr>
      <vt:lpstr>Графический интерфейс</vt:lpstr>
      <vt:lpstr>Графический интерфейс</vt:lpstr>
      <vt:lpstr>Тестирование</vt:lpstr>
      <vt:lpstr>Исследование</vt:lpstr>
      <vt:lpstr>Исследование</vt:lpstr>
      <vt:lpstr>Заключение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Илья Прошин</dc:creator>
  <cp:lastModifiedBy>Илья Прошин</cp:lastModifiedBy>
  <cp:revision>177</cp:revision>
  <cp:lastPrinted>2024-12-18T20:09:43Z</cp:lastPrinted>
  <dcterms:created xsi:type="dcterms:W3CDTF">2024-12-14T19:59:54Z</dcterms:created>
  <dcterms:modified xsi:type="dcterms:W3CDTF">2025-05-11T19:38:04Z</dcterms:modified>
</cp:coreProperties>
</file>