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88" r:id="rId3"/>
    <p:sldId id="280" r:id="rId4"/>
    <p:sldId id="286" r:id="rId5"/>
    <p:sldId id="275" r:id="rId6"/>
    <p:sldId id="277" r:id="rId7"/>
    <p:sldId id="274" r:id="rId8"/>
    <p:sldId id="276" r:id="rId9"/>
    <p:sldId id="284" r:id="rId10"/>
    <p:sldId id="273" r:id="rId11"/>
    <p:sldId id="283" r:id="rId12"/>
    <p:sldId id="281" r:id="rId13"/>
    <p:sldId id="287" r:id="rId14"/>
    <p:sldId id="263" r:id="rId15"/>
    <p:sldId id="268" r:id="rId16"/>
    <p:sldId id="265" r:id="rId17"/>
    <p:sldId id="259" r:id="rId18"/>
    <p:sldId id="27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лья Прошин" initials="ИП" lastIdx="1" clrIdx="0">
    <p:extLst>
      <p:ext uri="{19B8F6BF-5375-455C-9EA6-DF929625EA0E}">
        <p15:presenceInfo xmlns:p15="http://schemas.microsoft.com/office/powerpoint/2012/main" userId="bd136b16c03ea9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0ABBF-456B-4472-B495-7EB550D5A902}" v="574" dt="2025-05-25T15:10:21.529"/>
    <p1510:client id="{7041E5E5-EE3C-44A3-9787-64179E90252B}" v="11" dt="2025-05-25T15:18:21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1" autoAdjust="0"/>
    <p:restoredTop sz="95636" autoAdjust="0"/>
  </p:normalViewPr>
  <p:slideViewPr>
    <p:cSldViewPr snapToGrid="0">
      <p:cViewPr varScale="1">
        <p:scale>
          <a:sx n="91" d="100"/>
          <a:sy n="91" d="100"/>
        </p:scale>
        <p:origin x="40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рошин Илья" userId="60ada7c1f26a7b85" providerId="Windows Live" clId="Web-{4BC0ABBF-456B-4472-B495-7EB550D5A902}"/>
    <pc:docChg chg="addSld delSld modSld sldOrd">
      <pc:chgData name="Прошин Илья" userId="60ada7c1f26a7b85" providerId="Windows Live" clId="Web-{4BC0ABBF-456B-4472-B495-7EB550D5A902}" dt="2025-05-25T15:10:21.529" v="553" actId="20577"/>
      <pc:docMkLst>
        <pc:docMk/>
      </pc:docMkLst>
      <pc:sldChg chg="del">
        <pc:chgData name="Прошин Илья" userId="60ada7c1f26a7b85" providerId="Windows Live" clId="Web-{4BC0ABBF-456B-4472-B495-7EB550D5A902}" dt="2025-05-25T14:50:30.376" v="43"/>
        <pc:sldMkLst>
          <pc:docMk/>
          <pc:sldMk cId="2896526663" sldId="257"/>
        </pc:sldMkLst>
      </pc:sldChg>
      <pc:sldChg chg="addSp delSp modSp">
        <pc:chgData name="Прошин Илья" userId="60ada7c1f26a7b85" providerId="Windows Live" clId="Web-{4BC0ABBF-456B-4472-B495-7EB550D5A902}" dt="2025-05-25T14:53:20.976" v="121" actId="20577"/>
        <pc:sldMkLst>
          <pc:docMk/>
          <pc:sldMk cId="4190043490" sldId="277"/>
        </pc:sldMkLst>
        <pc:spChg chg="add mod">
          <ac:chgData name="Прошин Илья" userId="60ada7c1f26a7b85" providerId="Windows Live" clId="Web-{4BC0ABBF-456B-4472-B495-7EB550D5A902}" dt="2025-05-25T14:53:20.976" v="121" actId="20577"/>
          <ac:spMkLst>
            <pc:docMk/>
            <pc:sldMk cId="4190043490" sldId="277"/>
            <ac:spMk id="4" creationId="{F5E630B3-D887-9F42-6565-C01B070442BC}"/>
          </ac:spMkLst>
        </pc:spChg>
        <pc:picChg chg="del mod">
          <ac:chgData name="Прошин Илья" userId="60ada7c1f26a7b85" providerId="Windows Live" clId="Web-{4BC0ABBF-456B-4472-B495-7EB550D5A902}" dt="2025-05-25T14:52:33.615" v="76"/>
          <ac:picMkLst>
            <pc:docMk/>
            <pc:sldMk cId="4190043490" sldId="277"/>
            <ac:picMk id="6" creationId="{651DCA9C-1738-5F6D-4C2D-5355DE525AC7}"/>
          </ac:picMkLst>
        </pc:picChg>
        <pc:picChg chg="add mod">
          <ac:chgData name="Прошин Илья" userId="60ada7c1f26a7b85" providerId="Windows Live" clId="Web-{4BC0ABBF-456B-4472-B495-7EB550D5A902}" dt="2025-05-25T14:53:00.881" v="81" actId="1076"/>
          <ac:picMkLst>
            <pc:docMk/>
            <pc:sldMk cId="4190043490" sldId="277"/>
            <ac:picMk id="7" creationId="{DB8E660A-5147-C1FA-3BD9-5664A3DAEDFD}"/>
          </ac:picMkLst>
        </pc:picChg>
      </pc:sldChg>
      <pc:sldChg chg="modSp">
        <pc:chgData name="Прошин Илья" userId="60ada7c1f26a7b85" providerId="Windows Live" clId="Web-{4BC0ABBF-456B-4472-B495-7EB550D5A902}" dt="2025-05-25T15:10:21.529" v="553" actId="20577"/>
        <pc:sldMkLst>
          <pc:docMk/>
          <pc:sldMk cId="3170820330" sldId="280"/>
        </pc:sldMkLst>
        <pc:spChg chg="mod">
          <ac:chgData name="Прошин Илья" userId="60ada7c1f26a7b85" providerId="Windows Live" clId="Web-{4BC0ABBF-456B-4472-B495-7EB550D5A902}" dt="2025-05-25T15:10:21.529" v="553" actId="20577"/>
          <ac:spMkLst>
            <pc:docMk/>
            <pc:sldMk cId="3170820330" sldId="280"/>
            <ac:spMk id="3" creationId="{AF83107B-6B63-2332-749B-C61A7EA10A89}"/>
          </ac:spMkLst>
        </pc:spChg>
      </pc:sldChg>
      <pc:sldChg chg="del">
        <pc:chgData name="Прошин Илья" userId="60ada7c1f26a7b85" providerId="Windows Live" clId="Web-{4BC0ABBF-456B-4472-B495-7EB550D5A902}" dt="2025-05-25T14:53:29.382" v="122"/>
        <pc:sldMkLst>
          <pc:docMk/>
          <pc:sldMk cId="2691422830" sldId="282"/>
        </pc:sldMkLst>
      </pc:sldChg>
      <pc:sldChg chg="modSp add del ord replId">
        <pc:chgData name="Прошин Илья" userId="60ada7c1f26a7b85" providerId="Windows Live" clId="Web-{4BC0ABBF-456B-4472-B495-7EB550D5A902}" dt="2025-05-25T14:50:40.626" v="56"/>
        <pc:sldMkLst>
          <pc:docMk/>
          <pc:sldMk cId="3188777065" sldId="285"/>
        </pc:sldMkLst>
        <pc:spChg chg="mod">
          <ac:chgData name="Прошин Илья" userId="60ada7c1f26a7b85" providerId="Windows Live" clId="Web-{4BC0ABBF-456B-4472-B495-7EB550D5A902}" dt="2025-05-25T14:50:09.688" v="41" actId="20577"/>
          <ac:spMkLst>
            <pc:docMk/>
            <pc:sldMk cId="3188777065" sldId="285"/>
            <ac:spMk id="2" creationId="{DADB2B01-56B0-EBA7-AE2E-2BD428468591}"/>
          </ac:spMkLst>
        </pc:spChg>
      </pc:sldChg>
      <pc:sldChg chg="modSp add del replId">
        <pc:chgData name="Прошин Илья" userId="60ada7c1f26a7b85" providerId="Windows Live" clId="Web-{4BC0ABBF-456B-4472-B495-7EB550D5A902}" dt="2025-05-25T14:49:53.968" v="25"/>
        <pc:sldMkLst>
          <pc:docMk/>
          <pc:sldMk cId="3687091355" sldId="285"/>
        </pc:sldMkLst>
        <pc:spChg chg="mod">
          <ac:chgData name="Прошин Илья" userId="60ada7c1f26a7b85" providerId="Windows Live" clId="Web-{4BC0ABBF-456B-4472-B495-7EB550D5A902}" dt="2025-05-25T14:49:28.655" v="14" actId="20577"/>
          <ac:spMkLst>
            <pc:docMk/>
            <pc:sldMk cId="3687091355" sldId="285"/>
            <ac:spMk id="2" creationId="{8B1CF3AC-A514-EF53-C207-506236F36F26}"/>
          </ac:spMkLst>
        </pc:spChg>
        <pc:graphicFrameChg chg="mod modGraphic">
          <ac:chgData name="Прошин Илья" userId="60ada7c1f26a7b85" providerId="Windows Live" clId="Web-{4BC0ABBF-456B-4472-B495-7EB550D5A902}" dt="2025-05-25T14:49:38.108" v="24"/>
          <ac:graphicFrameMkLst>
            <pc:docMk/>
            <pc:sldMk cId="3687091355" sldId="285"/>
            <ac:graphicFrameMk id="3" creationId="{473C7967-4CAD-E057-62C5-70C774D05833}"/>
          </ac:graphicFrameMkLst>
        </pc:graphicFrameChg>
      </pc:sldChg>
      <pc:sldChg chg="modSp add ord replId">
        <pc:chgData name="Прошин Илья" userId="60ada7c1f26a7b85" providerId="Windows Live" clId="Web-{4BC0ABBF-456B-4472-B495-7EB550D5A902}" dt="2025-05-25T14:59:00.316" v="442"/>
        <pc:sldMkLst>
          <pc:docMk/>
          <pc:sldMk cId="1297527811" sldId="286"/>
        </pc:sldMkLst>
        <pc:spChg chg="mod">
          <ac:chgData name="Прошин Илья" userId="60ada7c1f26a7b85" providerId="Windows Live" clId="Web-{4BC0ABBF-456B-4472-B495-7EB550D5A902}" dt="2025-05-25T14:50:38.486" v="55" actId="20577"/>
          <ac:spMkLst>
            <pc:docMk/>
            <pc:sldMk cId="1297527811" sldId="286"/>
            <ac:spMk id="2" creationId="{320C03E9-4032-F4B7-1782-7BD2E1F3A295}"/>
          </ac:spMkLst>
        </pc:spChg>
        <pc:graphicFrameChg chg="mod modGraphic">
          <ac:chgData name="Прошин Илья" userId="60ada7c1f26a7b85" providerId="Windows Live" clId="Web-{4BC0ABBF-456B-4472-B495-7EB550D5A902}" dt="2025-05-25T14:59:00.316" v="442"/>
          <ac:graphicFrameMkLst>
            <pc:docMk/>
            <pc:sldMk cId="1297527811" sldId="286"/>
            <ac:graphicFrameMk id="7" creationId="{6AF2A19C-FAF2-EF29-50E0-0F9598B5B757}"/>
          </ac:graphicFrameMkLst>
        </pc:graphicFrameChg>
      </pc:sldChg>
    </pc:docChg>
  </pc:docChgLst>
  <pc:docChgLst>
    <pc:chgData name="Прошин Илья" userId="60ada7c1f26a7b85" providerId="Windows Live" clId="Web-{7041E5E5-EE3C-44A3-9787-64179E90252B}"/>
    <pc:docChg chg="modSld">
      <pc:chgData name="Прошин Илья" userId="60ada7c1f26a7b85" providerId="Windows Live" clId="Web-{7041E5E5-EE3C-44A3-9787-64179E90252B}" dt="2025-05-25T15:18:21.379" v="10" actId="20577"/>
      <pc:docMkLst>
        <pc:docMk/>
      </pc:docMkLst>
      <pc:sldChg chg="modSp">
        <pc:chgData name="Прошин Илья" userId="60ada7c1f26a7b85" providerId="Windows Live" clId="Web-{7041E5E5-EE3C-44A3-9787-64179E90252B}" dt="2025-05-25T15:18:21.379" v="10" actId="20577"/>
        <pc:sldMkLst>
          <pc:docMk/>
          <pc:sldMk cId="1603582799" sldId="281"/>
        </pc:sldMkLst>
        <pc:spChg chg="mod">
          <ac:chgData name="Прошин Илья" userId="60ada7c1f26a7b85" providerId="Windows Live" clId="Web-{7041E5E5-EE3C-44A3-9787-64179E90252B}" dt="2025-05-25T15:18:21.379" v="10" actId="20577"/>
          <ac:spMkLst>
            <pc:docMk/>
            <pc:sldMk cId="1603582799" sldId="281"/>
            <ac:spMk id="5" creationId="{A4B8ACC1-5964-CBDC-73EF-B393800B07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6DE02-9070-4391-A9E5-20FBA5D71A5D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E1A58-9EB9-4B1E-BEA5-AC525CF5D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97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E1A58-9EB9-4B1E-BEA5-AC525CF5DAD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21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E1A58-9EB9-4B1E-BEA5-AC525CF5DAD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51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E1A58-9EB9-4B1E-BEA5-AC525CF5DAD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62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F85CE-3768-4B86-1962-D979DAD5C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CAEAEDC-11E7-C5D4-8D45-14051AE1F5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89E10A9-3B99-FFDF-D80E-F845C5D5D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98FA29-A88B-1EC5-235D-7705A3AA01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E1A58-9EB9-4B1E-BEA5-AC525CF5DAD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99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4D593-7043-8947-1E84-C6AC9CD14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8582E3-4AAB-0B41-8CE9-686739DB2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AC9B28-9781-478F-2802-D07AF23B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9A60-659B-42DB-BB0F-7ED87733A23E}" type="datetime1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9C8EC9-8F21-9F0F-DFC8-BF0CB46E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782D11-1EB7-70BD-8762-3819C26C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10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010BB-2376-1DC6-A91C-CE03D4B5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5C104E-3E6B-5AC7-76DE-236F94230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C2E4FE-ADD3-F9CD-DF76-92AB28EA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71B4-54FB-40B8-90DD-279781B0C38D}" type="datetime1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E76638-53D4-EE94-37F8-27AFD2BE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917886-7D17-B2B4-2677-6864246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08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5573DA-EC9C-3950-62D6-049B34A0E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449ADB-7049-0947-F520-347BBC74C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A71C63-F083-AD8A-222E-E0F9D987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295-5DD3-4456-8BDB-FA7FF8949F97}" type="datetime1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176BCB-9C28-0BFC-2A52-59A92000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3CE6FE-9C34-420C-6B6F-9927235E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0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F6E9E-9BC9-E0A2-E856-11EA6669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0334F5-4D99-8BD3-318C-8ADAF5872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07E1D5-42AA-C282-C18F-5FA831E8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F5C0-A8AD-4E24-BFA5-3353364AFE30}" type="datetime1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494751-68F4-15C3-0BF8-E8F04219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72AA9-C989-6903-1124-587CEC52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F75ED48-FB93-4D27-9D40-6DF4DFA3F9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89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24794-A7BE-3246-32A4-41F27DAC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E8A2B6-A6F3-F4CC-1C6A-0322339ED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5E495E-997D-1BDE-7E84-3CF0426C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EECD-1031-4CBC-A778-E91CBA3F92A4}" type="datetime1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01E0F7-DF5E-9386-A8AC-B40D5376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CE7E9-6FCE-8EE1-FB34-18404E01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42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C2122-B8D2-454C-4FF2-22BD2C45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3927F-C1E6-3E84-0285-81A351420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BE0217-810A-E067-B116-DEDB10A88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8968DB-63A8-0D5B-3B30-D357D95A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82EB-9FE1-42D5-8640-685632266EB2}" type="datetime1">
              <a:rPr lang="ru-RU" smtClean="0"/>
              <a:t>30.05.2025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BC1E36-D342-69EA-570B-11CED849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22B339-B75F-E9D4-F7B6-3F00E5BD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59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29F5B-A852-A6F1-F0FE-FE8265AD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84562F-FB8D-09F1-1F4F-0936DF670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CE3A9C-C462-8465-9DBF-3D613513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5C66FB-3B09-FA9F-5BCB-B34252CEA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877DC0-4628-FF1A-FB1B-E4ECFC4B1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3DC25B-701C-0DF0-D993-6E767B88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3D1-BF9D-4402-A07A-C11263F81ACA}" type="datetime1">
              <a:rPr lang="ru-RU" smtClean="0"/>
              <a:t>30.05.2025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628585-1717-0D11-D5D1-67A12ECD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58C9C0-7D8A-3CB3-B33A-B2EEC310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59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16739-6263-6450-7922-D467517F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024C8B-E0E5-E5FC-ADF7-AF01BE63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7C68-AD43-4338-B6C7-4798ABAED37C}" type="datetime1">
              <a:rPr lang="ru-RU" smtClean="0"/>
              <a:t>30.05.2025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DB3738-A418-E9FF-AE50-F287CEAC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60EFA0-9E85-951F-88C9-8ADE3325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0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AA640FE-32E1-31D2-8BEE-C515A72E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9544-4DCC-4E50-BBA1-0EB924E42FB5}" type="datetime1">
              <a:rPr lang="ru-RU" smtClean="0"/>
              <a:t>30.05.2025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762324-E435-8B61-6785-564E1033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06EF59-0CB5-19EB-19F8-3590EE63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15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A10C3-783F-3B14-A911-83CBB1F2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E37DC2-80A2-81E8-D224-3DDFAB47E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EACDD3-682B-BADB-17E6-58554DCD8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67493C-2EDF-57C5-62F8-E2019E51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15D2-7284-412E-B86C-C8BE76838BC3}" type="datetime1">
              <a:rPr lang="ru-RU" smtClean="0"/>
              <a:t>30.05.2025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657252-5C7B-2AF0-82BD-BB9C74E0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23A689-C944-4693-7301-F6B25F2D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78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037C2-0093-9638-6858-5171056C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F38375-5B0B-55A8-D634-C3C60C650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05A964-5A28-D09F-7010-C0CA7807D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4139BA-5DE8-A611-B4B7-9C9EF3E6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6565-B229-48CB-B9AB-84026305D07B}" type="datetime1">
              <a:rPr lang="ru-RU" smtClean="0"/>
              <a:t>30.05.2025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86F845-B370-C4E2-925E-A5D3A8F9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2E87BA-4964-A2B8-F55E-16F9D891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17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FB2B3-B998-0DC8-FC5C-EAC83FB5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D28083-DEB4-2E9C-3879-57AAB174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9E6862-F4F2-87CF-9A8E-E6B6496F4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A45A3-F3B4-42F8-B88D-1485C0862389}" type="datetime1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08D920-4624-0C64-179E-2519BB1D8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EE567E-F1FB-228A-A2EA-98809D1E7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67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6CD74-CD07-5F8A-ACD5-764C135D2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311"/>
            <a:ext cx="9144000" cy="1617367"/>
          </a:xfrm>
        </p:spPr>
        <p:txBody>
          <a:bodyPr>
            <a:normAutofit/>
          </a:bodyPr>
          <a:lstStyle/>
          <a:p>
            <a:r>
              <a:rPr lang="ru-RU" sz="4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Разработка базы данных соревновательной игры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358602-68A3-42F0-55CF-04C791B65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11" y="5108945"/>
            <a:ext cx="6514214" cy="1189074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Прошин Илья Дмитриевич, ИУ7-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1Б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Волкова Лилия Леонидовна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3753593D-2980-8833-1C31-CBE78AA481F8}"/>
              </a:ext>
            </a:extLst>
          </p:cNvPr>
          <p:cNvSpPr txBox="1"/>
          <p:nvPr/>
        </p:nvSpPr>
        <p:spPr>
          <a:xfrm>
            <a:off x="2063586" y="0"/>
            <a:ext cx="7905836" cy="203870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высшего образования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имени Н.Э. Баумана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(национальный исследовательский университет)»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(МГТУ им. Н.Э. Баумана)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53315A9-5949-C25D-0BBA-A9C45A882D7F}"/>
              </a:ext>
            </a:extLst>
          </p:cNvPr>
          <p:cNvSpPr txBox="1">
            <a:spLocks/>
          </p:cNvSpPr>
          <p:nvPr/>
        </p:nvSpPr>
        <p:spPr>
          <a:xfrm>
            <a:off x="5472472" y="6298019"/>
            <a:ext cx="1088065" cy="68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</a:p>
        </p:txBody>
      </p:sp>
    </p:spTree>
    <p:extLst>
      <p:ext uri="{BB962C8B-B14F-4D97-AF65-F5344CB8AC3E}">
        <p14:creationId xmlns:p14="http://schemas.microsoft.com/office/powerpoint/2010/main" val="214149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4129D-F169-D152-03DD-9227D070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86BC96-A488-534F-7EB9-5599428C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Язык: 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ASP.NET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.0;</a:t>
            </a: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Сторонние библиотеки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Liberation Sans" panose="020B0604020202020204" pitchFamily="34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Quartz.NET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хранения и выполнения отложенных задач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Liberation Sans" panose="020B0604020202020204" pitchFamily="34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Magick.NET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обработки изображений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1" indent="-457200">
              <a:buFont typeface="Liberation Sans" panose="020B0604020202020204" pitchFamily="34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качестве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Упаковка и развёртывание приложения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Docker.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845D22-575F-FAA2-4894-3A79966D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33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6C97E-CA9D-2CF3-D9DC-271D3D9CC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1D96E0-587D-1F17-3706-2C1ABCC28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113" y="1027906"/>
            <a:ext cx="7536087" cy="528214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3DF50-0291-B8A1-7821-0AB8A0D9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28778A-BF7B-8B43-4B26-B2E98E36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42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B49F5-8C61-1776-4CB3-8E3A7397A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53D08-4391-78EE-04CC-18801C9A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Тестирование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(1)</a:t>
            </a:r>
            <a:endParaRPr lang="ru-RU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8BFC69A-6212-F1B1-2AA3-B044B25F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12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4B8ACC1-5964-CBDC-73EF-B393800B0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195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/>
                <a:cs typeface="Times New Roman"/>
              </a:rPr>
              <a:t>1</a:t>
            </a:r>
            <a:r>
              <a:rPr lang="en-US" sz="2300" dirty="0">
                <a:latin typeface="Times New Roman"/>
                <a:cs typeface="Times New Roman"/>
              </a:rPr>
              <a:t>24</a:t>
            </a:r>
            <a:r>
              <a:rPr lang="ru-RU" sz="2300" dirty="0">
                <a:latin typeface="Times New Roman"/>
                <a:cs typeface="Times New Roman"/>
              </a:rPr>
              <a:t> интеграционных теста для слоя базы данных</a:t>
            </a:r>
            <a:r>
              <a:rPr lang="en-US" sz="2300" dirty="0">
                <a:latin typeface="Times New Roman"/>
                <a:cs typeface="Times New Roman"/>
              </a:rPr>
              <a:t>; 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300" dirty="0">
                <a:latin typeface="Times New Roman"/>
                <a:cs typeface="Times New Roman"/>
              </a:rPr>
              <a:t>покрытие кода </a:t>
            </a:r>
            <a:r>
              <a:rPr lang="ru-RU" sz="2000" dirty="0">
                <a:latin typeface="Times New Roman"/>
                <a:cs typeface="Times New Roman"/>
              </a:rPr>
              <a:t>‒ </a:t>
            </a:r>
            <a:r>
              <a:rPr lang="ru-RU" sz="2300" dirty="0">
                <a:latin typeface="Times New Roman"/>
                <a:cs typeface="Times New Roman"/>
              </a:rPr>
              <a:t>80.4</a:t>
            </a:r>
            <a:r>
              <a:rPr lang="en-US" sz="2300" dirty="0">
                <a:latin typeface="Times New Roman"/>
                <a:cs typeface="Times New Roman"/>
              </a:rPr>
              <a:t>%</a:t>
            </a:r>
            <a:endParaRPr lang="ru-RU" sz="2300" dirty="0">
              <a:latin typeface="Times New Roman"/>
              <a:cs typeface="Times New Roman"/>
            </a:endParaRP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 модульный тест для слоя бизнес-логики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покрытие кода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‒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82.8%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интеграционных тестов для модуля отложенных действий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код класса отложенных действий покрыт на 100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0901F1-D864-4A16-3526-377BAAFE9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346" y="1690688"/>
            <a:ext cx="6607971" cy="3730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3582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CE40B-2A46-F3E7-29BB-2CF61C00B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763FA-BB49-65D0-2654-F8CBB3A1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Тестирование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(2)</a:t>
            </a:r>
            <a:endParaRPr lang="ru-RU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2095CC-3256-6734-499E-B9B7A622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13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63BCA10-3E92-8F7C-B7A4-3251661AA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тестирования хранимой процедуры составлены 17 интеграционных тестов по следующим классам эквивалентности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корректности данных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Char char="–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соревнования не существует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соревнование существует, но оно уже завершено;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соревнование существует и ещё не завершено.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критериям выдаваемых наград: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соревнование не имеет выдаваемых наград;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соревнование имеет выдаваемые награды по месту;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соревнование имеет выдаваемые награды по рангу;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соревнование имеет выдаваемые награды различных критериев.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заявкам соревнования: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соревновании никто не участвовал;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соревновании все заявки имеют различные результаты;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соревновании присутствуют заявки с одинаковыми результатами, но разными временами последнего обновления.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9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0D1DA-AFC6-F7E4-2273-BA9C7503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Тестирование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(3)</a:t>
            </a:r>
            <a:endParaRPr lang="ru-RU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A0A42E-80A6-1C35-61A6-545C7353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14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1B56748-19DC-8FC4-276C-6A03A21E7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Организовано функциональное тестирование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компонента обработки изображений</a:t>
            </a:r>
          </a:p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15 тестов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класса обработки изображений покрыт на 100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345A0B69-FC24-C3E5-B43B-1E655C44849F}"/>
              </a:ext>
            </a:extLst>
          </p:cNvPr>
          <p:cNvSpPr/>
          <p:nvPr/>
        </p:nvSpPr>
        <p:spPr>
          <a:xfrm>
            <a:off x="5517560" y="4167436"/>
            <a:ext cx="954199" cy="673395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52581D2-9340-D3EF-92FF-7FB65EDD1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97" y="2831307"/>
            <a:ext cx="4435934" cy="33456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75444F-B96A-63CE-25A2-ACAD58AD7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229" y="3277434"/>
            <a:ext cx="4992384" cy="245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777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6B186-598C-4442-AAA4-03A9AE80D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7CC0E5-0F99-73FC-059B-E88483FC5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612" y="2043406"/>
            <a:ext cx="6065818" cy="422128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9A0CE-CB8A-76E0-E0E6-900079F0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Исследование (1)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7B5171-2435-7A66-4EE8-D42550641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73405"/>
            <a:ext cx="5257799" cy="4872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 ‒ сравнить зависимость времени выдачи наград от количества вознаграждаемых игроков в двух случаях: при помощи хранимой процедуры (на стороне базы данных) и при помощи обычных запросов (на стороне приложения).</a:t>
            </a:r>
          </a:p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ЭВМ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Intel(R) Core(TM) i7-7700K 4.20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ГГц 4.20 ГГц.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объём оперативной памяти: 32 ГБ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680E91A-0366-E718-8C7C-57E15D06664F}"/>
              </a:ext>
            </a:extLst>
          </p:cNvPr>
          <p:cNvSpPr txBox="1">
            <a:spLocks/>
          </p:cNvSpPr>
          <p:nvPr/>
        </p:nvSpPr>
        <p:spPr>
          <a:xfrm>
            <a:off x="6545979" y="1244842"/>
            <a:ext cx="5159586" cy="865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вариантов данных для каждой точки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Усреднение по 300 значениям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2194069-6462-661A-3C4D-04553553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723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B1144-9F95-1A34-8FF4-9711A320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Исследование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345FD2F-91EB-E6ED-989E-A332A8B92D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47025"/>
                <a:ext cx="4786685" cy="421554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данным исследования методом наименьших квадратов построены полиномы 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степени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3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ru-RU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14:m>
                  <m:oMath xmlns:m="http://schemas.openxmlformats.org/officeDocument/2006/math">
                    <m:r>
                      <a:rPr lang="en-US" sz="23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3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3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соответственно</a:t>
                </a:r>
                <a:endPara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результатам исследования, время работы на стороне базы данных меньше, чем время работы на стороне приложения. </a:t>
                </a:r>
              </a:p>
              <a:p>
                <a:pPr marL="0" indent="0" algn="just">
                  <a:buNone/>
                </a:pPr>
                <a:r>
                  <a:rPr lang="ru-RU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этом, линейный коэффициент роста времени на стороне приложения в 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3.21</a:t>
                </a:r>
                <a:r>
                  <a:rPr lang="ru-RU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раза больше, чем на стороне сервера.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345FD2F-91EB-E6ED-989E-A332A8B92D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47025"/>
                <a:ext cx="4786685" cy="4215548"/>
              </a:xfrm>
              <a:blipFill>
                <a:blip r:embed="rId3"/>
                <a:stretch>
                  <a:fillRect l="-1781" t="-2026" r="-1781" b="-1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1A0365-4C7F-3DEE-7AFD-2F51AF8D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16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7613D2E-87A5-CD0D-5F92-D9DFF53CE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884" y="1747025"/>
            <a:ext cx="6596241" cy="315004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A58FD64-32D2-5D9E-2AED-57FD32E7376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8018"/>
          <a:stretch/>
        </p:blipFill>
        <p:spPr>
          <a:xfrm>
            <a:off x="6349901" y="4877226"/>
            <a:ext cx="5303019" cy="78257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1792097-572E-9015-0008-C8322DDEFBF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0000"/>
          <a:stretch/>
        </p:blipFill>
        <p:spPr>
          <a:xfrm>
            <a:off x="6313809" y="5437803"/>
            <a:ext cx="5339111" cy="93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09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50C86-AC50-9758-34D5-04EBE207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6598AA-128A-2A33-772D-3BB188BB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Решены все задачи:</a:t>
            </a:r>
          </a:p>
          <a:p>
            <a:pPr algn="just">
              <a:lnSpc>
                <a:spcPct val="110000"/>
              </a:lnSpc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соревновательная игра формализована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проведён анализ существующих решений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 базы данных формализованы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архитектура базы данных 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целостности;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спроектирована процедура выдачи наград;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 интерфейс доступа к базе данных; выбраны средства реализации базы данных и приложения, после чего они были реализованы;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описаны методы тестирования разработанной функциональности, разработаны тесты для проверки корректности работы приложения;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исследована зависимость времени выдачи наград от количества вознаграждаемых игроков в двух случаях: при помощи хранимой процедуры и при помощи обычных запросов.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— разработка базы данных соревновательной игры — была достигнута.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A2DD97-6CF0-01E8-51E5-CAE78219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713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3AA0E-1CBA-9685-70D8-D8DCC6E25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A4BED-2D6A-3F00-336A-6BF9ECDF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Направления дальнейшего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FEF954-FFAE-AC1F-BA28-580A20737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47025"/>
            <a:ext cx="10515600" cy="42155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выделены следующие возможные направления развития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уведомление пользователей, которые получили награды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количества очков игроков, отправляемых на соревнование, на возможность таковых достигнуть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отстранение нежелательных пользователей от участия в соревнованиях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добавления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белого списка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участников для соревнований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D9B42A0-7132-2ED8-BA1D-5B471E56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61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22FAC-2770-80CF-5E8F-529457849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9190D-A61E-29CA-F77F-74C88A2F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E8E531-D5EF-C4C0-A177-66FC965B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курсовой работы является разработка базы данных соревновательной игры.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необходимо решить следующие задачи:</a:t>
            </a:r>
          </a:p>
          <a:p>
            <a:pPr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соревновательную игру, провести анализ существующих решений;</a:t>
            </a:r>
          </a:p>
          <a:p>
            <a:pPr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сущности базы данных, спроектировать архитектуру базы данных и ограничения целостности;</a:t>
            </a:r>
          </a:p>
          <a:p>
            <a:pPr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процедуру выдачи наград;</a:t>
            </a:r>
          </a:p>
          <a:p>
            <a:pPr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интерфейс доступа к базе данных; выбрать средства реализации базы данных и приложения; реализовать базу данных и приложение;</a:t>
            </a:r>
          </a:p>
          <a:p>
            <a:pPr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методы тестирования разработанной функциональности и разработать тесты для проверки корректности работы приложения;</a:t>
            </a:r>
          </a:p>
          <a:p>
            <a:pPr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зависимость времени выдачи наград от количества вознаграждаемых игроков в двух случаях: при помощи хранимой процедуры и при помощи обычных запросов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7699ED-FCF8-39B2-5066-F7D39CC3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72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E1FCB-47E7-FD24-57E8-834FE5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8500B-ED7E-194A-0546-F43C986A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Формализация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3107B-6B63-2332-749B-C61A7EA1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Награда характеризуется названием, описанием и изображением.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Соревнование характеризуется сроками проведений, информацией о выдаваемых наградах. Выдаваемые награды характеризуются собственно наградой и критерием выдачи исходя из таблицы лидеров. Возможны следующие критерии:</a:t>
            </a: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в таблице лидеров – игрок занял место в таблице лидеров в пределе указанного диапазона;</a:t>
            </a: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ранг в таблице лидеров – доля игроков (число от 0 до 1), которых игрок опередил в таблице лидеров, лежит в пределе указанного диапазона.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/>
                <a:cs typeface="Times New Roman"/>
              </a:rPr>
              <a:t>Пользователи участвуют в соревнованиях, отправляя свой результат в виде целого числа. По истечению срока проведения им автоматически выдаются награды за их занятое место в таблице лидеров.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FEDD3E-3E3E-D059-C3CB-60053129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082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20EA1-348A-FCEF-67E0-3D5535A41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C03E9-4032-F4B7-1782-7BD2E1F3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Анализ моделей баз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1E63CD-58BF-286B-30FD-26672936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AF2A19C-FAF2-EF29-50E0-0F9598B5B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77176"/>
              </p:ext>
            </p:extLst>
          </p:nvPr>
        </p:nvGraphicFramePr>
        <p:xfrm>
          <a:off x="1296433" y="2054238"/>
          <a:ext cx="9406460" cy="35161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6868">
                  <a:extLst>
                    <a:ext uri="{9D8B030D-6E8A-4147-A177-3AD203B41FA5}">
                      <a16:colId xmlns:a16="http://schemas.microsoft.com/office/drawing/2014/main" val="1307928213"/>
                    </a:ext>
                  </a:extLst>
                </a:gridCol>
                <a:gridCol w="1658730">
                  <a:extLst>
                    <a:ext uri="{9D8B030D-6E8A-4147-A177-3AD203B41FA5}">
                      <a16:colId xmlns:a16="http://schemas.microsoft.com/office/drawing/2014/main" val="2253008031"/>
                    </a:ext>
                  </a:extLst>
                </a:gridCol>
                <a:gridCol w="1771626">
                  <a:extLst>
                    <a:ext uri="{9D8B030D-6E8A-4147-A177-3AD203B41FA5}">
                      <a16:colId xmlns:a16="http://schemas.microsoft.com/office/drawing/2014/main" val="4019632428"/>
                    </a:ext>
                  </a:extLst>
                </a:gridCol>
                <a:gridCol w="1579217">
                  <a:extLst>
                    <a:ext uri="{9D8B030D-6E8A-4147-A177-3AD203B41FA5}">
                      <a16:colId xmlns:a16="http://schemas.microsoft.com/office/drawing/2014/main" val="3796163886"/>
                    </a:ext>
                  </a:extLst>
                </a:gridCol>
                <a:gridCol w="1890019">
                  <a:extLst>
                    <a:ext uri="{9D8B030D-6E8A-4147-A177-3AD203B41FA5}">
                      <a16:colId xmlns:a16="http://schemas.microsoft.com/office/drawing/2014/main" val="506650305"/>
                    </a:ext>
                  </a:extLst>
                </a:gridCol>
              </a:tblGrid>
              <a:tr h="783367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Критерии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Иерархическая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Сетевая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err="1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Реляционная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Документо-ориентированная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708537"/>
                  </a:ext>
                </a:extLst>
              </a:tr>
              <a:tr h="90396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/>
                          <a:cs typeface="Times New Roman"/>
                        </a:rPr>
                        <a:t>Физическая независимость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946151"/>
                  </a:ext>
                </a:extLst>
              </a:tr>
              <a:tr h="881422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/>
                          <a:cs typeface="Times New Roman"/>
                        </a:rPr>
                        <a:t>Возможность создания отношения "многие ко многим"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66014"/>
                  </a:ext>
                </a:extLst>
              </a:tr>
              <a:tr h="88356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/>
                          <a:cs typeface="Times New Roman"/>
                        </a:rPr>
                        <a:t>Поддержка целостности и корректности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/>
                          <a:cs typeface="Times New Roman"/>
                        </a:rPr>
                        <a:t>+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/>
                          <a:cs typeface="Times New Roman"/>
                        </a:rPr>
                        <a:t>+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2400" b="1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–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086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52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5CCF7-602C-EE0B-C113-521527210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70DF2A-71ED-124C-079E-28876D91D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4241"/>
            <a:ext cx="10363565" cy="552723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97C09-02A5-6746-E17C-15880AE1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Диаграмма "сущность-связь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</a:t>
            </a:r>
            <a:endParaRPr lang="ru-RU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B6A8DF-D614-A021-4D05-3A28958F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12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C95AE6CC-C66F-8654-D296-285FC834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текст, диаграмма, Шрифт, карт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B8E660A-5147-C1FA-3BD9-5664A3DAE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456" y="1285141"/>
            <a:ext cx="6434402" cy="532960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E512C-01F0-A9BE-567C-F9835F7B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B7C799-BEDA-6123-DDA1-82D0CA06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6</a:t>
            </a:fld>
            <a:endParaRPr lang="ru-RU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5E630B3-D887-9F42-6565-C01B07044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/>
                <a:cs typeface="Times New Roman"/>
              </a:rPr>
              <a:t>Выделены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следующие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 err="1">
                <a:latin typeface="Times New Roman"/>
                <a:cs typeface="Times New Roman"/>
              </a:rPr>
              <a:t>категории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пользователей</a:t>
            </a:r>
            <a:r>
              <a:rPr lang="en-US" dirty="0">
                <a:latin typeface="Times New Roman"/>
                <a:cs typeface="Times New Roman"/>
              </a:rPr>
              <a:t>:</a:t>
            </a: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dirty="0">
                <a:latin typeface="Times New Roman"/>
                <a:cs typeface="Times New Roman"/>
              </a:rPr>
              <a:t>г</a:t>
            </a:r>
            <a:r>
              <a:rPr lang="en-US" dirty="0" err="1">
                <a:latin typeface="Times New Roman"/>
                <a:cs typeface="Times New Roman"/>
              </a:rPr>
              <a:t>ость</a:t>
            </a:r>
            <a:r>
              <a:rPr lang="en-US" dirty="0">
                <a:latin typeface="Times New Roman"/>
                <a:cs typeface="Times New Roman"/>
              </a:rPr>
              <a:t>;</a:t>
            </a: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dirty="0">
                <a:latin typeface="Times New Roman"/>
                <a:cs typeface="Times New Roman"/>
              </a:rPr>
              <a:t>и</a:t>
            </a:r>
            <a:r>
              <a:rPr lang="en-US" dirty="0" err="1">
                <a:latin typeface="Times New Roman"/>
                <a:cs typeface="Times New Roman"/>
              </a:rPr>
              <a:t>грок</a:t>
            </a:r>
            <a:r>
              <a:rPr lang="en-US" dirty="0">
                <a:latin typeface="Times New Roman"/>
                <a:cs typeface="Times New Roman"/>
              </a:rPr>
              <a:t>;</a:t>
            </a: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dirty="0">
                <a:latin typeface="Times New Roman"/>
                <a:cs typeface="Times New Roman"/>
              </a:rPr>
              <a:t>а</a:t>
            </a:r>
            <a:r>
              <a:rPr lang="en-US" dirty="0" err="1">
                <a:latin typeface="Times New Roman"/>
                <a:cs typeface="Times New Roman"/>
              </a:rPr>
              <a:t>дмининстратор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043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742F01F-3A08-9B38-B67C-175A56538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490" y="454557"/>
            <a:ext cx="7921310" cy="608435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35FC0-FBC6-BA56-4D33-5569CC18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Диаграмма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7390FF-BF89-A70A-5631-978CD684A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39F4B4-3638-6213-C975-9B6523D7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21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E2C68-3A2F-BF3B-7089-B9BE2BD91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9AEF6-98ED-3875-02C0-4FE9E111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Схема хранимой процедуры выдачи наград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B3F859-2E18-DE13-F09E-C35506FD33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86"/>
          <a:stretch/>
        </p:blipFill>
        <p:spPr>
          <a:xfrm>
            <a:off x="7524346" y="1483763"/>
            <a:ext cx="4667654" cy="52877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3CF86F-5C1A-B8A1-E211-9F935A1CA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01" y="1335655"/>
            <a:ext cx="4379418" cy="547577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D8F549-A1F1-4DF4-94C6-B3AE2E8D3C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45" r="12649"/>
          <a:stretch/>
        </p:blipFill>
        <p:spPr>
          <a:xfrm>
            <a:off x="4312859" y="1559981"/>
            <a:ext cx="3544715" cy="5213879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519A23CC-83CB-DB38-C952-2BC913E3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02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B868B-60A0-ED36-51E3-29246BCEB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A5881-39C0-4C13-F656-D9F522B0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реляционных СУБД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AA815D-EA37-359C-E923-78D3BA4C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2434748F-AE7A-F63D-D5CB-0A3A3A4D6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985326"/>
              </p:ext>
            </p:extLst>
          </p:nvPr>
        </p:nvGraphicFramePr>
        <p:xfrm>
          <a:off x="1261532" y="1614488"/>
          <a:ext cx="9406466" cy="4406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6087">
                  <a:extLst>
                    <a:ext uri="{9D8B030D-6E8A-4147-A177-3AD203B41FA5}">
                      <a16:colId xmlns:a16="http://schemas.microsoft.com/office/drawing/2014/main" val="1307928213"/>
                    </a:ext>
                  </a:extLst>
                </a:gridCol>
                <a:gridCol w="1399514">
                  <a:extLst>
                    <a:ext uri="{9D8B030D-6E8A-4147-A177-3AD203B41FA5}">
                      <a16:colId xmlns:a16="http://schemas.microsoft.com/office/drawing/2014/main" val="2253008031"/>
                    </a:ext>
                  </a:extLst>
                </a:gridCol>
                <a:gridCol w="1771627">
                  <a:extLst>
                    <a:ext uri="{9D8B030D-6E8A-4147-A177-3AD203B41FA5}">
                      <a16:colId xmlns:a16="http://schemas.microsoft.com/office/drawing/2014/main" val="4019632428"/>
                    </a:ext>
                  </a:extLst>
                </a:gridCol>
                <a:gridCol w="1725107">
                  <a:extLst>
                    <a:ext uri="{9D8B030D-6E8A-4147-A177-3AD203B41FA5}">
                      <a16:colId xmlns:a16="http://schemas.microsoft.com/office/drawing/2014/main" val="3796163886"/>
                    </a:ext>
                  </a:extLst>
                </a:gridCol>
                <a:gridCol w="1744131">
                  <a:extLst>
                    <a:ext uri="{9D8B030D-6E8A-4147-A177-3AD203B41FA5}">
                      <a16:colId xmlns:a16="http://schemas.microsoft.com/office/drawing/2014/main" val="506650305"/>
                    </a:ext>
                  </a:extLst>
                </a:gridCol>
              </a:tblGrid>
              <a:tr h="783367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SQLite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 Server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 Database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708537"/>
                  </a:ext>
                </a:extLst>
              </a:tr>
              <a:tr h="90396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проверки регулярных выражений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946151"/>
                  </a:ext>
                </a:extLst>
              </a:tr>
              <a:tr h="881422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создания перечисляемого типа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66014"/>
                  </a:ext>
                </a:extLst>
              </a:tr>
              <a:tr h="88356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Отсутствие коммерческой лицензии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086937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обработки ошибок в хранимых процедурах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648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7067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4681</TotalTime>
  <Words>929</Words>
  <Application>Microsoft Office PowerPoint</Application>
  <PresentationFormat>Широкоэкранный</PresentationFormat>
  <Paragraphs>161</Paragraphs>
  <Slides>18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Liberation Sans</vt:lpstr>
      <vt:lpstr>Arial</vt:lpstr>
      <vt:lpstr>Calibri</vt:lpstr>
      <vt:lpstr>Calibri Light</vt:lpstr>
      <vt:lpstr>Cambria Math</vt:lpstr>
      <vt:lpstr>Times New Roman</vt:lpstr>
      <vt:lpstr>Тема Office</vt:lpstr>
      <vt:lpstr>Разработка базы данных соревновательной игры</vt:lpstr>
      <vt:lpstr>Цель работы</vt:lpstr>
      <vt:lpstr>Формализация задачи</vt:lpstr>
      <vt:lpstr>Анализ моделей баз данных</vt:lpstr>
      <vt:lpstr>Диаграмма "сущность-связь"</vt:lpstr>
      <vt:lpstr>Диаграмма вариантов использования</vt:lpstr>
      <vt:lpstr>Диаграмма БД</vt:lpstr>
      <vt:lpstr>Схема хранимой процедуры выдачи наград</vt:lpstr>
      <vt:lpstr>Анализ реляционных СУБД</vt:lpstr>
      <vt:lpstr>Средства реализации</vt:lpstr>
      <vt:lpstr>Диаграмма компонентов</vt:lpstr>
      <vt:lpstr>Тестирование (1)</vt:lpstr>
      <vt:lpstr>Тестирование (2)</vt:lpstr>
      <vt:lpstr>Тестирование (3)</vt:lpstr>
      <vt:lpstr>Исследование (1)</vt:lpstr>
      <vt:lpstr>Исследование (2)</vt:lpstr>
      <vt:lpstr>Заключение</vt:lpstr>
      <vt:lpstr>Направления дальнейшего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Илья Прошин</dc:creator>
  <cp:lastModifiedBy>Илья Прошин</cp:lastModifiedBy>
  <cp:revision>418</cp:revision>
  <cp:lastPrinted>2024-12-18T20:09:43Z</cp:lastPrinted>
  <dcterms:created xsi:type="dcterms:W3CDTF">2024-12-14T19:59:54Z</dcterms:created>
  <dcterms:modified xsi:type="dcterms:W3CDTF">2025-05-30T18:16:22Z</dcterms:modified>
</cp:coreProperties>
</file>